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4"/>
  </p:notesMasterIdLst>
  <p:sldIdLst>
    <p:sldId id="297" r:id="rId2"/>
    <p:sldId id="258" r:id="rId3"/>
    <p:sldId id="259" r:id="rId4"/>
    <p:sldId id="260" r:id="rId5"/>
    <p:sldId id="267" r:id="rId6"/>
    <p:sldId id="306" r:id="rId7"/>
    <p:sldId id="307" r:id="rId8"/>
    <p:sldId id="262" r:id="rId9"/>
    <p:sldId id="266" r:id="rId10"/>
    <p:sldId id="308" r:id="rId11"/>
    <p:sldId id="265" r:id="rId12"/>
    <p:sldId id="269" r:id="rId13"/>
    <p:sldId id="275" r:id="rId14"/>
    <p:sldId id="274" r:id="rId15"/>
    <p:sldId id="276" r:id="rId16"/>
    <p:sldId id="311" r:id="rId17"/>
    <p:sldId id="271" r:id="rId18"/>
    <p:sldId id="270" r:id="rId19"/>
    <p:sldId id="272" r:id="rId20"/>
    <p:sldId id="273" r:id="rId21"/>
    <p:sldId id="284" r:id="rId22"/>
    <p:sldId id="318" r:id="rId23"/>
    <p:sldId id="322" r:id="rId24"/>
    <p:sldId id="285" r:id="rId25"/>
    <p:sldId id="277" r:id="rId26"/>
    <p:sldId id="278" r:id="rId27"/>
    <p:sldId id="279" r:id="rId28"/>
    <p:sldId id="280" r:id="rId29"/>
    <p:sldId id="281" r:id="rId30"/>
    <p:sldId id="282"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64" r:id="rId44"/>
    <p:sldId id="261" r:id="rId45"/>
    <p:sldId id="323" r:id="rId46"/>
    <p:sldId id="324" r:id="rId47"/>
    <p:sldId id="325" r:id="rId48"/>
    <p:sldId id="326" r:id="rId49"/>
    <p:sldId id="327" r:id="rId50"/>
    <p:sldId id="329" r:id="rId51"/>
    <p:sldId id="328" r:id="rId52"/>
    <p:sldId id="330"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8293"/>
    <a:srgbClr val="E58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0404" autoAdjust="0"/>
  </p:normalViewPr>
  <p:slideViewPr>
    <p:cSldViewPr>
      <p:cViewPr varScale="1">
        <p:scale>
          <a:sx n="75" d="100"/>
          <a:sy n="75" d="100"/>
        </p:scale>
        <p:origin x="76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5C5E1-B0CB-466D-9095-B16344AF2C7B}" type="doc">
      <dgm:prSet loTypeId="urn:microsoft.com/office/officeart/2005/8/layout/cycle4" loCatId="relationship" qsTypeId="urn:microsoft.com/office/officeart/2005/8/quickstyle/3d5" qsCatId="3D" csTypeId="urn:microsoft.com/office/officeart/2005/8/colors/accent0_3" csCatId="mainScheme" phldr="1"/>
      <dgm:spPr/>
      <dgm:t>
        <a:bodyPr/>
        <a:lstStyle/>
        <a:p>
          <a:endParaRPr lang="ru-RU"/>
        </a:p>
      </dgm:t>
    </dgm:pt>
    <dgm:pt modelId="{2E9B7A43-79BD-435D-ACDA-CC6D22959E54}">
      <dgm:prSet phldrT="[Текст]" custT="1"/>
      <dgm:spPr>
        <a:solidFill>
          <a:schemeClr val="accent2"/>
        </a:solidFill>
      </dgm:spPr>
      <dgm:t>
        <a:bodyPr/>
        <a:lstStyle/>
        <a:p>
          <a:r>
            <a:rPr lang="ro-MD" sz="2000" b="1" dirty="0" smtClean="0">
              <a:solidFill>
                <a:srgbClr val="002060"/>
              </a:solidFill>
              <a:latin typeface="Bookman Old Style" panose="02050604050505020204" pitchFamily="18" charset="0"/>
            </a:rPr>
            <a:t>SOCIOFILOSOFIC</a:t>
          </a:r>
          <a:endParaRPr lang="ru-RU" sz="2000" b="1" dirty="0">
            <a:solidFill>
              <a:srgbClr val="002060"/>
            </a:solidFill>
            <a:latin typeface="Bookman Old Style" panose="02050604050505020204" pitchFamily="18" charset="0"/>
          </a:endParaRPr>
        </a:p>
      </dgm:t>
    </dgm:pt>
    <dgm:pt modelId="{74433DA8-F248-4FBF-B7D9-443E6E2854AA}" type="parTrans" cxnId="{23F169CC-D107-4CFB-B281-3751733E64DC}">
      <dgm:prSet/>
      <dgm:spPr/>
      <dgm:t>
        <a:bodyPr/>
        <a:lstStyle/>
        <a:p>
          <a:endParaRPr lang="ru-RU"/>
        </a:p>
      </dgm:t>
    </dgm:pt>
    <dgm:pt modelId="{691DA7A4-C547-4093-AB3F-CD27E8A0C5D5}" type="sibTrans" cxnId="{23F169CC-D107-4CFB-B281-3751733E64DC}">
      <dgm:prSet/>
      <dgm:spPr/>
      <dgm:t>
        <a:bodyPr/>
        <a:lstStyle/>
        <a:p>
          <a:endParaRPr lang="ru-RU"/>
        </a:p>
      </dgm:t>
    </dgm:pt>
    <dgm:pt modelId="{73FE2BA5-14EA-409B-8554-BE546C622FA0}">
      <dgm:prSet phldrT="[Текст]" custT="1"/>
      <dgm:spPr/>
      <dgm:t>
        <a:bodyPr/>
        <a:lstStyle/>
        <a:p>
          <a:r>
            <a:rPr lang="ro-MD" sz="2000" b="1" dirty="0" smtClean="0">
              <a:latin typeface="Bookman Old Style" panose="02050604050505020204" pitchFamily="18" charset="0"/>
            </a:rPr>
            <a:t>Evidențierea problemelor sociale</a:t>
          </a:r>
          <a:endParaRPr lang="ru-RU" sz="2000" b="1" dirty="0">
            <a:latin typeface="Bookman Old Style" panose="02050604050505020204" pitchFamily="18" charset="0"/>
          </a:endParaRPr>
        </a:p>
      </dgm:t>
    </dgm:pt>
    <dgm:pt modelId="{2CCAAA6C-28B4-4D2A-9E34-C9763DC0EDF0}" type="parTrans" cxnId="{105007AE-6F75-4D1D-BD7A-F9BCC39FA629}">
      <dgm:prSet/>
      <dgm:spPr/>
      <dgm:t>
        <a:bodyPr/>
        <a:lstStyle/>
        <a:p>
          <a:endParaRPr lang="ru-RU"/>
        </a:p>
      </dgm:t>
    </dgm:pt>
    <dgm:pt modelId="{556D638C-E45E-4786-B01B-747B4A040D0E}" type="sibTrans" cxnId="{105007AE-6F75-4D1D-BD7A-F9BCC39FA629}">
      <dgm:prSet/>
      <dgm:spPr/>
      <dgm:t>
        <a:bodyPr/>
        <a:lstStyle/>
        <a:p>
          <a:endParaRPr lang="ru-RU"/>
        </a:p>
      </dgm:t>
    </dgm:pt>
    <dgm:pt modelId="{904CB686-A7D3-4942-826D-AB69435D7877}">
      <dgm:prSet phldrT="[Текст]" custT="1"/>
      <dgm:spPr>
        <a:solidFill>
          <a:schemeClr val="accent2"/>
        </a:solidFill>
      </dgm:spPr>
      <dgm:t>
        <a:bodyPr/>
        <a:lstStyle/>
        <a:p>
          <a:r>
            <a:rPr lang="ro-MD" sz="2000" b="1" dirty="0" smtClean="0">
              <a:solidFill>
                <a:srgbClr val="002060"/>
              </a:solidFill>
              <a:latin typeface="Bookman Old Style" panose="02050604050505020204" pitchFamily="18" charset="0"/>
            </a:rPr>
            <a:t>AXIOLOGIC</a:t>
          </a:r>
          <a:endParaRPr lang="ru-RU" sz="2000" b="1" dirty="0">
            <a:solidFill>
              <a:srgbClr val="002060"/>
            </a:solidFill>
            <a:latin typeface="Bookman Old Style" panose="02050604050505020204" pitchFamily="18" charset="0"/>
          </a:endParaRPr>
        </a:p>
      </dgm:t>
    </dgm:pt>
    <dgm:pt modelId="{B03143E3-ABDC-4D81-A5D5-20F9D1F919C4}" type="parTrans" cxnId="{93B4FF45-A0DA-4CA1-A771-84F72F6BD0DA}">
      <dgm:prSet/>
      <dgm:spPr/>
      <dgm:t>
        <a:bodyPr/>
        <a:lstStyle/>
        <a:p>
          <a:endParaRPr lang="ru-RU"/>
        </a:p>
      </dgm:t>
    </dgm:pt>
    <dgm:pt modelId="{7DAA7EEC-D093-4033-B62C-DC7C04BB9946}" type="sibTrans" cxnId="{93B4FF45-A0DA-4CA1-A771-84F72F6BD0DA}">
      <dgm:prSet/>
      <dgm:spPr/>
      <dgm:t>
        <a:bodyPr/>
        <a:lstStyle/>
        <a:p>
          <a:endParaRPr lang="ru-RU"/>
        </a:p>
      </dgm:t>
    </dgm:pt>
    <dgm:pt modelId="{5EBFDCC3-8599-4F16-AC5A-917C03244092}">
      <dgm:prSet phldrT="[Текст]"/>
      <dgm:spPr/>
      <dgm:t>
        <a:bodyPr/>
        <a:lstStyle/>
        <a:p>
          <a:r>
            <a:rPr lang="ro-MD" b="1" dirty="0" smtClean="0">
              <a:solidFill>
                <a:srgbClr val="002060"/>
              </a:solidFill>
              <a:latin typeface="Bookman Old Style" panose="02050604050505020204" pitchFamily="18" charset="0"/>
            </a:rPr>
            <a:t>Sistem de valori umane ce corespund drepturilor omului</a:t>
          </a:r>
          <a:endParaRPr lang="ru-RU" b="1" dirty="0">
            <a:solidFill>
              <a:srgbClr val="002060"/>
            </a:solidFill>
            <a:latin typeface="Bookman Old Style" panose="02050604050505020204" pitchFamily="18" charset="0"/>
          </a:endParaRPr>
        </a:p>
      </dgm:t>
    </dgm:pt>
    <dgm:pt modelId="{FD45A373-03AC-48A0-A57C-0ACA9D6E6F98}" type="parTrans" cxnId="{A089D188-9D17-4E4A-800A-1B41C137A4FC}">
      <dgm:prSet/>
      <dgm:spPr/>
      <dgm:t>
        <a:bodyPr/>
        <a:lstStyle/>
        <a:p>
          <a:endParaRPr lang="ru-RU"/>
        </a:p>
      </dgm:t>
    </dgm:pt>
    <dgm:pt modelId="{FAA84ABB-8130-48A3-9461-91D21371F3CE}" type="sibTrans" cxnId="{A089D188-9D17-4E4A-800A-1B41C137A4FC}">
      <dgm:prSet/>
      <dgm:spPr/>
      <dgm:t>
        <a:bodyPr/>
        <a:lstStyle/>
        <a:p>
          <a:endParaRPr lang="ru-RU"/>
        </a:p>
      </dgm:t>
    </dgm:pt>
    <dgm:pt modelId="{B1A005F7-1582-4C10-A379-6316291B4C7D}">
      <dgm:prSet phldrT="[Текст]" custT="1"/>
      <dgm:spPr>
        <a:solidFill>
          <a:schemeClr val="accent2"/>
        </a:solidFill>
      </dgm:spPr>
      <dgm:t>
        <a:bodyPr/>
        <a:lstStyle/>
        <a:p>
          <a:r>
            <a:rPr lang="ro-MD" sz="2000" b="1" dirty="0" smtClean="0">
              <a:solidFill>
                <a:srgbClr val="002060"/>
              </a:solidFill>
              <a:latin typeface="Bookman Old Style" panose="02050604050505020204" pitchFamily="18" charset="0"/>
            </a:rPr>
            <a:t>MEDICAL</a:t>
          </a:r>
          <a:endParaRPr lang="ru-RU" sz="2000" b="1" dirty="0">
            <a:solidFill>
              <a:srgbClr val="002060"/>
            </a:solidFill>
            <a:latin typeface="Bookman Old Style" panose="02050604050505020204" pitchFamily="18" charset="0"/>
          </a:endParaRPr>
        </a:p>
      </dgm:t>
    </dgm:pt>
    <dgm:pt modelId="{0781A7AB-535E-4F1F-A2C5-D3F73C789853}" type="parTrans" cxnId="{E82B8F4D-EF19-47F3-B114-D64BDBD4E54C}">
      <dgm:prSet/>
      <dgm:spPr/>
      <dgm:t>
        <a:bodyPr/>
        <a:lstStyle/>
        <a:p>
          <a:endParaRPr lang="ru-RU"/>
        </a:p>
      </dgm:t>
    </dgm:pt>
    <dgm:pt modelId="{61F0AB18-560B-4CAA-B2E2-F5D9DD02C862}" type="sibTrans" cxnId="{E82B8F4D-EF19-47F3-B114-D64BDBD4E54C}">
      <dgm:prSet/>
      <dgm:spPr/>
      <dgm:t>
        <a:bodyPr/>
        <a:lstStyle/>
        <a:p>
          <a:endParaRPr lang="ru-RU"/>
        </a:p>
      </dgm:t>
    </dgm:pt>
    <dgm:pt modelId="{93F8EC63-8452-466B-8FFF-CBF1B97B6212}">
      <dgm:prSet phldrT="[Текст]" custT="1"/>
      <dgm:spPr/>
      <dgm:t>
        <a:bodyPr/>
        <a:lstStyle/>
        <a:p>
          <a:r>
            <a:rPr lang="ro-MD" sz="2000" b="1" dirty="0" smtClean="0">
              <a:solidFill>
                <a:srgbClr val="002060"/>
              </a:solidFill>
              <a:latin typeface="Bookman Old Style" panose="02050604050505020204" pitchFamily="18" charset="0"/>
            </a:rPr>
            <a:t>Manifestarea </a:t>
          </a:r>
          <a:r>
            <a:rPr lang="ro-MD" sz="1800" b="1" dirty="0" smtClean="0">
              <a:solidFill>
                <a:srgbClr val="002060"/>
              </a:solidFill>
              <a:latin typeface="Bookman Old Style" panose="02050604050505020204" pitchFamily="18" charset="0"/>
            </a:rPr>
            <a:t>umanismului in </a:t>
          </a:r>
          <a:r>
            <a:rPr lang="ro-MD" sz="2000" b="1" dirty="0" smtClean="0">
              <a:solidFill>
                <a:srgbClr val="002060"/>
              </a:solidFill>
              <a:latin typeface="Bookman Old Style" panose="02050604050505020204" pitchFamily="18" charset="0"/>
            </a:rPr>
            <a:t>medicină</a:t>
          </a:r>
          <a:endParaRPr lang="ru-RU" sz="2000" b="1" dirty="0">
            <a:solidFill>
              <a:srgbClr val="002060"/>
            </a:solidFill>
            <a:latin typeface="Bookman Old Style" panose="02050604050505020204" pitchFamily="18" charset="0"/>
          </a:endParaRPr>
        </a:p>
      </dgm:t>
    </dgm:pt>
    <dgm:pt modelId="{7CF950DF-D749-46DA-90FA-30CC13B33856}" type="parTrans" cxnId="{FE288882-891A-41A0-B581-409B6FFF82F2}">
      <dgm:prSet/>
      <dgm:spPr/>
      <dgm:t>
        <a:bodyPr/>
        <a:lstStyle/>
        <a:p>
          <a:endParaRPr lang="ru-RU"/>
        </a:p>
      </dgm:t>
    </dgm:pt>
    <dgm:pt modelId="{3E21B099-6126-4AA9-B334-95715959D7B6}" type="sibTrans" cxnId="{FE288882-891A-41A0-B581-409B6FFF82F2}">
      <dgm:prSet/>
      <dgm:spPr/>
      <dgm:t>
        <a:bodyPr/>
        <a:lstStyle/>
        <a:p>
          <a:endParaRPr lang="ru-RU"/>
        </a:p>
      </dgm:t>
    </dgm:pt>
    <dgm:pt modelId="{794D16E1-7B14-464D-BA95-68CBEEF00954}">
      <dgm:prSet phldrT="[Текст]" custT="1"/>
      <dgm:spPr>
        <a:solidFill>
          <a:schemeClr val="accent2"/>
        </a:solidFill>
      </dgm:spPr>
      <dgm:t>
        <a:bodyPr/>
        <a:lstStyle/>
        <a:p>
          <a:r>
            <a:rPr lang="ro-MD" sz="2000" b="1" dirty="0" smtClean="0">
              <a:solidFill>
                <a:srgbClr val="002060"/>
              </a:solidFill>
              <a:latin typeface="Bookman Old Style" panose="02050604050505020204" pitchFamily="18" charset="0"/>
            </a:rPr>
            <a:t>JURIDIC</a:t>
          </a:r>
          <a:endParaRPr lang="ru-RU" sz="2000" b="1" dirty="0">
            <a:solidFill>
              <a:srgbClr val="002060"/>
            </a:solidFill>
            <a:latin typeface="Bookman Old Style" panose="02050604050505020204" pitchFamily="18" charset="0"/>
          </a:endParaRPr>
        </a:p>
      </dgm:t>
    </dgm:pt>
    <dgm:pt modelId="{69CDEC65-5165-45AF-A97A-2DAA4A7261B2}" type="parTrans" cxnId="{38AE0B49-E6C1-4B95-9C99-673E4AE4A237}">
      <dgm:prSet/>
      <dgm:spPr/>
      <dgm:t>
        <a:bodyPr/>
        <a:lstStyle/>
        <a:p>
          <a:endParaRPr lang="ru-RU"/>
        </a:p>
      </dgm:t>
    </dgm:pt>
    <dgm:pt modelId="{E4CF2562-6431-4D5B-A193-E224FF7CD70E}" type="sibTrans" cxnId="{38AE0B49-E6C1-4B95-9C99-673E4AE4A237}">
      <dgm:prSet/>
      <dgm:spPr/>
      <dgm:t>
        <a:bodyPr/>
        <a:lstStyle/>
        <a:p>
          <a:endParaRPr lang="ru-RU"/>
        </a:p>
      </dgm:t>
    </dgm:pt>
    <dgm:pt modelId="{01095274-A915-4A56-AD15-B67FA252225C}">
      <dgm:prSet phldrT="[Текст]" custT="1"/>
      <dgm:spPr/>
      <dgm:t>
        <a:bodyPr/>
        <a:lstStyle/>
        <a:p>
          <a:r>
            <a:rPr lang="ro-MD" sz="2000" b="1" dirty="0" smtClean="0">
              <a:solidFill>
                <a:srgbClr val="002060"/>
              </a:solidFill>
              <a:latin typeface="Bookman Old Style" panose="02050604050505020204" pitchFamily="18" charset="0"/>
            </a:rPr>
            <a:t>Evidențierea a 2 stiluri : - liberal si filosofic.</a:t>
          </a:r>
          <a:endParaRPr lang="ru-RU" sz="2000" b="1" dirty="0">
            <a:solidFill>
              <a:srgbClr val="002060"/>
            </a:solidFill>
            <a:latin typeface="Bookman Old Style" panose="02050604050505020204" pitchFamily="18" charset="0"/>
          </a:endParaRPr>
        </a:p>
      </dgm:t>
    </dgm:pt>
    <dgm:pt modelId="{EBD7266F-1D57-43CC-9B25-83FBBBDA146E}" type="parTrans" cxnId="{055A053D-F3D4-4237-A30B-FE722838EA51}">
      <dgm:prSet/>
      <dgm:spPr/>
      <dgm:t>
        <a:bodyPr/>
        <a:lstStyle/>
        <a:p>
          <a:endParaRPr lang="ru-RU"/>
        </a:p>
      </dgm:t>
    </dgm:pt>
    <dgm:pt modelId="{49E1817B-1740-4D77-A9C3-941CD515E1E7}" type="sibTrans" cxnId="{055A053D-F3D4-4237-A30B-FE722838EA51}">
      <dgm:prSet/>
      <dgm:spPr/>
      <dgm:t>
        <a:bodyPr/>
        <a:lstStyle/>
        <a:p>
          <a:endParaRPr lang="ru-RU"/>
        </a:p>
      </dgm:t>
    </dgm:pt>
    <dgm:pt modelId="{ABA7B284-30EA-40C3-9B93-AAD79F612902}" type="pres">
      <dgm:prSet presAssocID="{3715C5E1-B0CB-466D-9095-B16344AF2C7B}" presName="cycleMatrixDiagram" presStyleCnt="0">
        <dgm:presLayoutVars>
          <dgm:chMax val="1"/>
          <dgm:dir/>
          <dgm:animLvl val="lvl"/>
          <dgm:resizeHandles val="exact"/>
        </dgm:presLayoutVars>
      </dgm:prSet>
      <dgm:spPr/>
      <dgm:t>
        <a:bodyPr/>
        <a:lstStyle/>
        <a:p>
          <a:endParaRPr lang="ru-RU"/>
        </a:p>
      </dgm:t>
    </dgm:pt>
    <dgm:pt modelId="{69CAC867-F537-4DA8-8A68-7ABDDEE35A12}" type="pres">
      <dgm:prSet presAssocID="{3715C5E1-B0CB-466D-9095-B16344AF2C7B}" presName="children" presStyleCnt="0"/>
      <dgm:spPr/>
    </dgm:pt>
    <dgm:pt modelId="{147B2407-FC31-4FEA-9E62-376E7FCF5097}" type="pres">
      <dgm:prSet presAssocID="{3715C5E1-B0CB-466D-9095-B16344AF2C7B}" presName="child1group" presStyleCnt="0"/>
      <dgm:spPr/>
    </dgm:pt>
    <dgm:pt modelId="{2F85FABF-3732-43AE-B616-6FD870E897E9}" type="pres">
      <dgm:prSet presAssocID="{3715C5E1-B0CB-466D-9095-B16344AF2C7B}" presName="child1" presStyleLbl="bgAcc1" presStyleIdx="0" presStyleCnt="4" custLinFactNeighborX="16151" custLinFactNeighborY="17535"/>
      <dgm:spPr/>
      <dgm:t>
        <a:bodyPr/>
        <a:lstStyle/>
        <a:p>
          <a:endParaRPr lang="ru-RU"/>
        </a:p>
      </dgm:t>
    </dgm:pt>
    <dgm:pt modelId="{D0E6CF2E-8AFB-44B5-A7DA-A528B52A9068}" type="pres">
      <dgm:prSet presAssocID="{3715C5E1-B0CB-466D-9095-B16344AF2C7B}" presName="child1Text" presStyleLbl="bgAcc1" presStyleIdx="0" presStyleCnt="4">
        <dgm:presLayoutVars>
          <dgm:bulletEnabled val="1"/>
        </dgm:presLayoutVars>
      </dgm:prSet>
      <dgm:spPr/>
      <dgm:t>
        <a:bodyPr/>
        <a:lstStyle/>
        <a:p>
          <a:endParaRPr lang="ru-RU"/>
        </a:p>
      </dgm:t>
    </dgm:pt>
    <dgm:pt modelId="{54E0707C-0EB8-48D4-8E6B-6EEC8F0F3247}" type="pres">
      <dgm:prSet presAssocID="{3715C5E1-B0CB-466D-9095-B16344AF2C7B}" presName="child2group" presStyleCnt="0"/>
      <dgm:spPr/>
    </dgm:pt>
    <dgm:pt modelId="{76F5675F-C6DE-4A4F-A82F-5F0EDC892006}" type="pres">
      <dgm:prSet presAssocID="{3715C5E1-B0CB-466D-9095-B16344AF2C7B}" presName="child2" presStyleLbl="bgAcc1" presStyleIdx="1" presStyleCnt="4"/>
      <dgm:spPr/>
      <dgm:t>
        <a:bodyPr/>
        <a:lstStyle/>
        <a:p>
          <a:endParaRPr lang="ru-RU"/>
        </a:p>
      </dgm:t>
    </dgm:pt>
    <dgm:pt modelId="{E5550E02-AE6A-44B4-8CE1-DAB2889DEC6D}" type="pres">
      <dgm:prSet presAssocID="{3715C5E1-B0CB-466D-9095-B16344AF2C7B}" presName="child2Text" presStyleLbl="bgAcc1" presStyleIdx="1" presStyleCnt="4">
        <dgm:presLayoutVars>
          <dgm:bulletEnabled val="1"/>
        </dgm:presLayoutVars>
      </dgm:prSet>
      <dgm:spPr/>
      <dgm:t>
        <a:bodyPr/>
        <a:lstStyle/>
        <a:p>
          <a:endParaRPr lang="ru-RU"/>
        </a:p>
      </dgm:t>
    </dgm:pt>
    <dgm:pt modelId="{24334AD2-5F9F-44C0-834B-FC4CF3D09D27}" type="pres">
      <dgm:prSet presAssocID="{3715C5E1-B0CB-466D-9095-B16344AF2C7B}" presName="child3group" presStyleCnt="0"/>
      <dgm:spPr/>
    </dgm:pt>
    <dgm:pt modelId="{2E389C20-7FC1-4C8D-9D56-D20E1ABB07CF}" type="pres">
      <dgm:prSet presAssocID="{3715C5E1-B0CB-466D-9095-B16344AF2C7B}" presName="child3" presStyleLbl="bgAcc1" presStyleIdx="2" presStyleCnt="4" custLinFactNeighborX="-5473" custLinFactNeighborY="5348"/>
      <dgm:spPr/>
      <dgm:t>
        <a:bodyPr/>
        <a:lstStyle/>
        <a:p>
          <a:endParaRPr lang="ru-RU"/>
        </a:p>
      </dgm:t>
    </dgm:pt>
    <dgm:pt modelId="{241E7D52-7CEA-4CE2-A1F5-B08F831CAB3C}" type="pres">
      <dgm:prSet presAssocID="{3715C5E1-B0CB-466D-9095-B16344AF2C7B}" presName="child3Text" presStyleLbl="bgAcc1" presStyleIdx="2" presStyleCnt="4">
        <dgm:presLayoutVars>
          <dgm:bulletEnabled val="1"/>
        </dgm:presLayoutVars>
      </dgm:prSet>
      <dgm:spPr/>
      <dgm:t>
        <a:bodyPr/>
        <a:lstStyle/>
        <a:p>
          <a:endParaRPr lang="ru-RU"/>
        </a:p>
      </dgm:t>
    </dgm:pt>
    <dgm:pt modelId="{C16DF31F-CCF8-4C14-878B-C14C0434FBD0}" type="pres">
      <dgm:prSet presAssocID="{3715C5E1-B0CB-466D-9095-B16344AF2C7B}" presName="child4group" presStyleCnt="0"/>
      <dgm:spPr/>
    </dgm:pt>
    <dgm:pt modelId="{80B57D6D-DFB7-4545-B3DB-1D76591B77F7}" type="pres">
      <dgm:prSet presAssocID="{3715C5E1-B0CB-466D-9095-B16344AF2C7B}" presName="child4" presStyleLbl="bgAcc1" presStyleIdx="3" presStyleCnt="4" custLinFactNeighborX="-361" custLinFactNeighborY="-1963"/>
      <dgm:spPr/>
      <dgm:t>
        <a:bodyPr/>
        <a:lstStyle/>
        <a:p>
          <a:endParaRPr lang="ru-RU"/>
        </a:p>
      </dgm:t>
    </dgm:pt>
    <dgm:pt modelId="{EC76201C-7E26-40E3-83BE-E57231CAC31B}" type="pres">
      <dgm:prSet presAssocID="{3715C5E1-B0CB-466D-9095-B16344AF2C7B}" presName="child4Text" presStyleLbl="bgAcc1" presStyleIdx="3" presStyleCnt="4">
        <dgm:presLayoutVars>
          <dgm:bulletEnabled val="1"/>
        </dgm:presLayoutVars>
      </dgm:prSet>
      <dgm:spPr/>
      <dgm:t>
        <a:bodyPr/>
        <a:lstStyle/>
        <a:p>
          <a:endParaRPr lang="ru-RU"/>
        </a:p>
      </dgm:t>
    </dgm:pt>
    <dgm:pt modelId="{93196282-730A-46CC-AEBE-8C4BCAA056EE}" type="pres">
      <dgm:prSet presAssocID="{3715C5E1-B0CB-466D-9095-B16344AF2C7B}" presName="childPlaceholder" presStyleCnt="0"/>
      <dgm:spPr/>
    </dgm:pt>
    <dgm:pt modelId="{CB13EE8C-8026-44EC-B02E-E8AE4E10DC18}" type="pres">
      <dgm:prSet presAssocID="{3715C5E1-B0CB-466D-9095-B16344AF2C7B}" presName="circle" presStyleCnt="0"/>
      <dgm:spPr/>
    </dgm:pt>
    <dgm:pt modelId="{1A2B2EDB-2F4F-4CCC-8A93-B531F9EF1970}" type="pres">
      <dgm:prSet presAssocID="{3715C5E1-B0CB-466D-9095-B16344AF2C7B}" presName="quadrant1" presStyleLbl="node1" presStyleIdx="0" presStyleCnt="4">
        <dgm:presLayoutVars>
          <dgm:chMax val="1"/>
          <dgm:bulletEnabled val="1"/>
        </dgm:presLayoutVars>
      </dgm:prSet>
      <dgm:spPr/>
      <dgm:t>
        <a:bodyPr/>
        <a:lstStyle/>
        <a:p>
          <a:endParaRPr lang="ru-RU"/>
        </a:p>
      </dgm:t>
    </dgm:pt>
    <dgm:pt modelId="{F57FEFF7-0C44-4C03-9A3F-06D64EA24981}" type="pres">
      <dgm:prSet presAssocID="{3715C5E1-B0CB-466D-9095-B16344AF2C7B}" presName="quadrant2" presStyleLbl="node1" presStyleIdx="1" presStyleCnt="4">
        <dgm:presLayoutVars>
          <dgm:chMax val="1"/>
          <dgm:bulletEnabled val="1"/>
        </dgm:presLayoutVars>
      </dgm:prSet>
      <dgm:spPr/>
      <dgm:t>
        <a:bodyPr/>
        <a:lstStyle/>
        <a:p>
          <a:endParaRPr lang="ru-RU"/>
        </a:p>
      </dgm:t>
    </dgm:pt>
    <dgm:pt modelId="{004A1FAA-9413-46E1-99ED-B6A539E31667}" type="pres">
      <dgm:prSet presAssocID="{3715C5E1-B0CB-466D-9095-B16344AF2C7B}" presName="quadrant3" presStyleLbl="node1" presStyleIdx="2" presStyleCnt="4" custLinFactNeighborX="-7512" custLinFactNeighborY="-2558">
        <dgm:presLayoutVars>
          <dgm:chMax val="1"/>
          <dgm:bulletEnabled val="1"/>
        </dgm:presLayoutVars>
      </dgm:prSet>
      <dgm:spPr/>
      <dgm:t>
        <a:bodyPr/>
        <a:lstStyle/>
        <a:p>
          <a:endParaRPr lang="ru-RU"/>
        </a:p>
      </dgm:t>
    </dgm:pt>
    <dgm:pt modelId="{A7B87C45-6EBF-4BA4-92D7-5919D020B46E}" type="pres">
      <dgm:prSet presAssocID="{3715C5E1-B0CB-466D-9095-B16344AF2C7B}" presName="quadrant4" presStyleLbl="node1" presStyleIdx="3" presStyleCnt="4">
        <dgm:presLayoutVars>
          <dgm:chMax val="1"/>
          <dgm:bulletEnabled val="1"/>
        </dgm:presLayoutVars>
      </dgm:prSet>
      <dgm:spPr/>
      <dgm:t>
        <a:bodyPr/>
        <a:lstStyle/>
        <a:p>
          <a:endParaRPr lang="ru-RU"/>
        </a:p>
      </dgm:t>
    </dgm:pt>
    <dgm:pt modelId="{EACB856D-FE03-4E23-8600-4E87D42048A0}" type="pres">
      <dgm:prSet presAssocID="{3715C5E1-B0CB-466D-9095-B16344AF2C7B}" presName="quadrantPlaceholder" presStyleCnt="0"/>
      <dgm:spPr/>
    </dgm:pt>
    <dgm:pt modelId="{B44B2A41-25FF-4A3F-9367-DF20CF0936DA}" type="pres">
      <dgm:prSet presAssocID="{3715C5E1-B0CB-466D-9095-B16344AF2C7B}" presName="center1" presStyleLbl="fgShp" presStyleIdx="0" presStyleCnt="2"/>
      <dgm:spPr/>
    </dgm:pt>
    <dgm:pt modelId="{ED2E34AF-37F7-4B1E-B3F3-980193001A4A}" type="pres">
      <dgm:prSet presAssocID="{3715C5E1-B0CB-466D-9095-B16344AF2C7B}" presName="center2" presStyleLbl="fgShp" presStyleIdx="1" presStyleCnt="2"/>
      <dgm:spPr/>
    </dgm:pt>
  </dgm:ptLst>
  <dgm:cxnLst>
    <dgm:cxn modelId="{A2AA948A-8C29-4599-BAE7-B7459C52ECBA}" type="presOf" srcId="{2E9B7A43-79BD-435D-ACDA-CC6D22959E54}" destId="{1A2B2EDB-2F4F-4CCC-8A93-B531F9EF1970}" srcOrd="0" destOrd="0" presId="urn:microsoft.com/office/officeart/2005/8/layout/cycle4"/>
    <dgm:cxn modelId="{71391016-8D0D-4C02-87A1-167607D8A8D0}" type="presOf" srcId="{73FE2BA5-14EA-409B-8554-BE546C622FA0}" destId="{D0E6CF2E-8AFB-44B5-A7DA-A528B52A9068}" srcOrd="1" destOrd="0" presId="urn:microsoft.com/office/officeart/2005/8/layout/cycle4"/>
    <dgm:cxn modelId="{93B4FF45-A0DA-4CA1-A771-84F72F6BD0DA}" srcId="{3715C5E1-B0CB-466D-9095-B16344AF2C7B}" destId="{904CB686-A7D3-4942-826D-AB69435D7877}" srcOrd="1" destOrd="0" parTransId="{B03143E3-ABDC-4D81-A5D5-20F9D1F919C4}" sibTransId="{7DAA7EEC-D093-4033-B62C-DC7C04BB9946}"/>
    <dgm:cxn modelId="{FE288882-891A-41A0-B581-409B6FFF82F2}" srcId="{B1A005F7-1582-4C10-A379-6316291B4C7D}" destId="{93F8EC63-8452-466B-8FFF-CBF1B97B6212}" srcOrd="0" destOrd="0" parTransId="{7CF950DF-D749-46DA-90FA-30CC13B33856}" sibTransId="{3E21B099-6126-4AA9-B334-95715959D7B6}"/>
    <dgm:cxn modelId="{105007AE-6F75-4D1D-BD7A-F9BCC39FA629}" srcId="{2E9B7A43-79BD-435D-ACDA-CC6D22959E54}" destId="{73FE2BA5-14EA-409B-8554-BE546C622FA0}" srcOrd="0" destOrd="0" parTransId="{2CCAAA6C-28B4-4D2A-9E34-C9763DC0EDF0}" sibTransId="{556D638C-E45E-4786-B01B-747B4A040D0E}"/>
    <dgm:cxn modelId="{37FFA518-7A4E-4834-8561-777A6E069595}" type="presOf" srcId="{3715C5E1-B0CB-466D-9095-B16344AF2C7B}" destId="{ABA7B284-30EA-40C3-9B93-AAD79F612902}" srcOrd="0" destOrd="0" presId="urn:microsoft.com/office/officeart/2005/8/layout/cycle4"/>
    <dgm:cxn modelId="{A089D188-9D17-4E4A-800A-1B41C137A4FC}" srcId="{904CB686-A7D3-4942-826D-AB69435D7877}" destId="{5EBFDCC3-8599-4F16-AC5A-917C03244092}" srcOrd="0" destOrd="0" parTransId="{FD45A373-03AC-48A0-A57C-0ACA9D6E6F98}" sibTransId="{FAA84ABB-8130-48A3-9461-91D21371F3CE}"/>
    <dgm:cxn modelId="{8F4BC890-3450-499A-B55F-AABDD01AB8D0}" type="presOf" srcId="{01095274-A915-4A56-AD15-B67FA252225C}" destId="{80B57D6D-DFB7-4545-B3DB-1D76591B77F7}" srcOrd="0" destOrd="0" presId="urn:microsoft.com/office/officeart/2005/8/layout/cycle4"/>
    <dgm:cxn modelId="{1A396298-B5EE-418B-A02F-B75DCF942459}" type="presOf" srcId="{73FE2BA5-14EA-409B-8554-BE546C622FA0}" destId="{2F85FABF-3732-43AE-B616-6FD870E897E9}" srcOrd="0" destOrd="0" presId="urn:microsoft.com/office/officeart/2005/8/layout/cycle4"/>
    <dgm:cxn modelId="{14FB8730-C92D-440F-959B-A827058C8B3F}" type="presOf" srcId="{5EBFDCC3-8599-4F16-AC5A-917C03244092}" destId="{76F5675F-C6DE-4A4F-A82F-5F0EDC892006}" srcOrd="0" destOrd="0" presId="urn:microsoft.com/office/officeart/2005/8/layout/cycle4"/>
    <dgm:cxn modelId="{7E2A6A83-07B0-43B1-95B0-B5BB5483D254}" type="presOf" srcId="{93F8EC63-8452-466B-8FFF-CBF1B97B6212}" destId="{241E7D52-7CEA-4CE2-A1F5-B08F831CAB3C}" srcOrd="1" destOrd="0" presId="urn:microsoft.com/office/officeart/2005/8/layout/cycle4"/>
    <dgm:cxn modelId="{055A053D-F3D4-4237-A30B-FE722838EA51}" srcId="{794D16E1-7B14-464D-BA95-68CBEEF00954}" destId="{01095274-A915-4A56-AD15-B67FA252225C}" srcOrd="0" destOrd="0" parTransId="{EBD7266F-1D57-43CC-9B25-83FBBBDA146E}" sibTransId="{49E1817B-1740-4D77-A9C3-941CD515E1E7}"/>
    <dgm:cxn modelId="{B57C0787-0E26-4413-90F6-9FA54368FC17}" type="presOf" srcId="{904CB686-A7D3-4942-826D-AB69435D7877}" destId="{F57FEFF7-0C44-4C03-9A3F-06D64EA24981}" srcOrd="0" destOrd="0" presId="urn:microsoft.com/office/officeart/2005/8/layout/cycle4"/>
    <dgm:cxn modelId="{23F169CC-D107-4CFB-B281-3751733E64DC}" srcId="{3715C5E1-B0CB-466D-9095-B16344AF2C7B}" destId="{2E9B7A43-79BD-435D-ACDA-CC6D22959E54}" srcOrd="0" destOrd="0" parTransId="{74433DA8-F248-4FBF-B7D9-443E6E2854AA}" sibTransId="{691DA7A4-C547-4093-AB3F-CD27E8A0C5D5}"/>
    <dgm:cxn modelId="{4DB1B584-AA4C-4EB5-9E8E-A0205FA6980B}" type="presOf" srcId="{01095274-A915-4A56-AD15-B67FA252225C}" destId="{EC76201C-7E26-40E3-83BE-E57231CAC31B}" srcOrd="1" destOrd="0" presId="urn:microsoft.com/office/officeart/2005/8/layout/cycle4"/>
    <dgm:cxn modelId="{52F79CE5-EAE7-475F-BE16-712EBC1D1F6A}" type="presOf" srcId="{93F8EC63-8452-466B-8FFF-CBF1B97B6212}" destId="{2E389C20-7FC1-4C8D-9D56-D20E1ABB07CF}" srcOrd="0" destOrd="0" presId="urn:microsoft.com/office/officeart/2005/8/layout/cycle4"/>
    <dgm:cxn modelId="{120E0EC4-524B-4590-BCE2-FC23EA801984}" type="presOf" srcId="{794D16E1-7B14-464D-BA95-68CBEEF00954}" destId="{A7B87C45-6EBF-4BA4-92D7-5919D020B46E}" srcOrd="0" destOrd="0" presId="urn:microsoft.com/office/officeart/2005/8/layout/cycle4"/>
    <dgm:cxn modelId="{80697B47-853B-47BF-B54E-0D53438A903F}" type="presOf" srcId="{5EBFDCC3-8599-4F16-AC5A-917C03244092}" destId="{E5550E02-AE6A-44B4-8CE1-DAB2889DEC6D}" srcOrd="1" destOrd="0" presId="urn:microsoft.com/office/officeart/2005/8/layout/cycle4"/>
    <dgm:cxn modelId="{E2DD7FE3-0E21-4172-A8CC-8218100A8FF9}" type="presOf" srcId="{B1A005F7-1582-4C10-A379-6316291B4C7D}" destId="{004A1FAA-9413-46E1-99ED-B6A539E31667}" srcOrd="0" destOrd="0" presId="urn:microsoft.com/office/officeart/2005/8/layout/cycle4"/>
    <dgm:cxn modelId="{38AE0B49-E6C1-4B95-9C99-673E4AE4A237}" srcId="{3715C5E1-B0CB-466D-9095-B16344AF2C7B}" destId="{794D16E1-7B14-464D-BA95-68CBEEF00954}" srcOrd="3" destOrd="0" parTransId="{69CDEC65-5165-45AF-A97A-2DAA4A7261B2}" sibTransId="{E4CF2562-6431-4D5B-A193-E224FF7CD70E}"/>
    <dgm:cxn modelId="{E82B8F4D-EF19-47F3-B114-D64BDBD4E54C}" srcId="{3715C5E1-B0CB-466D-9095-B16344AF2C7B}" destId="{B1A005F7-1582-4C10-A379-6316291B4C7D}" srcOrd="2" destOrd="0" parTransId="{0781A7AB-535E-4F1F-A2C5-D3F73C789853}" sibTransId="{61F0AB18-560B-4CAA-B2E2-F5D9DD02C862}"/>
    <dgm:cxn modelId="{899AC3E6-8D68-436E-BCC2-6F2D8D32E9F2}" type="presParOf" srcId="{ABA7B284-30EA-40C3-9B93-AAD79F612902}" destId="{69CAC867-F537-4DA8-8A68-7ABDDEE35A12}" srcOrd="0" destOrd="0" presId="urn:microsoft.com/office/officeart/2005/8/layout/cycle4"/>
    <dgm:cxn modelId="{6B3A12D2-3A0D-4BC2-89E6-B803E07D512A}" type="presParOf" srcId="{69CAC867-F537-4DA8-8A68-7ABDDEE35A12}" destId="{147B2407-FC31-4FEA-9E62-376E7FCF5097}" srcOrd="0" destOrd="0" presId="urn:microsoft.com/office/officeart/2005/8/layout/cycle4"/>
    <dgm:cxn modelId="{089FE4B0-1A8E-4601-A435-DEE47C6B5C5F}" type="presParOf" srcId="{147B2407-FC31-4FEA-9E62-376E7FCF5097}" destId="{2F85FABF-3732-43AE-B616-6FD870E897E9}" srcOrd="0" destOrd="0" presId="urn:microsoft.com/office/officeart/2005/8/layout/cycle4"/>
    <dgm:cxn modelId="{7A6249FC-8793-46D9-98DC-95053584F151}" type="presParOf" srcId="{147B2407-FC31-4FEA-9E62-376E7FCF5097}" destId="{D0E6CF2E-8AFB-44B5-A7DA-A528B52A9068}" srcOrd="1" destOrd="0" presId="urn:microsoft.com/office/officeart/2005/8/layout/cycle4"/>
    <dgm:cxn modelId="{DC3912CF-211C-4FE0-BEA6-80D4A445E072}" type="presParOf" srcId="{69CAC867-F537-4DA8-8A68-7ABDDEE35A12}" destId="{54E0707C-0EB8-48D4-8E6B-6EEC8F0F3247}" srcOrd="1" destOrd="0" presId="urn:microsoft.com/office/officeart/2005/8/layout/cycle4"/>
    <dgm:cxn modelId="{F421DBFA-3C77-4B4D-8EC1-627ECA6C1409}" type="presParOf" srcId="{54E0707C-0EB8-48D4-8E6B-6EEC8F0F3247}" destId="{76F5675F-C6DE-4A4F-A82F-5F0EDC892006}" srcOrd="0" destOrd="0" presId="urn:microsoft.com/office/officeart/2005/8/layout/cycle4"/>
    <dgm:cxn modelId="{416C0940-4F8D-464B-96BF-41CB21A7B95F}" type="presParOf" srcId="{54E0707C-0EB8-48D4-8E6B-6EEC8F0F3247}" destId="{E5550E02-AE6A-44B4-8CE1-DAB2889DEC6D}" srcOrd="1" destOrd="0" presId="urn:microsoft.com/office/officeart/2005/8/layout/cycle4"/>
    <dgm:cxn modelId="{FBE73396-3F4A-4EBC-8578-C8E04E63D45A}" type="presParOf" srcId="{69CAC867-F537-4DA8-8A68-7ABDDEE35A12}" destId="{24334AD2-5F9F-44C0-834B-FC4CF3D09D27}" srcOrd="2" destOrd="0" presId="urn:microsoft.com/office/officeart/2005/8/layout/cycle4"/>
    <dgm:cxn modelId="{CFAB8225-B6BE-430A-81B5-504002D7FBA2}" type="presParOf" srcId="{24334AD2-5F9F-44C0-834B-FC4CF3D09D27}" destId="{2E389C20-7FC1-4C8D-9D56-D20E1ABB07CF}" srcOrd="0" destOrd="0" presId="urn:microsoft.com/office/officeart/2005/8/layout/cycle4"/>
    <dgm:cxn modelId="{5CF2A345-F258-4603-BD61-894B943C45C9}" type="presParOf" srcId="{24334AD2-5F9F-44C0-834B-FC4CF3D09D27}" destId="{241E7D52-7CEA-4CE2-A1F5-B08F831CAB3C}" srcOrd="1" destOrd="0" presId="urn:microsoft.com/office/officeart/2005/8/layout/cycle4"/>
    <dgm:cxn modelId="{B4BB8D4C-5903-4226-BA11-A8C8D1040C2D}" type="presParOf" srcId="{69CAC867-F537-4DA8-8A68-7ABDDEE35A12}" destId="{C16DF31F-CCF8-4C14-878B-C14C0434FBD0}" srcOrd="3" destOrd="0" presId="urn:microsoft.com/office/officeart/2005/8/layout/cycle4"/>
    <dgm:cxn modelId="{BF7F18F2-8416-4A8A-877E-702403D132F1}" type="presParOf" srcId="{C16DF31F-CCF8-4C14-878B-C14C0434FBD0}" destId="{80B57D6D-DFB7-4545-B3DB-1D76591B77F7}" srcOrd="0" destOrd="0" presId="urn:microsoft.com/office/officeart/2005/8/layout/cycle4"/>
    <dgm:cxn modelId="{FC2A535D-1991-475E-ADD5-CFD903EE37DA}" type="presParOf" srcId="{C16DF31F-CCF8-4C14-878B-C14C0434FBD0}" destId="{EC76201C-7E26-40E3-83BE-E57231CAC31B}" srcOrd="1" destOrd="0" presId="urn:microsoft.com/office/officeart/2005/8/layout/cycle4"/>
    <dgm:cxn modelId="{D3A69A1A-9CC2-4DDB-B849-DE70FF41C38C}" type="presParOf" srcId="{69CAC867-F537-4DA8-8A68-7ABDDEE35A12}" destId="{93196282-730A-46CC-AEBE-8C4BCAA056EE}" srcOrd="4" destOrd="0" presId="urn:microsoft.com/office/officeart/2005/8/layout/cycle4"/>
    <dgm:cxn modelId="{8CFF1F8C-FE03-4229-B444-D6C4C58A80E9}" type="presParOf" srcId="{ABA7B284-30EA-40C3-9B93-AAD79F612902}" destId="{CB13EE8C-8026-44EC-B02E-E8AE4E10DC18}" srcOrd="1" destOrd="0" presId="urn:microsoft.com/office/officeart/2005/8/layout/cycle4"/>
    <dgm:cxn modelId="{34B5040B-7D79-4DB9-87E7-69CB534C9361}" type="presParOf" srcId="{CB13EE8C-8026-44EC-B02E-E8AE4E10DC18}" destId="{1A2B2EDB-2F4F-4CCC-8A93-B531F9EF1970}" srcOrd="0" destOrd="0" presId="urn:microsoft.com/office/officeart/2005/8/layout/cycle4"/>
    <dgm:cxn modelId="{A8A3A38D-D902-4662-B919-F68307EA92FC}" type="presParOf" srcId="{CB13EE8C-8026-44EC-B02E-E8AE4E10DC18}" destId="{F57FEFF7-0C44-4C03-9A3F-06D64EA24981}" srcOrd="1" destOrd="0" presId="urn:microsoft.com/office/officeart/2005/8/layout/cycle4"/>
    <dgm:cxn modelId="{02D9AEFA-334E-40D5-A52F-7EF0EEEB17C1}" type="presParOf" srcId="{CB13EE8C-8026-44EC-B02E-E8AE4E10DC18}" destId="{004A1FAA-9413-46E1-99ED-B6A539E31667}" srcOrd="2" destOrd="0" presId="urn:microsoft.com/office/officeart/2005/8/layout/cycle4"/>
    <dgm:cxn modelId="{030FCDBE-DE5F-4170-88A2-E053104A1029}" type="presParOf" srcId="{CB13EE8C-8026-44EC-B02E-E8AE4E10DC18}" destId="{A7B87C45-6EBF-4BA4-92D7-5919D020B46E}" srcOrd="3" destOrd="0" presId="urn:microsoft.com/office/officeart/2005/8/layout/cycle4"/>
    <dgm:cxn modelId="{7B2DD47B-A5E3-4D5B-A123-66E65FD1B1C7}" type="presParOf" srcId="{CB13EE8C-8026-44EC-B02E-E8AE4E10DC18}" destId="{EACB856D-FE03-4E23-8600-4E87D42048A0}" srcOrd="4" destOrd="0" presId="urn:microsoft.com/office/officeart/2005/8/layout/cycle4"/>
    <dgm:cxn modelId="{ABAD8DBE-00A8-44B9-A9C2-430DA7AA36A8}" type="presParOf" srcId="{ABA7B284-30EA-40C3-9B93-AAD79F612902}" destId="{B44B2A41-25FF-4A3F-9367-DF20CF0936DA}" srcOrd="2" destOrd="0" presId="urn:microsoft.com/office/officeart/2005/8/layout/cycle4"/>
    <dgm:cxn modelId="{AB66757A-07BC-4197-96EF-3D8DADAF729E}" type="presParOf" srcId="{ABA7B284-30EA-40C3-9B93-AAD79F612902}" destId="{ED2E34AF-37F7-4B1E-B3F3-980193001A4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B0785-425A-42E7-AEB4-E02C7D2BE103}" type="doc">
      <dgm:prSet loTypeId="urn:microsoft.com/office/officeart/2005/8/layout/radial6" loCatId="cycle" qsTypeId="urn:microsoft.com/office/officeart/2005/8/quickstyle/3d7" qsCatId="3D" csTypeId="urn:microsoft.com/office/officeart/2005/8/colors/accent2_5" csCatId="accent2" phldr="1"/>
      <dgm:spPr/>
      <dgm:t>
        <a:bodyPr/>
        <a:lstStyle/>
        <a:p>
          <a:endParaRPr lang="ru-RU"/>
        </a:p>
      </dgm:t>
    </dgm:pt>
    <dgm:pt modelId="{0117E71E-8981-4C81-89C6-2F8FA2D5B7BA}">
      <dgm:prSet phldrT="[Текст]"/>
      <dgm:spPr/>
      <dgm:t>
        <a:bodyPr/>
        <a:lstStyle/>
        <a:p>
          <a:r>
            <a:rPr lang="ro-MD" dirty="0" smtClean="0">
              <a:solidFill>
                <a:srgbClr val="002060"/>
              </a:solidFill>
            </a:rPr>
            <a:t>Bioetica</a:t>
          </a:r>
          <a:endParaRPr lang="ru-RU" dirty="0">
            <a:solidFill>
              <a:srgbClr val="002060"/>
            </a:solidFill>
          </a:endParaRPr>
        </a:p>
      </dgm:t>
    </dgm:pt>
    <dgm:pt modelId="{274BA838-5034-4D13-A0D8-A8E1CA86A9AD}" type="parTrans" cxnId="{A88E471D-59C6-428C-A7D7-A93180CE3BFC}">
      <dgm:prSet/>
      <dgm:spPr/>
      <dgm:t>
        <a:bodyPr/>
        <a:lstStyle/>
        <a:p>
          <a:endParaRPr lang="ru-RU"/>
        </a:p>
      </dgm:t>
    </dgm:pt>
    <dgm:pt modelId="{BA2CA4F4-AAF5-41E1-B517-3EF12FEF2D18}" type="sibTrans" cxnId="{A88E471D-59C6-428C-A7D7-A93180CE3BFC}">
      <dgm:prSet/>
      <dgm:spPr/>
      <dgm:t>
        <a:bodyPr/>
        <a:lstStyle/>
        <a:p>
          <a:endParaRPr lang="ru-RU"/>
        </a:p>
      </dgm:t>
    </dgm:pt>
    <dgm:pt modelId="{AFF3DA56-0903-4A65-8D4F-0026464D685B}">
      <dgm:prSet phldrT="[Текст]" custT="1"/>
      <dgm:spPr/>
      <dgm:t>
        <a:bodyPr/>
        <a:lstStyle/>
        <a:p>
          <a:r>
            <a:rPr lang="ro-MD" sz="2800" b="1" dirty="0" smtClean="0">
              <a:solidFill>
                <a:srgbClr val="002060"/>
              </a:solidFill>
              <a:latin typeface="Times New Roman" panose="02020603050405020304" pitchFamily="18" charset="0"/>
              <a:cs typeface="Times New Roman" panose="02020603050405020304" pitchFamily="18" charset="0"/>
            </a:rPr>
            <a:t>autonomie</a:t>
          </a:r>
          <a:endParaRPr lang="ru-RU" sz="2800" b="1" dirty="0">
            <a:solidFill>
              <a:srgbClr val="002060"/>
            </a:solidFill>
            <a:latin typeface="Times New Roman" panose="02020603050405020304" pitchFamily="18" charset="0"/>
            <a:cs typeface="Times New Roman" panose="02020603050405020304" pitchFamily="18" charset="0"/>
          </a:endParaRPr>
        </a:p>
      </dgm:t>
    </dgm:pt>
    <dgm:pt modelId="{A91A068E-08B3-40BA-A710-F4598AD8FDCC}" type="parTrans" cxnId="{FF5E4827-1484-4357-8967-0D8F3A01CD55}">
      <dgm:prSet/>
      <dgm:spPr/>
      <dgm:t>
        <a:bodyPr/>
        <a:lstStyle/>
        <a:p>
          <a:endParaRPr lang="ru-RU"/>
        </a:p>
      </dgm:t>
    </dgm:pt>
    <dgm:pt modelId="{2F0713F7-30D3-4E77-943F-7BF7C0CF555E}" type="sibTrans" cxnId="{FF5E4827-1484-4357-8967-0D8F3A01CD55}">
      <dgm:prSet/>
      <dgm:spPr/>
      <dgm:t>
        <a:bodyPr/>
        <a:lstStyle/>
        <a:p>
          <a:endParaRPr lang="ru-RU"/>
        </a:p>
      </dgm:t>
    </dgm:pt>
    <dgm:pt modelId="{FC0C394C-EAB1-4F82-86D3-289CE00F2AA8}">
      <dgm:prSet phldrT="[Текст]" custT="1"/>
      <dgm:spPr/>
      <dgm:t>
        <a:bodyPr/>
        <a:lstStyle/>
        <a:p>
          <a:r>
            <a:rPr lang="ro-MD" sz="2400" b="1" dirty="0" err="1" smtClean="0">
              <a:solidFill>
                <a:srgbClr val="002060"/>
              </a:solidFill>
              <a:latin typeface="Times New Roman" panose="02020603050405020304" pitchFamily="18" charset="0"/>
              <a:cs typeface="Times New Roman" panose="02020603050405020304" pitchFamily="18" charset="0"/>
            </a:rPr>
            <a:t>nedăunare</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39EB34F6-DD7A-4497-B611-A919B61C0639}" type="parTrans" cxnId="{EFF31118-6E53-498D-8E89-3A68C0A2AEED}">
      <dgm:prSet/>
      <dgm:spPr/>
      <dgm:t>
        <a:bodyPr/>
        <a:lstStyle/>
        <a:p>
          <a:endParaRPr lang="ru-RU"/>
        </a:p>
      </dgm:t>
    </dgm:pt>
    <dgm:pt modelId="{BD49006B-83C4-4BE9-B16C-AF58C2FE6573}" type="sibTrans" cxnId="{EFF31118-6E53-498D-8E89-3A68C0A2AEED}">
      <dgm:prSet/>
      <dgm:spPr/>
      <dgm:t>
        <a:bodyPr/>
        <a:lstStyle/>
        <a:p>
          <a:endParaRPr lang="ru-RU"/>
        </a:p>
      </dgm:t>
    </dgm:pt>
    <dgm:pt modelId="{19AE610E-1CD9-4A24-81CE-78FF3EB3E143}">
      <dgm:prSet phldrT="[Текст]" custT="1"/>
      <dgm:spPr/>
      <dgm:t>
        <a:bodyPr/>
        <a:lstStyle/>
        <a:p>
          <a:r>
            <a:rPr lang="ro-MD" sz="1800" b="1" dirty="0" smtClean="0">
              <a:solidFill>
                <a:srgbClr val="002060"/>
              </a:solidFill>
            </a:rPr>
            <a:t>Justție , dreptate, echitate , egalitate</a:t>
          </a:r>
          <a:endParaRPr lang="ru-RU" sz="1800" b="1" dirty="0">
            <a:solidFill>
              <a:srgbClr val="002060"/>
            </a:solidFill>
          </a:endParaRPr>
        </a:p>
      </dgm:t>
    </dgm:pt>
    <dgm:pt modelId="{05458468-CE43-4C7C-BBDA-9D3B4220F1FA}" type="parTrans" cxnId="{DACA97CB-BDCA-4CF2-A4C4-8B7C74FC39E0}">
      <dgm:prSet/>
      <dgm:spPr/>
      <dgm:t>
        <a:bodyPr/>
        <a:lstStyle/>
        <a:p>
          <a:endParaRPr lang="ru-RU"/>
        </a:p>
      </dgm:t>
    </dgm:pt>
    <dgm:pt modelId="{E4A5D8F0-D2D2-475F-9902-C89E6141B389}" type="sibTrans" cxnId="{DACA97CB-BDCA-4CF2-A4C4-8B7C74FC39E0}">
      <dgm:prSet/>
      <dgm:spPr/>
      <dgm:t>
        <a:bodyPr/>
        <a:lstStyle/>
        <a:p>
          <a:endParaRPr lang="ru-RU"/>
        </a:p>
      </dgm:t>
    </dgm:pt>
    <dgm:pt modelId="{9DDA08B9-A216-4E0C-B7A8-DA2913B81614}">
      <dgm:prSet phldrT="[Текст]" custT="1"/>
      <dgm:spPr/>
      <dgm:t>
        <a:bodyPr/>
        <a:lstStyle/>
        <a:p>
          <a:r>
            <a:rPr lang="ro-MD" sz="2400" b="1" dirty="0" smtClean="0">
              <a:solidFill>
                <a:srgbClr val="002060"/>
              </a:solidFill>
            </a:rPr>
            <a:t>binefacere</a:t>
          </a:r>
          <a:endParaRPr lang="ru-RU" sz="2400" b="1" dirty="0">
            <a:solidFill>
              <a:srgbClr val="002060"/>
            </a:solidFill>
          </a:endParaRPr>
        </a:p>
      </dgm:t>
    </dgm:pt>
    <dgm:pt modelId="{018A1AB6-7F13-4EB4-B130-8A6ECD79B657}" type="parTrans" cxnId="{658786B8-75C4-44DC-9E45-4803731BB28C}">
      <dgm:prSet/>
      <dgm:spPr/>
      <dgm:t>
        <a:bodyPr/>
        <a:lstStyle/>
        <a:p>
          <a:endParaRPr lang="ru-RU"/>
        </a:p>
      </dgm:t>
    </dgm:pt>
    <dgm:pt modelId="{C2D1A7D9-9F0D-41B5-A1CC-7EEE93276C53}" type="sibTrans" cxnId="{658786B8-75C4-44DC-9E45-4803731BB28C}">
      <dgm:prSet/>
      <dgm:spPr/>
      <dgm:t>
        <a:bodyPr/>
        <a:lstStyle/>
        <a:p>
          <a:endParaRPr lang="ru-RU"/>
        </a:p>
      </dgm:t>
    </dgm:pt>
    <dgm:pt modelId="{D508D3D1-51FF-4A70-9977-36413A1B124D}" type="pres">
      <dgm:prSet presAssocID="{D4EB0785-425A-42E7-AEB4-E02C7D2BE103}" presName="Name0" presStyleCnt="0">
        <dgm:presLayoutVars>
          <dgm:chMax val="1"/>
          <dgm:dir/>
          <dgm:animLvl val="ctr"/>
          <dgm:resizeHandles val="exact"/>
        </dgm:presLayoutVars>
      </dgm:prSet>
      <dgm:spPr/>
      <dgm:t>
        <a:bodyPr/>
        <a:lstStyle/>
        <a:p>
          <a:endParaRPr lang="ru-RU"/>
        </a:p>
      </dgm:t>
    </dgm:pt>
    <dgm:pt modelId="{485FEC71-079A-433A-AC19-0CD02242154B}" type="pres">
      <dgm:prSet presAssocID="{0117E71E-8981-4C81-89C6-2F8FA2D5B7BA}" presName="centerShape" presStyleLbl="node0" presStyleIdx="0" presStyleCnt="1"/>
      <dgm:spPr/>
      <dgm:t>
        <a:bodyPr/>
        <a:lstStyle/>
        <a:p>
          <a:endParaRPr lang="ru-RU"/>
        </a:p>
      </dgm:t>
    </dgm:pt>
    <dgm:pt modelId="{2A34DDAF-AAEF-4E12-954B-D4B083112034}" type="pres">
      <dgm:prSet presAssocID="{AFF3DA56-0903-4A65-8D4F-0026464D685B}" presName="node" presStyleLbl="node1" presStyleIdx="0" presStyleCnt="4" custRadScaleRad="78349" custRadScaleInc="789">
        <dgm:presLayoutVars>
          <dgm:bulletEnabled val="1"/>
        </dgm:presLayoutVars>
      </dgm:prSet>
      <dgm:spPr/>
      <dgm:t>
        <a:bodyPr/>
        <a:lstStyle/>
        <a:p>
          <a:endParaRPr lang="ru-RU"/>
        </a:p>
      </dgm:t>
    </dgm:pt>
    <dgm:pt modelId="{6B0C8DAC-74A7-4E8D-91DA-9E89479131C2}" type="pres">
      <dgm:prSet presAssocID="{AFF3DA56-0903-4A65-8D4F-0026464D685B}" presName="dummy" presStyleCnt="0"/>
      <dgm:spPr/>
    </dgm:pt>
    <dgm:pt modelId="{5DA5499C-E3BF-4499-950E-EBFA5BE2D22B}" type="pres">
      <dgm:prSet presAssocID="{2F0713F7-30D3-4E77-943F-7BF7C0CF555E}" presName="sibTrans" presStyleLbl="sibTrans2D1" presStyleIdx="0" presStyleCnt="4" custLinFactNeighborX="1833" custLinFactNeighborY="-7252"/>
      <dgm:spPr/>
      <dgm:t>
        <a:bodyPr/>
        <a:lstStyle/>
        <a:p>
          <a:endParaRPr lang="ru-RU"/>
        </a:p>
      </dgm:t>
    </dgm:pt>
    <dgm:pt modelId="{FA5DCDEC-81BE-4260-982F-9BBF7721A556}" type="pres">
      <dgm:prSet presAssocID="{FC0C394C-EAB1-4F82-86D3-289CE00F2AA8}" presName="node" presStyleLbl="node1" presStyleIdx="1" presStyleCnt="4" custRadScaleRad="79692" custRadScaleInc="-39051">
        <dgm:presLayoutVars>
          <dgm:bulletEnabled val="1"/>
        </dgm:presLayoutVars>
      </dgm:prSet>
      <dgm:spPr/>
      <dgm:t>
        <a:bodyPr/>
        <a:lstStyle/>
        <a:p>
          <a:endParaRPr lang="ru-RU"/>
        </a:p>
      </dgm:t>
    </dgm:pt>
    <dgm:pt modelId="{8BF59E94-494A-49AC-A604-285AE5B213E4}" type="pres">
      <dgm:prSet presAssocID="{FC0C394C-EAB1-4F82-86D3-289CE00F2AA8}" presName="dummy" presStyleCnt="0"/>
      <dgm:spPr/>
    </dgm:pt>
    <dgm:pt modelId="{92FA97B8-228B-41F1-A91C-AC6B1E9A08FE}" type="pres">
      <dgm:prSet presAssocID="{BD49006B-83C4-4BE9-B16C-AF58C2FE6573}" presName="sibTrans" presStyleLbl="sibTrans2D1" presStyleIdx="1" presStyleCnt="4" custLinFactNeighborX="8634" custLinFactNeighborY="3309"/>
      <dgm:spPr/>
      <dgm:t>
        <a:bodyPr/>
        <a:lstStyle/>
        <a:p>
          <a:endParaRPr lang="ru-RU"/>
        </a:p>
      </dgm:t>
    </dgm:pt>
    <dgm:pt modelId="{7E2850B7-AFAD-426C-A498-8F82CA37419B}" type="pres">
      <dgm:prSet presAssocID="{19AE610E-1CD9-4A24-81CE-78FF3EB3E143}" presName="node" presStyleLbl="node1" presStyleIdx="2" presStyleCnt="4" custRadScaleRad="75436" custRadScaleInc="-56737">
        <dgm:presLayoutVars>
          <dgm:bulletEnabled val="1"/>
        </dgm:presLayoutVars>
      </dgm:prSet>
      <dgm:spPr/>
      <dgm:t>
        <a:bodyPr/>
        <a:lstStyle/>
        <a:p>
          <a:endParaRPr lang="ru-RU"/>
        </a:p>
      </dgm:t>
    </dgm:pt>
    <dgm:pt modelId="{FD77ECDC-258B-46AA-A5F3-B31AD91DABBB}" type="pres">
      <dgm:prSet presAssocID="{19AE610E-1CD9-4A24-81CE-78FF3EB3E143}" presName="dummy" presStyleCnt="0"/>
      <dgm:spPr/>
    </dgm:pt>
    <dgm:pt modelId="{D1332855-7A5A-44A5-820A-6B981EDE62CD}" type="pres">
      <dgm:prSet presAssocID="{E4A5D8F0-D2D2-475F-9902-C89E6141B389}" presName="sibTrans" presStyleLbl="sibTrans2D1" presStyleIdx="2" presStyleCnt="4" custLinFactNeighborX="-9622" custLinFactNeighborY="9181"/>
      <dgm:spPr/>
      <dgm:t>
        <a:bodyPr/>
        <a:lstStyle/>
        <a:p>
          <a:endParaRPr lang="ru-RU"/>
        </a:p>
      </dgm:t>
    </dgm:pt>
    <dgm:pt modelId="{70427D5D-A784-4921-BDC8-70F5A78B7B38}" type="pres">
      <dgm:prSet presAssocID="{9DDA08B9-A216-4E0C-B7A8-DA2913B81614}" presName="node" presStyleLbl="node1" presStyleIdx="3" presStyleCnt="4" custRadScaleRad="68105" custRadScaleInc="-6925">
        <dgm:presLayoutVars>
          <dgm:bulletEnabled val="1"/>
        </dgm:presLayoutVars>
      </dgm:prSet>
      <dgm:spPr/>
      <dgm:t>
        <a:bodyPr/>
        <a:lstStyle/>
        <a:p>
          <a:endParaRPr lang="ru-RU"/>
        </a:p>
      </dgm:t>
    </dgm:pt>
    <dgm:pt modelId="{FDA04CCB-A237-41F8-98AA-62E17D0D28D3}" type="pres">
      <dgm:prSet presAssocID="{9DDA08B9-A216-4E0C-B7A8-DA2913B81614}" presName="dummy" presStyleCnt="0"/>
      <dgm:spPr/>
    </dgm:pt>
    <dgm:pt modelId="{BEB2F48B-E220-4FC4-A854-712FDADA1E11}" type="pres">
      <dgm:prSet presAssocID="{C2D1A7D9-9F0D-41B5-A1CC-7EEE93276C53}" presName="sibTrans" presStyleLbl="sibTrans2D1" presStyleIdx="3" presStyleCnt="4" custLinFactNeighborX="-8358" custLinFactNeighborY="-6570"/>
      <dgm:spPr/>
      <dgm:t>
        <a:bodyPr/>
        <a:lstStyle/>
        <a:p>
          <a:endParaRPr lang="ru-RU"/>
        </a:p>
      </dgm:t>
    </dgm:pt>
  </dgm:ptLst>
  <dgm:cxnLst>
    <dgm:cxn modelId="{4B0E637E-D571-437E-AFA7-547A168BC2FB}" type="presOf" srcId="{BD49006B-83C4-4BE9-B16C-AF58C2FE6573}" destId="{92FA97B8-228B-41F1-A91C-AC6B1E9A08FE}" srcOrd="0" destOrd="0" presId="urn:microsoft.com/office/officeart/2005/8/layout/radial6"/>
    <dgm:cxn modelId="{DACA97CB-BDCA-4CF2-A4C4-8B7C74FC39E0}" srcId="{0117E71E-8981-4C81-89C6-2F8FA2D5B7BA}" destId="{19AE610E-1CD9-4A24-81CE-78FF3EB3E143}" srcOrd="2" destOrd="0" parTransId="{05458468-CE43-4C7C-BBDA-9D3B4220F1FA}" sibTransId="{E4A5D8F0-D2D2-475F-9902-C89E6141B389}"/>
    <dgm:cxn modelId="{E3E5A16F-054A-4D5E-B384-212F0062DB02}" type="presOf" srcId="{E4A5D8F0-D2D2-475F-9902-C89E6141B389}" destId="{D1332855-7A5A-44A5-820A-6B981EDE62CD}" srcOrd="0" destOrd="0" presId="urn:microsoft.com/office/officeart/2005/8/layout/radial6"/>
    <dgm:cxn modelId="{D719DE43-463E-4B54-B6B9-011363526426}" type="presOf" srcId="{AFF3DA56-0903-4A65-8D4F-0026464D685B}" destId="{2A34DDAF-AAEF-4E12-954B-D4B083112034}" srcOrd="0" destOrd="0" presId="urn:microsoft.com/office/officeart/2005/8/layout/radial6"/>
    <dgm:cxn modelId="{C1B2661A-08E0-4E41-B20D-CA51993DF7F7}" type="presOf" srcId="{0117E71E-8981-4C81-89C6-2F8FA2D5B7BA}" destId="{485FEC71-079A-433A-AC19-0CD02242154B}" srcOrd="0" destOrd="0" presId="urn:microsoft.com/office/officeart/2005/8/layout/radial6"/>
    <dgm:cxn modelId="{EFF31118-6E53-498D-8E89-3A68C0A2AEED}" srcId="{0117E71E-8981-4C81-89C6-2F8FA2D5B7BA}" destId="{FC0C394C-EAB1-4F82-86D3-289CE00F2AA8}" srcOrd="1" destOrd="0" parTransId="{39EB34F6-DD7A-4497-B611-A919B61C0639}" sibTransId="{BD49006B-83C4-4BE9-B16C-AF58C2FE6573}"/>
    <dgm:cxn modelId="{33E07732-6DA3-44C8-A3B5-8BABC46944B3}" type="presOf" srcId="{C2D1A7D9-9F0D-41B5-A1CC-7EEE93276C53}" destId="{BEB2F48B-E220-4FC4-A854-712FDADA1E11}" srcOrd="0" destOrd="0" presId="urn:microsoft.com/office/officeart/2005/8/layout/radial6"/>
    <dgm:cxn modelId="{04F0ACA1-70CC-4A33-A6C7-DFA0FD010525}" type="presOf" srcId="{FC0C394C-EAB1-4F82-86D3-289CE00F2AA8}" destId="{FA5DCDEC-81BE-4260-982F-9BBF7721A556}" srcOrd="0" destOrd="0" presId="urn:microsoft.com/office/officeart/2005/8/layout/radial6"/>
    <dgm:cxn modelId="{5A5E6888-8FCF-4E9A-936F-A297A2CAE557}" type="presOf" srcId="{D4EB0785-425A-42E7-AEB4-E02C7D2BE103}" destId="{D508D3D1-51FF-4A70-9977-36413A1B124D}" srcOrd="0" destOrd="0" presId="urn:microsoft.com/office/officeart/2005/8/layout/radial6"/>
    <dgm:cxn modelId="{F8740F05-D708-497E-B148-A6479298D690}" type="presOf" srcId="{9DDA08B9-A216-4E0C-B7A8-DA2913B81614}" destId="{70427D5D-A784-4921-BDC8-70F5A78B7B38}" srcOrd="0" destOrd="0" presId="urn:microsoft.com/office/officeart/2005/8/layout/radial6"/>
    <dgm:cxn modelId="{A88E471D-59C6-428C-A7D7-A93180CE3BFC}" srcId="{D4EB0785-425A-42E7-AEB4-E02C7D2BE103}" destId="{0117E71E-8981-4C81-89C6-2F8FA2D5B7BA}" srcOrd="0" destOrd="0" parTransId="{274BA838-5034-4D13-A0D8-A8E1CA86A9AD}" sibTransId="{BA2CA4F4-AAF5-41E1-B517-3EF12FEF2D18}"/>
    <dgm:cxn modelId="{FF5E4827-1484-4357-8967-0D8F3A01CD55}" srcId="{0117E71E-8981-4C81-89C6-2F8FA2D5B7BA}" destId="{AFF3DA56-0903-4A65-8D4F-0026464D685B}" srcOrd="0" destOrd="0" parTransId="{A91A068E-08B3-40BA-A710-F4598AD8FDCC}" sibTransId="{2F0713F7-30D3-4E77-943F-7BF7C0CF555E}"/>
    <dgm:cxn modelId="{658786B8-75C4-44DC-9E45-4803731BB28C}" srcId="{0117E71E-8981-4C81-89C6-2F8FA2D5B7BA}" destId="{9DDA08B9-A216-4E0C-B7A8-DA2913B81614}" srcOrd="3" destOrd="0" parTransId="{018A1AB6-7F13-4EB4-B130-8A6ECD79B657}" sibTransId="{C2D1A7D9-9F0D-41B5-A1CC-7EEE93276C53}"/>
    <dgm:cxn modelId="{29DC21A7-765D-4331-B158-C3BF8CDB405B}" type="presOf" srcId="{19AE610E-1CD9-4A24-81CE-78FF3EB3E143}" destId="{7E2850B7-AFAD-426C-A498-8F82CA37419B}" srcOrd="0" destOrd="0" presId="urn:microsoft.com/office/officeart/2005/8/layout/radial6"/>
    <dgm:cxn modelId="{62045398-2B34-4B80-A5E6-9E5BF658CF2D}" type="presOf" srcId="{2F0713F7-30D3-4E77-943F-7BF7C0CF555E}" destId="{5DA5499C-E3BF-4499-950E-EBFA5BE2D22B}" srcOrd="0" destOrd="0" presId="urn:microsoft.com/office/officeart/2005/8/layout/radial6"/>
    <dgm:cxn modelId="{4144E935-DC62-4CA8-B7DB-1078C054903E}" type="presParOf" srcId="{D508D3D1-51FF-4A70-9977-36413A1B124D}" destId="{485FEC71-079A-433A-AC19-0CD02242154B}" srcOrd="0" destOrd="0" presId="urn:microsoft.com/office/officeart/2005/8/layout/radial6"/>
    <dgm:cxn modelId="{0716B950-A8CD-47A4-93FA-AF701A1BD2A6}" type="presParOf" srcId="{D508D3D1-51FF-4A70-9977-36413A1B124D}" destId="{2A34DDAF-AAEF-4E12-954B-D4B083112034}" srcOrd="1" destOrd="0" presId="urn:microsoft.com/office/officeart/2005/8/layout/radial6"/>
    <dgm:cxn modelId="{38CD1379-A311-4375-A465-20EA1D27C08A}" type="presParOf" srcId="{D508D3D1-51FF-4A70-9977-36413A1B124D}" destId="{6B0C8DAC-74A7-4E8D-91DA-9E89479131C2}" srcOrd="2" destOrd="0" presId="urn:microsoft.com/office/officeart/2005/8/layout/radial6"/>
    <dgm:cxn modelId="{A8DFC5A3-B038-4C94-93C5-1B9BEF583666}" type="presParOf" srcId="{D508D3D1-51FF-4A70-9977-36413A1B124D}" destId="{5DA5499C-E3BF-4499-950E-EBFA5BE2D22B}" srcOrd="3" destOrd="0" presId="urn:microsoft.com/office/officeart/2005/8/layout/radial6"/>
    <dgm:cxn modelId="{B619F538-D2EA-4384-B874-22D250D8100C}" type="presParOf" srcId="{D508D3D1-51FF-4A70-9977-36413A1B124D}" destId="{FA5DCDEC-81BE-4260-982F-9BBF7721A556}" srcOrd="4" destOrd="0" presId="urn:microsoft.com/office/officeart/2005/8/layout/radial6"/>
    <dgm:cxn modelId="{260A79ED-7951-4971-AE94-40B034603E5B}" type="presParOf" srcId="{D508D3D1-51FF-4A70-9977-36413A1B124D}" destId="{8BF59E94-494A-49AC-A604-285AE5B213E4}" srcOrd="5" destOrd="0" presId="urn:microsoft.com/office/officeart/2005/8/layout/radial6"/>
    <dgm:cxn modelId="{120810A0-7587-4C54-808B-F740B8E7DAFB}" type="presParOf" srcId="{D508D3D1-51FF-4A70-9977-36413A1B124D}" destId="{92FA97B8-228B-41F1-A91C-AC6B1E9A08FE}" srcOrd="6" destOrd="0" presId="urn:microsoft.com/office/officeart/2005/8/layout/radial6"/>
    <dgm:cxn modelId="{478FA3C1-0F0B-47DE-BB67-6B7FA9E96051}" type="presParOf" srcId="{D508D3D1-51FF-4A70-9977-36413A1B124D}" destId="{7E2850B7-AFAD-426C-A498-8F82CA37419B}" srcOrd="7" destOrd="0" presId="urn:microsoft.com/office/officeart/2005/8/layout/radial6"/>
    <dgm:cxn modelId="{4E14DC20-A179-4347-886A-3EBDC12008A8}" type="presParOf" srcId="{D508D3D1-51FF-4A70-9977-36413A1B124D}" destId="{FD77ECDC-258B-46AA-A5F3-B31AD91DABBB}" srcOrd="8" destOrd="0" presId="urn:microsoft.com/office/officeart/2005/8/layout/radial6"/>
    <dgm:cxn modelId="{744BEAA7-E5CD-4305-B377-60315826139C}" type="presParOf" srcId="{D508D3D1-51FF-4A70-9977-36413A1B124D}" destId="{D1332855-7A5A-44A5-820A-6B981EDE62CD}" srcOrd="9" destOrd="0" presId="urn:microsoft.com/office/officeart/2005/8/layout/radial6"/>
    <dgm:cxn modelId="{48C0F77A-72D9-4C29-BDF9-5039CCBC39CD}" type="presParOf" srcId="{D508D3D1-51FF-4A70-9977-36413A1B124D}" destId="{70427D5D-A784-4921-BDC8-70F5A78B7B38}" srcOrd="10" destOrd="0" presId="urn:microsoft.com/office/officeart/2005/8/layout/radial6"/>
    <dgm:cxn modelId="{BC0F4634-25C0-4F05-AF5F-CD49EB00D3CC}" type="presParOf" srcId="{D508D3D1-51FF-4A70-9977-36413A1B124D}" destId="{FDA04CCB-A237-41F8-98AA-62E17D0D28D3}" srcOrd="11" destOrd="0" presId="urn:microsoft.com/office/officeart/2005/8/layout/radial6"/>
    <dgm:cxn modelId="{B69F03F7-8DE6-4B66-BE35-55AC1C3C88A8}" type="presParOf" srcId="{D508D3D1-51FF-4A70-9977-36413A1B124D}" destId="{BEB2F48B-E220-4FC4-A854-712FDADA1E1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43B3D-A4A7-4BFB-AAC6-A47C36F4592C}" type="doc">
      <dgm:prSet loTypeId="urn:microsoft.com/office/officeart/2005/8/layout/cycle5" loCatId="cycle" qsTypeId="urn:microsoft.com/office/officeart/2005/8/quickstyle/3d4" qsCatId="3D" csTypeId="urn:microsoft.com/office/officeart/2005/8/colors/accent2_5" csCatId="accent2" phldr="1"/>
      <dgm:spPr/>
      <dgm:t>
        <a:bodyPr/>
        <a:lstStyle/>
        <a:p>
          <a:endParaRPr lang="ru-RU"/>
        </a:p>
      </dgm:t>
    </dgm:pt>
    <dgm:pt modelId="{DC21F15D-F07B-4984-8B7F-74A5ADDE2DF7}">
      <dgm:prSet phldrT="[Текст]"/>
      <dgm:spPr/>
      <dgm:t>
        <a:bodyPr/>
        <a:lstStyle/>
        <a:p>
          <a:r>
            <a:rPr lang="ro-MD" dirty="0" smtClean="0">
              <a:solidFill>
                <a:schemeClr val="tx1"/>
              </a:solidFill>
            </a:rPr>
            <a:t>Intervenții chirurgicale</a:t>
          </a:r>
          <a:endParaRPr lang="ru-RU" dirty="0">
            <a:solidFill>
              <a:schemeClr val="tx1"/>
            </a:solidFill>
          </a:endParaRPr>
        </a:p>
      </dgm:t>
    </dgm:pt>
    <dgm:pt modelId="{1E0849D6-FB27-4CFA-A7A8-BFDEA082FC4E}" type="parTrans" cxnId="{6CBE40B2-5AB7-458D-9320-C7ABAE8B20C2}">
      <dgm:prSet/>
      <dgm:spPr/>
      <dgm:t>
        <a:bodyPr/>
        <a:lstStyle/>
        <a:p>
          <a:endParaRPr lang="ru-RU"/>
        </a:p>
      </dgm:t>
    </dgm:pt>
    <dgm:pt modelId="{2A98FDFC-2FB4-4154-9EC7-A59A13246305}" type="sibTrans" cxnId="{6CBE40B2-5AB7-458D-9320-C7ABAE8B20C2}">
      <dgm:prSet/>
      <dgm:spPr/>
      <dgm:t>
        <a:bodyPr/>
        <a:lstStyle/>
        <a:p>
          <a:endParaRPr lang="ru-RU"/>
        </a:p>
      </dgm:t>
    </dgm:pt>
    <dgm:pt modelId="{939E2D18-83E8-4B06-B00B-F67E7679412F}">
      <dgm:prSet phldrT="[Текст]"/>
      <dgm:spPr/>
      <dgm:t>
        <a:bodyPr/>
        <a:lstStyle/>
        <a:p>
          <a:r>
            <a:rPr lang="ro-MD" dirty="0" smtClean="0">
              <a:solidFill>
                <a:schemeClr val="tx1"/>
              </a:solidFill>
            </a:rPr>
            <a:t>Servicii medicale specifice</a:t>
          </a:r>
          <a:endParaRPr lang="ru-RU" dirty="0">
            <a:solidFill>
              <a:schemeClr val="tx1"/>
            </a:solidFill>
          </a:endParaRPr>
        </a:p>
      </dgm:t>
    </dgm:pt>
    <dgm:pt modelId="{B28889BC-6032-4CC1-9AF7-0D147EBF6A83}" type="parTrans" cxnId="{A28189D9-60D6-4D0F-BCE2-46C9BA83086B}">
      <dgm:prSet/>
      <dgm:spPr/>
      <dgm:t>
        <a:bodyPr/>
        <a:lstStyle/>
        <a:p>
          <a:endParaRPr lang="ru-RU"/>
        </a:p>
      </dgm:t>
    </dgm:pt>
    <dgm:pt modelId="{A6A1DD0C-B791-4C2C-A7AB-90E5C4FFC53C}" type="sibTrans" cxnId="{A28189D9-60D6-4D0F-BCE2-46C9BA83086B}">
      <dgm:prSet/>
      <dgm:spPr/>
      <dgm:t>
        <a:bodyPr/>
        <a:lstStyle/>
        <a:p>
          <a:endParaRPr lang="ru-RU"/>
        </a:p>
      </dgm:t>
    </dgm:pt>
    <dgm:pt modelId="{6AD8EB89-7998-482A-9238-690CF26A6C71}">
      <dgm:prSet phldrT="[Текст]"/>
      <dgm:spPr/>
      <dgm:t>
        <a:bodyPr/>
        <a:lstStyle/>
        <a:p>
          <a:r>
            <a:rPr lang="ro-MD" dirty="0" smtClean="0">
              <a:solidFill>
                <a:schemeClr val="tx1"/>
              </a:solidFill>
            </a:rPr>
            <a:t>Diverse fizioterapii si altele  tratamente cu reactii adverse</a:t>
          </a:r>
          <a:endParaRPr lang="ru-RU" dirty="0">
            <a:solidFill>
              <a:schemeClr val="tx1"/>
            </a:solidFill>
          </a:endParaRPr>
        </a:p>
      </dgm:t>
    </dgm:pt>
    <dgm:pt modelId="{C9A06AF5-251F-40A8-845B-6792E862A13A}" type="parTrans" cxnId="{3EFF1DE6-495C-4264-9803-6C9606AFD3B4}">
      <dgm:prSet/>
      <dgm:spPr/>
      <dgm:t>
        <a:bodyPr/>
        <a:lstStyle/>
        <a:p>
          <a:endParaRPr lang="ru-RU"/>
        </a:p>
      </dgm:t>
    </dgm:pt>
    <dgm:pt modelId="{D1FA47DF-879F-4C4A-BA7E-EBBBD2B50B6B}" type="sibTrans" cxnId="{3EFF1DE6-495C-4264-9803-6C9606AFD3B4}">
      <dgm:prSet/>
      <dgm:spPr/>
      <dgm:t>
        <a:bodyPr/>
        <a:lstStyle/>
        <a:p>
          <a:endParaRPr lang="ru-RU"/>
        </a:p>
      </dgm:t>
    </dgm:pt>
    <dgm:pt modelId="{05BD71BC-B8C2-43BB-A6A0-EE46197F0370}">
      <dgm:prSet phldrT="[Текст]"/>
      <dgm:spPr/>
      <dgm:t>
        <a:bodyPr/>
        <a:lstStyle/>
        <a:p>
          <a:r>
            <a:rPr lang="ro-MD" dirty="0" smtClean="0">
              <a:solidFill>
                <a:schemeClr val="tx1"/>
              </a:solidFill>
            </a:rPr>
            <a:t>Servicii paraclinice</a:t>
          </a:r>
          <a:endParaRPr lang="ru-RU" dirty="0">
            <a:solidFill>
              <a:schemeClr val="tx1"/>
            </a:solidFill>
          </a:endParaRPr>
        </a:p>
      </dgm:t>
    </dgm:pt>
    <dgm:pt modelId="{0F6F1799-CCE1-4568-9AA2-D916B65C1674}" type="parTrans" cxnId="{3E2CF124-6272-4771-9D51-44C391CB50EE}">
      <dgm:prSet/>
      <dgm:spPr/>
      <dgm:t>
        <a:bodyPr/>
        <a:lstStyle/>
        <a:p>
          <a:endParaRPr lang="ru-RU"/>
        </a:p>
      </dgm:t>
    </dgm:pt>
    <dgm:pt modelId="{07744785-F5F0-48A2-AB02-5AE17C999C4D}" type="sibTrans" cxnId="{3E2CF124-6272-4771-9D51-44C391CB50EE}">
      <dgm:prSet/>
      <dgm:spPr/>
      <dgm:t>
        <a:bodyPr/>
        <a:lstStyle/>
        <a:p>
          <a:endParaRPr lang="ru-RU"/>
        </a:p>
      </dgm:t>
    </dgm:pt>
    <dgm:pt modelId="{81F46ADB-A191-4783-A001-B54587E00B92}">
      <dgm:prSet phldrT="[Текст]"/>
      <dgm:spPr/>
      <dgm:t>
        <a:bodyPr/>
        <a:lstStyle/>
        <a:p>
          <a:r>
            <a:rPr lang="ro-MD" dirty="0" smtClean="0">
              <a:solidFill>
                <a:schemeClr val="tx1"/>
              </a:solidFill>
            </a:rPr>
            <a:t>Intervenții parenterale , imunizări</a:t>
          </a:r>
          <a:endParaRPr lang="ru-RU" dirty="0">
            <a:solidFill>
              <a:schemeClr val="tx1"/>
            </a:solidFill>
          </a:endParaRPr>
        </a:p>
      </dgm:t>
    </dgm:pt>
    <dgm:pt modelId="{3A7C4BBC-BB5B-43FF-894D-E55E3802D2E6}" type="parTrans" cxnId="{388C8640-D748-4479-94E7-9D9810ADA952}">
      <dgm:prSet/>
      <dgm:spPr/>
      <dgm:t>
        <a:bodyPr/>
        <a:lstStyle/>
        <a:p>
          <a:endParaRPr lang="ru-RU"/>
        </a:p>
      </dgm:t>
    </dgm:pt>
    <dgm:pt modelId="{CC6D2190-43DC-40F2-BF1D-BCF5E6A451C4}" type="sibTrans" cxnId="{388C8640-D748-4479-94E7-9D9810ADA952}">
      <dgm:prSet/>
      <dgm:spPr/>
      <dgm:t>
        <a:bodyPr/>
        <a:lstStyle/>
        <a:p>
          <a:endParaRPr lang="ru-RU"/>
        </a:p>
      </dgm:t>
    </dgm:pt>
    <dgm:pt modelId="{4582F495-3006-4F5E-BA5A-BD6CC176F7DB}" type="pres">
      <dgm:prSet presAssocID="{6E543B3D-A4A7-4BFB-AAC6-A47C36F4592C}" presName="cycle" presStyleCnt="0">
        <dgm:presLayoutVars>
          <dgm:dir/>
          <dgm:resizeHandles val="exact"/>
        </dgm:presLayoutVars>
      </dgm:prSet>
      <dgm:spPr/>
      <dgm:t>
        <a:bodyPr/>
        <a:lstStyle/>
        <a:p>
          <a:endParaRPr lang="ru-RU"/>
        </a:p>
      </dgm:t>
    </dgm:pt>
    <dgm:pt modelId="{D5FF2C18-CFD4-4396-A495-6546136326C5}" type="pres">
      <dgm:prSet presAssocID="{DC21F15D-F07B-4984-8B7F-74A5ADDE2DF7}" presName="node" presStyleLbl="node1" presStyleIdx="0" presStyleCnt="5" custScaleX="350806" custScaleY="83103" custRadScaleRad="103915" custRadScaleInc="119444">
        <dgm:presLayoutVars>
          <dgm:bulletEnabled val="1"/>
        </dgm:presLayoutVars>
      </dgm:prSet>
      <dgm:spPr/>
      <dgm:t>
        <a:bodyPr/>
        <a:lstStyle/>
        <a:p>
          <a:endParaRPr lang="ru-RU"/>
        </a:p>
      </dgm:t>
    </dgm:pt>
    <dgm:pt modelId="{E426B313-A43A-4146-9539-3F36FF25D005}" type="pres">
      <dgm:prSet presAssocID="{DC21F15D-F07B-4984-8B7F-74A5ADDE2DF7}" presName="spNode" presStyleCnt="0"/>
      <dgm:spPr/>
    </dgm:pt>
    <dgm:pt modelId="{9DE54379-7EC5-4EEC-B8FF-FB5B5310CFED}" type="pres">
      <dgm:prSet presAssocID="{2A98FDFC-2FB4-4154-9EC7-A59A13246305}" presName="sibTrans" presStyleLbl="sibTrans1D1" presStyleIdx="0" presStyleCnt="5"/>
      <dgm:spPr/>
      <dgm:t>
        <a:bodyPr/>
        <a:lstStyle/>
        <a:p>
          <a:endParaRPr lang="ru-RU"/>
        </a:p>
      </dgm:t>
    </dgm:pt>
    <dgm:pt modelId="{A5639E3B-2DD1-4D88-861A-5130F5F53744}" type="pres">
      <dgm:prSet presAssocID="{939E2D18-83E8-4B06-B00B-F67E7679412F}" presName="node" presStyleLbl="node1" presStyleIdx="1" presStyleCnt="5" custScaleX="330280" custRadScaleRad="124366" custRadScaleInc="120893">
        <dgm:presLayoutVars>
          <dgm:bulletEnabled val="1"/>
        </dgm:presLayoutVars>
      </dgm:prSet>
      <dgm:spPr/>
      <dgm:t>
        <a:bodyPr/>
        <a:lstStyle/>
        <a:p>
          <a:endParaRPr lang="ru-RU"/>
        </a:p>
      </dgm:t>
    </dgm:pt>
    <dgm:pt modelId="{1CCFE96D-799A-4826-8003-69CA9CA8560F}" type="pres">
      <dgm:prSet presAssocID="{939E2D18-83E8-4B06-B00B-F67E7679412F}" presName="spNode" presStyleCnt="0"/>
      <dgm:spPr/>
    </dgm:pt>
    <dgm:pt modelId="{D0B0E4F5-CCBF-46B1-9827-4A53103C24D8}" type="pres">
      <dgm:prSet presAssocID="{A6A1DD0C-B791-4C2C-A7AB-90E5C4FFC53C}" presName="sibTrans" presStyleLbl="sibTrans1D1" presStyleIdx="1" presStyleCnt="5"/>
      <dgm:spPr/>
      <dgm:t>
        <a:bodyPr/>
        <a:lstStyle/>
        <a:p>
          <a:endParaRPr lang="ru-RU"/>
        </a:p>
      </dgm:t>
    </dgm:pt>
    <dgm:pt modelId="{D8FF1C40-EF68-466A-A9F5-8ED4CC8D7DB7}" type="pres">
      <dgm:prSet presAssocID="{6AD8EB89-7998-482A-9238-690CF26A6C71}" presName="node" presStyleLbl="node1" presStyleIdx="2" presStyleCnt="5" custScaleX="503660" custScaleY="115345" custRadScaleRad="116153" custRadScaleInc="-33687">
        <dgm:presLayoutVars>
          <dgm:bulletEnabled val="1"/>
        </dgm:presLayoutVars>
      </dgm:prSet>
      <dgm:spPr/>
      <dgm:t>
        <a:bodyPr/>
        <a:lstStyle/>
        <a:p>
          <a:endParaRPr lang="ru-RU"/>
        </a:p>
      </dgm:t>
    </dgm:pt>
    <dgm:pt modelId="{0EBC2F52-7CC4-4A9C-B36D-B59A50E9E0AA}" type="pres">
      <dgm:prSet presAssocID="{6AD8EB89-7998-482A-9238-690CF26A6C71}" presName="spNode" presStyleCnt="0"/>
      <dgm:spPr/>
    </dgm:pt>
    <dgm:pt modelId="{8F724735-08AE-4711-BAB3-A8BD2CAC291A}" type="pres">
      <dgm:prSet presAssocID="{D1FA47DF-879F-4C4A-BA7E-EBBBD2B50B6B}" presName="sibTrans" presStyleLbl="sibTrans1D1" presStyleIdx="2" presStyleCnt="5"/>
      <dgm:spPr/>
      <dgm:t>
        <a:bodyPr/>
        <a:lstStyle/>
        <a:p>
          <a:endParaRPr lang="ru-RU"/>
        </a:p>
      </dgm:t>
    </dgm:pt>
    <dgm:pt modelId="{9463D901-79E5-49B4-99D9-34CD654F1743}" type="pres">
      <dgm:prSet presAssocID="{05BD71BC-B8C2-43BB-A6A0-EE46197F0370}" presName="node" presStyleLbl="node1" presStyleIdx="3" presStyleCnt="5" custScaleX="119906" custRadScaleRad="137933" custRadScaleInc="180341">
        <dgm:presLayoutVars>
          <dgm:bulletEnabled val="1"/>
        </dgm:presLayoutVars>
      </dgm:prSet>
      <dgm:spPr/>
      <dgm:t>
        <a:bodyPr/>
        <a:lstStyle/>
        <a:p>
          <a:endParaRPr lang="ru-RU"/>
        </a:p>
      </dgm:t>
    </dgm:pt>
    <dgm:pt modelId="{168CF035-A60C-4849-802F-21BE7238F0FD}" type="pres">
      <dgm:prSet presAssocID="{05BD71BC-B8C2-43BB-A6A0-EE46197F0370}" presName="spNode" presStyleCnt="0"/>
      <dgm:spPr/>
    </dgm:pt>
    <dgm:pt modelId="{B3E27F75-7620-42DD-AE90-48854291CB7D}" type="pres">
      <dgm:prSet presAssocID="{07744785-F5F0-48A2-AB02-5AE17C999C4D}" presName="sibTrans" presStyleLbl="sibTrans1D1" presStyleIdx="3" presStyleCnt="5"/>
      <dgm:spPr/>
      <dgm:t>
        <a:bodyPr/>
        <a:lstStyle/>
        <a:p>
          <a:endParaRPr lang="ru-RU"/>
        </a:p>
      </dgm:t>
    </dgm:pt>
    <dgm:pt modelId="{AA2AB6E3-8F40-4422-B643-01022E69642E}" type="pres">
      <dgm:prSet presAssocID="{81F46ADB-A191-4783-A001-B54587E00B92}" presName="node" presStyleLbl="node1" presStyleIdx="4" presStyleCnt="5" custScaleX="260237" custRadScaleRad="51305" custRadScaleInc="142367">
        <dgm:presLayoutVars>
          <dgm:bulletEnabled val="1"/>
        </dgm:presLayoutVars>
      </dgm:prSet>
      <dgm:spPr/>
      <dgm:t>
        <a:bodyPr/>
        <a:lstStyle/>
        <a:p>
          <a:endParaRPr lang="ru-RU"/>
        </a:p>
      </dgm:t>
    </dgm:pt>
    <dgm:pt modelId="{FF2ACE9A-5907-4756-987A-96BB2A151FF8}" type="pres">
      <dgm:prSet presAssocID="{81F46ADB-A191-4783-A001-B54587E00B92}" presName="spNode" presStyleCnt="0"/>
      <dgm:spPr/>
    </dgm:pt>
    <dgm:pt modelId="{2974ECF9-57EB-415D-9D18-BA9EF1FB2AE0}" type="pres">
      <dgm:prSet presAssocID="{CC6D2190-43DC-40F2-BF1D-BCF5E6A451C4}" presName="sibTrans" presStyleLbl="sibTrans1D1" presStyleIdx="4" presStyleCnt="5"/>
      <dgm:spPr/>
      <dgm:t>
        <a:bodyPr/>
        <a:lstStyle/>
        <a:p>
          <a:endParaRPr lang="ru-RU"/>
        </a:p>
      </dgm:t>
    </dgm:pt>
  </dgm:ptLst>
  <dgm:cxnLst>
    <dgm:cxn modelId="{CCAD6CA0-DBCC-4E25-AD77-A251F545FD11}" type="presOf" srcId="{07744785-F5F0-48A2-AB02-5AE17C999C4D}" destId="{B3E27F75-7620-42DD-AE90-48854291CB7D}" srcOrd="0" destOrd="0" presId="urn:microsoft.com/office/officeart/2005/8/layout/cycle5"/>
    <dgm:cxn modelId="{74A6CE9E-863F-4EE0-9C1A-55EB8A8571C3}" type="presOf" srcId="{6E543B3D-A4A7-4BFB-AAC6-A47C36F4592C}" destId="{4582F495-3006-4F5E-BA5A-BD6CC176F7DB}" srcOrd="0" destOrd="0" presId="urn:microsoft.com/office/officeart/2005/8/layout/cycle5"/>
    <dgm:cxn modelId="{388C8640-D748-4479-94E7-9D9810ADA952}" srcId="{6E543B3D-A4A7-4BFB-AAC6-A47C36F4592C}" destId="{81F46ADB-A191-4783-A001-B54587E00B92}" srcOrd="4" destOrd="0" parTransId="{3A7C4BBC-BB5B-43FF-894D-E55E3802D2E6}" sibTransId="{CC6D2190-43DC-40F2-BF1D-BCF5E6A451C4}"/>
    <dgm:cxn modelId="{5C37022F-E957-4C2B-81C7-94D71A2E8BF8}" type="presOf" srcId="{81F46ADB-A191-4783-A001-B54587E00B92}" destId="{AA2AB6E3-8F40-4422-B643-01022E69642E}" srcOrd="0" destOrd="0" presId="urn:microsoft.com/office/officeart/2005/8/layout/cycle5"/>
    <dgm:cxn modelId="{466A7038-14CD-458A-8C78-664813D2FE4F}" type="presOf" srcId="{2A98FDFC-2FB4-4154-9EC7-A59A13246305}" destId="{9DE54379-7EC5-4EEC-B8FF-FB5B5310CFED}" srcOrd="0" destOrd="0" presId="urn:microsoft.com/office/officeart/2005/8/layout/cycle5"/>
    <dgm:cxn modelId="{3E2CF124-6272-4771-9D51-44C391CB50EE}" srcId="{6E543B3D-A4A7-4BFB-AAC6-A47C36F4592C}" destId="{05BD71BC-B8C2-43BB-A6A0-EE46197F0370}" srcOrd="3" destOrd="0" parTransId="{0F6F1799-CCE1-4568-9AA2-D916B65C1674}" sibTransId="{07744785-F5F0-48A2-AB02-5AE17C999C4D}"/>
    <dgm:cxn modelId="{2BA2B27C-E1EC-469B-8602-6C6446A61937}" type="presOf" srcId="{6AD8EB89-7998-482A-9238-690CF26A6C71}" destId="{D8FF1C40-EF68-466A-A9F5-8ED4CC8D7DB7}" srcOrd="0" destOrd="0" presId="urn:microsoft.com/office/officeart/2005/8/layout/cycle5"/>
    <dgm:cxn modelId="{3EFF1DE6-495C-4264-9803-6C9606AFD3B4}" srcId="{6E543B3D-A4A7-4BFB-AAC6-A47C36F4592C}" destId="{6AD8EB89-7998-482A-9238-690CF26A6C71}" srcOrd="2" destOrd="0" parTransId="{C9A06AF5-251F-40A8-845B-6792E862A13A}" sibTransId="{D1FA47DF-879F-4C4A-BA7E-EBBBD2B50B6B}"/>
    <dgm:cxn modelId="{6CBE40B2-5AB7-458D-9320-C7ABAE8B20C2}" srcId="{6E543B3D-A4A7-4BFB-AAC6-A47C36F4592C}" destId="{DC21F15D-F07B-4984-8B7F-74A5ADDE2DF7}" srcOrd="0" destOrd="0" parTransId="{1E0849D6-FB27-4CFA-A7A8-BFDEA082FC4E}" sibTransId="{2A98FDFC-2FB4-4154-9EC7-A59A13246305}"/>
    <dgm:cxn modelId="{CA3FF6E5-52FF-4C29-B570-5DB48F31A204}" type="presOf" srcId="{D1FA47DF-879F-4C4A-BA7E-EBBBD2B50B6B}" destId="{8F724735-08AE-4711-BAB3-A8BD2CAC291A}" srcOrd="0" destOrd="0" presId="urn:microsoft.com/office/officeart/2005/8/layout/cycle5"/>
    <dgm:cxn modelId="{6C09247E-A8D7-4F83-84FF-90062A3D61D7}" type="presOf" srcId="{A6A1DD0C-B791-4C2C-A7AB-90E5C4FFC53C}" destId="{D0B0E4F5-CCBF-46B1-9827-4A53103C24D8}" srcOrd="0" destOrd="0" presId="urn:microsoft.com/office/officeart/2005/8/layout/cycle5"/>
    <dgm:cxn modelId="{D78DA78D-C2E5-45C5-AAF7-2AB5C2878341}" type="presOf" srcId="{939E2D18-83E8-4B06-B00B-F67E7679412F}" destId="{A5639E3B-2DD1-4D88-861A-5130F5F53744}" srcOrd="0" destOrd="0" presId="urn:microsoft.com/office/officeart/2005/8/layout/cycle5"/>
    <dgm:cxn modelId="{5D5476ED-BB9B-4A09-BF8A-8BBE8EAD696E}" type="presOf" srcId="{05BD71BC-B8C2-43BB-A6A0-EE46197F0370}" destId="{9463D901-79E5-49B4-99D9-34CD654F1743}" srcOrd="0" destOrd="0" presId="urn:microsoft.com/office/officeart/2005/8/layout/cycle5"/>
    <dgm:cxn modelId="{51BADE79-B29F-472C-9BA2-9B9C44C2C480}" type="presOf" srcId="{DC21F15D-F07B-4984-8B7F-74A5ADDE2DF7}" destId="{D5FF2C18-CFD4-4396-A495-6546136326C5}" srcOrd="0" destOrd="0" presId="urn:microsoft.com/office/officeart/2005/8/layout/cycle5"/>
    <dgm:cxn modelId="{A28189D9-60D6-4D0F-BCE2-46C9BA83086B}" srcId="{6E543B3D-A4A7-4BFB-AAC6-A47C36F4592C}" destId="{939E2D18-83E8-4B06-B00B-F67E7679412F}" srcOrd="1" destOrd="0" parTransId="{B28889BC-6032-4CC1-9AF7-0D147EBF6A83}" sibTransId="{A6A1DD0C-B791-4C2C-A7AB-90E5C4FFC53C}"/>
    <dgm:cxn modelId="{DE688DE7-9685-4B44-B8F4-DC7F78EB3EE4}" type="presOf" srcId="{CC6D2190-43DC-40F2-BF1D-BCF5E6A451C4}" destId="{2974ECF9-57EB-415D-9D18-BA9EF1FB2AE0}" srcOrd="0" destOrd="0" presId="urn:microsoft.com/office/officeart/2005/8/layout/cycle5"/>
    <dgm:cxn modelId="{FB45980D-F5F8-418B-8AE6-D0FCD3381C31}" type="presParOf" srcId="{4582F495-3006-4F5E-BA5A-BD6CC176F7DB}" destId="{D5FF2C18-CFD4-4396-A495-6546136326C5}" srcOrd="0" destOrd="0" presId="urn:microsoft.com/office/officeart/2005/8/layout/cycle5"/>
    <dgm:cxn modelId="{6492871D-3B9D-4357-9035-48095ABC6CF8}" type="presParOf" srcId="{4582F495-3006-4F5E-BA5A-BD6CC176F7DB}" destId="{E426B313-A43A-4146-9539-3F36FF25D005}" srcOrd="1" destOrd="0" presId="urn:microsoft.com/office/officeart/2005/8/layout/cycle5"/>
    <dgm:cxn modelId="{7B2EE794-F850-4D32-B8DD-26208E54B06A}" type="presParOf" srcId="{4582F495-3006-4F5E-BA5A-BD6CC176F7DB}" destId="{9DE54379-7EC5-4EEC-B8FF-FB5B5310CFED}" srcOrd="2" destOrd="0" presId="urn:microsoft.com/office/officeart/2005/8/layout/cycle5"/>
    <dgm:cxn modelId="{E3569421-6ADA-469E-AD01-5FDEFFDE060C}" type="presParOf" srcId="{4582F495-3006-4F5E-BA5A-BD6CC176F7DB}" destId="{A5639E3B-2DD1-4D88-861A-5130F5F53744}" srcOrd="3" destOrd="0" presId="urn:microsoft.com/office/officeart/2005/8/layout/cycle5"/>
    <dgm:cxn modelId="{C8B5F9EC-992F-4DDE-A94F-EAE51B74005C}" type="presParOf" srcId="{4582F495-3006-4F5E-BA5A-BD6CC176F7DB}" destId="{1CCFE96D-799A-4826-8003-69CA9CA8560F}" srcOrd="4" destOrd="0" presId="urn:microsoft.com/office/officeart/2005/8/layout/cycle5"/>
    <dgm:cxn modelId="{BAAB499B-579E-4586-BCC5-BF798DE36078}" type="presParOf" srcId="{4582F495-3006-4F5E-BA5A-BD6CC176F7DB}" destId="{D0B0E4F5-CCBF-46B1-9827-4A53103C24D8}" srcOrd="5" destOrd="0" presId="urn:microsoft.com/office/officeart/2005/8/layout/cycle5"/>
    <dgm:cxn modelId="{40645842-A6AF-4CF6-ACEA-25F40BB7673D}" type="presParOf" srcId="{4582F495-3006-4F5E-BA5A-BD6CC176F7DB}" destId="{D8FF1C40-EF68-466A-A9F5-8ED4CC8D7DB7}" srcOrd="6" destOrd="0" presId="urn:microsoft.com/office/officeart/2005/8/layout/cycle5"/>
    <dgm:cxn modelId="{D4DF6488-68CA-4245-A670-0E9CDA5F94C7}" type="presParOf" srcId="{4582F495-3006-4F5E-BA5A-BD6CC176F7DB}" destId="{0EBC2F52-7CC4-4A9C-B36D-B59A50E9E0AA}" srcOrd="7" destOrd="0" presId="urn:microsoft.com/office/officeart/2005/8/layout/cycle5"/>
    <dgm:cxn modelId="{4453520C-6625-4AF5-815B-DC95446ECBD0}" type="presParOf" srcId="{4582F495-3006-4F5E-BA5A-BD6CC176F7DB}" destId="{8F724735-08AE-4711-BAB3-A8BD2CAC291A}" srcOrd="8" destOrd="0" presId="urn:microsoft.com/office/officeart/2005/8/layout/cycle5"/>
    <dgm:cxn modelId="{4483DCAC-9C68-4605-BA21-B32DE65EE1A1}" type="presParOf" srcId="{4582F495-3006-4F5E-BA5A-BD6CC176F7DB}" destId="{9463D901-79E5-49B4-99D9-34CD654F1743}" srcOrd="9" destOrd="0" presId="urn:microsoft.com/office/officeart/2005/8/layout/cycle5"/>
    <dgm:cxn modelId="{F7A82967-7617-4860-BB4A-254214E0112B}" type="presParOf" srcId="{4582F495-3006-4F5E-BA5A-BD6CC176F7DB}" destId="{168CF035-A60C-4849-802F-21BE7238F0FD}" srcOrd="10" destOrd="0" presId="urn:microsoft.com/office/officeart/2005/8/layout/cycle5"/>
    <dgm:cxn modelId="{D80B035A-96DE-4405-9ABF-84DD02705F4F}" type="presParOf" srcId="{4582F495-3006-4F5E-BA5A-BD6CC176F7DB}" destId="{B3E27F75-7620-42DD-AE90-48854291CB7D}" srcOrd="11" destOrd="0" presId="urn:microsoft.com/office/officeart/2005/8/layout/cycle5"/>
    <dgm:cxn modelId="{9D20D49B-5721-4A90-91FA-63306131FC4F}" type="presParOf" srcId="{4582F495-3006-4F5E-BA5A-BD6CC176F7DB}" destId="{AA2AB6E3-8F40-4422-B643-01022E69642E}" srcOrd="12" destOrd="0" presId="urn:microsoft.com/office/officeart/2005/8/layout/cycle5"/>
    <dgm:cxn modelId="{CF6E2D6D-DE52-4AC2-B5B4-B1F5B7341A4B}" type="presParOf" srcId="{4582F495-3006-4F5E-BA5A-BD6CC176F7DB}" destId="{FF2ACE9A-5907-4756-987A-96BB2A151FF8}" srcOrd="13" destOrd="0" presId="urn:microsoft.com/office/officeart/2005/8/layout/cycle5"/>
    <dgm:cxn modelId="{24DFAA4E-45B6-47D6-88E5-794F520D7F86}" type="presParOf" srcId="{4582F495-3006-4F5E-BA5A-BD6CC176F7DB}" destId="{2974ECF9-57EB-415D-9D18-BA9EF1FB2AE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FB7F1-0C38-4412-8274-5F2E88931692}" type="doc">
      <dgm:prSet loTypeId="urn:microsoft.com/office/officeart/2005/8/layout/list1" loCatId="list" qsTypeId="urn:microsoft.com/office/officeart/2009/2/quickstyle/3d8" qsCatId="3D" csTypeId="urn:microsoft.com/office/officeart/2005/8/colors/accent1_2#2" csCatId="accent1" phldr="1"/>
      <dgm:spPr/>
      <dgm:t>
        <a:bodyPr/>
        <a:lstStyle/>
        <a:p>
          <a:endParaRPr lang="ru-RU"/>
        </a:p>
      </dgm:t>
    </dgm:pt>
    <dgm:pt modelId="{264D9910-55A3-4908-9C67-F6277B5C63AE}">
      <dgm:prSet phldrT="[Текст]"/>
      <dgm:spPr/>
      <dgm:t>
        <a:bodyPr/>
        <a:lstStyle/>
        <a:p>
          <a:r>
            <a:rPr lang="ro-MD" dirty="0" smtClean="0"/>
            <a:t>Explicit- semnarea un formular</a:t>
          </a:r>
          <a:endParaRPr lang="ru-RU" dirty="0"/>
        </a:p>
      </dgm:t>
    </dgm:pt>
    <dgm:pt modelId="{75F4FC78-D239-415C-97BA-1753ABA419A6}" type="parTrans" cxnId="{FD50AA57-2082-4ABE-AFBC-E57F103C23B4}">
      <dgm:prSet/>
      <dgm:spPr/>
      <dgm:t>
        <a:bodyPr/>
        <a:lstStyle/>
        <a:p>
          <a:endParaRPr lang="ru-RU"/>
        </a:p>
      </dgm:t>
    </dgm:pt>
    <dgm:pt modelId="{0C500D27-E5C2-4373-B0AC-8E793D4AAB31}" type="sibTrans" cxnId="{FD50AA57-2082-4ABE-AFBC-E57F103C23B4}">
      <dgm:prSet/>
      <dgm:spPr/>
      <dgm:t>
        <a:bodyPr/>
        <a:lstStyle/>
        <a:p>
          <a:endParaRPr lang="ru-RU"/>
        </a:p>
      </dgm:t>
    </dgm:pt>
    <dgm:pt modelId="{3FCD3F12-11C0-46C1-96A5-DBE6C19327FD}">
      <dgm:prSet phldrT="[Текст]"/>
      <dgm:spPr/>
      <dgm:t>
        <a:bodyPr/>
        <a:lstStyle/>
        <a:p>
          <a:r>
            <a:rPr lang="ro-MD" dirty="0" smtClean="0"/>
            <a:t>Tacit-dedus , decizie care nu este exprimată formal</a:t>
          </a:r>
          <a:endParaRPr lang="ru-RU" dirty="0"/>
        </a:p>
      </dgm:t>
    </dgm:pt>
    <dgm:pt modelId="{679CD6F4-1B10-421E-845B-295CEE5318F1}" type="parTrans" cxnId="{858E4D2E-280B-412D-B90A-B1AC4C44BBCB}">
      <dgm:prSet/>
      <dgm:spPr/>
      <dgm:t>
        <a:bodyPr/>
        <a:lstStyle/>
        <a:p>
          <a:endParaRPr lang="ru-RU"/>
        </a:p>
      </dgm:t>
    </dgm:pt>
    <dgm:pt modelId="{20E5E18B-918A-4D31-B63C-3B51B1DA1D1E}" type="sibTrans" cxnId="{858E4D2E-280B-412D-B90A-B1AC4C44BBCB}">
      <dgm:prSet/>
      <dgm:spPr/>
      <dgm:t>
        <a:bodyPr/>
        <a:lstStyle/>
        <a:p>
          <a:endParaRPr lang="ru-RU"/>
        </a:p>
      </dgm:t>
    </dgm:pt>
    <dgm:pt modelId="{FD197D33-DB4E-425A-96B1-3A4A76EDB710}">
      <dgm:prSet phldrT="[Текст]"/>
      <dgm:spPr/>
      <dgm:t>
        <a:bodyPr/>
        <a:lstStyle/>
        <a:p>
          <a:r>
            <a:rPr lang="ro-MD" dirty="0" smtClean="0"/>
            <a:t>Implicit-dedus din actiunile pacientului</a:t>
          </a:r>
          <a:endParaRPr lang="ru-RU" dirty="0"/>
        </a:p>
      </dgm:t>
    </dgm:pt>
    <dgm:pt modelId="{AE0A1C7A-54E5-4200-91B7-C66B9D604840}" type="parTrans" cxnId="{238B2F4E-4F7D-4E2E-B355-83998F48D71C}">
      <dgm:prSet/>
      <dgm:spPr/>
      <dgm:t>
        <a:bodyPr/>
        <a:lstStyle/>
        <a:p>
          <a:endParaRPr lang="ru-RU"/>
        </a:p>
      </dgm:t>
    </dgm:pt>
    <dgm:pt modelId="{82A33627-2F8B-4933-981E-B29318A9118A}" type="sibTrans" cxnId="{238B2F4E-4F7D-4E2E-B355-83998F48D71C}">
      <dgm:prSet/>
      <dgm:spPr/>
      <dgm:t>
        <a:bodyPr/>
        <a:lstStyle/>
        <a:p>
          <a:endParaRPr lang="ru-RU"/>
        </a:p>
      </dgm:t>
    </dgm:pt>
    <dgm:pt modelId="{9F15014D-0C16-4946-9DE6-791D59BED928}">
      <dgm:prSet/>
      <dgm:spPr/>
      <dgm:t>
        <a:bodyPr/>
        <a:lstStyle/>
        <a:p>
          <a:r>
            <a:rPr lang="ro-MD" dirty="0" smtClean="0"/>
            <a:t>Prezumtiv- presupunerea unei decizii </a:t>
          </a:r>
          <a:endParaRPr lang="ru-RU" dirty="0"/>
        </a:p>
      </dgm:t>
    </dgm:pt>
    <dgm:pt modelId="{2E3FA69E-7154-47B5-9227-F986B3FF2C28}" type="parTrans" cxnId="{1BABE93C-78CC-4563-820D-3A6E75FAF590}">
      <dgm:prSet/>
      <dgm:spPr/>
      <dgm:t>
        <a:bodyPr/>
        <a:lstStyle/>
        <a:p>
          <a:endParaRPr lang="ru-RU"/>
        </a:p>
      </dgm:t>
    </dgm:pt>
    <dgm:pt modelId="{27155ED0-575D-4155-9BDB-22BC749C5893}" type="sibTrans" cxnId="{1BABE93C-78CC-4563-820D-3A6E75FAF590}">
      <dgm:prSet/>
      <dgm:spPr/>
      <dgm:t>
        <a:bodyPr/>
        <a:lstStyle/>
        <a:p>
          <a:endParaRPr lang="ru-RU"/>
        </a:p>
      </dgm:t>
    </dgm:pt>
    <dgm:pt modelId="{BFAB4AD6-B7B0-412A-BE40-BDD6279A95AD}" type="pres">
      <dgm:prSet presAssocID="{C94FB7F1-0C38-4412-8274-5F2E88931692}" presName="linear" presStyleCnt="0">
        <dgm:presLayoutVars>
          <dgm:dir/>
          <dgm:animLvl val="lvl"/>
          <dgm:resizeHandles val="exact"/>
        </dgm:presLayoutVars>
      </dgm:prSet>
      <dgm:spPr/>
      <dgm:t>
        <a:bodyPr/>
        <a:lstStyle/>
        <a:p>
          <a:endParaRPr lang="ru-RU"/>
        </a:p>
      </dgm:t>
    </dgm:pt>
    <dgm:pt modelId="{95332028-BD48-4703-92DA-8624DB221C14}" type="pres">
      <dgm:prSet presAssocID="{264D9910-55A3-4908-9C67-F6277B5C63AE}" presName="parentLin" presStyleCnt="0"/>
      <dgm:spPr/>
    </dgm:pt>
    <dgm:pt modelId="{957014B9-B458-44CB-B628-D0652DA9E81F}" type="pres">
      <dgm:prSet presAssocID="{264D9910-55A3-4908-9C67-F6277B5C63AE}" presName="parentLeftMargin" presStyleLbl="node1" presStyleIdx="0" presStyleCnt="4"/>
      <dgm:spPr/>
      <dgm:t>
        <a:bodyPr/>
        <a:lstStyle/>
        <a:p>
          <a:endParaRPr lang="ru-RU"/>
        </a:p>
      </dgm:t>
    </dgm:pt>
    <dgm:pt modelId="{328580E0-EC1C-4BA6-99ED-EA60FFC6F685}" type="pres">
      <dgm:prSet presAssocID="{264D9910-55A3-4908-9C67-F6277B5C63AE}" presName="parentText" presStyleLbl="node1" presStyleIdx="0" presStyleCnt="4" custLinFactY="-5942" custLinFactNeighborX="26039" custLinFactNeighborY="-100000">
        <dgm:presLayoutVars>
          <dgm:chMax val="0"/>
          <dgm:bulletEnabled val="1"/>
        </dgm:presLayoutVars>
      </dgm:prSet>
      <dgm:spPr/>
      <dgm:t>
        <a:bodyPr/>
        <a:lstStyle/>
        <a:p>
          <a:endParaRPr lang="ru-RU"/>
        </a:p>
      </dgm:t>
    </dgm:pt>
    <dgm:pt modelId="{75586E56-283F-483A-83B4-DA69C104E687}" type="pres">
      <dgm:prSet presAssocID="{264D9910-55A3-4908-9C67-F6277B5C63AE}" presName="negativeSpace" presStyleCnt="0"/>
      <dgm:spPr/>
    </dgm:pt>
    <dgm:pt modelId="{A7EE6BCC-B59A-4D46-BA09-F410F2AFC3A9}" type="pres">
      <dgm:prSet presAssocID="{264D9910-55A3-4908-9C67-F6277B5C63AE}" presName="childText" presStyleLbl="conFgAcc1" presStyleIdx="0" presStyleCnt="4" custLinFactY="-97747" custLinFactNeighborX="2430" custLinFactNeighborY="-100000">
        <dgm:presLayoutVars>
          <dgm:bulletEnabled val="1"/>
        </dgm:presLayoutVars>
      </dgm:prSet>
      <dgm:spPr/>
    </dgm:pt>
    <dgm:pt modelId="{F6F690BC-0F90-4ED7-B325-6525A0F91A7F}" type="pres">
      <dgm:prSet presAssocID="{0C500D27-E5C2-4373-B0AC-8E793D4AAB31}" presName="spaceBetweenRectangles" presStyleCnt="0"/>
      <dgm:spPr/>
    </dgm:pt>
    <dgm:pt modelId="{C363DEA5-B29E-434D-AE4F-5E70ECDCFC33}" type="pres">
      <dgm:prSet presAssocID="{3FCD3F12-11C0-46C1-96A5-DBE6C19327FD}" presName="parentLin" presStyleCnt="0"/>
      <dgm:spPr/>
    </dgm:pt>
    <dgm:pt modelId="{A940AA03-A525-405F-8CA9-C190CFFDC5C2}" type="pres">
      <dgm:prSet presAssocID="{3FCD3F12-11C0-46C1-96A5-DBE6C19327FD}" presName="parentLeftMargin" presStyleLbl="node1" presStyleIdx="0" presStyleCnt="4"/>
      <dgm:spPr/>
      <dgm:t>
        <a:bodyPr/>
        <a:lstStyle/>
        <a:p>
          <a:endParaRPr lang="ru-RU"/>
        </a:p>
      </dgm:t>
    </dgm:pt>
    <dgm:pt modelId="{C3D56BF2-425F-4A71-938B-724B2241F396}" type="pres">
      <dgm:prSet presAssocID="{3FCD3F12-11C0-46C1-96A5-DBE6C19327FD}" presName="parentText" presStyleLbl="node1" presStyleIdx="1" presStyleCnt="4" custLinFactNeighborX="-912" custLinFactNeighborY="-21803">
        <dgm:presLayoutVars>
          <dgm:chMax val="0"/>
          <dgm:bulletEnabled val="1"/>
        </dgm:presLayoutVars>
      </dgm:prSet>
      <dgm:spPr/>
      <dgm:t>
        <a:bodyPr/>
        <a:lstStyle/>
        <a:p>
          <a:endParaRPr lang="ru-RU"/>
        </a:p>
      </dgm:t>
    </dgm:pt>
    <dgm:pt modelId="{222928A5-745B-47C0-95F7-F0DAEBCFCBFC}" type="pres">
      <dgm:prSet presAssocID="{3FCD3F12-11C0-46C1-96A5-DBE6C19327FD}" presName="negativeSpace" presStyleCnt="0"/>
      <dgm:spPr/>
    </dgm:pt>
    <dgm:pt modelId="{754BFF75-D4F1-4598-8B3F-113263E89C9C}" type="pres">
      <dgm:prSet presAssocID="{3FCD3F12-11C0-46C1-96A5-DBE6C19327FD}" presName="childText" presStyleLbl="conFgAcc1" presStyleIdx="1" presStyleCnt="4">
        <dgm:presLayoutVars>
          <dgm:bulletEnabled val="1"/>
        </dgm:presLayoutVars>
      </dgm:prSet>
      <dgm:spPr/>
    </dgm:pt>
    <dgm:pt modelId="{99E5334D-203E-4235-BD6E-FFB5E322691B}" type="pres">
      <dgm:prSet presAssocID="{20E5E18B-918A-4D31-B63C-3B51B1DA1D1E}" presName="spaceBetweenRectangles" presStyleCnt="0"/>
      <dgm:spPr/>
    </dgm:pt>
    <dgm:pt modelId="{C5B34FE1-31B2-4389-B147-3092C61618E1}" type="pres">
      <dgm:prSet presAssocID="{FD197D33-DB4E-425A-96B1-3A4A76EDB710}" presName="parentLin" presStyleCnt="0"/>
      <dgm:spPr/>
    </dgm:pt>
    <dgm:pt modelId="{A6E755EF-E69F-403C-BECA-44310BA39D59}" type="pres">
      <dgm:prSet presAssocID="{FD197D33-DB4E-425A-96B1-3A4A76EDB710}" presName="parentLeftMargin" presStyleLbl="node1" presStyleIdx="1" presStyleCnt="4"/>
      <dgm:spPr/>
      <dgm:t>
        <a:bodyPr/>
        <a:lstStyle/>
        <a:p>
          <a:endParaRPr lang="ru-RU"/>
        </a:p>
      </dgm:t>
    </dgm:pt>
    <dgm:pt modelId="{CB92FEC9-C421-4BE1-859C-D6C4286F66D1}" type="pres">
      <dgm:prSet presAssocID="{FD197D33-DB4E-425A-96B1-3A4A76EDB710}" presName="parentText" presStyleLbl="node1" presStyleIdx="2" presStyleCnt="4">
        <dgm:presLayoutVars>
          <dgm:chMax val="0"/>
          <dgm:bulletEnabled val="1"/>
        </dgm:presLayoutVars>
      </dgm:prSet>
      <dgm:spPr/>
      <dgm:t>
        <a:bodyPr/>
        <a:lstStyle/>
        <a:p>
          <a:endParaRPr lang="ru-RU"/>
        </a:p>
      </dgm:t>
    </dgm:pt>
    <dgm:pt modelId="{23E73FEE-52D1-44B7-B35C-4DD1B157BC24}" type="pres">
      <dgm:prSet presAssocID="{FD197D33-DB4E-425A-96B1-3A4A76EDB710}" presName="negativeSpace" presStyleCnt="0"/>
      <dgm:spPr/>
    </dgm:pt>
    <dgm:pt modelId="{76E685C6-68CD-4C4E-AB82-CDAF4674F52E}" type="pres">
      <dgm:prSet presAssocID="{FD197D33-DB4E-425A-96B1-3A4A76EDB710}" presName="childText" presStyleLbl="conFgAcc1" presStyleIdx="2" presStyleCnt="4">
        <dgm:presLayoutVars>
          <dgm:bulletEnabled val="1"/>
        </dgm:presLayoutVars>
      </dgm:prSet>
      <dgm:spPr/>
    </dgm:pt>
    <dgm:pt modelId="{6A03FA44-B2D5-4952-A9A7-99E8BC331D30}" type="pres">
      <dgm:prSet presAssocID="{82A33627-2F8B-4933-981E-B29318A9118A}" presName="spaceBetweenRectangles" presStyleCnt="0"/>
      <dgm:spPr/>
    </dgm:pt>
    <dgm:pt modelId="{A09DBF5F-E112-4DDC-91C4-334B448EA00B}" type="pres">
      <dgm:prSet presAssocID="{9F15014D-0C16-4946-9DE6-791D59BED928}" presName="parentLin" presStyleCnt="0"/>
      <dgm:spPr/>
    </dgm:pt>
    <dgm:pt modelId="{F867FAE7-3BE4-47DE-AE3B-8E0BF19B983D}" type="pres">
      <dgm:prSet presAssocID="{9F15014D-0C16-4946-9DE6-791D59BED928}" presName="parentLeftMargin" presStyleLbl="node1" presStyleIdx="2" presStyleCnt="4"/>
      <dgm:spPr/>
      <dgm:t>
        <a:bodyPr/>
        <a:lstStyle/>
        <a:p>
          <a:endParaRPr lang="ru-RU"/>
        </a:p>
      </dgm:t>
    </dgm:pt>
    <dgm:pt modelId="{A0257273-2DB9-4BB4-8D87-981526587C38}" type="pres">
      <dgm:prSet presAssocID="{9F15014D-0C16-4946-9DE6-791D59BED928}" presName="parentText" presStyleLbl="node1" presStyleIdx="3" presStyleCnt="4" custLinFactNeighborX="14543" custLinFactNeighborY="14598">
        <dgm:presLayoutVars>
          <dgm:chMax val="0"/>
          <dgm:bulletEnabled val="1"/>
        </dgm:presLayoutVars>
      </dgm:prSet>
      <dgm:spPr/>
      <dgm:t>
        <a:bodyPr/>
        <a:lstStyle/>
        <a:p>
          <a:endParaRPr lang="ru-RU"/>
        </a:p>
      </dgm:t>
    </dgm:pt>
    <dgm:pt modelId="{C72BB198-9C40-4B47-877E-3427013AB73B}" type="pres">
      <dgm:prSet presAssocID="{9F15014D-0C16-4946-9DE6-791D59BED928}" presName="negativeSpace" presStyleCnt="0"/>
      <dgm:spPr/>
    </dgm:pt>
    <dgm:pt modelId="{56C29E15-2FA6-46F5-A5AC-88B8FC90387F}" type="pres">
      <dgm:prSet presAssocID="{9F15014D-0C16-4946-9DE6-791D59BED928}" presName="childText" presStyleLbl="conFgAcc1" presStyleIdx="3" presStyleCnt="4" custLinFactNeighborX="-63" custLinFactNeighborY="84425">
        <dgm:presLayoutVars>
          <dgm:bulletEnabled val="1"/>
        </dgm:presLayoutVars>
      </dgm:prSet>
      <dgm:spPr/>
    </dgm:pt>
  </dgm:ptLst>
  <dgm:cxnLst>
    <dgm:cxn modelId="{F7250F36-A546-4FBF-875A-6DBFB3591938}" type="presOf" srcId="{3FCD3F12-11C0-46C1-96A5-DBE6C19327FD}" destId="{C3D56BF2-425F-4A71-938B-724B2241F396}" srcOrd="1" destOrd="0" presId="urn:microsoft.com/office/officeart/2005/8/layout/list1"/>
    <dgm:cxn modelId="{238B2F4E-4F7D-4E2E-B355-83998F48D71C}" srcId="{C94FB7F1-0C38-4412-8274-5F2E88931692}" destId="{FD197D33-DB4E-425A-96B1-3A4A76EDB710}" srcOrd="2" destOrd="0" parTransId="{AE0A1C7A-54E5-4200-91B7-C66B9D604840}" sibTransId="{82A33627-2F8B-4933-981E-B29318A9118A}"/>
    <dgm:cxn modelId="{F11CD8BD-2D68-4474-8543-7DC265C313A2}" type="presOf" srcId="{9F15014D-0C16-4946-9DE6-791D59BED928}" destId="{F867FAE7-3BE4-47DE-AE3B-8E0BF19B983D}" srcOrd="0" destOrd="0" presId="urn:microsoft.com/office/officeart/2005/8/layout/list1"/>
    <dgm:cxn modelId="{C33097AE-6DB9-4319-B852-6B79B3951536}" type="presOf" srcId="{3FCD3F12-11C0-46C1-96A5-DBE6C19327FD}" destId="{A940AA03-A525-405F-8CA9-C190CFFDC5C2}" srcOrd="0" destOrd="0" presId="urn:microsoft.com/office/officeart/2005/8/layout/list1"/>
    <dgm:cxn modelId="{CA4A85B8-2A43-448B-B2B6-55FBEB402190}" type="presOf" srcId="{264D9910-55A3-4908-9C67-F6277B5C63AE}" destId="{957014B9-B458-44CB-B628-D0652DA9E81F}" srcOrd="0" destOrd="0" presId="urn:microsoft.com/office/officeart/2005/8/layout/list1"/>
    <dgm:cxn modelId="{1BABE93C-78CC-4563-820D-3A6E75FAF590}" srcId="{C94FB7F1-0C38-4412-8274-5F2E88931692}" destId="{9F15014D-0C16-4946-9DE6-791D59BED928}" srcOrd="3" destOrd="0" parTransId="{2E3FA69E-7154-47B5-9227-F986B3FF2C28}" sibTransId="{27155ED0-575D-4155-9BDB-22BC749C5893}"/>
    <dgm:cxn modelId="{FD50AA57-2082-4ABE-AFBC-E57F103C23B4}" srcId="{C94FB7F1-0C38-4412-8274-5F2E88931692}" destId="{264D9910-55A3-4908-9C67-F6277B5C63AE}" srcOrd="0" destOrd="0" parTransId="{75F4FC78-D239-415C-97BA-1753ABA419A6}" sibTransId="{0C500D27-E5C2-4373-B0AC-8E793D4AAB31}"/>
    <dgm:cxn modelId="{1EDD421B-7C58-4B18-8F6A-BAB7D0E8244E}" type="presOf" srcId="{9F15014D-0C16-4946-9DE6-791D59BED928}" destId="{A0257273-2DB9-4BB4-8D87-981526587C38}" srcOrd="1" destOrd="0" presId="urn:microsoft.com/office/officeart/2005/8/layout/list1"/>
    <dgm:cxn modelId="{99C03195-F9B2-49F2-8C94-F709D2F79B63}" type="presOf" srcId="{FD197D33-DB4E-425A-96B1-3A4A76EDB710}" destId="{CB92FEC9-C421-4BE1-859C-D6C4286F66D1}" srcOrd="1" destOrd="0" presId="urn:microsoft.com/office/officeart/2005/8/layout/list1"/>
    <dgm:cxn modelId="{B6153123-7737-4EB4-8514-38416DD27F61}" type="presOf" srcId="{FD197D33-DB4E-425A-96B1-3A4A76EDB710}" destId="{A6E755EF-E69F-403C-BECA-44310BA39D59}" srcOrd="0" destOrd="0" presId="urn:microsoft.com/office/officeart/2005/8/layout/list1"/>
    <dgm:cxn modelId="{83B4AE13-85A0-419F-BB4F-218A62F6CCE7}" type="presOf" srcId="{C94FB7F1-0C38-4412-8274-5F2E88931692}" destId="{BFAB4AD6-B7B0-412A-BE40-BDD6279A95AD}" srcOrd="0" destOrd="0" presId="urn:microsoft.com/office/officeart/2005/8/layout/list1"/>
    <dgm:cxn modelId="{D1AD4ADD-ECE6-4DE7-AA1A-283514EB8668}" type="presOf" srcId="{264D9910-55A3-4908-9C67-F6277B5C63AE}" destId="{328580E0-EC1C-4BA6-99ED-EA60FFC6F685}" srcOrd="1" destOrd="0" presId="urn:microsoft.com/office/officeart/2005/8/layout/list1"/>
    <dgm:cxn modelId="{858E4D2E-280B-412D-B90A-B1AC4C44BBCB}" srcId="{C94FB7F1-0C38-4412-8274-5F2E88931692}" destId="{3FCD3F12-11C0-46C1-96A5-DBE6C19327FD}" srcOrd="1" destOrd="0" parTransId="{679CD6F4-1B10-421E-845B-295CEE5318F1}" sibTransId="{20E5E18B-918A-4D31-B63C-3B51B1DA1D1E}"/>
    <dgm:cxn modelId="{4EAA9BA3-E366-4152-9CEC-2D69F51DADFF}" type="presParOf" srcId="{BFAB4AD6-B7B0-412A-BE40-BDD6279A95AD}" destId="{95332028-BD48-4703-92DA-8624DB221C14}" srcOrd="0" destOrd="0" presId="urn:microsoft.com/office/officeart/2005/8/layout/list1"/>
    <dgm:cxn modelId="{2CD45C80-FFC7-4AD9-9E1B-24815345D2D5}" type="presParOf" srcId="{95332028-BD48-4703-92DA-8624DB221C14}" destId="{957014B9-B458-44CB-B628-D0652DA9E81F}" srcOrd="0" destOrd="0" presId="urn:microsoft.com/office/officeart/2005/8/layout/list1"/>
    <dgm:cxn modelId="{6E9D07D6-E179-455E-AB3F-6CEF23C6ADEF}" type="presParOf" srcId="{95332028-BD48-4703-92DA-8624DB221C14}" destId="{328580E0-EC1C-4BA6-99ED-EA60FFC6F685}" srcOrd="1" destOrd="0" presId="urn:microsoft.com/office/officeart/2005/8/layout/list1"/>
    <dgm:cxn modelId="{052D501D-6ECD-4144-ABC5-28CA81F76C58}" type="presParOf" srcId="{BFAB4AD6-B7B0-412A-BE40-BDD6279A95AD}" destId="{75586E56-283F-483A-83B4-DA69C104E687}" srcOrd="1" destOrd="0" presId="urn:microsoft.com/office/officeart/2005/8/layout/list1"/>
    <dgm:cxn modelId="{E3259A8B-0B64-4746-AE77-60B7488E8E81}" type="presParOf" srcId="{BFAB4AD6-B7B0-412A-BE40-BDD6279A95AD}" destId="{A7EE6BCC-B59A-4D46-BA09-F410F2AFC3A9}" srcOrd="2" destOrd="0" presId="urn:microsoft.com/office/officeart/2005/8/layout/list1"/>
    <dgm:cxn modelId="{B20447FF-B9B1-43F4-91D2-9ECA874699F0}" type="presParOf" srcId="{BFAB4AD6-B7B0-412A-BE40-BDD6279A95AD}" destId="{F6F690BC-0F90-4ED7-B325-6525A0F91A7F}" srcOrd="3" destOrd="0" presId="urn:microsoft.com/office/officeart/2005/8/layout/list1"/>
    <dgm:cxn modelId="{4746DAB3-597A-4A60-ADCF-B22ADFB43D14}" type="presParOf" srcId="{BFAB4AD6-B7B0-412A-BE40-BDD6279A95AD}" destId="{C363DEA5-B29E-434D-AE4F-5E70ECDCFC33}" srcOrd="4" destOrd="0" presId="urn:microsoft.com/office/officeart/2005/8/layout/list1"/>
    <dgm:cxn modelId="{4F0B5C45-4920-44DF-8F55-130E7425D1A4}" type="presParOf" srcId="{C363DEA5-B29E-434D-AE4F-5E70ECDCFC33}" destId="{A940AA03-A525-405F-8CA9-C190CFFDC5C2}" srcOrd="0" destOrd="0" presId="urn:microsoft.com/office/officeart/2005/8/layout/list1"/>
    <dgm:cxn modelId="{9AFCE055-8BFB-4847-B44E-BE304EB21084}" type="presParOf" srcId="{C363DEA5-B29E-434D-AE4F-5E70ECDCFC33}" destId="{C3D56BF2-425F-4A71-938B-724B2241F396}" srcOrd="1" destOrd="0" presId="urn:microsoft.com/office/officeart/2005/8/layout/list1"/>
    <dgm:cxn modelId="{CC03B420-0DEA-4C89-BE72-7CE325471A67}" type="presParOf" srcId="{BFAB4AD6-B7B0-412A-BE40-BDD6279A95AD}" destId="{222928A5-745B-47C0-95F7-F0DAEBCFCBFC}" srcOrd="5" destOrd="0" presId="urn:microsoft.com/office/officeart/2005/8/layout/list1"/>
    <dgm:cxn modelId="{89C42253-68E7-47AB-A0B1-4BF77F314A32}" type="presParOf" srcId="{BFAB4AD6-B7B0-412A-BE40-BDD6279A95AD}" destId="{754BFF75-D4F1-4598-8B3F-113263E89C9C}" srcOrd="6" destOrd="0" presId="urn:microsoft.com/office/officeart/2005/8/layout/list1"/>
    <dgm:cxn modelId="{BD8E3C6C-594C-4514-94F4-B9189EB1D6D8}" type="presParOf" srcId="{BFAB4AD6-B7B0-412A-BE40-BDD6279A95AD}" destId="{99E5334D-203E-4235-BD6E-FFB5E322691B}" srcOrd="7" destOrd="0" presId="urn:microsoft.com/office/officeart/2005/8/layout/list1"/>
    <dgm:cxn modelId="{760DD9E2-11C9-4429-A8AD-066107FD81D7}" type="presParOf" srcId="{BFAB4AD6-B7B0-412A-BE40-BDD6279A95AD}" destId="{C5B34FE1-31B2-4389-B147-3092C61618E1}" srcOrd="8" destOrd="0" presId="urn:microsoft.com/office/officeart/2005/8/layout/list1"/>
    <dgm:cxn modelId="{0ECB144E-B169-4FB9-97A1-686AA0C50634}" type="presParOf" srcId="{C5B34FE1-31B2-4389-B147-3092C61618E1}" destId="{A6E755EF-E69F-403C-BECA-44310BA39D59}" srcOrd="0" destOrd="0" presId="urn:microsoft.com/office/officeart/2005/8/layout/list1"/>
    <dgm:cxn modelId="{3C9824DC-2936-4B94-AFF3-340BCFB07EB4}" type="presParOf" srcId="{C5B34FE1-31B2-4389-B147-3092C61618E1}" destId="{CB92FEC9-C421-4BE1-859C-D6C4286F66D1}" srcOrd="1" destOrd="0" presId="urn:microsoft.com/office/officeart/2005/8/layout/list1"/>
    <dgm:cxn modelId="{905C3F18-C963-462D-9B3F-381E346DF161}" type="presParOf" srcId="{BFAB4AD6-B7B0-412A-BE40-BDD6279A95AD}" destId="{23E73FEE-52D1-44B7-B35C-4DD1B157BC24}" srcOrd="9" destOrd="0" presId="urn:microsoft.com/office/officeart/2005/8/layout/list1"/>
    <dgm:cxn modelId="{871EAF15-1DF8-4F61-B706-E335369D14CC}" type="presParOf" srcId="{BFAB4AD6-B7B0-412A-BE40-BDD6279A95AD}" destId="{76E685C6-68CD-4C4E-AB82-CDAF4674F52E}" srcOrd="10" destOrd="0" presId="urn:microsoft.com/office/officeart/2005/8/layout/list1"/>
    <dgm:cxn modelId="{649B6027-05CE-48AF-B8EE-8D5A63502D29}" type="presParOf" srcId="{BFAB4AD6-B7B0-412A-BE40-BDD6279A95AD}" destId="{6A03FA44-B2D5-4952-A9A7-99E8BC331D30}" srcOrd="11" destOrd="0" presId="urn:microsoft.com/office/officeart/2005/8/layout/list1"/>
    <dgm:cxn modelId="{1D778534-2D9A-4B4E-883F-42CD9666947F}" type="presParOf" srcId="{BFAB4AD6-B7B0-412A-BE40-BDD6279A95AD}" destId="{A09DBF5F-E112-4DDC-91C4-334B448EA00B}" srcOrd="12" destOrd="0" presId="urn:microsoft.com/office/officeart/2005/8/layout/list1"/>
    <dgm:cxn modelId="{7B656EEC-4F42-4BE7-B07A-94690BCD604D}" type="presParOf" srcId="{A09DBF5F-E112-4DDC-91C4-334B448EA00B}" destId="{F867FAE7-3BE4-47DE-AE3B-8E0BF19B983D}" srcOrd="0" destOrd="0" presId="urn:microsoft.com/office/officeart/2005/8/layout/list1"/>
    <dgm:cxn modelId="{AF15C8BE-6328-40F1-9E4C-94F0C8B1CA0E}" type="presParOf" srcId="{A09DBF5F-E112-4DDC-91C4-334B448EA00B}" destId="{A0257273-2DB9-4BB4-8D87-981526587C38}" srcOrd="1" destOrd="0" presId="urn:microsoft.com/office/officeart/2005/8/layout/list1"/>
    <dgm:cxn modelId="{35401080-ED47-4C21-9475-2AC167E1E9F2}" type="presParOf" srcId="{BFAB4AD6-B7B0-412A-BE40-BDD6279A95AD}" destId="{C72BB198-9C40-4B47-877E-3427013AB73B}" srcOrd="13" destOrd="0" presId="urn:microsoft.com/office/officeart/2005/8/layout/list1"/>
    <dgm:cxn modelId="{A556AD1B-1F69-453D-A112-7570A6DF6C52}" type="presParOf" srcId="{BFAB4AD6-B7B0-412A-BE40-BDD6279A95AD}" destId="{56C29E15-2FA6-46F5-A5AC-88B8FC903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7FB4A-AA69-4B44-BFAE-81C2973F502F}" type="doc">
      <dgm:prSet loTypeId="urn:microsoft.com/office/officeart/2005/8/layout/arrow2" loCatId="process" qsTypeId="urn:microsoft.com/office/officeart/2005/8/quickstyle/simple2" qsCatId="simple" csTypeId="urn:microsoft.com/office/officeart/2005/8/colors/accent2_1" csCatId="accent2" phldr="1"/>
      <dgm:spPr/>
    </dgm:pt>
    <dgm:pt modelId="{5863458B-7A10-4685-AF72-BAEFA420260E}">
      <dgm:prSet phldrT="[Текст]" custT="1"/>
      <dgm:spPr/>
      <dgm:t>
        <a:bodyPr/>
        <a:lstStyle/>
        <a:p>
          <a:r>
            <a:rPr lang="ro-MD" sz="2400" b="1" dirty="0" smtClean="0"/>
            <a:t>Principiul de paternalism</a:t>
          </a:r>
          <a:endParaRPr lang="ru-RU" sz="2400" b="1" dirty="0"/>
        </a:p>
      </dgm:t>
    </dgm:pt>
    <dgm:pt modelId="{1F5859BC-5395-4586-90FA-464B5FC156BA}" type="parTrans" cxnId="{37DD7E7E-C398-47AD-8FB4-9F3237C0FE20}">
      <dgm:prSet/>
      <dgm:spPr/>
      <dgm:t>
        <a:bodyPr/>
        <a:lstStyle/>
        <a:p>
          <a:endParaRPr lang="ru-RU"/>
        </a:p>
      </dgm:t>
    </dgm:pt>
    <dgm:pt modelId="{5D069532-BE86-4918-B7E6-E51E42C4C59E}" type="sibTrans" cxnId="{37DD7E7E-C398-47AD-8FB4-9F3237C0FE20}">
      <dgm:prSet/>
      <dgm:spPr/>
      <dgm:t>
        <a:bodyPr/>
        <a:lstStyle/>
        <a:p>
          <a:endParaRPr lang="ru-RU"/>
        </a:p>
      </dgm:t>
    </dgm:pt>
    <dgm:pt modelId="{8D9B063E-E900-41F2-8B87-70131316733F}">
      <dgm:prSet phldrT="[Текст]"/>
      <dgm:spPr/>
      <dgm:t>
        <a:bodyPr/>
        <a:lstStyle/>
        <a:p>
          <a:r>
            <a:rPr lang="ro-MD" b="1" dirty="0" smtClean="0"/>
            <a:t>Privelegiu terapeutic-dreptul de lua unele decizii fără pacient</a:t>
          </a:r>
          <a:endParaRPr lang="ru-RU" b="1" dirty="0"/>
        </a:p>
      </dgm:t>
    </dgm:pt>
    <dgm:pt modelId="{83F6C32B-8569-4B15-8674-19159D60FEC1}" type="parTrans" cxnId="{E683431E-C501-4EC4-BE66-029C7A49AF6B}">
      <dgm:prSet/>
      <dgm:spPr/>
      <dgm:t>
        <a:bodyPr/>
        <a:lstStyle/>
        <a:p>
          <a:endParaRPr lang="ru-RU"/>
        </a:p>
      </dgm:t>
    </dgm:pt>
    <dgm:pt modelId="{265B96FB-6C6E-4BC7-B828-3ADD93325D6E}" type="sibTrans" cxnId="{E683431E-C501-4EC4-BE66-029C7A49AF6B}">
      <dgm:prSet/>
      <dgm:spPr/>
      <dgm:t>
        <a:bodyPr/>
        <a:lstStyle/>
        <a:p>
          <a:endParaRPr lang="ru-RU"/>
        </a:p>
      </dgm:t>
    </dgm:pt>
    <dgm:pt modelId="{33E3E2BC-C4E9-4CA7-B8DE-5CFF1FC95818}">
      <dgm:prSet phldrT="[Текст]"/>
      <dgm:spPr/>
      <dgm:t>
        <a:bodyPr/>
        <a:lstStyle/>
        <a:p>
          <a:r>
            <a:rPr lang="ro-MD" b="1" dirty="0" smtClean="0"/>
            <a:t>Principiul de parteneriat-conceptul modern de abordare a binefacerii</a:t>
          </a:r>
          <a:endParaRPr lang="ru-RU" b="1" dirty="0"/>
        </a:p>
      </dgm:t>
    </dgm:pt>
    <dgm:pt modelId="{F93A6AC5-8C0F-40C9-BDB6-15FD6FAC842B}" type="parTrans" cxnId="{69A0A69C-B8BE-499A-B79E-E3F5A37F5FE9}">
      <dgm:prSet/>
      <dgm:spPr/>
      <dgm:t>
        <a:bodyPr/>
        <a:lstStyle/>
        <a:p>
          <a:endParaRPr lang="ru-RU"/>
        </a:p>
      </dgm:t>
    </dgm:pt>
    <dgm:pt modelId="{0C10EDB4-D296-496D-845C-19E8EA922ACF}" type="sibTrans" cxnId="{69A0A69C-B8BE-499A-B79E-E3F5A37F5FE9}">
      <dgm:prSet/>
      <dgm:spPr/>
      <dgm:t>
        <a:bodyPr/>
        <a:lstStyle/>
        <a:p>
          <a:endParaRPr lang="ru-RU"/>
        </a:p>
      </dgm:t>
    </dgm:pt>
    <dgm:pt modelId="{D0CE1B87-A927-429F-934E-9913A5DE18A2}" type="pres">
      <dgm:prSet presAssocID="{2CA7FB4A-AA69-4B44-BFAE-81C2973F502F}" presName="arrowDiagram" presStyleCnt="0">
        <dgm:presLayoutVars>
          <dgm:chMax val="5"/>
          <dgm:dir/>
          <dgm:resizeHandles val="exact"/>
        </dgm:presLayoutVars>
      </dgm:prSet>
      <dgm:spPr/>
    </dgm:pt>
    <dgm:pt modelId="{4C973762-5620-4692-A995-36B70AC15B00}" type="pres">
      <dgm:prSet presAssocID="{2CA7FB4A-AA69-4B44-BFAE-81C2973F502F}" presName="arrow" presStyleLbl="bgShp" presStyleIdx="0" presStyleCnt="1"/>
      <dgm:spPr/>
    </dgm:pt>
    <dgm:pt modelId="{6542517E-814A-48B4-9445-82E9879EF60C}" type="pres">
      <dgm:prSet presAssocID="{2CA7FB4A-AA69-4B44-BFAE-81C2973F502F}" presName="arrowDiagram3" presStyleCnt="0"/>
      <dgm:spPr/>
    </dgm:pt>
    <dgm:pt modelId="{F92E94CF-A729-4547-ABDC-96D34AB2495F}" type="pres">
      <dgm:prSet presAssocID="{5863458B-7A10-4685-AF72-BAEFA420260E}" presName="bullet3a" presStyleLbl="node1" presStyleIdx="0" presStyleCnt="3"/>
      <dgm:spPr/>
    </dgm:pt>
    <dgm:pt modelId="{3B9FD000-AF0B-4F25-B681-A922878527D2}" type="pres">
      <dgm:prSet presAssocID="{5863458B-7A10-4685-AF72-BAEFA420260E}" presName="textBox3a" presStyleLbl="revTx" presStyleIdx="0" presStyleCnt="3">
        <dgm:presLayoutVars>
          <dgm:bulletEnabled val="1"/>
        </dgm:presLayoutVars>
      </dgm:prSet>
      <dgm:spPr/>
      <dgm:t>
        <a:bodyPr/>
        <a:lstStyle/>
        <a:p>
          <a:endParaRPr lang="ru-RU"/>
        </a:p>
      </dgm:t>
    </dgm:pt>
    <dgm:pt modelId="{2DB95916-35C8-481E-94F2-DC0217E1803C}" type="pres">
      <dgm:prSet presAssocID="{8D9B063E-E900-41F2-8B87-70131316733F}" presName="bullet3b" presStyleLbl="node1" presStyleIdx="1" presStyleCnt="3"/>
      <dgm:spPr/>
    </dgm:pt>
    <dgm:pt modelId="{8D528FCA-49D4-40DF-8BB1-51207F42250F}" type="pres">
      <dgm:prSet presAssocID="{8D9B063E-E900-41F2-8B87-70131316733F}" presName="textBox3b" presStyleLbl="revTx" presStyleIdx="1" presStyleCnt="3">
        <dgm:presLayoutVars>
          <dgm:bulletEnabled val="1"/>
        </dgm:presLayoutVars>
      </dgm:prSet>
      <dgm:spPr/>
      <dgm:t>
        <a:bodyPr/>
        <a:lstStyle/>
        <a:p>
          <a:endParaRPr lang="ru-RU"/>
        </a:p>
      </dgm:t>
    </dgm:pt>
    <dgm:pt modelId="{A19CFDF0-F1E2-4FFF-A391-F4CD0CC0A3B2}" type="pres">
      <dgm:prSet presAssocID="{33E3E2BC-C4E9-4CA7-B8DE-5CFF1FC95818}" presName="bullet3c" presStyleLbl="node1" presStyleIdx="2" presStyleCnt="3"/>
      <dgm:spPr/>
    </dgm:pt>
    <dgm:pt modelId="{85D5AA3D-A369-4ED4-B6CB-6C38A442FD38}" type="pres">
      <dgm:prSet presAssocID="{33E3E2BC-C4E9-4CA7-B8DE-5CFF1FC95818}" presName="textBox3c" presStyleLbl="revTx" presStyleIdx="2" presStyleCnt="3">
        <dgm:presLayoutVars>
          <dgm:bulletEnabled val="1"/>
        </dgm:presLayoutVars>
      </dgm:prSet>
      <dgm:spPr/>
      <dgm:t>
        <a:bodyPr/>
        <a:lstStyle/>
        <a:p>
          <a:endParaRPr lang="ru-RU"/>
        </a:p>
      </dgm:t>
    </dgm:pt>
  </dgm:ptLst>
  <dgm:cxnLst>
    <dgm:cxn modelId="{E683431E-C501-4EC4-BE66-029C7A49AF6B}" srcId="{2CA7FB4A-AA69-4B44-BFAE-81C2973F502F}" destId="{8D9B063E-E900-41F2-8B87-70131316733F}" srcOrd="1" destOrd="0" parTransId="{83F6C32B-8569-4B15-8674-19159D60FEC1}" sibTransId="{265B96FB-6C6E-4BC7-B828-3ADD93325D6E}"/>
    <dgm:cxn modelId="{37DD7E7E-C398-47AD-8FB4-9F3237C0FE20}" srcId="{2CA7FB4A-AA69-4B44-BFAE-81C2973F502F}" destId="{5863458B-7A10-4685-AF72-BAEFA420260E}" srcOrd="0" destOrd="0" parTransId="{1F5859BC-5395-4586-90FA-464B5FC156BA}" sibTransId="{5D069532-BE86-4918-B7E6-E51E42C4C59E}"/>
    <dgm:cxn modelId="{69A0A69C-B8BE-499A-B79E-E3F5A37F5FE9}" srcId="{2CA7FB4A-AA69-4B44-BFAE-81C2973F502F}" destId="{33E3E2BC-C4E9-4CA7-B8DE-5CFF1FC95818}" srcOrd="2" destOrd="0" parTransId="{F93A6AC5-8C0F-40C9-BDB6-15FD6FAC842B}" sibTransId="{0C10EDB4-D296-496D-845C-19E8EA922ACF}"/>
    <dgm:cxn modelId="{7D98AC13-576F-43C1-A8E4-FA3571E6633F}" type="presOf" srcId="{5863458B-7A10-4685-AF72-BAEFA420260E}" destId="{3B9FD000-AF0B-4F25-B681-A922878527D2}" srcOrd="0" destOrd="0" presId="urn:microsoft.com/office/officeart/2005/8/layout/arrow2"/>
    <dgm:cxn modelId="{3382BFCB-DFFC-4000-9151-F36F537E555C}" type="presOf" srcId="{2CA7FB4A-AA69-4B44-BFAE-81C2973F502F}" destId="{D0CE1B87-A927-429F-934E-9913A5DE18A2}" srcOrd="0" destOrd="0" presId="urn:microsoft.com/office/officeart/2005/8/layout/arrow2"/>
    <dgm:cxn modelId="{9A9DF998-8E87-4F82-A835-103328A31383}" type="presOf" srcId="{33E3E2BC-C4E9-4CA7-B8DE-5CFF1FC95818}" destId="{85D5AA3D-A369-4ED4-B6CB-6C38A442FD38}" srcOrd="0" destOrd="0" presId="urn:microsoft.com/office/officeart/2005/8/layout/arrow2"/>
    <dgm:cxn modelId="{60B714B9-0A4A-4C03-8008-D615CE357C0C}" type="presOf" srcId="{8D9B063E-E900-41F2-8B87-70131316733F}" destId="{8D528FCA-49D4-40DF-8BB1-51207F42250F}" srcOrd="0" destOrd="0" presId="urn:microsoft.com/office/officeart/2005/8/layout/arrow2"/>
    <dgm:cxn modelId="{6D73FF21-786A-4952-A727-B36A69F50171}" type="presParOf" srcId="{D0CE1B87-A927-429F-934E-9913A5DE18A2}" destId="{4C973762-5620-4692-A995-36B70AC15B00}" srcOrd="0" destOrd="0" presId="urn:microsoft.com/office/officeart/2005/8/layout/arrow2"/>
    <dgm:cxn modelId="{1C95CD4B-E00C-48DC-9649-DE89B11366AD}" type="presParOf" srcId="{D0CE1B87-A927-429F-934E-9913A5DE18A2}" destId="{6542517E-814A-48B4-9445-82E9879EF60C}" srcOrd="1" destOrd="0" presId="urn:microsoft.com/office/officeart/2005/8/layout/arrow2"/>
    <dgm:cxn modelId="{873D180C-F821-4B4E-9512-1249E27B316D}" type="presParOf" srcId="{6542517E-814A-48B4-9445-82E9879EF60C}" destId="{F92E94CF-A729-4547-ABDC-96D34AB2495F}" srcOrd="0" destOrd="0" presId="urn:microsoft.com/office/officeart/2005/8/layout/arrow2"/>
    <dgm:cxn modelId="{2F2EBD81-E3EB-4856-82D1-962F163CB0FA}" type="presParOf" srcId="{6542517E-814A-48B4-9445-82E9879EF60C}" destId="{3B9FD000-AF0B-4F25-B681-A922878527D2}" srcOrd="1" destOrd="0" presId="urn:microsoft.com/office/officeart/2005/8/layout/arrow2"/>
    <dgm:cxn modelId="{90074532-BB96-47CE-A525-71D5E9AA6BD8}" type="presParOf" srcId="{6542517E-814A-48B4-9445-82E9879EF60C}" destId="{2DB95916-35C8-481E-94F2-DC0217E1803C}" srcOrd="2" destOrd="0" presId="urn:microsoft.com/office/officeart/2005/8/layout/arrow2"/>
    <dgm:cxn modelId="{77B6B8F0-C91B-4FD1-A6E5-5D9E2310199A}" type="presParOf" srcId="{6542517E-814A-48B4-9445-82E9879EF60C}" destId="{8D528FCA-49D4-40DF-8BB1-51207F42250F}" srcOrd="3" destOrd="0" presId="urn:microsoft.com/office/officeart/2005/8/layout/arrow2"/>
    <dgm:cxn modelId="{BC6E2D23-8A2B-4BC5-81DD-46B5880AACF8}" type="presParOf" srcId="{6542517E-814A-48B4-9445-82E9879EF60C}" destId="{A19CFDF0-F1E2-4FFF-A391-F4CD0CC0A3B2}" srcOrd="4" destOrd="0" presId="urn:microsoft.com/office/officeart/2005/8/layout/arrow2"/>
    <dgm:cxn modelId="{E7697BEF-CF48-4CC5-A167-1E28C3E01BE8}" type="presParOf" srcId="{6542517E-814A-48B4-9445-82E9879EF60C}" destId="{85D5AA3D-A369-4ED4-B6CB-6C38A442FD3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1123B6-4C74-4865-8BAC-28680A04D935}" type="doc">
      <dgm:prSet loTypeId="urn:microsoft.com/office/officeart/2005/8/layout/pList1" loCatId="list" qsTypeId="urn:microsoft.com/office/officeart/2005/8/quickstyle/3d2" qsCatId="3D" csTypeId="urn:microsoft.com/office/officeart/2005/8/colors/accent1_2#1" csCatId="accent1" phldr="1"/>
      <dgm:spPr/>
      <dgm:t>
        <a:bodyPr/>
        <a:lstStyle/>
        <a:p>
          <a:endParaRPr lang="ru-RU"/>
        </a:p>
      </dgm:t>
    </dgm:pt>
    <dgm:pt modelId="{4E1E1D02-5F17-46B8-8083-EBD5C61C2CC2}">
      <dgm:prSet phldrT="[Текст]" custT="1"/>
      <dgm:spPr/>
      <dgm:t>
        <a:bodyPr/>
        <a:lstStyle/>
        <a:p>
          <a:pPr algn="l"/>
          <a:r>
            <a:rPr lang="ro-MD" sz="2400" b="1" dirty="0" smtClean="0">
              <a:solidFill>
                <a:srgbClr val="FF0000"/>
              </a:solidFill>
            </a:rPr>
            <a:t>Acces limitat la asistență medicală</a:t>
          </a:r>
          <a:endParaRPr lang="ru-RU" sz="2400" b="1" dirty="0">
            <a:solidFill>
              <a:srgbClr val="FF0000"/>
            </a:solidFill>
          </a:endParaRPr>
        </a:p>
      </dgm:t>
    </dgm:pt>
    <dgm:pt modelId="{FD40457E-6C49-45E6-B528-354B5C6F91CE}" type="parTrans" cxnId="{75625177-0E12-4655-8A80-4D1A604B4FA7}">
      <dgm:prSet/>
      <dgm:spPr/>
      <dgm:t>
        <a:bodyPr/>
        <a:lstStyle/>
        <a:p>
          <a:endParaRPr lang="ru-RU"/>
        </a:p>
      </dgm:t>
    </dgm:pt>
    <dgm:pt modelId="{50928938-BDA3-4018-B7E3-6F01A061570F}" type="sibTrans" cxnId="{75625177-0E12-4655-8A80-4D1A604B4FA7}">
      <dgm:prSet/>
      <dgm:spPr/>
      <dgm:t>
        <a:bodyPr/>
        <a:lstStyle/>
        <a:p>
          <a:endParaRPr lang="ru-RU"/>
        </a:p>
      </dgm:t>
    </dgm:pt>
    <dgm:pt modelId="{1A724F2A-2007-4F8E-B5ED-9F552606CCD2}">
      <dgm:prSet phldrT="[Текст]" custT="1"/>
      <dgm:spPr/>
      <dgm:t>
        <a:bodyPr/>
        <a:lstStyle/>
        <a:p>
          <a:r>
            <a:rPr lang="ro-MD" sz="1800" b="1" dirty="0" smtClean="0">
              <a:solidFill>
                <a:srgbClr val="FF0000"/>
              </a:solidFill>
            </a:rPr>
            <a:t>Cooperea internațională si suprevegherea sanatății</a:t>
          </a:r>
          <a:endParaRPr lang="ru-RU" sz="1800" b="1" dirty="0">
            <a:solidFill>
              <a:srgbClr val="FF0000"/>
            </a:solidFill>
          </a:endParaRPr>
        </a:p>
      </dgm:t>
    </dgm:pt>
    <dgm:pt modelId="{72420016-5EF4-44F6-BBCB-31282E3A9730}" type="parTrans" cxnId="{BCAAF9D8-1980-407C-9D80-54D72CD6FD1B}">
      <dgm:prSet/>
      <dgm:spPr/>
      <dgm:t>
        <a:bodyPr/>
        <a:lstStyle/>
        <a:p>
          <a:endParaRPr lang="ru-RU"/>
        </a:p>
      </dgm:t>
    </dgm:pt>
    <dgm:pt modelId="{48EA8FA4-4B39-4EE5-B3C7-39FD378C3312}" type="sibTrans" cxnId="{BCAAF9D8-1980-407C-9D80-54D72CD6FD1B}">
      <dgm:prSet/>
      <dgm:spPr/>
      <dgm:t>
        <a:bodyPr/>
        <a:lstStyle/>
        <a:p>
          <a:endParaRPr lang="ru-RU"/>
        </a:p>
      </dgm:t>
    </dgm:pt>
    <dgm:pt modelId="{372B4F9D-ABF4-41CA-AB71-37E1C61BAEAB}">
      <dgm:prSet phldrT="[Текст]" custT="1"/>
      <dgm:spPr/>
      <dgm:t>
        <a:bodyPr/>
        <a:lstStyle/>
        <a:p>
          <a:r>
            <a:rPr lang="ro-MD" sz="2000" b="1" dirty="0" smtClean="0">
              <a:solidFill>
                <a:srgbClr val="FF0000"/>
              </a:solidFill>
            </a:rPr>
            <a:t>Promovarea sănătății</a:t>
          </a:r>
          <a:endParaRPr lang="ru-RU" sz="2000" b="1" dirty="0">
            <a:solidFill>
              <a:srgbClr val="FF0000"/>
            </a:solidFill>
          </a:endParaRPr>
        </a:p>
      </dgm:t>
    </dgm:pt>
    <dgm:pt modelId="{3CC82DA0-1F1C-42F5-8424-8DB9A7AEC9E3}" type="parTrans" cxnId="{5B4BC767-37BD-4A7A-B1E1-EB267A1E1562}">
      <dgm:prSet/>
      <dgm:spPr/>
      <dgm:t>
        <a:bodyPr/>
        <a:lstStyle/>
        <a:p>
          <a:endParaRPr lang="ru-RU"/>
        </a:p>
      </dgm:t>
    </dgm:pt>
    <dgm:pt modelId="{5A29E324-06EF-45FD-96E5-67BB98D5FBFA}" type="sibTrans" cxnId="{5B4BC767-37BD-4A7A-B1E1-EB267A1E1562}">
      <dgm:prSet/>
      <dgm:spPr/>
      <dgm:t>
        <a:bodyPr/>
        <a:lstStyle/>
        <a:p>
          <a:endParaRPr lang="ru-RU"/>
        </a:p>
      </dgm:t>
    </dgm:pt>
    <dgm:pt modelId="{6591A293-7F21-4FB1-8210-7C2CB0572FE1}">
      <dgm:prSet phldrT="[Текст]"/>
      <dgm:spPr/>
      <dgm:t>
        <a:bodyPr/>
        <a:lstStyle/>
        <a:p>
          <a:r>
            <a:rPr lang="ro-MD" b="1" dirty="0" smtClean="0">
              <a:solidFill>
                <a:srgbClr val="FF0000"/>
              </a:solidFill>
            </a:rPr>
            <a:t>Participare, transparență și responsabilitate</a:t>
          </a:r>
          <a:endParaRPr lang="ru-RU" b="1" dirty="0">
            <a:solidFill>
              <a:srgbClr val="FF0000"/>
            </a:solidFill>
          </a:endParaRPr>
        </a:p>
      </dgm:t>
    </dgm:pt>
    <dgm:pt modelId="{FF97781A-FB9D-45F0-8350-6A91C6F94B9A}" type="parTrans" cxnId="{EFE33D3E-37DF-4449-9582-C6EF8C513AF7}">
      <dgm:prSet/>
      <dgm:spPr/>
      <dgm:t>
        <a:bodyPr/>
        <a:lstStyle/>
        <a:p>
          <a:endParaRPr lang="ru-RU"/>
        </a:p>
      </dgm:t>
    </dgm:pt>
    <dgm:pt modelId="{83D6E9C7-5EC8-4DDA-9A1E-9B6B87553EF9}" type="sibTrans" cxnId="{EFE33D3E-37DF-4449-9582-C6EF8C513AF7}">
      <dgm:prSet/>
      <dgm:spPr/>
      <dgm:t>
        <a:bodyPr/>
        <a:lstStyle/>
        <a:p>
          <a:endParaRPr lang="ru-RU"/>
        </a:p>
      </dgm:t>
    </dgm:pt>
    <dgm:pt modelId="{953DE2F2-F762-4CDF-BB19-184A993F04A7}" type="pres">
      <dgm:prSet presAssocID="{6B1123B6-4C74-4865-8BAC-28680A04D935}" presName="Name0" presStyleCnt="0">
        <dgm:presLayoutVars>
          <dgm:dir/>
          <dgm:resizeHandles val="exact"/>
        </dgm:presLayoutVars>
      </dgm:prSet>
      <dgm:spPr/>
      <dgm:t>
        <a:bodyPr/>
        <a:lstStyle/>
        <a:p>
          <a:endParaRPr lang="ru-RU"/>
        </a:p>
      </dgm:t>
    </dgm:pt>
    <dgm:pt modelId="{CFA87E61-076D-4595-B1CF-6BDEAD09DF73}" type="pres">
      <dgm:prSet presAssocID="{4E1E1D02-5F17-46B8-8083-EBD5C61C2CC2}" presName="compNode" presStyleCnt="0"/>
      <dgm:spPr/>
    </dgm:pt>
    <dgm:pt modelId="{B84F3A65-AF90-4FC5-9CBB-AC28C546B1E3}" type="pres">
      <dgm:prSet presAssocID="{4E1E1D02-5F17-46B8-8083-EBD5C61C2CC2}" presName="pictRect" presStyleLbl="node1" presStyleIdx="0" presStyleCnt="4"/>
      <dgm:spPr>
        <a:blipFill>
          <a:blip xmlns:r="http://schemas.openxmlformats.org/officeDocument/2006/relationships" r:embed="rId1">
            <a:extLst/>
          </a:blip>
          <a:srcRect/>
          <a:stretch>
            <a:fillRect t="-8000" b="-8000"/>
          </a:stretch>
        </a:blipFill>
      </dgm:spPr>
    </dgm:pt>
    <dgm:pt modelId="{849D328F-8630-408E-8A5E-264951E4E6FC}" type="pres">
      <dgm:prSet presAssocID="{4E1E1D02-5F17-46B8-8083-EBD5C61C2CC2}" presName="textRect" presStyleLbl="revTx" presStyleIdx="0" presStyleCnt="4" custScaleY="202294" custLinFactNeighborX="-2227" custLinFactNeighborY="53146">
        <dgm:presLayoutVars>
          <dgm:bulletEnabled val="1"/>
        </dgm:presLayoutVars>
      </dgm:prSet>
      <dgm:spPr/>
      <dgm:t>
        <a:bodyPr/>
        <a:lstStyle/>
        <a:p>
          <a:endParaRPr lang="ru-RU"/>
        </a:p>
      </dgm:t>
    </dgm:pt>
    <dgm:pt modelId="{52BBC7B2-273B-4966-80DB-C13B75E73177}" type="pres">
      <dgm:prSet presAssocID="{50928938-BDA3-4018-B7E3-6F01A061570F}" presName="sibTrans" presStyleLbl="sibTrans2D1" presStyleIdx="0" presStyleCnt="0"/>
      <dgm:spPr/>
      <dgm:t>
        <a:bodyPr/>
        <a:lstStyle/>
        <a:p>
          <a:endParaRPr lang="ru-RU"/>
        </a:p>
      </dgm:t>
    </dgm:pt>
    <dgm:pt modelId="{41A5B049-3FFA-4882-B2C9-516B67DC6CC9}" type="pres">
      <dgm:prSet presAssocID="{1A724F2A-2007-4F8E-B5ED-9F552606CCD2}" presName="compNode" presStyleCnt="0"/>
      <dgm:spPr/>
    </dgm:pt>
    <dgm:pt modelId="{9C514170-A38F-4B7F-B2B8-C92CCB958F33}" type="pres">
      <dgm:prSet presAssocID="{1A724F2A-2007-4F8E-B5ED-9F552606CCD2}" presName="pictRect" presStyleLbl="node1" presStyleIdx="1" presStyleCnt="4" custScaleY="106537" custLinFactNeighborX="-612" custLinFactNeighborY="-27499"/>
      <dgm:spPr>
        <a:blipFill>
          <a:blip xmlns:r="http://schemas.openxmlformats.org/officeDocument/2006/relationships" r:embed="rId2">
            <a:extLst/>
          </a:blip>
          <a:srcRect/>
          <a:stretch>
            <a:fillRect t="-19000" b="-19000"/>
          </a:stretch>
        </a:blipFill>
      </dgm:spPr>
    </dgm:pt>
    <dgm:pt modelId="{4E18EAFD-021F-4537-9448-5687C409BD31}" type="pres">
      <dgm:prSet presAssocID="{1A724F2A-2007-4F8E-B5ED-9F552606CCD2}" presName="textRect" presStyleLbl="revTx" presStyleIdx="1" presStyleCnt="4">
        <dgm:presLayoutVars>
          <dgm:bulletEnabled val="1"/>
        </dgm:presLayoutVars>
      </dgm:prSet>
      <dgm:spPr/>
      <dgm:t>
        <a:bodyPr/>
        <a:lstStyle/>
        <a:p>
          <a:endParaRPr lang="ru-RU"/>
        </a:p>
      </dgm:t>
    </dgm:pt>
    <dgm:pt modelId="{92767A69-9BC8-4617-A4D3-DB833C42E98D}" type="pres">
      <dgm:prSet presAssocID="{48EA8FA4-4B39-4EE5-B3C7-39FD378C3312}" presName="sibTrans" presStyleLbl="sibTrans2D1" presStyleIdx="0" presStyleCnt="0"/>
      <dgm:spPr/>
      <dgm:t>
        <a:bodyPr/>
        <a:lstStyle/>
        <a:p>
          <a:endParaRPr lang="ru-RU"/>
        </a:p>
      </dgm:t>
    </dgm:pt>
    <dgm:pt modelId="{A4210758-87CE-4DCE-83C1-EA9766E9FA55}" type="pres">
      <dgm:prSet presAssocID="{372B4F9D-ABF4-41CA-AB71-37E1C61BAEAB}" presName="compNode" presStyleCnt="0"/>
      <dgm:spPr/>
    </dgm:pt>
    <dgm:pt modelId="{59CFEC8C-AF85-40B2-B375-AB5CA5A00FA1}" type="pres">
      <dgm:prSet presAssocID="{372B4F9D-ABF4-41CA-AB71-37E1C61BAEAB}" presName="pictRect" presStyleLbl="node1" presStyleIdx="2" presStyleCnt="4" custLinFactNeighborX="1004" custLinFactNeighborY="-13945"/>
      <dgm:spPr>
        <a:blipFill>
          <a:blip xmlns:r="http://schemas.openxmlformats.org/officeDocument/2006/relationships" r:embed="rId3" cstate="print">
            <a:extLst/>
          </a:blip>
          <a:srcRect/>
          <a:stretch>
            <a:fillRect l="-2000" r="-2000"/>
          </a:stretch>
        </a:blipFill>
      </dgm:spPr>
    </dgm:pt>
    <dgm:pt modelId="{9519DA7F-3088-4929-91E0-0A6381A08F04}" type="pres">
      <dgm:prSet presAssocID="{372B4F9D-ABF4-41CA-AB71-37E1C61BAEAB}" presName="textRect" presStyleLbl="revTx" presStyleIdx="2" presStyleCnt="4">
        <dgm:presLayoutVars>
          <dgm:bulletEnabled val="1"/>
        </dgm:presLayoutVars>
      </dgm:prSet>
      <dgm:spPr/>
      <dgm:t>
        <a:bodyPr/>
        <a:lstStyle/>
        <a:p>
          <a:endParaRPr lang="ru-RU"/>
        </a:p>
      </dgm:t>
    </dgm:pt>
    <dgm:pt modelId="{58140092-CF5D-4BEA-88E0-93C32104B061}" type="pres">
      <dgm:prSet presAssocID="{5A29E324-06EF-45FD-96E5-67BB98D5FBFA}" presName="sibTrans" presStyleLbl="sibTrans2D1" presStyleIdx="0" presStyleCnt="0"/>
      <dgm:spPr/>
      <dgm:t>
        <a:bodyPr/>
        <a:lstStyle/>
        <a:p>
          <a:endParaRPr lang="ru-RU"/>
        </a:p>
      </dgm:t>
    </dgm:pt>
    <dgm:pt modelId="{21B844F9-B9C0-4298-A0D2-397F52D70025}" type="pres">
      <dgm:prSet presAssocID="{6591A293-7F21-4FB1-8210-7C2CB0572FE1}" presName="compNode" presStyleCnt="0"/>
      <dgm:spPr/>
    </dgm:pt>
    <dgm:pt modelId="{01706183-1CF2-436F-9B13-F6266668ED73}" type="pres">
      <dgm:prSet presAssocID="{6591A293-7F21-4FB1-8210-7C2CB0572FE1}" presName="pictRect" presStyleLbl="node1" presStyleIdx="3" presStyleCnt="4"/>
      <dgm:spPr>
        <a:blipFill>
          <a:blip xmlns:r="http://schemas.openxmlformats.org/officeDocument/2006/relationships" r:embed="rId4">
            <a:extLst/>
          </a:blip>
          <a:srcRect/>
          <a:stretch>
            <a:fillRect t="-2000" b="-2000"/>
          </a:stretch>
        </a:blipFill>
      </dgm:spPr>
    </dgm:pt>
    <dgm:pt modelId="{456CDF1A-E818-4E3A-9ADB-2CAE8B2F37B7}" type="pres">
      <dgm:prSet presAssocID="{6591A293-7F21-4FB1-8210-7C2CB0572FE1}" presName="textRect" presStyleLbl="revTx" presStyleIdx="3" presStyleCnt="4">
        <dgm:presLayoutVars>
          <dgm:bulletEnabled val="1"/>
        </dgm:presLayoutVars>
      </dgm:prSet>
      <dgm:spPr/>
      <dgm:t>
        <a:bodyPr/>
        <a:lstStyle/>
        <a:p>
          <a:endParaRPr lang="ru-RU"/>
        </a:p>
      </dgm:t>
    </dgm:pt>
  </dgm:ptLst>
  <dgm:cxnLst>
    <dgm:cxn modelId="{BFACD28E-8402-456B-B0BB-C8921A25FA50}" type="presOf" srcId="{48EA8FA4-4B39-4EE5-B3C7-39FD378C3312}" destId="{92767A69-9BC8-4617-A4D3-DB833C42E98D}" srcOrd="0" destOrd="0" presId="urn:microsoft.com/office/officeart/2005/8/layout/pList1"/>
    <dgm:cxn modelId="{4A9A232F-827E-4DCF-82C3-2D8E82EBE5AB}" type="presOf" srcId="{6B1123B6-4C74-4865-8BAC-28680A04D935}" destId="{953DE2F2-F762-4CDF-BB19-184A993F04A7}" srcOrd="0" destOrd="0" presId="urn:microsoft.com/office/officeart/2005/8/layout/pList1"/>
    <dgm:cxn modelId="{5B4BC767-37BD-4A7A-B1E1-EB267A1E1562}" srcId="{6B1123B6-4C74-4865-8BAC-28680A04D935}" destId="{372B4F9D-ABF4-41CA-AB71-37E1C61BAEAB}" srcOrd="2" destOrd="0" parTransId="{3CC82DA0-1F1C-42F5-8424-8DB9A7AEC9E3}" sibTransId="{5A29E324-06EF-45FD-96E5-67BB98D5FBFA}"/>
    <dgm:cxn modelId="{AD04127C-9CEE-4231-BAFB-99A367C3DC43}" type="presOf" srcId="{5A29E324-06EF-45FD-96E5-67BB98D5FBFA}" destId="{58140092-CF5D-4BEA-88E0-93C32104B061}" srcOrd="0" destOrd="0" presId="urn:microsoft.com/office/officeart/2005/8/layout/pList1"/>
    <dgm:cxn modelId="{EFE33D3E-37DF-4449-9582-C6EF8C513AF7}" srcId="{6B1123B6-4C74-4865-8BAC-28680A04D935}" destId="{6591A293-7F21-4FB1-8210-7C2CB0572FE1}" srcOrd="3" destOrd="0" parTransId="{FF97781A-FB9D-45F0-8350-6A91C6F94B9A}" sibTransId="{83D6E9C7-5EC8-4DDA-9A1E-9B6B87553EF9}"/>
    <dgm:cxn modelId="{BCAAF9D8-1980-407C-9D80-54D72CD6FD1B}" srcId="{6B1123B6-4C74-4865-8BAC-28680A04D935}" destId="{1A724F2A-2007-4F8E-B5ED-9F552606CCD2}" srcOrd="1" destOrd="0" parTransId="{72420016-5EF4-44F6-BBCB-31282E3A9730}" sibTransId="{48EA8FA4-4B39-4EE5-B3C7-39FD378C3312}"/>
    <dgm:cxn modelId="{75625177-0E12-4655-8A80-4D1A604B4FA7}" srcId="{6B1123B6-4C74-4865-8BAC-28680A04D935}" destId="{4E1E1D02-5F17-46B8-8083-EBD5C61C2CC2}" srcOrd="0" destOrd="0" parTransId="{FD40457E-6C49-45E6-B528-354B5C6F91CE}" sibTransId="{50928938-BDA3-4018-B7E3-6F01A061570F}"/>
    <dgm:cxn modelId="{EBE12784-BD52-4D58-805B-FBA9BCF90093}" type="presOf" srcId="{6591A293-7F21-4FB1-8210-7C2CB0572FE1}" destId="{456CDF1A-E818-4E3A-9ADB-2CAE8B2F37B7}" srcOrd="0" destOrd="0" presId="urn:microsoft.com/office/officeart/2005/8/layout/pList1"/>
    <dgm:cxn modelId="{B49B1BA5-3FAC-4380-91A9-CAEEF45C28E7}" type="presOf" srcId="{1A724F2A-2007-4F8E-B5ED-9F552606CCD2}" destId="{4E18EAFD-021F-4537-9448-5687C409BD31}" srcOrd="0" destOrd="0" presId="urn:microsoft.com/office/officeart/2005/8/layout/pList1"/>
    <dgm:cxn modelId="{9C5AEFE4-BD9F-4BB2-91C9-CF16B6B51172}" type="presOf" srcId="{50928938-BDA3-4018-B7E3-6F01A061570F}" destId="{52BBC7B2-273B-4966-80DB-C13B75E73177}" srcOrd="0" destOrd="0" presId="urn:microsoft.com/office/officeart/2005/8/layout/pList1"/>
    <dgm:cxn modelId="{CEE05F4B-93C7-40A5-A41F-DCCF146A84D4}" type="presOf" srcId="{372B4F9D-ABF4-41CA-AB71-37E1C61BAEAB}" destId="{9519DA7F-3088-4929-91E0-0A6381A08F04}" srcOrd="0" destOrd="0" presId="urn:microsoft.com/office/officeart/2005/8/layout/pList1"/>
    <dgm:cxn modelId="{F623505B-3239-47BA-BE97-C91C7F82C41F}" type="presOf" srcId="{4E1E1D02-5F17-46B8-8083-EBD5C61C2CC2}" destId="{849D328F-8630-408E-8A5E-264951E4E6FC}" srcOrd="0" destOrd="0" presId="urn:microsoft.com/office/officeart/2005/8/layout/pList1"/>
    <dgm:cxn modelId="{712D2FD5-DFA9-4FB0-ADDF-17762DCB3748}" type="presParOf" srcId="{953DE2F2-F762-4CDF-BB19-184A993F04A7}" destId="{CFA87E61-076D-4595-B1CF-6BDEAD09DF73}" srcOrd="0" destOrd="0" presId="urn:microsoft.com/office/officeart/2005/8/layout/pList1"/>
    <dgm:cxn modelId="{19D7ED9C-5779-492C-B77F-EF33420CE68C}" type="presParOf" srcId="{CFA87E61-076D-4595-B1CF-6BDEAD09DF73}" destId="{B84F3A65-AF90-4FC5-9CBB-AC28C546B1E3}" srcOrd="0" destOrd="0" presId="urn:microsoft.com/office/officeart/2005/8/layout/pList1"/>
    <dgm:cxn modelId="{8251CED8-F2A7-46F6-9C10-4ED3B96EBEAC}" type="presParOf" srcId="{CFA87E61-076D-4595-B1CF-6BDEAD09DF73}" destId="{849D328F-8630-408E-8A5E-264951E4E6FC}" srcOrd="1" destOrd="0" presId="urn:microsoft.com/office/officeart/2005/8/layout/pList1"/>
    <dgm:cxn modelId="{EF5D60E6-44DA-4541-B2BF-30597C0F5458}" type="presParOf" srcId="{953DE2F2-F762-4CDF-BB19-184A993F04A7}" destId="{52BBC7B2-273B-4966-80DB-C13B75E73177}" srcOrd="1" destOrd="0" presId="urn:microsoft.com/office/officeart/2005/8/layout/pList1"/>
    <dgm:cxn modelId="{DE0C2819-453F-4916-9575-A09AD5B11CDA}" type="presParOf" srcId="{953DE2F2-F762-4CDF-BB19-184A993F04A7}" destId="{41A5B049-3FFA-4882-B2C9-516B67DC6CC9}" srcOrd="2" destOrd="0" presId="urn:microsoft.com/office/officeart/2005/8/layout/pList1"/>
    <dgm:cxn modelId="{6798B5F5-8388-425F-BC47-4503DB97AA53}" type="presParOf" srcId="{41A5B049-3FFA-4882-B2C9-516B67DC6CC9}" destId="{9C514170-A38F-4B7F-B2B8-C92CCB958F33}" srcOrd="0" destOrd="0" presId="urn:microsoft.com/office/officeart/2005/8/layout/pList1"/>
    <dgm:cxn modelId="{AA411CFA-881C-4783-81AC-D6B428F0E737}" type="presParOf" srcId="{41A5B049-3FFA-4882-B2C9-516B67DC6CC9}" destId="{4E18EAFD-021F-4537-9448-5687C409BD31}" srcOrd="1" destOrd="0" presId="urn:microsoft.com/office/officeart/2005/8/layout/pList1"/>
    <dgm:cxn modelId="{BC21081B-CEA0-44A3-ADAC-40FD0C279752}" type="presParOf" srcId="{953DE2F2-F762-4CDF-BB19-184A993F04A7}" destId="{92767A69-9BC8-4617-A4D3-DB833C42E98D}" srcOrd="3" destOrd="0" presId="urn:microsoft.com/office/officeart/2005/8/layout/pList1"/>
    <dgm:cxn modelId="{136E93A3-57EE-439A-9090-895BCECB914F}" type="presParOf" srcId="{953DE2F2-F762-4CDF-BB19-184A993F04A7}" destId="{A4210758-87CE-4DCE-83C1-EA9766E9FA55}" srcOrd="4" destOrd="0" presId="urn:microsoft.com/office/officeart/2005/8/layout/pList1"/>
    <dgm:cxn modelId="{7824713D-6190-43D2-A3C8-66F3CC51408C}" type="presParOf" srcId="{A4210758-87CE-4DCE-83C1-EA9766E9FA55}" destId="{59CFEC8C-AF85-40B2-B375-AB5CA5A00FA1}" srcOrd="0" destOrd="0" presId="urn:microsoft.com/office/officeart/2005/8/layout/pList1"/>
    <dgm:cxn modelId="{82CD02E6-E8E1-4602-B097-F454DBE5D319}" type="presParOf" srcId="{A4210758-87CE-4DCE-83C1-EA9766E9FA55}" destId="{9519DA7F-3088-4929-91E0-0A6381A08F04}" srcOrd="1" destOrd="0" presId="urn:microsoft.com/office/officeart/2005/8/layout/pList1"/>
    <dgm:cxn modelId="{9A151818-10B6-4C42-B1ED-33D073B00362}" type="presParOf" srcId="{953DE2F2-F762-4CDF-BB19-184A993F04A7}" destId="{58140092-CF5D-4BEA-88E0-93C32104B061}" srcOrd="5" destOrd="0" presId="urn:microsoft.com/office/officeart/2005/8/layout/pList1"/>
    <dgm:cxn modelId="{F5487FAD-9967-4451-8A19-E209BE681141}" type="presParOf" srcId="{953DE2F2-F762-4CDF-BB19-184A993F04A7}" destId="{21B844F9-B9C0-4298-A0D2-397F52D70025}" srcOrd="6" destOrd="0" presId="urn:microsoft.com/office/officeart/2005/8/layout/pList1"/>
    <dgm:cxn modelId="{5181ECE6-46F3-462E-971D-40BA6C623974}" type="presParOf" srcId="{21B844F9-B9C0-4298-A0D2-397F52D70025}" destId="{01706183-1CF2-436F-9B13-F6266668ED73}" srcOrd="0" destOrd="0" presId="urn:microsoft.com/office/officeart/2005/8/layout/pList1"/>
    <dgm:cxn modelId="{B266C085-FF54-40E1-8C75-7950EF276342}" type="presParOf" srcId="{21B844F9-B9C0-4298-A0D2-397F52D70025}" destId="{456CDF1A-E818-4E3A-9ADB-2CAE8B2F37B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355364-3FCE-47DC-8FF0-746654108E68}" type="doc">
      <dgm:prSet loTypeId="urn:microsoft.com/office/officeart/2005/8/layout/cycle7" loCatId="cycle" qsTypeId="urn:microsoft.com/office/officeart/2005/8/quickstyle/3d2" qsCatId="3D" csTypeId="urn:microsoft.com/office/officeart/2005/8/colors/colorful4" csCatId="colorful" phldr="1"/>
      <dgm:spPr/>
      <dgm:t>
        <a:bodyPr/>
        <a:lstStyle/>
        <a:p>
          <a:endParaRPr lang="ru-RU"/>
        </a:p>
      </dgm:t>
    </dgm:pt>
    <dgm:pt modelId="{B2497748-FB11-41B6-9BC2-394E3BEAF559}">
      <dgm:prSet phldrT="[Текст]" custT="1"/>
      <dgm:spPr/>
      <dgm:t>
        <a:bodyPr/>
        <a:lstStyle/>
        <a:p>
          <a:r>
            <a:rPr lang="ro-RO" sz="3600" dirty="0" smtClean="0"/>
            <a:t>EU-</a:t>
          </a:r>
          <a:r>
            <a:rPr lang="vi-VN" sz="3600" dirty="0" smtClean="0"/>
            <a:t>normă</a:t>
          </a:r>
          <a:endParaRPr lang="ru-RU" sz="3600" dirty="0" smtClean="0"/>
        </a:p>
        <a:p>
          <a:endParaRPr lang="ru-RU" sz="2800" dirty="0"/>
        </a:p>
      </dgm:t>
    </dgm:pt>
    <dgm:pt modelId="{0EB724F3-6B7A-4DB7-8936-297425D83E45}" type="parTrans" cxnId="{9F83286D-20F8-4307-A582-02ADD4E08505}">
      <dgm:prSet/>
      <dgm:spPr/>
      <dgm:t>
        <a:bodyPr/>
        <a:lstStyle/>
        <a:p>
          <a:endParaRPr lang="ru-RU"/>
        </a:p>
      </dgm:t>
    </dgm:pt>
    <dgm:pt modelId="{1CC6B62E-3BCA-4E08-8B2F-06CA1B6E0F04}" type="sibTrans" cxnId="{9F83286D-20F8-4307-A582-02ADD4E08505}">
      <dgm:prSet/>
      <dgm:spPr/>
      <dgm:t>
        <a:bodyPr/>
        <a:lstStyle/>
        <a:p>
          <a:endParaRPr lang="ru-RU"/>
        </a:p>
      </dgm:t>
    </dgm:pt>
    <dgm:pt modelId="{053A2F14-EC51-4734-91EA-0C6892516A8D}">
      <dgm:prSet phldrT="[Текст]"/>
      <dgm:spPr/>
      <dgm:t>
        <a:bodyPr/>
        <a:lstStyle/>
        <a:p>
          <a:r>
            <a:rPr lang="ro-RO" dirty="0" smtClean="0"/>
            <a:t>EL- </a:t>
          </a:r>
          <a:r>
            <a:rPr lang="en-US" dirty="0" err="1" smtClean="0"/>
            <a:t>meditație</a:t>
          </a:r>
          <a:endParaRPr lang="ru-RU" dirty="0" smtClean="0"/>
        </a:p>
        <a:p>
          <a:r>
            <a:rPr lang="ro-RO" dirty="0" smtClean="0"/>
            <a:t> </a:t>
          </a:r>
          <a:endParaRPr lang="ru-RU" dirty="0"/>
        </a:p>
      </dgm:t>
    </dgm:pt>
    <dgm:pt modelId="{DF244B53-94C7-4DDF-98AE-E08FBFD24402}" type="parTrans" cxnId="{52208F95-388F-42B9-AC28-CCA2C6F77A26}">
      <dgm:prSet/>
      <dgm:spPr/>
      <dgm:t>
        <a:bodyPr/>
        <a:lstStyle/>
        <a:p>
          <a:endParaRPr lang="ru-RU"/>
        </a:p>
      </dgm:t>
    </dgm:pt>
    <dgm:pt modelId="{00BAD276-9C9A-482D-9EBD-E8C3CD5EBE07}" type="sibTrans" cxnId="{52208F95-388F-42B9-AC28-CCA2C6F77A26}">
      <dgm:prSet/>
      <dgm:spPr/>
      <dgm:t>
        <a:bodyPr/>
        <a:lstStyle/>
        <a:p>
          <a:endParaRPr lang="ru-RU"/>
        </a:p>
      </dgm:t>
    </dgm:pt>
    <dgm:pt modelId="{DE518229-9DC1-4C07-9EB9-32481BC2F787}">
      <dgm:prSet phldrT="[Текст]" custT="1"/>
      <dgm:spPr/>
      <dgm:t>
        <a:bodyPr/>
        <a:lstStyle/>
        <a:p>
          <a:r>
            <a:rPr lang="ro-RO" sz="3200" dirty="0" smtClean="0"/>
            <a:t>TU- </a:t>
          </a:r>
          <a:r>
            <a:rPr lang="en-US" sz="3200" dirty="0" err="1" smtClean="0"/>
            <a:t>dezlegare</a:t>
          </a:r>
          <a:endParaRPr lang="ru-RU" sz="3200" dirty="0" smtClean="0"/>
        </a:p>
        <a:p>
          <a:r>
            <a:rPr lang="ro-RO" sz="2800" dirty="0" smtClean="0"/>
            <a:t> </a:t>
          </a:r>
          <a:endParaRPr lang="ru-RU" sz="2800" dirty="0"/>
        </a:p>
      </dgm:t>
    </dgm:pt>
    <dgm:pt modelId="{6F4524CD-22B8-4F06-A087-7E580CA2433F}" type="parTrans" cxnId="{295EFE0B-D1FE-4779-AFBE-292A36D6E6A1}">
      <dgm:prSet/>
      <dgm:spPr/>
      <dgm:t>
        <a:bodyPr/>
        <a:lstStyle/>
        <a:p>
          <a:endParaRPr lang="ru-RU"/>
        </a:p>
      </dgm:t>
    </dgm:pt>
    <dgm:pt modelId="{B694E69B-1EAC-4BAC-B090-995D9713787E}" type="sibTrans" cxnId="{295EFE0B-D1FE-4779-AFBE-292A36D6E6A1}">
      <dgm:prSet/>
      <dgm:spPr/>
      <dgm:t>
        <a:bodyPr/>
        <a:lstStyle/>
        <a:p>
          <a:endParaRPr lang="ru-RU"/>
        </a:p>
      </dgm:t>
    </dgm:pt>
    <dgm:pt modelId="{C1E779C6-A6B3-4EF7-B750-B18523808F46}" type="pres">
      <dgm:prSet presAssocID="{9D355364-3FCE-47DC-8FF0-746654108E68}" presName="Name0" presStyleCnt="0">
        <dgm:presLayoutVars>
          <dgm:dir/>
          <dgm:resizeHandles val="exact"/>
        </dgm:presLayoutVars>
      </dgm:prSet>
      <dgm:spPr/>
      <dgm:t>
        <a:bodyPr/>
        <a:lstStyle/>
        <a:p>
          <a:endParaRPr lang="ru-RU"/>
        </a:p>
      </dgm:t>
    </dgm:pt>
    <dgm:pt modelId="{F5B54C6D-8049-4C9B-8FB3-CFFCE2B324B3}" type="pres">
      <dgm:prSet presAssocID="{B2497748-FB11-41B6-9BC2-394E3BEAF559}" presName="node" presStyleLbl="node1" presStyleIdx="0" presStyleCnt="3" custRadScaleRad="98495" custRadScaleInc="-723">
        <dgm:presLayoutVars>
          <dgm:bulletEnabled val="1"/>
        </dgm:presLayoutVars>
      </dgm:prSet>
      <dgm:spPr/>
      <dgm:t>
        <a:bodyPr/>
        <a:lstStyle/>
        <a:p>
          <a:endParaRPr lang="ru-RU"/>
        </a:p>
      </dgm:t>
    </dgm:pt>
    <dgm:pt modelId="{1E9B9B3F-A673-44E3-93C5-DA987760DE32}" type="pres">
      <dgm:prSet presAssocID="{1CC6B62E-3BCA-4E08-8B2F-06CA1B6E0F04}" presName="sibTrans" presStyleLbl="sibTrans2D1" presStyleIdx="0" presStyleCnt="3"/>
      <dgm:spPr/>
      <dgm:t>
        <a:bodyPr/>
        <a:lstStyle/>
        <a:p>
          <a:endParaRPr lang="ru-RU"/>
        </a:p>
      </dgm:t>
    </dgm:pt>
    <dgm:pt modelId="{1E2EFE76-10AF-4E85-B2F9-897B29CC3697}" type="pres">
      <dgm:prSet presAssocID="{1CC6B62E-3BCA-4E08-8B2F-06CA1B6E0F04}" presName="connectorText" presStyleLbl="sibTrans2D1" presStyleIdx="0" presStyleCnt="3"/>
      <dgm:spPr/>
      <dgm:t>
        <a:bodyPr/>
        <a:lstStyle/>
        <a:p>
          <a:endParaRPr lang="ru-RU"/>
        </a:p>
      </dgm:t>
    </dgm:pt>
    <dgm:pt modelId="{DA47D9D4-F242-4BF9-80FA-DE7F731646E4}" type="pres">
      <dgm:prSet presAssocID="{053A2F14-EC51-4734-91EA-0C6892516A8D}" presName="node" presStyleLbl="node1" presStyleIdx="1" presStyleCnt="3" custScaleY="122429">
        <dgm:presLayoutVars>
          <dgm:bulletEnabled val="1"/>
        </dgm:presLayoutVars>
      </dgm:prSet>
      <dgm:spPr/>
      <dgm:t>
        <a:bodyPr/>
        <a:lstStyle/>
        <a:p>
          <a:endParaRPr lang="ru-RU"/>
        </a:p>
      </dgm:t>
    </dgm:pt>
    <dgm:pt modelId="{5950E820-071F-4D64-A5EE-6147040C8298}" type="pres">
      <dgm:prSet presAssocID="{00BAD276-9C9A-482D-9EBD-E8C3CD5EBE07}" presName="sibTrans" presStyleLbl="sibTrans2D1" presStyleIdx="1" presStyleCnt="3"/>
      <dgm:spPr/>
      <dgm:t>
        <a:bodyPr/>
        <a:lstStyle/>
        <a:p>
          <a:endParaRPr lang="ru-RU"/>
        </a:p>
      </dgm:t>
    </dgm:pt>
    <dgm:pt modelId="{F05B13BF-6F62-4385-B7C2-8B75726077D9}" type="pres">
      <dgm:prSet presAssocID="{00BAD276-9C9A-482D-9EBD-E8C3CD5EBE07}" presName="connectorText" presStyleLbl="sibTrans2D1" presStyleIdx="1" presStyleCnt="3"/>
      <dgm:spPr/>
      <dgm:t>
        <a:bodyPr/>
        <a:lstStyle/>
        <a:p>
          <a:endParaRPr lang="ru-RU"/>
        </a:p>
      </dgm:t>
    </dgm:pt>
    <dgm:pt modelId="{D519E420-543D-4911-A231-D5B9F813BD83}" type="pres">
      <dgm:prSet presAssocID="{DE518229-9DC1-4C07-9EB9-32481BC2F787}" presName="node" presStyleLbl="node1" presStyleIdx="2" presStyleCnt="3" custScaleX="98429" custScaleY="121689">
        <dgm:presLayoutVars>
          <dgm:bulletEnabled val="1"/>
        </dgm:presLayoutVars>
      </dgm:prSet>
      <dgm:spPr/>
      <dgm:t>
        <a:bodyPr/>
        <a:lstStyle/>
        <a:p>
          <a:endParaRPr lang="ru-RU"/>
        </a:p>
      </dgm:t>
    </dgm:pt>
    <dgm:pt modelId="{2A3C6C8E-DB80-402F-8F0E-EE75D2123756}" type="pres">
      <dgm:prSet presAssocID="{B694E69B-1EAC-4BAC-B090-995D9713787E}" presName="sibTrans" presStyleLbl="sibTrans2D1" presStyleIdx="2" presStyleCnt="3"/>
      <dgm:spPr/>
      <dgm:t>
        <a:bodyPr/>
        <a:lstStyle/>
        <a:p>
          <a:endParaRPr lang="ru-RU"/>
        </a:p>
      </dgm:t>
    </dgm:pt>
    <dgm:pt modelId="{5DFD1E79-7F01-477B-9DD7-F37180F0B550}" type="pres">
      <dgm:prSet presAssocID="{B694E69B-1EAC-4BAC-B090-995D9713787E}" presName="connectorText" presStyleLbl="sibTrans2D1" presStyleIdx="2" presStyleCnt="3"/>
      <dgm:spPr/>
      <dgm:t>
        <a:bodyPr/>
        <a:lstStyle/>
        <a:p>
          <a:endParaRPr lang="ru-RU"/>
        </a:p>
      </dgm:t>
    </dgm:pt>
  </dgm:ptLst>
  <dgm:cxnLst>
    <dgm:cxn modelId="{35FFD079-08A5-4EFB-91C3-203C45E15B4F}" type="presOf" srcId="{B2497748-FB11-41B6-9BC2-394E3BEAF559}" destId="{F5B54C6D-8049-4C9B-8FB3-CFFCE2B324B3}" srcOrd="0" destOrd="0" presId="urn:microsoft.com/office/officeart/2005/8/layout/cycle7"/>
    <dgm:cxn modelId="{F895F5F7-E52F-4F74-BCF6-3967EA3AFAF2}" type="presOf" srcId="{053A2F14-EC51-4734-91EA-0C6892516A8D}" destId="{DA47D9D4-F242-4BF9-80FA-DE7F731646E4}" srcOrd="0" destOrd="0" presId="urn:microsoft.com/office/officeart/2005/8/layout/cycle7"/>
    <dgm:cxn modelId="{BE9D41FB-F04B-402F-B9BB-AF579D766534}" type="presOf" srcId="{1CC6B62E-3BCA-4E08-8B2F-06CA1B6E0F04}" destId="{1E2EFE76-10AF-4E85-B2F9-897B29CC3697}" srcOrd="1" destOrd="0" presId="urn:microsoft.com/office/officeart/2005/8/layout/cycle7"/>
    <dgm:cxn modelId="{AD30A23D-EE87-4471-80B2-0BE0EA403171}" type="presOf" srcId="{00BAD276-9C9A-482D-9EBD-E8C3CD5EBE07}" destId="{F05B13BF-6F62-4385-B7C2-8B75726077D9}" srcOrd="1" destOrd="0" presId="urn:microsoft.com/office/officeart/2005/8/layout/cycle7"/>
    <dgm:cxn modelId="{9F83286D-20F8-4307-A582-02ADD4E08505}" srcId="{9D355364-3FCE-47DC-8FF0-746654108E68}" destId="{B2497748-FB11-41B6-9BC2-394E3BEAF559}" srcOrd="0" destOrd="0" parTransId="{0EB724F3-6B7A-4DB7-8936-297425D83E45}" sibTransId="{1CC6B62E-3BCA-4E08-8B2F-06CA1B6E0F04}"/>
    <dgm:cxn modelId="{9E7E7493-E6F0-4F33-9F77-7250E3FF733C}" type="presOf" srcId="{B694E69B-1EAC-4BAC-B090-995D9713787E}" destId="{5DFD1E79-7F01-477B-9DD7-F37180F0B550}" srcOrd="1" destOrd="0" presId="urn:microsoft.com/office/officeart/2005/8/layout/cycle7"/>
    <dgm:cxn modelId="{56468D3F-0946-4365-ADAE-43F486787823}" type="presOf" srcId="{9D355364-3FCE-47DC-8FF0-746654108E68}" destId="{C1E779C6-A6B3-4EF7-B750-B18523808F46}" srcOrd="0" destOrd="0" presId="urn:microsoft.com/office/officeart/2005/8/layout/cycle7"/>
    <dgm:cxn modelId="{52208F95-388F-42B9-AC28-CCA2C6F77A26}" srcId="{9D355364-3FCE-47DC-8FF0-746654108E68}" destId="{053A2F14-EC51-4734-91EA-0C6892516A8D}" srcOrd="1" destOrd="0" parTransId="{DF244B53-94C7-4DDF-98AE-E08FBFD24402}" sibTransId="{00BAD276-9C9A-482D-9EBD-E8C3CD5EBE07}"/>
    <dgm:cxn modelId="{295EFE0B-D1FE-4779-AFBE-292A36D6E6A1}" srcId="{9D355364-3FCE-47DC-8FF0-746654108E68}" destId="{DE518229-9DC1-4C07-9EB9-32481BC2F787}" srcOrd="2" destOrd="0" parTransId="{6F4524CD-22B8-4F06-A087-7E580CA2433F}" sibTransId="{B694E69B-1EAC-4BAC-B090-995D9713787E}"/>
    <dgm:cxn modelId="{EB45E23C-9F13-4FDF-B3E9-01E4B1EA6B07}" type="presOf" srcId="{00BAD276-9C9A-482D-9EBD-E8C3CD5EBE07}" destId="{5950E820-071F-4D64-A5EE-6147040C8298}" srcOrd="0" destOrd="0" presId="urn:microsoft.com/office/officeart/2005/8/layout/cycle7"/>
    <dgm:cxn modelId="{697951A3-A1CA-415F-BFE0-0E86D4F695B1}" type="presOf" srcId="{DE518229-9DC1-4C07-9EB9-32481BC2F787}" destId="{D519E420-543D-4911-A231-D5B9F813BD83}" srcOrd="0" destOrd="0" presId="urn:microsoft.com/office/officeart/2005/8/layout/cycle7"/>
    <dgm:cxn modelId="{6E24EC7B-1085-4F5F-8824-580574256776}" type="presOf" srcId="{B694E69B-1EAC-4BAC-B090-995D9713787E}" destId="{2A3C6C8E-DB80-402F-8F0E-EE75D2123756}" srcOrd="0" destOrd="0" presId="urn:microsoft.com/office/officeart/2005/8/layout/cycle7"/>
    <dgm:cxn modelId="{B1D0C59E-8F82-416D-AB82-7891D46BC62A}" type="presOf" srcId="{1CC6B62E-3BCA-4E08-8B2F-06CA1B6E0F04}" destId="{1E9B9B3F-A673-44E3-93C5-DA987760DE32}" srcOrd="0" destOrd="0" presId="urn:microsoft.com/office/officeart/2005/8/layout/cycle7"/>
    <dgm:cxn modelId="{937B1981-B82E-45E3-BEED-48121395AF79}" type="presParOf" srcId="{C1E779C6-A6B3-4EF7-B750-B18523808F46}" destId="{F5B54C6D-8049-4C9B-8FB3-CFFCE2B324B3}" srcOrd="0" destOrd="0" presId="urn:microsoft.com/office/officeart/2005/8/layout/cycle7"/>
    <dgm:cxn modelId="{60F1B61A-7893-482D-8B22-BB320B447CF6}" type="presParOf" srcId="{C1E779C6-A6B3-4EF7-B750-B18523808F46}" destId="{1E9B9B3F-A673-44E3-93C5-DA987760DE32}" srcOrd="1" destOrd="0" presId="urn:microsoft.com/office/officeart/2005/8/layout/cycle7"/>
    <dgm:cxn modelId="{C86B1D9D-C2F9-4C7E-A654-FB72C9AD8794}" type="presParOf" srcId="{1E9B9B3F-A673-44E3-93C5-DA987760DE32}" destId="{1E2EFE76-10AF-4E85-B2F9-897B29CC3697}" srcOrd="0" destOrd="0" presId="urn:microsoft.com/office/officeart/2005/8/layout/cycle7"/>
    <dgm:cxn modelId="{4B76FD0E-1DB9-405A-BB10-61E3861E20EA}" type="presParOf" srcId="{C1E779C6-A6B3-4EF7-B750-B18523808F46}" destId="{DA47D9D4-F242-4BF9-80FA-DE7F731646E4}" srcOrd="2" destOrd="0" presId="urn:microsoft.com/office/officeart/2005/8/layout/cycle7"/>
    <dgm:cxn modelId="{0C24AF62-22D5-4DED-847E-E83CE9F22723}" type="presParOf" srcId="{C1E779C6-A6B3-4EF7-B750-B18523808F46}" destId="{5950E820-071F-4D64-A5EE-6147040C8298}" srcOrd="3" destOrd="0" presId="urn:microsoft.com/office/officeart/2005/8/layout/cycle7"/>
    <dgm:cxn modelId="{64CA1574-AA86-4F9B-B813-7944B5DFB2ED}" type="presParOf" srcId="{5950E820-071F-4D64-A5EE-6147040C8298}" destId="{F05B13BF-6F62-4385-B7C2-8B75726077D9}" srcOrd="0" destOrd="0" presId="urn:microsoft.com/office/officeart/2005/8/layout/cycle7"/>
    <dgm:cxn modelId="{29012730-E006-4516-9FE1-0BCB22DDA001}" type="presParOf" srcId="{C1E779C6-A6B3-4EF7-B750-B18523808F46}" destId="{D519E420-543D-4911-A231-D5B9F813BD83}" srcOrd="4" destOrd="0" presId="urn:microsoft.com/office/officeart/2005/8/layout/cycle7"/>
    <dgm:cxn modelId="{692CD39C-78AE-47CB-83F0-C5315C15DAD4}" type="presParOf" srcId="{C1E779C6-A6B3-4EF7-B750-B18523808F46}" destId="{2A3C6C8E-DB80-402F-8F0E-EE75D2123756}" srcOrd="5" destOrd="0" presId="urn:microsoft.com/office/officeart/2005/8/layout/cycle7"/>
    <dgm:cxn modelId="{21FAD4F0-A755-4269-816A-293E68F407E2}" type="presParOf" srcId="{2A3C6C8E-DB80-402F-8F0E-EE75D2123756}" destId="{5DFD1E79-7F01-477B-9DD7-F37180F0B55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89C20-7FC1-4C8D-9D56-D20E1ABB07CF}">
      <dsp:nvSpPr>
        <dsp:cNvPr id="0" name=""/>
        <dsp:cNvSpPr/>
      </dsp:nvSpPr>
      <dsp:spPr>
        <a:xfrm>
          <a:off x="5410241" y="4201987"/>
          <a:ext cx="3052620" cy="197740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ro-MD" sz="2000" b="1" kern="1200" dirty="0" smtClean="0">
              <a:solidFill>
                <a:srgbClr val="002060"/>
              </a:solidFill>
              <a:latin typeface="Bookman Old Style" panose="02050604050505020204" pitchFamily="18" charset="0"/>
            </a:rPr>
            <a:t>Manifestarea </a:t>
          </a:r>
          <a:r>
            <a:rPr lang="ro-MD" sz="1800" b="1" kern="1200" dirty="0" smtClean="0">
              <a:solidFill>
                <a:srgbClr val="002060"/>
              </a:solidFill>
              <a:latin typeface="Bookman Old Style" panose="02050604050505020204" pitchFamily="18" charset="0"/>
            </a:rPr>
            <a:t>umanismului in </a:t>
          </a:r>
          <a:r>
            <a:rPr lang="ro-MD" sz="2000" b="1" kern="1200" dirty="0" smtClean="0">
              <a:solidFill>
                <a:srgbClr val="002060"/>
              </a:solidFill>
              <a:latin typeface="Bookman Old Style" panose="02050604050505020204" pitchFamily="18" charset="0"/>
            </a:rPr>
            <a:t>medicină</a:t>
          </a:r>
          <a:endParaRPr lang="ru-RU" sz="2000" b="1" kern="1200" dirty="0">
            <a:solidFill>
              <a:srgbClr val="002060"/>
            </a:solidFill>
            <a:latin typeface="Bookman Old Style" panose="02050604050505020204" pitchFamily="18" charset="0"/>
          </a:endParaRPr>
        </a:p>
      </dsp:txBody>
      <dsp:txXfrm>
        <a:off x="6369464" y="4739775"/>
        <a:ext cx="2049960" cy="1396180"/>
      </dsp:txXfrm>
    </dsp:sp>
    <dsp:sp modelId="{80B57D6D-DFB7-4545-B3DB-1D76591B77F7}">
      <dsp:nvSpPr>
        <dsp:cNvPr id="0" name=""/>
        <dsp:cNvSpPr/>
      </dsp:nvSpPr>
      <dsp:spPr>
        <a:xfrm>
          <a:off x="585701" y="4163170"/>
          <a:ext cx="3052620" cy="197740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ro-MD" sz="2000" b="1" kern="1200" dirty="0" smtClean="0">
              <a:solidFill>
                <a:srgbClr val="002060"/>
              </a:solidFill>
              <a:latin typeface="Bookman Old Style" panose="02050604050505020204" pitchFamily="18" charset="0"/>
            </a:rPr>
            <a:t>Evidențierea a 2 stiluri : - liberal si filosofic.</a:t>
          </a:r>
          <a:endParaRPr lang="ru-RU" sz="2000" b="1" kern="1200" dirty="0">
            <a:solidFill>
              <a:srgbClr val="002060"/>
            </a:solidFill>
            <a:latin typeface="Bookman Old Style" panose="02050604050505020204" pitchFamily="18" charset="0"/>
          </a:endParaRPr>
        </a:p>
      </dsp:txBody>
      <dsp:txXfrm>
        <a:off x="629138" y="4700959"/>
        <a:ext cx="2049960" cy="1396180"/>
      </dsp:txXfrm>
    </dsp:sp>
    <dsp:sp modelId="{76F5675F-C6DE-4A4F-A82F-5F0EDC892006}">
      <dsp:nvSpPr>
        <dsp:cNvPr id="0" name=""/>
        <dsp:cNvSpPr/>
      </dsp:nvSpPr>
      <dsp:spPr>
        <a:xfrm>
          <a:off x="5577311" y="0"/>
          <a:ext cx="3052620" cy="197740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ro-MD" sz="1800" b="1" kern="1200" dirty="0" smtClean="0">
              <a:solidFill>
                <a:srgbClr val="002060"/>
              </a:solidFill>
              <a:latin typeface="Bookman Old Style" panose="02050604050505020204" pitchFamily="18" charset="0"/>
            </a:rPr>
            <a:t>Sistem de valori umane ce corespund drepturilor omului</a:t>
          </a:r>
          <a:endParaRPr lang="ru-RU" sz="1800" b="1" kern="1200" dirty="0">
            <a:solidFill>
              <a:srgbClr val="002060"/>
            </a:solidFill>
            <a:latin typeface="Bookman Old Style" panose="02050604050505020204" pitchFamily="18" charset="0"/>
          </a:endParaRPr>
        </a:p>
      </dsp:txBody>
      <dsp:txXfrm>
        <a:off x="6536534" y="43437"/>
        <a:ext cx="2049960" cy="1396180"/>
      </dsp:txXfrm>
    </dsp:sp>
    <dsp:sp modelId="{2F85FABF-3732-43AE-B616-6FD870E897E9}">
      <dsp:nvSpPr>
        <dsp:cNvPr id="0" name=""/>
        <dsp:cNvSpPr/>
      </dsp:nvSpPr>
      <dsp:spPr>
        <a:xfrm>
          <a:off x="1089749" y="346738"/>
          <a:ext cx="3052620" cy="197740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ro-MD" sz="2000" b="1" kern="1200" dirty="0" smtClean="0">
              <a:latin typeface="Bookman Old Style" panose="02050604050505020204" pitchFamily="18" charset="0"/>
            </a:rPr>
            <a:t>Evidențierea problemelor sociale</a:t>
          </a:r>
          <a:endParaRPr lang="ru-RU" sz="2000" b="1" kern="1200" dirty="0">
            <a:latin typeface="Bookman Old Style" panose="02050604050505020204" pitchFamily="18" charset="0"/>
          </a:endParaRPr>
        </a:p>
      </dsp:txBody>
      <dsp:txXfrm>
        <a:off x="1133186" y="390175"/>
        <a:ext cx="2049960" cy="1396180"/>
      </dsp:txXfrm>
    </dsp:sp>
    <dsp:sp modelId="{1A2B2EDB-2F4F-4CCC-8A93-B531F9EF1970}">
      <dsp:nvSpPr>
        <dsp:cNvPr id="0" name=""/>
        <dsp:cNvSpPr/>
      </dsp:nvSpPr>
      <dsp:spPr>
        <a:xfrm>
          <a:off x="1875855" y="352225"/>
          <a:ext cx="2675677" cy="2675677"/>
        </a:xfrm>
        <a:prstGeom prst="pieWedge">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002060"/>
              </a:solidFill>
              <a:latin typeface="Bookman Old Style" panose="02050604050505020204" pitchFamily="18" charset="0"/>
            </a:rPr>
            <a:t>SOCIOFILOSOFIC</a:t>
          </a:r>
          <a:endParaRPr lang="ru-RU" sz="2000" b="1" kern="1200" dirty="0">
            <a:solidFill>
              <a:srgbClr val="002060"/>
            </a:solidFill>
            <a:latin typeface="Bookman Old Style" panose="02050604050505020204" pitchFamily="18" charset="0"/>
          </a:endParaRPr>
        </a:p>
      </dsp:txBody>
      <dsp:txXfrm>
        <a:off x="2659543" y="1135913"/>
        <a:ext cx="1891989" cy="1891989"/>
      </dsp:txXfrm>
    </dsp:sp>
    <dsp:sp modelId="{F57FEFF7-0C44-4C03-9A3F-06D64EA24981}">
      <dsp:nvSpPr>
        <dsp:cNvPr id="0" name=""/>
        <dsp:cNvSpPr/>
      </dsp:nvSpPr>
      <dsp:spPr>
        <a:xfrm rot="5400000">
          <a:off x="4675120" y="352225"/>
          <a:ext cx="2675677" cy="2675677"/>
        </a:xfrm>
        <a:prstGeom prst="pieWedge">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002060"/>
              </a:solidFill>
              <a:latin typeface="Bookman Old Style" panose="02050604050505020204" pitchFamily="18" charset="0"/>
            </a:rPr>
            <a:t>AXIOLOGIC</a:t>
          </a:r>
          <a:endParaRPr lang="ru-RU" sz="2000" b="1" kern="1200" dirty="0">
            <a:solidFill>
              <a:srgbClr val="002060"/>
            </a:solidFill>
            <a:latin typeface="Bookman Old Style" panose="02050604050505020204" pitchFamily="18" charset="0"/>
          </a:endParaRPr>
        </a:p>
      </dsp:txBody>
      <dsp:txXfrm rot="-5400000">
        <a:off x="4675120" y="1135913"/>
        <a:ext cx="1891989" cy="1891989"/>
      </dsp:txXfrm>
    </dsp:sp>
    <dsp:sp modelId="{004A1FAA-9413-46E1-99ED-B6A539E31667}">
      <dsp:nvSpPr>
        <dsp:cNvPr id="0" name=""/>
        <dsp:cNvSpPr/>
      </dsp:nvSpPr>
      <dsp:spPr>
        <a:xfrm rot="10800000">
          <a:off x="4474123" y="3083046"/>
          <a:ext cx="2675677" cy="2675677"/>
        </a:xfrm>
        <a:prstGeom prst="pieWedge">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002060"/>
              </a:solidFill>
              <a:latin typeface="Bookman Old Style" panose="02050604050505020204" pitchFamily="18" charset="0"/>
            </a:rPr>
            <a:t>MEDICAL</a:t>
          </a:r>
          <a:endParaRPr lang="ru-RU" sz="2000" b="1" kern="1200" dirty="0">
            <a:solidFill>
              <a:srgbClr val="002060"/>
            </a:solidFill>
            <a:latin typeface="Bookman Old Style" panose="02050604050505020204" pitchFamily="18" charset="0"/>
          </a:endParaRPr>
        </a:p>
      </dsp:txBody>
      <dsp:txXfrm rot="10800000">
        <a:off x="4474123" y="3083046"/>
        <a:ext cx="1891989" cy="1891989"/>
      </dsp:txXfrm>
    </dsp:sp>
    <dsp:sp modelId="{A7B87C45-6EBF-4BA4-92D7-5919D020B46E}">
      <dsp:nvSpPr>
        <dsp:cNvPr id="0" name=""/>
        <dsp:cNvSpPr/>
      </dsp:nvSpPr>
      <dsp:spPr>
        <a:xfrm rot="16200000">
          <a:off x="1875855" y="3151490"/>
          <a:ext cx="2675677" cy="2675677"/>
        </a:xfrm>
        <a:prstGeom prst="pieWedge">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002060"/>
              </a:solidFill>
              <a:latin typeface="Bookman Old Style" panose="02050604050505020204" pitchFamily="18" charset="0"/>
            </a:rPr>
            <a:t>JURIDIC</a:t>
          </a:r>
          <a:endParaRPr lang="ru-RU" sz="2000" b="1" kern="1200" dirty="0">
            <a:solidFill>
              <a:srgbClr val="002060"/>
            </a:solidFill>
            <a:latin typeface="Bookman Old Style" panose="02050604050505020204" pitchFamily="18" charset="0"/>
          </a:endParaRPr>
        </a:p>
      </dsp:txBody>
      <dsp:txXfrm rot="5400000">
        <a:off x="2659543" y="3151490"/>
        <a:ext cx="1891989" cy="1891989"/>
      </dsp:txXfrm>
    </dsp:sp>
    <dsp:sp modelId="{B44B2A41-25FF-4A3F-9367-DF20CF0936DA}">
      <dsp:nvSpPr>
        <dsp:cNvPr id="0" name=""/>
        <dsp:cNvSpPr/>
      </dsp:nvSpPr>
      <dsp:spPr>
        <a:xfrm>
          <a:off x="4151416" y="2533551"/>
          <a:ext cx="923819" cy="803321"/>
        </a:xfrm>
        <a:prstGeom prst="circularArrow">
          <a:avLst/>
        </a:prstGeom>
        <a:solidFill>
          <a:schemeClr val="dk2">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D2E34AF-37F7-4B1E-B3F3-980193001A4A}">
      <dsp:nvSpPr>
        <dsp:cNvPr id="0" name=""/>
        <dsp:cNvSpPr/>
      </dsp:nvSpPr>
      <dsp:spPr>
        <a:xfrm rot="10800000">
          <a:off x="4151416" y="2842520"/>
          <a:ext cx="923819" cy="803321"/>
        </a:xfrm>
        <a:prstGeom prst="circularArrow">
          <a:avLst/>
        </a:prstGeom>
        <a:solidFill>
          <a:schemeClr val="dk2">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F48B-E220-4FC4-A854-712FDADA1E11}">
      <dsp:nvSpPr>
        <dsp:cNvPr id="0" name=""/>
        <dsp:cNvSpPr/>
      </dsp:nvSpPr>
      <dsp:spPr>
        <a:xfrm>
          <a:off x="1944228" y="790099"/>
          <a:ext cx="4743148" cy="4743148"/>
        </a:xfrm>
        <a:prstGeom prst="blockArc">
          <a:avLst>
            <a:gd name="adj1" fmla="val 11296556"/>
            <a:gd name="adj2" fmla="val 15131812"/>
            <a:gd name="adj3" fmla="val 4636"/>
          </a:avLst>
        </a:prstGeom>
        <a:solidFill>
          <a:schemeClr val="accent2">
            <a:shade val="90000"/>
            <a:hueOff val="-313540"/>
            <a:satOff val="-4058"/>
            <a:lumOff val="2793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110000">
          <a:bevelT w="40600" h="20600" prst="relaxedInset"/>
        </a:sp3d>
      </dsp:spPr>
      <dsp:style>
        <a:lnRef idx="0">
          <a:scrgbClr r="0" g="0" b="0"/>
        </a:lnRef>
        <a:fillRef idx="1">
          <a:scrgbClr r="0" g="0" b="0"/>
        </a:fillRef>
        <a:effectRef idx="2">
          <a:scrgbClr r="0" g="0" b="0"/>
        </a:effectRef>
        <a:fontRef idx="minor"/>
      </dsp:style>
    </dsp:sp>
    <dsp:sp modelId="{D1332855-7A5A-44A5-820A-6B981EDE62CD}">
      <dsp:nvSpPr>
        <dsp:cNvPr id="0" name=""/>
        <dsp:cNvSpPr/>
      </dsp:nvSpPr>
      <dsp:spPr>
        <a:xfrm>
          <a:off x="1800214" y="504069"/>
          <a:ext cx="4743148" cy="4743148"/>
        </a:xfrm>
        <a:prstGeom prst="blockArc">
          <a:avLst>
            <a:gd name="adj1" fmla="val 5578425"/>
            <a:gd name="adj2" fmla="val 9745242"/>
            <a:gd name="adj3" fmla="val 4636"/>
          </a:avLst>
        </a:prstGeom>
        <a:solidFill>
          <a:schemeClr val="accent2">
            <a:shade val="90000"/>
            <a:hueOff val="-209027"/>
            <a:satOff val="-2705"/>
            <a:lumOff val="1862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110000">
          <a:bevelT w="40600" h="20600" prst="relaxedInset"/>
        </a:sp3d>
      </dsp:spPr>
      <dsp:style>
        <a:lnRef idx="0">
          <a:scrgbClr r="0" g="0" b="0"/>
        </a:lnRef>
        <a:fillRef idx="1">
          <a:scrgbClr r="0" g="0" b="0"/>
        </a:fillRef>
        <a:effectRef idx="2">
          <a:scrgbClr r="0" g="0" b="0"/>
        </a:effectRef>
        <a:fontRef idx="minor"/>
      </dsp:style>
    </dsp:sp>
    <dsp:sp modelId="{92FA97B8-228B-41F1-A91C-AC6B1E9A08FE}">
      <dsp:nvSpPr>
        <dsp:cNvPr id="0" name=""/>
        <dsp:cNvSpPr/>
      </dsp:nvSpPr>
      <dsp:spPr>
        <a:xfrm>
          <a:off x="1525730" y="459175"/>
          <a:ext cx="4743148" cy="4743148"/>
        </a:xfrm>
        <a:prstGeom prst="blockArc">
          <a:avLst>
            <a:gd name="adj1" fmla="val 50451"/>
            <a:gd name="adj2" fmla="val 3832265"/>
            <a:gd name="adj3" fmla="val 4636"/>
          </a:avLst>
        </a:prstGeom>
        <a:solidFill>
          <a:schemeClr val="accent2">
            <a:shade val="90000"/>
            <a:hueOff val="-104513"/>
            <a:satOff val="-1353"/>
            <a:lumOff val="9312"/>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110000">
          <a:bevelT w="40600" h="20600" prst="relaxedInset"/>
        </a:sp3d>
      </dsp:spPr>
      <dsp:style>
        <a:lnRef idx="0">
          <a:scrgbClr r="0" g="0" b="0"/>
        </a:lnRef>
        <a:fillRef idx="1">
          <a:scrgbClr r="0" g="0" b="0"/>
        </a:fillRef>
        <a:effectRef idx="2">
          <a:scrgbClr r="0" g="0" b="0"/>
        </a:effectRef>
        <a:fontRef idx="minor"/>
      </dsp:style>
    </dsp:sp>
    <dsp:sp modelId="{5DA5499C-E3BF-4499-950E-EBFA5BE2D22B}">
      <dsp:nvSpPr>
        <dsp:cNvPr id="0" name=""/>
        <dsp:cNvSpPr/>
      </dsp:nvSpPr>
      <dsp:spPr>
        <a:xfrm>
          <a:off x="1364097" y="841291"/>
          <a:ext cx="4743148" cy="4743148"/>
        </a:xfrm>
        <a:prstGeom prst="blockArc">
          <a:avLst>
            <a:gd name="adj1" fmla="val 16729211"/>
            <a:gd name="adj2" fmla="val 20309987"/>
            <a:gd name="adj3" fmla="val 4636"/>
          </a:avLst>
        </a:prstGeom>
        <a:solidFill>
          <a:schemeClr val="accent2">
            <a:shade val="9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110000">
          <a:bevelT w="40600" h="20600" prst="relaxedInset"/>
        </a:sp3d>
      </dsp:spPr>
      <dsp:style>
        <a:lnRef idx="0">
          <a:scrgbClr r="0" g="0" b="0"/>
        </a:lnRef>
        <a:fillRef idx="1">
          <a:scrgbClr r="0" g="0" b="0"/>
        </a:fillRef>
        <a:effectRef idx="2">
          <a:scrgbClr r="0" g="0" b="0"/>
        </a:effectRef>
        <a:fontRef idx="minor"/>
      </dsp:style>
    </dsp:sp>
    <dsp:sp modelId="{485FEC71-079A-433A-AC19-0CD02242154B}">
      <dsp:nvSpPr>
        <dsp:cNvPr id="0" name=""/>
        <dsp:cNvSpPr/>
      </dsp:nvSpPr>
      <dsp:spPr>
        <a:xfrm>
          <a:off x="2905617" y="1991825"/>
          <a:ext cx="2181652" cy="2181652"/>
        </a:xfrm>
        <a:prstGeom prst="ellipse">
          <a:avLst/>
        </a:prstGeom>
        <a:solidFill>
          <a:schemeClr val="accent2">
            <a:alpha val="80000"/>
            <a:hueOff val="0"/>
            <a:satOff val="0"/>
            <a:lumOff val="0"/>
            <a:alphaOff val="0"/>
          </a:schemeClr>
        </a:solidFill>
        <a:ln>
          <a:noFill/>
        </a:ln>
        <a:effectLst>
          <a:outerShdw blurRad="63500" dist="25400" dir="5400000" rotWithShape="0">
            <a:srgbClr val="000000">
              <a:alpha val="43137"/>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ro-MD" sz="3500" kern="1200" dirty="0" smtClean="0">
              <a:solidFill>
                <a:srgbClr val="002060"/>
              </a:solidFill>
            </a:rPr>
            <a:t>Bioetica</a:t>
          </a:r>
          <a:endParaRPr lang="ru-RU" sz="3500" kern="1200" dirty="0">
            <a:solidFill>
              <a:srgbClr val="002060"/>
            </a:solidFill>
          </a:endParaRPr>
        </a:p>
      </dsp:txBody>
      <dsp:txXfrm>
        <a:off x="3225113" y="2311321"/>
        <a:ext cx="1542660" cy="1542660"/>
      </dsp:txXfrm>
    </dsp:sp>
    <dsp:sp modelId="{2A34DDAF-AAEF-4E12-954B-D4B083112034}">
      <dsp:nvSpPr>
        <dsp:cNvPr id="0" name=""/>
        <dsp:cNvSpPr/>
      </dsp:nvSpPr>
      <dsp:spPr>
        <a:xfrm>
          <a:off x="3240363" y="504058"/>
          <a:ext cx="1527156" cy="1527156"/>
        </a:xfrm>
        <a:prstGeom prst="ellipse">
          <a:avLst/>
        </a:prstGeom>
        <a:solidFill>
          <a:schemeClr val="accent2">
            <a:alpha val="90000"/>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o-MD" sz="2800" b="1" kern="1200" dirty="0" smtClean="0">
              <a:solidFill>
                <a:srgbClr val="002060"/>
              </a:solidFill>
              <a:latin typeface="Times New Roman" panose="02020603050405020304" pitchFamily="18" charset="0"/>
              <a:cs typeface="Times New Roman" panose="02020603050405020304" pitchFamily="18" charset="0"/>
            </a:rPr>
            <a:t>autonomie</a:t>
          </a:r>
          <a:endParaRPr lang="ru-RU" sz="2800" b="1" kern="1200" dirty="0">
            <a:solidFill>
              <a:srgbClr val="002060"/>
            </a:solidFill>
            <a:latin typeface="Times New Roman" panose="02020603050405020304" pitchFamily="18" charset="0"/>
            <a:cs typeface="Times New Roman" panose="02020603050405020304" pitchFamily="18" charset="0"/>
          </a:endParaRPr>
        </a:p>
      </dsp:txBody>
      <dsp:txXfrm>
        <a:off x="3464010" y="727705"/>
        <a:ext cx="1079862" cy="1079862"/>
      </dsp:txXfrm>
    </dsp:sp>
    <dsp:sp modelId="{FA5DCDEC-81BE-4260-982F-9BBF7721A556}">
      <dsp:nvSpPr>
        <dsp:cNvPr id="0" name=""/>
        <dsp:cNvSpPr/>
      </dsp:nvSpPr>
      <dsp:spPr>
        <a:xfrm>
          <a:off x="5040550" y="1944216"/>
          <a:ext cx="1527156" cy="1527156"/>
        </a:xfrm>
        <a:prstGeom prst="ellipse">
          <a:avLst/>
        </a:prstGeom>
        <a:solidFill>
          <a:schemeClr val="accent2">
            <a:alpha val="90000"/>
            <a:hueOff val="0"/>
            <a:satOff val="0"/>
            <a:lumOff val="0"/>
            <a:alphaOff val="-13333"/>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MD" sz="2400" b="1" kern="1200" dirty="0" err="1" smtClean="0">
              <a:solidFill>
                <a:srgbClr val="002060"/>
              </a:solidFill>
              <a:latin typeface="Times New Roman" panose="02020603050405020304" pitchFamily="18" charset="0"/>
              <a:cs typeface="Times New Roman" panose="02020603050405020304" pitchFamily="18" charset="0"/>
            </a:rPr>
            <a:t>nedăunare</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5264197" y="2167863"/>
        <a:ext cx="1079862" cy="1079862"/>
      </dsp:txXfrm>
    </dsp:sp>
    <dsp:sp modelId="{7E2850B7-AFAD-426C-A498-8F82CA37419B}">
      <dsp:nvSpPr>
        <dsp:cNvPr id="0" name=""/>
        <dsp:cNvSpPr/>
      </dsp:nvSpPr>
      <dsp:spPr>
        <a:xfrm>
          <a:off x="3744414" y="3990073"/>
          <a:ext cx="1527156" cy="1527156"/>
        </a:xfrm>
        <a:prstGeom prst="ellipse">
          <a:avLst/>
        </a:prstGeom>
        <a:solidFill>
          <a:schemeClr val="accent2">
            <a:alpha val="90000"/>
            <a:hueOff val="0"/>
            <a:satOff val="0"/>
            <a:lumOff val="0"/>
            <a:alphaOff val="-26667"/>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MD" sz="1800" b="1" kern="1200" dirty="0" smtClean="0">
              <a:solidFill>
                <a:srgbClr val="002060"/>
              </a:solidFill>
            </a:rPr>
            <a:t>Justție , dreptate, echitate , egalitate</a:t>
          </a:r>
          <a:endParaRPr lang="ru-RU" sz="1800" b="1" kern="1200" dirty="0">
            <a:solidFill>
              <a:srgbClr val="002060"/>
            </a:solidFill>
          </a:endParaRPr>
        </a:p>
      </dsp:txBody>
      <dsp:txXfrm>
        <a:off x="3968061" y="4213720"/>
        <a:ext cx="1079862" cy="1079862"/>
      </dsp:txXfrm>
    </dsp:sp>
    <dsp:sp modelId="{70427D5D-A784-4921-BDC8-70F5A78B7B38}">
      <dsp:nvSpPr>
        <dsp:cNvPr id="0" name=""/>
        <dsp:cNvSpPr/>
      </dsp:nvSpPr>
      <dsp:spPr>
        <a:xfrm>
          <a:off x="1656184" y="2376267"/>
          <a:ext cx="1527156" cy="1527156"/>
        </a:xfrm>
        <a:prstGeom prst="ellipse">
          <a:avLst/>
        </a:prstGeom>
        <a:solidFill>
          <a:schemeClr val="accent2">
            <a:alpha val="90000"/>
            <a:hueOff val="0"/>
            <a:satOff val="0"/>
            <a:lumOff val="0"/>
            <a:alphaOff val="-4000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MD" sz="2400" b="1" kern="1200" dirty="0" smtClean="0">
              <a:solidFill>
                <a:srgbClr val="002060"/>
              </a:solidFill>
            </a:rPr>
            <a:t>binefacere</a:t>
          </a:r>
          <a:endParaRPr lang="ru-RU" sz="2400" b="1" kern="1200" dirty="0">
            <a:solidFill>
              <a:srgbClr val="002060"/>
            </a:solidFill>
          </a:endParaRPr>
        </a:p>
      </dsp:txBody>
      <dsp:txXfrm>
        <a:off x="1879831" y="2599914"/>
        <a:ext cx="1079862" cy="1079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2C18-CFD4-4396-A495-6546136326C5}">
      <dsp:nvSpPr>
        <dsp:cNvPr id="0" name=""/>
        <dsp:cNvSpPr/>
      </dsp:nvSpPr>
      <dsp:spPr>
        <a:xfrm>
          <a:off x="1954558" y="215287"/>
          <a:ext cx="5450041" cy="839194"/>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MD" sz="2500" kern="1200" dirty="0" smtClean="0">
              <a:solidFill>
                <a:schemeClr val="tx1"/>
              </a:solidFill>
            </a:rPr>
            <a:t>Intervenții chirurgicale</a:t>
          </a:r>
          <a:endParaRPr lang="ru-RU" sz="2500" kern="1200" dirty="0">
            <a:solidFill>
              <a:schemeClr val="tx1"/>
            </a:solidFill>
          </a:endParaRPr>
        </a:p>
      </dsp:txBody>
      <dsp:txXfrm>
        <a:off x="1995524" y="256253"/>
        <a:ext cx="5368109" cy="757262"/>
      </dsp:txXfrm>
    </dsp:sp>
    <dsp:sp modelId="{9DE54379-7EC5-4EEC-B8FF-FB5B5310CFED}">
      <dsp:nvSpPr>
        <dsp:cNvPr id="0" name=""/>
        <dsp:cNvSpPr/>
      </dsp:nvSpPr>
      <dsp:spPr>
        <a:xfrm>
          <a:off x="1643018" y="621282"/>
          <a:ext cx="4032700" cy="4032700"/>
        </a:xfrm>
        <a:custGeom>
          <a:avLst/>
          <a:gdLst/>
          <a:ahLst/>
          <a:cxnLst/>
          <a:rect l="0" t="0" r="0" b="0"/>
          <a:pathLst>
            <a:path>
              <a:moveTo>
                <a:pt x="3497708" y="648415"/>
              </a:moveTo>
              <a:arcTo wR="2016350" hR="2016350" stAng="19036776" swAng="1697749"/>
            </a:path>
          </a:pathLst>
        </a:custGeom>
        <a:noFill/>
        <a:ln w="9525" cap="flat" cmpd="sng" algn="ctr">
          <a:solidFill>
            <a:schemeClr val="accent2">
              <a:shade val="90000"/>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5639E3B-2DD1-4D88-861A-5130F5F53744}">
      <dsp:nvSpPr>
        <dsp:cNvPr id="0" name=""/>
        <dsp:cNvSpPr/>
      </dsp:nvSpPr>
      <dsp:spPr>
        <a:xfrm>
          <a:off x="3376133" y="2447533"/>
          <a:ext cx="5131154" cy="1009825"/>
        </a:xfrm>
        <a:prstGeom prst="roundRect">
          <a:avLst/>
        </a:prstGeom>
        <a:solidFill>
          <a:schemeClr val="accent2">
            <a:alpha val="90000"/>
            <a:hueOff val="0"/>
            <a:satOff val="0"/>
            <a:lumOff val="0"/>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MD" sz="2500" kern="1200" dirty="0" smtClean="0">
              <a:solidFill>
                <a:schemeClr val="tx1"/>
              </a:solidFill>
            </a:rPr>
            <a:t>Servicii medicale specifice</a:t>
          </a:r>
          <a:endParaRPr lang="ru-RU" sz="2500" kern="1200" dirty="0">
            <a:solidFill>
              <a:schemeClr val="tx1"/>
            </a:solidFill>
          </a:endParaRPr>
        </a:p>
      </dsp:txBody>
      <dsp:txXfrm>
        <a:off x="3425429" y="2496829"/>
        <a:ext cx="5032562" cy="911233"/>
      </dsp:txXfrm>
    </dsp:sp>
    <dsp:sp modelId="{D0B0E4F5-CCBF-46B1-9827-4A53103C24D8}">
      <dsp:nvSpPr>
        <dsp:cNvPr id="0" name=""/>
        <dsp:cNvSpPr/>
      </dsp:nvSpPr>
      <dsp:spPr>
        <a:xfrm>
          <a:off x="1928870" y="136134"/>
          <a:ext cx="4032700" cy="4032700"/>
        </a:xfrm>
        <a:custGeom>
          <a:avLst/>
          <a:gdLst/>
          <a:ahLst/>
          <a:cxnLst/>
          <a:rect l="0" t="0" r="0" b="0"/>
          <a:pathLst>
            <a:path>
              <a:moveTo>
                <a:pt x="3535511" y="3342177"/>
              </a:moveTo>
              <a:arcTo wR="2016350" hR="2016350" stAng="2466744" swAng="141458"/>
            </a:path>
          </a:pathLst>
        </a:custGeom>
        <a:noFill/>
        <a:ln w="9525" cap="flat" cmpd="sng" algn="ctr">
          <a:solidFill>
            <a:schemeClr val="accent2">
              <a:shade val="90000"/>
              <a:hueOff val="-78385"/>
              <a:satOff val="-1015"/>
              <a:lumOff val="698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8FF1C40-EF68-466A-A9F5-8ED4CC8D7DB7}">
      <dsp:nvSpPr>
        <dsp:cNvPr id="0" name=""/>
        <dsp:cNvSpPr/>
      </dsp:nvSpPr>
      <dsp:spPr>
        <a:xfrm>
          <a:off x="947252" y="3559617"/>
          <a:ext cx="7824745" cy="1164782"/>
        </a:xfrm>
        <a:prstGeom prst="roundRec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MD" sz="2500" kern="1200" dirty="0" smtClean="0">
              <a:solidFill>
                <a:schemeClr val="tx1"/>
              </a:solidFill>
            </a:rPr>
            <a:t>Diverse fizioterapii si altele  tratamente cu reactii adverse</a:t>
          </a:r>
          <a:endParaRPr lang="ru-RU" sz="2500" kern="1200" dirty="0">
            <a:solidFill>
              <a:schemeClr val="tx1"/>
            </a:solidFill>
          </a:endParaRPr>
        </a:p>
      </dsp:txBody>
      <dsp:txXfrm>
        <a:off x="1004112" y="3616477"/>
        <a:ext cx="7711025" cy="1051062"/>
      </dsp:txXfrm>
    </dsp:sp>
    <dsp:sp modelId="{8F724735-08AE-4711-BAB3-A8BD2CAC291A}">
      <dsp:nvSpPr>
        <dsp:cNvPr id="0" name=""/>
        <dsp:cNvSpPr/>
      </dsp:nvSpPr>
      <dsp:spPr>
        <a:xfrm>
          <a:off x="908240" y="-472543"/>
          <a:ext cx="4032700" cy="4032700"/>
        </a:xfrm>
        <a:custGeom>
          <a:avLst/>
          <a:gdLst/>
          <a:ahLst/>
          <a:cxnLst/>
          <a:rect l="0" t="0" r="0" b="0"/>
          <a:pathLst>
            <a:path>
              <a:moveTo>
                <a:pt x="1760938" y="4016458"/>
              </a:moveTo>
              <a:arcTo wR="2016350" hR="2016350" stAng="5836634" swAng="1092025"/>
            </a:path>
          </a:pathLst>
        </a:custGeom>
        <a:noFill/>
        <a:ln w="9525" cap="flat" cmpd="sng" algn="ctr">
          <a:solidFill>
            <a:schemeClr val="accent2">
              <a:shade val="90000"/>
              <a:hueOff val="-156770"/>
              <a:satOff val="-2029"/>
              <a:lumOff val="13967"/>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463D901-79E5-49B4-99D9-34CD654F1743}">
      <dsp:nvSpPr>
        <dsp:cNvPr id="0" name=""/>
        <dsp:cNvSpPr/>
      </dsp:nvSpPr>
      <dsp:spPr>
        <a:xfrm>
          <a:off x="10336" y="2485679"/>
          <a:ext cx="1862832" cy="1009825"/>
        </a:xfrm>
        <a:prstGeom prst="roundRect">
          <a:avLst/>
        </a:prstGeom>
        <a:solidFill>
          <a:schemeClr val="accent2">
            <a:alpha val="90000"/>
            <a:hueOff val="0"/>
            <a:satOff val="0"/>
            <a:lumOff val="0"/>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MD" sz="2500" kern="1200" dirty="0" smtClean="0">
              <a:solidFill>
                <a:schemeClr val="tx1"/>
              </a:solidFill>
            </a:rPr>
            <a:t>Servicii paraclinice</a:t>
          </a:r>
          <a:endParaRPr lang="ru-RU" sz="2500" kern="1200" dirty="0">
            <a:solidFill>
              <a:schemeClr val="tx1"/>
            </a:solidFill>
          </a:endParaRPr>
        </a:p>
      </dsp:txBody>
      <dsp:txXfrm>
        <a:off x="59632" y="2534975"/>
        <a:ext cx="1764240" cy="911233"/>
      </dsp:txXfrm>
    </dsp:sp>
    <dsp:sp modelId="{B3E27F75-7620-42DD-AE90-48854291CB7D}">
      <dsp:nvSpPr>
        <dsp:cNvPr id="0" name=""/>
        <dsp:cNvSpPr/>
      </dsp:nvSpPr>
      <dsp:spPr>
        <a:xfrm>
          <a:off x="1044266" y="1989310"/>
          <a:ext cx="4032700" cy="4032700"/>
        </a:xfrm>
        <a:custGeom>
          <a:avLst/>
          <a:gdLst/>
          <a:ahLst/>
          <a:cxnLst/>
          <a:rect l="0" t="0" r="0" b="0"/>
          <a:pathLst>
            <a:path>
              <a:moveTo>
                <a:pt x="784954" y="419687"/>
              </a:moveTo>
              <a:arcTo wR="2016350" hR="2016350" stAng="13941569" swAng="622453"/>
            </a:path>
          </a:pathLst>
        </a:custGeom>
        <a:noFill/>
        <a:ln w="9525" cap="flat" cmpd="sng" algn="ctr">
          <a:solidFill>
            <a:schemeClr val="accent2">
              <a:shade val="90000"/>
              <a:hueOff val="-235155"/>
              <a:satOff val="-3044"/>
              <a:lumOff val="20951"/>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A2AB6E3-8F40-4422-B643-01022E69642E}">
      <dsp:nvSpPr>
        <dsp:cNvPr id="0" name=""/>
        <dsp:cNvSpPr/>
      </dsp:nvSpPr>
      <dsp:spPr>
        <a:xfrm>
          <a:off x="1018452" y="1151381"/>
          <a:ext cx="4042982" cy="1009825"/>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o-MD" sz="2500" kern="1200" dirty="0" smtClean="0">
              <a:solidFill>
                <a:schemeClr val="tx1"/>
              </a:solidFill>
            </a:rPr>
            <a:t>Intervenții parenterale , imunizări</a:t>
          </a:r>
          <a:endParaRPr lang="ru-RU" sz="2500" kern="1200" dirty="0">
            <a:solidFill>
              <a:schemeClr val="tx1"/>
            </a:solidFill>
          </a:endParaRPr>
        </a:p>
      </dsp:txBody>
      <dsp:txXfrm>
        <a:off x="1067748" y="1200677"/>
        <a:ext cx="3944390" cy="911233"/>
      </dsp:txXfrm>
    </dsp:sp>
    <dsp:sp modelId="{2974ECF9-57EB-415D-9D18-BA9EF1FB2AE0}">
      <dsp:nvSpPr>
        <dsp:cNvPr id="0" name=""/>
        <dsp:cNvSpPr/>
      </dsp:nvSpPr>
      <dsp:spPr>
        <a:xfrm>
          <a:off x="2976924" y="796250"/>
          <a:ext cx="4032700" cy="4032700"/>
        </a:xfrm>
        <a:custGeom>
          <a:avLst/>
          <a:gdLst/>
          <a:ahLst/>
          <a:cxnLst/>
          <a:rect l="0" t="0" r="0" b="0"/>
          <a:pathLst>
            <a:path>
              <a:moveTo>
                <a:pt x="903922" y="334633"/>
              </a:moveTo>
              <a:arcTo wR="2016350" hR="2016350" stAng="14190961" swAng="187579"/>
            </a:path>
          </a:pathLst>
        </a:custGeom>
        <a:noFill/>
        <a:ln w="9525" cap="flat" cmpd="sng" algn="ctr">
          <a:solidFill>
            <a:schemeClr val="accent2">
              <a:shade val="90000"/>
              <a:hueOff val="-313540"/>
              <a:satOff val="-4058"/>
              <a:lumOff val="27935"/>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E6BCC-B59A-4D46-BA09-F410F2AFC3A9}">
      <dsp:nvSpPr>
        <dsp:cNvPr id="0" name=""/>
        <dsp:cNvSpPr/>
      </dsp:nvSpPr>
      <dsp:spPr>
        <a:xfrm>
          <a:off x="0" y="751906"/>
          <a:ext cx="9318668"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328580E0-EC1C-4BA6-99ED-EA60FFC6F685}">
      <dsp:nvSpPr>
        <dsp:cNvPr id="0" name=""/>
        <dsp:cNvSpPr/>
      </dsp:nvSpPr>
      <dsp:spPr>
        <a:xfrm>
          <a:off x="587257" y="399866"/>
          <a:ext cx="6523067" cy="64944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6556" tIns="0" rIns="246556" bIns="0" numCol="1" spcCol="1270" anchor="ctr" anchorCtr="0">
          <a:noAutofit/>
        </a:bodyPr>
        <a:lstStyle/>
        <a:p>
          <a:pPr lvl="0" algn="l" defTabSz="977900">
            <a:lnSpc>
              <a:spcPct val="90000"/>
            </a:lnSpc>
            <a:spcBef>
              <a:spcPct val="0"/>
            </a:spcBef>
            <a:spcAft>
              <a:spcPct val="35000"/>
            </a:spcAft>
          </a:pPr>
          <a:r>
            <a:rPr lang="ro-MD" sz="2200" kern="1200" dirty="0" smtClean="0"/>
            <a:t>Explicit- semnarea un formular</a:t>
          </a:r>
          <a:endParaRPr lang="ru-RU" sz="2200" kern="1200" dirty="0"/>
        </a:p>
      </dsp:txBody>
      <dsp:txXfrm>
        <a:off x="618960" y="431569"/>
        <a:ext cx="6459661" cy="586034"/>
      </dsp:txXfrm>
    </dsp:sp>
    <dsp:sp modelId="{754BFF75-D4F1-4598-8B3F-113263E89C9C}">
      <dsp:nvSpPr>
        <dsp:cNvPr id="0" name=""/>
        <dsp:cNvSpPr/>
      </dsp:nvSpPr>
      <dsp:spPr>
        <a:xfrm>
          <a:off x="0" y="2410535"/>
          <a:ext cx="9318668"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C3D56BF2-425F-4A71-938B-724B2241F396}">
      <dsp:nvSpPr>
        <dsp:cNvPr id="0" name=""/>
        <dsp:cNvSpPr/>
      </dsp:nvSpPr>
      <dsp:spPr>
        <a:xfrm>
          <a:off x="461684" y="1944218"/>
          <a:ext cx="6523067" cy="64944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6556" tIns="0" rIns="246556" bIns="0" numCol="1" spcCol="1270" anchor="ctr" anchorCtr="0">
          <a:noAutofit/>
        </a:bodyPr>
        <a:lstStyle/>
        <a:p>
          <a:pPr lvl="0" algn="l" defTabSz="977900">
            <a:lnSpc>
              <a:spcPct val="90000"/>
            </a:lnSpc>
            <a:spcBef>
              <a:spcPct val="0"/>
            </a:spcBef>
            <a:spcAft>
              <a:spcPct val="35000"/>
            </a:spcAft>
          </a:pPr>
          <a:r>
            <a:rPr lang="ro-MD" sz="2200" kern="1200" dirty="0" smtClean="0"/>
            <a:t>Tacit-dedus , decizie care nu este exprimată formal</a:t>
          </a:r>
          <a:endParaRPr lang="ru-RU" sz="2200" kern="1200" dirty="0"/>
        </a:p>
      </dsp:txBody>
      <dsp:txXfrm>
        <a:off x="493387" y="1975921"/>
        <a:ext cx="6459661" cy="586034"/>
      </dsp:txXfrm>
    </dsp:sp>
    <dsp:sp modelId="{76E685C6-68CD-4C4E-AB82-CDAF4674F52E}">
      <dsp:nvSpPr>
        <dsp:cNvPr id="0" name=""/>
        <dsp:cNvSpPr/>
      </dsp:nvSpPr>
      <dsp:spPr>
        <a:xfrm>
          <a:off x="0" y="3408455"/>
          <a:ext cx="9318668"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CB92FEC9-C421-4BE1-859C-D6C4286F66D1}">
      <dsp:nvSpPr>
        <dsp:cNvPr id="0" name=""/>
        <dsp:cNvSpPr/>
      </dsp:nvSpPr>
      <dsp:spPr>
        <a:xfrm>
          <a:off x="465933" y="3083735"/>
          <a:ext cx="6523067" cy="64944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6556" tIns="0" rIns="246556" bIns="0" numCol="1" spcCol="1270" anchor="ctr" anchorCtr="0">
          <a:noAutofit/>
        </a:bodyPr>
        <a:lstStyle/>
        <a:p>
          <a:pPr lvl="0" algn="l" defTabSz="977900">
            <a:lnSpc>
              <a:spcPct val="90000"/>
            </a:lnSpc>
            <a:spcBef>
              <a:spcPct val="0"/>
            </a:spcBef>
            <a:spcAft>
              <a:spcPct val="35000"/>
            </a:spcAft>
          </a:pPr>
          <a:r>
            <a:rPr lang="ro-MD" sz="2200" kern="1200" dirty="0" smtClean="0"/>
            <a:t>Implicit-dedus din actiunile pacientului</a:t>
          </a:r>
          <a:endParaRPr lang="ru-RU" sz="2200" kern="1200" dirty="0"/>
        </a:p>
      </dsp:txBody>
      <dsp:txXfrm>
        <a:off x="497636" y="3115438"/>
        <a:ext cx="6459661" cy="586034"/>
      </dsp:txXfrm>
    </dsp:sp>
    <dsp:sp modelId="{56C29E15-2FA6-46F5-A5AC-88B8FC90387F}">
      <dsp:nvSpPr>
        <dsp:cNvPr id="0" name=""/>
        <dsp:cNvSpPr/>
      </dsp:nvSpPr>
      <dsp:spPr>
        <a:xfrm>
          <a:off x="0" y="4680520"/>
          <a:ext cx="9318668"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0257273-2DB9-4BB4-8D87-981526587C38}">
      <dsp:nvSpPr>
        <dsp:cNvPr id="0" name=""/>
        <dsp:cNvSpPr/>
      </dsp:nvSpPr>
      <dsp:spPr>
        <a:xfrm>
          <a:off x="533694" y="4176461"/>
          <a:ext cx="6523067" cy="64944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6556" tIns="0" rIns="246556" bIns="0" numCol="1" spcCol="1270" anchor="ctr" anchorCtr="0">
          <a:noAutofit/>
        </a:bodyPr>
        <a:lstStyle/>
        <a:p>
          <a:pPr lvl="0" algn="l" defTabSz="977900">
            <a:lnSpc>
              <a:spcPct val="90000"/>
            </a:lnSpc>
            <a:spcBef>
              <a:spcPct val="0"/>
            </a:spcBef>
            <a:spcAft>
              <a:spcPct val="35000"/>
            </a:spcAft>
          </a:pPr>
          <a:r>
            <a:rPr lang="ro-MD" sz="2200" kern="1200" dirty="0" smtClean="0"/>
            <a:t>Prezumtiv- presupunerea unei decizii </a:t>
          </a:r>
          <a:endParaRPr lang="ru-RU" sz="2200" kern="1200" dirty="0"/>
        </a:p>
      </dsp:txBody>
      <dsp:txXfrm>
        <a:off x="565397" y="4208164"/>
        <a:ext cx="6459661"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73762-5620-4692-A995-36B70AC15B00}">
      <dsp:nvSpPr>
        <dsp:cNvPr id="0" name=""/>
        <dsp:cNvSpPr/>
      </dsp:nvSpPr>
      <dsp:spPr>
        <a:xfrm>
          <a:off x="57445" y="0"/>
          <a:ext cx="8525747" cy="5328591"/>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E94CF-A729-4547-ABDC-96D34AB2495F}">
      <dsp:nvSpPr>
        <dsp:cNvPr id="0" name=""/>
        <dsp:cNvSpPr/>
      </dsp:nvSpPr>
      <dsp:spPr>
        <a:xfrm>
          <a:off x="1140215" y="3677794"/>
          <a:ext cx="221669" cy="2216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3B9FD000-AF0B-4F25-B681-A922878527D2}">
      <dsp:nvSpPr>
        <dsp:cNvPr id="0" name=""/>
        <dsp:cNvSpPr/>
      </dsp:nvSpPr>
      <dsp:spPr>
        <a:xfrm>
          <a:off x="1251050" y="3788628"/>
          <a:ext cx="1986499" cy="1539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58" tIns="0" rIns="0" bIns="0" numCol="1" spcCol="1270" anchor="t" anchorCtr="0">
          <a:noAutofit/>
        </a:bodyPr>
        <a:lstStyle/>
        <a:p>
          <a:pPr lvl="0" algn="l" defTabSz="1066800">
            <a:lnSpc>
              <a:spcPct val="90000"/>
            </a:lnSpc>
            <a:spcBef>
              <a:spcPct val="0"/>
            </a:spcBef>
            <a:spcAft>
              <a:spcPct val="35000"/>
            </a:spcAft>
          </a:pPr>
          <a:r>
            <a:rPr lang="ro-MD" sz="2400" b="1" kern="1200" dirty="0" smtClean="0"/>
            <a:t>Principiul de paternalism</a:t>
          </a:r>
          <a:endParaRPr lang="ru-RU" sz="2400" b="1" kern="1200" dirty="0"/>
        </a:p>
      </dsp:txBody>
      <dsp:txXfrm>
        <a:off x="1251050" y="3788628"/>
        <a:ext cx="1986499" cy="1539963"/>
      </dsp:txXfrm>
    </dsp:sp>
    <dsp:sp modelId="{2DB95916-35C8-481E-94F2-DC0217E1803C}">
      <dsp:nvSpPr>
        <dsp:cNvPr id="0" name=""/>
        <dsp:cNvSpPr/>
      </dsp:nvSpPr>
      <dsp:spPr>
        <a:xfrm>
          <a:off x="3096874" y="2229482"/>
          <a:ext cx="400710" cy="40071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8D528FCA-49D4-40DF-8BB1-51207F42250F}">
      <dsp:nvSpPr>
        <dsp:cNvPr id="0" name=""/>
        <dsp:cNvSpPr/>
      </dsp:nvSpPr>
      <dsp:spPr>
        <a:xfrm>
          <a:off x="3297229" y="2429837"/>
          <a:ext cx="2046179" cy="289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28" tIns="0" rIns="0" bIns="0" numCol="1" spcCol="1270" anchor="t" anchorCtr="0">
          <a:noAutofit/>
        </a:bodyPr>
        <a:lstStyle/>
        <a:p>
          <a:pPr lvl="0" algn="l" defTabSz="1066800">
            <a:lnSpc>
              <a:spcPct val="90000"/>
            </a:lnSpc>
            <a:spcBef>
              <a:spcPct val="0"/>
            </a:spcBef>
            <a:spcAft>
              <a:spcPct val="35000"/>
            </a:spcAft>
          </a:pPr>
          <a:r>
            <a:rPr lang="ro-MD" sz="2400" b="1" kern="1200" dirty="0" smtClean="0"/>
            <a:t>Privelegiu terapeutic-dreptul de lua unele decizii fără pacient</a:t>
          </a:r>
          <a:endParaRPr lang="ru-RU" sz="2400" b="1" kern="1200" dirty="0"/>
        </a:p>
      </dsp:txBody>
      <dsp:txXfrm>
        <a:off x="3297229" y="2429837"/>
        <a:ext cx="2046179" cy="2898754"/>
      </dsp:txXfrm>
    </dsp:sp>
    <dsp:sp modelId="{A19CFDF0-F1E2-4FFF-A391-F4CD0CC0A3B2}">
      <dsp:nvSpPr>
        <dsp:cNvPr id="0" name=""/>
        <dsp:cNvSpPr/>
      </dsp:nvSpPr>
      <dsp:spPr>
        <a:xfrm>
          <a:off x="5449980" y="1348133"/>
          <a:ext cx="554173" cy="55417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sp>
    <dsp:sp modelId="{85D5AA3D-A369-4ED4-B6CB-6C38A442FD38}">
      <dsp:nvSpPr>
        <dsp:cNvPr id="0" name=""/>
        <dsp:cNvSpPr/>
      </dsp:nvSpPr>
      <dsp:spPr>
        <a:xfrm>
          <a:off x="5727067" y="1625220"/>
          <a:ext cx="2046179" cy="3703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645" tIns="0" rIns="0" bIns="0" numCol="1" spcCol="1270" anchor="t" anchorCtr="0">
          <a:noAutofit/>
        </a:bodyPr>
        <a:lstStyle/>
        <a:p>
          <a:pPr lvl="0" algn="l" defTabSz="1066800">
            <a:lnSpc>
              <a:spcPct val="90000"/>
            </a:lnSpc>
            <a:spcBef>
              <a:spcPct val="0"/>
            </a:spcBef>
            <a:spcAft>
              <a:spcPct val="35000"/>
            </a:spcAft>
          </a:pPr>
          <a:r>
            <a:rPr lang="ro-MD" sz="2400" b="1" kern="1200" dirty="0" smtClean="0"/>
            <a:t>Principiul de parteneriat-conceptul modern de abordare a binefacerii</a:t>
          </a:r>
          <a:endParaRPr lang="ru-RU" sz="2400" b="1" kern="1200" dirty="0"/>
        </a:p>
      </dsp:txBody>
      <dsp:txXfrm>
        <a:off x="5727067" y="1625220"/>
        <a:ext cx="2046179" cy="3703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5B0CD-2189-4544-A91F-046C3A056159}" type="datetimeFigureOut">
              <a:rPr lang="ro-RO" smtClean="0"/>
              <a:t>14.09.2018</a:t>
            </a:fld>
            <a:endParaRPr lang="ro-RO"/>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F511C-B3AE-41B1-8080-82F99B02DB2E}" type="slidenum">
              <a:rPr lang="ro-RO" smtClean="0"/>
              <a:t>‹#›</a:t>
            </a:fld>
            <a:endParaRPr lang="ro-RO"/>
          </a:p>
        </p:txBody>
      </p:sp>
    </p:spTree>
    <p:extLst>
      <p:ext uri="{BB962C8B-B14F-4D97-AF65-F5344CB8AC3E}">
        <p14:creationId xmlns:p14="http://schemas.microsoft.com/office/powerpoint/2010/main" val="120546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80FF511C-B3AE-41B1-8080-82F99B02DB2E}" type="slidenum">
              <a:rPr lang="ro-RO" smtClean="0"/>
              <a:t>2</a:t>
            </a:fld>
            <a:endParaRPr lang="ro-RO"/>
          </a:p>
        </p:txBody>
      </p:sp>
    </p:spTree>
    <p:extLst>
      <p:ext uri="{BB962C8B-B14F-4D97-AF65-F5344CB8AC3E}">
        <p14:creationId xmlns:p14="http://schemas.microsoft.com/office/powerpoint/2010/main" val="27013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D15120EE-AC03-4F0C-B29E-D1A34CACC898}" type="datetimeFigureOut">
              <a:rPr lang="ru-RU"/>
              <a:pPr>
                <a:defRPr/>
              </a:pPr>
              <a:t>14.09.2018</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8169F8DD-B3F8-40E6-A387-6317D5770D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AA64DCC-EEC1-41FE-8AB7-3BEB1BB6BCDF}" type="datetimeFigureOut">
              <a:rPr lang="ru-RU"/>
              <a:pPr>
                <a:defRPr/>
              </a:pPr>
              <a:t>14.09.2018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50544E3-1C47-4124-BCAF-053A529D56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F447C08-7062-4F1B-ACEB-3BCF13AB0DAF}" type="datetimeFigureOut">
              <a:rPr lang="ru-RU"/>
              <a:pPr>
                <a:defRPr/>
              </a:pPr>
              <a:t>14.09.2018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C331479-908C-4D83-B07B-F5AD7D82521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240A36B-C24E-4FFF-BD3C-76A83FFEF1AD}" type="datetimeFigureOut">
              <a:rPr lang="ru-RU"/>
              <a:pPr>
                <a:defRPr/>
              </a:pPr>
              <a:t>14.09.2018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4E6EFC4-304B-4D07-B791-65B7B15141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64C03AB1-9D1E-42C5-BA67-B4CE2E304565}" type="datetimeFigureOut">
              <a:rPr lang="ru-RU"/>
              <a:pPr>
                <a:defRPr/>
              </a:pPr>
              <a:t>14.09.2018</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3F9C31BA-2336-4B63-A30E-C72506DFB76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3ECBCD0-0F74-46A3-B4AD-83B008045719}" type="datetimeFigureOut">
              <a:rPr lang="ru-RU"/>
              <a:pPr>
                <a:defRPr/>
              </a:pPr>
              <a:t>14.09.2018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433A531-54EB-408D-8B92-5DB32D6500C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C053EDA-4AE7-47F5-A30C-EA4554F0D44A}" type="datetimeFigureOut">
              <a:rPr lang="ru-RU"/>
              <a:pPr>
                <a:defRPr/>
              </a:pPr>
              <a:t>14.09.2018</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6FE4516-C0A2-4AA7-B580-8C5E099BA6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BDD23425-1F7A-4F92-95F6-A34852EA2F82}" type="datetimeFigureOut">
              <a:rPr lang="ru-RU"/>
              <a:pPr>
                <a:defRPr/>
              </a:pPr>
              <a:t>14.09.2018</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D5B1EF13-7F5C-4242-8729-C508DFFE8A8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2A43494A-F5E0-490C-A0A2-DEC84E536DB4}" type="datetimeFigureOut">
              <a:rPr lang="ru-RU"/>
              <a:pPr>
                <a:defRPr/>
              </a:pPr>
              <a:t>14.09.2018</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07F2B34C-918E-42BF-9973-AEFA81FFF43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EB4BBA72-2FD6-40C2-9F99-CD2234D1376C}" type="datetimeFigureOut">
              <a:rPr lang="ru-RU"/>
              <a:pPr>
                <a:defRPr/>
              </a:pPr>
              <a:t>14.09.2018</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7251739-4421-4D68-B0D6-936FFC4ADAB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2145F654-01E7-42F2-8E6F-AABFA08480E6}" type="datetimeFigureOut">
              <a:rPr lang="ru-RU"/>
              <a:pPr>
                <a:defRPr/>
              </a:pPr>
              <a:t>14.09.2018</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F4E6FADE-1FCE-46B2-896E-682067AA296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855F6FB1-41BE-4F41-89D5-1595E1E14A87}" type="datetimeFigureOut">
              <a:rPr lang="ru-RU"/>
              <a:pPr>
                <a:defRPr/>
              </a:pPr>
              <a:t>14.09.2018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455E2624-EE75-4F60-830B-4533C1BDB77B}"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24" r:id="rId1"/>
    <p:sldLayoutId id="2147483923" r:id="rId2"/>
    <p:sldLayoutId id="2147483925" r:id="rId3"/>
    <p:sldLayoutId id="2147483922" r:id="rId4"/>
    <p:sldLayoutId id="2147483926" r:id="rId5"/>
    <p:sldLayoutId id="2147483921" r:id="rId6"/>
    <p:sldLayoutId id="2147483927" r:id="rId7"/>
    <p:sldLayoutId id="2147483928" r:id="rId8"/>
    <p:sldLayoutId id="2147483929" r:id="rId9"/>
    <p:sldLayoutId id="2147483920" r:id="rId10"/>
    <p:sldLayoutId id="2147483919" r:id="rId11"/>
  </p:sldLayoutIdLst>
  <p:txStyles>
    <p:titleStyle>
      <a:lvl1pPr algn="l" rtl="0" fontAlgn="base">
        <a:spcBef>
          <a:spcPct val="0"/>
        </a:spcBef>
        <a:spcAft>
          <a:spcPct val="0"/>
        </a:spcAft>
        <a:defRPr sz="4300" kern="1200">
          <a:solidFill>
            <a:srgbClr val="1E212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1E2124"/>
          </a:solidFill>
          <a:latin typeface="Corbel" pitchFamily="34" charset="0"/>
        </a:defRPr>
      </a:lvl2pPr>
      <a:lvl3pPr algn="l" rtl="0" fontAlgn="base">
        <a:spcBef>
          <a:spcPct val="0"/>
        </a:spcBef>
        <a:spcAft>
          <a:spcPct val="0"/>
        </a:spcAft>
        <a:defRPr sz="4300">
          <a:solidFill>
            <a:srgbClr val="1E2124"/>
          </a:solidFill>
          <a:latin typeface="Corbel" pitchFamily="34" charset="0"/>
        </a:defRPr>
      </a:lvl3pPr>
      <a:lvl4pPr algn="l" rtl="0" fontAlgn="base">
        <a:spcBef>
          <a:spcPct val="0"/>
        </a:spcBef>
        <a:spcAft>
          <a:spcPct val="0"/>
        </a:spcAft>
        <a:defRPr sz="4300">
          <a:solidFill>
            <a:srgbClr val="1E2124"/>
          </a:solidFill>
          <a:latin typeface="Corbel" pitchFamily="34" charset="0"/>
        </a:defRPr>
      </a:lvl4pPr>
      <a:lvl5pPr algn="l" rtl="0" fontAlgn="base">
        <a:spcBef>
          <a:spcPct val="0"/>
        </a:spcBef>
        <a:spcAft>
          <a:spcPct val="0"/>
        </a:spcAft>
        <a:defRPr sz="4300">
          <a:solidFill>
            <a:srgbClr val="1E2124"/>
          </a:solidFill>
          <a:latin typeface="Corbel" pitchFamily="34" charset="0"/>
        </a:defRPr>
      </a:lvl5pPr>
      <a:lvl6pPr marL="457200" algn="l" rtl="0" fontAlgn="base">
        <a:spcBef>
          <a:spcPct val="0"/>
        </a:spcBef>
        <a:spcAft>
          <a:spcPct val="0"/>
        </a:spcAft>
        <a:defRPr sz="4300">
          <a:solidFill>
            <a:srgbClr val="1E2124"/>
          </a:solidFill>
          <a:latin typeface="Corbel" pitchFamily="34" charset="0"/>
        </a:defRPr>
      </a:lvl6pPr>
      <a:lvl7pPr marL="914400" algn="l" rtl="0" fontAlgn="base">
        <a:spcBef>
          <a:spcPct val="0"/>
        </a:spcBef>
        <a:spcAft>
          <a:spcPct val="0"/>
        </a:spcAft>
        <a:defRPr sz="4300">
          <a:solidFill>
            <a:srgbClr val="1E2124"/>
          </a:solidFill>
          <a:latin typeface="Corbel" pitchFamily="34" charset="0"/>
        </a:defRPr>
      </a:lvl7pPr>
      <a:lvl8pPr marL="1371600" algn="l" rtl="0" fontAlgn="base">
        <a:spcBef>
          <a:spcPct val="0"/>
        </a:spcBef>
        <a:spcAft>
          <a:spcPct val="0"/>
        </a:spcAft>
        <a:defRPr sz="4300">
          <a:solidFill>
            <a:srgbClr val="1E2124"/>
          </a:solidFill>
          <a:latin typeface="Corbel" pitchFamily="34" charset="0"/>
        </a:defRPr>
      </a:lvl8pPr>
      <a:lvl9pPr marL="1828800" algn="l" rtl="0" fontAlgn="base">
        <a:spcBef>
          <a:spcPct val="0"/>
        </a:spcBef>
        <a:spcAft>
          <a:spcPct val="0"/>
        </a:spcAft>
        <a:defRPr sz="4300">
          <a:solidFill>
            <a:srgbClr val="1E212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7A6A60"/>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B493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ep.utm.edu/" TargetMode="External"/><Relationship Id="rId2" Type="http://schemas.openxmlformats.org/officeDocument/2006/relationships/hyperlink" Target="http://www.wiki.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76673"/>
            <a:ext cx="8748712" cy="6192416"/>
          </a:xfrm>
        </p:spPr>
        <p:txBody>
          <a:bodyPr>
            <a:normAutofit fontScale="90000"/>
          </a:bodyPr>
          <a:lstStyle/>
          <a:p>
            <a:pPr algn="ctr">
              <a:lnSpc>
                <a:spcPct val="100000"/>
              </a:lnSpc>
              <a:spcAft>
                <a:spcPts val="0"/>
              </a:spcAft>
            </a:pPr>
            <a:r>
              <a:rPr lang="ro-RO" dirty="0">
                <a:effectLst/>
                <a:latin typeface="Times New Roman" panose="02020603050405020304" pitchFamily="18" charset="0"/>
                <a:ea typeface="Times New Roman" panose="02020603050405020304" pitchFamily="18" charset="0"/>
              </a:rPr>
              <a:t> </a:t>
            </a:r>
            <a:br>
              <a:rPr lang="ro-RO" dirty="0">
                <a:effectLst/>
                <a:latin typeface="Times New Roman" panose="02020603050405020304" pitchFamily="18" charset="0"/>
                <a:ea typeface="Times New Roman" panose="02020603050405020304" pitchFamily="18" charset="0"/>
              </a:rPr>
            </a:br>
            <a:r>
              <a:rPr lang="ro-RO" dirty="0" smtClean="0">
                <a:effectLst/>
                <a:latin typeface="Times New Roman" panose="02020603050405020304" pitchFamily="18" charset="0"/>
                <a:ea typeface="Times New Roman" panose="02020603050405020304" pitchFamily="18" charset="0"/>
              </a:rPr>
              <a:t>          </a:t>
            </a:r>
            <a:br>
              <a:rPr lang="ro-RO" dirty="0" smtClean="0">
                <a:effectLst/>
                <a:latin typeface="Times New Roman" panose="02020603050405020304" pitchFamily="18" charset="0"/>
                <a:ea typeface="Times New Roman" panose="02020603050405020304" pitchFamily="18" charset="0"/>
              </a:rPr>
            </a:br>
            <a:r>
              <a:rPr lang="ro-RO" dirty="0">
                <a:effectLst/>
                <a:latin typeface="Times New Roman" panose="02020603050405020304" pitchFamily="18" charset="0"/>
                <a:ea typeface="Times New Roman" panose="02020603050405020304" pitchFamily="18" charset="0"/>
              </a:rPr>
              <a:t> </a:t>
            </a:r>
            <a:r>
              <a:rPr lang="ro-RO" dirty="0" smtClean="0">
                <a:effectLst/>
                <a:latin typeface="Times New Roman" panose="02020603050405020304" pitchFamily="18" charset="0"/>
                <a:ea typeface="Times New Roman" panose="02020603050405020304" pitchFamily="18" charset="0"/>
              </a:rPr>
              <a:t>           </a:t>
            </a:r>
            <a:r>
              <a:rPr lang="en-US" dirty="0" smtClean="0">
                <a:solidFill>
                  <a:srgbClr val="002060"/>
                </a:solidFill>
                <a:effectLst/>
                <a:latin typeface="Times New Roman" panose="02020603050405020304" pitchFamily="18" charset="0"/>
                <a:ea typeface="Times New Roman" panose="02020603050405020304" pitchFamily="18" charset="0"/>
              </a:rPr>
              <a:t>ASPECTE </a:t>
            </a:r>
            <a:r>
              <a:rPr lang="en-US" dirty="0">
                <a:solidFill>
                  <a:srgbClr val="002060"/>
                </a:solidFill>
                <a:effectLst/>
                <a:latin typeface="Times New Roman" panose="02020603050405020304" pitchFamily="18" charset="0"/>
                <a:ea typeface="Times New Roman" panose="02020603050405020304" pitchFamily="18" charset="0"/>
              </a:rPr>
              <a:t>JURIDICE </a:t>
            </a:r>
            <a:r>
              <a:rPr lang="ro-RO" dirty="0" smtClean="0">
                <a:solidFill>
                  <a:srgbClr val="002060"/>
                </a:solidFill>
                <a:effectLst/>
                <a:latin typeface="Times New Roman" panose="02020603050405020304" pitchFamily="18" charset="0"/>
                <a:ea typeface="Times New Roman" panose="02020603050405020304" pitchFamily="18" charset="0"/>
              </a:rPr>
              <a:t/>
            </a:r>
            <a:br>
              <a:rPr lang="ro-RO" dirty="0" smtClean="0">
                <a:solidFill>
                  <a:srgbClr val="002060"/>
                </a:solidFill>
                <a:effectLst/>
                <a:latin typeface="Times New Roman" panose="02020603050405020304" pitchFamily="18" charset="0"/>
                <a:ea typeface="Times New Roman" panose="02020603050405020304" pitchFamily="18" charset="0"/>
              </a:rPr>
            </a:br>
            <a:r>
              <a:rPr lang="ro-RO" dirty="0" smtClean="0">
                <a:solidFill>
                  <a:srgbClr val="002060"/>
                </a:solidFill>
                <a:effectLst/>
                <a:latin typeface="Times New Roman" panose="02020603050405020304" pitchFamily="18" charset="0"/>
                <a:ea typeface="Times New Roman" panose="02020603050405020304" pitchFamily="18" charset="0"/>
              </a:rPr>
              <a:t>          </a:t>
            </a:r>
            <a:r>
              <a:rPr lang="en-US" dirty="0" smtClean="0">
                <a:solidFill>
                  <a:srgbClr val="002060"/>
                </a:solidFill>
                <a:effectLst/>
                <a:latin typeface="Times New Roman" panose="02020603050405020304" pitchFamily="18" charset="0"/>
                <a:ea typeface="Times New Roman" panose="02020603050405020304" pitchFamily="18" charset="0"/>
              </a:rPr>
              <a:t>ȘI</a:t>
            </a:r>
            <a:r>
              <a:rPr lang="ro-RO" dirty="0" smtClean="0">
                <a:solidFill>
                  <a:srgbClr val="002060"/>
                </a:solidFill>
                <a:effectLst/>
                <a:latin typeface="Times New Roman" panose="02020603050405020304" pitchFamily="18" charset="0"/>
                <a:ea typeface="Times New Roman" panose="02020603050405020304" pitchFamily="18" charset="0"/>
              </a:rPr>
              <a:t> </a:t>
            </a:r>
            <a:r>
              <a:rPr lang="en-US" dirty="0" smtClean="0">
                <a:solidFill>
                  <a:srgbClr val="002060"/>
                </a:solidFill>
                <a:effectLst/>
                <a:latin typeface="Times New Roman" panose="02020603050405020304" pitchFamily="18" charset="0"/>
                <a:ea typeface="Times New Roman" panose="02020603050405020304" pitchFamily="18" charset="0"/>
              </a:rPr>
              <a:t>DEONTOLOGICE </a:t>
            </a:r>
            <a:r>
              <a:rPr lang="ro-RO" dirty="0" smtClean="0">
                <a:solidFill>
                  <a:srgbClr val="002060"/>
                </a:solidFill>
                <a:effectLst/>
                <a:latin typeface="Times New Roman" panose="02020603050405020304" pitchFamily="18" charset="0"/>
                <a:ea typeface="Times New Roman" panose="02020603050405020304" pitchFamily="18" charset="0"/>
              </a:rPr>
              <a:t/>
            </a:r>
            <a:br>
              <a:rPr lang="ro-RO" dirty="0" smtClean="0">
                <a:solidFill>
                  <a:srgbClr val="002060"/>
                </a:solidFill>
                <a:effectLst/>
                <a:latin typeface="Times New Roman" panose="02020603050405020304" pitchFamily="18" charset="0"/>
                <a:ea typeface="Times New Roman" panose="02020603050405020304" pitchFamily="18" charset="0"/>
              </a:rPr>
            </a:br>
            <a:r>
              <a:rPr lang="ro-RO" dirty="0" smtClean="0">
                <a:solidFill>
                  <a:srgbClr val="002060"/>
                </a:solidFill>
                <a:effectLst/>
                <a:latin typeface="Times New Roman" panose="02020603050405020304" pitchFamily="18" charset="0"/>
                <a:ea typeface="Times New Roman" panose="02020603050405020304" pitchFamily="18" charset="0"/>
              </a:rPr>
              <a:t>                </a:t>
            </a:r>
            <a:r>
              <a:rPr lang="en-US" dirty="0" smtClean="0">
                <a:solidFill>
                  <a:srgbClr val="002060"/>
                </a:solidFill>
                <a:effectLst/>
                <a:latin typeface="Times New Roman" panose="02020603050405020304" pitchFamily="18" charset="0"/>
                <a:ea typeface="Times New Roman" panose="02020603050405020304" pitchFamily="18" charset="0"/>
              </a:rPr>
              <a:t>ALE </a:t>
            </a:r>
            <a:r>
              <a:rPr lang="en-US" dirty="0">
                <a:solidFill>
                  <a:srgbClr val="002060"/>
                </a:solidFill>
                <a:effectLst/>
                <a:latin typeface="Times New Roman" panose="02020603050405020304" pitchFamily="18" charset="0"/>
                <a:ea typeface="Times New Roman" panose="02020603050405020304" pitchFamily="18" charset="0"/>
              </a:rPr>
              <a:t>PRACTICII MEDICALE </a:t>
            </a:r>
            <a:r>
              <a:rPr lang="ro-RO" dirty="0" smtClean="0">
                <a:solidFill>
                  <a:srgbClr val="002060"/>
                </a:solidFill>
                <a:effectLst/>
                <a:latin typeface="Times New Roman" panose="02020603050405020304" pitchFamily="18" charset="0"/>
                <a:ea typeface="Times New Roman" panose="02020603050405020304" pitchFamily="18" charset="0"/>
              </a:rPr>
              <a:t/>
            </a:r>
            <a:br>
              <a:rPr lang="ro-RO" dirty="0" smtClean="0">
                <a:solidFill>
                  <a:srgbClr val="002060"/>
                </a:solidFill>
                <a:effectLst/>
                <a:latin typeface="Times New Roman" panose="02020603050405020304" pitchFamily="18" charset="0"/>
                <a:ea typeface="Times New Roman" panose="02020603050405020304" pitchFamily="18" charset="0"/>
              </a:rPr>
            </a:br>
            <a:r>
              <a:rPr lang="ro-RO" dirty="0" smtClean="0">
                <a:solidFill>
                  <a:srgbClr val="002060"/>
                </a:solidFill>
                <a:effectLst/>
                <a:latin typeface="Times New Roman" panose="02020603050405020304" pitchFamily="18" charset="0"/>
                <a:ea typeface="Times New Roman" panose="02020603050405020304" pitchFamily="18" charset="0"/>
              </a:rPr>
              <a:t>               </a:t>
            </a:r>
            <a:r>
              <a:rPr lang="en-US" dirty="0" smtClean="0">
                <a:solidFill>
                  <a:srgbClr val="002060"/>
                </a:solidFill>
                <a:effectLst/>
                <a:latin typeface="Times New Roman" panose="02020603050405020304" pitchFamily="18" charset="0"/>
                <a:ea typeface="Times New Roman" panose="02020603050405020304" pitchFamily="18" charset="0"/>
              </a:rPr>
              <a:t>ÎN R</a:t>
            </a:r>
            <a:r>
              <a:rPr lang="ro-RO" dirty="0" smtClean="0">
                <a:solidFill>
                  <a:srgbClr val="002060"/>
                </a:solidFill>
                <a:effectLst/>
                <a:latin typeface="Times New Roman" panose="02020603050405020304" pitchFamily="18" charset="0"/>
                <a:ea typeface="Times New Roman" panose="02020603050405020304" pitchFamily="18" charset="0"/>
              </a:rPr>
              <a:t>epublica </a:t>
            </a:r>
            <a:r>
              <a:rPr lang="en-US" dirty="0" smtClean="0">
                <a:solidFill>
                  <a:srgbClr val="002060"/>
                </a:solidFill>
                <a:effectLst/>
                <a:latin typeface="Times New Roman" panose="02020603050405020304" pitchFamily="18" charset="0"/>
                <a:ea typeface="Times New Roman" panose="02020603050405020304" pitchFamily="18" charset="0"/>
              </a:rPr>
              <a:t>M</a:t>
            </a:r>
            <a:r>
              <a:rPr lang="ro-RO" dirty="0" smtClean="0">
                <a:solidFill>
                  <a:srgbClr val="002060"/>
                </a:solidFill>
                <a:effectLst/>
                <a:latin typeface="Times New Roman" panose="02020603050405020304" pitchFamily="18" charset="0"/>
                <a:ea typeface="Times New Roman" panose="02020603050405020304" pitchFamily="18" charset="0"/>
              </a:rPr>
              <a:t>oldova</a:t>
            </a:r>
            <a:r>
              <a:rPr lang="ro-RO" dirty="0" smtClean="0">
                <a:effectLst/>
                <a:latin typeface="Times New Roman" panose="02020603050405020304" pitchFamily="18" charset="0"/>
                <a:ea typeface="Times New Roman" panose="02020603050405020304" pitchFamily="18" charset="0"/>
              </a:rPr>
              <a:t/>
            </a:r>
            <a:br>
              <a:rPr lang="ro-RO" dirty="0" smtClean="0">
                <a:effectLst/>
                <a:latin typeface="Times New Roman" panose="02020603050405020304" pitchFamily="18" charset="0"/>
                <a:ea typeface="Times New Roman" panose="02020603050405020304" pitchFamily="18" charset="0"/>
              </a:rPr>
            </a:b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r>
              <a:rPr lang="ro-RO" dirty="0" smtClean="0">
                <a:effectLst/>
                <a:latin typeface="Times New Roman" panose="02020603050405020304" pitchFamily="18" charset="0"/>
                <a:ea typeface="Times New Roman" panose="02020603050405020304" pitchFamily="18" charset="0"/>
              </a:rPr>
              <a:t/>
            </a:r>
            <a:br>
              <a:rPr lang="ro-RO" dirty="0" smtClean="0">
                <a:effectLst/>
                <a:latin typeface="Times New Roman" panose="02020603050405020304" pitchFamily="18" charset="0"/>
                <a:ea typeface="Times New Roman" panose="02020603050405020304" pitchFamily="18" charset="0"/>
              </a:rPr>
            </a:b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r>
              <a:rPr lang="ro-RO" dirty="0" smtClean="0">
                <a:effectLst/>
                <a:latin typeface="Times New Roman" panose="02020603050405020304" pitchFamily="18" charset="0"/>
                <a:ea typeface="Times New Roman" panose="02020603050405020304" pitchFamily="18" charset="0"/>
              </a:rPr>
              <a:t>                                             </a:t>
            </a:r>
            <a:r>
              <a:rPr lang="ro-RO" sz="2200" dirty="0" smtClean="0">
                <a:solidFill>
                  <a:srgbClr val="002060"/>
                </a:solidFill>
                <a:effectLst/>
                <a:latin typeface="Times New Roman" panose="02020603050405020304" pitchFamily="18" charset="0"/>
                <a:ea typeface="Times New Roman" panose="02020603050405020304" pitchFamily="18" charset="0"/>
              </a:rPr>
              <a:t>                                                           </a:t>
            </a:r>
            <a:r>
              <a:rPr lang="ro-RO" sz="2200" cap="none" dirty="0" smtClean="0">
                <a:solidFill>
                  <a:srgbClr val="002060"/>
                </a:solidFill>
                <a:effectLst/>
                <a:latin typeface="Times New Roman" panose="02020603050405020304" pitchFamily="18" charset="0"/>
                <a:ea typeface="Times New Roman" panose="02020603050405020304" pitchFamily="18" charset="0"/>
              </a:rPr>
              <a:t> </a:t>
            </a:r>
            <a:r>
              <a:rPr lang="ro-RO" sz="2200" cap="none" dirty="0" smtClean="0">
                <a:solidFill>
                  <a:srgbClr val="002060"/>
                </a:solidFill>
                <a:effectLst/>
                <a:latin typeface="Times New Roman" panose="02020603050405020304" pitchFamily="18" charset="0"/>
                <a:ea typeface="Times New Roman" panose="02020603050405020304" pitchFamily="18" charset="0"/>
              </a:rPr>
              <a:t/>
            </a:r>
            <a:br>
              <a:rPr lang="ro-RO" sz="2200" cap="none" dirty="0" smtClean="0">
                <a:solidFill>
                  <a:srgbClr val="002060"/>
                </a:solidFill>
                <a:effectLst/>
                <a:latin typeface="Times New Roman" panose="02020603050405020304" pitchFamily="18" charset="0"/>
                <a:ea typeface="Times New Roman" panose="02020603050405020304" pitchFamily="18" charset="0"/>
              </a:rPr>
            </a:br>
            <a:r>
              <a:rPr lang="ro-RO" sz="2200" cap="none" dirty="0" smtClean="0">
                <a:solidFill>
                  <a:srgbClr val="002060"/>
                </a:solidFill>
                <a:effectLst/>
                <a:latin typeface="Times New Roman" panose="02020603050405020304" pitchFamily="18" charset="0"/>
                <a:ea typeface="Times New Roman" panose="02020603050405020304" pitchFamily="18" charset="0"/>
              </a:rPr>
              <a:t>                                                                                        </a:t>
            </a:r>
            <a:r>
              <a:rPr lang="ro-RO" dirty="0">
                <a:solidFill>
                  <a:srgbClr val="002060"/>
                </a:solidFill>
                <a:effectLst/>
                <a:latin typeface="Times New Roman" panose="02020603050405020304" pitchFamily="18" charset="0"/>
                <a:ea typeface="Times New Roman" panose="02020603050405020304" pitchFamily="18" charset="0"/>
              </a:rPr>
              <a:t/>
            </a:r>
            <a:br>
              <a:rPr lang="ro-RO" dirty="0">
                <a:solidFill>
                  <a:srgbClr val="002060"/>
                </a:solidFill>
                <a:effectLst/>
                <a:latin typeface="Times New Roman" panose="02020603050405020304" pitchFamily="18" charset="0"/>
                <a:ea typeface="Times New Roman" panose="02020603050405020304" pitchFamily="18" charset="0"/>
              </a:rPr>
            </a:br>
            <a:r>
              <a:rPr lang="ro-MD" dirty="0" smtClean="0">
                <a:solidFill>
                  <a:srgbClr val="002060"/>
                </a:solidFill>
              </a:rPr>
              <a:t/>
            </a:r>
            <a:br>
              <a:rPr lang="ro-MD" dirty="0" smtClean="0">
                <a:solidFill>
                  <a:srgbClr val="002060"/>
                </a:solidFill>
              </a:rPr>
            </a:br>
            <a:endParaRPr lang="ru-RU" sz="16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altLang="ro-RO" sz="3200" b="1" dirty="0" smtClean="0">
                <a:solidFill>
                  <a:srgbClr val="002060"/>
                </a:solidFill>
                <a:latin typeface="Times New Roman" panose="02020603050405020304" pitchFamily="18" charset="0"/>
                <a:cs typeface="Times New Roman" panose="02020603050405020304" pitchFamily="18" charset="0"/>
              </a:rPr>
              <a:t>PRINCIPII FUNDAMENTALE BIOETICE </a:t>
            </a:r>
            <a:br>
              <a:rPr lang="ro-RO" altLang="ro-RO" sz="3200" b="1" dirty="0" smtClean="0">
                <a:solidFill>
                  <a:srgbClr val="002060"/>
                </a:solidFill>
                <a:latin typeface="Times New Roman" panose="02020603050405020304" pitchFamily="18" charset="0"/>
                <a:cs typeface="Times New Roman" panose="02020603050405020304" pitchFamily="18" charset="0"/>
              </a:rPr>
            </a:br>
            <a:r>
              <a:rPr lang="ro-RO" altLang="ro-RO" sz="3200" b="1" dirty="0" smtClean="0">
                <a:solidFill>
                  <a:srgbClr val="002060"/>
                </a:solidFill>
                <a:latin typeface="Times New Roman" panose="02020603050405020304" pitchFamily="18" charset="0"/>
                <a:cs typeface="Times New Roman" panose="02020603050405020304" pitchFamily="18" charset="0"/>
              </a:rPr>
              <a:t>DEONTOLOGIE MEDICALĂ</a:t>
            </a:r>
            <a:br>
              <a:rPr lang="ro-RO" altLang="ro-RO" sz="3200" b="1" dirty="0" smtClean="0">
                <a:solidFill>
                  <a:srgbClr val="002060"/>
                </a:solidFill>
                <a:latin typeface="Times New Roman" panose="02020603050405020304" pitchFamily="18" charset="0"/>
                <a:cs typeface="Times New Roman" panose="02020603050405020304" pitchFamily="18" charset="0"/>
              </a:rPr>
            </a:br>
            <a:endParaRPr lang="ro-RO" sz="3200" b="1" dirty="0">
              <a:solidFill>
                <a:srgbClr val="002060"/>
              </a:solidFill>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971600" y="1196752"/>
            <a:ext cx="7962850" cy="5051648"/>
          </a:xfrm>
        </p:spPr>
        <p:txBody>
          <a:bodyPr/>
          <a:lstStyle/>
          <a:p>
            <a:pPr marL="342900" lvl="0" indent="-342900">
              <a:lnSpc>
                <a:spcPct val="90000"/>
              </a:lnSpc>
              <a:spcBef>
                <a:spcPct val="20000"/>
              </a:spcBef>
              <a:buClrTx/>
              <a:buSzTx/>
              <a:buFontTx/>
              <a:buChar char="•"/>
            </a:pPr>
            <a:r>
              <a:rPr lang="ro-RO" altLang="ro-RO" sz="2400" b="1" i="1" u="sng" dirty="0" smtClean="0">
                <a:solidFill>
                  <a:srgbClr val="000000"/>
                </a:solidFill>
                <a:latin typeface="Arial"/>
              </a:rPr>
              <a:t>Principiile etice</a:t>
            </a:r>
            <a:r>
              <a:rPr lang="ro-RO" altLang="ro-RO" sz="2400" b="1" u="sng" dirty="0" smtClean="0">
                <a:solidFill>
                  <a:srgbClr val="000000"/>
                </a:solidFill>
                <a:latin typeface="Arial"/>
              </a:rPr>
              <a:t>:</a:t>
            </a:r>
          </a:p>
          <a:p>
            <a:pPr marL="0" indent="0">
              <a:lnSpc>
                <a:spcPct val="90000"/>
              </a:lnSpc>
              <a:spcBef>
                <a:spcPct val="20000"/>
              </a:spcBef>
              <a:buClrTx/>
              <a:buSzTx/>
              <a:buNone/>
            </a:pPr>
            <a:r>
              <a:rPr lang="ro-RO" altLang="ro-RO" sz="2400" dirty="0" smtClean="0">
                <a:solidFill>
                  <a:srgbClr val="000000"/>
                </a:solidFill>
                <a:latin typeface="Arial"/>
              </a:rPr>
              <a:t>- </a:t>
            </a:r>
            <a:r>
              <a:rPr lang="ro-RO" altLang="ro-RO" sz="2400" dirty="0" smtClean="0">
                <a:solidFill>
                  <a:srgbClr val="000000"/>
                </a:solidFill>
                <a:latin typeface="Times New Roman" panose="02020603050405020304" pitchFamily="18" charset="0"/>
                <a:cs typeface="Times New Roman" panose="02020603050405020304" pitchFamily="18" charset="0"/>
              </a:rPr>
              <a:t>sunt concepte </a:t>
            </a:r>
            <a:r>
              <a:rPr lang="ro-RO" altLang="ro-RO" sz="2400" dirty="0">
                <a:solidFill>
                  <a:srgbClr val="000000"/>
                </a:solidFill>
                <a:latin typeface="Times New Roman" panose="02020603050405020304" pitchFamily="18" charset="0"/>
                <a:cs typeface="Times New Roman" panose="02020603050405020304" pitchFamily="18" charset="0"/>
              </a:rPr>
              <a:t>fundamentale prin prisma cărora se </a:t>
            </a:r>
            <a:r>
              <a:rPr lang="ro-RO" altLang="ro-RO" sz="2400" dirty="0" smtClean="0">
                <a:solidFill>
                  <a:srgbClr val="000000"/>
                </a:solidFill>
                <a:latin typeface="Times New Roman" panose="02020603050405020304" pitchFamily="18" charset="0"/>
                <a:cs typeface="Times New Roman" panose="02020603050405020304" pitchFamily="18" charset="0"/>
              </a:rPr>
              <a:t>judeca </a:t>
            </a:r>
            <a:r>
              <a:rPr lang="ro-RO" altLang="ro-RO" sz="2400" dirty="0">
                <a:solidFill>
                  <a:srgbClr val="000000"/>
                </a:solidFill>
                <a:latin typeface="Times New Roman" panose="02020603050405020304" pitchFamily="18" charset="0"/>
                <a:cs typeface="Times New Roman" panose="02020603050405020304" pitchFamily="18" charset="0"/>
              </a:rPr>
              <a:t>comportamentul </a:t>
            </a:r>
            <a:r>
              <a:rPr lang="ro-RO" altLang="ro-RO" sz="2400" dirty="0" smtClean="0">
                <a:solidFill>
                  <a:srgbClr val="000000"/>
                </a:solidFill>
                <a:latin typeface="Times New Roman" panose="02020603050405020304" pitchFamily="18" charset="0"/>
                <a:cs typeface="Times New Roman" panose="02020603050405020304" pitchFamily="18" charset="0"/>
              </a:rPr>
              <a:t>unei </a:t>
            </a:r>
            <a:r>
              <a:rPr lang="ro-RO" altLang="ro-RO" sz="2400" dirty="0">
                <a:solidFill>
                  <a:srgbClr val="000000"/>
                </a:solidFill>
                <a:latin typeface="Times New Roman" panose="02020603050405020304" pitchFamily="18" charset="0"/>
                <a:cs typeface="Times New Roman" panose="02020603050405020304" pitchFamily="18" charset="0"/>
              </a:rPr>
              <a:t>persoane sau a unui grup de </a:t>
            </a:r>
            <a:r>
              <a:rPr lang="ro-RO" altLang="ro-RO" sz="2400" dirty="0" smtClean="0">
                <a:solidFill>
                  <a:srgbClr val="000000"/>
                </a:solidFill>
                <a:latin typeface="Times New Roman" panose="02020603050405020304" pitchFamily="18" charset="0"/>
                <a:cs typeface="Times New Roman" panose="02020603050405020304" pitchFamily="18" charset="0"/>
              </a:rPr>
              <a:t>persoane </a:t>
            </a:r>
            <a:endParaRPr lang="ro-RO" altLang="ro-RO" sz="2400" dirty="0">
              <a:solidFill>
                <a:srgbClr val="000000"/>
              </a:solidFill>
              <a:latin typeface="Times New Roman" panose="02020603050405020304" pitchFamily="18" charset="0"/>
              <a:cs typeface="Times New Roman" panose="02020603050405020304" pitchFamily="18" charset="0"/>
            </a:endParaRPr>
          </a:p>
          <a:p>
            <a:pPr marL="0" indent="0">
              <a:lnSpc>
                <a:spcPct val="90000"/>
              </a:lnSpc>
              <a:spcBef>
                <a:spcPct val="20000"/>
              </a:spcBef>
              <a:buClrTx/>
              <a:buSzTx/>
              <a:buNone/>
            </a:pPr>
            <a:r>
              <a:rPr lang="ro-RO" altLang="ro-RO" sz="2400" dirty="0" smtClean="0">
                <a:solidFill>
                  <a:srgbClr val="000000"/>
                </a:solidFill>
                <a:latin typeface="Times New Roman" panose="02020603050405020304" pitchFamily="18" charset="0"/>
                <a:cs typeface="Times New Roman" panose="02020603050405020304" pitchFamily="18" charset="0"/>
              </a:rPr>
              <a:t>- ajuta </a:t>
            </a:r>
            <a:r>
              <a:rPr lang="ro-RO" altLang="ro-RO" sz="2400" dirty="0">
                <a:solidFill>
                  <a:srgbClr val="000000"/>
                </a:solidFill>
                <a:latin typeface="Times New Roman" panose="02020603050405020304" pitchFamily="18" charset="0"/>
                <a:cs typeface="Times New Roman" panose="02020603050405020304" pitchFamily="18" charset="0"/>
              </a:rPr>
              <a:t>oamenii să ia </a:t>
            </a:r>
            <a:r>
              <a:rPr lang="ro-RO" altLang="ro-RO" sz="2400" dirty="0" smtClean="0">
                <a:solidFill>
                  <a:srgbClr val="000000"/>
                </a:solidFill>
                <a:latin typeface="Times New Roman" panose="02020603050405020304" pitchFamily="18" charset="0"/>
                <a:cs typeface="Times New Roman" panose="02020603050405020304" pitchFamily="18" charset="0"/>
              </a:rPr>
              <a:t>decizii, pot </a:t>
            </a:r>
            <a:r>
              <a:rPr lang="ro-RO" altLang="ro-RO" sz="2400" dirty="0">
                <a:solidFill>
                  <a:srgbClr val="000000"/>
                </a:solidFill>
                <a:latin typeface="Times New Roman" panose="02020603050405020304" pitchFamily="18" charset="0"/>
                <a:cs typeface="Times New Roman" panose="02020603050405020304" pitchFamily="18" charset="0"/>
              </a:rPr>
              <a:t>fi folosite ca criterii de măsurare a unor </a:t>
            </a:r>
            <a:r>
              <a:rPr lang="ro-RO" altLang="ro-RO" sz="2400" dirty="0" smtClean="0">
                <a:solidFill>
                  <a:srgbClr val="000000"/>
                </a:solidFill>
                <a:latin typeface="Times New Roman" panose="02020603050405020304" pitchFamily="18" charset="0"/>
                <a:cs typeface="Times New Roman" panose="02020603050405020304" pitchFamily="18" charset="0"/>
              </a:rPr>
              <a:t>acţiuni, stau </a:t>
            </a:r>
            <a:r>
              <a:rPr lang="ro-RO" altLang="ro-RO" sz="2400" dirty="0">
                <a:solidFill>
                  <a:srgbClr val="000000"/>
                </a:solidFill>
                <a:latin typeface="Times New Roman" panose="02020603050405020304" pitchFamily="18" charset="0"/>
                <a:cs typeface="Times New Roman" panose="02020603050405020304" pitchFamily="18" charset="0"/>
              </a:rPr>
              <a:t>la baza </a:t>
            </a:r>
            <a:r>
              <a:rPr lang="ro-RO" altLang="ro-RO" sz="2400" dirty="0" smtClean="0">
                <a:solidFill>
                  <a:srgbClr val="000000"/>
                </a:solidFill>
                <a:latin typeface="Times New Roman" panose="02020603050405020304" pitchFamily="18" charset="0"/>
                <a:cs typeface="Times New Roman" panose="02020603050405020304" pitchFamily="18" charset="0"/>
              </a:rPr>
              <a:t>legilor</a:t>
            </a:r>
          </a:p>
          <a:p>
            <a:pPr marL="0" indent="0">
              <a:lnSpc>
                <a:spcPct val="90000"/>
              </a:lnSpc>
              <a:spcBef>
                <a:spcPct val="20000"/>
              </a:spcBef>
              <a:buClrTx/>
              <a:buSzTx/>
              <a:buNone/>
            </a:pPr>
            <a:r>
              <a:rPr lang="ro-RO" altLang="ro-RO" sz="2400" dirty="0" smtClean="0">
                <a:solidFill>
                  <a:srgbClr val="000000"/>
                </a:solidFill>
                <a:latin typeface="Times New Roman" panose="02020603050405020304" pitchFamily="18" charset="0"/>
                <a:cs typeface="Times New Roman" panose="02020603050405020304" pitchFamily="18" charset="0"/>
              </a:rPr>
              <a:t>- operează </a:t>
            </a:r>
            <a:r>
              <a:rPr lang="ro-RO" altLang="ro-RO" sz="2400" dirty="0">
                <a:solidFill>
                  <a:srgbClr val="000000"/>
                </a:solidFill>
                <a:latin typeface="Times New Roman" panose="02020603050405020304" pitchFamily="18" charset="0"/>
                <a:cs typeface="Times New Roman" panose="02020603050405020304" pitchFamily="18" charset="0"/>
              </a:rPr>
              <a:t>la un grad </a:t>
            </a:r>
            <a:r>
              <a:rPr lang="ro-RO" altLang="ro-RO" sz="2400" dirty="0" smtClean="0">
                <a:solidFill>
                  <a:srgbClr val="000000"/>
                </a:solidFill>
                <a:latin typeface="Times New Roman" panose="02020603050405020304" pitchFamily="18" charset="0"/>
                <a:cs typeface="Times New Roman" panose="02020603050405020304" pitchFamily="18" charset="0"/>
              </a:rPr>
              <a:t>mai </a:t>
            </a:r>
            <a:r>
              <a:rPr lang="ro-RO" altLang="ro-RO" sz="2400" dirty="0">
                <a:solidFill>
                  <a:srgbClr val="000000"/>
                </a:solidFill>
                <a:latin typeface="Times New Roman" panose="02020603050405020304" pitchFamily="18" charset="0"/>
                <a:cs typeface="Times New Roman" panose="02020603050405020304" pitchFamily="18" charset="0"/>
              </a:rPr>
              <a:t>înalt decât legile </a:t>
            </a:r>
            <a:r>
              <a:rPr lang="ro-RO" altLang="ro-RO" sz="2400" dirty="0" err="1">
                <a:solidFill>
                  <a:srgbClr val="000000"/>
                </a:solidFill>
                <a:latin typeface="Times New Roman" panose="02020603050405020304" pitchFamily="18" charset="0"/>
                <a:cs typeface="Times New Roman" panose="02020603050405020304" pitchFamily="18" charset="0"/>
              </a:rPr>
              <a:t>şi</a:t>
            </a:r>
            <a:r>
              <a:rPr lang="ro-RO" altLang="ro-RO" sz="2400" dirty="0">
                <a:solidFill>
                  <a:srgbClr val="000000"/>
                </a:solidFill>
                <a:latin typeface="Times New Roman" panose="02020603050405020304" pitchFamily="18" charset="0"/>
                <a:cs typeface="Times New Roman" panose="02020603050405020304" pitchFamily="18" charset="0"/>
              </a:rPr>
              <a:t> iau în considerare condiţii </a:t>
            </a:r>
            <a:r>
              <a:rPr lang="ro-RO" altLang="ro-RO" sz="2400" dirty="0" smtClean="0">
                <a:solidFill>
                  <a:srgbClr val="000000"/>
                </a:solidFill>
                <a:latin typeface="Times New Roman" panose="02020603050405020304" pitchFamily="18" charset="0"/>
                <a:cs typeface="Times New Roman" panose="02020603050405020304" pitchFamily="18" charset="0"/>
              </a:rPr>
              <a:t>specifice</a:t>
            </a:r>
          </a:p>
          <a:p>
            <a:pPr marL="342900" indent="-342900">
              <a:lnSpc>
                <a:spcPct val="90000"/>
              </a:lnSpc>
              <a:spcBef>
                <a:spcPct val="20000"/>
              </a:spcBef>
              <a:buClrTx/>
              <a:buSzTx/>
              <a:buFontTx/>
              <a:buChar char="-"/>
            </a:pPr>
            <a:r>
              <a:rPr lang="ro-RO" altLang="ro-RO" sz="2400" dirty="0" smtClean="0">
                <a:solidFill>
                  <a:srgbClr val="000000"/>
                </a:solidFill>
                <a:latin typeface="Times New Roman" panose="02020603050405020304" pitchFamily="18" charset="0"/>
                <a:cs typeface="Times New Roman" panose="02020603050405020304" pitchFamily="18" charset="0"/>
              </a:rPr>
              <a:t>vorbesc în </a:t>
            </a:r>
            <a:r>
              <a:rPr lang="ro-RO" altLang="ro-RO" sz="2400" dirty="0">
                <a:solidFill>
                  <a:srgbClr val="000000"/>
                </a:solidFill>
                <a:latin typeface="Times New Roman" panose="02020603050405020304" pitchFamily="18" charset="0"/>
                <a:cs typeface="Times New Roman" panose="02020603050405020304" pitchFamily="18" charset="0"/>
              </a:rPr>
              <a:t>"spiritul legii" decât in "litera" </a:t>
            </a:r>
            <a:r>
              <a:rPr lang="ro-RO" altLang="ro-RO" sz="2400" dirty="0" smtClean="0">
                <a:solidFill>
                  <a:srgbClr val="000000"/>
                </a:solidFill>
                <a:latin typeface="Times New Roman" panose="02020603050405020304" pitchFamily="18" charset="0"/>
                <a:cs typeface="Times New Roman" panose="02020603050405020304" pitchFamily="18" charset="0"/>
              </a:rPr>
              <a:t>ei </a:t>
            </a:r>
          </a:p>
          <a:p>
            <a:pPr marL="342900" indent="-342900">
              <a:lnSpc>
                <a:spcPct val="90000"/>
              </a:lnSpc>
              <a:spcBef>
                <a:spcPct val="20000"/>
              </a:spcBef>
              <a:buClrTx/>
              <a:buSzTx/>
              <a:buFontTx/>
              <a:buChar char="-"/>
            </a:pPr>
            <a:endParaRPr lang="ro-RO" altLang="ro-RO" sz="2400" dirty="0">
              <a:solidFill>
                <a:srgbClr val="000000"/>
              </a:solidFill>
              <a:latin typeface="Times New Roman" panose="02020603050405020304" pitchFamily="18" charset="0"/>
              <a:cs typeface="Times New Roman" panose="02020603050405020304" pitchFamily="18" charset="0"/>
            </a:endParaRPr>
          </a:p>
          <a:p>
            <a:pPr marL="0" lvl="0" indent="0" algn="just">
              <a:lnSpc>
                <a:spcPct val="90000"/>
              </a:lnSpc>
              <a:spcBef>
                <a:spcPct val="20000"/>
              </a:spcBef>
              <a:buClrTx/>
              <a:buSzTx/>
              <a:buNone/>
            </a:pPr>
            <a:r>
              <a:rPr lang="ro-RO" altLang="ro-RO" sz="2400" i="1" dirty="0" smtClean="0">
                <a:solidFill>
                  <a:srgbClr val="C00000"/>
                </a:solidFill>
                <a:latin typeface="Times New Roman" panose="02020603050405020304" pitchFamily="18" charset="0"/>
                <a:cs typeface="Times New Roman" panose="02020603050405020304" pitchFamily="18" charset="0"/>
              </a:rPr>
              <a:t>Până </a:t>
            </a:r>
            <a:r>
              <a:rPr lang="ro-RO" altLang="ro-RO" sz="2400" i="1" dirty="0">
                <a:solidFill>
                  <a:srgbClr val="C00000"/>
                </a:solidFill>
                <a:latin typeface="Times New Roman" panose="02020603050405020304" pitchFamily="18" charset="0"/>
                <a:cs typeface="Times New Roman" panose="02020603050405020304" pitchFamily="18" charset="0"/>
              </a:rPr>
              <a:t>nu demult, </a:t>
            </a:r>
            <a:r>
              <a:rPr lang="ro-RO" altLang="ro-RO" sz="2400" b="1" i="1" u="sng" dirty="0">
                <a:solidFill>
                  <a:srgbClr val="C00000"/>
                </a:solidFill>
                <a:latin typeface="Times New Roman" panose="02020603050405020304" pitchFamily="18" charset="0"/>
                <a:cs typeface="Times New Roman" panose="02020603050405020304" pitchFamily="18" charset="0"/>
              </a:rPr>
              <a:t>profesia medicală se referea la deontologie </a:t>
            </a:r>
            <a:r>
              <a:rPr lang="ro-RO" altLang="ro-RO" sz="2400" b="1" i="1" u="sng" dirty="0" err="1">
                <a:solidFill>
                  <a:srgbClr val="C00000"/>
                </a:solidFill>
                <a:latin typeface="Times New Roman" panose="02020603050405020304" pitchFamily="18" charset="0"/>
                <a:cs typeface="Times New Roman" panose="02020603050405020304" pitchFamily="18" charset="0"/>
              </a:rPr>
              <a:t>şi</a:t>
            </a:r>
            <a:r>
              <a:rPr lang="ro-RO" altLang="ro-RO" sz="2400" b="1" i="1" u="sng" dirty="0">
                <a:solidFill>
                  <a:srgbClr val="C00000"/>
                </a:solidFill>
                <a:latin typeface="Times New Roman" panose="02020603050405020304" pitchFamily="18" charset="0"/>
                <a:cs typeface="Times New Roman" panose="02020603050405020304" pitchFamily="18" charset="0"/>
              </a:rPr>
              <a:t> la conştiinţa profesională a fiecăruia </a:t>
            </a:r>
            <a:r>
              <a:rPr lang="ro-RO" altLang="ro-RO" sz="2400" i="1" dirty="0">
                <a:solidFill>
                  <a:srgbClr val="C00000"/>
                </a:solidFill>
                <a:latin typeface="Times New Roman" panose="02020603050405020304" pitchFamily="18" charset="0"/>
                <a:cs typeface="Times New Roman" panose="02020603050405020304" pitchFamily="18" charset="0"/>
              </a:rPr>
              <a:t>pentru a releva toate problemele puse de această </a:t>
            </a:r>
            <a:r>
              <a:rPr lang="ro-RO" altLang="ro-RO" sz="2400" i="1" dirty="0" smtClean="0">
                <a:solidFill>
                  <a:srgbClr val="C00000"/>
                </a:solidFill>
                <a:latin typeface="Times New Roman" panose="02020603050405020304" pitchFamily="18" charset="0"/>
                <a:cs typeface="Times New Roman" panose="02020603050405020304" pitchFamily="18" charset="0"/>
              </a:rPr>
              <a:t>profesie </a:t>
            </a:r>
            <a:endParaRPr lang="ro-RO"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91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88913"/>
            <a:ext cx="7345363" cy="1295871"/>
          </a:xfrm>
        </p:spPr>
        <p:txBody>
          <a:bodyPr>
            <a:normAutofit fontScale="90000"/>
          </a:bodyPr>
          <a:lstStyle/>
          <a:p>
            <a:pPr fontAlgn="auto">
              <a:spcAft>
                <a:spcPts val="0"/>
              </a:spcAft>
              <a:defRPr/>
            </a:pPr>
            <a:r>
              <a:rPr lang="ro-MD" sz="3600" b="1" dirty="0" smtClean="0">
                <a:solidFill>
                  <a:srgbClr val="002060"/>
                </a:solidFill>
                <a:latin typeface="Times New Roman" pitchFamily="18" charset="0"/>
                <a:cs typeface="Times New Roman" pitchFamily="18" charset="0"/>
              </a:rPr>
              <a:t>PRINCIPIILE FUNDAMENTALE ALE BIOETICII -</a:t>
            </a:r>
            <a:r>
              <a:rPr lang="ro-MD" sz="3200" dirty="0" smtClean="0">
                <a:solidFill>
                  <a:schemeClr val="tx2">
                    <a:satMod val="130000"/>
                  </a:schemeClr>
                </a:solidFill>
                <a:latin typeface="Times New Roman" pitchFamily="18" charset="0"/>
                <a:cs typeface="Times New Roman" pitchFamily="18" charset="0"/>
              </a:rPr>
              <a:t>1979 Beachamp si </a:t>
            </a:r>
            <a:r>
              <a:rPr lang="ro-MD" sz="3200" dirty="0" err="1" smtClean="0">
                <a:solidFill>
                  <a:schemeClr val="tx2">
                    <a:satMod val="130000"/>
                  </a:schemeClr>
                </a:solidFill>
                <a:latin typeface="Times New Roman" pitchFamily="18" charset="0"/>
                <a:cs typeface="Times New Roman" pitchFamily="18" charset="0"/>
              </a:rPr>
              <a:t>Childress</a:t>
            </a:r>
            <a:endParaRPr lang="ru-RU" sz="3200" dirty="0">
              <a:solidFill>
                <a:schemeClr val="tx2">
                  <a:satMod val="130000"/>
                </a:schemeClr>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962921395"/>
              </p:ext>
            </p:extLst>
          </p:nvPr>
        </p:nvGraphicFramePr>
        <p:xfrm>
          <a:off x="971600" y="1340768"/>
          <a:ext cx="7992888"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648072"/>
          </a:xfrm>
        </p:spPr>
        <p:txBody>
          <a:bodyPr>
            <a:normAutofit/>
          </a:bodyPr>
          <a:lstStyle/>
          <a:p>
            <a:pPr algn="ctr" fontAlgn="auto">
              <a:spcAft>
                <a:spcPts val="0"/>
              </a:spcAft>
              <a:defRPr/>
            </a:pPr>
            <a:r>
              <a:rPr lang="ro-MD" sz="3200" b="1" dirty="0" smtClean="0">
                <a:solidFill>
                  <a:srgbClr val="002060"/>
                </a:solidFill>
                <a:latin typeface="Times New Roman" panose="02020603050405020304" pitchFamily="18" charset="0"/>
                <a:cs typeface="Times New Roman" panose="02020603050405020304" pitchFamily="18" charset="0"/>
              </a:rPr>
              <a:t>AUTONOMIA PACIENTULUI</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25602" name="Объект 2"/>
          <p:cNvSpPr>
            <a:spLocks noGrp="1"/>
          </p:cNvSpPr>
          <p:nvPr>
            <p:ph sz="half" idx="1"/>
          </p:nvPr>
        </p:nvSpPr>
        <p:spPr>
          <a:xfrm>
            <a:off x="4139952" y="841256"/>
            <a:ext cx="4793736" cy="5346184"/>
          </a:xfrm>
        </p:spPr>
        <p:txBody>
          <a:bodyPr/>
          <a:lstStyle/>
          <a:p>
            <a:pPr marL="82550" indent="-82550" algn="just">
              <a:buNone/>
            </a:pPr>
            <a:r>
              <a:rPr lang="ro-RO" altLang="ro-RO" sz="2000" dirty="0" smtClean="0">
                <a:solidFill>
                  <a:srgbClr val="000000"/>
                </a:solidFill>
                <a:latin typeface="Times New Roman" panose="02020603050405020304" pitchFamily="18" charset="0"/>
                <a:cs typeface="Times New Roman" panose="02020603050405020304" pitchFamily="18" charset="0"/>
              </a:rPr>
              <a:t>- </a:t>
            </a:r>
            <a:r>
              <a:rPr lang="ro-RO" altLang="ro-RO" sz="2400" dirty="0" smtClean="0">
                <a:solidFill>
                  <a:srgbClr val="000000"/>
                </a:solidFill>
                <a:latin typeface="Times New Roman" panose="02020603050405020304" pitchFamily="18" charset="0"/>
                <a:cs typeface="Times New Roman" panose="02020603050405020304" pitchFamily="18" charset="0"/>
              </a:rPr>
              <a:t>este </a:t>
            </a:r>
            <a:r>
              <a:rPr lang="ro-RO" altLang="ro-RO" sz="2400" dirty="0">
                <a:solidFill>
                  <a:srgbClr val="000000"/>
                </a:solidFill>
                <a:latin typeface="Times New Roman" panose="02020603050405020304" pitchFamily="18" charset="0"/>
                <a:cs typeface="Times New Roman" panose="02020603050405020304" pitchFamily="18" charset="0"/>
              </a:rPr>
              <a:t>dreptul unei persoane </a:t>
            </a:r>
            <a:r>
              <a:rPr lang="ro-RO" altLang="ro-RO" sz="2400" dirty="0" smtClean="0">
                <a:solidFill>
                  <a:srgbClr val="000000"/>
                </a:solidFill>
                <a:latin typeface="Times New Roman" panose="02020603050405020304" pitchFamily="18" charset="0"/>
                <a:cs typeface="Times New Roman" panose="02020603050405020304" pitchFamily="18" charset="0"/>
              </a:rPr>
              <a:t>la autodeterminare</a:t>
            </a:r>
            <a:r>
              <a:rPr lang="ro-RO" altLang="ro-RO" sz="2400" dirty="0">
                <a:solidFill>
                  <a:srgbClr val="000000"/>
                </a:solidFill>
                <a:latin typeface="Times New Roman" panose="02020603050405020304" pitchFamily="18" charset="0"/>
                <a:cs typeface="Times New Roman" panose="02020603050405020304" pitchFamily="18" charset="0"/>
              </a:rPr>
              <a:t>, la independenţă şi </a:t>
            </a:r>
            <a:r>
              <a:rPr lang="ro-RO" altLang="ro-RO" sz="2400" dirty="0" smtClean="0">
                <a:solidFill>
                  <a:srgbClr val="000000"/>
                </a:solidFill>
                <a:latin typeface="Times New Roman" panose="02020603050405020304" pitchFamily="18" charset="0"/>
                <a:cs typeface="Times New Roman" panose="02020603050405020304" pitchFamily="18" charset="0"/>
              </a:rPr>
              <a:t>libertate </a:t>
            </a:r>
            <a:r>
              <a:rPr lang="ro-MD" sz="2400" dirty="0" smtClean="0">
                <a:latin typeface="Times New Roman" panose="02020603050405020304" pitchFamily="18" charset="0"/>
                <a:cs typeface="Times New Roman" panose="02020603050405020304" pitchFamily="18" charset="0"/>
              </a:rPr>
              <a:t>fără </a:t>
            </a:r>
            <a:r>
              <a:rPr lang="ro-MD" sz="2400" dirty="0">
                <a:latin typeface="Times New Roman" panose="02020603050405020304" pitchFamily="18" charset="0"/>
                <a:cs typeface="Times New Roman" panose="02020603050405020304" pitchFamily="18" charset="0"/>
              </a:rPr>
              <a:t>să-l forțezi sau să-l manipulezi</a:t>
            </a:r>
            <a:endParaRPr lang="ru-RU" sz="2400" dirty="0">
              <a:solidFill>
                <a:srgbClr val="FF0000"/>
              </a:solidFill>
              <a:latin typeface="Times New Roman" panose="02020603050405020304" pitchFamily="18" charset="0"/>
              <a:cs typeface="Times New Roman" panose="02020603050405020304" pitchFamily="18" charset="0"/>
            </a:endParaRPr>
          </a:p>
          <a:p>
            <a:pPr marL="0" lvl="0" indent="0" algn="just">
              <a:spcBef>
                <a:spcPct val="20000"/>
              </a:spcBef>
              <a:buClrTx/>
              <a:buSzTx/>
              <a:buNone/>
            </a:pPr>
            <a:r>
              <a:rPr lang="ro-RO" altLang="ro-RO" sz="2400" dirty="0" smtClean="0">
                <a:solidFill>
                  <a:srgbClr val="000000"/>
                </a:solidFill>
                <a:latin typeface="Times New Roman" panose="02020603050405020304" pitchFamily="18" charset="0"/>
                <a:cs typeface="Times New Roman" panose="02020603050405020304" pitchFamily="18" charset="0"/>
              </a:rPr>
              <a:t>- determina </a:t>
            </a:r>
            <a:r>
              <a:rPr lang="ro-RO" altLang="ro-RO" sz="2400" dirty="0">
                <a:solidFill>
                  <a:srgbClr val="000000"/>
                </a:solidFill>
                <a:latin typeface="Times New Roman" panose="02020603050405020304" pitchFamily="18" charset="0"/>
                <a:cs typeface="Times New Roman" panose="02020603050405020304" pitchFamily="18" charset="0"/>
              </a:rPr>
              <a:t>liber regulile cărora </a:t>
            </a:r>
            <a:r>
              <a:rPr lang="ro-RO" altLang="ro-RO" sz="2400" dirty="0" smtClean="0">
                <a:solidFill>
                  <a:srgbClr val="000000"/>
                </a:solidFill>
                <a:latin typeface="Times New Roman" panose="02020603050405020304" pitchFamily="18" charset="0"/>
                <a:cs typeface="Times New Roman" panose="02020603050405020304" pitchFamily="18" charset="0"/>
              </a:rPr>
              <a:t>se supune echipa medicală. Membrii echipei medicale pot </a:t>
            </a:r>
            <a:r>
              <a:rPr lang="ro-RO" altLang="ro-RO" sz="2400" dirty="0">
                <a:solidFill>
                  <a:srgbClr val="000000"/>
                </a:solidFill>
                <a:latin typeface="Times New Roman" panose="02020603050405020304" pitchFamily="18" charset="0"/>
                <a:cs typeface="Times New Roman" panose="02020603050405020304" pitchFamily="18" charset="0"/>
              </a:rPr>
              <a:t>interveni in cazul </a:t>
            </a:r>
            <a:r>
              <a:rPr lang="ro-RO" altLang="ro-RO" sz="2400" dirty="0" smtClean="0">
                <a:solidFill>
                  <a:srgbClr val="000000"/>
                </a:solidFill>
                <a:latin typeface="Times New Roman" panose="02020603050405020304" pitchFamily="18" charset="0"/>
                <a:cs typeface="Times New Roman" panose="02020603050405020304" pitchFamily="18" charset="0"/>
              </a:rPr>
              <a:t>suspiciunilor referitoare </a:t>
            </a:r>
            <a:r>
              <a:rPr lang="ro-RO" altLang="ro-RO" sz="2400" dirty="0">
                <a:solidFill>
                  <a:srgbClr val="000000"/>
                </a:solidFill>
                <a:latin typeface="Times New Roman" panose="02020603050405020304" pitchFamily="18" charset="0"/>
                <a:cs typeface="Times New Roman" panose="02020603050405020304" pitchFamily="18" charset="0"/>
              </a:rPr>
              <a:t>la natura informației de care a dispus pacientul și capacitatea acestuia de a o </a:t>
            </a:r>
            <a:r>
              <a:rPr lang="ro-RO" altLang="ro-RO" sz="2400" dirty="0" smtClean="0">
                <a:solidFill>
                  <a:srgbClr val="000000"/>
                </a:solidFill>
                <a:latin typeface="Times New Roman" panose="02020603050405020304" pitchFamily="18" charset="0"/>
                <a:cs typeface="Times New Roman" panose="02020603050405020304" pitchFamily="18" charset="0"/>
              </a:rPr>
              <a:t>înțelege</a:t>
            </a:r>
          </a:p>
          <a:p>
            <a:pPr marL="342900" lvl="0" indent="-342900">
              <a:lnSpc>
                <a:spcPct val="90000"/>
              </a:lnSpc>
              <a:spcBef>
                <a:spcPct val="20000"/>
              </a:spcBef>
              <a:buClrTx/>
              <a:buSzTx/>
              <a:buFontTx/>
              <a:buChar char="•"/>
            </a:pPr>
            <a:r>
              <a:rPr lang="ro-RO" altLang="ro-RO" sz="1600" b="1" dirty="0" smtClean="0">
                <a:solidFill>
                  <a:srgbClr val="C00000"/>
                </a:solidFill>
                <a:latin typeface="Times New Roman" panose="02020603050405020304" pitchFamily="18" charset="0"/>
                <a:cs typeface="Times New Roman" panose="02020603050405020304" pitchFamily="18" charset="0"/>
              </a:rPr>
              <a:t>RESPECTAREA AUTONOMIEI: </a:t>
            </a:r>
          </a:p>
          <a:p>
            <a:pPr marL="285750" lvl="0" indent="-285750">
              <a:lnSpc>
                <a:spcPct val="90000"/>
              </a:lnSpc>
              <a:spcBef>
                <a:spcPct val="20000"/>
              </a:spcBef>
              <a:buClrTx/>
              <a:buSzTx/>
              <a:buFont typeface="Wingdings" panose="05000000000000000000" pitchFamily="2" charset="2"/>
              <a:buChar char="ü"/>
            </a:pPr>
            <a:r>
              <a:rPr lang="ro-RO" altLang="ro-RO" sz="2400" dirty="0" smtClean="0">
                <a:solidFill>
                  <a:srgbClr val="000000"/>
                </a:solidFill>
                <a:latin typeface="Times New Roman" panose="02020603050405020304" pitchFamily="18" charset="0"/>
                <a:cs typeface="Times New Roman" panose="02020603050405020304" pitchFamily="18" charset="0"/>
              </a:rPr>
              <a:t> presupune recunoaşterea </a:t>
            </a:r>
            <a:r>
              <a:rPr lang="ro-RO" altLang="ro-RO" sz="2400" dirty="0">
                <a:solidFill>
                  <a:srgbClr val="000000"/>
                </a:solidFill>
                <a:latin typeface="Times New Roman" panose="02020603050405020304" pitchFamily="18" charset="0"/>
                <a:cs typeface="Times New Roman" panose="02020603050405020304" pitchFamily="18" charset="0"/>
              </a:rPr>
              <a:t>pacientului ca personalitate </a:t>
            </a:r>
            <a:r>
              <a:rPr lang="ro-RO" altLang="ro-RO" sz="2400" dirty="0" smtClean="0">
                <a:solidFill>
                  <a:srgbClr val="000000"/>
                </a:solidFill>
                <a:latin typeface="Times New Roman" panose="02020603050405020304" pitchFamily="18" charset="0"/>
                <a:cs typeface="Times New Roman" panose="02020603050405020304" pitchFamily="18" charset="0"/>
              </a:rPr>
              <a:t>unică</a:t>
            </a:r>
            <a:endParaRPr lang="ro-RO" altLang="ro-RO" sz="2400" dirty="0">
              <a:solidFill>
                <a:srgbClr val="000000"/>
              </a:solidFill>
              <a:latin typeface="Times New Roman" panose="02020603050405020304" pitchFamily="18" charset="0"/>
              <a:cs typeface="Times New Roman" panose="02020603050405020304" pitchFamily="18" charset="0"/>
            </a:endParaRPr>
          </a:p>
        </p:txBody>
      </p:sp>
      <p:pic>
        <p:nvPicPr>
          <p:cNvPr id="25603" name="Объект 4"/>
          <p:cNvPicPr>
            <a:picLocks noGrp="1" noChangeAspect="1"/>
          </p:cNvPicPr>
          <p:nvPr>
            <p:ph sz="half" idx="2"/>
          </p:nvPr>
        </p:nvPicPr>
        <p:blipFill>
          <a:blip r:embed="rId2"/>
          <a:stretch>
            <a:fillRect/>
          </a:stretch>
        </p:blipFill>
        <p:spPr>
          <a:xfrm>
            <a:off x="1" y="841256"/>
            <a:ext cx="3563888" cy="2227704"/>
          </a:xfrm>
        </p:spPr>
      </p:pic>
      <p:sp>
        <p:nvSpPr>
          <p:cNvPr id="3" name="Dreptunghi 2"/>
          <p:cNvSpPr/>
          <p:nvPr/>
        </p:nvSpPr>
        <p:spPr>
          <a:xfrm>
            <a:off x="755577" y="2348880"/>
            <a:ext cx="3096344" cy="4912114"/>
          </a:xfrm>
          <a:prstGeom prst="rect">
            <a:avLst/>
          </a:prstGeom>
        </p:spPr>
        <p:txBody>
          <a:bodyPr wrap="square">
            <a:spAutoFit/>
          </a:bodyPr>
          <a:lstStyle/>
          <a:p>
            <a:pPr marL="342900" lvl="0" indent="-342900">
              <a:spcBef>
                <a:spcPct val="20000"/>
              </a:spcBef>
              <a:buFontTx/>
              <a:buChar char="•"/>
            </a:pPr>
            <a:endParaRPr lang="ro-RO" altLang="ro-RO" dirty="0" smtClean="0">
              <a:solidFill>
                <a:srgbClr val="000000"/>
              </a:solidFill>
              <a:latin typeface="Arial"/>
              <a:cs typeface="+mn-cs"/>
            </a:endParaRPr>
          </a:p>
          <a:p>
            <a:pPr marL="342900" lvl="0" indent="-342900">
              <a:spcBef>
                <a:spcPct val="20000"/>
              </a:spcBef>
              <a:buFontTx/>
              <a:buChar char="•"/>
            </a:pPr>
            <a:endParaRPr lang="ro-RO" altLang="ro-RO" dirty="0">
              <a:solidFill>
                <a:srgbClr val="000000"/>
              </a:solidFill>
              <a:latin typeface="Arial"/>
              <a:cs typeface="+mn-cs"/>
            </a:endParaRPr>
          </a:p>
          <a:p>
            <a:pPr marL="342900" indent="-342900" algn="just">
              <a:spcBef>
                <a:spcPct val="20000"/>
              </a:spcBef>
              <a:buFontTx/>
              <a:buChar char="•"/>
            </a:pPr>
            <a:r>
              <a:rPr lang="ro-RO" altLang="ro-RO" sz="2400" b="1" dirty="0" smtClean="0">
                <a:solidFill>
                  <a:srgbClr val="C00000"/>
                </a:solidFill>
                <a:latin typeface="Times New Roman" panose="02020603050405020304" pitchFamily="18" charset="0"/>
                <a:cs typeface="Times New Roman" panose="02020603050405020304" pitchFamily="18" charset="0"/>
              </a:rPr>
              <a:t>pacient competent –</a:t>
            </a:r>
            <a:r>
              <a:rPr lang="ro-RO" altLang="ro-RO" sz="2400" dirty="0" smtClean="0">
                <a:latin typeface="Times New Roman" panose="02020603050405020304" pitchFamily="18" charset="0"/>
                <a:cs typeface="Times New Roman" panose="02020603050405020304" pitchFamily="18" charset="0"/>
              </a:rPr>
              <a:t> persoană </a:t>
            </a:r>
            <a:r>
              <a:rPr lang="ro-RO" altLang="ro-RO" sz="2400" dirty="0" smtClean="0">
                <a:solidFill>
                  <a:srgbClr val="000000"/>
                </a:solidFill>
                <a:latin typeface="Times New Roman" panose="02020603050405020304" pitchFamily="18" charset="0"/>
                <a:cs typeface="Times New Roman" panose="02020603050405020304" pitchFamily="18" charset="0"/>
              </a:rPr>
              <a:t>aptă </a:t>
            </a:r>
            <a:r>
              <a:rPr lang="ro-RO" altLang="ro-RO" sz="2400" dirty="0">
                <a:solidFill>
                  <a:srgbClr val="000000"/>
                </a:solidFill>
                <a:latin typeface="Times New Roman" panose="02020603050405020304" pitchFamily="18" charset="0"/>
                <a:cs typeface="Times New Roman" panose="02020603050405020304" pitchFamily="18" charset="0"/>
              </a:rPr>
              <a:t>de a </a:t>
            </a:r>
            <a:r>
              <a:rPr lang="ro-RO" altLang="ro-RO" sz="2400" i="1" dirty="0">
                <a:solidFill>
                  <a:srgbClr val="000000"/>
                </a:solidFill>
                <a:latin typeface="Times New Roman" panose="02020603050405020304" pitchFamily="18" charset="0"/>
                <a:cs typeface="Times New Roman" panose="02020603050405020304" pitchFamily="18" charset="0"/>
              </a:rPr>
              <a:t>percepe</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smtClean="0">
                <a:solidFill>
                  <a:srgbClr val="000000"/>
                </a:solidFill>
                <a:latin typeface="Times New Roman" panose="02020603050405020304" pitchFamily="18" charset="0"/>
                <a:cs typeface="Times New Roman" panose="02020603050405020304" pitchFamily="18" charset="0"/>
              </a:rPr>
              <a:t>informația </a:t>
            </a:r>
            <a:r>
              <a:rPr lang="ro-RO" altLang="ro-RO" sz="2400" dirty="0">
                <a:solidFill>
                  <a:srgbClr val="000000"/>
                </a:solidFill>
                <a:latin typeface="Times New Roman" panose="02020603050405020304" pitchFamily="18" charset="0"/>
                <a:cs typeface="Times New Roman" panose="02020603050405020304" pitchFamily="18" charset="0"/>
              </a:rPr>
              <a:t>necesară, de a o </a:t>
            </a:r>
            <a:r>
              <a:rPr lang="ro-RO" altLang="ro-RO" sz="2400" i="1" dirty="0">
                <a:solidFill>
                  <a:srgbClr val="000000"/>
                </a:solidFill>
                <a:latin typeface="Times New Roman" panose="02020603050405020304" pitchFamily="18" charset="0"/>
                <a:cs typeface="Times New Roman" panose="02020603050405020304" pitchFamily="18" charset="0"/>
              </a:rPr>
              <a:t>memoriza, evalua şi utiliza</a:t>
            </a:r>
            <a:r>
              <a:rPr lang="ro-RO" altLang="ro-RO" sz="2400" dirty="0">
                <a:solidFill>
                  <a:srgbClr val="000000"/>
                </a:solidFill>
                <a:latin typeface="Times New Roman" panose="02020603050405020304" pitchFamily="18" charset="0"/>
                <a:cs typeface="Times New Roman" panose="02020603050405020304" pitchFamily="18" charset="0"/>
              </a:rPr>
              <a:t> în luarea unei </a:t>
            </a:r>
            <a:r>
              <a:rPr lang="ro-RO" altLang="ro-RO" sz="2400" dirty="0" smtClean="0">
                <a:solidFill>
                  <a:srgbClr val="000000"/>
                </a:solidFill>
                <a:latin typeface="Times New Roman" panose="02020603050405020304" pitchFamily="18" charset="0"/>
                <a:cs typeface="Times New Roman" panose="02020603050405020304" pitchFamily="18" charset="0"/>
              </a:rPr>
              <a:t>decizii autonom  prin semnarea </a:t>
            </a:r>
            <a:r>
              <a:rPr lang="ro-RO" altLang="ro-RO" sz="2400" b="1" dirty="0" smtClean="0">
                <a:solidFill>
                  <a:srgbClr val="000000"/>
                </a:solidFill>
                <a:latin typeface="Times New Roman" panose="02020603050405020304" pitchFamily="18" charset="0"/>
                <a:cs typeface="Times New Roman" panose="02020603050405020304" pitchFamily="18" charset="0"/>
              </a:rPr>
              <a:t> </a:t>
            </a:r>
            <a:r>
              <a:rPr lang="ro-MD" sz="2400" dirty="0">
                <a:solidFill>
                  <a:srgbClr val="0070C0"/>
                </a:solidFill>
                <a:latin typeface="Times New Roman" panose="02020603050405020304" pitchFamily="18" charset="0"/>
                <a:cs typeface="Times New Roman" panose="02020603050405020304" pitchFamily="18" charset="0"/>
              </a:rPr>
              <a:t>consimțământului informat</a:t>
            </a:r>
          </a:p>
          <a:p>
            <a:pPr marL="342900" lvl="0" indent="-342900" algn="just">
              <a:spcBef>
                <a:spcPct val="20000"/>
              </a:spcBef>
              <a:buFontTx/>
              <a:buChar char="•"/>
            </a:pPr>
            <a:endParaRPr lang="en-US" altLang="ro-RO" sz="24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0"/>
            <a:ext cx="7354888" cy="620713"/>
          </a:xfrm>
        </p:spPr>
        <p:txBody>
          <a:bodyPr/>
          <a:lstStyle/>
          <a:p>
            <a:pPr algn="ctr" fontAlgn="auto">
              <a:spcAft>
                <a:spcPts val="0"/>
              </a:spcAft>
              <a:defRPr/>
            </a:pPr>
            <a:r>
              <a:rPr lang="ro-MD" dirty="0" smtClean="0">
                <a:solidFill>
                  <a:schemeClr val="tx2">
                    <a:satMod val="130000"/>
                  </a:schemeClr>
                </a:solidFill>
              </a:rPr>
              <a:t>Principiul Autonomiei  si acordul informat</a:t>
            </a:r>
            <a:endParaRPr lang="ru-RU" dirty="0">
              <a:solidFill>
                <a:schemeClr val="tx2">
                  <a:satMod val="130000"/>
                </a:schemeClr>
              </a:solidFill>
            </a:endParaRPr>
          </a:p>
        </p:txBody>
      </p:sp>
      <p:sp>
        <p:nvSpPr>
          <p:cNvPr id="31746" name="Текст 2"/>
          <p:cNvSpPr>
            <a:spLocks noGrp="1"/>
          </p:cNvSpPr>
          <p:nvPr>
            <p:ph type="body" idx="2"/>
          </p:nvPr>
        </p:nvSpPr>
        <p:spPr>
          <a:xfrm>
            <a:off x="468313" y="692150"/>
            <a:ext cx="8362950" cy="798513"/>
          </a:xfrm>
        </p:spPr>
        <p:txBody>
          <a:bodyPr/>
          <a:lstStyle/>
          <a:p>
            <a:pPr marL="44450">
              <a:spcBef>
                <a:spcPct val="0"/>
              </a:spcBef>
            </a:pPr>
            <a:r>
              <a:rPr lang="ro-MD" sz="2800" smtClean="0"/>
              <a:t>Este reflectat si in Ordinul 303 al Ministerului Sănătății din 06.05.2010 . Lista intervențiilor ce necesită consimțămintul pacientului</a:t>
            </a:r>
            <a:endParaRPr lang="ru-RU" sz="2800" smtClean="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341509910"/>
              </p:ext>
            </p:extLst>
          </p:nvPr>
        </p:nvGraphicFramePr>
        <p:xfrm>
          <a:off x="457200" y="2133600"/>
          <a:ext cx="8507288"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1435608" y="274320"/>
            <a:ext cx="7498080" cy="490384"/>
          </a:xfrm>
        </p:spPr>
        <p:txBody>
          <a:bodyPr>
            <a:normAutofit fontScale="90000"/>
          </a:bodyPr>
          <a:lstStyle/>
          <a:p>
            <a:r>
              <a:rPr lang="ro-MD" sz="3200" b="1" dirty="0" smtClean="0">
                <a:solidFill>
                  <a:srgbClr val="002060"/>
                </a:solidFill>
                <a:effectLst/>
                <a:latin typeface="Times New Roman" panose="02020603050405020304" pitchFamily="18" charset="0"/>
                <a:ea typeface="+mn-ea"/>
                <a:cs typeface="Times New Roman" panose="02020603050405020304" pitchFamily="18" charset="0"/>
              </a:rPr>
              <a:t>CONSIMȚĂMÂNTUL </a:t>
            </a:r>
            <a:r>
              <a:rPr lang="en-US" sz="3200" b="1" dirty="0" smtClean="0">
                <a:solidFill>
                  <a:srgbClr val="002060"/>
                </a:solidFill>
                <a:effectLst/>
                <a:latin typeface="Times New Roman" pitchFamily="18" charset="0"/>
                <a:ea typeface="+mn-ea"/>
                <a:cs typeface="Times New Roman" pitchFamily="18" charset="0"/>
              </a:rPr>
              <a:t>INFORMAT</a:t>
            </a:r>
            <a:endParaRPr lang="ro-RO" sz="3200" dirty="0">
              <a:solidFill>
                <a:srgbClr val="002060"/>
              </a:solidFill>
            </a:endParaRPr>
          </a:p>
        </p:txBody>
      </p:sp>
      <p:sp>
        <p:nvSpPr>
          <p:cNvPr id="5" name="Объект 4"/>
          <p:cNvSpPr>
            <a:spLocks noGrp="1"/>
          </p:cNvSpPr>
          <p:nvPr>
            <p:ph sz="half" idx="1"/>
          </p:nvPr>
        </p:nvSpPr>
        <p:spPr>
          <a:xfrm>
            <a:off x="1115616" y="764704"/>
            <a:ext cx="4824536" cy="5422736"/>
          </a:xfrm>
        </p:spPr>
        <p:txBody>
          <a:bodyPr>
            <a:normAutofit/>
          </a:bodyPr>
          <a:lstStyle/>
          <a:p>
            <a:pPr marL="82550" lvl="0" indent="0" algn="just">
              <a:spcBef>
                <a:spcPts val="600"/>
              </a:spcBef>
              <a:buClr>
                <a:srgbClr val="7E97AD"/>
              </a:buClr>
              <a:buNone/>
            </a:pPr>
            <a:r>
              <a:rPr lang="ro-MD" b="1" dirty="0" smtClean="0">
                <a:solidFill>
                  <a:srgbClr val="0070C0"/>
                </a:solidFill>
                <a:latin typeface="Times New Roman" panose="02020603050405020304" pitchFamily="18" charset="0"/>
                <a:cs typeface="Times New Roman" panose="02020603050405020304" pitchFamily="18" charset="0"/>
              </a:rPr>
              <a:t>A</a:t>
            </a:r>
            <a:r>
              <a:rPr lang="en-US" b="1" dirty="0" err="1" smtClean="0">
                <a:solidFill>
                  <a:srgbClr val="0070C0"/>
                </a:solidFill>
                <a:latin typeface="Times New Roman" pitchFamily="18" charset="0"/>
                <a:cs typeface="Times New Roman" pitchFamily="18" charset="0"/>
              </a:rPr>
              <a:t>cordul</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informat</a:t>
            </a:r>
            <a:r>
              <a:rPr lang="ro-RO" b="1" dirty="0" smtClean="0">
                <a:solidFill>
                  <a:srgbClr val="0070C0"/>
                </a:solidFill>
                <a:latin typeface="Times New Roman" pitchFamily="18" charset="0"/>
                <a:cs typeface="Times New Roman" pitchFamily="18" charset="0"/>
              </a:rPr>
              <a:t> </a:t>
            </a:r>
          </a:p>
          <a:p>
            <a:pPr lvl="0" algn="just">
              <a:spcBef>
                <a:spcPts val="600"/>
              </a:spcBef>
              <a:buClr>
                <a:srgbClr val="7E97AD"/>
              </a:buClr>
              <a:buFont typeface="Wingdings" panose="05000000000000000000" pitchFamily="2" charset="2"/>
              <a:buChar char="q"/>
            </a:pPr>
            <a:r>
              <a:rPr lang="ro-MD"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consensul</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dintre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pacient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și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medic,</a:t>
            </a:r>
            <a:r>
              <a:rPr lang="ro-RO"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elementul</a:t>
            </a:r>
            <a:r>
              <a:rPr lang="ro-MD"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de </a:t>
            </a:r>
            <a:r>
              <a:rPr lang="en-US" sz="2800" dirty="0" err="1">
                <a:latin typeface="Times New Roman" pitchFamily="18" charset="0"/>
                <a:cs typeface="Times New Roman" pitchFamily="18" charset="0"/>
              </a:rPr>
              <a:t>legǎturǎ</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ȋntre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dreptul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pacientului</a:t>
            </a:r>
            <a:r>
              <a:rPr lang="en-US" sz="2800" dirty="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sǎnǎtate</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obligaţia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medicului</a:t>
            </a:r>
            <a:r>
              <a:rPr lang="en-US" sz="2800" dirty="0">
                <a:latin typeface="Times New Roman" pitchFamily="18" charset="0"/>
                <a:cs typeface="Times New Roman" pitchFamily="18" charset="0"/>
              </a:rPr>
              <a:t> de a </a:t>
            </a:r>
            <a:r>
              <a:rPr lang="en-US" sz="2800" dirty="0" err="1" smtClean="0">
                <a:latin typeface="Times New Roman" pitchFamily="18" charset="0"/>
                <a:cs typeface="Times New Roman" pitchFamily="18" charset="0"/>
              </a:rPr>
              <a:t>satisfac</a:t>
            </a:r>
            <a:r>
              <a:rPr lang="ro-MD" sz="2800"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aceastǎ</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necesitate</a:t>
            </a:r>
            <a:r>
              <a:rPr lang="en-US" sz="2800" dirty="0" smtClean="0">
                <a:latin typeface="Times New Roman" pitchFamily="18" charset="0"/>
                <a:cs typeface="Times New Roman" pitchFamily="18" charset="0"/>
              </a:rPr>
              <a:t>.</a:t>
            </a:r>
            <a:endParaRPr lang="ro-RO" sz="2800" dirty="0" smtClean="0">
              <a:latin typeface="Times New Roman" pitchFamily="18" charset="0"/>
              <a:cs typeface="Times New Roman" pitchFamily="18" charset="0"/>
            </a:endParaRPr>
          </a:p>
          <a:p>
            <a:pPr marL="457200" lvl="0" indent="-457200" algn="just">
              <a:spcBef>
                <a:spcPts val="600"/>
              </a:spcBef>
              <a:buClr>
                <a:srgbClr val="7E97AD"/>
              </a:buClr>
              <a:buFont typeface="Wingdings" panose="05000000000000000000" pitchFamily="2" charset="2"/>
              <a:buChar char="q"/>
            </a:pPr>
            <a:r>
              <a:rPr lang="ru-RU" altLang="ro-RO" dirty="0" err="1" smtClean="0">
                <a:latin typeface="Times New Roman" panose="02020603050405020304" pitchFamily="18" charset="0"/>
                <a:cs typeface="Times New Roman" panose="02020603050405020304" pitchFamily="18" charset="0"/>
              </a:rPr>
              <a:t>reprezintǎ</a:t>
            </a:r>
            <a:r>
              <a:rPr lang="ru-RU" altLang="ro-RO" dirty="0" smtClean="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punctul</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central</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al</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relaţiei</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medic-pacient</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fiind</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elementul</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principal</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care</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materializeazǎ</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și</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realizeazǎ</a:t>
            </a:r>
            <a:r>
              <a:rPr lang="ru-RU" altLang="ro-RO" dirty="0">
                <a:latin typeface="Times New Roman" panose="02020603050405020304" pitchFamily="18" charset="0"/>
                <a:cs typeface="Times New Roman" panose="02020603050405020304" pitchFamily="18" charset="0"/>
              </a:rPr>
              <a:t> </a:t>
            </a:r>
            <a:r>
              <a:rPr lang="ru-RU" altLang="ro-RO" dirty="0" err="1">
                <a:latin typeface="Times New Roman" panose="02020603050405020304" pitchFamily="18" charset="0"/>
                <a:cs typeface="Times New Roman" panose="02020603050405020304" pitchFamily="18" charset="0"/>
              </a:rPr>
              <a:t>potenţialitatea</a:t>
            </a:r>
            <a:r>
              <a:rPr lang="ru-RU" altLang="ro-RO" dirty="0">
                <a:latin typeface="Times New Roman" panose="02020603050405020304" pitchFamily="18" charset="0"/>
                <a:cs typeface="Times New Roman" panose="02020603050405020304" pitchFamily="18" charset="0"/>
              </a:rPr>
              <a:t> </a:t>
            </a:r>
            <a:r>
              <a:rPr lang="ru-RU" altLang="ro-RO" dirty="0" err="1" smtClean="0">
                <a:latin typeface="Times New Roman" panose="02020603050405020304" pitchFamily="18" charset="0"/>
                <a:cs typeface="Times New Roman" panose="02020603050405020304" pitchFamily="18" charset="0"/>
              </a:rPr>
              <a:t>medicului</a:t>
            </a:r>
            <a:endParaRPr lang="ro-RO" altLang="ro-RO" dirty="0" smtClean="0">
              <a:latin typeface="Times New Roman" panose="02020603050405020304" pitchFamily="18" charset="0"/>
              <a:cs typeface="Times New Roman" panose="02020603050405020304" pitchFamily="18" charset="0"/>
            </a:endParaRPr>
          </a:p>
          <a:p>
            <a:pPr marL="457200" lvl="0" indent="-457200" algn="just">
              <a:spcBef>
                <a:spcPts val="600"/>
              </a:spcBef>
              <a:buClr>
                <a:srgbClr val="7E97AD"/>
              </a:buClr>
              <a:buFont typeface="Wingdings" panose="05000000000000000000" pitchFamily="2" charset="2"/>
              <a:buChar char="§"/>
            </a:pPr>
            <a:endParaRPr lang="ru-RU" sz="2800" dirty="0"/>
          </a:p>
        </p:txBody>
      </p:sp>
      <p:pic>
        <p:nvPicPr>
          <p:cNvPr id="30724" name="Объект 6"/>
          <p:cNvPicPr>
            <a:picLocks noGrp="1" noChangeAspect="1"/>
          </p:cNvPicPr>
          <p:nvPr>
            <p:ph sz="half" idx="2"/>
          </p:nvPr>
        </p:nvPicPr>
        <p:blipFill>
          <a:blip r:embed="rId2"/>
          <a:stretch>
            <a:fillRect/>
          </a:stretch>
        </p:blipFill>
        <p:spPr>
          <a:xfrm>
            <a:off x="6228184" y="908721"/>
            <a:ext cx="2679494" cy="2160240"/>
          </a:xfrm>
        </p:spPr>
      </p:pic>
      <p:sp>
        <p:nvSpPr>
          <p:cNvPr id="2" name="Dreptunghi 1"/>
          <p:cNvSpPr/>
          <p:nvPr/>
        </p:nvSpPr>
        <p:spPr>
          <a:xfrm>
            <a:off x="6228184" y="3068961"/>
            <a:ext cx="2679494" cy="3785652"/>
          </a:xfrm>
          <a:prstGeom prst="rect">
            <a:avLst/>
          </a:prstGeom>
        </p:spPr>
        <p:txBody>
          <a:bodyPr wrap="square">
            <a:spAutoFit/>
          </a:bodyPr>
          <a:lstStyle/>
          <a:p>
            <a:pPr marL="82550" lvl="0" indent="0" algn="just">
              <a:spcBef>
                <a:spcPts val="600"/>
              </a:spcBef>
              <a:buClr>
                <a:srgbClr val="7E97AD"/>
              </a:buClr>
              <a:buNone/>
            </a:pPr>
            <a:r>
              <a:rPr lang="ro-RO" altLang="ro-RO" sz="2400" dirty="0" smtClean="0">
                <a:latin typeface="Garamond"/>
                <a:cs typeface="Arial"/>
              </a:rPr>
              <a:t>î</a:t>
            </a:r>
            <a:r>
              <a:rPr lang="en-US" altLang="ro-RO" sz="2400" dirty="0">
                <a:latin typeface="Garamond"/>
                <a:cs typeface="Arial"/>
              </a:rPr>
              <a:t>n </a:t>
            </a:r>
            <a:r>
              <a:rPr lang="en-US" altLang="ro-RO" sz="2400" dirty="0" err="1">
                <a:latin typeface="Garamond"/>
                <a:cs typeface="Arial"/>
              </a:rPr>
              <a:t>afarǎ</a:t>
            </a:r>
            <a:r>
              <a:rPr lang="en-US" altLang="ro-RO" sz="2400" dirty="0">
                <a:latin typeface="Garamond"/>
                <a:cs typeface="Arial"/>
              </a:rPr>
              <a:t> de </a:t>
            </a:r>
            <a:r>
              <a:rPr lang="en-US" altLang="ro-RO" sz="2400" dirty="0" err="1">
                <a:latin typeface="Garamond"/>
                <a:cs typeface="Arial"/>
              </a:rPr>
              <a:t>cazurile</a:t>
            </a:r>
            <a:r>
              <a:rPr lang="en-US" altLang="ro-RO" sz="2400" dirty="0">
                <a:latin typeface="Garamond"/>
                <a:cs typeface="Arial"/>
              </a:rPr>
              <a:t> de </a:t>
            </a:r>
            <a:r>
              <a:rPr lang="en-US" altLang="ro-RO" sz="2400" dirty="0" err="1">
                <a:latin typeface="Garamond"/>
                <a:cs typeface="Arial"/>
              </a:rPr>
              <a:t>tratament</a:t>
            </a:r>
            <a:r>
              <a:rPr lang="en-US" altLang="ro-RO" sz="2400" dirty="0">
                <a:latin typeface="Garamond"/>
                <a:cs typeface="Arial"/>
              </a:rPr>
              <a:t> </a:t>
            </a:r>
            <a:r>
              <a:rPr lang="en-US" altLang="ro-RO" sz="2400" dirty="0" err="1">
                <a:latin typeface="Garamond"/>
                <a:cs typeface="Arial"/>
              </a:rPr>
              <a:t>obligatoriu</a:t>
            </a:r>
            <a:r>
              <a:rPr lang="en-US" altLang="ro-RO" sz="2400" dirty="0">
                <a:latin typeface="Garamond"/>
                <a:cs typeface="Arial"/>
              </a:rPr>
              <a:t> – </a:t>
            </a:r>
            <a:r>
              <a:rPr lang="en-US" altLang="ro-RO" sz="2400" dirty="0" err="1">
                <a:latin typeface="Garamond"/>
                <a:cs typeface="Arial"/>
              </a:rPr>
              <a:t>expres</a:t>
            </a:r>
            <a:r>
              <a:rPr lang="en-US" altLang="ro-RO" sz="2400" dirty="0">
                <a:latin typeface="Garamond"/>
                <a:cs typeface="Arial"/>
              </a:rPr>
              <a:t> </a:t>
            </a:r>
            <a:r>
              <a:rPr lang="en-US" altLang="ro-RO" sz="2400" dirty="0" err="1">
                <a:latin typeface="Garamond"/>
                <a:cs typeface="Arial"/>
              </a:rPr>
              <a:t>prevǎzute</a:t>
            </a:r>
            <a:r>
              <a:rPr lang="en-US" altLang="ro-RO" sz="2400" dirty="0">
                <a:latin typeface="Garamond"/>
                <a:cs typeface="Arial"/>
              </a:rPr>
              <a:t> de </a:t>
            </a:r>
            <a:r>
              <a:rPr lang="en-US" altLang="ro-RO" sz="2400" dirty="0" err="1">
                <a:latin typeface="Garamond"/>
                <a:cs typeface="Arial"/>
              </a:rPr>
              <a:t>lege</a:t>
            </a:r>
            <a:r>
              <a:rPr lang="en-US" altLang="ro-RO" sz="2400" dirty="0">
                <a:latin typeface="Garamond"/>
                <a:cs typeface="Arial"/>
              </a:rPr>
              <a:t> – </a:t>
            </a:r>
            <a:r>
              <a:rPr lang="en-US" altLang="ro-RO" sz="2400" dirty="0" err="1">
                <a:latin typeface="Garamond"/>
                <a:cs typeface="Arial"/>
              </a:rPr>
              <a:t>toate</a:t>
            </a:r>
            <a:r>
              <a:rPr lang="en-US" altLang="ro-RO" sz="2400" dirty="0">
                <a:latin typeface="Garamond"/>
                <a:cs typeface="Arial"/>
              </a:rPr>
              <a:t> </a:t>
            </a:r>
            <a:r>
              <a:rPr lang="en-US" altLang="ro-RO" sz="2400" dirty="0" err="1">
                <a:latin typeface="Garamond"/>
                <a:cs typeface="Arial"/>
              </a:rPr>
              <a:t>intervenţiile</a:t>
            </a:r>
            <a:r>
              <a:rPr lang="en-US" altLang="ro-RO" sz="2400" dirty="0">
                <a:latin typeface="Garamond"/>
                <a:cs typeface="Arial"/>
              </a:rPr>
              <a:t> </a:t>
            </a:r>
            <a:r>
              <a:rPr lang="en-US" altLang="ro-RO" sz="2400" dirty="0" err="1">
                <a:latin typeface="Garamond"/>
                <a:cs typeface="Arial"/>
              </a:rPr>
              <a:t>medicale</a:t>
            </a:r>
            <a:r>
              <a:rPr lang="en-US" altLang="ro-RO" sz="2400" dirty="0">
                <a:latin typeface="Garamond"/>
                <a:cs typeface="Arial"/>
              </a:rPr>
              <a:t> </a:t>
            </a:r>
            <a:r>
              <a:rPr lang="en-US" altLang="ro-RO" sz="2400" dirty="0" err="1">
                <a:latin typeface="Garamond"/>
                <a:cs typeface="Arial"/>
              </a:rPr>
              <a:t>sunt</a:t>
            </a:r>
            <a:r>
              <a:rPr lang="en-US" altLang="ro-RO" sz="2400" dirty="0">
                <a:latin typeface="Garamond"/>
                <a:cs typeface="Arial"/>
              </a:rPr>
              <a:t> de </a:t>
            </a:r>
            <a:r>
              <a:rPr lang="en-US" altLang="ro-RO" sz="2400" dirty="0" err="1">
                <a:latin typeface="Garamond"/>
                <a:cs typeface="Arial"/>
              </a:rPr>
              <a:t>regulǎ</a:t>
            </a:r>
            <a:r>
              <a:rPr lang="en-US" altLang="ro-RO" sz="2400" dirty="0">
                <a:latin typeface="Garamond"/>
                <a:cs typeface="Arial"/>
              </a:rPr>
              <a:t> </a:t>
            </a:r>
            <a:r>
              <a:rPr lang="en-US" altLang="ro-RO" sz="2400" dirty="0" err="1">
                <a:latin typeface="Garamond"/>
                <a:cs typeface="Arial"/>
              </a:rPr>
              <a:t>voluntare</a:t>
            </a:r>
            <a:r>
              <a:rPr lang="en-US" altLang="ro-RO" sz="2400" dirty="0">
                <a:latin typeface="Garamond"/>
                <a:cs typeface="Arial"/>
              </a:rPr>
              <a:t> </a:t>
            </a:r>
            <a:r>
              <a:rPr lang="en-US" altLang="ro-RO" sz="2400" dirty="0" err="1">
                <a:latin typeface="Garamond"/>
                <a:cs typeface="Arial"/>
              </a:rPr>
              <a:t>și</a:t>
            </a:r>
            <a:r>
              <a:rPr lang="en-US" altLang="ro-RO" sz="2400" dirty="0">
                <a:latin typeface="Garamond"/>
                <a:cs typeface="Arial"/>
              </a:rPr>
              <a:t> </a:t>
            </a:r>
            <a:r>
              <a:rPr lang="en-US" altLang="ro-RO" sz="2400" dirty="0" err="1">
                <a:latin typeface="Garamond"/>
                <a:cs typeface="Arial"/>
              </a:rPr>
              <a:t>supuse</a:t>
            </a:r>
            <a:r>
              <a:rPr lang="en-US" altLang="ro-RO" sz="2400" dirty="0">
                <a:latin typeface="Garamond"/>
                <a:cs typeface="Arial"/>
              </a:rPr>
              <a:t> </a:t>
            </a:r>
            <a:r>
              <a:rPr lang="en-US" altLang="ro-RO" sz="2400" dirty="0" err="1">
                <a:latin typeface="Garamond"/>
                <a:cs typeface="Arial"/>
              </a:rPr>
              <a:t>acordului</a:t>
            </a:r>
            <a:r>
              <a:rPr lang="en-US" altLang="ro-RO" sz="2400" dirty="0">
                <a:latin typeface="Garamond"/>
                <a:cs typeface="Arial"/>
              </a:rPr>
              <a:t> </a:t>
            </a:r>
            <a:r>
              <a:rPr lang="en-US" altLang="ro-RO" sz="2400" dirty="0" err="1">
                <a:latin typeface="Garamond"/>
                <a:cs typeface="Arial"/>
              </a:rPr>
              <a:t>informat</a:t>
            </a:r>
            <a:r>
              <a:rPr lang="en-US" altLang="ro-RO" sz="2400" dirty="0">
                <a:latin typeface="Garamond"/>
                <a:cs typeface="Arial"/>
              </a:rPr>
              <a:t> al </a:t>
            </a:r>
            <a:r>
              <a:rPr lang="en-US" altLang="ro-RO" sz="2400" dirty="0" err="1">
                <a:latin typeface="Garamond"/>
                <a:cs typeface="Arial"/>
              </a:rPr>
              <a:t>pacientului</a:t>
            </a:r>
            <a:r>
              <a:rPr lang="en-US" altLang="ro-RO" dirty="0" smtClean="0">
                <a:latin typeface="Garamond"/>
                <a:cs typeface="Arial"/>
              </a:rPr>
              <a:t>.</a:t>
            </a:r>
            <a:endParaRPr lang="ru-RU" dirty="0"/>
          </a:p>
        </p:txBody>
      </p:sp>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490537"/>
          </a:xfrm>
        </p:spPr>
        <p:txBody>
          <a:bodyPr>
            <a:normAutofit fontScale="90000"/>
          </a:bodyPr>
          <a:lstStyle/>
          <a:p>
            <a:pPr fontAlgn="auto">
              <a:spcAft>
                <a:spcPts val="0"/>
              </a:spcAft>
              <a:defRPr/>
            </a:pPr>
            <a:r>
              <a:rPr lang="ro-MD" dirty="0" smtClean="0">
                <a:solidFill>
                  <a:schemeClr val="tx2">
                    <a:satMod val="130000"/>
                  </a:schemeClr>
                </a:solidFill>
              </a:rPr>
              <a:t>Tipurile de consimțămint:</a:t>
            </a:r>
            <a:endParaRPr lang="ru-RU" dirty="0">
              <a:solidFill>
                <a:schemeClr val="tx2">
                  <a:satMod val="130000"/>
                </a:schemeClr>
              </a:solidFill>
            </a:endParaRPr>
          </a:p>
        </p:txBody>
      </p:sp>
      <p:graphicFrame>
        <p:nvGraphicFramePr>
          <p:cNvPr id="5" name="Объект 4"/>
          <p:cNvGraphicFramePr>
            <a:graphicFrameLocks noGrp="1"/>
          </p:cNvGraphicFramePr>
          <p:nvPr>
            <p:ph idx="1"/>
          </p:nvPr>
        </p:nvGraphicFramePr>
        <p:xfrm>
          <a:off x="5860" y="692696"/>
          <a:ext cx="931866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99592" y="274638"/>
            <a:ext cx="8034858" cy="418058"/>
          </a:xfrm>
        </p:spPr>
        <p:txBody>
          <a:bodyPr>
            <a:normAutofit fontScale="90000"/>
          </a:bodyPr>
          <a:lstStyle/>
          <a:p>
            <a:pPr lvl="0" algn="ctr"/>
            <a:r>
              <a:rPr lang="ro-MD" sz="3600" b="1" dirty="0" smtClean="0">
                <a:solidFill>
                  <a:schemeClr val="tx1"/>
                </a:solidFill>
                <a:effectLst/>
                <a:latin typeface="Times New Roman" panose="02020603050405020304" pitchFamily="18" charset="0"/>
                <a:cs typeface="Times New Roman" panose="02020603050405020304" pitchFamily="18" charset="0"/>
              </a:rPr>
              <a:t/>
            </a:r>
            <a:br>
              <a:rPr lang="ro-MD" sz="3600" b="1" dirty="0" smtClean="0">
                <a:solidFill>
                  <a:schemeClr val="tx1"/>
                </a:solidFill>
                <a:effectLst/>
                <a:latin typeface="Times New Roman" panose="02020603050405020304" pitchFamily="18" charset="0"/>
                <a:cs typeface="Times New Roman" panose="02020603050405020304" pitchFamily="18" charset="0"/>
              </a:rPr>
            </a:br>
            <a:r>
              <a:rPr lang="ro-MD" sz="3100" b="1" dirty="0" smtClean="0">
                <a:solidFill>
                  <a:srgbClr val="002060"/>
                </a:solidFill>
                <a:effectLst/>
                <a:latin typeface="Times New Roman" panose="02020603050405020304" pitchFamily="18" charset="0"/>
                <a:cs typeface="Times New Roman" panose="02020603050405020304" pitchFamily="18" charset="0"/>
              </a:rPr>
              <a:t>CONSIMȚĂMÂNT </a:t>
            </a:r>
            <a:r>
              <a:rPr lang="en-US" sz="3100" b="1" dirty="0" smtClean="0">
                <a:solidFill>
                  <a:srgbClr val="002060"/>
                </a:solidFill>
                <a:effectLst/>
                <a:latin typeface="Times New Roman" pitchFamily="18" charset="0"/>
                <a:cs typeface="Times New Roman" pitchFamily="18" charset="0"/>
              </a:rPr>
              <a:t>INFORMAT</a:t>
            </a:r>
            <a:r>
              <a:rPr lang="ru-RU" altLang="ro-RO" sz="3100" b="1" dirty="0" smtClean="0">
                <a:solidFill>
                  <a:srgbClr val="002060"/>
                </a:solidFill>
                <a:latin typeface="Garamond"/>
                <a:cs typeface="Arial"/>
              </a:rPr>
              <a:t> </a:t>
            </a:r>
            <a:r>
              <a:rPr lang="ro-RO" altLang="ro-RO" sz="3100" b="1" dirty="0" smtClean="0">
                <a:solidFill>
                  <a:srgbClr val="002060"/>
                </a:solidFill>
                <a:latin typeface="Garamond"/>
                <a:cs typeface="Arial"/>
              </a:rPr>
              <a:t/>
            </a:r>
            <a:br>
              <a:rPr lang="ro-RO" altLang="ro-RO" sz="3100" b="1" dirty="0" smtClean="0">
                <a:solidFill>
                  <a:srgbClr val="002060"/>
                </a:solidFill>
                <a:latin typeface="Garamond"/>
                <a:cs typeface="Arial"/>
              </a:rPr>
            </a:br>
            <a:r>
              <a:rPr lang="ru-RU" altLang="ro-RO" sz="3100" b="1" dirty="0" smtClean="0">
                <a:solidFill>
                  <a:srgbClr val="002060"/>
                </a:solidFill>
                <a:latin typeface="Garamond"/>
                <a:cs typeface="Arial"/>
              </a:rPr>
              <a:t>VALABIL EXPRIMAT</a:t>
            </a:r>
            <a:r>
              <a:rPr lang="ro-RO" altLang="ro-RO" sz="4400" u="sng" dirty="0">
                <a:latin typeface="Garamond"/>
                <a:cs typeface="Arial"/>
              </a:rPr>
              <a:t/>
            </a:r>
            <a:br>
              <a:rPr lang="ro-RO" altLang="ro-RO" sz="4400" u="sng" dirty="0">
                <a:latin typeface="Garamond"/>
                <a:cs typeface="Arial"/>
              </a:rPr>
            </a:br>
            <a:endParaRPr lang="ro-RO" dirty="0"/>
          </a:p>
        </p:txBody>
      </p:sp>
      <p:sp>
        <p:nvSpPr>
          <p:cNvPr id="10" name="Substituent conținut 9"/>
          <p:cNvSpPr>
            <a:spLocks noGrp="1"/>
          </p:cNvSpPr>
          <p:nvPr>
            <p:ph idx="1"/>
          </p:nvPr>
        </p:nvSpPr>
        <p:spPr>
          <a:xfrm>
            <a:off x="1331640" y="908720"/>
            <a:ext cx="7602810" cy="5339680"/>
          </a:xfrm>
        </p:spPr>
        <p:txBody>
          <a:bodyPr/>
          <a:lstStyle/>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personal</a:t>
            </a:r>
            <a:r>
              <a:rPr lang="ru-RU" altLang="ro-RO" sz="2400" b="1" dirty="0">
                <a:latin typeface="Garamond"/>
                <a:cs typeface="Arial"/>
              </a:rPr>
              <a:t>, </a:t>
            </a:r>
            <a:r>
              <a:rPr lang="ru-RU" altLang="ro-RO" sz="2400" dirty="0" err="1">
                <a:latin typeface="Garamond"/>
                <a:cs typeface="Arial"/>
              </a:rPr>
              <a:t>cu</a:t>
            </a:r>
            <a:r>
              <a:rPr lang="ru-RU" altLang="ro-RO" sz="2400" dirty="0">
                <a:latin typeface="Garamond"/>
                <a:cs typeface="Arial"/>
              </a:rPr>
              <a:t> </a:t>
            </a:r>
            <a:r>
              <a:rPr lang="ru-RU" altLang="ro-RO" sz="2400" dirty="0" err="1">
                <a:latin typeface="Garamond"/>
                <a:cs typeface="Arial"/>
              </a:rPr>
              <a:t>condiţia</a:t>
            </a:r>
            <a:r>
              <a:rPr lang="ru-RU" altLang="ro-RO" sz="2400" dirty="0">
                <a:latin typeface="Garamond"/>
                <a:cs typeface="Arial"/>
              </a:rPr>
              <a:t> </a:t>
            </a:r>
            <a:r>
              <a:rPr lang="ru-RU" altLang="ro-RO" sz="2400" dirty="0" err="1">
                <a:latin typeface="Garamond"/>
                <a:cs typeface="Arial"/>
              </a:rPr>
              <a:t>sǎ</a:t>
            </a:r>
            <a:r>
              <a:rPr lang="en-US" altLang="ro-RO" sz="2400" dirty="0">
                <a:latin typeface="Garamond"/>
                <a:cs typeface="Arial"/>
              </a:rPr>
              <a:t> </a:t>
            </a:r>
            <a:r>
              <a:rPr lang="ru-RU" altLang="ro-RO" sz="2400" dirty="0" err="1">
                <a:latin typeface="Garamond"/>
                <a:cs typeface="Arial"/>
              </a:rPr>
              <a:t>provinǎ</a:t>
            </a:r>
            <a:r>
              <a:rPr lang="en-US" altLang="ro-RO" sz="2400" dirty="0">
                <a:latin typeface="Garamond"/>
                <a:cs typeface="Arial"/>
              </a:rPr>
              <a:t> </a:t>
            </a:r>
            <a:r>
              <a:rPr lang="ru-RU" altLang="ro-RO" sz="2400" dirty="0" err="1">
                <a:latin typeface="Garamond"/>
                <a:cs typeface="Arial"/>
              </a:rPr>
              <a:t>de</a:t>
            </a:r>
            <a:r>
              <a:rPr lang="ru-RU" altLang="ro-RO" sz="2400" dirty="0">
                <a:latin typeface="Garamond"/>
                <a:cs typeface="Arial"/>
              </a:rPr>
              <a:t> </a:t>
            </a:r>
            <a:r>
              <a:rPr lang="ru-RU" altLang="ro-RO" sz="2400" dirty="0" err="1">
                <a:latin typeface="Garamond"/>
                <a:cs typeface="Arial"/>
              </a:rPr>
              <a:t>la</a:t>
            </a:r>
            <a:r>
              <a:rPr lang="ru-RU" altLang="ro-RO" sz="2400" dirty="0">
                <a:latin typeface="Garamond"/>
                <a:cs typeface="Arial"/>
              </a:rPr>
              <a:t> o </a:t>
            </a:r>
            <a:r>
              <a:rPr lang="ru-RU" altLang="ro-RO" sz="2400" dirty="0" err="1">
                <a:latin typeface="Garamond"/>
                <a:cs typeface="Arial"/>
              </a:rPr>
              <a:t>persoanǎ</a:t>
            </a:r>
            <a:r>
              <a:rPr lang="en-US" altLang="ro-RO" sz="2400" dirty="0">
                <a:latin typeface="Garamond"/>
                <a:cs typeface="Arial"/>
              </a:rPr>
              <a:t> </a:t>
            </a:r>
            <a:r>
              <a:rPr lang="ru-RU" altLang="ro-RO" sz="2400" dirty="0" err="1">
                <a:latin typeface="Garamond"/>
                <a:cs typeface="Arial"/>
              </a:rPr>
              <a:t>cu</a:t>
            </a:r>
            <a:r>
              <a:rPr lang="ru-RU" altLang="ro-RO" sz="2400" dirty="0">
                <a:latin typeface="Garamond"/>
                <a:cs typeface="Arial"/>
              </a:rPr>
              <a:t> </a:t>
            </a:r>
            <a:r>
              <a:rPr lang="ru-RU" altLang="ro-RO" sz="2400" dirty="0" err="1">
                <a:latin typeface="Garamond"/>
                <a:cs typeface="Arial"/>
              </a:rPr>
              <a:t>discernǎmânt</a:t>
            </a:r>
            <a:r>
              <a:rPr lang="ru-RU" altLang="ro-RO" sz="2400" dirty="0">
                <a:latin typeface="Garamond"/>
                <a:cs typeface="Arial"/>
              </a:rPr>
              <a:t> </a:t>
            </a:r>
            <a:endParaRPr lang="ro-RO" altLang="ro-RO" sz="2400" dirty="0">
              <a:latin typeface="Garamond"/>
              <a:cs typeface="Arial"/>
            </a:endParaRPr>
          </a:p>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explicit</a:t>
            </a:r>
            <a:r>
              <a:rPr lang="ru-RU" altLang="ro-RO" sz="2400" b="1" dirty="0" smtClean="0">
                <a:latin typeface="Garamond"/>
                <a:cs typeface="Arial"/>
              </a:rPr>
              <a:t> </a:t>
            </a:r>
            <a:endParaRPr lang="ro-RO" altLang="ro-RO" sz="2400" b="1" dirty="0" smtClean="0">
              <a:latin typeface="Garamond"/>
              <a:cs typeface="Arial"/>
            </a:endParaRPr>
          </a:p>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specific</a:t>
            </a:r>
            <a:r>
              <a:rPr lang="ru-RU" altLang="ro-RO" sz="2400" b="1" dirty="0">
                <a:latin typeface="Garamond"/>
                <a:cs typeface="Arial"/>
              </a:rPr>
              <a:t>, </a:t>
            </a:r>
            <a:r>
              <a:rPr lang="ro-RO" altLang="ro-RO" sz="2400" dirty="0" smtClean="0">
                <a:latin typeface="Garamond"/>
                <a:cs typeface="Arial"/>
              </a:rPr>
              <a:t>pentru </a:t>
            </a:r>
            <a:r>
              <a:rPr lang="ru-RU" altLang="ro-RO" sz="2400" dirty="0" smtClean="0">
                <a:latin typeface="Garamond"/>
                <a:cs typeface="Arial"/>
              </a:rPr>
              <a:t>o </a:t>
            </a:r>
            <a:r>
              <a:rPr lang="ru-RU" altLang="ro-RO" sz="2400" dirty="0" err="1">
                <a:latin typeface="Garamond"/>
                <a:cs typeface="Arial"/>
              </a:rPr>
              <a:t>intervenţie</a:t>
            </a:r>
            <a:r>
              <a:rPr lang="ru-RU" altLang="ro-RO" sz="2400" dirty="0">
                <a:latin typeface="Garamond"/>
                <a:cs typeface="Arial"/>
              </a:rPr>
              <a:t> </a:t>
            </a:r>
            <a:r>
              <a:rPr lang="ru-RU" altLang="ro-RO" sz="2400" dirty="0" err="1">
                <a:latin typeface="Garamond"/>
                <a:cs typeface="Arial"/>
              </a:rPr>
              <a:t>medicalǎ</a:t>
            </a:r>
            <a:r>
              <a:rPr lang="ru-RU" altLang="ro-RO" sz="2400" dirty="0">
                <a:latin typeface="Garamond"/>
                <a:cs typeface="Arial"/>
              </a:rPr>
              <a:t> </a:t>
            </a:r>
            <a:r>
              <a:rPr lang="ru-RU" altLang="ro-RO" sz="2400" dirty="0" err="1">
                <a:latin typeface="Garamond"/>
                <a:cs typeface="Arial"/>
              </a:rPr>
              <a:t>strict</a:t>
            </a:r>
            <a:r>
              <a:rPr lang="ru-RU" altLang="ro-RO" sz="2400" dirty="0">
                <a:latin typeface="Garamond"/>
                <a:cs typeface="Arial"/>
              </a:rPr>
              <a:t> </a:t>
            </a:r>
            <a:r>
              <a:rPr lang="ru-RU" altLang="ro-RO" sz="2400" dirty="0" err="1" smtClean="0">
                <a:latin typeface="Garamond"/>
                <a:cs typeface="Arial"/>
              </a:rPr>
              <a:t>determinatǎ</a:t>
            </a:r>
            <a:endParaRPr lang="ru-RU" altLang="ro-RO" sz="2400" dirty="0">
              <a:latin typeface="Garamond"/>
              <a:cs typeface="Arial"/>
            </a:endParaRPr>
          </a:p>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voluntar</a:t>
            </a:r>
            <a:endParaRPr lang="ru-RU" altLang="ro-RO" sz="2400" b="1" dirty="0">
              <a:latin typeface="Garamond"/>
              <a:cs typeface="Arial"/>
            </a:endParaRPr>
          </a:p>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revocabil</a:t>
            </a:r>
            <a:endParaRPr lang="ro-RO" altLang="ro-RO" sz="2400" b="1" dirty="0" smtClean="0">
              <a:latin typeface="Garamond"/>
              <a:cs typeface="Arial"/>
            </a:endParaRPr>
          </a:p>
          <a:p>
            <a:pPr marL="342900" lvl="0" indent="-342900" algn="just">
              <a:lnSpc>
                <a:spcPct val="90000"/>
              </a:lnSpc>
              <a:spcBef>
                <a:spcPct val="20000"/>
              </a:spcBef>
              <a:buClr>
                <a:srgbClr val="FFCC00"/>
              </a:buClr>
              <a:buSzPct val="70000"/>
              <a:buFont typeface="Wingdings" panose="05000000000000000000" pitchFamily="2" charset="2"/>
              <a:buChar char="§"/>
              <a:defRPr/>
            </a:pPr>
            <a:r>
              <a:rPr lang="ru-RU" altLang="ro-RO" sz="2400" b="1" dirty="0" err="1" smtClean="0">
                <a:latin typeface="Garamond"/>
                <a:cs typeface="Arial"/>
              </a:rPr>
              <a:t>informat</a:t>
            </a:r>
            <a:r>
              <a:rPr lang="ru-RU" altLang="ro-RO" sz="2400" dirty="0">
                <a:latin typeface="Garamond"/>
                <a:cs typeface="Arial"/>
              </a:rPr>
              <a:t> – </a:t>
            </a:r>
            <a:r>
              <a:rPr lang="ru-RU" altLang="ro-RO" sz="2400" dirty="0" err="1">
                <a:latin typeface="Garamond"/>
                <a:cs typeface="Arial"/>
              </a:rPr>
              <a:t>ȋn</a:t>
            </a:r>
            <a:r>
              <a:rPr lang="ru-RU" altLang="ro-RO" sz="2400" dirty="0">
                <a:latin typeface="Garamond"/>
                <a:cs typeface="Arial"/>
              </a:rPr>
              <a:t> </a:t>
            </a:r>
            <a:r>
              <a:rPr lang="ru-RU" altLang="ro-RO" sz="2400" dirty="0" err="1">
                <a:latin typeface="Garamond"/>
                <a:cs typeface="Arial"/>
              </a:rPr>
              <a:t>sensul</a:t>
            </a:r>
            <a:r>
              <a:rPr lang="ru-RU" altLang="ro-RO" sz="2400" dirty="0">
                <a:latin typeface="Garamond"/>
                <a:cs typeface="Arial"/>
              </a:rPr>
              <a:t> </a:t>
            </a:r>
            <a:r>
              <a:rPr lang="ru-RU" altLang="ro-RO" sz="2400" dirty="0" err="1">
                <a:latin typeface="Garamond"/>
                <a:cs typeface="Arial"/>
              </a:rPr>
              <a:t>cǎ</a:t>
            </a:r>
            <a:r>
              <a:rPr lang="en-US" altLang="ro-RO" sz="2400" dirty="0">
                <a:latin typeface="Garamond"/>
                <a:cs typeface="Arial"/>
              </a:rPr>
              <a:t> </a:t>
            </a:r>
            <a:r>
              <a:rPr lang="ru-RU" altLang="ro-RO" sz="2400" dirty="0" err="1">
                <a:latin typeface="Garamond"/>
                <a:cs typeface="Arial"/>
              </a:rPr>
              <a:t>prestaţia</a:t>
            </a:r>
            <a:r>
              <a:rPr lang="ru-RU" altLang="ro-RO" sz="2400" dirty="0">
                <a:latin typeface="Garamond"/>
                <a:cs typeface="Arial"/>
              </a:rPr>
              <a:t> </a:t>
            </a:r>
            <a:r>
              <a:rPr lang="ru-RU" altLang="ro-RO" sz="2400" dirty="0" err="1">
                <a:latin typeface="Garamond"/>
                <a:cs typeface="Arial"/>
              </a:rPr>
              <a:t>medicalǎ</a:t>
            </a:r>
            <a:r>
              <a:rPr lang="en-US" altLang="ro-RO" sz="2400" dirty="0">
                <a:latin typeface="Garamond"/>
                <a:cs typeface="Arial"/>
              </a:rPr>
              <a:t> </a:t>
            </a:r>
            <a:r>
              <a:rPr lang="ru-RU" altLang="ro-RO" sz="2400" dirty="0" err="1">
                <a:latin typeface="Garamond"/>
                <a:cs typeface="Arial"/>
              </a:rPr>
              <a:t>ȋn</a:t>
            </a:r>
            <a:r>
              <a:rPr lang="ru-RU" altLang="ro-RO" sz="2400" dirty="0">
                <a:latin typeface="Garamond"/>
                <a:cs typeface="Arial"/>
              </a:rPr>
              <a:t> </a:t>
            </a:r>
            <a:r>
              <a:rPr lang="ru-RU" altLang="ro-RO" sz="2400" dirty="0" err="1">
                <a:latin typeface="Garamond"/>
                <a:cs typeface="Arial"/>
              </a:rPr>
              <a:t>discuţie</a:t>
            </a:r>
            <a:r>
              <a:rPr lang="ru-RU" altLang="ro-RO" sz="2400" dirty="0">
                <a:latin typeface="Garamond"/>
                <a:cs typeface="Arial"/>
              </a:rPr>
              <a:t> </a:t>
            </a:r>
            <a:r>
              <a:rPr lang="ru-RU" altLang="ro-RO" sz="2400" dirty="0" err="1">
                <a:latin typeface="Garamond"/>
                <a:cs typeface="Arial"/>
              </a:rPr>
              <a:t>poate</a:t>
            </a:r>
            <a:r>
              <a:rPr lang="ru-RU" altLang="ro-RO" sz="2400" dirty="0">
                <a:latin typeface="Garamond"/>
                <a:cs typeface="Arial"/>
              </a:rPr>
              <a:t> </a:t>
            </a:r>
            <a:r>
              <a:rPr lang="ru-RU" altLang="ro-RO" sz="2400" dirty="0" err="1">
                <a:latin typeface="Garamond"/>
                <a:cs typeface="Arial"/>
              </a:rPr>
              <a:t>fi</a:t>
            </a:r>
            <a:r>
              <a:rPr lang="ru-RU" altLang="ro-RO" sz="2400" dirty="0">
                <a:latin typeface="Garamond"/>
                <a:cs typeface="Arial"/>
              </a:rPr>
              <a:t> </a:t>
            </a:r>
            <a:r>
              <a:rPr lang="ru-RU" altLang="ro-RO" sz="2400" dirty="0" err="1">
                <a:latin typeface="Garamond"/>
                <a:cs typeface="Arial"/>
              </a:rPr>
              <a:t>exercitatǎ</a:t>
            </a:r>
            <a:r>
              <a:rPr lang="en-US" altLang="ro-RO" sz="2400" dirty="0">
                <a:latin typeface="Garamond"/>
                <a:cs typeface="Arial"/>
              </a:rPr>
              <a:t> </a:t>
            </a:r>
            <a:r>
              <a:rPr lang="ru-RU" altLang="ro-RO" sz="2400" dirty="0" err="1">
                <a:latin typeface="Garamond"/>
                <a:cs typeface="Arial"/>
              </a:rPr>
              <a:t>numai</a:t>
            </a:r>
            <a:r>
              <a:rPr lang="ru-RU" altLang="ro-RO" sz="2400" dirty="0">
                <a:latin typeface="Garamond"/>
                <a:cs typeface="Arial"/>
              </a:rPr>
              <a:t> </a:t>
            </a:r>
            <a:r>
              <a:rPr lang="ru-RU" altLang="ro-RO" sz="2400" dirty="0" err="1">
                <a:latin typeface="Garamond"/>
                <a:cs typeface="Arial"/>
              </a:rPr>
              <a:t>dupa</a:t>
            </a:r>
            <a:r>
              <a:rPr lang="ru-RU" altLang="ro-RO" sz="2400" dirty="0">
                <a:latin typeface="Garamond"/>
                <a:cs typeface="Arial"/>
              </a:rPr>
              <a:t> </a:t>
            </a:r>
            <a:r>
              <a:rPr lang="ru-RU" altLang="ro-RO" sz="2400" dirty="0" err="1">
                <a:latin typeface="Garamond"/>
                <a:cs typeface="Arial"/>
              </a:rPr>
              <a:t>ce</a:t>
            </a:r>
            <a:r>
              <a:rPr lang="ru-RU" altLang="ro-RO" sz="2400" dirty="0">
                <a:latin typeface="Garamond"/>
                <a:cs typeface="Arial"/>
              </a:rPr>
              <a:t> </a:t>
            </a:r>
            <a:r>
              <a:rPr lang="ro-RO" altLang="ro-RO" sz="2400" dirty="0" smtClean="0">
                <a:latin typeface="Garamond"/>
                <a:cs typeface="Arial"/>
              </a:rPr>
              <a:t>specialistul </a:t>
            </a:r>
            <a:r>
              <a:rPr lang="ru-RU" altLang="ro-RO" sz="2400" dirty="0" smtClean="0">
                <a:latin typeface="Garamond"/>
                <a:cs typeface="Arial"/>
              </a:rPr>
              <a:t>a </a:t>
            </a:r>
            <a:r>
              <a:rPr lang="ru-RU" altLang="ro-RO" sz="2400" dirty="0" err="1">
                <a:latin typeface="Garamond"/>
                <a:cs typeface="Arial"/>
              </a:rPr>
              <a:t>ȋndeplinit</a:t>
            </a:r>
            <a:r>
              <a:rPr lang="ru-RU" altLang="ro-RO" sz="2400" dirty="0">
                <a:latin typeface="Garamond"/>
                <a:cs typeface="Arial"/>
              </a:rPr>
              <a:t> </a:t>
            </a:r>
            <a:r>
              <a:rPr lang="ru-RU" altLang="ro-RO" sz="2400" dirty="0" err="1">
                <a:latin typeface="Garamond"/>
                <a:cs typeface="Arial"/>
              </a:rPr>
              <a:t>obligaţia</a:t>
            </a:r>
            <a:r>
              <a:rPr lang="ru-RU" altLang="ro-RO" sz="2400" dirty="0">
                <a:latin typeface="Garamond"/>
                <a:cs typeface="Arial"/>
              </a:rPr>
              <a:t> </a:t>
            </a:r>
            <a:r>
              <a:rPr lang="ru-RU" altLang="ro-RO" sz="2400" dirty="0" err="1">
                <a:latin typeface="Garamond"/>
                <a:cs typeface="Arial"/>
              </a:rPr>
              <a:t>de</a:t>
            </a:r>
            <a:r>
              <a:rPr lang="ru-RU" altLang="ro-RO" sz="2400" dirty="0">
                <a:latin typeface="Garamond"/>
                <a:cs typeface="Arial"/>
              </a:rPr>
              <a:t> a </a:t>
            </a:r>
            <a:r>
              <a:rPr lang="ru-RU" altLang="ro-RO" sz="2400" dirty="0" err="1">
                <a:latin typeface="Garamond"/>
                <a:cs typeface="Arial"/>
              </a:rPr>
              <a:t>informa</a:t>
            </a:r>
            <a:r>
              <a:rPr lang="ru-RU" altLang="ro-RO" sz="2400" dirty="0">
                <a:latin typeface="Garamond"/>
                <a:cs typeface="Arial"/>
              </a:rPr>
              <a:t> </a:t>
            </a:r>
            <a:r>
              <a:rPr lang="ru-RU" altLang="ro-RO" sz="2400" dirty="0" err="1">
                <a:latin typeface="Garamond"/>
                <a:cs typeface="Arial"/>
              </a:rPr>
              <a:t>pacientul</a:t>
            </a:r>
            <a:r>
              <a:rPr lang="ru-RU" altLang="ro-RO" sz="2400" dirty="0">
                <a:latin typeface="Garamond"/>
                <a:cs typeface="Arial"/>
              </a:rPr>
              <a:t> </a:t>
            </a:r>
            <a:r>
              <a:rPr lang="ru-RU" altLang="ro-RO" sz="2400" dirty="0" err="1">
                <a:latin typeface="Garamond"/>
                <a:cs typeface="Arial"/>
              </a:rPr>
              <a:t>asupra</a:t>
            </a:r>
            <a:r>
              <a:rPr lang="ru-RU" altLang="ro-RO" sz="2400" dirty="0">
                <a:latin typeface="Garamond"/>
                <a:cs typeface="Arial"/>
              </a:rPr>
              <a:t> </a:t>
            </a:r>
            <a:r>
              <a:rPr lang="ru-RU" altLang="ro-RO" sz="2400" dirty="0" err="1">
                <a:latin typeface="Garamond"/>
                <a:cs typeface="Arial"/>
              </a:rPr>
              <a:t>tuturor</a:t>
            </a:r>
            <a:r>
              <a:rPr lang="ru-RU" altLang="ro-RO" sz="2400" dirty="0">
                <a:latin typeface="Garamond"/>
                <a:cs typeface="Arial"/>
              </a:rPr>
              <a:t> </a:t>
            </a:r>
            <a:r>
              <a:rPr lang="ru-RU" altLang="ro-RO" sz="2400" dirty="0" err="1">
                <a:latin typeface="Garamond"/>
                <a:cs typeface="Arial"/>
              </a:rPr>
              <a:t>aspectelor</a:t>
            </a:r>
            <a:r>
              <a:rPr lang="ru-RU" altLang="ro-RO" sz="2400" dirty="0">
                <a:latin typeface="Garamond"/>
                <a:cs typeface="Arial"/>
              </a:rPr>
              <a:t> </a:t>
            </a:r>
            <a:r>
              <a:rPr lang="ru-RU" altLang="ro-RO" sz="2400" dirty="0" err="1">
                <a:latin typeface="Garamond"/>
                <a:cs typeface="Arial"/>
              </a:rPr>
              <a:t>legate</a:t>
            </a:r>
            <a:r>
              <a:rPr lang="ru-RU" altLang="ro-RO" sz="2400" dirty="0">
                <a:latin typeface="Garamond"/>
                <a:cs typeface="Arial"/>
              </a:rPr>
              <a:t> </a:t>
            </a:r>
            <a:r>
              <a:rPr lang="ru-RU" altLang="ro-RO" sz="2400" dirty="0" err="1">
                <a:latin typeface="Garamond"/>
                <a:cs typeface="Arial"/>
              </a:rPr>
              <a:t>de</a:t>
            </a:r>
            <a:r>
              <a:rPr lang="ru-RU" altLang="ro-RO" sz="2400" dirty="0">
                <a:latin typeface="Garamond"/>
                <a:cs typeface="Arial"/>
              </a:rPr>
              <a:t> </a:t>
            </a:r>
            <a:r>
              <a:rPr lang="ru-RU" altLang="ro-RO" sz="2400" dirty="0" err="1">
                <a:latin typeface="Garamond"/>
                <a:cs typeface="Arial"/>
              </a:rPr>
              <a:t>aceasta</a:t>
            </a:r>
            <a:r>
              <a:rPr lang="ru-RU" altLang="ro-RO" sz="2400" dirty="0">
                <a:latin typeface="Garamond"/>
                <a:cs typeface="Arial"/>
              </a:rPr>
              <a:t>. </a:t>
            </a:r>
            <a:endParaRPr lang="ro-RO" altLang="ro-RO" sz="2400" dirty="0" smtClean="0">
              <a:latin typeface="Garamond"/>
              <a:cs typeface="Arial"/>
            </a:endParaRPr>
          </a:p>
          <a:p>
            <a:pPr marL="0" lvl="0" indent="0" algn="just">
              <a:lnSpc>
                <a:spcPct val="90000"/>
              </a:lnSpc>
              <a:spcBef>
                <a:spcPct val="20000"/>
              </a:spcBef>
              <a:buClr>
                <a:srgbClr val="FFCC00"/>
              </a:buClr>
              <a:buSzPct val="70000"/>
              <a:buNone/>
              <a:defRPr/>
            </a:pPr>
            <a:r>
              <a:rPr lang="ro-RO" altLang="ro-RO" sz="2400" dirty="0" smtClean="0">
                <a:latin typeface="Garamond"/>
                <a:cs typeface="Arial"/>
              </a:rPr>
              <a:t>Specialistul este </a:t>
            </a:r>
            <a:r>
              <a:rPr lang="ru-RU" altLang="ro-RO" sz="2400" dirty="0" err="1" smtClean="0">
                <a:latin typeface="Garamond"/>
                <a:cs typeface="Arial"/>
              </a:rPr>
              <a:t>obligat</a:t>
            </a:r>
            <a:r>
              <a:rPr lang="ru-RU" altLang="ro-RO" sz="2400" dirty="0" smtClean="0">
                <a:latin typeface="Garamond"/>
                <a:cs typeface="Arial"/>
              </a:rPr>
              <a:t> </a:t>
            </a:r>
            <a:r>
              <a:rPr lang="ru-RU" altLang="ro-RO" sz="2400" dirty="0" err="1" smtClean="0">
                <a:latin typeface="Garamond"/>
                <a:cs typeface="Arial"/>
              </a:rPr>
              <a:t>sǎ</a:t>
            </a:r>
            <a:r>
              <a:rPr lang="ro-RO" altLang="ro-RO" sz="2400" dirty="0" smtClean="0">
                <a:latin typeface="Garamond"/>
                <a:cs typeface="Arial"/>
              </a:rPr>
              <a:t> </a:t>
            </a:r>
            <a:r>
              <a:rPr lang="ru-RU" altLang="ro-RO" sz="2400" dirty="0" err="1" smtClean="0">
                <a:latin typeface="Garamond"/>
                <a:cs typeface="Arial"/>
              </a:rPr>
              <a:t>explice</a:t>
            </a:r>
            <a:r>
              <a:rPr lang="ru-RU" altLang="ro-RO" sz="2400" dirty="0" smtClean="0">
                <a:latin typeface="Garamond"/>
                <a:cs typeface="Arial"/>
              </a:rPr>
              <a:t> </a:t>
            </a:r>
            <a:r>
              <a:rPr lang="ru-RU" altLang="ro-RO" sz="2400" dirty="0" err="1">
                <a:latin typeface="Garamond"/>
                <a:cs typeface="Arial"/>
              </a:rPr>
              <a:t>riscurile</a:t>
            </a:r>
            <a:r>
              <a:rPr lang="ru-RU" altLang="ro-RO" sz="2400" dirty="0">
                <a:latin typeface="Garamond"/>
                <a:cs typeface="Arial"/>
              </a:rPr>
              <a:t> </a:t>
            </a:r>
            <a:r>
              <a:rPr lang="ru-RU" altLang="ro-RO" sz="2400" dirty="0" err="1">
                <a:latin typeface="Garamond"/>
                <a:cs typeface="Arial"/>
              </a:rPr>
              <a:t>posibile</a:t>
            </a:r>
            <a:r>
              <a:rPr lang="ru-RU" altLang="ro-RO" sz="2400" dirty="0">
                <a:latin typeface="Garamond"/>
                <a:cs typeface="Arial"/>
              </a:rPr>
              <a:t> </a:t>
            </a:r>
            <a:r>
              <a:rPr lang="ru-RU" altLang="ro-RO" sz="2400" dirty="0" err="1">
                <a:latin typeface="Garamond"/>
                <a:cs typeface="Arial"/>
              </a:rPr>
              <a:t>și</a:t>
            </a:r>
            <a:r>
              <a:rPr lang="ru-RU" altLang="ro-RO" sz="2400" dirty="0">
                <a:latin typeface="Garamond"/>
                <a:cs typeface="Arial"/>
              </a:rPr>
              <a:t> </a:t>
            </a:r>
            <a:r>
              <a:rPr lang="ru-RU" altLang="ro-RO" sz="2400" dirty="0" err="1">
                <a:latin typeface="Garamond"/>
                <a:cs typeface="Arial"/>
              </a:rPr>
              <a:t>probabile</a:t>
            </a:r>
            <a:r>
              <a:rPr lang="ru-RU" altLang="ro-RO" sz="2400" dirty="0">
                <a:latin typeface="Garamond"/>
                <a:cs typeface="Arial"/>
              </a:rPr>
              <a:t> </a:t>
            </a:r>
            <a:r>
              <a:rPr lang="ru-RU" altLang="ro-RO" sz="2400" dirty="0" err="1">
                <a:latin typeface="Garamond"/>
                <a:cs typeface="Arial"/>
              </a:rPr>
              <a:t>care</a:t>
            </a:r>
            <a:r>
              <a:rPr lang="ru-RU" altLang="ro-RO" sz="2400" dirty="0">
                <a:latin typeface="Garamond"/>
                <a:cs typeface="Arial"/>
              </a:rPr>
              <a:t> </a:t>
            </a:r>
            <a:r>
              <a:rPr lang="ru-RU" altLang="ro-RO" sz="2400" dirty="0" err="1">
                <a:latin typeface="Garamond"/>
                <a:cs typeface="Arial"/>
              </a:rPr>
              <a:t>pot</a:t>
            </a:r>
            <a:r>
              <a:rPr lang="ru-RU" altLang="ro-RO" sz="2400" dirty="0">
                <a:latin typeface="Garamond"/>
                <a:cs typeface="Arial"/>
              </a:rPr>
              <a:t> </a:t>
            </a:r>
            <a:r>
              <a:rPr lang="ru-RU" altLang="ro-RO" sz="2400" dirty="0" err="1">
                <a:latin typeface="Garamond"/>
                <a:cs typeface="Arial"/>
              </a:rPr>
              <a:t>surveni</a:t>
            </a:r>
            <a:r>
              <a:rPr lang="ru-RU" altLang="ro-RO" sz="2400" dirty="0">
                <a:latin typeface="Garamond"/>
                <a:cs typeface="Arial"/>
              </a:rPr>
              <a:t> </a:t>
            </a:r>
            <a:r>
              <a:rPr lang="ru-RU" altLang="ro-RO" sz="2400" dirty="0" err="1">
                <a:latin typeface="Garamond"/>
                <a:cs typeface="Arial"/>
              </a:rPr>
              <a:t>ȋn</a:t>
            </a:r>
            <a:r>
              <a:rPr lang="ru-RU" altLang="ro-RO" sz="2400" dirty="0">
                <a:latin typeface="Garamond"/>
                <a:cs typeface="Arial"/>
              </a:rPr>
              <a:t> </a:t>
            </a:r>
            <a:r>
              <a:rPr lang="ru-RU" altLang="ro-RO" sz="2400" dirty="0" err="1">
                <a:latin typeface="Garamond"/>
                <a:cs typeface="Arial"/>
              </a:rPr>
              <a:t>timpul</a:t>
            </a:r>
            <a:r>
              <a:rPr lang="ru-RU" altLang="ro-RO" sz="2400" dirty="0">
                <a:latin typeface="Garamond"/>
                <a:cs typeface="Arial"/>
              </a:rPr>
              <a:t> sau </a:t>
            </a:r>
            <a:r>
              <a:rPr lang="ru-RU" altLang="ro-RO" sz="2400" dirty="0" err="1">
                <a:latin typeface="Garamond"/>
                <a:cs typeface="Arial"/>
              </a:rPr>
              <a:t>dupǎ</a:t>
            </a:r>
            <a:r>
              <a:rPr lang="en-US" altLang="ro-RO" sz="2400" dirty="0">
                <a:latin typeface="Garamond"/>
                <a:cs typeface="Arial"/>
              </a:rPr>
              <a:t> </a:t>
            </a:r>
            <a:r>
              <a:rPr lang="ru-RU" altLang="ro-RO" sz="2400" dirty="0" err="1">
                <a:latin typeface="Garamond"/>
                <a:cs typeface="Arial"/>
              </a:rPr>
              <a:t>intervenţia</a:t>
            </a:r>
            <a:r>
              <a:rPr lang="ru-RU" altLang="ro-RO" sz="2400" dirty="0">
                <a:latin typeface="Garamond"/>
                <a:cs typeface="Arial"/>
              </a:rPr>
              <a:t> </a:t>
            </a:r>
            <a:r>
              <a:rPr lang="ru-RU" altLang="ro-RO" sz="2400" dirty="0" err="1">
                <a:latin typeface="Garamond"/>
                <a:cs typeface="Arial"/>
              </a:rPr>
              <a:t>efectuatǎ</a:t>
            </a:r>
            <a:r>
              <a:rPr lang="ru-RU" altLang="ro-RO" sz="2400" dirty="0">
                <a:latin typeface="Garamond"/>
                <a:cs typeface="Arial"/>
              </a:rPr>
              <a:t>, </a:t>
            </a:r>
            <a:r>
              <a:rPr lang="ru-RU" altLang="ro-RO" sz="2400" dirty="0" err="1">
                <a:latin typeface="Garamond"/>
                <a:cs typeface="Arial"/>
              </a:rPr>
              <a:t>rezultatele</a:t>
            </a:r>
            <a:r>
              <a:rPr lang="ru-RU" altLang="ro-RO" sz="2400" dirty="0">
                <a:latin typeface="Garamond"/>
                <a:cs typeface="Arial"/>
              </a:rPr>
              <a:t> </a:t>
            </a:r>
            <a:r>
              <a:rPr lang="ru-RU" altLang="ro-RO" sz="2400" dirty="0" err="1">
                <a:latin typeface="Garamond"/>
                <a:cs typeface="Arial"/>
              </a:rPr>
              <a:t>așteptate</a:t>
            </a:r>
            <a:r>
              <a:rPr lang="ru-RU" altLang="ro-RO" sz="2400" dirty="0">
                <a:latin typeface="Garamond"/>
                <a:cs typeface="Arial"/>
              </a:rPr>
              <a:t>, </a:t>
            </a:r>
            <a:r>
              <a:rPr lang="ru-RU" altLang="ro-RO" sz="2400" dirty="0" err="1">
                <a:latin typeface="Garamond"/>
                <a:cs typeface="Arial"/>
              </a:rPr>
              <a:t>sǎ</a:t>
            </a:r>
            <a:r>
              <a:rPr lang="en-US" altLang="ro-RO" sz="2400" dirty="0">
                <a:latin typeface="Garamond"/>
                <a:cs typeface="Arial"/>
              </a:rPr>
              <a:t> </a:t>
            </a:r>
            <a:r>
              <a:rPr lang="ru-RU" altLang="ro-RO" sz="2400" dirty="0" err="1" smtClean="0">
                <a:latin typeface="Garamond"/>
                <a:cs typeface="Arial"/>
              </a:rPr>
              <a:t>prezinte</a:t>
            </a:r>
            <a:r>
              <a:rPr lang="ru-RU" altLang="ro-RO" sz="2400" dirty="0" smtClean="0">
                <a:latin typeface="Garamond"/>
                <a:cs typeface="Arial"/>
              </a:rPr>
              <a:t> </a:t>
            </a:r>
            <a:r>
              <a:rPr lang="ru-RU" altLang="ro-RO" sz="2400" dirty="0" err="1">
                <a:latin typeface="Garamond"/>
                <a:cs typeface="Arial"/>
              </a:rPr>
              <a:t>posibilitǎţi</a:t>
            </a:r>
            <a:r>
              <a:rPr lang="ru-RU" altLang="ro-RO" sz="2400" dirty="0">
                <a:latin typeface="Garamond"/>
                <a:cs typeface="Arial"/>
              </a:rPr>
              <a:t> </a:t>
            </a:r>
            <a:r>
              <a:rPr lang="ru-RU" altLang="ro-RO" sz="2400" dirty="0" err="1">
                <a:latin typeface="Garamond"/>
                <a:cs typeface="Arial"/>
              </a:rPr>
              <a:t>alternative</a:t>
            </a:r>
            <a:r>
              <a:rPr lang="ru-RU" altLang="ro-RO" sz="2400" dirty="0">
                <a:latin typeface="Garamond"/>
                <a:cs typeface="Arial"/>
              </a:rPr>
              <a:t> </a:t>
            </a:r>
            <a:r>
              <a:rPr lang="ru-RU" altLang="ro-RO" sz="2400" dirty="0" err="1">
                <a:latin typeface="Garamond"/>
                <a:cs typeface="Arial"/>
              </a:rPr>
              <a:t>de</a:t>
            </a:r>
            <a:r>
              <a:rPr lang="ru-RU" altLang="ro-RO" sz="2400" dirty="0">
                <a:latin typeface="Garamond"/>
                <a:cs typeface="Arial"/>
              </a:rPr>
              <a:t> </a:t>
            </a:r>
            <a:r>
              <a:rPr lang="ru-RU" altLang="ro-RO" sz="2400" dirty="0" err="1">
                <a:latin typeface="Garamond"/>
                <a:cs typeface="Arial"/>
              </a:rPr>
              <a:t>tratament</a:t>
            </a:r>
            <a:r>
              <a:rPr lang="ru-RU" altLang="ro-RO" sz="2400" dirty="0">
                <a:latin typeface="Garamond"/>
                <a:cs typeface="Arial"/>
              </a:rPr>
              <a:t> </a:t>
            </a:r>
            <a:r>
              <a:rPr lang="ru-RU" altLang="ro-RO" sz="2400" dirty="0" err="1">
                <a:latin typeface="Garamond"/>
                <a:cs typeface="Arial"/>
              </a:rPr>
              <a:t>fǎcând</a:t>
            </a:r>
            <a:r>
              <a:rPr lang="ru-RU" altLang="ro-RO" sz="2400" dirty="0">
                <a:latin typeface="Garamond"/>
                <a:cs typeface="Arial"/>
              </a:rPr>
              <a:t> </a:t>
            </a:r>
            <a:r>
              <a:rPr lang="ru-RU" altLang="ro-RO" sz="2400" dirty="0" err="1">
                <a:latin typeface="Garamond"/>
                <a:cs typeface="Arial"/>
              </a:rPr>
              <a:t>referire</a:t>
            </a:r>
            <a:r>
              <a:rPr lang="ru-RU" altLang="ro-RO" sz="2400" dirty="0">
                <a:latin typeface="Garamond"/>
                <a:cs typeface="Arial"/>
              </a:rPr>
              <a:t> </a:t>
            </a:r>
            <a:r>
              <a:rPr lang="ru-RU" altLang="ro-RO" sz="2400" dirty="0" err="1">
                <a:latin typeface="Garamond"/>
                <a:cs typeface="Arial"/>
              </a:rPr>
              <a:t>la</a:t>
            </a:r>
            <a:r>
              <a:rPr lang="ru-RU" altLang="ro-RO" sz="2400" dirty="0">
                <a:latin typeface="Garamond"/>
                <a:cs typeface="Arial"/>
              </a:rPr>
              <a:t> </a:t>
            </a:r>
            <a:r>
              <a:rPr lang="ro-RO" altLang="ro-RO" sz="2400" dirty="0" smtClean="0">
                <a:latin typeface="Garamond"/>
                <a:cs typeface="Arial"/>
              </a:rPr>
              <a:t>posibilele </a:t>
            </a:r>
            <a:r>
              <a:rPr lang="ru-RU" altLang="ro-RO" sz="2400" dirty="0" err="1" smtClean="0">
                <a:latin typeface="Garamond"/>
                <a:cs typeface="Arial"/>
              </a:rPr>
              <a:t>complicaţii</a:t>
            </a:r>
            <a:endParaRPr lang="ru-RU" altLang="ro-RO" sz="2400" dirty="0">
              <a:latin typeface="Garamond"/>
              <a:cs typeface="Arial"/>
            </a:endParaRPr>
          </a:p>
          <a:p>
            <a:pPr marL="342900" lvl="0" indent="-342900">
              <a:lnSpc>
                <a:spcPct val="90000"/>
              </a:lnSpc>
              <a:spcBef>
                <a:spcPct val="20000"/>
              </a:spcBef>
              <a:buClr>
                <a:srgbClr val="FFCC00"/>
              </a:buClr>
              <a:buSzPct val="70000"/>
              <a:buNone/>
              <a:defRPr/>
            </a:pPr>
            <a:endParaRPr lang="ru-RU" altLang="ro-RO" sz="2400" dirty="0">
              <a:latin typeface="Garamond"/>
              <a:cs typeface="Arial"/>
            </a:endParaRPr>
          </a:p>
          <a:p>
            <a:endParaRPr lang="ro-RO" dirty="0"/>
          </a:p>
        </p:txBody>
      </p:sp>
    </p:spTree>
    <p:extLst>
      <p:ext uri="{BB962C8B-B14F-4D97-AF65-F5344CB8AC3E}">
        <p14:creationId xmlns:p14="http://schemas.microsoft.com/office/powerpoint/2010/main" val="368922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bwMode="auto">
          <a:xfrm>
            <a:off x="5580063" y="1125538"/>
            <a:ext cx="3563937" cy="4535487"/>
          </a:xfrm>
        </p:spPr>
        <p:txBody>
          <a:bodyPr vert="horz" wrap="square" lIns="91440" tIns="45720" rIns="91440" bIns="45720" numCol="1" anchorCtr="0" compatLnSpc="1">
            <a:prstTxWarp prst="textNoShape">
              <a:avLst/>
            </a:prstTxWarp>
          </a:bodyPr>
          <a:lstStyle/>
          <a:p>
            <a:r>
              <a:rPr lang="ro-MD" sz="3200" smtClean="0"/>
              <a:t>Drepturile pacientului au fost reflectate in </a:t>
            </a:r>
            <a:r>
              <a:rPr lang="it-IT" sz="3200" smtClean="0"/>
              <a:t>Legea cu privire la drepturile si responsabilitatile pacientului nr. 263/2005.</a:t>
            </a:r>
            <a:r>
              <a:rPr lang="it-IT" smtClean="0"/>
              <a:t/>
            </a:r>
            <a:br>
              <a:rPr lang="it-IT" smtClean="0"/>
            </a:br>
            <a:endParaRPr lang="ru-RU" smtClean="0"/>
          </a:p>
        </p:txBody>
      </p:sp>
      <p:pic>
        <p:nvPicPr>
          <p:cNvPr id="5" name="Рисунок 4"/>
          <p:cNvPicPr>
            <a:picLocks noGrp="1" noChangeAspect="1"/>
          </p:cNvPicPr>
          <p:nvPr>
            <p:ph type="pic" idx="1"/>
          </p:nvPr>
        </p:nvPicPr>
        <p:blipFill>
          <a:blip r:embed="rId2">
            <a:extLst/>
          </a:blip>
          <a:srcRect l="11802" r="11802"/>
          <a:stretch>
            <a:fillRect/>
          </a:stretch>
        </p:blipFill>
        <p:spPr>
          <a:xfrm>
            <a:off x="830263" y="1128716"/>
            <a:ext cx="4419600" cy="3514531"/>
          </a:xfrm>
        </p:spPr>
      </p:pic>
      <p:sp>
        <p:nvSpPr>
          <p:cNvPr id="27651" name="Текст 3"/>
          <p:cNvSpPr>
            <a:spLocks noGrp="1"/>
          </p:cNvSpPr>
          <p:nvPr>
            <p:ph type="body" sz="half" idx="2"/>
          </p:nvPr>
        </p:nvSpPr>
        <p:spPr/>
        <p:txBody>
          <a:bodyPr/>
          <a:lstStyle/>
          <a:p>
            <a:pPr>
              <a:spcBef>
                <a:spcPct val="0"/>
              </a:spcBef>
            </a:pPr>
            <a:r>
              <a:rPr lang="ro-MD" sz="3200" smtClean="0"/>
              <a:t>Drepturile pacientului</a:t>
            </a:r>
            <a:endParaRPr lang="ru-RU" sz="3200"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solidFill>
                <a:schemeClr val="tx2">
                  <a:satMod val="130000"/>
                </a:schemeClr>
              </a:solidFill>
            </a:endParaRPr>
          </a:p>
        </p:txBody>
      </p:sp>
      <p:pic>
        <p:nvPicPr>
          <p:cNvPr id="26626" name="Объект 3"/>
          <p:cNvPicPr>
            <a:picLocks noGrp="1" noChangeAspect="1"/>
          </p:cNvPicPr>
          <p:nvPr>
            <p:ph idx="1"/>
          </p:nvPr>
        </p:nvPicPr>
        <p:blipFill>
          <a:blip r:embed="rId2"/>
          <a:srcRect/>
          <a:stretch>
            <a:fillRect/>
          </a:stretch>
        </p:blipFill>
        <p:spPr>
          <a:xfrm>
            <a:off x="107950" y="260350"/>
            <a:ext cx="8856663" cy="6453188"/>
          </a:xfrm>
        </p:spPr>
      </p:pic>
    </p:spTree>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634082"/>
          </a:xfrm>
        </p:spPr>
        <p:txBody>
          <a:bodyPr>
            <a:noAutofit/>
          </a:bodyPr>
          <a:lstStyle/>
          <a:p>
            <a:pPr algn="ctr" fontAlgn="auto">
              <a:spcAft>
                <a:spcPts val="0"/>
              </a:spcAft>
              <a:defRPr/>
            </a:pPr>
            <a:r>
              <a:rPr lang="vi-VN" sz="3200" b="1" dirty="0" smtClean="0">
                <a:solidFill>
                  <a:srgbClr val="002060"/>
                </a:solidFill>
              </a:rPr>
              <a:t>DREPTURI</a:t>
            </a:r>
            <a:r>
              <a:rPr lang="ro-RO" sz="3200" b="1" dirty="0" smtClean="0">
                <a:solidFill>
                  <a:srgbClr val="002060"/>
                </a:solidFill>
              </a:rPr>
              <a:t>LE P</a:t>
            </a:r>
            <a:r>
              <a:rPr lang="vi-VN" sz="3200" b="1" dirty="0" smtClean="0">
                <a:solidFill>
                  <a:srgbClr val="002060"/>
                </a:solidFill>
              </a:rPr>
              <a:t>ACIENTUL</a:t>
            </a:r>
            <a:r>
              <a:rPr lang="ro-RO" sz="3200" b="1" dirty="0" smtClean="0">
                <a:solidFill>
                  <a:srgbClr val="002060"/>
                </a:solidFill>
              </a:rPr>
              <a:t>UI</a:t>
            </a:r>
            <a:endParaRPr lang="ru-RU" sz="3200" b="1" dirty="0">
              <a:solidFill>
                <a:srgbClr val="002060"/>
              </a:solidFill>
            </a:endParaRPr>
          </a:p>
        </p:txBody>
      </p:sp>
      <p:sp>
        <p:nvSpPr>
          <p:cNvPr id="3" name="Объект 2"/>
          <p:cNvSpPr>
            <a:spLocks noGrp="1"/>
          </p:cNvSpPr>
          <p:nvPr>
            <p:ph idx="1"/>
          </p:nvPr>
        </p:nvSpPr>
        <p:spPr>
          <a:xfrm>
            <a:off x="827584" y="908720"/>
            <a:ext cx="8106866" cy="5339680"/>
          </a:xfrm>
        </p:spPr>
        <p:txBody>
          <a:bodyPr>
            <a:noAutofit/>
          </a:bodyPr>
          <a:lstStyle/>
          <a:p>
            <a:pPr marL="539496" indent="-457200" algn="just" fontAlgn="auto">
              <a:spcAft>
                <a:spcPts val="0"/>
              </a:spcAft>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vi-VN" sz="2300" dirty="0">
                <a:solidFill>
                  <a:srgbClr val="002060"/>
                </a:solidFill>
                <a:latin typeface="Times New Roman" panose="02020603050405020304" pitchFamily="18" charset="0"/>
                <a:cs typeface="Times New Roman" panose="02020603050405020304" pitchFamily="18" charset="0"/>
              </a:rPr>
              <a:t>la asistenţă medicală </a:t>
            </a:r>
            <a:endParaRPr lang="ro-RO" sz="2300" dirty="0" smtClean="0">
              <a:solidFill>
                <a:srgbClr val="002060"/>
              </a:solidFill>
              <a:latin typeface="Times New Roman" panose="02020603050405020304" pitchFamily="18" charset="0"/>
              <a:cs typeface="Times New Roman" panose="02020603050405020304" pitchFamily="18" charset="0"/>
            </a:endParaRPr>
          </a:p>
          <a:p>
            <a:pPr marL="539496" indent="-457200" algn="just" fontAlgn="auto">
              <a:spcAft>
                <a:spcPts val="0"/>
              </a:spcAft>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vi-VN" sz="2300" dirty="0">
                <a:solidFill>
                  <a:srgbClr val="002060"/>
                </a:solidFill>
                <a:latin typeface="Times New Roman" panose="02020603050405020304" pitchFamily="18" charset="0"/>
                <a:cs typeface="Times New Roman" panose="02020603050405020304" pitchFamily="18" charset="0"/>
              </a:rPr>
              <a:t>de a fi </a:t>
            </a:r>
            <a:r>
              <a:rPr lang="vi-VN" sz="2300" dirty="0" smtClean="0">
                <a:solidFill>
                  <a:srgbClr val="002060"/>
                </a:solidFill>
                <a:latin typeface="Times New Roman" panose="02020603050405020304" pitchFamily="18" charset="0"/>
                <a:cs typeface="Times New Roman" panose="02020603050405020304" pitchFamily="18" charset="0"/>
              </a:rPr>
              <a:t>respectat</a:t>
            </a:r>
            <a:r>
              <a:rPr lang="vi-VN" sz="2300"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fără </a:t>
            </a:r>
            <a:r>
              <a:rPr lang="vi-VN" sz="2300" dirty="0" smtClean="0">
                <a:latin typeface="Times New Roman" panose="02020603050405020304" pitchFamily="18" charset="0"/>
                <a:cs typeface="Times New Roman" panose="02020603050405020304" pitchFamily="18" charset="0"/>
              </a:rPr>
              <a:t>nici</a:t>
            </a:r>
            <a:r>
              <a:rPr lang="ro-RO"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o discriminare</a:t>
            </a:r>
            <a:r>
              <a:rPr lang="vi-VN" sz="2300" dirty="0">
                <a:latin typeface="Times New Roman" panose="02020603050405020304" pitchFamily="18" charset="0"/>
                <a:cs typeface="Times New Roman" panose="02020603050405020304" pitchFamily="18" charset="0"/>
              </a:rPr>
              <a:t>, indiferent de </a:t>
            </a:r>
            <a:r>
              <a:rPr lang="vi-VN" sz="2300" dirty="0" smtClean="0">
                <a:latin typeface="Times New Roman" panose="02020603050405020304" pitchFamily="18" charset="0"/>
                <a:cs typeface="Times New Roman" panose="02020603050405020304" pitchFamily="18" charset="0"/>
              </a:rPr>
              <a:t>vârstă</a:t>
            </a:r>
            <a:r>
              <a:rPr lang="vi-VN" sz="2300" dirty="0">
                <a:latin typeface="Times New Roman" panose="02020603050405020304" pitchFamily="18" charset="0"/>
                <a:cs typeface="Times New Roman" panose="02020603050405020304" pitchFamily="18" charset="0"/>
              </a:rPr>
              <a:t>, sex, apartenenţă etnică, statut social, </a:t>
            </a:r>
            <a:r>
              <a:rPr lang="vi-VN" sz="2300" dirty="0" smtClean="0">
                <a:latin typeface="Times New Roman" panose="02020603050405020304" pitchFamily="18" charset="0"/>
                <a:cs typeface="Times New Roman" panose="02020603050405020304" pitchFamily="18" charset="0"/>
              </a:rPr>
              <a:t>convingeri</a:t>
            </a:r>
            <a:r>
              <a:rPr lang="ro-MD" sz="2300" dirty="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politice </a:t>
            </a:r>
            <a:r>
              <a:rPr lang="vi-VN" sz="2300" dirty="0">
                <a:latin typeface="Times New Roman" panose="02020603050405020304" pitchFamily="18" charset="0"/>
                <a:cs typeface="Times New Roman" panose="02020603050405020304" pitchFamily="18" charset="0"/>
              </a:rPr>
              <a:t>şi </a:t>
            </a:r>
            <a:r>
              <a:rPr lang="vi-VN" sz="2300" dirty="0" smtClean="0">
                <a:latin typeface="Times New Roman" panose="02020603050405020304" pitchFamily="18" charset="0"/>
                <a:cs typeface="Times New Roman" panose="02020603050405020304" pitchFamily="18" charset="0"/>
              </a:rPr>
              <a:t>religioase</a:t>
            </a:r>
            <a:endParaRPr lang="ro-MD" sz="2300" dirty="0" smtClean="0">
              <a:latin typeface="Times New Roman" panose="02020603050405020304" pitchFamily="18" charset="0"/>
              <a:cs typeface="Times New Roman" panose="02020603050405020304" pitchFamily="18" charset="0"/>
            </a:endParaRPr>
          </a:p>
          <a:p>
            <a:pPr marL="539496" indent="-457200" algn="just" fontAlgn="auto">
              <a:spcAft>
                <a:spcPts val="0"/>
              </a:spcAft>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vi-VN" sz="2300" dirty="0">
                <a:solidFill>
                  <a:srgbClr val="002060"/>
                </a:solidFill>
                <a:latin typeface="Times New Roman" panose="02020603050405020304" pitchFamily="18" charset="0"/>
                <a:cs typeface="Times New Roman" panose="02020603050405020304" pitchFamily="18" charset="0"/>
              </a:rPr>
              <a:t>la securitatea vieţii </a:t>
            </a:r>
            <a:r>
              <a:rPr lang="vi-VN" sz="2300" dirty="0" smtClean="0">
                <a:solidFill>
                  <a:srgbClr val="002060"/>
                </a:solidFill>
                <a:latin typeface="Times New Roman" panose="02020603050405020304" pitchFamily="18" charset="0"/>
                <a:cs typeface="Times New Roman" panose="02020603050405020304" pitchFamily="18" charset="0"/>
              </a:rPr>
              <a:t>personale</a:t>
            </a:r>
            <a:r>
              <a:rPr lang="ro-RO" sz="2300" dirty="0" smtClean="0">
                <a:solidFill>
                  <a:srgbClr val="002060"/>
                </a:solidFill>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în </a:t>
            </a:r>
            <a:r>
              <a:rPr lang="vi-VN" sz="2300" dirty="0">
                <a:latin typeface="Times New Roman" panose="02020603050405020304" pitchFamily="18" charset="0"/>
                <a:cs typeface="Times New Roman" panose="02020603050405020304" pitchFamily="18" charset="0"/>
              </a:rPr>
              <a:t>timpul acordării serviciilor </a:t>
            </a:r>
            <a:r>
              <a:rPr lang="vi-VN" sz="2300" dirty="0" smtClean="0">
                <a:latin typeface="Times New Roman" panose="02020603050405020304" pitchFamily="18" charset="0"/>
                <a:cs typeface="Times New Roman" panose="02020603050405020304" pitchFamily="18" charset="0"/>
              </a:rPr>
              <a:t>de</a:t>
            </a:r>
            <a:r>
              <a:rPr lang="ro-MD"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sănătate</a:t>
            </a:r>
            <a:endParaRPr lang="ro-RO" sz="2300" dirty="0" smtClean="0">
              <a:latin typeface="Times New Roman" panose="02020603050405020304" pitchFamily="18" charset="0"/>
              <a:cs typeface="Times New Roman" panose="02020603050405020304" pitchFamily="18" charset="0"/>
            </a:endParaRPr>
          </a:p>
          <a:p>
            <a:pPr marL="425196" indent="-342900" fontAlgn="auto">
              <a:spcAft>
                <a:spcPts val="0"/>
              </a:spcAft>
              <a:buClr>
                <a:srgbClr val="7E97AD"/>
              </a:buClr>
              <a:buFont typeface="Wingdings" panose="05000000000000000000" pitchFamily="2" charset="2"/>
              <a:buChar char="Ø"/>
              <a:defRPr/>
            </a:pPr>
            <a:r>
              <a:rPr lang="vi-VN" sz="2300" dirty="0">
                <a:solidFill>
                  <a:srgbClr val="002060"/>
                </a:solidFill>
                <a:latin typeface="Times New Roman" panose="02020603050405020304" pitchFamily="18" charset="0"/>
                <a:cs typeface="Times New Roman" panose="02020603050405020304" pitchFamily="18" charset="0"/>
              </a:rPr>
              <a:t>Dreptul la reducerea suferinţei </a:t>
            </a:r>
            <a:r>
              <a:rPr lang="vi-VN" sz="2300" dirty="0" smtClean="0">
                <a:solidFill>
                  <a:srgbClr val="002060"/>
                </a:solidFill>
                <a:latin typeface="Times New Roman" panose="02020603050405020304" pitchFamily="18" charset="0"/>
                <a:cs typeface="Times New Roman" panose="02020603050405020304" pitchFamily="18" charset="0"/>
              </a:rPr>
              <a:t>provocate </a:t>
            </a:r>
            <a:r>
              <a:rPr lang="vi-VN" sz="2300" dirty="0">
                <a:solidFill>
                  <a:srgbClr val="002060"/>
                </a:solidFill>
                <a:latin typeface="Times New Roman" panose="02020603050405020304" pitchFamily="18" charset="0"/>
                <a:cs typeface="Times New Roman" panose="02020603050405020304" pitchFamily="18" charset="0"/>
              </a:rPr>
              <a:t>de boală </a:t>
            </a:r>
            <a:r>
              <a:rPr lang="vi-VN" sz="2300" dirty="0">
                <a:solidFill>
                  <a:srgbClr val="000000"/>
                </a:solidFill>
                <a:latin typeface="Times New Roman" panose="02020603050405020304" pitchFamily="18" charset="0"/>
                <a:cs typeface="Times New Roman" panose="02020603050405020304" pitchFamily="18" charset="0"/>
              </a:rPr>
              <a:t>şi/sau intervenţia medicală, prin </a:t>
            </a:r>
            <a:r>
              <a:rPr lang="vi-VN" sz="2300" dirty="0" smtClean="0">
                <a:solidFill>
                  <a:srgbClr val="000000"/>
                </a:solidFill>
                <a:latin typeface="Times New Roman" panose="02020603050405020304" pitchFamily="18" charset="0"/>
                <a:cs typeface="Times New Roman" panose="02020603050405020304" pitchFamily="18" charset="0"/>
              </a:rPr>
              <a:t>metodele </a:t>
            </a:r>
            <a:r>
              <a:rPr lang="vi-VN" sz="2300" dirty="0">
                <a:solidFill>
                  <a:srgbClr val="000000"/>
                </a:solidFill>
                <a:latin typeface="Times New Roman" panose="02020603050405020304" pitchFamily="18" charset="0"/>
                <a:cs typeface="Times New Roman" panose="02020603050405020304" pitchFamily="18" charset="0"/>
              </a:rPr>
              <a:t>şi mijloacele </a:t>
            </a:r>
            <a:r>
              <a:rPr lang="ro-RO" sz="2300" dirty="0">
                <a:solidFill>
                  <a:srgbClr val="000000"/>
                </a:solidFill>
                <a:latin typeface="Times New Roman" panose="02020603050405020304" pitchFamily="18" charset="0"/>
                <a:cs typeface="Times New Roman" panose="02020603050405020304" pitchFamily="18" charset="0"/>
              </a:rPr>
              <a:t>bazate pe </a:t>
            </a:r>
            <a:r>
              <a:rPr lang="ro-RO" sz="2300" dirty="0" smtClean="0">
                <a:solidFill>
                  <a:srgbClr val="000000"/>
                </a:solidFill>
                <a:latin typeface="Times New Roman" panose="02020603050405020304" pitchFamily="18" charset="0"/>
                <a:cs typeface="Times New Roman" panose="02020603050405020304" pitchFamily="18" charset="0"/>
              </a:rPr>
              <a:t>dovezi și </a:t>
            </a:r>
            <a:r>
              <a:rPr lang="vi-VN" sz="2300" dirty="0" smtClean="0">
                <a:solidFill>
                  <a:srgbClr val="000000"/>
                </a:solidFill>
                <a:latin typeface="Times New Roman" panose="02020603050405020304" pitchFamily="18" charset="0"/>
                <a:cs typeface="Times New Roman" panose="02020603050405020304" pitchFamily="18" charset="0"/>
              </a:rPr>
              <a:t>legale</a:t>
            </a:r>
            <a:r>
              <a:rPr lang="ro-RO" sz="2300" dirty="0" smtClean="0">
                <a:solidFill>
                  <a:srgbClr val="000000"/>
                </a:solidFill>
                <a:latin typeface="Times New Roman" panose="02020603050405020304" pitchFamily="18" charset="0"/>
                <a:cs typeface="Times New Roman" panose="02020603050405020304" pitchFamily="18" charset="0"/>
              </a:rPr>
              <a:t>,</a:t>
            </a:r>
            <a:r>
              <a:rPr lang="vi-VN" sz="2300" dirty="0" smtClean="0">
                <a:solidFill>
                  <a:srgbClr val="000000"/>
                </a:solidFill>
                <a:latin typeface="Times New Roman" panose="02020603050405020304" pitchFamily="18" charset="0"/>
                <a:cs typeface="Times New Roman" panose="02020603050405020304" pitchFamily="18" charset="0"/>
              </a:rPr>
              <a:t> disponibile</a:t>
            </a:r>
            <a:r>
              <a:rPr lang="ro-RO" sz="2300" dirty="0" smtClean="0">
                <a:solidFill>
                  <a:srgbClr val="000000"/>
                </a:solidFill>
                <a:latin typeface="Times New Roman" panose="02020603050405020304" pitchFamily="18" charset="0"/>
                <a:cs typeface="Times New Roman" panose="02020603050405020304" pitchFamily="18" charset="0"/>
              </a:rPr>
              <a:t> </a:t>
            </a:r>
            <a:r>
              <a:rPr lang="vi-VN" sz="2300" dirty="0" smtClean="0">
                <a:solidFill>
                  <a:srgbClr val="000000"/>
                </a:solidFill>
                <a:latin typeface="Times New Roman" panose="02020603050405020304" pitchFamily="18" charset="0"/>
                <a:cs typeface="Times New Roman" panose="02020603050405020304" pitchFamily="18" charset="0"/>
              </a:rPr>
              <a:t>prestatorului </a:t>
            </a:r>
            <a:r>
              <a:rPr lang="vi-VN" sz="2300" dirty="0">
                <a:solidFill>
                  <a:srgbClr val="000000"/>
                </a:solidFill>
                <a:latin typeface="Times New Roman" panose="02020603050405020304" pitchFamily="18" charset="0"/>
                <a:cs typeface="Times New Roman" panose="02020603050405020304" pitchFamily="18" charset="0"/>
              </a:rPr>
              <a:t>de servicii de sănătate</a:t>
            </a:r>
          </a:p>
          <a:p>
            <a:pPr marL="425196" indent="-342900" fontAlgn="auto">
              <a:spcAft>
                <a:spcPts val="0"/>
              </a:spcAft>
              <a:buClr>
                <a:srgbClr val="7E97AD"/>
              </a:buClr>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ro-RO" sz="2300" dirty="0" smtClean="0">
                <a:solidFill>
                  <a:srgbClr val="002060"/>
                </a:solidFill>
                <a:latin typeface="Times New Roman" panose="02020603050405020304" pitchFamily="18" charset="0"/>
                <a:cs typeface="Times New Roman" panose="02020603050405020304" pitchFamily="18" charset="0"/>
              </a:rPr>
              <a:t>la </a:t>
            </a:r>
            <a:r>
              <a:rPr lang="vi-VN" sz="2300" dirty="0" smtClean="0">
                <a:solidFill>
                  <a:srgbClr val="002060"/>
                </a:solidFill>
                <a:latin typeface="Times New Roman" panose="02020603050405020304" pitchFamily="18" charset="0"/>
                <a:cs typeface="Times New Roman" panose="02020603050405020304" pitchFamily="18" charset="0"/>
              </a:rPr>
              <a:t>opinii </a:t>
            </a:r>
            <a:r>
              <a:rPr lang="vi-VN" sz="2300" dirty="0">
                <a:solidFill>
                  <a:srgbClr val="002060"/>
                </a:solidFill>
                <a:latin typeface="Times New Roman" panose="02020603050405020304" pitchFamily="18" charset="0"/>
                <a:cs typeface="Times New Roman" panose="02020603050405020304" pitchFamily="18" charset="0"/>
              </a:rPr>
              <a:t>alternative şi recomandări </a:t>
            </a:r>
            <a:r>
              <a:rPr lang="vi-VN" sz="2300" dirty="0">
                <a:solidFill>
                  <a:srgbClr val="000000"/>
                </a:solidFill>
                <a:latin typeface="Times New Roman" panose="02020603050405020304" pitchFamily="18" charset="0"/>
                <a:cs typeface="Times New Roman" panose="02020603050405020304" pitchFamily="18" charset="0"/>
              </a:rPr>
              <a:t>ale altor </a:t>
            </a:r>
            <a:r>
              <a:rPr lang="vi-VN" sz="2300" dirty="0" smtClean="0">
                <a:solidFill>
                  <a:srgbClr val="000000"/>
                </a:solidFill>
                <a:latin typeface="Times New Roman" panose="02020603050405020304" pitchFamily="18" charset="0"/>
                <a:cs typeface="Times New Roman" panose="02020603050405020304" pitchFamily="18" charset="0"/>
              </a:rPr>
              <a:t>specialişti</a:t>
            </a:r>
            <a:endParaRPr lang="ro-RO" sz="2300" dirty="0" smtClean="0">
              <a:solidFill>
                <a:srgbClr val="000000"/>
              </a:solidFill>
              <a:latin typeface="Times New Roman" panose="02020603050405020304" pitchFamily="18" charset="0"/>
              <a:cs typeface="Times New Roman" panose="02020603050405020304" pitchFamily="18" charset="0"/>
            </a:endParaRPr>
          </a:p>
          <a:p>
            <a:pPr marL="425196" lvl="0" indent="-342900" fontAlgn="auto">
              <a:spcAft>
                <a:spcPts val="0"/>
              </a:spcAft>
              <a:buClr>
                <a:srgbClr val="7E97AD"/>
              </a:buClr>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ro-RO" sz="2300" dirty="0" smtClean="0">
                <a:solidFill>
                  <a:srgbClr val="002060"/>
                </a:solidFill>
                <a:latin typeface="Times New Roman" panose="02020603050405020304" pitchFamily="18" charset="0"/>
                <a:cs typeface="Times New Roman" panose="02020603050405020304" pitchFamily="18" charset="0"/>
              </a:rPr>
              <a:t>de a fi </a:t>
            </a:r>
            <a:r>
              <a:rPr lang="vi-VN" sz="2300" dirty="0" smtClean="0">
                <a:solidFill>
                  <a:srgbClr val="002060"/>
                </a:solidFill>
                <a:latin typeface="Times New Roman" panose="02020603050405020304" pitchFamily="18" charset="0"/>
                <a:cs typeface="Times New Roman" panose="02020603050405020304" pitchFamily="18" charset="0"/>
              </a:rPr>
              <a:t>informat</a:t>
            </a:r>
            <a:r>
              <a:rPr lang="vi-VN" sz="2300" dirty="0" smtClean="0">
                <a:solidFill>
                  <a:srgbClr val="000000"/>
                </a:solidFill>
                <a:latin typeface="Times New Roman" panose="02020603050405020304" pitchFamily="18" charset="0"/>
                <a:cs typeface="Times New Roman" panose="02020603050405020304" pitchFamily="18" charset="0"/>
              </a:rPr>
              <a:t> </a:t>
            </a:r>
            <a:r>
              <a:rPr lang="vi-VN" sz="2300" dirty="0">
                <a:solidFill>
                  <a:srgbClr val="000000"/>
                </a:solidFill>
                <a:latin typeface="Times New Roman" panose="02020603050405020304" pitchFamily="18" charset="0"/>
                <a:cs typeface="Times New Roman" panose="02020603050405020304" pitchFamily="18" charset="0"/>
              </a:rPr>
              <a:t>despre </a:t>
            </a:r>
            <a:r>
              <a:rPr lang="vi-VN" sz="2300" dirty="0" smtClean="0">
                <a:solidFill>
                  <a:srgbClr val="000000"/>
                </a:solidFill>
                <a:latin typeface="Times New Roman" panose="02020603050405020304" pitchFamily="18" charset="0"/>
                <a:cs typeface="Times New Roman" panose="02020603050405020304" pitchFamily="18" charset="0"/>
              </a:rPr>
              <a:t>volumul</a:t>
            </a:r>
            <a:r>
              <a:rPr lang="vi-VN" sz="2300" dirty="0">
                <a:solidFill>
                  <a:srgbClr val="000000"/>
                </a:solidFill>
                <a:latin typeface="Times New Roman" panose="02020603050405020304" pitchFamily="18" charset="0"/>
                <a:cs typeface="Times New Roman" panose="02020603050405020304" pitchFamily="18" charset="0"/>
              </a:rPr>
              <a:t>, calitatea, costul şi modalitatea de prestare a </a:t>
            </a:r>
            <a:r>
              <a:rPr lang="vi-VN" sz="2300" dirty="0" smtClean="0">
                <a:solidFill>
                  <a:srgbClr val="000000"/>
                </a:solidFill>
                <a:latin typeface="Times New Roman" panose="02020603050405020304" pitchFamily="18" charset="0"/>
                <a:cs typeface="Times New Roman" panose="02020603050405020304" pitchFamily="18" charset="0"/>
              </a:rPr>
              <a:t>serviciilor</a:t>
            </a:r>
            <a:r>
              <a:rPr lang="ro-RO" sz="2300" dirty="0" smtClean="0">
                <a:solidFill>
                  <a:srgbClr val="000000"/>
                </a:solidFill>
                <a:latin typeface="Times New Roman" panose="02020603050405020304" pitchFamily="18" charset="0"/>
                <a:cs typeface="Times New Roman" panose="02020603050405020304" pitchFamily="18" charset="0"/>
              </a:rPr>
              <a:t>medicale</a:t>
            </a:r>
          </a:p>
          <a:p>
            <a:pPr marL="425196" lvl="0" indent="-342900" fontAlgn="auto">
              <a:spcAft>
                <a:spcPts val="0"/>
              </a:spcAft>
              <a:buClr>
                <a:srgbClr val="7E97AD"/>
              </a:buClr>
              <a:buFont typeface="Wingdings" panose="05000000000000000000" pitchFamily="2" charset="2"/>
              <a:buChar char="Ø"/>
              <a:defRPr/>
            </a:pPr>
            <a:r>
              <a:rPr lang="vi-VN" sz="2300" dirty="0" smtClean="0">
                <a:solidFill>
                  <a:srgbClr val="002060"/>
                </a:solidFill>
                <a:latin typeface="Times New Roman" panose="02020603050405020304" pitchFamily="18" charset="0"/>
                <a:cs typeface="Times New Roman" panose="02020603050405020304" pitchFamily="18" charset="0"/>
              </a:rPr>
              <a:t>Dreptul </a:t>
            </a:r>
            <a:r>
              <a:rPr lang="vi-VN" sz="2300" dirty="0">
                <a:solidFill>
                  <a:srgbClr val="002060"/>
                </a:solidFill>
                <a:latin typeface="Times New Roman" panose="02020603050405020304" pitchFamily="18" charset="0"/>
                <a:cs typeface="Times New Roman" panose="02020603050405020304" pitchFamily="18" charset="0"/>
              </a:rPr>
              <a:t>la condiții de examinare, tratament şi întreţinere </a:t>
            </a:r>
            <a:r>
              <a:rPr lang="vi-VN" sz="2300" dirty="0" smtClean="0">
                <a:solidFill>
                  <a:srgbClr val="002060"/>
                </a:solidFill>
                <a:latin typeface="Times New Roman" panose="02020603050405020304" pitchFamily="18" charset="0"/>
                <a:cs typeface="Times New Roman" panose="02020603050405020304" pitchFamily="18" charset="0"/>
              </a:rPr>
              <a:t>adecvate </a:t>
            </a:r>
            <a:r>
              <a:rPr lang="vi-VN" sz="2300" dirty="0">
                <a:solidFill>
                  <a:srgbClr val="002060"/>
                </a:solidFill>
                <a:latin typeface="Times New Roman" panose="02020603050405020304" pitchFamily="18" charset="0"/>
                <a:cs typeface="Times New Roman" panose="02020603050405020304" pitchFamily="18" charset="0"/>
              </a:rPr>
              <a:t>normelor sanitaro-igienice</a:t>
            </a:r>
            <a:r>
              <a:rPr lang="ro-MD" sz="2300" dirty="0">
                <a:solidFill>
                  <a:srgbClr val="002060"/>
                </a:solidFill>
                <a:latin typeface="Times New Roman" panose="02020603050405020304" pitchFamily="18" charset="0"/>
                <a:cs typeface="Times New Roman" panose="02020603050405020304" pitchFamily="18" charset="0"/>
              </a:rPr>
              <a:t> </a:t>
            </a:r>
            <a:r>
              <a:rPr lang="ro-MD" sz="2300" dirty="0">
                <a:solidFill>
                  <a:srgbClr val="000000"/>
                </a:solidFill>
                <a:latin typeface="Times New Roman" panose="02020603050405020304" pitchFamily="18" charset="0"/>
                <a:cs typeface="Times New Roman" panose="02020603050405020304" pitchFamily="18" charset="0"/>
              </a:rPr>
              <a:t>etc</a:t>
            </a:r>
            <a:endParaRPr lang="vi-VN" sz="2300" dirty="0">
              <a:latin typeface="Times New Roman" panose="02020603050405020304" pitchFamily="18" charset="0"/>
              <a:cs typeface="Times New Roman" panose="02020603050405020304" pitchFamily="18" charset="0"/>
            </a:endParaRPr>
          </a:p>
          <a:p>
            <a:pPr marL="365760" indent="-283464" fontAlgn="auto">
              <a:spcAft>
                <a:spcPts val="0"/>
              </a:spcAft>
              <a:buFont typeface="Wingdings 2"/>
              <a:buChar char=""/>
              <a:defRPr/>
            </a:pPr>
            <a:endParaRPr lang="ru-RU" sz="23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706408"/>
          </a:xfrm>
        </p:spPr>
        <p:txBody>
          <a:bodyPr>
            <a:normAutofit fontScale="90000"/>
          </a:bodyPr>
          <a:lstStyle/>
          <a:p>
            <a:pPr marL="457200" lvl="1">
              <a:lnSpc>
                <a:spcPct val="90000"/>
              </a:lnSpc>
              <a:spcBef>
                <a:spcPct val="20000"/>
              </a:spcBef>
              <a:defRPr/>
            </a:pPr>
            <a:r>
              <a:rPr lang="ro-RO" sz="2200" b="1" i="1" dirty="0" smtClean="0">
                <a:solidFill>
                  <a:schemeClr val="tx2">
                    <a:satMod val="130000"/>
                  </a:schemeClr>
                </a:solidFill>
                <a:latin typeface="Times New Roman" pitchFamily="18" charset="0"/>
                <a:cs typeface="Times New Roman" pitchFamily="18" charset="0"/>
              </a:rPr>
              <a:t/>
            </a:r>
            <a:br>
              <a:rPr lang="ro-RO" sz="2200" b="1" i="1" dirty="0" smtClean="0">
                <a:solidFill>
                  <a:schemeClr val="tx2">
                    <a:satMod val="130000"/>
                  </a:schemeClr>
                </a:solidFill>
                <a:latin typeface="Times New Roman" pitchFamily="18" charset="0"/>
                <a:cs typeface="Times New Roman" pitchFamily="18" charset="0"/>
              </a:rPr>
            </a:br>
            <a:r>
              <a:rPr lang="ro-RO" altLang="ro-RO" sz="1800" kern="1200" dirty="0">
                <a:solidFill>
                  <a:srgbClr val="000000"/>
                </a:solidFill>
                <a:latin typeface="Arial"/>
                <a:ea typeface="+mn-ea"/>
                <a:cs typeface="+mn-cs"/>
              </a:rPr>
              <a:t/>
            </a:r>
            <a:br>
              <a:rPr lang="ro-RO" altLang="ro-RO" sz="1800" kern="1200" dirty="0">
                <a:solidFill>
                  <a:srgbClr val="000000"/>
                </a:solidFill>
                <a:latin typeface="Arial"/>
                <a:ea typeface="+mn-ea"/>
                <a:cs typeface="+mn-cs"/>
              </a:rPr>
            </a:br>
            <a:r>
              <a:rPr lang="ro-RO" altLang="ro-RO" sz="1800" kern="1200" dirty="0">
                <a:solidFill>
                  <a:srgbClr val="000000"/>
                </a:solidFill>
                <a:latin typeface="Arial"/>
                <a:ea typeface="+mn-ea"/>
                <a:cs typeface="+mn-cs"/>
              </a:rPr>
              <a:t/>
            </a:r>
            <a:br>
              <a:rPr lang="ro-RO" altLang="ro-RO" sz="1800" kern="1200" dirty="0">
                <a:solidFill>
                  <a:srgbClr val="000000"/>
                </a:solidFill>
                <a:latin typeface="Arial"/>
                <a:ea typeface="+mn-ea"/>
                <a:cs typeface="+mn-cs"/>
              </a:rPr>
            </a:br>
            <a:r>
              <a:rPr lang="ro-RO" altLang="ro-RO" sz="1800" kern="1200" dirty="0">
                <a:solidFill>
                  <a:srgbClr val="000000"/>
                </a:solidFill>
                <a:latin typeface="Arial"/>
                <a:ea typeface="+mn-ea"/>
                <a:cs typeface="+mn-cs"/>
              </a:rPr>
              <a:t/>
            </a:r>
            <a:br>
              <a:rPr lang="ro-RO" altLang="ro-RO" sz="1800" kern="1200" dirty="0">
                <a:solidFill>
                  <a:srgbClr val="000000"/>
                </a:solidFill>
                <a:latin typeface="Arial"/>
                <a:ea typeface="+mn-ea"/>
                <a:cs typeface="+mn-cs"/>
              </a:rPr>
            </a:br>
            <a:r>
              <a:rPr lang="en-US" sz="4000" b="1" kern="1200" dirty="0">
                <a:solidFill>
                  <a:srgbClr val="002060"/>
                </a:solidFill>
                <a:effectLst>
                  <a:outerShdw blurRad="50000" dist="30000" dir="5400000" algn="tl" rotWithShape="0">
                    <a:srgbClr val="000000">
                      <a:alpha val="30000"/>
                    </a:srgbClr>
                  </a:outerShdw>
                </a:effectLst>
                <a:latin typeface="Times New Roman" pitchFamily="18" charset="0"/>
                <a:ea typeface="+mn-ea"/>
                <a:cs typeface="Times New Roman" pitchFamily="18" charset="0"/>
              </a:rPr>
              <a:t>Planul</a:t>
            </a:r>
            <a:r>
              <a:rPr lang="ro-RO" sz="4000" b="1" kern="1200" dirty="0">
                <a:solidFill>
                  <a:srgbClr val="002060"/>
                </a:solidFill>
                <a:effectLst>
                  <a:outerShdw blurRad="50000" dist="30000" dir="5400000" algn="tl" rotWithShape="0">
                    <a:srgbClr val="000000">
                      <a:alpha val="30000"/>
                    </a:srgbClr>
                  </a:outerShdw>
                </a:effectLst>
                <a:latin typeface="Times New Roman" pitchFamily="18" charset="0"/>
                <a:ea typeface="+mn-ea"/>
                <a:cs typeface="Times New Roman" pitchFamily="18" charset="0"/>
              </a:rPr>
              <a:t> prelegerii:</a:t>
            </a:r>
            <a:r>
              <a:rPr lang="en-US" dirty="0" smtClean="0">
                <a:solidFill>
                  <a:schemeClr val="tx2">
                    <a:satMod val="130000"/>
                  </a:schemeClr>
                </a:solidFill>
              </a:rPr>
              <a:t/>
            </a:r>
            <a:br>
              <a:rPr lang="en-US" dirty="0" smtClean="0">
                <a:solidFill>
                  <a:schemeClr val="tx2">
                    <a:satMod val="130000"/>
                  </a:schemeClr>
                </a:solidFill>
              </a:rPr>
            </a:br>
            <a:endParaRPr lang="ru-RU" dirty="0">
              <a:solidFill>
                <a:schemeClr val="tx2">
                  <a:satMod val="130000"/>
                </a:schemeClr>
              </a:solidFill>
            </a:endParaRPr>
          </a:p>
        </p:txBody>
      </p:sp>
      <p:sp>
        <p:nvSpPr>
          <p:cNvPr id="3" name="Substituent conținut 2"/>
          <p:cNvSpPr>
            <a:spLocks noGrp="1"/>
          </p:cNvSpPr>
          <p:nvPr>
            <p:ph idx="4294967295"/>
          </p:nvPr>
        </p:nvSpPr>
        <p:spPr>
          <a:xfrm>
            <a:off x="971600" y="980728"/>
            <a:ext cx="8172400" cy="5267672"/>
          </a:xfrm>
        </p:spPr>
        <p:txBody>
          <a:bodyPr/>
          <a:lstStyle/>
          <a:p>
            <a:pPr marL="596900" indent="-514350">
              <a:buFont typeface="+mj-lt"/>
              <a:buAutoNum type="arabicPeriod"/>
            </a:pPr>
            <a:r>
              <a:rPr lang="ro-RO" altLang="ro-RO" sz="2400" dirty="0" smtClean="0">
                <a:solidFill>
                  <a:srgbClr val="000000"/>
                </a:solidFill>
                <a:latin typeface="Times New Roman" panose="02020603050405020304" pitchFamily="18" charset="0"/>
                <a:ea typeface="+mj-ea"/>
                <a:cs typeface="Times New Roman" panose="02020603050405020304" pitchFamily="18" charset="0"/>
              </a:rPr>
              <a:t>Principii </a:t>
            </a:r>
            <a:r>
              <a:rPr lang="ro-RO" altLang="ro-RO" sz="2400" dirty="0">
                <a:solidFill>
                  <a:srgbClr val="000000"/>
                </a:solidFill>
                <a:latin typeface="Times New Roman" panose="02020603050405020304" pitchFamily="18" charset="0"/>
                <a:ea typeface="+mj-ea"/>
                <a:cs typeface="Times New Roman" panose="02020603050405020304" pitchFamily="18" charset="0"/>
              </a:rPr>
              <a:t>fundamentale bioetice. Deontologie </a:t>
            </a:r>
            <a:r>
              <a:rPr lang="ro-RO" altLang="ro-RO" sz="2400" dirty="0" smtClean="0">
                <a:solidFill>
                  <a:srgbClr val="000000"/>
                </a:solidFill>
                <a:latin typeface="Times New Roman" panose="02020603050405020304" pitchFamily="18" charset="0"/>
                <a:ea typeface="+mj-ea"/>
                <a:cs typeface="Times New Roman" panose="02020603050405020304" pitchFamily="18" charset="0"/>
              </a:rPr>
              <a:t>medicală</a:t>
            </a:r>
            <a:endParaRPr lang="ro-RO" altLang="ro-RO" sz="2400" dirty="0" smtClean="0">
              <a:solidFill>
                <a:srgbClr val="1F2123">
                  <a:satMod val="130000"/>
                </a:srgbClr>
              </a:solidFill>
              <a:latin typeface="Times New Roman" pitchFamily="18" charset="0"/>
              <a:ea typeface="+mj-ea"/>
              <a:cs typeface="Times New Roman" pitchFamily="18" charset="0"/>
            </a:endParaRPr>
          </a:p>
          <a:p>
            <a:pPr marL="596900" indent="-514350">
              <a:buFont typeface="+mj-lt"/>
              <a:buAutoNum type="arabicPeriod"/>
            </a:pPr>
            <a:r>
              <a:rPr lang="ro-RO" sz="2400" dirty="0" smtClean="0">
                <a:solidFill>
                  <a:srgbClr val="1F2123">
                    <a:satMod val="130000"/>
                  </a:srgbClr>
                </a:solidFill>
                <a:latin typeface="Times New Roman" pitchFamily="18" charset="0"/>
                <a:ea typeface="+mj-ea"/>
                <a:cs typeface="Times New Roman" pitchFamily="18" charset="0"/>
              </a:rPr>
              <a:t>Autonomia </a:t>
            </a:r>
            <a:r>
              <a:rPr lang="ro-RO" sz="2400" dirty="0">
                <a:solidFill>
                  <a:srgbClr val="1F2123">
                    <a:satMod val="130000"/>
                  </a:srgbClr>
                </a:solidFill>
                <a:latin typeface="Times New Roman" pitchFamily="18" charset="0"/>
                <a:ea typeface="+mj-ea"/>
                <a:cs typeface="Times New Roman" pitchFamily="18" charset="0"/>
              </a:rPr>
              <a:t>pacientului și consimțământul informat. </a:t>
            </a:r>
            <a:r>
              <a:rPr lang="ro-RO" altLang="ro-RO" sz="2400" dirty="0">
                <a:solidFill>
                  <a:srgbClr val="000000"/>
                </a:solidFill>
                <a:latin typeface="Times New Roman" panose="02020603050405020304" pitchFamily="18" charset="0"/>
                <a:ea typeface="+mj-ea"/>
                <a:cs typeface="Times New Roman" panose="02020603050405020304" pitchFamily="18" charset="0"/>
              </a:rPr>
              <a:t>Pacient incompetent pentru </a:t>
            </a:r>
            <a:r>
              <a:rPr lang="ro-RO" altLang="ro-RO" sz="2400" dirty="0" smtClean="0">
                <a:solidFill>
                  <a:srgbClr val="000000"/>
                </a:solidFill>
                <a:latin typeface="Times New Roman" panose="02020603050405020304" pitchFamily="18" charset="0"/>
                <a:ea typeface="+mj-ea"/>
                <a:cs typeface="Times New Roman" panose="02020603050405020304" pitchFamily="18" charset="0"/>
              </a:rPr>
              <a:t>consimțământ </a:t>
            </a:r>
          </a:p>
          <a:p>
            <a:pPr marL="596900" indent="-514350">
              <a:buFont typeface="+mj-lt"/>
              <a:buAutoNum type="arabicPeriod"/>
            </a:pPr>
            <a:r>
              <a:rPr lang="ro-RO" altLang="ro-RO" sz="2400" dirty="0" smtClean="0">
                <a:solidFill>
                  <a:srgbClr val="000000"/>
                </a:solidFill>
                <a:latin typeface="Times New Roman" panose="02020603050405020304" pitchFamily="18" charset="0"/>
                <a:ea typeface="+mj-ea"/>
                <a:cs typeface="Times New Roman" panose="02020603050405020304" pitchFamily="18" charset="0"/>
              </a:rPr>
              <a:t>Decizia </a:t>
            </a:r>
            <a:r>
              <a:rPr lang="ro-RO" altLang="ro-RO" sz="2400" dirty="0">
                <a:solidFill>
                  <a:srgbClr val="000000"/>
                </a:solidFill>
                <a:latin typeface="Times New Roman" panose="02020603050405020304" pitchFamily="18" charset="0"/>
                <a:ea typeface="+mj-ea"/>
                <a:cs typeface="Times New Roman" panose="02020603050405020304" pitchFamily="18" charset="0"/>
              </a:rPr>
              <a:t>surogat. Responsabilităţi </a:t>
            </a:r>
            <a:r>
              <a:rPr lang="ro-RO" altLang="ro-RO" sz="2400" dirty="0" smtClean="0">
                <a:solidFill>
                  <a:srgbClr val="000000"/>
                </a:solidFill>
                <a:latin typeface="Times New Roman" panose="02020603050405020304" pitchFamily="18" charset="0"/>
                <a:ea typeface="+mj-ea"/>
                <a:cs typeface="Times New Roman" panose="02020603050405020304" pitchFamily="18" charset="0"/>
              </a:rPr>
              <a:t>etice. </a:t>
            </a:r>
            <a:r>
              <a:rPr lang="ro-RO" sz="2400" dirty="0" smtClean="0">
                <a:solidFill>
                  <a:srgbClr val="1F2123">
                    <a:satMod val="130000"/>
                  </a:srgbClr>
                </a:solidFill>
                <a:latin typeface="Times New Roman" pitchFamily="18" charset="0"/>
                <a:ea typeface="+mj-ea"/>
                <a:cs typeface="Times New Roman" pitchFamily="18" charset="0"/>
              </a:rPr>
              <a:t>C</a:t>
            </a:r>
            <a:r>
              <a:rPr lang="pt-BR" sz="2400" dirty="0">
                <a:solidFill>
                  <a:srgbClr val="1F2123">
                    <a:satMod val="130000"/>
                  </a:srgbClr>
                </a:solidFill>
                <a:latin typeface="Times New Roman" pitchFamily="18" charset="0"/>
                <a:ea typeface="+mj-ea"/>
                <a:cs typeface="Times New Roman" pitchFamily="18" charset="0"/>
              </a:rPr>
              <a:t>onfidențialitate</a:t>
            </a:r>
            <a:r>
              <a:rPr lang="ro-RO" sz="2400" dirty="0">
                <a:solidFill>
                  <a:srgbClr val="1F2123">
                    <a:satMod val="130000"/>
                  </a:srgbClr>
                </a:solidFill>
                <a:latin typeface="Times New Roman" pitchFamily="18" charset="0"/>
                <a:ea typeface="+mj-ea"/>
                <a:cs typeface="Times New Roman" pitchFamily="18" charset="0"/>
              </a:rPr>
              <a:t>a</a:t>
            </a:r>
            <a:r>
              <a:rPr lang="pt-BR" sz="2400" dirty="0">
                <a:solidFill>
                  <a:srgbClr val="1F2123">
                    <a:satMod val="130000"/>
                  </a:srgbClr>
                </a:solidFill>
                <a:latin typeface="Times New Roman" pitchFamily="18" charset="0"/>
                <a:ea typeface="+mj-ea"/>
                <a:cs typeface="Times New Roman" pitchFamily="18" charset="0"/>
              </a:rPr>
              <a:t>. Dificultăți de aplicare in </a:t>
            </a:r>
            <a:r>
              <a:rPr lang="pt-BR" sz="2400" dirty="0" smtClean="0">
                <a:solidFill>
                  <a:srgbClr val="1F2123">
                    <a:satMod val="130000"/>
                  </a:srgbClr>
                </a:solidFill>
                <a:latin typeface="Times New Roman" pitchFamily="18" charset="0"/>
                <a:ea typeface="+mj-ea"/>
                <a:cs typeface="Times New Roman" pitchFamily="18" charset="0"/>
              </a:rPr>
              <a:t>practică</a:t>
            </a:r>
            <a:endParaRPr lang="ro-RO" sz="2400" dirty="0" smtClean="0">
              <a:solidFill>
                <a:srgbClr val="1F2123">
                  <a:satMod val="130000"/>
                </a:srgbClr>
              </a:solidFill>
              <a:latin typeface="Times New Roman" pitchFamily="18" charset="0"/>
              <a:ea typeface="+mj-ea"/>
              <a:cs typeface="Times New Roman" pitchFamily="18" charset="0"/>
            </a:endParaRPr>
          </a:p>
          <a:p>
            <a:pPr marL="596900" indent="-514350">
              <a:buFont typeface="+mj-lt"/>
              <a:buAutoNum type="arabicPeriod"/>
            </a:pPr>
            <a:r>
              <a:rPr lang="ro-RO" sz="2400" dirty="0" smtClean="0">
                <a:solidFill>
                  <a:srgbClr val="1F2123">
                    <a:satMod val="130000"/>
                  </a:srgbClr>
                </a:solidFill>
                <a:latin typeface="Times New Roman" pitchFamily="18" charset="0"/>
                <a:ea typeface="+mj-ea"/>
                <a:cs typeface="Times New Roman" pitchFamily="18" charset="0"/>
              </a:rPr>
              <a:t>Nedăunarea </a:t>
            </a:r>
            <a:r>
              <a:rPr lang="ro-RO" sz="2400" dirty="0">
                <a:solidFill>
                  <a:srgbClr val="1F2123">
                    <a:satMod val="130000"/>
                  </a:srgbClr>
                </a:solidFill>
                <a:latin typeface="Times New Roman" pitchFamily="18" charset="0"/>
                <a:ea typeface="+mj-ea"/>
                <a:cs typeface="Times New Roman" pitchFamily="18" charset="0"/>
              </a:rPr>
              <a:t>și </a:t>
            </a:r>
            <a:r>
              <a:rPr lang="ro-RO" sz="2400" dirty="0" smtClean="0">
                <a:solidFill>
                  <a:srgbClr val="1F2123">
                    <a:satMod val="130000"/>
                  </a:srgbClr>
                </a:solidFill>
                <a:latin typeface="Times New Roman" pitchFamily="18" charset="0"/>
                <a:ea typeface="+mj-ea"/>
                <a:cs typeface="Times New Roman" pitchFamily="18" charset="0"/>
              </a:rPr>
              <a:t>binefacerea</a:t>
            </a:r>
          </a:p>
          <a:p>
            <a:pPr marL="596900" indent="-514350">
              <a:buFont typeface="+mj-lt"/>
              <a:buAutoNum type="arabicPeriod"/>
            </a:pPr>
            <a:r>
              <a:rPr lang="ro-RO" sz="2400" dirty="0" smtClean="0">
                <a:solidFill>
                  <a:srgbClr val="1F2123">
                    <a:satMod val="130000"/>
                  </a:srgbClr>
                </a:solidFill>
                <a:latin typeface="Times New Roman" pitchFamily="18" charset="0"/>
                <a:ea typeface="+mj-ea"/>
                <a:cs typeface="Times New Roman" pitchFamily="18" charset="0"/>
              </a:rPr>
              <a:t>Dreptatea</a:t>
            </a:r>
          </a:p>
          <a:p>
            <a:pPr marL="596900" indent="-514350">
              <a:buFont typeface="+mj-lt"/>
              <a:buAutoNum type="arabicPeriod"/>
            </a:pPr>
            <a:r>
              <a:rPr lang="ro-RO" sz="2400" dirty="0" smtClean="0">
                <a:solidFill>
                  <a:srgbClr val="1F2123">
                    <a:satMod val="130000"/>
                  </a:srgbClr>
                </a:solidFill>
                <a:latin typeface="Times New Roman" pitchFamily="18" charset="0"/>
                <a:ea typeface="+mj-ea"/>
                <a:cs typeface="Times New Roman" pitchFamily="18" charset="0"/>
              </a:rPr>
              <a:t>Sinceritatea</a:t>
            </a:r>
            <a:r>
              <a:rPr lang="ro-RO" sz="2400" dirty="0">
                <a:solidFill>
                  <a:srgbClr val="1F2123">
                    <a:satMod val="130000"/>
                  </a:srgbClr>
                </a:solidFill>
                <a:latin typeface="Times New Roman" pitchFamily="18" charset="0"/>
                <a:ea typeface="+mj-ea"/>
                <a:cs typeface="Times New Roman" pitchFamily="18" charset="0"/>
              </a:rPr>
              <a:t>, </a:t>
            </a:r>
            <a:r>
              <a:rPr lang="ro-RO" altLang="ro-RO" sz="2400" dirty="0">
                <a:solidFill>
                  <a:srgbClr val="000000"/>
                </a:solidFill>
                <a:latin typeface="Times New Roman" panose="02020603050405020304" pitchFamily="18" charset="0"/>
                <a:ea typeface="+mj-ea"/>
                <a:cs typeface="Times New Roman" panose="02020603050405020304" pitchFamily="18" charset="0"/>
              </a:rPr>
              <a:t>veridicitatea, </a:t>
            </a:r>
            <a:r>
              <a:rPr lang="ro-RO" altLang="ro-RO" sz="2400" dirty="0" smtClean="0">
                <a:solidFill>
                  <a:srgbClr val="000000"/>
                </a:solidFill>
                <a:latin typeface="Times New Roman" panose="02020603050405020304" pitchFamily="18" charset="0"/>
                <a:ea typeface="+mj-ea"/>
                <a:cs typeface="Times New Roman" panose="02020603050405020304" pitchFamily="18" charset="0"/>
              </a:rPr>
              <a:t>responsabilitatea</a:t>
            </a:r>
          </a:p>
          <a:p>
            <a:pPr marL="596900" indent="-514350">
              <a:buFont typeface="+mj-lt"/>
              <a:buAutoNum type="arabicPeriod"/>
            </a:pPr>
            <a:r>
              <a:rPr lang="ro-RO" sz="2400" dirty="0" smtClean="0">
                <a:solidFill>
                  <a:srgbClr val="1F2123">
                    <a:satMod val="130000"/>
                  </a:srgbClr>
                </a:solidFill>
                <a:latin typeface="Times New Roman" pitchFamily="18" charset="0"/>
                <a:ea typeface="+mj-ea"/>
                <a:cs typeface="Times New Roman" pitchFamily="18" charset="0"/>
              </a:rPr>
              <a:t>Importanța respectării principiilor bioeticii în </a:t>
            </a:r>
            <a:r>
              <a:rPr lang="ro-RO" sz="2400" dirty="0">
                <a:solidFill>
                  <a:srgbClr val="1F2123">
                    <a:satMod val="130000"/>
                  </a:srgbClr>
                </a:solidFill>
                <a:latin typeface="Times New Roman" pitchFamily="18" charset="0"/>
                <a:ea typeface="+mj-ea"/>
                <a:cs typeface="Times New Roman" pitchFamily="18" charset="0"/>
              </a:rPr>
              <a:t>procesul </a:t>
            </a:r>
            <a:r>
              <a:rPr lang="ro-RO" sz="2400" dirty="0" smtClean="0">
                <a:solidFill>
                  <a:srgbClr val="1F2123">
                    <a:satMod val="130000"/>
                  </a:srgbClr>
                </a:solidFill>
                <a:latin typeface="Times New Roman" pitchFamily="18" charset="0"/>
                <a:ea typeface="+mj-ea"/>
                <a:cs typeface="Times New Roman" pitchFamily="18" charset="0"/>
              </a:rPr>
              <a:t>prestării </a:t>
            </a:r>
            <a:r>
              <a:rPr lang="ro-RO" sz="2400" dirty="0" smtClean="0">
                <a:solidFill>
                  <a:schemeClr val="tx2">
                    <a:satMod val="130000"/>
                  </a:schemeClr>
                </a:solidFill>
                <a:latin typeface="Times New Roman" pitchFamily="18" charset="0"/>
                <a:cs typeface="Times New Roman" pitchFamily="18" charset="0"/>
              </a:rPr>
              <a:t>serviciilor medicale</a:t>
            </a:r>
          </a:p>
          <a:p>
            <a:pPr marL="596900" indent="-514350">
              <a:buFont typeface="+mj-lt"/>
              <a:buAutoNum type="arabicPeriod"/>
            </a:pPr>
            <a:r>
              <a:rPr lang="ro-RO" sz="2400" kern="50" dirty="0">
                <a:latin typeface="Times New Roman" panose="02020603050405020304" pitchFamily="18" charset="0"/>
                <a:ea typeface="SimSun" panose="02010600030101010101" pitchFamily="2" charset="-122"/>
              </a:rPr>
              <a:t>Implicații etice in activitatea specialiștilor de Inginerie </a:t>
            </a:r>
            <a:r>
              <a:rPr lang="ro-RO" sz="2400" kern="50" dirty="0" smtClean="0">
                <a:latin typeface="Times New Roman" panose="02020603050405020304" pitchFamily="18" charset="0"/>
                <a:ea typeface="SimSun" panose="02010600030101010101" pitchFamily="2" charset="-122"/>
              </a:rPr>
              <a:t>biomedicală </a:t>
            </a:r>
            <a:r>
              <a:rPr lang="ro-RO" sz="2400" dirty="0" smtClean="0">
                <a:solidFill>
                  <a:schemeClr val="tx2">
                    <a:satMod val="130000"/>
                  </a:schemeClr>
                </a:solidFill>
                <a:latin typeface="Times New Roman" pitchFamily="18" charset="0"/>
                <a:cs typeface="Times New Roman" pitchFamily="18" charset="0"/>
              </a:rPr>
              <a:t> </a:t>
            </a:r>
            <a:endParaRPr lang="ro-RO" sz="2400"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43608" y="404664"/>
            <a:ext cx="3384376" cy="4752528"/>
          </a:xfrm>
        </p:spPr>
        <p:txBody>
          <a:bodyPr>
            <a:noAutofit/>
          </a:bodyPr>
          <a:lstStyle/>
          <a:p>
            <a:pPr marL="0" lvl="0" indent="0" algn="just">
              <a:spcBef>
                <a:spcPct val="20000"/>
              </a:spcBef>
              <a:buClr>
                <a:srgbClr val="FFCC00"/>
              </a:buClr>
              <a:buSzPct val="70000"/>
              <a:buNone/>
              <a:defRPr/>
            </a:pPr>
            <a:r>
              <a:rPr lang="ru-RU" altLang="ro-RO" sz="2000" b="1" dirty="0" smtClean="0">
                <a:solidFill>
                  <a:srgbClr val="002060"/>
                </a:solidFill>
                <a:latin typeface="Garamond"/>
                <a:cs typeface="Arial"/>
              </a:rPr>
              <a:t>Oricărui</a:t>
            </a:r>
            <a:r>
              <a:rPr lang="ro-RO" altLang="ro-RO" sz="2000" b="1" dirty="0" smtClean="0">
                <a:solidFill>
                  <a:srgbClr val="002060"/>
                </a:solidFill>
                <a:latin typeface="Garamond"/>
                <a:cs typeface="Arial"/>
              </a:rPr>
              <a:t> </a:t>
            </a:r>
            <a:r>
              <a:rPr lang="ru-RU" altLang="ro-RO" sz="2000" b="1" dirty="0" err="1" smtClean="0">
                <a:solidFill>
                  <a:srgbClr val="002060"/>
                </a:solidFill>
                <a:latin typeface="Garamond"/>
                <a:cs typeface="Arial"/>
              </a:rPr>
              <a:t>drept</a:t>
            </a:r>
            <a:r>
              <a:rPr lang="ru-RU" altLang="ro-RO" sz="2000" b="1" dirty="0" smtClean="0">
                <a:solidFill>
                  <a:srgbClr val="002060"/>
                </a:solidFill>
                <a:latin typeface="Garamond"/>
                <a:cs typeface="Arial"/>
              </a:rPr>
              <a:t> </a:t>
            </a:r>
            <a:r>
              <a:rPr lang="ru-RU" altLang="ro-RO" sz="2000" b="1" dirty="0" err="1">
                <a:solidFill>
                  <a:srgbClr val="002060"/>
                </a:solidFill>
                <a:latin typeface="Garamond"/>
                <a:cs typeface="Arial"/>
              </a:rPr>
              <a:t>al</a:t>
            </a:r>
            <a:r>
              <a:rPr lang="ru-RU" altLang="ro-RO" sz="2000" b="1" dirty="0">
                <a:solidFill>
                  <a:srgbClr val="002060"/>
                </a:solidFill>
                <a:latin typeface="Garamond"/>
                <a:cs typeface="Arial"/>
              </a:rPr>
              <a:t> </a:t>
            </a:r>
            <a:r>
              <a:rPr lang="ru-RU" altLang="ro-RO" sz="2000" b="1" dirty="0" err="1">
                <a:solidFill>
                  <a:srgbClr val="002060"/>
                </a:solidFill>
                <a:latin typeface="Garamond"/>
                <a:cs typeface="Arial"/>
              </a:rPr>
              <a:t>pacientului</a:t>
            </a:r>
            <a:r>
              <a:rPr lang="ru-RU" altLang="ro-RO" sz="2000" b="1" dirty="0">
                <a:solidFill>
                  <a:srgbClr val="002060"/>
                </a:solidFill>
                <a:latin typeface="Garamond"/>
                <a:cs typeface="Arial"/>
              </a:rPr>
              <a:t> </a:t>
            </a:r>
            <a:r>
              <a:rPr lang="ru-RU" altLang="ro-RO" sz="2000" b="1" dirty="0" err="1">
                <a:solidFill>
                  <a:srgbClr val="002060"/>
                </a:solidFill>
                <a:latin typeface="Garamond"/>
                <a:cs typeface="Arial"/>
              </a:rPr>
              <a:t>îi</a:t>
            </a:r>
            <a:r>
              <a:rPr lang="ru-RU" altLang="ro-RO" sz="2000" b="1" dirty="0">
                <a:solidFill>
                  <a:srgbClr val="002060"/>
                </a:solidFill>
                <a:latin typeface="Garamond"/>
                <a:cs typeface="Arial"/>
              </a:rPr>
              <a:t> </a:t>
            </a:r>
            <a:r>
              <a:rPr lang="ru-RU" altLang="ro-RO" sz="2000" b="1" dirty="0" err="1">
                <a:solidFill>
                  <a:srgbClr val="002060"/>
                </a:solidFill>
                <a:latin typeface="Garamond"/>
                <a:cs typeface="Arial"/>
              </a:rPr>
              <a:t>corespunde</a:t>
            </a:r>
            <a:r>
              <a:rPr lang="ru-RU" altLang="ro-RO" sz="2000" b="1" dirty="0">
                <a:solidFill>
                  <a:srgbClr val="002060"/>
                </a:solidFill>
                <a:latin typeface="Garamond"/>
                <a:cs typeface="Arial"/>
              </a:rPr>
              <a:t> </a:t>
            </a:r>
            <a:r>
              <a:rPr lang="ru-RU" altLang="ro-RO" sz="2000" b="1" dirty="0" smtClean="0">
                <a:solidFill>
                  <a:srgbClr val="002060"/>
                </a:solidFill>
                <a:latin typeface="Garamond"/>
                <a:cs typeface="Arial"/>
              </a:rPr>
              <a:t>o</a:t>
            </a:r>
            <a:r>
              <a:rPr lang="ro-RO" altLang="ro-RO" sz="2000" b="1" dirty="0" smtClean="0">
                <a:solidFill>
                  <a:srgbClr val="002060"/>
                </a:solidFill>
                <a:latin typeface="Garamond"/>
                <a:cs typeface="Arial"/>
              </a:rPr>
              <a:t> </a:t>
            </a:r>
            <a:r>
              <a:rPr lang="ru-RU" altLang="ro-RO" sz="2000" b="1" dirty="0" err="1" smtClean="0">
                <a:solidFill>
                  <a:srgbClr val="002060"/>
                </a:solidFill>
                <a:latin typeface="Garamond"/>
                <a:cs typeface="Arial"/>
              </a:rPr>
              <a:t>obligație</a:t>
            </a:r>
            <a:r>
              <a:rPr lang="ru-RU" altLang="ro-RO" sz="2000" b="1" dirty="0" smtClean="0">
                <a:solidFill>
                  <a:srgbClr val="002060"/>
                </a:solidFill>
                <a:latin typeface="Garamond"/>
                <a:cs typeface="Arial"/>
              </a:rPr>
              <a:t> </a:t>
            </a:r>
            <a:r>
              <a:rPr lang="ru-RU" altLang="ro-RO" sz="2000" b="1" dirty="0">
                <a:solidFill>
                  <a:srgbClr val="002060"/>
                </a:solidFill>
                <a:latin typeface="Garamond"/>
                <a:cs typeface="Arial"/>
              </a:rPr>
              <a:t>a </a:t>
            </a:r>
            <a:r>
              <a:rPr lang="ru-RU" altLang="ro-RO" sz="2000" b="1" dirty="0" err="1" smtClean="0">
                <a:solidFill>
                  <a:srgbClr val="002060"/>
                </a:solidFill>
                <a:latin typeface="Garamond"/>
                <a:cs typeface="Arial"/>
              </a:rPr>
              <a:t>cuiva</a:t>
            </a:r>
            <a:r>
              <a:rPr lang="ro-RO" altLang="ro-RO" sz="2000" b="1" dirty="0" smtClean="0">
                <a:solidFill>
                  <a:srgbClr val="002060"/>
                </a:solidFill>
                <a:latin typeface="Garamond"/>
                <a:cs typeface="Arial"/>
              </a:rPr>
              <a:t>: </a:t>
            </a:r>
          </a:p>
          <a:p>
            <a:pPr marL="266700" lvl="0" indent="-266700" algn="just">
              <a:spcBef>
                <a:spcPct val="20000"/>
              </a:spcBef>
              <a:buClr>
                <a:srgbClr val="FFCC00"/>
              </a:buClr>
              <a:buSzPct val="70000"/>
              <a:buFont typeface="Wingdings" panose="05000000000000000000" pitchFamily="2" charset="2"/>
              <a:buChar char="Ø"/>
              <a:defRPr/>
            </a:pPr>
            <a:r>
              <a:rPr lang="ru-RU" altLang="ro-RO" sz="2000" b="1" dirty="0" smtClean="0">
                <a:solidFill>
                  <a:srgbClr val="002060"/>
                </a:solidFill>
                <a:latin typeface="Garamond"/>
                <a:cs typeface="Arial"/>
              </a:rPr>
              <a:t>a </a:t>
            </a:r>
            <a:r>
              <a:rPr lang="ru-RU" altLang="ro-RO" sz="2000" b="1" dirty="0" err="1" smtClean="0">
                <a:solidFill>
                  <a:srgbClr val="002060"/>
                </a:solidFill>
                <a:latin typeface="Garamond"/>
                <a:cs typeface="Arial"/>
              </a:rPr>
              <a:t>medicului</a:t>
            </a:r>
            <a:endParaRPr lang="ro-RO" altLang="ro-RO" sz="2000" b="1" dirty="0" smtClean="0">
              <a:solidFill>
                <a:srgbClr val="002060"/>
              </a:solidFill>
              <a:latin typeface="Garamond"/>
              <a:cs typeface="Arial"/>
            </a:endParaRPr>
          </a:p>
          <a:p>
            <a:pPr marL="266700" lvl="0" indent="-266700" algn="just">
              <a:spcBef>
                <a:spcPct val="20000"/>
              </a:spcBef>
              <a:buClr>
                <a:srgbClr val="FFCC00"/>
              </a:buClr>
              <a:buSzPct val="70000"/>
              <a:buFont typeface="Wingdings" panose="05000000000000000000" pitchFamily="2" charset="2"/>
              <a:buChar char="Ø"/>
              <a:defRPr/>
            </a:pPr>
            <a:r>
              <a:rPr lang="ro-RO" altLang="ro-RO" sz="2000" b="1" dirty="0">
                <a:solidFill>
                  <a:srgbClr val="002060"/>
                </a:solidFill>
                <a:latin typeface="Garamond"/>
                <a:cs typeface="Arial"/>
              </a:rPr>
              <a:t>a</a:t>
            </a:r>
            <a:r>
              <a:rPr lang="ro-RO" altLang="ro-RO" sz="2000" b="1" dirty="0" smtClean="0">
                <a:solidFill>
                  <a:srgbClr val="002060"/>
                </a:solidFill>
                <a:latin typeface="Garamond"/>
                <a:cs typeface="Arial"/>
              </a:rPr>
              <a:t> specialistului inginer biomedical</a:t>
            </a:r>
          </a:p>
          <a:p>
            <a:pPr marL="266700" lvl="0" indent="-266700" algn="just">
              <a:spcBef>
                <a:spcPct val="20000"/>
              </a:spcBef>
              <a:buClr>
                <a:srgbClr val="FFCC00"/>
              </a:buClr>
              <a:buSzPct val="70000"/>
              <a:buFont typeface="Wingdings" panose="05000000000000000000" pitchFamily="2" charset="2"/>
              <a:buChar char="Ø"/>
              <a:defRPr/>
            </a:pPr>
            <a:r>
              <a:rPr lang="ro-RO" altLang="ro-RO" sz="2000" b="1" dirty="0">
                <a:solidFill>
                  <a:srgbClr val="002060"/>
                </a:solidFill>
                <a:latin typeface="Garamond"/>
                <a:cs typeface="Arial"/>
              </a:rPr>
              <a:t>a</a:t>
            </a:r>
            <a:r>
              <a:rPr lang="ro-RO" altLang="ro-RO" sz="2000" b="1" dirty="0" smtClean="0">
                <a:solidFill>
                  <a:srgbClr val="002060"/>
                </a:solidFill>
                <a:latin typeface="Garamond"/>
                <a:cs typeface="Arial"/>
              </a:rPr>
              <a:t> asistentei medicale</a:t>
            </a:r>
          </a:p>
          <a:p>
            <a:pPr marL="266700" lvl="0" indent="-266700" algn="just">
              <a:spcBef>
                <a:spcPct val="20000"/>
              </a:spcBef>
              <a:buClr>
                <a:srgbClr val="FFCC00"/>
              </a:buClr>
              <a:buSzPct val="70000"/>
              <a:buFont typeface="Wingdings" panose="05000000000000000000" pitchFamily="2" charset="2"/>
              <a:buChar char="Ø"/>
              <a:defRPr/>
            </a:pPr>
            <a:r>
              <a:rPr lang="ru-RU" altLang="ro-RO" sz="2000" b="1" dirty="0" smtClean="0">
                <a:solidFill>
                  <a:srgbClr val="002060"/>
                </a:solidFill>
                <a:latin typeface="Garamond"/>
                <a:cs typeface="Arial"/>
              </a:rPr>
              <a:t>a</a:t>
            </a:r>
            <a:r>
              <a:rPr lang="ro-RO" altLang="ro-RO" sz="2000" b="1" dirty="0" smtClean="0">
                <a:solidFill>
                  <a:srgbClr val="002060"/>
                </a:solidFill>
                <a:latin typeface="Garamond"/>
                <a:cs typeface="Arial"/>
              </a:rPr>
              <a:t> </a:t>
            </a:r>
            <a:r>
              <a:rPr lang="ru-RU" altLang="ro-RO" sz="2000" b="1" dirty="0" err="1" smtClean="0">
                <a:solidFill>
                  <a:srgbClr val="002060"/>
                </a:solidFill>
                <a:latin typeface="Garamond"/>
                <a:cs typeface="Arial"/>
              </a:rPr>
              <a:t>instituției</a:t>
            </a:r>
            <a:r>
              <a:rPr lang="ru-RU" altLang="ro-RO" sz="2000" b="1" dirty="0" smtClean="0">
                <a:solidFill>
                  <a:srgbClr val="002060"/>
                </a:solidFill>
                <a:latin typeface="Garamond"/>
                <a:cs typeface="Arial"/>
              </a:rPr>
              <a:t> </a:t>
            </a:r>
            <a:r>
              <a:rPr lang="ru-RU" altLang="ro-RO" sz="2000" b="1" dirty="0" err="1" smtClean="0">
                <a:solidFill>
                  <a:srgbClr val="002060"/>
                </a:solidFill>
                <a:latin typeface="Garamond"/>
                <a:cs typeface="Arial"/>
              </a:rPr>
              <a:t>medicale</a:t>
            </a:r>
            <a:r>
              <a:rPr lang="ru-RU" altLang="ro-RO" sz="2000" b="1" dirty="0" smtClean="0">
                <a:solidFill>
                  <a:srgbClr val="002060"/>
                </a:solidFill>
                <a:latin typeface="Garamond"/>
                <a:cs typeface="Arial"/>
              </a:rPr>
              <a:t> </a:t>
            </a:r>
            <a:endParaRPr lang="ro-RO" altLang="ro-RO" sz="2000" b="1" dirty="0" smtClean="0">
              <a:solidFill>
                <a:srgbClr val="002060"/>
              </a:solidFill>
              <a:latin typeface="Garamond"/>
              <a:cs typeface="Arial"/>
            </a:endParaRPr>
          </a:p>
          <a:p>
            <a:pPr marL="266700" lvl="0" indent="-266700" algn="just">
              <a:spcBef>
                <a:spcPct val="20000"/>
              </a:spcBef>
              <a:buClr>
                <a:srgbClr val="FFCC00"/>
              </a:buClr>
              <a:buSzPct val="70000"/>
              <a:buFont typeface="Wingdings" panose="05000000000000000000" pitchFamily="2" charset="2"/>
              <a:buChar char="Ø"/>
              <a:defRPr/>
            </a:pPr>
            <a:r>
              <a:rPr lang="ru-RU" altLang="ro-RO" sz="2000" b="1" dirty="0" smtClean="0">
                <a:solidFill>
                  <a:srgbClr val="002060"/>
                </a:solidFill>
                <a:latin typeface="Garamond"/>
                <a:cs typeface="Arial"/>
              </a:rPr>
              <a:t>a </a:t>
            </a:r>
            <a:r>
              <a:rPr lang="ru-RU" altLang="ro-RO" sz="2000" b="1" dirty="0" err="1" smtClean="0">
                <a:solidFill>
                  <a:srgbClr val="002060"/>
                </a:solidFill>
                <a:latin typeface="Garamond"/>
                <a:cs typeface="Arial"/>
              </a:rPr>
              <a:t>autorității</a:t>
            </a:r>
            <a:r>
              <a:rPr lang="ro-RO" altLang="ro-RO" sz="2000" b="1" dirty="0" smtClean="0">
                <a:solidFill>
                  <a:srgbClr val="002060"/>
                </a:solidFill>
                <a:latin typeface="Garamond"/>
                <a:cs typeface="Arial"/>
              </a:rPr>
              <a:t> </a:t>
            </a:r>
            <a:r>
              <a:rPr lang="ru-RU" altLang="ro-RO" sz="2000" b="1" dirty="0" err="1" smtClean="0">
                <a:solidFill>
                  <a:srgbClr val="002060"/>
                </a:solidFill>
                <a:latin typeface="Garamond"/>
                <a:cs typeface="Arial"/>
              </a:rPr>
              <a:t>publice</a:t>
            </a:r>
            <a:r>
              <a:rPr lang="ru-RU" altLang="ro-RO" sz="2000" b="1" dirty="0" smtClean="0">
                <a:solidFill>
                  <a:srgbClr val="002060"/>
                </a:solidFill>
                <a:latin typeface="Garamond"/>
                <a:cs typeface="Arial"/>
              </a:rPr>
              <a:t> </a:t>
            </a:r>
            <a:endParaRPr lang="ro-RO" altLang="ro-RO" sz="2000" b="1" dirty="0" smtClean="0">
              <a:solidFill>
                <a:srgbClr val="002060"/>
              </a:solidFill>
              <a:latin typeface="Garamond"/>
              <a:cs typeface="Arial"/>
            </a:endParaRPr>
          </a:p>
          <a:p>
            <a:pPr marL="266700" lvl="0" indent="-266700" algn="just">
              <a:spcBef>
                <a:spcPct val="20000"/>
              </a:spcBef>
              <a:buClr>
                <a:srgbClr val="FFCC00"/>
              </a:buClr>
              <a:buSzPct val="70000"/>
              <a:buFont typeface="Wingdings" panose="05000000000000000000" pitchFamily="2" charset="2"/>
              <a:buChar char="Ø"/>
              <a:defRPr/>
            </a:pPr>
            <a:r>
              <a:rPr lang="ru-RU" altLang="ro-RO" sz="2000" b="1" dirty="0" smtClean="0">
                <a:solidFill>
                  <a:srgbClr val="002060"/>
                </a:solidFill>
                <a:latin typeface="Garamond"/>
                <a:cs typeface="Arial"/>
              </a:rPr>
              <a:t>a </a:t>
            </a:r>
            <a:r>
              <a:rPr lang="ru-RU" altLang="ro-RO" sz="2000" b="1" dirty="0" err="1" smtClean="0">
                <a:solidFill>
                  <a:srgbClr val="002060"/>
                </a:solidFill>
                <a:latin typeface="Garamond"/>
                <a:cs typeface="Arial"/>
              </a:rPr>
              <a:t>statului</a:t>
            </a:r>
            <a:r>
              <a:rPr lang="ro-RO" altLang="ro-RO" sz="2000" b="1" dirty="0" smtClean="0">
                <a:solidFill>
                  <a:srgbClr val="002060"/>
                </a:solidFill>
                <a:latin typeface="Garamond"/>
                <a:cs typeface="Arial"/>
              </a:rPr>
              <a:t> etc. </a:t>
            </a:r>
          </a:p>
          <a:p>
            <a:pPr marL="0" lvl="0" indent="0" algn="just">
              <a:spcBef>
                <a:spcPct val="20000"/>
              </a:spcBef>
              <a:buClr>
                <a:srgbClr val="FFCC00"/>
              </a:buClr>
              <a:buSzPct val="70000"/>
              <a:buNone/>
              <a:defRPr/>
            </a:pPr>
            <a:r>
              <a:rPr lang="ru-RU" altLang="ro-RO" sz="2000" b="1" dirty="0" smtClean="0">
                <a:solidFill>
                  <a:srgbClr val="002060"/>
                </a:solidFill>
                <a:latin typeface="Garamond"/>
                <a:cs typeface="Arial"/>
              </a:rPr>
              <a:t>DE A SATISFACE</a:t>
            </a:r>
            <a:r>
              <a:rPr lang="ro-RO" altLang="ro-RO" sz="2000" b="1" dirty="0" smtClean="0">
                <a:solidFill>
                  <a:srgbClr val="002060"/>
                </a:solidFill>
                <a:latin typeface="Garamond"/>
                <a:cs typeface="Arial"/>
              </a:rPr>
              <a:t> </a:t>
            </a:r>
            <a:r>
              <a:rPr lang="ru-RU" altLang="ro-RO" sz="2000" b="1" dirty="0" smtClean="0">
                <a:solidFill>
                  <a:srgbClr val="002060"/>
                </a:solidFill>
                <a:latin typeface="Garamond"/>
                <a:cs typeface="Arial"/>
              </a:rPr>
              <a:t>ACEST DREPT</a:t>
            </a:r>
            <a:endParaRPr lang="ro-RO" altLang="ro-RO" sz="2000" b="1" dirty="0" smtClean="0">
              <a:solidFill>
                <a:srgbClr val="002060"/>
              </a:solidFill>
              <a:latin typeface="Garamond"/>
              <a:cs typeface="Arial"/>
            </a:endParaRPr>
          </a:p>
        </p:txBody>
      </p:sp>
      <p:sp>
        <p:nvSpPr>
          <p:cNvPr id="4" name="Substituent conținut 3"/>
          <p:cNvSpPr>
            <a:spLocks noGrp="1"/>
          </p:cNvSpPr>
          <p:nvPr>
            <p:ph sz="half" idx="2"/>
          </p:nvPr>
        </p:nvSpPr>
        <p:spPr/>
        <p:txBody>
          <a:bodyPr/>
          <a:lstStyle/>
          <a:p>
            <a:endParaRPr lang="ro-RO" dirty="0"/>
          </a:p>
        </p:txBody>
      </p:sp>
      <p:pic>
        <p:nvPicPr>
          <p:cNvPr id="5" name="Picture 4" descr="r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reptunghi 5"/>
          <p:cNvSpPr/>
          <p:nvPr/>
        </p:nvSpPr>
        <p:spPr>
          <a:xfrm>
            <a:off x="4572000" y="4711432"/>
            <a:ext cx="4544568" cy="2308324"/>
          </a:xfrm>
          <a:prstGeom prst="rect">
            <a:avLst/>
          </a:prstGeom>
          <a:solidFill>
            <a:schemeClr val="accent2"/>
          </a:solidFill>
        </p:spPr>
        <p:txBody>
          <a:bodyPr wrap="square">
            <a:spAutoFit/>
          </a:bodyPr>
          <a:lstStyle/>
          <a:p>
            <a:pPr marL="342900" lvl="0" indent="-342900" algn="ctr">
              <a:spcBef>
                <a:spcPct val="20000"/>
              </a:spcBef>
              <a:buClr>
                <a:srgbClr val="FFCC00"/>
              </a:buClr>
              <a:buSzPct val="70000"/>
              <a:defRPr/>
            </a:pPr>
            <a:r>
              <a:rPr lang="ro-RO" altLang="ro-RO" sz="2000" b="1" dirty="0">
                <a:solidFill>
                  <a:srgbClr val="002060"/>
                </a:solidFill>
                <a:latin typeface="Garamond"/>
                <a:cs typeface="Arial"/>
              </a:rPr>
              <a:t>O</a:t>
            </a:r>
            <a:r>
              <a:rPr lang="ru-RU" altLang="ro-RO" sz="2000" b="1" dirty="0" err="1">
                <a:solidFill>
                  <a:srgbClr val="002060"/>
                </a:solidFill>
                <a:latin typeface="Garamond"/>
                <a:cs typeface="Arial"/>
              </a:rPr>
              <a:t>rdin</a:t>
            </a:r>
            <a:r>
              <a:rPr lang="ro-RO" altLang="ro-RO" sz="2000" b="1" dirty="0" err="1">
                <a:solidFill>
                  <a:srgbClr val="002060"/>
                </a:solidFill>
                <a:latin typeface="Garamond"/>
                <a:cs typeface="Arial"/>
              </a:rPr>
              <a:t>ul</a:t>
            </a:r>
            <a:r>
              <a:rPr lang="ro-RO" altLang="ro-RO" sz="2000" b="1" dirty="0">
                <a:solidFill>
                  <a:srgbClr val="002060"/>
                </a:solidFill>
                <a:latin typeface="Garamond"/>
                <a:cs typeface="Arial"/>
              </a:rPr>
              <a:t> n</a:t>
            </a:r>
            <a:r>
              <a:rPr lang="ru-RU" altLang="ro-RO" sz="2000" b="1" dirty="0">
                <a:solidFill>
                  <a:srgbClr val="002060"/>
                </a:solidFill>
                <a:latin typeface="Garamond"/>
                <a:cs typeface="Arial"/>
              </a:rPr>
              <a:t>r. 303 </a:t>
            </a:r>
            <a:r>
              <a:rPr lang="ru-RU" altLang="ro-RO" sz="2000" b="1" dirty="0" err="1">
                <a:solidFill>
                  <a:srgbClr val="002060"/>
                </a:solidFill>
                <a:latin typeface="Garamond"/>
                <a:cs typeface="Arial"/>
              </a:rPr>
              <a:t>din</a:t>
            </a:r>
            <a:r>
              <a:rPr lang="ru-RU" altLang="ro-RO" sz="2000" b="1" dirty="0">
                <a:solidFill>
                  <a:srgbClr val="002060"/>
                </a:solidFill>
                <a:latin typeface="Garamond"/>
                <a:cs typeface="Arial"/>
              </a:rPr>
              <a:t>  06.05.2010</a:t>
            </a:r>
            <a:endParaRPr lang="en-US" altLang="ro-RO" sz="2000" b="1" dirty="0">
              <a:solidFill>
                <a:srgbClr val="002060"/>
              </a:solidFill>
              <a:latin typeface="Garamond"/>
              <a:cs typeface="Arial"/>
            </a:endParaRPr>
          </a:p>
          <a:p>
            <a:pPr lvl="0" algn="just">
              <a:spcBef>
                <a:spcPct val="20000"/>
              </a:spcBef>
              <a:buClr>
                <a:srgbClr val="FFCC00"/>
              </a:buClr>
              <a:buSzPct val="70000"/>
              <a:defRPr/>
            </a:pPr>
            <a:r>
              <a:rPr lang="it-IT" altLang="ro-RO" sz="2000" b="1" dirty="0">
                <a:solidFill>
                  <a:srgbClr val="002060"/>
                </a:solidFill>
                <a:latin typeface="Garamond"/>
                <a:cs typeface="Arial"/>
              </a:rPr>
              <a:t>   cu privire la asigurarea accesului la informaţia privind propriile date medicale şi lista intervenţiilor medicale care necesită</a:t>
            </a:r>
            <a:r>
              <a:rPr lang="ro-RO" altLang="ro-RO" sz="2000" b="1" dirty="0">
                <a:solidFill>
                  <a:srgbClr val="002060"/>
                </a:solidFill>
                <a:latin typeface="Garamond"/>
                <a:cs typeface="Arial"/>
              </a:rPr>
              <a:t> </a:t>
            </a:r>
            <a:r>
              <a:rPr lang="it-IT" altLang="ro-RO" sz="2000" b="1" dirty="0">
                <a:solidFill>
                  <a:srgbClr val="002060"/>
                </a:solidFill>
                <a:latin typeface="Garamond"/>
                <a:cs typeface="Arial"/>
              </a:rPr>
              <a:t>perfectarea acordului informat</a:t>
            </a:r>
            <a:endParaRPr lang="ru-RU" altLang="ro-RO" sz="2000" dirty="0">
              <a:solidFill>
                <a:srgbClr val="002060"/>
              </a:solidFill>
              <a:latin typeface="Garamond"/>
              <a:cs typeface="Arial"/>
            </a:endParaRPr>
          </a:p>
          <a:p>
            <a:pPr lvl="0">
              <a:defRPr/>
            </a:pPr>
            <a:endParaRPr lang="ru-RU" sz="2000" dirty="0">
              <a:solidFill>
                <a:srgbClr val="000000"/>
              </a:solidFill>
              <a:latin typeface="Corbel" panose="020B0503020204020204" pitchFamily="34" charset="0"/>
              <a:cs typeface="+mn-cs"/>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o-MD" sz="3600" b="1" dirty="0" smtClean="0">
                <a:solidFill>
                  <a:srgbClr val="002060"/>
                </a:solidFill>
                <a:latin typeface="Times New Roman" panose="02020603050405020304" pitchFamily="18" charset="0"/>
                <a:cs typeface="Times New Roman" panose="02020603050405020304" pitchFamily="18" charset="0"/>
              </a:rPr>
              <a:t>CONFIDENȚIALITATEA</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3794" name="Объект 2"/>
          <p:cNvSpPr>
            <a:spLocks noGrp="1"/>
          </p:cNvSpPr>
          <p:nvPr>
            <p:ph idx="1"/>
          </p:nvPr>
        </p:nvSpPr>
        <p:spPr/>
        <p:txBody>
          <a:bodyPr/>
          <a:lstStyle/>
          <a:p>
            <a:r>
              <a:rPr lang="ro-MD" sz="2800" dirty="0" smtClean="0">
                <a:latin typeface="Times New Roman" panose="02020603050405020304" pitchFamily="18" charset="0"/>
                <a:cs typeface="Times New Roman" panose="02020603050405020304" pitchFamily="18" charset="0"/>
              </a:rPr>
              <a:t>La baza acestui drept stă de asemenea </a:t>
            </a:r>
            <a:r>
              <a:rPr lang="ro-MD" sz="2800" dirty="0" smtClean="0">
                <a:solidFill>
                  <a:srgbClr val="FF0000"/>
                </a:solidFill>
                <a:latin typeface="Times New Roman" panose="02020603050405020304" pitchFamily="18" charset="0"/>
                <a:cs typeface="Times New Roman" panose="02020603050405020304" pitchFamily="18" charset="0"/>
              </a:rPr>
              <a:t>principiul autonomiei </a:t>
            </a:r>
          </a:p>
          <a:p>
            <a:r>
              <a:rPr lang="ro-MD" sz="2800" dirty="0" smtClean="0">
                <a:latin typeface="Times New Roman" panose="02020603050405020304" pitchFamily="18" charset="0"/>
                <a:cs typeface="Times New Roman" panose="02020603050405020304" pitchFamily="18" charset="0"/>
              </a:rPr>
              <a:t>El presupune că echipa medicală nu are dreptul să dezvăluie altor persoane informațiile obținute din discuția cu pacientul</a:t>
            </a:r>
          </a:p>
          <a:p>
            <a:r>
              <a:rPr lang="ro-MD" sz="2800" dirty="0" smtClean="0">
                <a:latin typeface="Times New Roman" panose="02020603050405020304" pitchFamily="18" charset="0"/>
                <a:cs typeface="Times New Roman" panose="02020603050405020304" pitchFamily="18" charset="0"/>
              </a:rPr>
              <a:t>Acest principiu derivă din principiul respectului și loialității față de pacient</a:t>
            </a:r>
            <a:endParaRPr lang="ru-RU" sz="28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1435100" y="116632"/>
            <a:ext cx="7499350" cy="648072"/>
          </a:xfrm>
        </p:spPr>
        <p:txBody>
          <a:bodyPr>
            <a:normAutofit fontScale="90000"/>
          </a:bodyPr>
          <a:lstStyle/>
          <a:p>
            <a:r>
              <a:rPr lang="ro-RO" altLang="ro-RO" sz="4000" b="1" dirty="0" smtClean="0">
                <a:solidFill>
                  <a:srgbClr val="002060"/>
                </a:solidFill>
                <a:effectLst/>
                <a:latin typeface="Arial"/>
              </a:rPr>
              <a:t>CONFIDENŢIALITATEA (1)</a:t>
            </a:r>
            <a:endParaRPr lang="ro-RO" b="1" dirty="0">
              <a:solidFill>
                <a:srgbClr val="002060"/>
              </a:solidFill>
            </a:endParaRPr>
          </a:p>
        </p:txBody>
      </p:sp>
      <p:sp>
        <p:nvSpPr>
          <p:cNvPr id="6" name="Substituent conținut 5"/>
          <p:cNvSpPr>
            <a:spLocks noGrp="1"/>
          </p:cNvSpPr>
          <p:nvPr>
            <p:ph idx="1"/>
          </p:nvPr>
        </p:nvSpPr>
        <p:spPr>
          <a:xfrm>
            <a:off x="971600" y="764704"/>
            <a:ext cx="7962850" cy="3240360"/>
          </a:xfrm>
        </p:spPr>
        <p:txBody>
          <a:bodyPr/>
          <a:lstStyle/>
          <a:p>
            <a:pPr marL="342900" lvl="0" indent="-342900" algn="just">
              <a:lnSpc>
                <a:spcPct val="90000"/>
              </a:lnSpc>
              <a:spcBef>
                <a:spcPct val="20000"/>
              </a:spcBef>
              <a:buClrTx/>
              <a:buSzTx/>
              <a:buFontTx/>
              <a:buChar char="•"/>
            </a:pPr>
            <a:r>
              <a:rPr lang="ro-RO" altLang="ro-RO" sz="2400" b="1" dirty="0" smtClean="0">
                <a:solidFill>
                  <a:srgbClr val="000000"/>
                </a:solidFill>
                <a:latin typeface="Times New Roman" panose="02020603050405020304" pitchFamily="18" charset="0"/>
                <a:cs typeface="Times New Roman" panose="02020603050405020304" pitchFamily="18" charset="0"/>
              </a:rPr>
              <a:t>Implicarea </a:t>
            </a:r>
            <a:r>
              <a:rPr lang="ro-RO" altLang="ro-RO" sz="2400" b="1" dirty="0">
                <a:solidFill>
                  <a:srgbClr val="000000"/>
                </a:solidFill>
                <a:latin typeface="Times New Roman" panose="02020603050405020304" pitchFamily="18" charset="0"/>
                <a:cs typeface="Times New Roman" panose="02020603050405020304" pitchFamily="18" charset="0"/>
              </a:rPr>
              <a:t>pacientului în luarea deciziei este un moment important de autonomie, el devenind astfel partener activ al procesului curativ</a:t>
            </a:r>
            <a:r>
              <a:rPr lang="ro-RO" altLang="ro-RO" sz="2400" b="1"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a:lnSpc>
                <a:spcPct val="90000"/>
              </a:lnSpc>
              <a:spcBef>
                <a:spcPct val="20000"/>
              </a:spcBef>
              <a:buClrTx/>
              <a:buSzTx/>
              <a:buFontTx/>
              <a:buChar char="•"/>
            </a:pPr>
            <a:r>
              <a:rPr lang="ro-RO" altLang="ro-RO" sz="2400" dirty="0" err="1" smtClean="0">
                <a:solidFill>
                  <a:srgbClr val="000000"/>
                </a:solidFill>
                <a:latin typeface="Times New Roman" panose="02020603050405020304" pitchFamily="18" charset="0"/>
                <a:cs typeface="Times New Roman" panose="02020603050405020304" pitchFamily="18" charset="0"/>
              </a:rPr>
              <a:t>Excepţii</a:t>
            </a:r>
            <a:r>
              <a:rPr lang="ro-RO" altLang="ro-RO" sz="2400" dirty="0" smtClean="0">
                <a:solidFill>
                  <a:srgbClr val="000000"/>
                </a:solidFill>
                <a:latin typeface="Times New Roman" panose="02020603050405020304" pitchFamily="18" charset="0"/>
                <a:cs typeface="Times New Roman" panose="02020603050405020304" pitchFamily="18" charset="0"/>
              </a:rPr>
              <a:t>: dacă pacientul exprimă acordul de dezvăluire a </a:t>
            </a:r>
            <a:r>
              <a:rPr lang="ro-RO" altLang="ro-RO" sz="2400" dirty="0">
                <a:solidFill>
                  <a:srgbClr val="000000"/>
                </a:solidFill>
                <a:latin typeface="Times New Roman" panose="02020603050405020304" pitchFamily="18" charset="0"/>
                <a:cs typeface="Times New Roman" panose="02020603050405020304" pitchFamily="18" charset="0"/>
              </a:rPr>
              <a:t>unor </a:t>
            </a:r>
            <a:r>
              <a:rPr lang="ro-RO" altLang="ro-RO" sz="2400" dirty="0" err="1">
                <a:solidFill>
                  <a:srgbClr val="000000"/>
                </a:solidFill>
                <a:latin typeface="Times New Roman" panose="02020603050405020304" pitchFamily="18" charset="0"/>
                <a:cs typeface="Times New Roman" panose="02020603050405020304" pitchFamily="18" charset="0"/>
              </a:rPr>
              <a:t>informaţii</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err="1">
                <a:solidFill>
                  <a:srgbClr val="000000"/>
                </a:solidFill>
                <a:latin typeface="Times New Roman" panose="02020603050405020304" pitchFamily="18" charset="0"/>
                <a:cs typeface="Times New Roman" panose="02020603050405020304" pitchFamily="18" charset="0"/>
              </a:rPr>
              <a:t>confidenţiale</a:t>
            </a:r>
            <a:r>
              <a:rPr lang="ro-RO" altLang="ro-RO" sz="2400" dirty="0">
                <a:solidFill>
                  <a:srgbClr val="000000"/>
                </a:solidFill>
                <a:latin typeface="Times New Roman" panose="02020603050405020304" pitchFamily="18" charset="0"/>
                <a:cs typeface="Times New Roman" panose="02020603050405020304" pitchFamily="18" charset="0"/>
              </a:rPr>
              <a:t> sau dacă legea impune furnizarea anumitor </a:t>
            </a:r>
            <a:r>
              <a:rPr lang="ro-RO" altLang="ro-RO" sz="2400" dirty="0" err="1" smtClean="0">
                <a:solidFill>
                  <a:srgbClr val="000000"/>
                </a:solidFill>
                <a:latin typeface="Times New Roman" panose="02020603050405020304" pitchFamily="18" charset="0"/>
                <a:cs typeface="Times New Roman" panose="02020603050405020304" pitchFamily="18" charset="0"/>
              </a:rPr>
              <a:t>informaţii</a:t>
            </a:r>
            <a:r>
              <a:rPr lang="ro-RO" altLang="ro-RO" sz="2400" dirty="0" smtClean="0">
                <a:solidFill>
                  <a:srgbClr val="000000"/>
                </a:solidFill>
                <a:latin typeface="Times New Roman" panose="02020603050405020304" pitchFamily="18" charset="0"/>
                <a:cs typeface="Times New Roman" panose="02020603050405020304" pitchFamily="18" charset="0"/>
              </a:rPr>
              <a:t> (nume</a:t>
            </a:r>
            <a:r>
              <a:rPr lang="ro-RO" altLang="ro-RO" sz="2400" dirty="0">
                <a:solidFill>
                  <a:srgbClr val="000000"/>
                </a:solidFill>
                <a:latin typeface="Times New Roman" panose="02020603050405020304" pitchFamily="18" charset="0"/>
                <a:cs typeface="Times New Roman" panose="02020603050405020304" pitchFamily="18" charset="0"/>
              </a:rPr>
              <a:t>, diagnostic, vârstă, teste de laborator, proceduri terapeutice </a:t>
            </a:r>
            <a:r>
              <a:rPr lang="ro-RO" altLang="ro-RO" sz="2400" dirty="0" err="1">
                <a:solidFill>
                  <a:srgbClr val="000000"/>
                </a:solidFill>
                <a:latin typeface="Times New Roman" panose="02020603050405020304" pitchFamily="18" charset="0"/>
                <a:cs typeface="Times New Roman" panose="02020603050405020304" pitchFamily="18" charset="0"/>
              </a:rPr>
              <a:t>şi</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smtClean="0">
                <a:solidFill>
                  <a:srgbClr val="000000"/>
                </a:solidFill>
                <a:latin typeface="Times New Roman" panose="02020603050405020304" pitchFamily="18" charset="0"/>
                <a:cs typeface="Times New Roman" panose="02020603050405020304" pitchFamily="18" charset="0"/>
              </a:rPr>
              <a:t>chirurgicale). </a:t>
            </a:r>
            <a:endParaRPr lang="ro-RO" altLang="ro-RO"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90000"/>
              </a:lnSpc>
              <a:spcBef>
                <a:spcPct val="20000"/>
              </a:spcBef>
              <a:buClrTx/>
              <a:buSzTx/>
              <a:buFontTx/>
              <a:buChar char="•"/>
            </a:pPr>
            <a:r>
              <a:rPr lang="ro-RO" altLang="ro-RO" sz="2400" dirty="0" smtClean="0">
                <a:solidFill>
                  <a:srgbClr val="000000"/>
                </a:solidFill>
                <a:latin typeface="Times New Roman" panose="02020603050405020304" pitchFamily="18" charset="0"/>
                <a:cs typeface="Times New Roman" panose="02020603050405020304" pitchFamily="18" charset="0"/>
              </a:rPr>
              <a:t>Transpunerea </a:t>
            </a:r>
            <a:r>
              <a:rPr lang="ro-RO" altLang="ro-RO" sz="2400" dirty="0" err="1">
                <a:solidFill>
                  <a:srgbClr val="000000"/>
                </a:solidFill>
                <a:latin typeface="Times New Roman" panose="02020603050405020304" pitchFamily="18" charset="0"/>
                <a:cs typeface="Times New Roman" panose="02020603050405020304" pitchFamily="18" charset="0"/>
              </a:rPr>
              <a:t>informaţiilor</a:t>
            </a:r>
            <a:r>
              <a:rPr lang="ro-RO" altLang="ro-RO" sz="2400" dirty="0">
                <a:solidFill>
                  <a:srgbClr val="000000"/>
                </a:solidFill>
                <a:latin typeface="Times New Roman" panose="02020603050405020304" pitchFamily="18" charset="0"/>
                <a:cs typeface="Times New Roman" panose="02020603050405020304" pitchFamily="18" charset="0"/>
              </a:rPr>
              <a:t> medicale pe computer, </a:t>
            </a:r>
            <a:r>
              <a:rPr lang="ro-RO" altLang="ro-RO" sz="2400" dirty="0" smtClean="0">
                <a:solidFill>
                  <a:srgbClr val="000000"/>
                </a:solidFill>
                <a:latin typeface="Times New Roman" panose="02020603050405020304" pitchFamily="18" charset="0"/>
                <a:cs typeface="Times New Roman" panose="02020603050405020304" pitchFamily="18" charset="0"/>
              </a:rPr>
              <a:t>necesita </a:t>
            </a:r>
            <a:r>
              <a:rPr lang="ro-RO" altLang="ro-RO" sz="2400" dirty="0">
                <a:solidFill>
                  <a:srgbClr val="000000"/>
                </a:solidFill>
                <a:latin typeface="Times New Roman" panose="02020603050405020304" pitchFamily="18" charset="0"/>
                <a:cs typeface="Times New Roman" panose="02020603050405020304" pitchFamily="18" charset="0"/>
              </a:rPr>
              <a:t>masuri speciale de protejare </a:t>
            </a:r>
            <a:endParaRPr lang="ru-RU" altLang="ro-RO"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90000"/>
              </a:lnSpc>
              <a:spcBef>
                <a:spcPct val="20000"/>
              </a:spcBef>
              <a:buClrTx/>
              <a:buSzTx/>
              <a:buFontTx/>
              <a:buChar char="•"/>
            </a:pPr>
            <a:endParaRPr lang="ro-RO" altLang="ro-RO" sz="2400" b="1" dirty="0">
              <a:solidFill>
                <a:srgbClr val="000000"/>
              </a:solidFill>
              <a:latin typeface="Times New Roman" panose="02020603050405020304" pitchFamily="18" charset="0"/>
              <a:cs typeface="Times New Roman" panose="02020603050405020304" pitchFamily="18" charset="0"/>
            </a:endParaRPr>
          </a:p>
        </p:txBody>
      </p:sp>
      <p:pic>
        <p:nvPicPr>
          <p:cNvPr id="7" name="Picture 4" descr="blog-medic-pacient-3342530_630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09120"/>
            <a:ext cx="825088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17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187624" y="274638"/>
            <a:ext cx="7746826" cy="706090"/>
          </a:xfrm>
        </p:spPr>
        <p:txBody>
          <a:bodyPr/>
          <a:lstStyle/>
          <a:p>
            <a:r>
              <a:rPr lang="ro-RO" altLang="ro-RO" sz="3600" b="1" dirty="0">
                <a:solidFill>
                  <a:srgbClr val="002060"/>
                </a:solidFill>
                <a:effectLst/>
                <a:latin typeface="Arial"/>
              </a:rPr>
              <a:t>CONFIDENŢIALITATEA </a:t>
            </a:r>
            <a:r>
              <a:rPr lang="ro-RO" altLang="ro-RO" sz="3600" b="1" dirty="0" smtClean="0">
                <a:solidFill>
                  <a:srgbClr val="002060"/>
                </a:solidFill>
                <a:effectLst/>
                <a:latin typeface="Arial"/>
              </a:rPr>
              <a:t>(2)</a:t>
            </a:r>
            <a:endParaRPr lang="ro-RO" dirty="0"/>
          </a:p>
        </p:txBody>
      </p:sp>
      <p:sp>
        <p:nvSpPr>
          <p:cNvPr id="3" name="Substituent conținut 2"/>
          <p:cNvSpPr>
            <a:spLocks noGrp="1"/>
          </p:cNvSpPr>
          <p:nvPr>
            <p:ph idx="1"/>
          </p:nvPr>
        </p:nvSpPr>
        <p:spPr>
          <a:xfrm>
            <a:off x="971600" y="980728"/>
            <a:ext cx="7962850" cy="5267672"/>
          </a:xfrm>
        </p:spPr>
        <p:txBody>
          <a:bodyPr/>
          <a:lstStyle/>
          <a:p>
            <a:pPr marL="342900" lvl="0" indent="-342900">
              <a:lnSpc>
                <a:spcPct val="90000"/>
              </a:lnSpc>
              <a:spcBef>
                <a:spcPct val="20000"/>
              </a:spcBef>
              <a:buClrTx/>
              <a:buSzTx/>
              <a:buFont typeface="Wingdings" panose="05000000000000000000" pitchFamily="2" charset="2"/>
              <a:buChar char="ü"/>
            </a:pPr>
            <a:r>
              <a:rPr lang="ro-RO" altLang="ro-RO" sz="2400" dirty="0">
                <a:solidFill>
                  <a:srgbClr val="000000"/>
                </a:solidFill>
                <a:latin typeface="Times New Roman" panose="02020603050405020304" pitchFamily="18" charset="0"/>
                <a:cs typeface="Times New Roman" panose="02020603050405020304" pitchFamily="18" charset="0"/>
              </a:rPr>
              <a:t>Informaţiile </a:t>
            </a:r>
            <a:r>
              <a:rPr lang="ro-RO" altLang="ro-RO" sz="2400" dirty="0" err="1">
                <a:solidFill>
                  <a:srgbClr val="000000"/>
                </a:solidFill>
                <a:latin typeface="Times New Roman" panose="02020603050405020304" pitchFamily="18" charset="0"/>
                <a:cs typeface="Times New Roman" panose="02020603050405020304" pitchFamily="18" charset="0"/>
              </a:rPr>
              <a:t>obţinute</a:t>
            </a:r>
            <a:r>
              <a:rPr lang="ro-RO" altLang="ro-RO" sz="2400" dirty="0">
                <a:solidFill>
                  <a:srgbClr val="000000"/>
                </a:solidFill>
                <a:latin typeface="Times New Roman" panose="02020603050405020304" pitchFamily="18" charset="0"/>
                <a:cs typeface="Times New Roman" panose="02020603050405020304" pitchFamily="18" charset="0"/>
              </a:rPr>
              <a:t> de la persoana consiliată rămân </a:t>
            </a:r>
            <a:r>
              <a:rPr lang="ro-RO" altLang="ro-RO" sz="2400" dirty="0" err="1">
                <a:solidFill>
                  <a:srgbClr val="000000"/>
                </a:solidFill>
                <a:latin typeface="Times New Roman" panose="02020603050405020304" pitchFamily="18" charset="0"/>
                <a:cs typeface="Times New Roman" panose="02020603050405020304" pitchFamily="18" charset="0"/>
              </a:rPr>
              <a:t>confidenţiale</a:t>
            </a:r>
            <a:r>
              <a:rPr lang="ro-RO" altLang="ro-RO" sz="2400" dirty="0">
                <a:solidFill>
                  <a:srgbClr val="000000"/>
                </a:solidFill>
                <a:latin typeface="Times New Roman" panose="02020603050405020304" pitchFamily="18" charset="0"/>
                <a:cs typeface="Times New Roman" panose="02020603050405020304" pitchFamily="18" charset="0"/>
              </a:rPr>
              <a:t>, cu </a:t>
            </a:r>
            <a:r>
              <a:rPr lang="ro-RO" altLang="ro-RO" sz="2400" dirty="0" err="1">
                <a:solidFill>
                  <a:srgbClr val="000000"/>
                </a:solidFill>
                <a:latin typeface="Times New Roman" panose="02020603050405020304" pitchFamily="18" charset="0"/>
                <a:cs typeface="Times New Roman" panose="02020603050405020304" pitchFamily="18" charset="0"/>
              </a:rPr>
              <a:t>excepţia</a:t>
            </a:r>
            <a:r>
              <a:rPr lang="ro-RO" altLang="ro-RO" sz="2400" dirty="0">
                <a:solidFill>
                  <a:srgbClr val="000000"/>
                </a:solidFill>
                <a:latin typeface="Times New Roman" panose="02020603050405020304" pitchFamily="18" charset="0"/>
                <a:cs typeface="Times New Roman" panose="02020603050405020304" pitchFamily="18" charset="0"/>
              </a:rPr>
              <a:t> următoarelor </a:t>
            </a:r>
            <a:r>
              <a:rPr lang="ro-RO" altLang="ro-RO" sz="2400" dirty="0" smtClean="0">
                <a:solidFill>
                  <a:srgbClr val="000000"/>
                </a:solidFill>
                <a:latin typeface="Times New Roman" panose="02020603050405020304" pitchFamily="18" charset="0"/>
                <a:cs typeface="Times New Roman" panose="02020603050405020304" pitchFamily="18" charset="0"/>
              </a:rPr>
              <a:t>situații:</a:t>
            </a:r>
            <a:endParaRPr lang="ro-RO" altLang="ro-RO" sz="2400" dirty="0">
              <a:solidFill>
                <a:srgbClr val="000000"/>
              </a:solidFill>
              <a:latin typeface="Times New Roman" panose="02020603050405020304" pitchFamily="18" charset="0"/>
              <a:cs typeface="Times New Roman" panose="02020603050405020304" pitchFamily="18" charset="0"/>
            </a:endParaRPr>
          </a:p>
          <a:p>
            <a:pPr marL="800100" lvl="1" indent="-342900">
              <a:lnSpc>
                <a:spcPct val="90000"/>
              </a:lnSpc>
              <a:spcBef>
                <a:spcPct val="20000"/>
              </a:spcBef>
              <a:buClrTx/>
              <a:buFont typeface="Wingdings" panose="05000000000000000000" pitchFamily="2" charset="2"/>
              <a:buChar char="ü"/>
            </a:pPr>
            <a:r>
              <a:rPr lang="ro-RO" altLang="ro-RO" sz="2400" dirty="0">
                <a:solidFill>
                  <a:srgbClr val="000000"/>
                </a:solidFill>
                <a:latin typeface="Times New Roman" panose="02020603050405020304" pitchFamily="18" charset="0"/>
                <a:cs typeface="Times New Roman" panose="02020603050405020304" pitchFamily="18" charset="0"/>
              </a:rPr>
              <a:t>Persoana consiliată este ea </a:t>
            </a:r>
            <a:r>
              <a:rPr lang="ro-RO" altLang="ro-RO" sz="2400" dirty="0" smtClean="0">
                <a:solidFill>
                  <a:srgbClr val="000000"/>
                </a:solidFill>
                <a:latin typeface="Times New Roman" panose="02020603050405020304" pitchFamily="18" charset="0"/>
                <a:cs typeface="Times New Roman" panose="02020603050405020304" pitchFamily="18" charset="0"/>
              </a:rPr>
              <a:t>înseși </a:t>
            </a:r>
            <a:r>
              <a:rPr lang="ro-RO" altLang="ro-RO" sz="2400" dirty="0">
                <a:solidFill>
                  <a:srgbClr val="000000"/>
                </a:solidFill>
                <a:latin typeface="Times New Roman" panose="02020603050405020304" pitchFamily="18" charset="0"/>
                <a:cs typeface="Times New Roman" panose="02020603050405020304" pitchFamily="18" charset="0"/>
              </a:rPr>
              <a:t>în pericol sau prezintă pericol pentru </a:t>
            </a:r>
            <a:r>
              <a:rPr lang="ro-RO" altLang="ro-RO" sz="2400" dirty="0" err="1">
                <a:solidFill>
                  <a:srgbClr val="000000"/>
                </a:solidFill>
                <a:latin typeface="Times New Roman" panose="02020603050405020304" pitchFamily="18" charset="0"/>
                <a:cs typeface="Times New Roman" panose="02020603050405020304" pitchFamily="18" charset="0"/>
              </a:rPr>
              <a:t>alţii</a:t>
            </a:r>
            <a:endParaRPr lang="ro-RO" altLang="ro-RO" sz="2400" dirty="0">
              <a:solidFill>
                <a:srgbClr val="000000"/>
              </a:solidFill>
              <a:latin typeface="Times New Roman" panose="02020603050405020304" pitchFamily="18" charset="0"/>
              <a:cs typeface="Times New Roman" panose="02020603050405020304" pitchFamily="18" charset="0"/>
            </a:endParaRPr>
          </a:p>
          <a:p>
            <a:pPr marL="800100" lvl="1" indent="-342900">
              <a:lnSpc>
                <a:spcPct val="90000"/>
              </a:lnSpc>
              <a:spcBef>
                <a:spcPct val="20000"/>
              </a:spcBef>
              <a:buClrTx/>
              <a:buFont typeface="Wingdings" panose="05000000000000000000" pitchFamily="2" charset="2"/>
              <a:buChar char="ü"/>
            </a:pPr>
            <a:r>
              <a:rPr lang="ro-RO" altLang="ro-RO" sz="2400" dirty="0">
                <a:solidFill>
                  <a:srgbClr val="000000"/>
                </a:solidFill>
                <a:latin typeface="Times New Roman" panose="02020603050405020304" pitchFamily="18" charset="0"/>
                <a:cs typeface="Times New Roman" panose="02020603050405020304" pitchFamily="18" charset="0"/>
              </a:rPr>
              <a:t>Persoana consiliată cere ca </a:t>
            </a:r>
            <a:r>
              <a:rPr lang="ro-RO" altLang="ro-RO" sz="2400" dirty="0" smtClean="0">
                <a:solidFill>
                  <a:srgbClr val="000000"/>
                </a:solidFill>
                <a:latin typeface="Times New Roman" panose="02020603050405020304" pitchFamily="18" charset="0"/>
                <a:cs typeface="Times New Roman" panose="02020603050405020304" pitchFamily="18" charset="0"/>
              </a:rPr>
              <a:t>informația </a:t>
            </a:r>
            <a:r>
              <a:rPr lang="ro-RO" altLang="ro-RO" sz="2400" dirty="0">
                <a:solidFill>
                  <a:srgbClr val="000000"/>
                </a:solidFill>
                <a:latin typeface="Times New Roman" panose="02020603050405020304" pitchFamily="18" charset="0"/>
                <a:cs typeface="Times New Roman" panose="02020603050405020304" pitchFamily="18" charset="0"/>
              </a:rPr>
              <a:t>să fie furnizată </a:t>
            </a:r>
            <a:r>
              <a:rPr lang="ro-RO" altLang="ro-RO" sz="2400" dirty="0" err="1">
                <a:solidFill>
                  <a:srgbClr val="000000"/>
                </a:solidFill>
                <a:latin typeface="Times New Roman" panose="02020603050405020304" pitchFamily="18" charset="0"/>
                <a:cs typeface="Times New Roman" panose="02020603050405020304" pitchFamily="18" charset="0"/>
              </a:rPr>
              <a:t>şi</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err="1">
                <a:solidFill>
                  <a:srgbClr val="000000"/>
                </a:solidFill>
                <a:latin typeface="Times New Roman" panose="02020603050405020304" pitchFamily="18" charset="0"/>
                <a:cs typeface="Times New Roman" panose="02020603050405020304" pitchFamily="18" charset="0"/>
              </a:rPr>
              <a:t>terţilor</a:t>
            </a:r>
            <a:endParaRPr lang="ro-RO" altLang="ro-RO" sz="2400" dirty="0">
              <a:solidFill>
                <a:srgbClr val="000000"/>
              </a:solidFill>
              <a:latin typeface="Times New Roman" panose="02020603050405020304" pitchFamily="18" charset="0"/>
              <a:cs typeface="Times New Roman" panose="02020603050405020304" pitchFamily="18" charset="0"/>
            </a:endParaRPr>
          </a:p>
          <a:p>
            <a:pPr marL="800100" lvl="1" indent="-342900">
              <a:lnSpc>
                <a:spcPct val="90000"/>
              </a:lnSpc>
              <a:spcBef>
                <a:spcPct val="20000"/>
              </a:spcBef>
              <a:buClrTx/>
              <a:buFont typeface="Wingdings" panose="05000000000000000000" pitchFamily="2" charset="2"/>
              <a:buChar char="ü"/>
            </a:pPr>
            <a:r>
              <a:rPr lang="ro-RO" altLang="ro-RO" sz="2400" dirty="0" err="1">
                <a:solidFill>
                  <a:srgbClr val="000000"/>
                </a:solidFill>
                <a:latin typeface="Times New Roman" panose="02020603050405020304" pitchFamily="18" charset="0"/>
                <a:cs typeface="Times New Roman" panose="02020603050405020304" pitchFamily="18" charset="0"/>
              </a:rPr>
              <a:t>Autorităţile</a:t>
            </a:r>
            <a:r>
              <a:rPr lang="ro-RO" altLang="ro-RO" sz="2400" dirty="0">
                <a:solidFill>
                  <a:srgbClr val="000000"/>
                </a:solidFill>
                <a:latin typeface="Times New Roman" panose="02020603050405020304" pitchFamily="18" charset="0"/>
                <a:cs typeface="Times New Roman" panose="02020603050405020304" pitchFamily="18" charset="0"/>
              </a:rPr>
              <a:t> din sfera juridică solicită oficial </a:t>
            </a:r>
            <a:r>
              <a:rPr lang="ro-RO" altLang="ro-RO" sz="2400" dirty="0" err="1">
                <a:solidFill>
                  <a:srgbClr val="000000"/>
                </a:solidFill>
                <a:latin typeface="Times New Roman" panose="02020603050405020304" pitchFamily="18" charset="0"/>
                <a:cs typeface="Times New Roman" panose="02020603050405020304" pitchFamily="18" charset="0"/>
              </a:rPr>
              <a:t>informaţii</a:t>
            </a:r>
            <a:r>
              <a:rPr lang="ro-RO" altLang="ro-RO" sz="2400" dirty="0">
                <a:solidFill>
                  <a:srgbClr val="000000"/>
                </a:solidFill>
                <a:latin typeface="Times New Roman" panose="02020603050405020304" pitchFamily="18" charset="0"/>
                <a:cs typeface="Times New Roman" panose="02020603050405020304" pitchFamily="18" charset="0"/>
              </a:rPr>
              <a:t> despre persoanele consiliate implicate în </a:t>
            </a:r>
            <a:r>
              <a:rPr lang="ro-RO" altLang="ro-RO" sz="2400" dirty="0" err="1">
                <a:solidFill>
                  <a:srgbClr val="000000"/>
                </a:solidFill>
                <a:latin typeface="Times New Roman" panose="02020603050405020304" pitchFamily="18" charset="0"/>
                <a:cs typeface="Times New Roman" panose="02020603050405020304" pitchFamily="18" charset="0"/>
              </a:rPr>
              <a:t>investigaţii</a:t>
            </a:r>
            <a:r>
              <a:rPr lang="ro-RO" altLang="ro-RO" sz="2400" dirty="0">
                <a:solidFill>
                  <a:srgbClr val="000000"/>
                </a:solidFill>
                <a:latin typeface="Times New Roman" panose="02020603050405020304" pitchFamily="18" charset="0"/>
                <a:cs typeface="Times New Roman" panose="02020603050405020304" pitchFamily="18" charset="0"/>
              </a:rPr>
              <a:t> de natură </a:t>
            </a:r>
            <a:r>
              <a:rPr lang="ro-RO" altLang="ro-RO" sz="2400" dirty="0" smtClean="0">
                <a:solidFill>
                  <a:srgbClr val="000000"/>
                </a:solidFill>
                <a:latin typeface="Times New Roman" panose="02020603050405020304" pitchFamily="18" charset="0"/>
                <a:cs typeface="Times New Roman" panose="02020603050405020304" pitchFamily="18" charset="0"/>
              </a:rPr>
              <a:t>juridică</a:t>
            </a:r>
          </a:p>
          <a:p>
            <a:pPr marL="800100" lvl="1" indent="-342900">
              <a:lnSpc>
                <a:spcPct val="90000"/>
              </a:lnSpc>
              <a:spcBef>
                <a:spcPct val="20000"/>
              </a:spcBef>
              <a:buClrTx/>
              <a:buFont typeface="Wingdings" panose="05000000000000000000" pitchFamily="2" charset="2"/>
              <a:buChar char="ü"/>
            </a:pPr>
            <a:endParaRPr lang="ro-RO" altLang="ro-RO" sz="2400" dirty="0">
              <a:solidFill>
                <a:srgbClr val="000000"/>
              </a:solidFill>
              <a:latin typeface="Times New Roman" panose="02020603050405020304" pitchFamily="18" charset="0"/>
              <a:cs typeface="Times New Roman" panose="02020603050405020304" pitchFamily="18" charset="0"/>
            </a:endParaRPr>
          </a:p>
          <a:p>
            <a:pPr marL="457200" lvl="1" indent="0" algn="just">
              <a:lnSpc>
                <a:spcPct val="90000"/>
              </a:lnSpc>
              <a:spcBef>
                <a:spcPct val="20000"/>
              </a:spcBef>
              <a:buClrTx/>
              <a:buNone/>
            </a:pPr>
            <a:r>
              <a:rPr lang="ro-RO" altLang="ro-RO" sz="2400" b="1" dirty="0" err="1" smtClean="0">
                <a:solidFill>
                  <a:srgbClr val="000000"/>
                </a:solidFill>
                <a:latin typeface="Times New Roman" panose="02020603050405020304" pitchFamily="18" charset="0"/>
                <a:cs typeface="Times New Roman" panose="02020603050405020304" pitchFamily="18" charset="0"/>
              </a:rPr>
              <a:t>Informaţiile</a:t>
            </a:r>
            <a:r>
              <a:rPr lang="ro-RO" altLang="ro-RO" sz="2400" b="1" dirty="0" smtClean="0">
                <a:solidFill>
                  <a:srgbClr val="000000"/>
                </a:solidFill>
                <a:latin typeface="Times New Roman" panose="02020603050405020304" pitchFamily="18" charset="0"/>
                <a:cs typeface="Times New Roman" panose="02020603050405020304" pitchFamily="18" charset="0"/>
              </a:rPr>
              <a:t> </a:t>
            </a:r>
            <a:r>
              <a:rPr lang="ro-RO" altLang="ro-RO" sz="2400" b="1" dirty="0">
                <a:solidFill>
                  <a:srgbClr val="000000"/>
                </a:solidFill>
                <a:latin typeface="Times New Roman" panose="02020603050405020304" pitchFamily="18" charset="0"/>
                <a:cs typeface="Times New Roman" panose="02020603050405020304" pitchFamily="18" charset="0"/>
              </a:rPr>
              <a:t>despre client, oferite în </a:t>
            </a:r>
            <a:r>
              <a:rPr lang="ro-RO" altLang="ro-RO" sz="2400" b="1" dirty="0" err="1">
                <a:solidFill>
                  <a:srgbClr val="000000"/>
                </a:solidFill>
                <a:latin typeface="Times New Roman" panose="02020603050405020304" pitchFamily="18" charset="0"/>
                <a:cs typeface="Times New Roman" panose="02020603050405020304" pitchFamily="18" charset="0"/>
              </a:rPr>
              <a:t>situaţiile</a:t>
            </a:r>
            <a:r>
              <a:rPr lang="ro-RO" altLang="ro-RO" sz="2400" b="1" dirty="0">
                <a:solidFill>
                  <a:srgbClr val="000000"/>
                </a:solidFill>
                <a:latin typeface="Times New Roman" panose="02020603050405020304" pitchFamily="18" charset="0"/>
                <a:cs typeface="Times New Roman" panose="02020603050405020304" pitchFamily="18" charset="0"/>
              </a:rPr>
              <a:t> </a:t>
            </a:r>
            <a:r>
              <a:rPr lang="ro-RO" altLang="ro-RO" sz="2400" b="1" dirty="0" err="1" smtClean="0">
                <a:solidFill>
                  <a:srgbClr val="000000"/>
                </a:solidFill>
                <a:latin typeface="Times New Roman" panose="02020603050405020304" pitchFamily="18" charset="0"/>
                <a:cs typeface="Times New Roman" panose="02020603050405020304" pitchFamily="18" charset="0"/>
              </a:rPr>
              <a:t>menţionate</a:t>
            </a:r>
            <a:r>
              <a:rPr lang="ro-RO" altLang="ro-RO" sz="2400" b="1" dirty="0" smtClean="0">
                <a:solidFill>
                  <a:srgbClr val="000000"/>
                </a:solidFill>
                <a:latin typeface="Times New Roman" panose="02020603050405020304" pitchFamily="18" charset="0"/>
                <a:cs typeface="Times New Roman" panose="02020603050405020304" pitchFamily="18" charset="0"/>
              </a:rPr>
              <a:t> </a:t>
            </a:r>
            <a:r>
              <a:rPr lang="ro-RO" altLang="ro-RO" sz="2400" b="1" dirty="0">
                <a:solidFill>
                  <a:srgbClr val="000000"/>
                </a:solidFill>
                <a:latin typeface="Times New Roman" panose="02020603050405020304" pitchFamily="18" charset="0"/>
                <a:cs typeface="Times New Roman" panose="02020603050405020304" pitchFamily="18" charset="0"/>
              </a:rPr>
              <a:t>vor viza strict obiectul cererii, </a:t>
            </a:r>
            <a:r>
              <a:rPr lang="ro-RO" altLang="ro-RO" sz="2400" b="1" dirty="0" err="1">
                <a:solidFill>
                  <a:srgbClr val="000000"/>
                </a:solidFill>
                <a:latin typeface="Times New Roman" panose="02020603050405020304" pitchFamily="18" charset="0"/>
                <a:cs typeface="Times New Roman" panose="02020603050405020304" pitchFamily="18" charset="0"/>
              </a:rPr>
              <a:t>şi</a:t>
            </a:r>
            <a:r>
              <a:rPr lang="ro-RO" altLang="ro-RO" sz="2400" b="1" dirty="0">
                <a:solidFill>
                  <a:srgbClr val="000000"/>
                </a:solidFill>
                <a:latin typeface="Times New Roman" panose="02020603050405020304" pitchFamily="18" charset="0"/>
                <a:cs typeface="Times New Roman" panose="02020603050405020304" pitchFamily="18" charset="0"/>
              </a:rPr>
              <a:t> vor fi considerate justificate de consilier în termenii prezentului cod etic </a:t>
            </a:r>
            <a:r>
              <a:rPr lang="ro-RO" altLang="ro-RO" sz="2400" b="1" dirty="0" err="1">
                <a:solidFill>
                  <a:srgbClr val="000000"/>
                </a:solidFill>
                <a:latin typeface="Times New Roman" panose="02020603050405020304" pitchFamily="18" charset="0"/>
                <a:cs typeface="Times New Roman" panose="02020603050405020304" pitchFamily="18" charset="0"/>
              </a:rPr>
              <a:t>şi</a:t>
            </a:r>
            <a:r>
              <a:rPr lang="ro-RO" altLang="ro-RO" sz="2400" b="1" dirty="0">
                <a:solidFill>
                  <a:srgbClr val="000000"/>
                </a:solidFill>
                <a:latin typeface="Times New Roman" panose="02020603050405020304" pitchFamily="18" charset="0"/>
                <a:cs typeface="Times New Roman" panose="02020603050405020304" pitchFamily="18" charset="0"/>
              </a:rPr>
              <a:t> </a:t>
            </a:r>
            <a:r>
              <a:rPr lang="ro-RO" altLang="ro-RO" sz="2400" b="1" dirty="0" smtClean="0">
                <a:solidFill>
                  <a:srgbClr val="000000"/>
                </a:solidFill>
                <a:latin typeface="Times New Roman" panose="02020603050405020304" pitchFamily="18" charset="0"/>
                <a:cs typeface="Times New Roman" panose="02020603050405020304" pitchFamily="18" charset="0"/>
              </a:rPr>
              <a:t>al </a:t>
            </a:r>
            <a:r>
              <a:rPr lang="ro-RO" altLang="ro-RO" sz="2400" b="1" dirty="0">
                <a:solidFill>
                  <a:srgbClr val="000000"/>
                </a:solidFill>
                <a:latin typeface="Times New Roman" panose="02020603050405020304" pitchFamily="18" charset="0"/>
                <a:cs typeface="Times New Roman" panose="02020603050405020304" pitchFamily="18" charset="0"/>
              </a:rPr>
              <a:t>legilor în </a:t>
            </a:r>
            <a:r>
              <a:rPr lang="ro-RO" altLang="ro-RO" sz="2400" b="1" dirty="0" smtClean="0">
                <a:solidFill>
                  <a:srgbClr val="000000"/>
                </a:solidFill>
                <a:latin typeface="Times New Roman" panose="02020603050405020304" pitchFamily="18" charset="0"/>
                <a:cs typeface="Times New Roman" panose="02020603050405020304" pitchFamily="18" charset="0"/>
              </a:rPr>
              <a:t>vigoare</a:t>
            </a:r>
            <a:endParaRPr lang="ro-RO" altLang="ro-RO" sz="2400" b="1" dirty="0">
              <a:solidFill>
                <a:srgbClr val="000000"/>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54128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34818" name="Объект 3"/>
          <p:cNvPicPr>
            <a:picLocks noGrp="1" noChangeAspect="1"/>
          </p:cNvPicPr>
          <p:nvPr>
            <p:ph idx="1"/>
          </p:nvPr>
        </p:nvPicPr>
        <p:blipFill>
          <a:blip r:embed="rId2"/>
          <a:srcRect/>
          <a:stretch>
            <a:fillRect/>
          </a:stretch>
        </p:blipFill>
        <p:spPr>
          <a:xfrm>
            <a:off x="395288" y="188913"/>
            <a:ext cx="8532812" cy="6335712"/>
          </a:xfrm>
        </p:spPr>
      </p:pic>
    </p:spTree>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o-MD" dirty="0" smtClean="0">
                <a:solidFill>
                  <a:schemeClr val="tx2">
                    <a:satMod val="130000"/>
                  </a:schemeClr>
                </a:solidFill>
              </a:rPr>
              <a:t>Principiul nedăunarii:</a:t>
            </a:r>
            <a:endParaRPr lang="ru-RU" dirty="0">
              <a:solidFill>
                <a:schemeClr val="tx2">
                  <a:satMod val="130000"/>
                </a:schemeClr>
              </a:solidFill>
            </a:endParaRPr>
          </a:p>
        </p:txBody>
      </p:sp>
      <p:pic>
        <p:nvPicPr>
          <p:cNvPr id="35842" name="Объект 3"/>
          <p:cNvPicPr>
            <a:picLocks noGrp="1" noChangeAspect="1"/>
          </p:cNvPicPr>
          <p:nvPr>
            <p:ph idx="1"/>
          </p:nvPr>
        </p:nvPicPr>
        <p:blipFill>
          <a:blip r:embed="rId2"/>
          <a:srcRect/>
          <a:stretch>
            <a:fillRect/>
          </a:stretch>
        </p:blipFill>
        <p:spPr>
          <a:xfrm>
            <a:off x="1435100" y="1484313"/>
            <a:ext cx="7499350" cy="4370387"/>
          </a:xfr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bwMode="auto">
          <a:xfrm>
            <a:off x="5435600" y="1066800"/>
            <a:ext cx="3529013" cy="4594225"/>
          </a:xfrm>
        </p:spPr>
        <p:txBody>
          <a:bodyPr vert="horz" wrap="square" lIns="91440" tIns="45720" rIns="91440" bIns="45720" numCol="1" anchorCtr="0" compatLnSpc="1">
            <a:prstTxWarp prst="textNoShape">
              <a:avLst/>
            </a:prstTxWarp>
          </a:bodyPr>
          <a:lstStyle/>
          <a:p>
            <a:r>
              <a:rPr lang="ro-MD" sz="2400" dirty="0" smtClean="0"/>
              <a:t>Are ca premisă datoria medicului de a nu face rău . </a:t>
            </a:r>
            <a:br>
              <a:rPr lang="ro-MD" sz="2400" dirty="0" smtClean="0"/>
            </a:br>
            <a:r>
              <a:rPr lang="ro-MD" sz="2400" dirty="0" smtClean="0"/>
              <a:t>Lucrătorul medical nu trebuie să aducă daună sănătății pacienților. Acest principiu este fundamental in bioetica medicală și pentru prima dată a fost descris in JURĂMINTUL LUI HIPPOCRATES.</a:t>
            </a:r>
            <a:endParaRPr lang="ru-RU" sz="2400" dirty="0" smtClean="0"/>
          </a:p>
        </p:txBody>
      </p:sp>
      <p:pic>
        <p:nvPicPr>
          <p:cNvPr id="6" name="Рисунок 5"/>
          <p:cNvPicPr>
            <a:picLocks noGrp="1" noChangeAspect="1"/>
          </p:cNvPicPr>
          <p:nvPr>
            <p:ph type="pic" idx="1"/>
          </p:nvPr>
        </p:nvPicPr>
        <p:blipFill>
          <a:blip r:embed="rId2">
            <a:extLst/>
          </a:blip>
          <a:srcRect t="22078" b="22078"/>
          <a:stretch>
            <a:fillRect/>
          </a:stretch>
        </p:blipFill>
        <p:spPr>
          <a:xfrm>
            <a:off x="827088" y="1052513"/>
            <a:ext cx="4419600" cy="35147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36867" name="Текст 3"/>
          <p:cNvSpPr>
            <a:spLocks noGrp="1"/>
          </p:cNvSpPr>
          <p:nvPr>
            <p:ph type="body" sz="half" idx="2"/>
          </p:nvPr>
        </p:nvSpPr>
        <p:spPr/>
        <p:txBody>
          <a:bodyPr/>
          <a:lstStyle/>
          <a:p>
            <a:pPr>
              <a:spcBef>
                <a:spcPct val="0"/>
              </a:spcBef>
            </a:pPr>
            <a:r>
              <a:rPr lang="ro-MD" sz="2400" b="1" smtClean="0"/>
              <a:t>Principiul nedăunarii : </a:t>
            </a:r>
          </a:p>
          <a:p>
            <a:pPr>
              <a:spcBef>
                <a:spcPct val="0"/>
              </a:spcBef>
            </a:pPr>
            <a:r>
              <a:rPr lang="ro-MD" sz="2400" b="1" smtClean="0"/>
              <a:t>„ Primum non  nocere”</a:t>
            </a:r>
            <a:endParaRPr lang="ru-RU" sz="2400" b="1" smtClean="0"/>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7426325" cy="692150"/>
          </a:xfrm>
        </p:spPr>
        <p:txBody>
          <a:bodyPr/>
          <a:lstStyle/>
          <a:p>
            <a:pPr algn="ctr" fontAlgn="auto">
              <a:spcAft>
                <a:spcPts val="0"/>
              </a:spcAft>
              <a:defRPr/>
            </a:pPr>
            <a:r>
              <a:rPr lang="ro-MD" dirty="0" smtClean="0">
                <a:solidFill>
                  <a:schemeClr val="tx2">
                    <a:satMod val="130000"/>
                  </a:schemeClr>
                </a:solidFill>
              </a:rPr>
              <a:t>Principiul binefacerii</a:t>
            </a:r>
            <a:endParaRPr lang="ru-RU" dirty="0">
              <a:solidFill>
                <a:schemeClr val="tx2">
                  <a:satMod val="130000"/>
                </a:schemeClr>
              </a:solidFill>
            </a:endParaRPr>
          </a:p>
        </p:txBody>
      </p:sp>
      <p:sp>
        <p:nvSpPr>
          <p:cNvPr id="37890" name="Текст 2"/>
          <p:cNvSpPr>
            <a:spLocks noGrp="1"/>
          </p:cNvSpPr>
          <p:nvPr>
            <p:ph type="body" idx="2"/>
          </p:nvPr>
        </p:nvSpPr>
        <p:spPr>
          <a:xfrm>
            <a:off x="323850" y="836613"/>
            <a:ext cx="8578850" cy="698500"/>
          </a:xfrm>
        </p:spPr>
        <p:txBody>
          <a:bodyPr/>
          <a:lstStyle/>
          <a:p>
            <a:pPr marL="44450">
              <a:spcBef>
                <a:spcPct val="0"/>
              </a:spcBef>
            </a:pPr>
            <a:r>
              <a:rPr lang="ro-MD" sz="2400" smtClean="0">
                <a:latin typeface="Times New Roman" pitchFamily="18" charset="0"/>
                <a:cs typeface="Times New Roman" pitchFamily="18" charset="0"/>
              </a:rPr>
              <a:t>Presupune prevenirea răului și contribuie la bunăstarea pacientului.</a:t>
            </a:r>
            <a:endParaRPr lang="ru-RU" sz="2400" smtClean="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1072409545"/>
              </p:ext>
            </p:extLst>
          </p:nvPr>
        </p:nvGraphicFramePr>
        <p:xfrm>
          <a:off x="323850" y="1412776"/>
          <a:ext cx="864063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Текст 2"/>
          <p:cNvSpPr>
            <a:spLocks noGrp="1"/>
          </p:cNvSpPr>
          <p:nvPr>
            <p:ph type="body" idx="4294967295"/>
          </p:nvPr>
        </p:nvSpPr>
        <p:spPr>
          <a:xfrm>
            <a:off x="1368425" y="1700213"/>
            <a:ext cx="7775575" cy="1296987"/>
          </a:xfrm>
        </p:spPr>
        <p:txBody>
          <a:bodyPr/>
          <a:lstStyle/>
          <a:p>
            <a:pPr marL="44450">
              <a:spcBef>
                <a:spcPct val="0"/>
              </a:spcBef>
            </a:pPr>
            <a:r>
              <a:rPr lang="ro-MD" sz="3600" b="1" dirty="0" smtClean="0"/>
              <a:t>Cere personalului medical să trateze fiecare persoană in mod egal , indiferent de rasa, sex, starea civilă, starea socială, starea economică , convingerea religioasă a </a:t>
            </a:r>
            <a:r>
              <a:rPr lang="ro-MD" sz="3600" b="1" dirty="0" smtClean="0"/>
              <a:t>pacientului  </a:t>
            </a:r>
            <a:r>
              <a:rPr lang="ro-MD" sz="3600" b="1" dirty="0" smtClean="0"/>
              <a:t>etc.  </a:t>
            </a:r>
            <a:endParaRPr lang="ru-RU" sz="3600" b="1" dirty="0" smtClean="0"/>
          </a:p>
        </p:txBody>
      </p:sp>
      <p:sp>
        <p:nvSpPr>
          <p:cNvPr id="2" name="Заголовок 1"/>
          <p:cNvSpPr>
            <a:spLocks noGrp="1"/>
          </p:cNvSpPr>
          <p:nvPr>
            <p:ph type="title" idx="4294967295"/>
          </p:nvPr>
        </p:nvSpPr>
        <p:spPr>
          <a:xfrm>
            <a:off x="3347864" y="0"/>
            <a:ext cx="4608512" cy="692150"/>
          </a:xfrm>
        </p:spPr>
        <p:txBody>
          <a:bodyPr>
            <a:normAutofit fontScale="90000"/>
          </a:bodyPr>
          <a:lstStyle/>
          <a:p>
            <a:pPr algn="ctr" fontAlgn="auto">
              <a:spcAft>
                <a:spcPts val="0"/>
              </a:spcAft>
              <a:defRPr/>
            </a:pPr>
            <a:r>
              <a:rPr lang="ro-MD" sz="2400" b="1" dirty="0" smtClean="0">
                <a:solidFill>
                  <a:srgbClr val="002060"/>
                </a:solidFill>
                <a:latin typeface="Times New Roman" panose="02020603050405020304" pitchFamily="18" charset="0"/>
                <a:cs typeface="Times New Roman" panose="02020603050405020304" pitchFamily="18" charset="0"/>
              </a:rPr>
              <a:t/>
            </a:r>
            <a:br>
              <a:rPr lang="ro-MD" sz="2400" b="1" dirty="0" smtClean="0">
                <a:solidFill>
                  <a:srgbClr val="002060"/>
                </a:solidFill>
                <a:latin typeface="Times New Roman" panose="02020603050405020304" pitchFamily="18" charset="0"/>
                <a:cs typeface="Times New Roman" panose="02020603050405020304" pitchFamily="18" charset="0"/>
              </a:rPr>
            </a:br>
            <a:r>
              <a:rPr lang="ro-MD" sz="2400" b="1" dirty="0">
                <a:solidFill>
                  <a:srgbClr val="002060"/>
                </a:solidFill>
                <a:latin typeface="Times New Roman" panose="02020603050405020304" pitchFamily="18" charset="0"/>
                <a:cs typeface="Times New Roman" panose="02020603050405020304" pitchFamily="18" charset="0"/>
              </a:rPr>
              <a:t/>
            </a:r>
            <a:br>
              <a:rPr lang="ro-MD" sz="2400" b="1" dirty="0">
                <a:solidFill>
                  <a:srgbClr val="002060"/>
                </a:solidFill>
                <a:latin typeface="Times New Roman" panose="02020603050405020304" pitchFamily="18" charset="0"/>
                <a:cs typeface="Times New Roman" panose="02020603050405020304" pitchFamily="18" charset="0"/>
              </a:rPr>
            </a:br>
            <a:r>
              <a:rPr lang="ro-MD" sz="2400" b="1" dirty="0" smtClean="0">
                <a:solidFill>
                  <a:srgbClr val="002060"/>
                </a:solidFill>
                <a:latin typeface="Times New Roman" panose="02020603050405020304" pitchFamily="18" charset="0"/>
                <a:cs typeface="Times New Roman" panose="02020603050405020304" pitchFamily="18" charset="0"/>
              </a:rPr>
              <a:t/>
            </a:r>
            <a:br>
              <a:rPr lang="ro-MD" sz="2400" b="1" dirty="0" smtClean="0">
                <a:solidFill>
                  <a:srgbClr val="002060"/>
                </a:solidFill>
                <a:latin typeface="Times New Roman" panose="02020603050405020304" pitchFamily="18" charset="0"/>
                <a:cs typeface="Times New Roman" panose="02020603050405020304" pitchFamily="18" charset="0"/>
              </a:rPr>
            </a:br>
            <a:r>
              <a:rPr lang="ro-MD" sz="2400" b="1" dirty="0">
                <a:solidFill>
                  <a:srgbClr val="002060"/>
                </a:solidFill>
                <a:latin typeface="Times New Roman" panose="02020603050405020304" pitchFamily="18" charset="0"/>
                <a:cs typeface="Times New Roman" panose="02020603050405020304" pitchFamily="18" charset="0"/>
              </a:rPr>
              <a:t/>
            </a:r>
            <a:br>
              <a:rPr lang="ro-MD" sz="2400" b="1" dirty="0">
                <a:solidFill>
                  <a:srgbClr val="002060"/>
                </a:solidFill>
                <a:latin typeface="Times New Roman" panose="02020603050405020304" pitchFamily="18" charset="0"/>
                <a:cs typeface="Times New Roman" panose="02020603050405020304" pitchFamily="18" charset="0"/>
              </a:rPr>
            </a:br>
            <a:r>
              <a:rPr lang="ro-MD" sz="2400" b="1" dirty="0" smtClean="0">
                <a:solidFill>
                  <a:srgbClr val="002060"/>
                </a:solidFill>
                <a:latin typeface="Times New Roman" panose="02020603050405020304" pitchFamily="18" charset="0"/>
                <a:cs typeface="Times New Roman" panose="02020603050405020304" pitchFamily="18" charset="0"/>
              </a:rPr>
              <a:t>PRINCIPIUL DREPTĂȚII, ECHITĂȚII ȘI JUSTIȚIEI</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o-MD" b="1" dirty="0" smtClean="0">
                <a:solidFill>
                  <a:srgbClr val="002060"/>
                </a:solidFill>
                <a:latin typeface="Times New Roman" panose="02020603050405020304" pitchFamily="18" charset="0"/>
                <a:cs typeface="Times New Roman" panose="02020603050405020304" pitchFamily="18" charset="0"/>
              </a:rPr>
              <a:t>Principiul de sinceritate</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a:bodyPr>
          <a:lstStyle/>
          <a:p>
            <a:pPr marL="365760" indent="-283464" algn="just" fontAlgn="auto">
              <a:spcAft>
                <a:spcPts val="0"/>
              </a:spcAft>
              <a:buFont typeface="Wingdings 2"/>
              <a:buChar char=""/>
              <a:defRPr/>
            </a:pPr>
            <a:r>
              <a:rPr lang="ro-MD" dirty="0">
                <a:latin typeface="Times New Roman" panose="02020603050405020304" pitchFamily="18" charset="0"/>
                <a:cs typeface="Times New Roman" panose="02020603050405020304" pitchFamily="18" charset="0"/>
              </a:rPr>
              <a:t>L</a:t>
            </a:r>
            <a:r>
              <a:rPr lang="ro-MD" dirty="0" smtClean="0">
                <a:latin typeface="Times New Roman" panose="02020603050405020304" pitchFamily="18" charset="0"/>
                <a:cs typeface="Times New Roman" panose="02020603050405020304" pitchFamily="18" charset="0"/>
              </a:rPr>
              <a:t>ucrătorul sistemului de sănătate este dator </a:t>
            </a:r>
            <a:r>
              <a:rPr lang="ro-MD" b="1" dirty="0" smtClean="0">
                <a:latin typeface="Times New Roman" panose="02020603050405020304" pitchFamily="18" charset="0"/>
                <a:cs typeface="Times New Roman" panose="02020603050405020304" pitchFamily="18" charset="0"/>
              </a:rPr>
              <a:t>să spună adevărul</a:t>
            </a:r>
            <a:r>
              <a:rPr lang="ro-MD" dirty="0" smtClean="0">
                <a:latin typeface="Times New Roman" panose="02020603050405020304" pitchFamily="18" charset="0"/>
                <a:cs typeface="Times New Roman" panose="02020603050405020304" pitchFamily="18" charset="0"/>
              </a:rPr>
              <a:t>, să nu ducă în eroare pe cineva in mod intenționat</a:t>
            </a:r>
          </a:p>
          <a:p>
            <a:pPr marL="365760" indent="-283464" algn="just" fontAlgn="auto">
              <a:spcAft>
                <a:spcPts val="0"/>
              </a:spcAft>
              <a:buFont typeface="Wingdings 2"/>
              <a:buChar char=""/>
              <a:defRPr/>
            </a:pPr>
            <a:r>
              <a:rPr lang="ro-MD" dirty="0">
                <a:latin typeface="Times New Roman" panose="02020603050405020304" pitchFamily="18" charset="0"/>
                <a:cs typeface="Times New Roman" panose="02020603050405020304" pitchFamily="18" charset="0"/>
              </a:rPr>
              <a:t>D</a:t>
            </a:r>
            <a:r>
              <a:rPr lang="ro-MD" dirty="0" smtClean="0">
                <a:latin typeface="Times New Roman" panose="02020603050405020304" pitchFamily="18" charset="0"/>
                <a:cs typeface="Times New Roman" panose="02020603050405020304" pitchFamily="18" charset="0"/>
              </a:rPr>
              <a:t>in aspect bioetic, uneori, pentru a nu dăuna psihologic pacientul, specialistul din sistemul sănătății se poate conduce după principiul </a:t>
            </a:r>
          </a:p>
          <a:p>
            <a:pPr marL="82296" indent="0" algn="just" fontAlgn="auto">
              <a:spcAft>
                <a:spcPts val="0"/>
              </a:spcAft>
              <a:buNone/>
              <a:defRPr/>
            </a:pPr>
            <a:r>
              <a:rPr lang="ro-MD" dirty="0" smtClean="0">
                <a:latin typeface="Times New Roman" panose="02020603050405020304" pitchFamily="18" charset="0"/>
                <a:cs typeface="Times New Roman" panose="02020603050405020304" pitchFamily="18" charset="0"/>
              </a:rPr>
              <a:t>,, Înșelare cu bună știre” ceea ce ar însemna că abordarea problemei să nu depășească limitele de intelegere a pacientului la un moment dat</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slow">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bwMode="auto">
          <a:xfrm>
            <a:off x="5496992" y="476672"/>
            <a:ext cx="3323158" cy="5409926"/>
          </a:xfrm>
        </p:spPr>
        <p:txBody>
          <a:bodyPr vert="horz" wrap="square" lIns="91440" tIns="45720" rIns="91440" bIns="45720" numCol="1" anchorCtr="0" compatLnSpc="1">
            <a:prstTxWarp prst="textNoShape">
              <a:avLst/>
            </a:prstTxWarp>
          </a:bodyPr>
          <a:lstStyle/>
          <a:p>
            <a:r>
              <a:rPr lang="ro-RO" dirty="0" smtClean="0">
                <a:solidFill>
                  <a:srgbClr val="C00000"/>
                </a:solidFill>
              </a:rPr>
              <a:t>ETICA </a:t>
            </a:r>
            <a:r>
              <a:rPr lang="ro-RO" dirty="0" smtClean="0"/>
              <a:t>- </a:t>
            </a:r>
            <a:r>
              <a:rPr lang="ro-RO" dirty="0"/>
              <a:t>disciplină teoretică ce studiază definirea noțiunilor de </a:t>
            </a:r>
            <a:r>
              <a:rPr lang="ro-RO" dirty="0" smtClean="0"/>
              <a:t>bine</a:t>
            </a:r>
            <a:r>
              <a:rPr lang="ro-RO" dirty="0"/>
              <a:t>, </a:t>
            </a:r>
            <a:r>
              <a:rPr lang="ro-RO" dirty="0" smtClean="0"/>
              <a:t>rău</a:t>
            </a:r>
            <a:r>
              <a:rPr lang="ro-RO" dirty="0"/>
              <a:t>, </a:t>
            </a:r>
            <a:r>
              <a:rPr lang="ro-RO" dirty="0" smtClean="0"/>
              <a:t>dreptate</a:t>
            </a:r>
            <a:r>
              <a:rPr lang="ro-RO" dirty="0"/>
              <a:t>, </a:t>
            </a:r>
            <a:r>
              <a:rPr lang="ro-RO" dirty="0" smtClean="0"/>
              <a:t>adevăr </a:t>
            </a:r>
            <a:r>
              <a:rPr lang="ro-RO" dirty="0"/>
              <a:t>etc. sau atitudinile, caracterele, datinile, adică moralitatea oamenilor.</a:t>
            </a:r>
            <a:br>
              <a:rPr lang="ro-RO" dirty="0"/>
            </a:br>
            <a:r>
              <a:rPr lang="ro-RO" dirty="0" smtClean="0">
                <a:solidFill>
                  <a:srgbClr val="C00000"/>
                </a:solidFill>
              </a:rPr>
              <a:t> ETICA MEDICALĂ </a:t>
            </a:r>
            <a:r>
              <a:rPr lang="ro-RO" dirty="0" smtClean="0"/>
              <a:t>- </a:t>
            </a:r>
            <a:r>
              <a:rPr lang="ro-RO" dirty="0"/>
              <a:t>noțiune apărută odată cu profesia medicală :</a:t>
            </a:r>
            <a:br>
              <a:rPr lang="ro-RO" dirty="0"/>
            </a:br>
            <a:r>
              <a:rPr lang="ro-RO" dirty="0"/>
              <a:t>( </a:t>
            </a:r>
            <a:r>
              <a:rPr lang="ro-RO" dirty="0" err="1"/>
              <a:t>jurămintul</a:t>
            </a:r>
            <a:r>
              <a:rPr lang="ro-RO" dirty="0"/>
              <a:t> lui Hippocrates și alte Coduri Etice existente astăzi etc.).</a:t>
            </a:r>
            <a:r>
              <a:rPr lang="ro-RO" dirty="0" smtClean="0"/>
              <a:t/>
            </a:r>
            <a:br>
              <a:rPr lang="ro-RO" dirty="0" smtClean="0"/>
            </a:br>
            <a:endParaRPr lang="ru-RU" dirty="0" smtClean="0"/>
          </a:p>
        </p:txBody>
      </p:sp>
      <p:pic>
        <p:nvPicPr>
          <p:cNvPr id="5" name="Рисунок 4"/>
          <p:cNvPicPr>
            <a:picLocks noGrp="1" noChangeAspect="1"/>
          </p:cNvPicPr>
          <p:nvPr>
            <p:ph type="pic" idx="1"/>
          </p:nvPr>
        </p:nvPicPr>
        <p:blipFill>
          <a:blip r:embed="rId2" cstate="print">
            <a:extLst/>
          </a:blip>
          <a:srcRect t="296" b="296"/>
          <a:stretch>
            <a:fillRect/>
          </a:stretch>
        </p:blipFill>
        <p:spPr>
          <a:xfrm>
            <a:off x="395537" y="474415"/>
            <a:ext cx="5101455" cy="3433609"/>
          </a:xfrm>
        </p:spPr>
      </p:pic>
      <p:sp>
        <p:nvSpPr>
          <p:cNvPr id="15363" name="Текст 3"/>
          <p:cNvSpPr>
            <a:spLocks noGrp="1"/>
          </p:cNvSpPr>
          <p:nvPr>
            <p:ph type="body" sz="half" idx="2"/>
          </p:nvPr>
        </p:nvSpPr>
        <p:spPr>
          <a:xfrm>
            <a:off x="883643" y="3691829"/>
            <a:ext cx="4597400" cy="2159893"/>
          </a:xfrm>
        </p:spPr>
        <p:txBody>
          <a:bodyPr/>
          <a:lstStyle/>
          <a:p>
            <a:pPr>
              <a:lnSpc>
                <a:spcPct val="100000"/>
              </a:lnSpc>
              <a:spcBef>
                <a:spcPct val="0"/>
              </a:spcBef>
            </a:pPr>
            <a:r>
              <a:rPr lang="ro-RO" sz="2400" b="1" dirty="0" smtClean="0">
                <a:solidFill>
                  <a:srgbClr val="FF0000"/>
                </a:solidFill>
                <a:latin typeface="Bookman Old Style" panose="02050604050505020204" pitchFamily="18" charset="0"/>
                <a:cs typeface="Times New Roman" pitchFamily="18" charset="0"/>
              </a:rPr>
              <a:t>ETICA – </a:t>
            </a:r>
            <a:r>
              <a:rPr lang="ro-RO" sz="2400" b="1" dirty="0" smtClean="0">
                <a:solidFill>
                  <a:srgbClr val="002060"/>
                </a:solidFill>
                <a:latin typeface="Bookman Old Style" panose="02050604050505020204" pitchFamily="18" charset="0"/>
                <a:cs typeface="Times New Roman" pitchFamily="18" charset="0"/>
              </a:rPr>
              <a:t>multitudinea de valori și virtuți oglindite in diverse domenii ale vieții umane</a:t>
            </a:r>
            <a:r>
              <a:rPr lang="ro-RO" sz="1800" b="1" dirty="0" smtClean="0">
                <a:solidFill>
                  <a:srgbClr val="002060"/>
                </a:solidFill>
                <a:latin typeface="Times New Roman" pitchFamily="18" charset="0"/>
                <a:cs typeface="Times New Roman" pitchFamily="18" charset="0"/>
              </a:rPr>
              <a:t>.</a:t>
            </a:r>
            <a:endParaRPr lang="ru-RU" sz="1800" b="1" dirty="0" smtClean="0">
              <a:solidFill>
                <a:srgbClr val="002060"/>
              </a:solidFill>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4" name="Объект 3"/>
          <p:cNvPicPr>
            <a:picLocks noGrp="1" noChangeAspect="1"/>
          </p:cNvPicPr>
          <p:nvPr>
            <p:ph idx="1"/>
          </p:nvPr>
        </p:nvPicPr>
        <p:blipFill>
          <a:blip r:embed="rId2">
            <a:extLst/>
          </a:blip>
          <a:stretch>
            <a:fillRect/>
          </a:stretch>
        </p:blipFill>
        <p:spPr>
          <a:xfrm>
            <a:off x="-2216" y="86276"/>
            <a:ext cx="9146216" cy="628549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vi-VN" sz="3200" b="1" dirty="0" smtClean="0">
                <a:solidFill>
                  <a:srgbClr val="002060"/>
                </a:solidFill>
                <a:latin typeface="Times New Roman" panose="02020603050405020304" pitchFamily="18" charset="0"/>
                <a:cs typeface="Times New Roman" panose="02020603050405020304" pitchFamily="18" charset="0"/>
              </a:rPr>
              <a:t>IMPORTANȚA UTLIZĂRII PRINCIPII</a:t>
            </a:r>
            <a:r>
              <a:rPr lang="ro-RO" sz="3200" b="1" dirty="0" smtClean="0">
                <a:solidFill>
                  <a:srgbClr val="002060"/>
                </a:solidFill>
                <a:latin typeface="Times New Roman" panose="02020603050405020304" pitchFamily="18" charset="0"/>
                <a:cs typeface="Times New Roman" panose="02020603050405020304" pitchFamily="18" charset="0"/>
              </a:rPr>
              <a:t>LOR BIOETICII</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41986" name="Объект 2"/>
          <p:cNvSpPr>
            <a:spLocks noGrp="1"/>
          </p:cNvSpPr>
          <p:nvPr>
            <p:ph idx="1"/>
          </p:nvPr>
        </p:nvSpPr>
        <p:spPr/>
        <p:txBody>
          <a:bodyPr/>
          <a:lstStyle/>
          <a:p>
            <a:pPr marL="538163" indent="-457200">
              <a:buFont typeface="Wingdings" panose="05000000000000000000" pitchFamily="2" charset="2"/>
              <a:buChar char="Ø"/>
            </a:pPr>
            <a:r>
              <a:rPr lang="ro-MD" dirty="0">
                <a:latin typeface="Times New Roman" panose="02020603050405020304" pitchFamily="18" charset="0"/>
                <a:cs typeface="Times New Roman" panose="02020603050405020304" pitchFamily="18" charset="0"/>
              </a:rPr>
              <a:t>A</a:t>
            </a:r>
            <a:r>
              <a:rPr lang="ro-MD" dirty="0" smtClean="0">
                <a:latin typeface="Times New Roman" panose="02020603050405020304" pitchFamily="18" charset="0"/>
                <a:cs typeface="Times New Roman" panose="02020603050405020304" pitchFamily="18" charset="0"/>
              </a:rPr>
              <a:t>utonomia, </a:t>
            </a:r>
            <a:r>
              <a:rPr lang="ro-MD" dirty="0" err="1" smtClean="0">
                <a:latin typeface="Times New Roman" panose="02020603050405020304" pitchFamily="18" charset="0"/>
                <a:cs typeface="Times New Roman" panose="02020603050405020304" pitchFamily="18" charset="0"/>
              </a:rPr>
              <a:t>nedăunarea</a:t>
            </a:r>
            <a:r>
              <a:rPr lang="ro-MD" dirty="0" smtClean="0">
                <a:latin typeface="Times New Roman" panose="02020603050405020304" pitchFamily="18" charset="0"/>
                <a:cs typeface="Times New Roman" panose="02020603050405020304" pitchFamily="18" charset="0"/>
              </a:rPr>
              <a:t>, binefacerea și echitatea </a:t>
            </a:r>
            <a:r>
              <a:rPr lang="ro-MD" b="1" dirty="0" smtClean="0">
                <a:latin typeface="Times New Roman" panose="02020603050405020304" pitchFamily="18" charset="0"/>
                <a:cs typeface="Times New Roman" panose="02020603050405020304" pitchFamily="18" charset="0"/>
              </a:rPr>
              <a:t>sunt pilonii relației specialistului sistemului de sănătate cu pacientul</a:t>
            </a:r>
          </a:p>
          <a:p>
            <a:pPr marL="80963" indent="0">
              <a:buNone/>
            </a:pPr>
            <a:endParaRPr lang="ro-MD" b="1" dirty="0" smtClean="0">
              <a:latin typeface="Times New Roman" panose="02020603050405020304" pitchFamily="18" charset="0"/>
              <a:cs typeface="Times New Roman" panose="02020603050405020304" pitchFamily="18" charset="0"/>
            </a:endParaRPr>
          </a:p>
          <a:p>
            <a:pPr marL="80963" indent="0" algn="ctr">
              <a:buNone/>
            </a:pPr>
            <a:r>
              <a:rPr lang="ro-MD" sz="2000" dirty="0" smtClean="0">
                <a:solidFill>
                  <a:srgbClr val="C00000"/>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RELAȚIA CU PACIENTUL ESTE FOARTE IMPORTANTĂ, NU NUMAI DIN PUNCT DE VEDERE A ALEGERII TRATAMENTULUI CORECT, DAR ȘI CONȘTIENTIZĂRII DE CĂ PACIENTUL, IN PRIMUL RÂND, ESTE O FIINȚĂ UMANĂ CU VALORI</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o-MD" sz="3200" b="1" dirty="0" smtClean="0">
                <a:solidFill>
                  <a:srgbClr val="002060"/>
                </a:solidFill>
                <a:latin typeface="Times New Roman" panose="02020603050405020304" pitchFamily="18" charset="0"/>
                <a:cs typeface="Times New Roman" panose="02020603050405020304" pitchFamily="18" charset="0"/>
              </a:rPr>
              <a:t>STUDIU DE CAZ  NR. 1:</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blip>
          <a:stretch>
            <a:fillRect/>
          </a:stretch>
        </p:blipFill>
        <p:spPr>
          <a:xfrm>
            <a:off x="1979712" y="1628800"/>
            <a:ext cx="5976664" cy="4443946"/>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o-MD" sz="3200" b="1" dirty="0" smtClean="0">
                <a:solidFill>
                  <a:srgbClr val="002060"/>
                </a:solidFill>
                <a:latin typeface="Times New Roman" panose="02020603050405020304" pitchFamily="18" charset="0"/>
                <a:cs typeface="Times New Roman" panose="02020603050405020304" pitchFamily="18" charset="0"/>
              </a:rPr>
              <a:t>STUDIU DE CAZ:</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365760" indent="-283464" algn="just" fontAlgn="auto">
              <a:spcAft>
                <a:spcPts val="0"/>
              </a:spcAft>
              <a:buFont typeface="Wingdings 2"/>
              <a:buChar char=""/>
              <a:defRPr/>
            </a:pPr>
            <a:r>
              <a:rPr lang="ro-MD" sz="2000" dirty="0" smtClean="0">
                <a:latin typeface="Times New Roman" panose="02020603050405020304" pitchFamily="18" charset="0"/>
                <a:cs typeface="Times New Roman" panose="02020603050405020304" pitchFamily="18" charset="0"/>
              </a:rPr>
              <a:t>Daniela este o tînără insărcinată de 20 ani, de etnie romă. Împreună cu familia sa, Daniela trăiește tradițional, inclusiv și portul popular. Daniela a mers cu mama ei la maternitate și a fost direcționată in salonul cu numărul S2. În salon Daniela a mai gasit incă 6 femei, de etnie romă. Nedumerită unde să se așeze, întrucit numai era pat liber, Daniela a întrebat de infermieră ce să facă.  Aceasta brutal i-a raspuns ca nu are cum să o ajute și i-a spus să stea acolo unde era cazată.  Ea s-a uitat prin alte saloane unde erau femei nu de etnie romă si că paturi libere erau. Intrebindu-le pe colegele de salon , Daniela aflase ca salonul S2 este pentru ” țigănci” si ca nu e cazul sa vorbeasca , deoarece va avea probleme cu asistentele medicale. Mai mult de atit , Daniela a vazut ca in salonul unde se aflau 6 copii nou-nascuți , 3 nu aveau căciuliță. Daniela a intrebat de medicul ei de ce nu toți copii poarta căciuliță , la care el in batjocoră a spus ca „ Ăștea-s pui de țigan , sunt căliți și nu le trebuie caciuliță !”</a:t>
            </a:r>
          </a:p>
          <a:p>
            <a:pPr marL="365760" indent="-283464" algn="just" fontAlgn="auto">
              <a:spcAft>
                <a:spcPts val="0"/>
              </a:spcAft>
              <a:buFont typeface="Wingdings 2"/>
              <a:buChar char=""/>
              <a:defRPr/>
            </a:pPr>
            <a:endParaRPr lang="ru-RU" sz="2000" dirty="0">
              <a:latin typeface="Times New Roman" panose="02020603050405020304" pitchFamily="18" charset="0"/>
              <a:cs typeface="Times New Roman" panose="02020603050405020304" pitchFamily="18" charset="0"/>
            </a:endParaRPr>
          </a:p>
        </p:txBody>
      </p:sp>
    </p:spTree>
  </p:cSld>
  <p:clrMapOvr>
    <a:masterClrMapping/>
  </p:clrMapOvr>
  <p:transition spd="slow">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en-US" sz="3200" b="1" dirty="0" smtClean="0">
                <a:solidFill>
                  <a:srgbClr val="002060"/>
                </a:solidFill>
                <a:latin typeface="Times New Roman" panose="02020603050405020304" pitchFamily="18" charset="0"/>
                <a:cs typeface="Times New Roman" panose="02020603050405020304" pitchFamily="18" charset="0"/>
              </a:rPr>
              <a:t>STUDIU DE CAZ</a:t>
            </a:r>
            <a:r>
              <a:rPr lang="ro-RO" sz="3200" b="1" dirty="0" smtClean="0">
                <a:solidFill>
                  <a:srgbClr val="002060"/>
                </a:solidFill>
                <a:latin typeface="Times New Roman" panose="02020603050405020304" pitchFamily="18" charset="0"/>
                <a:cs typeface="Times New Roman" panose="02020603050405020304" pitchFamily="18" charset="0"/>
              </a:rPr>
              <a:t>:</a:t>
            </a:r>
            <a:r>
              <a:rPr lang="ro-MD" sz="3200" b="1" dirty="0" smtClean="0">
                <a:solidFill>
                  <a:srgbClr val="002060"/>
                </a:solidFill>
                <a:latin typeface="Times New Roman" panose="02020603050405020304" pitchFamily="18" charset="0"/>
                <a:cs typeface="Times New Roman" panose="02020603050405020304" pitchFamily="18" charset="0"/>
              </a:rPr>
              <a:t> (CONTINUARE)</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45058" name="Объект 2"/>
          <p:cNvSpPr>
            <a:spLocks noGrp="1"/>
          </p:cNvSpPr>
          <p:nvPr>
            <p:ph idx="1"/>
          </p:nvPr>
        </p:nvSpPr>
        <p:spPr/>
        <p:txBody>
          <a:bodyPr/>
          <a:lstStyle/>
          <a:p>
            <a:pPr algn="just"/>
            <a:r>
              <a:rPr lang="ro-MD" sz="2800" dirty="0" err="1" smtClean="0">
                <a:latin typeface="Times New Roman" panose="02020603050405020304" pitchFamily="18" charset="0"/>
                <a:cs typeface="Times New Roman" panose="02020603050405020304" pitchFamily="18" charset="0"/>
              </a:rPr>
              <a:t>Intrebat</a:t>
            </a:r>
            <a:r>
              <a:rPr lang="ro-MD" sz="2800" dirty="0" smtClean="0">
                <a:latin typeface="Times New Roman" panose="02020603050405020304" pitchFamily="18" charset="0"/>
                <a:cs typeface="Times New Roman" panose="02020603050405020304" pitchFamily="18" charset="0"/>
              </a:rPr>
              <a:t> ulterior de către un jurnalist despre această situație cu salonul S2, Directorul </a:t>
            </a:r>
            <a:r>
              <a:rPr lang="ro-MD" sz="2800" dirty="0" err="1" smtClean="0">
                <a:latin typeface="Times New Roman" panose="02020603050405020304" pitchFamily="18" charset="0"/>
                <a:cs typeface="Times New Roman" panose="02020603050405020304" pitchFamily="18" charset="0"/>
              </a:rPr>
              <a:t>materității</a:t>
            </a:r>
            <a:r>
              <a:rPr lang="ro-MD" sz="2800" dirty="0" smtClean="0">
                <a:latin typeface="Times New Roman" panose="02020603050405020304" pitchFamily="18" charset="0"/>
                <a:cs typeface="Times New Roman" panose="02020603050405020304" pitchFamily="18" charset="0"/>
              </a:rPr>
              <a:t> nu a negat </a:t>
            </a:r>
            <a:r>
              <a:rPr lang="ro-MD" sz="2800" dirty="0" err="1" smtClean="0">
                <a:latin typeface="Times New Roman" panose="02020603050405020304" pitchFamily="18" charset="0"/>
                <a:cs typeface="Times New Roman" panose="02020603050405020304" pitchFamily="18" charset="0"/>
              </a:rPr>
              <a:t>faptu</a:t>
            </a:r>
            <a:r>
              <a:rPr lang="ro-MD" sz="2800" dirty="0" smtClean="0">
                <a:latin typeface="Times New Roman" panose="02020603050405020304" pitchFamily="18" charset="0"/>
                <a:cs typeface="Times New Roman" panose="02020603050405020304" pitchFamily="18" charset="0"/>
              </a:rPr>
              <a:t> ca există așa salon , </a:t>
            </a:r>
            <a:r>
              <a:rPr lang="ro-MD" sz="2800" dirty="0" err="1" smtClean="0">
                <a:latin typeface="Times New Roman" panose="02020603050405020304" pitchFamily="18" charset="0"/>
                <a:cs typeface="Times New Roman" panose="02020603050405020304" pitchFamily="18" charset="0"/>
              </a:rPr>
              <a:t>explicind</a:t>
            </a:r>
            <a:r>
              <a:rPr lang="ro-MD" sz="2800" dirty="0" smtClean="0">
                <a:latin typeface="Times New Roman" panose="02020603050405020304" pitchFamily="18" charset="0"/>
                <a:cs typeface="Times New Roman" panose="02020603050405020304" pitchFamily="18" charset="0"/>
              </a:rPr>
              <a:t> ca este decizie administrativă , deoarece pacientele s-au </a:t>
            </a:r>
            <a:r>
              <a:rPr lang="ro-MD" sz="2800" dirty="0" err="1" smtClean="0">
                <a:latin typeface="Times New Roman" panose="02020603050405020304" pitchFamily="18" charset="0"/>
                <a:cs typeface="Times New Roman" panose="02020603050405020304" pitchFamily="18" charset="0"/>
              </a:rPr>
              <a:t>plîns</a:t>
            </a:r>
            <a:r>
              <a:rPr lang="ro-MD" sz="2800" dirty="0" smtClean="0">
                <a:latin typeface="Times New Roman" panose="02020603050405020304" pitchFamily="18" charset="0"/>
                <a:cs typeface="Times New Roman" panose="02020603050405020304" pitchFamily="18" charset="0"/>
              </a:rPr>
              <a:t> ca sunt deranjate de femeile de această etnie fiindcă au „igienă precară , iar in trecut au existat cazuri de furturi din poșete ”.</a:t>
            </a:r>
            <a:endParaRPr lang="ru-RU" sz="28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o-MD" sz="3600" b="1" dirty="0" smtClean="0">
                <a:solidFill>
                  <a:srgbClr val="002060"/>
                </a:solidFill>
                <a:latin typeface="Times New Roman" panose="02020603050405020304" pitchFamily="18" charset="0"/>
                <a:cs typeface="Times New Roman" panose="02020603050405020304" pitchFamily="18" charset="0"/>
              </a:rPr>
              <a:t>SARCINI:</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Au fost respectate principiile bioeticii?</a:t>
            </a:r>
          </a:p>
          <a:p>
            <a:pPr marL="82296" indent="0" fontAlgn="auto">
              <a:spcAft>
                <a:spcPts val="0"/>
              </a:spcAft>
              <a:buFont typeface="Wingdings 2"/>
              <a:buNone/>
              <a:defRPr/>
            </a:pPr>
            <a:r>
              <a:rPr lang="ro-MD" dirty="0" smtClean="0">
                <a:latin typeface="Times New Roman" panose="02020603050405020304" pitchFamily="18" charset="0"/>
                <a:cs typeface="Times New Roman" panose="02020603050405020304" pitchFamily="18" charset="0"/>
              </a:rPr>
              <a:t>Argumentați răspunsul.</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Cum apreciați comportamentul lucrătorilor medicali din perspectiva celor patru principii ale eticii biomedicale?</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Credeți că situația creată a avut careva impact asupra tinerei paciente ? De ce?</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Dacă ați fi manager de instituție medicală cum ați aplana situația creată ? </a:t>
            </a:r>
          </a:p>
          <a:p>
            <a:pPr marL="365760" indent="-283464" fontAlgn="auto">
              <a:spcAft>
                <a:spcPts val="0"/>
              </a:spcAft>
              <a:buFont typeface="Wingdings 2"/>
              <a:buChar char=""/>
              <a:defRPr/>
            </a:pPr>
            <a:endParaRPr lang="ro-MD" dirty="0" smtClean="0"/>
          </a:p>
          <a:p>
            <a:pPr marL="82296" indent="0" fontAlgn="auto">
              <a:spcAft>
                <a:spcPts val="0"/>
              </a:spcAft>
              <a:buFont typeface="Wingdings 2"/>
              <a:buNone/>
              <a:defRPr/>
            </a:pPr>
            <a:endParaRPr lang="ro-MD" dirty="0" smtClean="0"/>
          </a:p>
          <a:p>
            <a:pPr marL="82296" indent="0" fontAlgn="auto">
              <a:spcAft>
                <a:spcPts val="0"/>
              </a:spcAft>
              <a:buFont typeface="Wingdings 2"/>
              <a:buNone/>
              <a:defRPr/>
            </a:pPr>
            <a:endParaRPr lang="ro-MD" dirty="0" smtClean="0"/>
          </a:p>
          <a:p>
            <a:pPr marL="365760" indent="-283464" fontAlgn="auto">
              <a:spcAft>
                <a:spcPts val="0"/>
              </a:spcAft>
              <a:buFont typeface="Wingdings 2"/>
              <a:buChar char=""/>
              <a:defRPr/>
            </a:pPr>
            <a:endParaRPr lang="ro-MD" dirty="0" smtClean="0"/>
          </a:p>
          <a:p>
            <a:pPr marL="365760" indent="-283464" fontAlgn="auto">
              <a:spcAft>
                <a:spcPts val="0"/>
              </a:spcAft>
              <a:buFont typeface="Wingdings 2"/>
              <a:buChar char=""/>
              <a:defRPr/>
            </a:pPr>
            <a:endParaRPr lang="ru-RU" dirty="0"/>
          </a:p>
        </p:txBody>
      </p:sp>
    </p:spTree>
  </p:cSld>
  <p:clrMapOvr>
    <a:masterClrMapping/>
  </p:clrMapOvr>
  <p:transition spd="slow">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o-MD" dirty="0" smtClean="0">
                <a:solidFill>
                  <a:srgbClr val="002060"/>
                </a:solidFill>
                <a:latin typeface="Times New Roman" panose="02020603050405020304" pitchFamily="18" charset="0"/>
                <a:cs typeface="Times New Roman" panose="02020603050405020304" pitchFamily="18" charset="0"/>
              </a:rPr>
              <a:t>Studiu de caz nr. 2:</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blip>
          <a:stretch>
            <a:fillRect/>
          </a:stretch>
        </p:blipFill>
        <p:spPr>
          <a:xfrm>
            <a:off x="1763688" y="1340768"/>
            <a:ext cx="6884894" cy="4800600"/>
          </a:xfrm>
          <a:effectLst>
            <a:softEdge rad="112500"/>
          </a:effectLst>
        </p:spPr>
      </p:pic>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pt-BR" sz="2800" b="1" dirty="0" smtClean="0">
                <a:solidFill>
                  <a:schemeClr val="tx2">
                    <a:satMod val="130000"/>
                  </a:schemeClr>
                </a:solidFill>
                <a:latin typeface="Times New Roman" panose="02020603050405020304" pitchFamily="18" charset="0"/>
                <a:cs typeface="Times New Roman" panose="02020603050405020304" pitchFamily="18" charset="0"/>
              </a:rPr>
              <a:t>STUDIU DE CAZ NR</a:t>
            </a:r>
            <a:r>
              <a:rPr lang="ro-RO" sz="2800" b="1" dirty="0" smtClean="0">
                <a:solidFill>
                  <a:schemeClr val="tx2">
                    <a:satMod val="130000"/>
                  </a:schemeClr>
                </a:solidFill>
                <a:latin typeface="Times New Roman" panose="02020603050405020304" pitchFamily="18" charset="0"/>
                <a:cs typeface="Times New Roman" panose="02020603050405020304" pitchFamily="18" charset="0"/>
              </a:rPr>
              <a:t>. </a:t>
            </a:r>
            <a:r>
              <a:rPr lang="pt-BR" sz="2800" b="1" dirty="0" smtClean="0">
                <a:solidFill>
                  <a:schemeClr val="tx2">
                    <a:satMod val="130000"/>
                  </a:schemeClr>
                </a:solidFill>
                <a:latin typeface="Times New Roman" panose="02020603050405020304" pitchFamily="18" charset="0"/>
                <a:cs typeface="Times New Roman" panose="02020603050405020304" pitchFamily="18" charset="0"/>
              </a:rPr>
              <a:t>2:</a:t>
            </a:r>
            <a:r>
              <a:rPr lang="ro-MD" sz="2800" b="1" dirty="0" smtClean="0">
                <a:solidFill>
                  <a:schemeClr val="tx2">
                    <a:satMod val="130000"/>
                  </a:schemeClr>
                </a:solidFill>
                <a:latin typeface="Times New Roman" panose="02020603050405020304" pitchFamily="18" charset="0"/>
                <a:cs typeface="Times New Roman" panose="02020603050405020304" pitchFamily="18" charset="0"/>
              </a:rPr>
              <a:t> ( CONTINUARE)</a:t>
            </a:r>
            <a:endParaRPr lang="ru-RU" sz="2800" b="1" dirty="0">
              <a:solidFill>
                <a:schemeClr val="tx2">
                  <a:satMod val="130000"/>
                </a:schemeClr>
              </a:solidFill>
              <a:latin typeface="Times New Roman" panose="02020603050405020304" pitchFamily="18" charset="0"/>
              <a:cs typeface="Times New Roman" panose="02020603050405020304" pitchFamily="18" charset="0"/>
            </a:endParaRPr>
          </a:p>
        </p:txBody>
      </p:sp>
      <p:sp>
        <p:nvSpPr>
          <p:cNvPr id="48130" name="Объект 2"/>
          <p:cNvSpPr>
            <a:spLocks noGrp="1"/>
          </p:cNvSpPr>
          <p:nvPr>
            <p:ph idx="1"/>
          </p:nvPr>
        </p:nvSpPr>
        <p:spPr/>
        <p:txBody>
          <a:bodyPr/>
          <a:lstStyle/>
          <a:p>
            <a:pPr algn="just"/>
            <a:r>
              <a:rPr lang="ro-MD" sz="2000" dirty="0" smtClean="0">
                <a:latin typeface="Times New Roman" panose="02020603050405020304" pitchFamily="18" charset="0"/>
                <a:cs typeface="Times New Roman" panose="02020603050405020304" pitchFamily="18" charset="0"/>
              </a:rPr>
              <a:t>La un medic genetician s-a adresat un </a:t>
            </a:r>
            <a:r>
              <a:rPr lang="ro-MD" sz="2000" dirty="0" err="1" smtClean="0">
                <a:latin typeface="Times New Roman" panose="02020603050405020304" pitchFamily="18" charset="0"/>
                <a:cs typeface="Times New Roman" panose="02020603050405020304" pitchFamily="18" charset="0"/>
              </a:rPr>
              <a:t>tînăr</a:t>
            </a:r>
            <a:r>
              <a:rPr lang="ro-MD" sz="2000" dirty="0" smtClean="0">
                <a:latin typeface="Times New Roman" panose="02020603050405020304" pitchFamily="18" charset="0"/>
                <a:cs typeface="Times New Roman" panose="02020603050405020304" pitchFamily="18" charset="0"/>
              </a:rPr>
              <a:t> pentru consultare. Pacientul dorea să-i propună căsătorie iubitei sale , dar mai </a:t>
            </a:r>
            <a:r>
              <a:rPr lang="ro-MD" sz="2000" dirty="0" err="1" smtClean="0">
                <a:latin typeface="Times New Roman" panose="02020603050405020304" pitchFamily="18" charset="0"/>
                <a:cs typeface="Times New Roman" panose="02020603050405020304" pitchFamily="18" charset="0"/>
              </a:rPr>
              <a:t>intii</a:t>
            </a:r>
            <a:r>
              <a:rPr lang="ro-MD" sz="2000" dirty="0" smtClean="0">
                <a:latin typeface="Times New Roman" panose="02020603050405020304" pitchFamily="18" charset="0"/>
                <a:cs typeface="Times New Roman" panose="02020603050405020304" pitchFamily="18" charset="0"/>
              </a:rPr>
              <a:t> dorea să afle dacă nu e purtătorul unei gene patologice. După anumite teste , medicul a depistat că </a:t>
            </a:r>
            <a:r>
              <a:rPr lang="ro-MD" sz="2000" dirty="0" err="1" smtClean="0">
                <a:latin typeface="Times New Roman" panose="02020603050405020304" pitchFamily="18" charset="0"/>
                <a:cs typeface="Times New Roman" panose="02020603050405020304" pitchFamily="18" charset="0"/>
              </a:rPr>
              <a:t>tînărul</a:t>
            </a:r>
            <a:r>
              <a:rPr lang="ro-MD" sz="2000" dirty="0" smtClean="0">
                <a:latin typeface="Times New Roman" panose="02020603050405020304" pitchFamily="18" charset="0"/>
                <a:cs typeface="Times New Roman" panose="02020603050405020304" pitchFamily="18" charset="0"/>
              </a:rPr>
              <a:t> este purtătorul unei maladii genetice care se manifestă după 40 ani, </a:t>
            </a:r>
            <a:r>
              <a:rPr lang="ro-MD" sz="2000" dirty="0" err="1" smtClean="0">
                <a:latin typeface="Times New Roman" panose="02020603050405020304" pitchFamily="18" charset="0"/>
                <a:cs typeface="Times New Roman" panose="02020603050405020304" pitchFamily="18" charset="0"/>
              </a:rPr>
              <a:t>provocind</a:t>
            </a:r>
            <a:r>
              <a:rPr lang="ro-MD" sz="2000" dirty="0" smtClean="0">
                <a:latin typeface="Times New Roman" panose="02020603050405020304" pitchFamily="18" charset="0"/>
                <a:cs typeface="Times New Roman" panose="02020603050405020304" pitchFamily="18" charset="0"/>
              </a:rPr>
              <a:t> handicap sever </a:t>
            </a:r>
            <a:r>
              <a:rPr lang="ro-MD" sz="2000" dirty="0" err="1" smtClean="0">
                <a:latin typeface="Times New Roman" panose="02020603050405020304" pitchFamily="18" charset="0"/>
                <a:cs typeface="Times New Roman" panose="02020603050405020304" pitchFamily="18" charset="0"/>
              </a:rPr>
              <a:t>pina</a:t>
            </a:r>
            <a:r>
              <a:rPr lang="ro-MD" sz="2000" dirty="0" smtClean="0">
                <a:latin typeface="Times New Roman" panose="02020603050405020304" pitchFamily="18" charset="0"/>
                <a:cs typeface="Times New Roman" panose="02020603050405020304" pitchFamily="18" charset="0"/>
              </a:rPr>
              <a:t> la invaliditate. Defectul genetic urma sa se transmită </a:t>
            </a:r>
            <a:r>
              <a:rPr lang="ro-MD" sz="2000" dirty="0" err="1" smtClean="0">
                <a:latin typeface="Times New Roman" panose="02020603050405020304" pitchFamily="18" charset="0"/>
                <a:cs typeface="Times New Roman" panose="02020603050405020304" pitchFamily="18" charset="0"/>
              </a:rPr>
              <a:t>urmasilor</a:t>
            </a:r>
            <a:r>
              <a:rPr lang="ro-MD" sz="2000" dirty="0" smtClean="0">
                <a:latin typeface="Times New Roman" panose="02020603050405020304" pitchFamily="18" charset="0"/>
                <a:cs typeface="Times New Roman" panose="02020603050405020304" pitchFamily="18" charset="0"/>
              </a:rPr>
              <a:t>.  </a:t>
            </a:r>
            <a:r>
              <a:rPr lang="ro-MD" sz="2000" dirty="0" err="1" smtClean="0">
                <a:latin typeface="Times New Roman" panose="02020603050405020304" pitchFamily="18" charset="0"/>
                <a:cs typeface="Times New Roman" panose="02020603050405020304" pitchFamily="18" charset="0"/>
              </a:rPr>
              <a:t>Tînărul</a:t>
            </a:r>
            <a:r>
              <a:rPr lang="ro-MD" sz="2000" dirty="0" smtClean="0">
                <a:latin typeface="Times New Roman" panose="02020603050405020304" pitchFamily="18" charset="0"/>
                <a:cs typeface="Times New Roman" panose="02020603050405020304" pitchFamily="18" charset="0"/>
              </a:rPr>
              <a:t> trebuia sa decidă daca ii va spune această informație soției sale  </a:t>
            </a:r>
            <a:r>
              <a:rPr lang="ro-MD" sz="2000" dirty="0" err="1" smtClean="0">
                <a:latin typeface="Times New Roman" panose="02020603050405020304" pitchFamily="18" charset="0"/>
                <a:cs typeface="Times New Roman" panose="02020603050405020304" pitchFamily="18" charset="0"/>
              </a:rPr>
              <a:t>confesind</a:t>
            </a:r>
            <a:r>
              <a:rPr lang="ro-MD" sz="2000" dirty="0" smtClean="0">
                <a:latin typeface="Times New Roman" panose="02020603050405020304" pitchFamily="18" charset="0"/>
                <a:cs typeface="Times New Roman" panose="02020603050405020304" pitchFamily="18" charset="0"/>
              </a:rPr>
              <a:t> medicului dilema ce o avea. Pe de o parte nu dorea sa ii spună din cauza fricii ca </a:t>
            </a:r>
            <a:r>
              <a:rPr lang="ro-MD" sz="2000" dirty="0" err="1" smtClean="0">
                <a:latin typeface="Times New Roman" panose="02020603050405020304" pitchFamily="18" charset="0"/>
                <a:cs typeface="Times New Roman" panose="02020603050405020304" pitchFamily="18" charset="0"/>
              </a:rPr>
              <a:t>adevarul</a:t>
            </a:r>
            <a:r>
              <a:rPr lang="ro-MD" sz="2000" dirty="0" smtClean="0">
                <a:latin typeface="Times New Roman" panose="02020603050405020304" pitchFamily="18" charset="0"/>
                <a:cs typeface="Times New Roman" panose="02020603050405020304" pitchFamily="18" charset="0"/>
              </a:rPr>
              <a:t> ii va spulbera </a:t>
            </a:r>
            <a:r>
              <a:rPr lang="ro-MD" sz="2000" dirty="0" err="1" smtClean="0">
                <a:latin typeface="Times New Roman" panose="02020603050405020304" pitchFamily="18" charset="0"/>
                <a:cs typeface="Times New Roman" panose="02020603050405020304" pitchFamily="18" charset="0"/>
              </a:rPr>
              <a:t>casatoria</a:t>
            </a:r>
            <a:r>
              <a:rPr lang="ro-MD" sz="2000" dirty="0" smtClean="0">
                <a:latin typeface="Times New Roman" panose="02020603050405020304" pitchFamily="18" charset="0"/>
                <a:cs typeface="Times New Roman" panose="02020603050405020304" pitchFamily="18" charset="0"/>
              </a:rPr>
              <a:t> dorită , iar pe de altă parte el dorea sa fie sincer cu viitoarea sa </a:t>
            </a:r>
            <a:r>
              <a:rPr lang="ro-MD" sz="2000" dirty="0" err="1" smtClean="0">
                <a:latin typeface="Times New Roman" panose="02020603050405020304" pitchFamily="18" charset="0"/>
                <a:cs typeface="Times New Roman" panose="02020603050405020304" pitchFamily="18" charset="0"/>
              </a:rPr>
              <a:t>sotie</a:t>
            </a:r>
            <a:r>
              <a:rPr lang="ro-MD" sz="2000" dirty="0" smtClean="0">
                <a:latin typeface="Times New Roman" panose="02020603050405020304" pitchFamily="18" charset="0"/>
                <a:cs typeface="Times New Roman" panose="02020603050405020304" pitchFamily="18" charset="0"/>
              </a:rPr>
              <a:t> .Medicul i-a spus pacientului frumos ca decizia depinde doar de el si oricare va fi decizia finala , ea va respectată.</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o-MD" sz="3200" b="1" dirty="0" smtClean="0">
                <a:solidFill>
                  <a:srgbClr val="002060"/>
                </a:solidFill>
                <a:latin typeface="Times New Roman" panose="02020603050405020304" pitchFamily="18" charset="0"/>
                <a:cs typeface="Times New Roman" panose="02020603050405020304" pitchFamily="18" charset="0"/>
              </a:rPr>
              <a:t>INTREBARE:</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Care principii ale bioeticii sunt respectate in studiu? Argumentați raspunsul</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Cum a procedat medicul față de pacient ?</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Care ar fi fost sfatul dvs pentru acest tinar din perspectiva bioeticii ?</a:t>
            </a:r>
          </a:p>
          <a:p>
            <a:pPr marL="82296" indent="0" fontAlgn="auto">
              <a:spcAft>
                <a:spcPts val="0"/>
              </a:spcAft>
              <a:buFont typeface="Wingdings 2"/>
              <a:buNone/>
              <a:defRPr/>
            </a:pPr>
            <a:endParaRPr lang="ru-RU"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o-MD" sz="2800" b="1" dirty="0" smtClean="0">
                <a:solidFill>
                  <a:srgbClr val="002060"/>
                </a:solidFill>
                <a:latin typeface="Times New Roman" panose="02020603050405020304" pitchFamily="18" charset="0"/>
                <a:cs typeface="Times New Roman" panose="02020603050405020304" pitchFamily="18" charset="0"/>
              </a:rPr>
              <a:t>STUDIU DE CAZ NR 2 (PARTEA A DOUA)</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50178" name="Объект 2"/>
          <p:cNvSpPr>
            <a:spLocks noGrp="1"/>
          </p:cNvSpPr>
          <p:nvPr>
            <p:ph idx="1"/>
          </p:nvPr>
        </p:nvSpPr>
        <p:spPr/>
        <p:txBody>
          <a:bodyPr/>
          <a:lstStyle/>
          <a:p>
            <a:pPr algn="just"/>
            <a:r>
              <a:rPr lang="vi-VN" dirty="0" smtClean="0">
                <a:latin typeface="Times New Roman" panose="02020603050405020304" pitchFamily="18" charset="0"/>
                <a:cs typeface="Times New Roman" panose="02020603050405020304" pitchFamily="18" charset="0"/>
              </a:rPr>
              <a:t>Peste putin timp, fiica medicului dorește sa ii prezinte tatălui sau pe actualul iubit. Tatăl și mirele au fost șocați cind au vazut ca se cunosc, fiind mirele fiicei sale era chiar acel tînar era pacientul consultat anterior de pacient</a:t>
            </a:r>
            <a:r>
              <a:rPr lang="ro-RO" dirty="0" smtClean="0">
                <a:latin typeface="Times New Roman" panose="02020603050405020304" pitchFamily="18" charset="0"/>
                <a:cs typeface="Times New Roman" panose="02020603050405020304" pitchFamily="18" charset="0"/>
              </a:rPr>
              <a:t>               </a:t>
            </a:r>
            <a:r>
              <a:rPr lang="vi-VN" dirty="0" smtClean="0"/>
              <a:t/>
            </a:r>
            <a:br>
              <a:rPr lang="vi-VN" dirty="0" smtClean="0"/>
            </a:br>
            <a:endParaRPr lang="ru-RU" dirty="0" smtClean="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188913"/>
            <a:ext cx="7777163" cy="2159967"/>
          </a:xfrm>
        </p:spPr>
        <p:txBody>
          <a:bodyPr>
            <a:noAutofit/>
          </a:bodyPr>
          <a:lstStyle/>
          <a:p>
            <a:pPr fontAlgn="auto">
              <a:spcAft>
                <a:spcPts val="0"/>
              </a:spcAft>
              <a:defRPr/>
            </a:pPr>
            <a:r>
              <a:rPr lang="ro-RO" sz="2400" b="1" dirty="0" smtClean="0">
                <a:solidFill>
                  <a:srgbClr val="FF0000"/>
                </a:solidFill>
              </a:rPr>
              <a:t>BIOETICA </a:t>
            </a:r>
            <a:r>
              <a:rPr lang="ro-RO" sz="2400" b="1" dirty="0" smtClean="0">
                <a:solidFill>
                  <a:schemeClr val="tx2">
                    <a:satMod val="130000"/>
                  </a:schemeClr>
                </a:solidFill>
              </a:rPr>
              <a:t>– domeniu cristalizat la mijlocul sec. XX.  </a:t>
            </a:r>
            <a:br>
              <a:rPr lang="ro-RO" sz="2400" b="1" dirty="0" smtClean="0">
                <a:solidFill>
                  <a:schemeClr val="tx2">
                    <a:satMod val="130000"/>
                  </a:schemeClr>
                </a:solidFill>
              </a:rPr>
            </a:br>
            <a:r>
              <a:rPr lang="ro-RO" sz="2400" b="1" dirty="0" smtClean="0">
                <a:solidFill>
                  <a:schemeClr val="tx2">
                    <a:satMod val="130000"/>
                  </a:schemeClr>
                </a:solidFill>
              </a:rPr>
              <a:t>Obiectul de studiu al bioeticii este </a:t>
            </a:r>
            <a:r>
              <a:rPr lang="ro-RO" sz="2400" b="1" dirty="0" smtClean="0">
                <a:solidFill>
                  <a:srgbClr val="FF0000"/>
                </a:solidFill>
              </a:rPr>
              <a:t>valoarea vieții.  </a:t>
            </a:r>
            <a:r>
              <a:rPr lang="ro-RO" sz="2400" b="1" dirty="0" smtClean="0">
                <a:solidFill>
                  <a:schemeClr val="tx2">
                    <a:satMod val="130000"/>
                  </a:schemeClr>
                </a:solidFill>
              </a:rPr>
              <a:t/>
            </a:r>
            <a:br>
              <a:rPr lang="ro-RO" sz="2400" b="1" dirty="0" smtClean="0">
                <a:solidFill>
                  <a:schemeClr val="tx2">
                    <a:satMod val="130000"/>
                  </a:schemeClr>
                </a:solidFill>
              </a:rPr>
            </a:br>
            <a:r>
              <a:rPr lang="ro-RO" sz="2400" b="1" dirty="0" smtClean="0">
                <a:solidFill>
                  <a:srgbClr val="FF0000"/>
                </a:solidFill>
              </a:rPr>
              <a:t>BIOETICA</a:t>
            </a:r>
            <a:r>
              <a:rPr lang="ro-RO" sz="2400" b="1" dirty="0" smtClean="0">
                <a:solidFill>
                  <a:schemeClr val="tx2">
                    <a:satMod val="130000"/>
                  </a:schemeClr>
                </a:solidFill>
              </a:rPr>
              <a:t> este centrată pe </a:t>
            </a:r>
            <a:r>
              <a:rPr lang="ro-RO" sz="2400" b="1" dirty="0" smtClean="0">
                <a:solidFill>
                  <a:srgbClr val="FF0000"/>
                </a:solidFill>
              </a:rPr>
              <a:t>individ, </a:t>
            </a:r>
            <a:r>
              <a:rPr lang="ro-RO" sz="2400" b="1" dirty="0" smtClean="0">
                <a:solidFill>
                  <a:schemeClr val="tx2">
                    <a:satMod val="130000"/>
                  </a:schemeClr>
                </a:solidFill>
              </a:rPr>
              <a:t>abordînd vulnerabilitatea vieții pacientului  aflat în contextul medical, valoarea și respectul vieții ființei umane  de la concepere pînă la deces. </a:t>
            </a:r>
            <a:endParaRPr lang="ru-RU" sz="2400" b="1" dirty="0">
              <a:solidFill>
                <a:schemeClr val="tx2">
                  <a:satMod val="130000"/>
                </a:schemeClr>
              </a:solidFill>
            </a:endParaRPr>
          </a:p>
        </p:txBody>
      </p:sp>
      <p:pic>
        <p:nvPicPr>
          <p:cNvPr id="17410" name="Объект 3"/>
          <p:cNvPicPr>
            <a:picLocks noGrp="1" noChangeAspect="1"/>
          </p:cNvPicPr>
          <p:nvPr>
            <p:ph idx="1"/>
          </p:nvPr>
        </p:nvPicPr>
        <p:blipFill>
          <a:blip r:embed="rId2"/>
          <a:srcRect/>
          <a:stretch>
            <a:fillRect/>
          </a:stretch>
        </p:blipFill>
        <p:spPr>
          <a:xfrm>
            <a:off x="1258888" y="2708275"/>
            <a:ext cx="7273925" cy="3816350"/>
          </a:xfrm>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1066130"/>
          </a:xfrm>
        </p:spPr>
        <p:txBody>
          <a:bodyPr>
            <a:normAutofit fontScale="90000"/>
          </a:bodyPr>
          <a:lstStyle/>
          <a:p>
            <a:pPr algn="ctr" fontAlgn="auto">
              <a:spcAft>
                <a:spcPts val="0"/>
              </a:spcAft>
              <a:defRPr/>
            </a:pPr>
            <a:r>
              <a:rPr lang="ro-MD" sz="3600" b="1" dirty="0" smtClean="0">
                <a:solidFill>
                  <a:schemeClr val="tx2">
                    <a:satMod val="130000"/>
                  </a:schemeClr>
                </a:solidFill>
                <a:latin typeface="Times New Roman" panose="02020603050405020304" pitchFamily="18" charset="0"/>
                <a:cs typeface="Times New Roman" panose="02020603050405020304" pitchFamily="18" charset="0"/>
              </a:rPr>
              <a:t>INTREBĂRI:</a:t>
            </a:r>
            <a:r>
              <a:rPr lang="ro-MD" dirty="0" smtClean="0">
                <a:solidFill>
                  <a:schemeClr val="tx2">
                    <a:satMod val="130000"/>
                  </a:schemeClr>
                </a:solidFill>
              </a:rPr>
              <a:t/>
            </a:r>
            <a:br>
              <a:rPr lang="ro-MD" dirty="0" smtClean="0">
                <a:solidFill>
                  <a:schemeClr val="tx2">
                    <a:satMod val="130000"/>
                  </a:schemeClr>
                </a:solidFill>
              </a:rPr>
            </a:br>
            <a:endParaRPr lang="ru-RU" dirty="0">
              <a:solidFill>
                <a:schemeClr val="tx2">
                  <a:satMod val="130000"/>
                </a:schemeClr>
              </a:solidFill>
            </a:endParaRPr>
          </a:p>
        </p:txBody>
      </p:sp>
      <p:sp>
        <p:nvSpPr>
          <p:cNvPr id="51202" name="Объект 2"/>
          <p:cNvSpPr>
            <a:spLocks noGrp="1"/>
          </p:cNvSpPr>
          <p:nvPr>
            <p:ph idx="1"/>
          </p:nvPr>
        </p:nvSpPr>
        <p:spPr/>
        <p:txBody>
          <a:bodyPr/>
          <a:lstStyle/>
          <a:p>
            <a:r>
              <a:rPr lang="ro-MD" dirty="0" smtClean="0">
                <a:latin typeface="Times New Roman" panose="02020603050405020304" pitchFamily="18" charset="0"/>
                <a:cs typeface="Times New Roman" panose="02020603050405020304" pitchFamily="18" charset="0"/>
              </a:rPr>
              <a:t>Cum credeți cum ar proceda medicul , </a:t>
            </a:r>
            <a:r>
              <a:rPr lang="ro-MD" dirty="0" err="1" smtClean="0">
                <a:latin typeface="Times New Roman" panose="02020603050405020304" pitchFamily="18" charset="0"/>
                <a:cs typeface="Times New Roman" panose="02020603050405020304" pitchFamily="18" charset="0"/>
              </a:rPr>
              <a:t>ținînd</a:t>
            </a:r>
            <a:r>
              <a:rPr lang="ro-MD" dirty="0" smtClean="0">
                <a:latin typeface="Times New Roman" panose="02020603050405020304" pitchFamily="18" charset="0"/>
                <a:cs typeface="Times New Roman" panose="02020603050405020304" pitchFamily="18" charset="0"/>
              </a:rPr>
              <a:t> cont de principiul confidențialității față de pacient , </a:t>
            </a:r>
            <a:r>
              <a:rPr lang="ro-MD" dirty="0" err="1" smtClean="0">
                <a:latin typeface="Times New Roman" panose="02020603050405020304" pitchFamily="18" charset="0"/>
                <a:cs typeface="Times New Roman" panose="02020603050405020304" pitchFamily="18" charset="0"/>
              </a:rPr>
              <a:t>luind</a:t>
            </a:r>
            <a:r>
              <a:rPr lang="ro-MD" dirty="0" smtClean="0">
                <a:latin typeface="Times New Roman" panose="02020603050405020304" pitchFamily="18" charset="0"/>
                <a:cs typeface="Times New Roman" panose="02020603050405020304" pitchFamily="18" charset="0"/>
              </a:rPr>
              <a:t> in considerare noile circumstanțe?</a:t>
            </a:r>
          </a:p>
          <a:p>
            <a:r>
              <a:rPr lang="ro-MD" dirty="0" smtClean="0">
                <a:latin typeface="Times New Roman" panose="02020603050405020304" pitchFamily="18" charset="0"/>
                <a:cs typeface="Times New Roman" panose="02020603050405020304" pitchFamily="18" charset="0"/>
              </a:rPr>
              <a:t>In acest caz trebuie de păstrat confidențialitatea genetică ? De ce?</a:t>
            </a:r>
          </a:p>
          <a:p>
            <a:r>
              <a:rPr lang="ro-MD" dirty="0" smtClean="0">
                <a:latin typeface="Times New Roman" panose="02020603050405020304" pitchFamily="18" charset="0"/>
                <a:cs typeface="Times New Roman" panose="02020603050405020304" pitchFamily="18" charset="0"/>
              </a:rPr>
              <a:t>Care ar fi soluția ideala pentru situația creată, din aspect bioetic ?</a:t>
            </a:r>
            <a:endParaRPr lang="ru-RU" dirty="0" smtClean="0">
              <a:latin typeface="Times New Roman" panose="02020603050405020304" pitchFamily="18" charset="0"/>
              <a:cs typeface="Times New Roman" panose="02020603050405020304" pitchFamily="18" charset="0"/>
            </a:endParaRPr>
          </a:p>
        </p:txBody>
      </p:sp>
    </p:spTree>
  </p:cSld>
  <p:clrMapOvr>
    <a:masterClrMapping/>
  </p:clrMapOvr>
  <p:transition spd="slow">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922114"/>
          </a:xfrm>
        </p:spPr>
        <p:txBody>
          <a:bodyPr>
            <a:normAutofit fontScale="90000"/>
          </a:bodyPr>
          <a:lstStyle/>
          <a:p>
            <a:pPr algn="ctr" fontAlgn="auto">
              <a:spcAft>
                <a:spcPts val="0"/>
              </a:spcAft>
              <a:defRPr/>
            </a:pPr>
            <a:r>
              <a:rPr lang="ro-MD" sz="3600" b="1" dirty="0" smtClean="0">
                <a:solidFill>
                  <a:srgbClr val="002060"/>
                </a:solidFill>
                <a:latin typeface="Times New Roman" panose="02020603050405020304" pitchFamily="18" charset="0"/>
                <a:cs typeface="Times New Roman" panose="02020603050405020304" pitchFamily="18" charset="0"/>
              </a:rPr>
              <a:t>BIBLIOGRAFIE:</a:t>
            </a:r>
            <a:r>
              <a:rPr lang="ro-MD" dirty="0" smtClean="0">
                <a:solidFill>
                  <a:schemeClr val="tx2">
                    <a:satMod val="130000"/>
                  </a:schemeClr>
                </a:solidFill>
              </a:rPr>
              <a:t/>
            </a:r>
            <a:br>
              <a:rPr lang="ro-MD" dirty="0" smtClean="0">
                <a:solidFill>
                  <a:schemeClr val="tx2">
                    <a:satMod val="130000"/>
                  </a:schemeClr>
                </a:solidFill>
              </a:rPr>
            </a:br>
            <a:endParaRPr lang="ru-RU" dirty="0">
              <a:solidFill>
                <a:schemeClr val="tx2">
                  <a:satMod val="130000"/>
                </a:schemeClr>
              </a:solidFill>
            </a:endParaRPr>
          </a:p>
        </p:txBody>
      </p:sp>
      <p:sp>
        <p:nvSpPr>
          <p:cNvPr id="3" name="Объект 2"/>
          <p:cNvSpPr>
            <a:spLocks noGrp="1"/>
          </p:cNvSpPr>
          <p:nvPr>
            <p:ph idx="1"/>
          </p:nvPr>
        </p:nvSpPr>
        <p:spPr/>
        <p:txBody>
          <a:bodyPr>
            <a:normAutofit fontScale="70000" lnSpcReduction="20000"/>
          </a:bodyPr>
          <a:lstStyle/>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 </a:t>
            </a:r>
            <a:r>
              <a:rPr lang="ro-MD" i="1" dirty="0" err="1">
                <a:latin typeface="Times New Roman" panose="02020603050405020304" pitchFamily="18" charset="0"/>
                <a:cs typeface="Times New Roman" panose="02020603050405020304" pitchFamily="18" charset="0"/>
              </a:rPr>
              <a:t>Gramma</a:t>
            </a:r>
            <a:r>
              <a:rPr lang="ro-MD" i="1" dirty="0">
                <a:latin typeface="Times New Roman" panose="02020603050405020304" pitchFamily="18" charset="0"/>
                <a:cs typeface="Times New Roman" panose="02020603050405020304" pitchFamily="18" charset="0"/>
              </a:rPr>
              <a:t> R., </a:t>
            </a:r>
            <a:r>
              <a:rPr lang="en-US" i="1" dirty="0" err="1">
                <a:latin typeface="Times New Roman" panose="02020603050405020304" pitchFamily="18" charset="0"/>
                <a:cs typeface="Times New Roman" panose="02020603050405020304" pitchFamily="18" charset="0"/>
              </a:rPr>
              <a:t>Lozan</a:t>
            </a:r>
            <a:r>
              <a:rPr lang="en-US" i="1" dirty="0">
                <a:latin typeface="Times New Roman" panose="02020603050405020304" pitchFamily="18" charset="0"/>
                <a:cs typeface="Times New Roman" panose="02020603050405020304" pitchFamily="18" charset="0"/>
              </a:rPr>
              <a:t> O.</a:t>
            </a:r>
            <a:r>
              <a:rPr lang="ro-RO" i="1" dirty="0">
                <a:latin typeface="Times New Roman" panose="02020603050405020304" pitchFamily="18" charset="0"/>
                <a:cs typeface="Times New Roman" panose="02020603050405020304" pitchFamily="18" charset="0"/>
              </a:rPr>
              <a:t> </a:t>
            </a:r>
            <a:r>
              <a:rPr lang="ro-MD" i="1" dirty="0">
                <a:latin typeface="Times New Roman" panose="02020603050405020304" pitchFamily="18" charset="0"/>
                <a:cs typeface="Times New Roman" panose="02020603050405020304" pitchFamily="18" charset="0"/>
              </a:rPr>
              <a:t>,</a:t>
            </a:r>
            <a:r>
              <a:rPr lang="ro-MD" dirty="0">
                <a:latin typeface="Times New Roman" panose="02020603050405020304" pitchFamily="18" charset="0"/>
                <a:cs typeface="Times New Roman" panose="02020603050405020304" pitchFamily="18" charset="0"/>
              </a:rPr>
              <a:t>Etica sănătății publice</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Ch.2016, </a:t>
            </a:r>
            <a:r>
              <a:rPr lang="ro-RO" dirty="0">
                <a:latin typeface="Times New Roman" panose="02020603050405020304" pitchFamily="18" charset="0"/>
                <a:cs typeface="Times New Roman" panose="02020603050405020304" pitchFamily="18" charset="0"/>
              </a:rPr>
              <a:t>„T-Par”-424 p. ISNB 978-9975-4280-7-1</a:t>
            </a:r>
            <a:endParaRPr lang="ro-MD" dirty="0">
              <a:latin typeface="Times New Roman" panose="02020603050405020304" pitchFamily="18" charset="0"/>
              <a:cs typeface="Times New Roman" panose="02020603050405020304" pitchFamily="18" charset="0"/>
            </a:endParaRP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Legea </a:t>
            </a:r>
            <a:r>
              <a:rPr lang="ro-MD" dirty="0">
                <a:latin typeface="Times New Roman" panose="02020603050405020304" pitchFamily="18" charset="0"/>
                <a:cs typeface="Times New Roman" panose="02020603050405020304" pitchFamily="18" charset="0"/>
              </a:rPr>
              <a:t>nr263-XVI din 27.10.2005 cu privire la drepturile și </a:t>
            </a:r>
            <a:r>
              <a:rPr lang="ro-MD" dirty="0" smtClean="0">
                <a:latin typeface="Times New Roman" panose="02020603050405020304" pitchFamily="18" charset="0"/>
                <a:cs typeface="Times New Roman" panose="02020603050405020304" pitchFamily="18" charset="0"/>
              </a:rPr>
              <a:t>responsabilitățile </a:t>
            </a:r>
            <a:r>
              <a:rPr lang="ro-MD" dirty="0">
                <a:latin typeface="Times New Roman" panose="02020603050405020304" pitchFamily="18" charset="0"/>
                <a:cs typeface="Times New Roman" panose="02020603050405020304" pitchFamily="18" charset="0"/>
              </a:rPr>
              <a:t>pacientului </a:t>
            </a:r>
            <a:endParaRPr lang="ro-MD" dirty="0" smtClean="0">
              <a:latin typeface="Times New Roman" panose="02020603050405020304" pitchFamily="18" charset="0"/>
              <a:cs typeface="Times New Roman" panose="02020603050405020304" pitchFamily="18" charset="0"/>
            </a:endParaRP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Ordinul </a:t>
            </a:r>
            <a:r>
              <a:rPr lang="ro-MD" dirty="0">
                <a:latin typeface="Times New Roman" panose="02020603050405020304" pitchFamily="18" charset="0"/>
                <a:cs typeface="Times New Roman" panose="02020603050405020304" pitchFamily="18" charset="0"/>
              </a:rPr>
              <a:t>MS Nr 303 din 06.05.2010 cu privire la asigurarea propriilor date medicale și lista </a:t>
            </a:r>
            <a:r>
              <a:rPr lang="ro-MD" dirty="0" smtClean="0">
                <a:latin typeface="Times New Roman" panose="02020603050405020304" pitchFamily="18" charset="0"/>
                <a:cs typeface="Times New Roman" panose="02020603050405020304" pitchFamily="18" charset="0"/>
              </a:rPr>
              <a:t>intervențiilor </a:t>
            </a:r>
            <a:r>
              <a:rPr lang="ro-MD" dirty="0">
                <a:latin typeface="Times New Roman" panose="02020603050405020304" pitchFamily="18" charset="0"/>
                <a:cs typeface="Times New Roman" panose="02020603050405020304" pitchFamily="18" charset="0"/>
              </a:rPr>
              <a:t>medicale care necesită perfectarea acordului informat.</a:t>
            </a:r>
          </a:p>
          <a:p>
            <a:pPr marL="365760" indent="-283464" fontAlgn="auto">
              <a:spcAft>
                <a:spcPts val="0"/>
              </a:spcAft>
              <a:buFont typeface="Wingdings 2"/>
              <a:buChar char=""/>
              <a:defRPr/>
            </a:pPr>
            <a:r>
              <a:rPr lang="ro-MD" i="1" dirty="0" smtClean="0">
                <a:latin typeface="Times New Roman" panose="02020603050405020304" pitchFamily="18" charset="0"/>
                <a:cs typeface="Times New Roman" panose="02020603050405020304" pitchFamily="18" charset="0"/>
              </a:rPr>
              <a:t>Bivol GR., </a:t>
            </a:r>
            <a:r>
              <a:rPr lang="ro-MD" dirty="0" smtClean="0">
                <a:latin typeface="Times New Roman" panose="02020603050405020304" pitchFamily="18" charset="0"/>
                <a:cs typeface="Times New Roman" panose="02020603050405020304" pitchFamily="18" charset="0"/>
              </a:rPr>
              <a:t>Suport de curs pentru instruirea universitară la medicina de familie;</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rPr>
              <a:t>Terapeutica medicală: „Probleme de etică în terapeutica medicală”.</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hlinkClick r:id="rId2"/>
              </a:rPr>
              <a:t>www.wiki.com</a:t>
            </a:r>
            <a:r>
              <a:rPr lang="ro-MD" dirty="0" smtClean="0">
                <a:latin typeface="Times New Roman" panose="02020603050405020304" pitchFamily="18" charset="0"/>
                <a:cs typeface="Times New Roman" panose="02020603050405020304" pitchFamily="18" charset="0"/>
              </a:rPr>
              <a:t>.</a:t>
            </a:r>
          </a:p>
          <a:p>
            <a:pPr marL="365760" indent="-283464" fontAlgn="auto">
              <a:spcAft>
                <a:spcPts val="0"/>
              </a:spcAft>
              <a:buFont typeface="Wingdings 2"/>
              <a:buChar char=""/>
              <a:defRPr/>
            </a:pPr>
            <a:r>
              <a:rPr lang="ro-MD" dirty="0" smtClean="0">
                <a:latin typeface="Times New Roman" panose="02020603050405020304" pitchFamily="18" charset="0"/>
                <a:cs typeface="Times New Roman" panose="02020603050405020304" pitchFamily="18" charset="0"/>
                <a:hlinkClick r:id="rId3"/>
              </a:rPr>
              <a:t>www.iep.utm.edu</a:t>
            </a:r>
            <a:r>
              <a:rPr lang="ro-MD" dirty="0" smtClean="0">
                <a:latin typeface="Times New Roman" panose="02020603050405020304" pitchFamily="18" charset="0"/>
                <a:cs typeface="Times New Roman" panose="02020603050405020304" pitchFamily="18" charset="0"/>
              </a:rPr>
              <a:t>.</a:t>
            </a:r>
          </a:p>
          <a:p>
            <a:pPr marL="82296" indent="0" fontAlgn="auto">
              <a:spcAft>
                <a:spcPts val="0"/>
              </a:spcAft>
              <a:buFont typeface="Wingdings 2"/>
              <a:buNone/>
              <a:defRPr/>
            </a:pPr>
            <a:endParaRPr lang="ro-MD" dirty="0" smtClean="0"/>
          </a:p>
          <a:p>
            <a:pPr marL="365760" indent="-283464" fontAlgn="auto">
              <a:spcAft>
                <a:spcPts val="0"/>
              </a:spcAft>
              <a:buFont typeface="Wingdings 2"/>
              <a:buChar char=""/>
              <a:defRPr/>
            </a:pPr>
            <a:endParaRPr lang="ro-MD" dirty="0" smtClean="0"/>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Текст 2"/>
          <p:cNvSpPr>
            <a:spLocks noGrp="1"/>
          </p:cNvSpPr>
          <p:nvPr>
            <p:ph type="body" idx="4294967295"/>
          </p:nvPr>
        </p:nvSpPr>
        <p:spPr>
          <a:xfrm>
            <a:off x="2616200" y="981075"/>
            <a:ext cx="6527800" cy="1123950"/>
          </a:xfrm>
        </p:spPr>
        <p:txBody>
          <a:bodyPr/>
          <a:lstStyle/>
          <a:p>
            <a:pPr marL="0" indent="0" algn="just">
              <a:spcBef>
                <a:spcPct val="0"/>
              </a:spcBef>
              <a:buNone/>
            </a:pPr>
            <a:r>
              <a:rPr lang="vi-VN" sz="3600" b="1" dirty="0" smtClean="0">
                <a:latin typeface="Times New Roman" panose="02020603050405020304" pitchFamily="18" charset="0"/>
                <a:cs typeface="Times New Roman" panose="02020603050405020304" pitchFamily="18" charset="0"/>
              </a:rPr>
              <a:t>"Învață repede din greșelile altora, că nu ai timp să le faci tu singur pe toate."   </a:t>
            </a:r>
          </a:p>
          <a:p>
            <a:pPr marL="44450" algn="r">
              <a:spcBef>
                <a:spcPct val="0"/>
              </a:spcBef>
            </a:pPr>
            <a:endParaRPr lang="ro-MD" b="1" dirty="0" smtClean="0">
              <a:latin typeface="Times New Roman" panose="02020603050405020304" pitchFamily="18" charset="0"/>
              <a:cs typeface="Times New Roman" panose="02020603050405020304" pitchFamily="18" charset="0"/>
            </a:endParaRPr>
          </a:p>
          <a:p>
            <a:pPr marL="44450" algn="r">
              <a:spcBef>
                <a:spcPct val="0"/>
              </a:spcBef>
            </a:pPr>
            <a:endParaRPr lang="ro-MD" b="1" dirty="0">
              <a:latin typeface="Times New Roman" panose="02020603050405020304" pitchFamily="18" charset="0"/>
              <a:cs typeface="Times New Roman" panose="02020603050405020304" pitchFamily="18" charset="0"/>
            </a:endParaRPr>
          </a:p>
          <a:p>
            <a:pPr marL="0" indent="0" algn="r">
              <a:spcBef>
                <a:spcPct val="0"/>
              </a:spcBef>
              <a:buNone/>
            </a:pPr>
            <a:r>
              <a:rPr lang="ro-MD" b="1" dirty="0" smtClean="0">
                <a:latin typeface="Times New Roman" panose="02020603050405020304" pitchFamily="18" charset="0"/>
                <a:cs typeface="Times New Roman" panose="02020603050405020304" pitchFamily="18" charset="0"/>
              </a:rPr>
              <a:t>(Sigmund Freud) </a:t>
            </a:r>
            <a:endParaRPr lang="vi-VN" b="1" dirty="0" smtClean="0">
              <a:latin typeface="Times New Roman" panose="02020603050405020304" pitchFamily="18" charset="0"/>
              <a:cs typeface="Times New Roman" panose="02020603050405020304" pitchFamily="18" charset="0"/>
            </a:endParaRPr>
          </a:p>
          <a:p>
            <a:pPr marL="44450">
              <a:spcBef>
                <a:spcPct val="0"/>
              </a:spcBef>
            </a:pPr>
            <a:endParaRPr lang="ru-RU" dirty="0" smtClean="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633412"/>
          </a:xfrm>
        </p:spPr>
        <p:txBody>
          <a:bodyPr>
            <a:normAutofit fontScale="90000"/>
          </a:bodyPr>
          <a:lstStyle/>
          <a:p>
            <a:pPr fontAlgn="auto">
              <a:spcAft>
                <a:spcPts val="0"/>
              </a:spcAft>
              <a:defRPr/>
            </a:pPr>
            <a:r>
              <a:rPr lang="ro-MD" dirty="0" smtClean="0">
                <a:solidFill>
                  <a:schemeClr val="tx2">
                    <a:satMod val="130000"/>
                  </a:schemeClr>
                </a:solidFill>
              </a:rPr>
              <a:t>. </a:t>
            </a:r>
            <a:r>
              <a:rPr lang="ro-MD" sz="7300" dirty="0" smtClean="0">
                <a:solidFill>
                  <a:schemeClr val="tx2">
                    <a:satMod val="130000"/>
                  </a:schemeClr>
                </a:solidFill>
              </a:rPr>
              <a:t>Problemele studiate</a:t>
            </a:r>
            <a:endParaRPr lang="ru-RU" sz="7300" dirty="0">
              <a:solidFill>
                <a:schemeClr val="tx2">
                  <a:satMod val="130000"/>
                </a:schemeClr>
              </a:solidFill>
            </a:endParaRPr>
          </a:p>
        </p:txBody>
      </p:sp>
      <p:graphicFrame>
        <p:nvGraphicFramePr>
          <p:cNvPr id="5" name="Объект 4"/>
          <p:cNvGraphicFramePr>
            <a:graphicFrameLocks noGrp="1"/>
          </p:cNvGraphicFramePr>
          <p:nvPr>
            <p:ph idx="1"/>
          </p:nvPr>
        </p:nvGraphicFramePr>
        <p:xfrm>
          <a:off x="1435100" y="1268760"/>
          <a:ext cx="7499350" cy="497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o-RO" dirty="0" smtClean="0">
                <a:solidFill>
                  <a:schemeClr val="tx2">
                    <a:satMod val="130000"/>
                  </a:schemeClr>
                </a:solidFill>
              </a:rPr>
              <a:t>Cei </a:t>
            </a:r>
            <a:r>
              <a:rPr lang="ro-RO" dirty="0" smtClean="0">
                <a:solidFill>
                  <a:srgbClr val="FF0000"/>
                </a:solidFill>
              </a:rPr>
              <a:t>TREI</a:t>
            </a:r>
            <a:r>
              <a:rPr lang="ro-RO" dirty="0" smtClean="0">
                <a:solidFill>
                  <a:schemeClr val="tx2">
                    <a:satMod val="130000"/>
                  </a:schemeClr>
                </a:solidFill>
              </a:rPr>
              <a:t> poli ai eticii : </a:t>
            </a:r>
            <a:endParaRPr lang="ru-RU" dirty="0">
              <a:solidFill>
                <a:schemeClr val="tx2">
                  <a:satMod val="130000"/>
                </a:schemeClr>
              </a:solidFill>
            </a:endParaRPr>
          </a:p>
        </p:txBody>
      </p:sp>
      <p:graphicFrame>
        <p:nvGraphicFramePr>
          <p:cNvPr id="4" name="Объект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1644650" y="274638"/>
            <a:ext cx="7499350" cy="1143000"/>
          </a:xfrm>
        </p:spPr>
        <p:txBody>
          <a:bodyPr>
            <a:normAutofit fontScale="90000"/>
          </a:bodyPr>
          <a:lstStyle/>
          <a:p>
            <a:pPr marL="596900" lvl="0" indent="-514350" algn="ctr">
              <a:spcBef>
                <a:spcPts val="600"/>
              </a:spcBef>
            </a:pP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IMPLICAȚII ETICE IN ACTIVITATEA SPECIALIȘTILOR DE INGINERIE BIOMEDICALĂ</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3600" b="1" kern="50" dirty="0">
                <a:solidFill>
                  <a:srgbClr val="000000"/>
                </a:solidFill>
                <a:effectLst/>
                <a:latin typeface="Times New Roman" panose="02020603050405020304" pitchFamily="18" charset="0"/>
                <a:ea typeface="SimSun" panose="02010600030101010101" pitchFamily="2" charset="-122"/>
                <a:cs typeface="+mn-cs"/>
              </a:rPr>
              <a:t/>
            </a:r>
            <a:br>
              <a:rPr lang="ro-RO" sz="3600" b="1" kern="50" dirty="0">
                <a:solidFill>
                  <a:srgbClr val="000000"/>
                </a:solidFill>
                <a:effectLst/>
                <a:latin typeface="Times New Roman" panose="02020603050405020304" pitchFamily="18" charset="0"/>
                <a:ea typeface="SimSun" panose="02010600030101010101" pitchFamily="2" charset="-122"/>
                <a:cs typeface="+mn-cs"/>
              </a:rPr>
            </a:br>
            <a:r>
              <a:rPr lang="ro-RO" sz="3600" b="1" kern="50" dirty="0" smtClean="0">
                <a:solidFill>
                  <a:srgbClr val="000000"/>
                </a:solidFill>
                <a:effectLst/>
                <a:latin typeface="Times New Roman" panose="02020603050405020304" pitchFamily="18" charset="0"/>
                <a:ea typeface="SimSun" panose="02010600030101010101" pitchFamily="2" charset="-122"/>
                <a:cs typeface="+mn-cs"/>
              </a:rPr>
              <a:t/>
            </a:r>
            <a:br>
              <a:rPr lang="ro-RO" sz="3600" b="1" kern="50" dirty="0" smtClean="0">
                <a:solidFill>
                  <a:srgbClr val="000000"/>
                </a:solidFill>
                <a:effectLst/>
                <a:latin typeface="Times New Roman" panose="02020603050405020304" pitchFamily="18" charset="0"/>
                <a:ea typeface="SimSun" panose="02010600030101010101" pitchFamily="2" charset="-122"/>
                <a:cs typeface="+mn-cs"/>
              </a:rPr>
            </a:br>
            <a:r>
              <a:rPr lang="ro-RO" sz="8900" b="1" kern="50" dirty="0">
                <a:solidFill>
                  <a:srgbClr val="000000"/>
                </a:solidFill>
                <a:effectLst/>
                <a:latin typeface="Times New Roman" panose="02020603050405020304" pitchFamily="18" charset="0"/>
                <a:ea typeface="SimSun" panose="02010600030101010101" pitchFamily="2" charset="-122"/>
                <a:cs typeface="+mn-cs"/>
              </a:rPr>
              <a:t>?</a:t>
            </a:r>
            <a:r>
              <a:rPr lang="ro-RO" sz="8900" b="1" kern="50" dirty="0" smtClean="0">
                <a:solidFill>
                  <a:srgbClr val="000000"/>
                </a:solidFill>
                <a:effectLst/>
                <a:latin typeface="Times New Roman" panose="02020603050405020304" pitchFamily="18" charset="0"/>
                <a:ea typeface="SimSun" panose="02010600030101010101" pitchFamily="2" charset="-122"/>
                <a:cs typeface="+mn-cs"/>
              </a:rPr>
              <a:t> </a:t>
            </a:r>
            <a:r>
              <a:rPr lang="ro-RO" sz="3600" b="1" dirty="0" smtClean="0">
                <a:solidFill>
                  <a:srgbClr val="1F2123">
                    <a:satMod val="130000"/>
                  </a:srgbClr>
                </a:solidFill>
                <a:effectLst/>
                <a:latin typeface="Times New Roman" pitchFamily="18" charset="0"/>
                <a:ea typeface="+mn-ea"/>
                <a:cs typeface="Times New Roman" pitchFamily="18" charset="0"/>
              </a:rPr>
              <a:t> </a:t>
            </a:r>
            <a:r>
              <a:rPr lang="ro-RO" sz="2400" dirty="0">
                <a:solidFill>
                  <a:srgbClr val="000000"/>
                </a:solidFill>
                <a:effectLst/>
                <a:ea typeface="+mn-ea"/>
                <a:cs typeface="+mn-cs"/>
              </a:rPr>
              <a:t/>
            </a:r>
            <a:br>
              <a:rPr lang="ro-RO" sz="2400" dirty="0">
                <a:solidFill>
                  <a:srgbClr val="000000"/>
                </a:solidFill>
                <a:effectLst/>
                <a:ea typeface="+mn-ea"/>
                <a:cs typeface="+mn-cs"/>
              </a:rPr>
            </a:br>
            <a:endParaRPr lang="ro-RO" dirty="0"/>
          </a:p>
        </p:txBody>
      </p:sp>
    </p:spTree>
    <p:extLst>
      <p:ext uri="{BB962C8B-B14F-4D97-AF65-F5344CB8AC3E}">
        <p14:creationId xmlns:p14="http://schemas.microsoft.com/office/powerpoint/2010/main" val="187207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normAutofit fontScale="90000"/>
          </a:bodyPr>
          <a:lstStyle/>
          <a:p>
            <a:pPr algn="ctr"/>
            <a:r>
              <a:rPr lang="ro-RO" sz="3600" b="1" dirty="0" smtClean="0">
                <a:latin typeface="Times New Roman" panose="02020603050405020304" pitchFamily="18" charset="0"/>
                <a:ea typeface="Calibri" panose="020F0502020204030204" pitchFamily="34" charset="0"/>
                <a:cs typeface="Times New Roman" panose="02020603050405020304" pitchFamily="18" charset="0"/>
              </a:rPr>
              <a:t/>
            </a:r>
            <a:br>
              <a:rPr lang="ro-RO" sz="3600" b="1" dirty="0" smtClean="0">
                <a:latin typeface="Times New Roman" panose="02020603050405020304" pitchFamily="18" charset="0"/>
                <a:ea typeface="Calibri" panose="020F0502020204030204" pitchFamily="34" charset="0"/>
                <a:cs typeface="Times New Roman" panose="02020603050405020304" pitchFamily="18" charset="0"/>
              </a:rPr>
            </a:br>
            <a:r>
              <a:rPr lang="ro-RO" sz="3600" b="1" dirty="0" smtClean="0">
                <a:latin typeface="Times New Roman" panose="02020603050405020304" pitchFamily="18" charset="0"/>
                <a:ea typeface="Calibri" panose="020F0502020204030204" pitchFamily="34" charset="0"/>
                <a:cs typeface="Times New Roman" panose="02020603050405020304" pitchFamily="18" charset="0"/>
              </a:rPr>
              <a:t/>
            </a:r>
            <a:br>
              <a:rPr lang="ro-RO" sz="36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3100" b="1" dirty="0" smtClean="0">
                <a:latin typeface="Times New Roman" panose="02020603050405020304" pitchFamily="18" charset="0"/>
                <a:ea typeface="Calibri" panose="020F0502020204030204" pitchFamily="34" charset="0"/>
                <a:cs typeface="Times New Roman" panose="02020603050405020304" pitchFamily="18" charset="0"/>
              </a:rPr>
              <a:t>ABILITĂȚI NECESARE SPECIALISTULUI ÎN </a:t>
            </a:r>
            <a:r>
              <a:rPr lang="ro-RO" sz="3100" b="1" dirty="0" smtClean="0">
                <a:latin typeface="Times New Roman" panose="02020603050405020304" pitchFamily="18" charset="0"/>
                <a:ea typeface="Calibri" panose="020F0502020204030204" pitchFamily="34" charset="0"/>
                <a:cs typeface="Times New Roman" panose="02020603050405020304" pitchFamily="18" charset="0"/>
              </a:rPr>
              <a:t>INGINERIE BIOMEDICALĂ</a:t>
            </a:r>
            <a:r>
              <a:rPr lang="en-US" sz="3100" b="1" dirty="0" smtClean="0">
                <a:latin typeface="Times New Roman" panose="02020603050405020304" pitchFamily="18" charset="0"/>
                <a:ea typeface="Calibri" panose="020F0502020204030204" pitchFamily="34" charset="0"/>
                <a:cs typeface="Times New Roman" panose="02020603050405020304" pitchFamily="18" charset="0"/>
              </a:rPr>
              <a:t>:</a:t>
            </a:r>
            <a:r>
              <a:rPr lang="ro-RO" sz="3100" dirty="0">
                <a:latin typeface="Calibri" panose="020F0502020204030204" pitchFamily="34" charset="0"/>
                <a:ea typeface="Calibri" panose="020F0502020204030204" pitchFamily="34" charset="0"/>
                <a:cs typeface="Times New Roman" panose="02020603050405020304" pitchFamily="18" charset="0"/>
              </a:rPr>
              <a:t/>
            </a:r>
            <a:br>
              <a:rPr lang="ro-RO" sz="3100" dirty="0">
                <a:latin typeface="Calibri" panose="020F0502020204030204" pitchFamily="34" charset="0"/>
                <a:ea typeface="Calibri" panose="020F0502020204030204" pitchFamily="34" charset="0"/>
                <a:cs typeface="Times New Roman" panose="02020603050405020304" pitchFamily="18" charset="0"/>
              </a:rPr>
            </a:br>
            <a:endParaRPr lang="ro-RO" sz="3100" dirty="0"/>
          </a:p>
        </p:txBody>
      </p:sp>
      <p:sp>
        <p:nvSpPr>
          <p:cNvPr id="4" name="Substituent conținut 3"/>
          <p:cNvSpPr>
            <a:spLocks noGrp="1"/>
          </p:cNvSpPr>
          <p:nvPr>
            <p:ph idx="1"/>
          </p:nvPr>
        </p:nvSpPr>
        <p:spPr>
          <a:xfrm>
            <a:off x="1435100" y="1447800"/>
            <a:ext cx="7499350" cy="4800600"/>
          </a:xfrm>
        </p:spPr>
        <p:txBody>
          <a:bodyPr/>
          <a:lstStyle/>
          <a:p>
            <a:pPr marL="0" lvl="0" indent="0">
              <a:lnSpc>
                <a:spcPct val="115000"/>
              </a:lnSpc>
              <a:spcBef>
                <a:spcPct val="0"/>
              </a:spcBef>
              <a:spcAft>
                <a:spcPts val="0"/>
              </a:spcAft>
              <a:buClrTx/>
              <a:buSzTx/>
              <a:buNone/>
            </a:pPr>
            <a:endPar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Bef>
                <a:spcPct val="0"/>
              </a:spcBef>
              <a:spcAft>
                <a:spcPts val="0"/>
              </a:spcAft>
              <a:buClrTx/>
              <a:buSzTx/>
              <a:buNone/>
            </a:pP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realizarea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principiilor</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deontologie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şi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etică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medicală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sunt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necesare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Bef>
                <a:spcPct val="0"/>
              </a:spcBef>
              <a:spcAft>
                <a:spcPts val="0"/>
              </a:spcAft>
              <a:buClrTx/>
              <a:buSzTx/>
              <a:buFont typeface="Symbol" panose="05050102010706020507" pitchFamily="18" charset="2"/>
              <a:buChar cha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simţul</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tactului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respectului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faţă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pacient</a:t>
            </a:r>
            <a:endPar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Bef>
                <a:spcPct val="0"/>
              </a:spcBef>
              <a:spcAft>
                <a:spcPts val="0"/>
              </a:spcAft>
              <a:buClrTx/>
              <a:buSzTx/>
              <a:buFont typeface="Symbol" panose="05050102010706020507" pitchFamily="18" charset="2"/>
              <a:buChar cha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vocaţia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profesiunea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aleasă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Bef>
                <a:spcPct val="0"/>
              </a:spcBef>
              <a:spcAft>
                <a:spcPts val="0"/>
              </a:spcAft>
              <a:buClrTx/>
              <a:buSzTx/>
              <a:buFont typeface="Symbol" panose="05050102010706020507" pitchFamily="18" charset="2"/>
              <a:buChar cha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competență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profesională</a:t>
            </a:r>
            <a:endPar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Bef>
                <a:spcPct val="0"/>
              </a:spcBef>
              <a:spcAft>
                <a:spcPts val="0"/>
              </a:spcAft>
              <a:buClrTx/>
              <a:buSzTx/>
              <a:buFont typeface="Symbol" panose="05050102010706020507" pitchFamily="18" charset="2"/>
              <a:buChar cha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dorință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perfecţionare</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continuă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cunoştinţelor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42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35100" y="274638"/>
            <a:ext cx="7499350" cy="778098"/>
          </a:xfrm>
        </p:spPr>
        <p:txBody>
          <a:bodyPr>
            <a:noAutofit/>
          </a:bodyPr>
          <a:lstStyle/>
          <a:p>
            <a:pPr algn="ctr"/>
            <a:r>
              <a:rPr lang="en-US"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UNELE REGULI:</a:t>
            </a:r>
            <a:r>
              <a:rPr lang="ro-RO"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o-RO"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o-RO" sz="3200" b="1" dirty="0">
              <a:solidFill>
                <a:srgbClr val="002060"/>
              </a:solidFill>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1435100" y="764704"/>
            <a:ext cx="7499350" cy="5483696"/>
          </a:xfrm>
        </p:spPr>
        <p:txBody>
          <a:bodyPr/>
          <a:lstStyle/>
          <a:p>
            <a:pPr>
              <a:lnSpc>
                <a:spcPct val="115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În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relaţiile</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cu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pacientul</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specialistul</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ro-RO" sz="2800" dirty="0" smtClean="0">
                <a:latin typeface="Times New Roman" panose="02020603050405020304" pitchFamily="18" charset="0"/>
                <a:ea typeface="Calibri" panose="020F0502020204030204" pitchFamily="34" charset="0"/>
                <a:cs typeface="Times New Roman" panose="02020603050405020304" pitchFamily="18" charset="0"/>
              </a:rPr>
              <a:t>Inginerie biomedicală: </a:t>
            </a:r>
          </a:p>
          <a:p>
            <a:pPr algn="just">
              <a:lnSpc>
                <a:spcPct val="115000"/>
              </a:lnSpc>
              <a:spcAft>
                <a:spcPts val="0"/>
              </a:spcAft>
              <a:buFont typeface="Wingdings" panose="05000000000000000000" pitchFamily="2" charset="2"/>
              <a:buChar char="ü"/>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evita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orice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familiarităţi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rămânând</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tacticos</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reţinut</a:t>
            </a:r>
            <a:endParaRPr lang="ro-RO"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ü"/>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va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încuraja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pacientul</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însoțitorii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acestuia</a:t>
            </a:r>
            <a:endParaRPr lang="ro-RO"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ü"/>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va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realiza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acele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procesuri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manipulații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procese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b="1" dirty="0">
                <a:latin typeface="Times New Roman" panose="02020603050405020304" pitchFamily="18" charset="0"/>
                <a:ea typeface="Calibri" panose="020F0502020204030204" pitchFamily="34" charset="0"/>
                <a:cs typeface="Times New Roman" panose="02020603050405020304" pitchFamily="18" charset="0"/>
              </a:rPr>
              <a:t> care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este</a:t>
            </a:r>
            <a:r>
              <a:rPr lang="en-US" sz="2400" b="1" dirty="0">
                <a:latin typeface="Times New Roman" panose="02020603050405020304" pitchFamily="18" charset="0"/>
                <a:ea typeface="Calibri" panose="020F0502020204030204" pitchFamily="34" charset="0"/>
                <a:cs typeface="Times New Roman" panose="02020603050405020304" pitchFamily="18" charset="0"/>
              </a:rPr>
              <a:t> competent/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licențiat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ro-RO"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ü"/>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va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crea</a:t>
            </a:r>
            <a:r>
              <a:rPr lang="en-US" sz="2400" b="1" dirty="0">
                <a:latin typeface="Times New Roman" panose="02020603050405020304" pitchFamily="18" charset="0"/>
                <a:ea typeface="Calibri" panose="020F0502020204030204" pitchFamily="34" charset="0"/>
                <a:cs typeface="Times New Roman" panose="02020603050405020304" pitchFamily="18" charset="0"/>
              </a:rPr>
              <a:t> o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atmosferă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agreabilă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procesele</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prestare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serviciilor</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ro-RO" sz="2800" dirty="0">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531180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sz="3300" b="1" dirty="0" smtClean="0">
                <a:latin typeface="Times New Roman" panose="02020603050405020304" pitchFamily="18" charset="0"/>
                <a:ea typeface="Calibri" panose="020F0502020204030204" pitchFamily="34" charset="0"/>
                <a:cs typeface="Times New Roman" panose="02020603050405020304" pitchFamily="18" charset="0"/>
              </a:rPr>
              <a:t/>
            </a:r>
            <a:br>
              <a:rPr lang="ro-RO" sz="33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33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CALITĂŢI MORALE NECESARE </a:t>
            </a:r>
            <a:r>
              <a:rPr lang="ro-RO" sz="33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SPECIALISTULUI ÎN INGINERIE BIOMEDICALĂ </a:t>
            </a:r>
            <a:r>
              <a:rPr lang="ro-RO" dirty="0">
                <a:latin typeface="Calibri" panose="020F0502020204030204" pitchFamily="34" charset="0"/>
                <a:ea typeface="Calibri" panose="020F0502020204030204" pitchFamily="34" charset="0"/>
                <a:cs typeface="Times New Roman" panose="02020603050405020304" pitchFamily="18" charset="0"/>
              </a:rPr>
              <a:t/>
            </a:r>
            <a:br>
              <a:rPr lang="ro-RO"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p:cNvSpPr>
            <a:spLocks noGrp="1"/>
          </p:cNvSpPr>
          <p:nvPr>
            <p:ph idx="1"/>
          </p:nvPr>
        </p:nvSpPr>
        <p:spPr/>
        <p:txBody>
          <a:bodyPr/>
          <a:lstStyle/>
          <a:p>
            <a:pPr>
              <a:lnSpc>
                <a:spcPct val="115000"/>
              </a:lnSpc>
              <a:spcAft>
                <a:spcPts val="0"/>
              </a:spcAft>
              <a:buFont typeface="Wingdings" panose="05000000000000000000" pitchFamily="2" charset="2"/>
              <a:buChar char="Ø"/>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demnitate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simpatie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acurateţe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Ø"/>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disciplină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colegialitate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intuiție</a:t>
            </a:r>
            <a:endParaRPr lang="ro-RO"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Ø"/>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competenţă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dăruire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responsabilitate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Ø"/>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perseverenţă</a:t>
            </a:r>
            <a:r>
              <a:rPr lang="en-US" sz="2800" b="1" dirty="0">
                <a:latin typeface="Times New Roman" panose="02020603050405020304" pitchFamily="18" charset="0"/>
                <a:ea typeface="Calibri" panose="020F0502020204030204" pitchFamily="34" charset="0"/>
                <a:cs typeface="Times New Roman" panose="02020603050405020304" pitchFamily="18" charset="0"/>
              </a:rPr>
              <a:t>, spirit de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observaţie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comunicare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eficientă</a:t>
            </a:r>
            <a:endParaRPr lang="ro-RO"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Ø"/>
            </a:pPr>
            <a:r>
              <a:rPr lang="en-US" sz="2800" b="1" dirty="0">
                <a:latin typeface="Times New Roman" panose="02020603050405020304" pitchFamily="18" charset="0"/>
                <a:ea typeface="Calibri" panose="020F0502020204030204" pitchFamily="34" charset="0"/>
                <a:cs typeface="Times New Roman" panose="02020603050405020304" pitchFamily="18" charset="0"/>
              </a:rPr>
              <a:t>spirit de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iniţiativă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ro-RO"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buFont typeface="Wingdings" panose="05000000000000000000" pitchFamily="2" charset="2"/>
              <a:buChar char="Ø"/>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atitudine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corectă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faţă</a:t>
            </a:r>
            <a:r>
              <a:rPr lang="en-US" sz="2800" b="1" dirty="0">
                <a:latin typeface="Times New Roman" panose="02020603050405020304" pitchFamily="18" charset="0"/>
                <a:ea typeface="Calibri" panose="020F0502020204030204" pitchFamily="34" charset="0"/>
                <a:cs typeface="Times New Roman" panose="02020603050405020304" pitchFamily="18" charset="0"/>
              </a:rPr>
              <a:t> de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pacienți</a:t>
            </a:r>
            <a:endParaRPr lang="ro-RO" sz="2800" b="1" dirty="0">
              <a:latin typeface="Times New Roman" panose="02020603050405020304" pitchFamily="18" charset="0"/>
              <a:ea typeface="Calibri" panose="020F0502020204030204" pitchFamily="34" charset="0"/>
              <a:cs typeface="Times New Roman" panose="02020603050405020304" pitchFamily="18" charset="0"/>
            </a:endParaRPr>
          </a:p>
          <a:p>
            <a:pPr marL="82550" indent="0">
              <a:lnSpc>
                <a:spcPct val="115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45154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SITUAȚIE PENTRU DISCUȚIE</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
            </a:r>
            <a:br>
              <a:rPr lang="ro-RO"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p:cNvSpPr>
            <a:spLocks noGrp="1"/>
          </p:cNvSpPr>
          <p:nvPr>
            <p:ph idx="1"/>
          </p:nvPr>
        </p:nvSpPr>
        <p:spPr>
          <a:xfrm>
            <a:off x="1043608" y="1556792"/>
            <a:ext cx="7890842" cy="4691608"/>
          </a:xfrm>
        </p:spPr>
        <p:txBody>
          <a:bodyPr/>
          <a:lstStyle/>
          <a:p>
            <a:pPr marL="82550" indent="0">
              <a:lnSpc>
                <a:spcPct val="115000"/>
              </a:lnSpc>
              <a:spcAft>
                <a:spcPts val="1000"/>
              </a:spcAft>
              <a:buNone/>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Invitaţia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dispensarul</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dermatovenerologic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controlul</a:t>
            </a:r>
            <a:r>
              <a:rPr lang="en-US" sz="2800" dirty="0">
                <a:latin typeface="Times New Roman" panose="02020603050405020304" pitchFamily="18" charset="0"/>
                <a:ea typeface="Calibri" panose="020F0502020204030204" pitchFamily="34" charset="0"/>
                <a:cs typeface="Times New Roman" panose="02020603050405020304" pitchFamily="18" charset="0"/>
              </a:rPr>
              <a:t> clinic, serologic, bacteriologic cu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scopul</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precizării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diagnosticului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800" dirty="0">
                <a:latin typeface="Times New Roman" panose="02020603050405020304" pitchFamily="18" charset="0"/>
                <a:ea typeface="Calibri" panose="020F0502020204030204" pitchFamily="34" charset="0"/>
                <a:cs typeface="Times New Roman" panose="02020603050405020304" pitchFamily="18" charset="0"/>
              </a:rPr>
              <a:t> al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începerii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tratamentului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corespunzător</a:t>
            </a:r>
            <a:r>
              <a:rPr lang="en-US" sz="2800" dirty="0">
                <a:latin typeface="Times New Roman" panose="02020603050405020304" pitchFamily="18" charset="0"/>
                <a:ea typeface="Calibri" panose="020F0502020204030204" pitchFamily="34" charset="0"/>
                <a:cs typeface="Times New Roman" panose="02020603050405020304" pitchFamily="18" charset="0"/>
              </a:rPr>
              <a:t> se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va</a:t>
            </a:r>
            <a:r>
              <a:rPr lang="en-US" sz="2800" dirty="0">
                <a:latin typeface="Times New Roman" panose="02020603050405020304" pitchFamily="18" charset="0"/>
                <a:ea typeface="Calibri" panose="020F0502020204030204" pitchFamily="34" charset="0"/>
                <a:cs typeface="Times New Roman" panose="02020603050405020304" pitchFamily="18" charset="0"/>
              </a:rPr>
              <a:t> face cum?</a:t>
            </a:r>
            <a:endParaRPr lang="ro-RO"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ro-RO" sz="20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41093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850106"/>
          </a:xfrm>
        </p:spPr>
        <p:txBody>
          <a:bodyPr>
            <a:normAutofit/>
          </a:bodyPr>
          <a:lstStyle/>
          <a:p>
            <a:pPr algn="ctr" fontAlgn="auto">
              <a:spcAft>
                <a:spcPts val="0"/>
              </a:spcAft>
              <a:defRPr/>
            </a:pPr>
            <a:r>
              <a:rPr lang="ro-MD" sz="3600" b="1" dirty="0" smtClean="0">
                <a:solidFill>
                  <a:srgbClr val="002060"/>
                </a:solidFill>
                <a:latin typeface="Times New Roman" panose="02020603050405020304" pitchFamily="18" charset="0"/>
                <a:cs typeface="Times New Roman" panose="02020603050405020304" pitchFamily="18" charset="0"/>
              </a:rPr>
              <a:t>Bioetica – in medicină</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268760"/>
            <a:ext cx="7818834" cy="4979640"/>
          </a:xfrm>
        </p:spPr>
        <p:txBody>
          <a:bodyPr>
            <a:normAutofit lnSpcReduction="10000"/>
          </a:bodyPr>
          <a:lstStyle/>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Abordarea pacientului ca ființă </a:t>
            </a:r>
            <a:r>
              <a:rPr lang="ro-MD" sz="2400" dirty="0" err="1" smtClean="0">
                <a:latin typeface="Times New Roman" panose="02020603050405020304" pitchFamily="18" charset="0"/>
                <a:cs typeface="Times New Roman" panose="02020603050405020304" pitchFamily="18" charset="0"/>
              </a:rPr>
              <a:t>bio</a:t>
            </a:r>
            <a:r>
              <a:rPr lang="ro-MD" sz="2400" dirty="0" smtClean="0">
                <a:latin typeface="Times New Roman" panose="02020603050405020304" pitchFamily="18" charset="0"/>
                <a:cs typeface="Times New Roman" panose="02020603050405020304" pitchFamily="18" charset="0"/>
              </a:rPr>
              <a:t> - </a:t>
            </a:r>
            <a:r>
              <a:rPr lang="ro-MD" sz="2400" dirty="0" err="1" smtClean="0">
                <a:latin typeface="Times New Roman" panose="02020603050405020304" pitchFamily="18" charset="0"/>
                <a:cs typeface="Times New Roman" panose="02020603050405020304" pitchFamily="18" charset="0"/>
              </a:rPr>
              <a:t>psiho</a:t>
            </a:r>
            <a:r>
              <a:rPr lang="ro-MD" sz="2400" dirty="0" smtClean="0">
                <a:latin typeface="Times New Roman" panose="02020603050405020304" pitchFamily="18" charset="0"/>
                <a:cs typeface="Times New Roman" panose="02020603050405020304" pitchFamily="18" charset="0"/>
              </a:rPr>
              <a:t> socială, în contextul său cultural, familial și comunitar</a:t>
            </a:r>
          </a:p>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Implicarea mai multor actori în luarea deciziilor</a:t>
            </a:r>
          </a:p>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Responsabilizarea fiecărui specialist din sistemul sănătății (inclusiv și bioinginerul medical) în soluționarea problemelor de sănătate</a:t>
            </a:r>
          </a:p>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Interacțiunea specialistului cu populația vulnerabilă: pacient cu dezabilități</a:t>
            </a:r>
            <a:r>
              <a:rPr lang="ro-MD" sz="2400" dirty="0">
                <a:latin typeface="Times New Roman" panose="02020603050405020304" pitchFamily="18" charset="0"/>
                <a:cs typeface="Times New Roman" panose="02020603050405020304" pitchFamily="18" charset="0"/>
              </a:rPr>
              <a:t>, </a:t>
            </a:r>
            <a:r>
              <a:rPr lang="ro-MD" sz="2400" dirty="0" smtClean="0">
                <a:latin typeface="Times New Roman" panose="02020603050405020304" pitchFamily="18" charset="0"/>
                <a:cs typeface="Times New Roman" panose="02020603050405020304" pitchFamily="18" charset="0"/>
              </a:rPr>
              <a:t>pacienți </a:t>
            </a:r>
            <a:r>
              <a:rPr lang="ro-MD" sz="2400" dirty="0">
                <a:latin typeface="Times New Roman" panose="02020603050405020304" pitchFamily="18" charset="0"/>
                <a:cs typeface="Times New Roman" panose="02020603050405020304" pitchFamily="18" charset="0"/>
              </a:rPr>
              <a:t>de diferite </a:t>
            </a:r>
            <a:r>
              <a:rPr lang="ro-MD" sz="2400" dirty="0" smtClean="0">
                <a:latin typeface="Times New Roman" panose="02020603050405020304" pitchFamily="18" charset="0"/>
                <a:cs typeface="Times New Roman" panose="02020603050405020304" pitchFamily="18" charset="0"/>
              </a:rPr>
              <a:t>vârste </a:t>
            </a:r>
            <a:r>
              <a:rPr lang="ro-MD" sz="2400" dirty="0">
                <a:latin typeface="Times New Roman" panose="02020603050405020304" pitchFamily="18" charset="0"/>
                <a:cs typeface="Times New Roman" panose="02020603050405020304" pitchFamily="18" charset="0"/>
              </a:rPr>
              <a:t>i</a:t>
            </a:r>
            <a:r>
              <a:rPr lang="ro-MD" sz="2400" dirty="0" smtClean="0">
                <a:latin typeface="Times New Roman" panose="02020603050405020304" pitchFamily="18" charset="0"/>
                <a:cs typeface="Times New Roman" panose="02020603050405020304" pitchFamily="18" charset="0"/>
              </a:rPr>
              <a:t>nclusiv copii p/ă la 18 ani, etc.</a:t>
            </a:r>
          </a:p>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Responsabilizarea specialiștilor din sistemul de sănătate în furnizarea serviciilor pe durată aceluiași pacient</a:t>
            </a:r>
          </a:p>
          <a:p>
            <a:pPr marL="365760" indent="-283464" fontAlgn="auto">
              <a:spcAft>
                <a:spcPts val="0"/>
              </a:spcAft>
              <a:buFont typeface="Wingdings" pitchFamily="2" charset="2"/>
              <a:buChar char="v"/>
              <a:defRPr/>
            </a:pPr>
            <a:r>
              <a:rPr lang="ro-MD" sz="2400" dirty="0" smtClean="0">
                <a:latin typeface="Times New Roman" panose="02020603050405020304" pitchFamily="18" charset="0"/>
                <a:cs typeface="Times New Roman" panose="02020603050405020304" pitchFamily="18" charset="0"/>
              </a:rPr>
              <a:t>Presiunea asupra tuturor specialiștilor din sistemul de sănătate  de  apariția erorilor medicale </a:t>
            </a:r>
          </a:p>
          <a:p>
            <a:pPr marL="82296" indent="0" fontAlgn="auto">
              <a:spcAft>
                <a:spcPts val="0"/>
              </a:spcAft>
              <a:buFont typeface="Wingdings 2"/>
              <a:buNone/>
              <a:defRPr/>
            </a:pPr>
            <a:endParaRPr lang="ro-MD" sz="1600" dirty="0" smtClean="0"/>
          </a:p>
          <a:p>
            <a:pPr marL="82296" indent="0" fontAlgn="auto">
              <a:spcAft>
                <a:spcPts val="0"/>
              </a:spcAft>
              <a:buFont typeface="Wingdings 2"/>
              <a:buNone/>
              <a:defRPr/>
            </a:pPr>
            <a:endParaRPr lang="ro-MD" sz="1600" dirty="0" smtClean="0"/>
          </a:p>
          <a:p>
            <a:pPr marL="365760" indent="-283464" fontAlgn="auto">
              <a:spcAft>
                <a:spcPts val="0"/>
              </a:spcAft>
              <a:buFont typeface="Wingdings" pitchFamily="2" charset="2"/>
              <a:buChar char="q"/>
              <a:defRPr/>
            </a:pPr>
            <a:endParaRPr lang="ro-MD" sz="1600" dirty="0" smtClean="0"/>
          </a:p>
          <a:p>
            <a:pPr marL="82296" indent="0" fontAlgn="auto">
              <a:spcAft>
                <a:spcPts val="0"/>
              </a:spcAft>
              <a:buFont typeface="Wingdings 2"/>
              <a:buNone/>
              <a:defRPr/>
            </a:pPr>
            <a:endParaRPr lang="ro-MD" sz="1600" dirty="0" smtClean="0"/>
          </a:p>
          <a:p>
            <a:pPr marL="365760" indent="-283464" fontAlgn="auto">
              <a:spcAft>
                <a:spcPts val="0"/>
              </a:spcAft>
              <a:buFont typeface="Wingdings 2"/>
              <a:buChar char=""/>
              <a:defRPr/>
            </a:pPr>
            <a:endParaRPr lang="ru-RU" sz="1600" dirty="0"/>
          </a:p>
        </p:txBody>
      </p:sp>
    </p:spTree>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35100" y="274638"/>
            <a:ext cx="7499350" cy="634082"/>
          </a:xfrm>
        </p:spPr>
        <p:txBody>
          <a:bodyPr/>
          <a:lstStyle/>
          <a:p>
            <a:pPr algn="ct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EXEMPL</a:t>
            </a:r>
            <a:r>
              <a:rPr lang="ro-RO" sz="3200" b="1" dirty="0" smtClean="0">
                <a:latin typeface="Times New Roman" panose="02020603050405020304" pitchFamily="18" charset="0"/>
                <a:ea typeface="Calibri" panose="020F0502020204030204" pitchFamily="34" charset="0"/>
                <a:cs typeface="Times New Roman" panose="02020603050405020304" pitchFamily="18" charset="0"/>
              </a:rPr>
              <a:t>U DE REZOLVARE</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b="1" dirty="0"/>
          </a:p>
        </p:txBody>
      </p:sp>
      <p:sp>
        <p:nvSpPr>
          <p:cNvPr id="3" name="Substituent conținut 2"/>
          <p:cNvSpPr>
            <a:spLocks noGrp="1"/>
          </p:cNvSpPr>
          <p:nvPr>
            <p:ph idx="1"/>
          </p:nvPr>
        </p:nvSpPr>
        <p:spPr>
          <a:xfrm>
            <a:off x="1115616" y="908720"/>
            <a:ext cx="7818834" cy="5339680"/>
          </a:xfrm>
        </p:spPr>
        <p:txBody>
          <a:bodyPr/>
          <a:lstStyle/>
          <a:p>
            <a:pPr marL="342900" lvl="0" indent="-342900">
              <a:lnSpc>
                <a:spcPct val="115000"/>
              </a:lnSpc>
              <a:spcAft>
                <a:spcPts val="0"/>
              </a:spcAft>
              <a:buClr>
                <a:srgbClr val="7E97AD"/>
              </a:buClr>
              <a:buFont typeface="Wingdings" panose="05000000000000000000" pitchFamily="2" charset="2"/>
              <a:buChar char="ü"/>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respecta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dreptul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pacientului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confidențialitate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7E97AD"/>
              </a:buClr>
              <a:buFont typeface="Wingdings" panose="05000000000000000000" pitchFamily="2" charset="2"/>
              <a:buChar char="ü"/>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vor</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crea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condiții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conformable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pacient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încăperea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mobilierul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mediul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iluminatul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etc.)</a:t>
            </a:r>
            <a:endPar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7E97AD"/>
              </a:buClr>
              <a:buFont typeface="Wingdings" panose="05000000000000000000" pitchFamily="2" charset="2"/>
              <a:buChar char="ü"/>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evita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prezenţa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altor</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lucrători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medicali</a:t>
            </a:r>
            <a:r>
              <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în timpul discuției</a:t>
            </a:r>
            <a:endPar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7E97AD"/>
              </a:buClr>
              <a:buFont typeface="Wingdings" panose="05000000000000000000" pitchFamily="2" charset="2"/>
              <a:buChar char="ü"/>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stabili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diagnosticul</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exact, </a:t>
            </a:r>
            <a:r>
              <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apoi se va colecta detalii de anamneză sexuală,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deoarece</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unele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cazuri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bolnavii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special</a:t>
            </a:r>
            <a:r>
              <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/involuntar</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induc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eroare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lucrătorii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medicali</a:t>
            </a:r>
            <a:endParaRPr lang="ro-RO"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7E97AD"/>
              </a:buClr>
              <a:buFont typeface="Wingdings" panose="05000000000000000000" pitchFamily="2" charset="2"/>
              <a:buChar char="ü"/>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anamneza</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colectată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incorect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poate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trauma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psihicul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bolnavului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592446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sz="3100" b="1" dirty="0" smtClean="0">
                <a:latin typeface="Times New Roman" panose="02020603050405020304" pitchFamily="18" charset="0"/>
                <a:ea typeface="Calibri" panose="020F0502020204030204" pitchFamily="34" charset="0"/>
                <a:cs typeface="Times New Roman" panose="02020603050405020304" pitchFamily="18" charset="0"/>
              </a:rPr>
              <a:t/>
            </a:r>
            <a:br>
              <a:rPr lang="ro-RO" sz="3100" b="1" dirty="0" smtClean="0">
                <a:latin typeface="Times New Roman" panose="02020603050405020304" pitchFamily="18" charset="0"/>
                <a:ea typeface="Calibri" panose="020F0502020204030204" pitchFamily="34" charset="0"/>
                <a:cs typeface="Times New Roman" panose="02020603050405020304" pitchFamily="18" charset="0"/>
              </a:rPr>
            </a:br>
            <a:r>
              <a:rPr lang="ro-RO" sz="3100" b="1" dirty="0">
                <a:latin typeface="Times New Roman" panose="02020603050405020304" pitchFamily="18" charset="0"/>
                <a:ea typeface="Calibri" panose="020F0502020204030204" pitchFamily="34" charset="0"/>
                <a:cs typeface="Times New Roman" panose="02020603050405020304" pitchFamily="18" charset="0"/>
              </a:rPr>
              <a:t/>
            </a:r>
            <a:br>
              <a:rPr lang="ro-RO"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smtClean="0">
                <a:latin typeface="Times New Roman" panose="02020603050405020304" pitchFamily="18" charset="0"/>
                <a:ea typeface="Calibri" panose="020F0502020204030204" pitchFamily="34" charset="0"/>
                <a:cs typeface="Times New Roman" panose="02020603050405020304" pitchFamily="18" charset="0"/>
              </a:rPr>
              <a:t>ASPECTE DE RESPECTARE A CONFIDENȚIALITĂȚII ȘI A DATELOR CU CHARACTER PERSONAL:</a:t>
            </a:r>
            <a:r>
              <a:rPr lang="ro-RO" dirty="0">
                <a:latin typeface="Calibri" panose="020F0502020204030204" pitchFamily="34" charset="0"/>
                <a:ea typeface="Calibri" panose="020F0502020204030204" pitchFamily="34" charset="0"/>
                <a:cs typeface="Times New Roman" panose="02020603050405020304" pitchFamily="18" charset="0"/>
              </a:rPr>
              <a:t/>
            </a:r>
            <a:br>
              <a:rPr lang="ro-RO"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p:cNvSpPr>
            <a:spLocks noGrp="1"/>
          </p:cNvSpPr>
          <p:nvPr>
            <p:ph idx="1"/>
          </p:nvPr>
        </p:nvSpPr>
        <p:spPr>
          <a:xfrm>
            <a:off x="1435100" y="1844824"/>
            <a:ext cx="7499350" cy="5411688"/>
          </a:xfrm>
        </p:spPr>
        <p:txBody>
          <a:bodyPr/>
          <a:lstStyle/>
          <a:p>
            <a:pPr algn="just">
              <a:lnSpc>
                <a:spcPct val="115000"/>
              </a:lnSpc>
              <a:spcAft>
                <a:spcPts val="1000"/>
              </a:spcAft>
            </a:pP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fără</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obținerea</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acordului</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pacientului</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ro-RO"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2550" indent="0" algn="just">
              <a:lnSpc>
                <a:spcPct val="115000"/>
              </a:lnSpc>
              <a:spcAft>
                <a:spcPts val="1000"/>
              </a:spcAft>
              <a:buNone/>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informaţi</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despre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pacient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poate</a:t>
            </a:r>
            <a:r>
              <a:rPr lang="en-US" sz="2400" dirty="0">
                <a:latin typeface="Times New Roman" panose="02020603050405020304" pitchFamily="18" charset="0"/>
                <a:ea typeface="Calibri" panose="020F0502020204030204" pitchFamily="34" charset="0"/>
                <a:cs typeface="Times New Roman" panose="02020603050405020304" pitchFamily="18" charset="0"/>
              </a:rPr>
              <a:t> fi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comunicată</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sz="2400" dirty="0" err="1">
                <a:latin typeface="Times New Roman" panose="02020603050405020304" pitchFamily="18" charset="0"/>
                <a:ea typeface="Calibri" panose="020F0502020204030204" pitchFamily="34" charset="0"/>
                <a:cs typeface="Times New Roman" panose="02020603050405020304" pitchFamily="18" charset="0"/>
              </a:rPr>
              <a:t>altor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lucrători</a:t>
            </a:r>
            <a:r>
              <a:rPr lang="en-US" sz="2400" dirty="0">
                <a:latin typeface="Times New Roman" panose="02020603050405020304" pitchFamily="18" charset="0"/>
                <a:ea typeface="Calibri" panose="020F0502020204030204" pitchFamily="34" charset="0"/>
                <a:cs typeface="Times New Roman" panose="02020603050405020304" pitchFamily="18" charset="0"/>
              </a:rPr>
              <a:t> din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ocrotirii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sănătății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procesul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stabilirii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diagnosticului</a:t>
            </a:r>
            <a:r>
              <a:rPr lang="ro-RO"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și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tacticii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tratament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q"/>
            </a:pPr>
            <a:r>
              <a:rPr lang="en-US" sz="2400" dirty="0" err="1">
                <a:latin typeface="Times New Roman" panose="02020603050405020304" pitchFamily="18" charset="0"/>
                <a:ea typeface="Calibri" panose="020F0502020204030204" pitchFamily="34" charset="0"/>
                <a:cs typeface="Times New Roman" panose="02020603050405020304" pitchFamily="18" charset="0"/>
              </a:rPr>
              <a:t>reprezentanților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organelor</a:t>
            </a:r>
            <a:r>
              <a:rPr lang="en-US" sz="2400" dirty="0">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anchetă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penală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judecătorie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baza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solicitării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oficiale</a:t>
            </a:r>
            <a:endParaRPr lang="ro-RO" sz="2400" dirty="0">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134255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sz="3100" b="1" dirty="0" smtClean="0">
                <a:latin typeface="Times New Roman" panose="02020603050405020304" pitchFamily="18" charset="0"/>
                <a:ea typeface="Calibri" panose="020F0502020204030204" pitchFamily="34" charset="0"/>
                <a:cs typeface="Times New Roman" panose="02020603050405020304" pitchFamily="18" charset="0"/>
              </a:rPr>
              <a:t/>
            </a:r>
            <a:br>
              <a:rPr lang="ro-RO" sz="31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3100" b="1" dirty="0" smtClean="0">
                <a:latin typeface="Times New Roman" panose="02020603050405020304" pitchFamily="18" charset="0"/>
                <a:ea typeface="Calibri" panose="020F0502020204030204" pitchFamily="34" charset="0"/>
                <a:cs typeface="Times New Roman" panose="02020603050405020304" pitchFamily="18" charset="0"/>
              </a:rPr>
              <a:t>ASPECTE DE RESPECTARE A CONFIDENȚIALITĂȚII ȘI A DATELOR CU CHARACTER PERSONAL:</a:t>
            </a:r>
            <a:r>
              <a:rPr lang="ro-RO" dirty="0">
                <a:latin typeface="Calibri" panose="020F0502020204030204" pitchFamily="34" charset="0"/>
                <a:ea typeface="Calibri" panose="020F0502020204030204" pitchFamily="34" charset="0"/>
                <a:cs typeface="Times New Roman" panose="02020603050405020304" pitchFamily="18" charset="0"/>
              </a:rPr>
              <a:t/>
            </a:r>
            <a:br>
              <a:rPr lang="ro-RO"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p:cNvSpPr>
            <a:spLocks noGrp="1"/>
          </p:cNvSpPr>
          <p:nvPr>
            <p:ph idx="1"/>
          </p:nvPr>
        </p:nvSpPr>
        <p:spPr>
          <a:xfrm>
            <a:off x="1435100" y="1916832"/>
            <a:ext cx="7499350" cy="4331568"/>
          </a:xfrm>
        </p:spPr>
        <p:txBody>
          <a:bodyPr/>
          <a:lstStyle/>
          <a:p>
            <a:pPr>
              <a:lnSpc>
                <a:spcPct val="115000"/>
              </a:lnSpc>
              <a:spcAft>
                <a:spcPts val="1000"/>
              </a:spcAft>
            </a:pPr>
            <a:r>
              <a:rPr lang="en-US" sz="2800" b="1" u="sng" dirty="0" smtClean="0">
                <a:latin typeface="Times New Roman" panose="02020603050405020304" pitchFamily="18" charset="0"/>
                <a:ea typeface="Calibri" panose="020F0502020204030204" pitchFamily="34" charset="0"/>
                <a:cs typeface="Times New Roman" panose="02020603050405020304" pitchFamily="18" charset="0"/>
              </a:rPr>
              <a:t>cu </a:t>
            </a: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obținerea</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acordului</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pacientului</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ro-RO"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2550" indent="0">
              <a:lnSpc>
                <a:spcPct val="115000"/>
              </a:lnSpc>
              <a:spcAft>
                <a:spcPts val="1000"/>
              </a:spcAft>
              <a:buNone/>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informaţie</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despre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pacient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poate</a:t>
            </a:r>
            <a:r>
              <a:rPr lang="en-US" sz="2800" dirty="0">
                <a:latin typeface="Times New Roman" panose="02020603050405020304" pitchFamily="18" charset="0"/>
                <a:ea typeface="Calibri" panose="020F0502020204030204" pitchFamily="34" charset="0"/>
                <a:cs typeface="Times New Roman" panose="02020603050405020304" pitchFamily="18" charset="0"/>
              </a:rPr>
              <a:t> fi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comunicată</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ro-RO" sz="28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15000"/>
              </a:lnSpc>
              <a:spcAft>
                <a:spcPts val="1000"/>
              </a:spcAft>
              <a:buFont typeface="Wingdings" panose="05000000000000000000" pitchFamily="2" charset="2"/>
              <a:buChar char="q"/>
            </a:pPr>
            <a:r>
              <a:rPr lang="en-US" sz="2800" dirty="0" err="1">
                <a:latin typeface="Times New Roman" panose="02020603050405020304" pitchFamily="18" charset="0"/>
                <a:ea typeface="Calibri" panose="020F0502020204030204" pitchFamily="34" charset="0"/>
                <a:cs typeface="Times New Roman" panose="02020603050405020304" pitchFamily="18" charset="0"/>
              </a:rPr>
              <a:t>rudelor</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însoțitorilor</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acestuia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doar</a:t>
            </a:r>
            <a:r>
              <a:rPr lang="en-US" sz="2800" dirty="0">
                <a:latin typeface="Times New Roman" panose="02020603050405020304" pitchFamily="18" charset="0"/>
                <a:ea typeface="Calibri" panose="020F0502020204030204" pitchFamily="34" charset="0"/>
                <a:cs typeface="Times New Roman" panose="02020603050405020304" pitchFamily="18" charset="0"/>
              </a:rPr>
              <a:t> de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medicul</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curant</a:t>
            </a:r>
            <a:r>
              <a:rPr lang="en-US" sz="2800" dirty="0">
                <a:latin typeface="Times New Roman" panose="02020603050405020304" pitchFamily="18" charset="0"/>
                <a:ea typeface="Calibri" panose="020F0502020204030204" pitchFamily="34" charset="0"/>
                <a:cs typeface="Times New Roman" panose="02020603050405020304" pitchFamily="18" charset="0"/>
              </a:rPr>
              <a:t> 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alte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persoane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împuternicite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ro-RO" sz="2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36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35100" y="274638"/>
            <a:ext cx="7499350" cy="706090"/>
          </a:xfrm>
        </p:spPr>
        <p:txBody>
          <a:bodyPr>
            <a:normAutofit/>
          </a:bodyPr>
          <a:lstStyle/>
          <a:p>
            <a:pPr algn="ctr"/>
            <a:r>
              <a:rPr lang="ro-RO" altLang="ro-RO" sz="3200" dirty="0" smtClean="0">
                <a:solidFill>
                  <a:srgbClr val="000000"/>
                </a:solidFill>
                <a:latin typeface="Arial"/>
              </a:rPr>
              <a:t> </a:t>
            </a:r>
            <a:r>
              <a:rPr lang="ro-RO" altLang="ro-RO" sz="3200" b="1" dirty="0" smtClean="0">
                <a:solidFill>
                  <a:srgbClr val="002060"/>
                </a:solidFill>
                <a:latin typeface="Arial"/>
              </a:rPr>
              <a:t>Ce este BIOETICA?</a:t>
            </a:r>
            <a:endParaRPr lang="ro-RO" b="1" dirty="0">
              <a:solidFill>
                <a:srgbClr val="002060"/>
              </a:solidFill>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971600" y="1124744"/>
            <a:ext cx="7962850" cy="5123656"/>
          </a:xfrm>
        </p:spPr>
        <p:txBody>
          <a:bodyPr/>
          <a:lstStyle/>
          <a:p>
            <a:pPr marL="0" lvl="0" indent="0">
              <a:spcBef>
                <a:spcPct val="20000"/>
              </a:spcBef>
              <a:buClrTx/>
              <a:buSzTx/>
              <a:buNone/>
            </a:pPr>
            <a:r>
              <a:rPr lang="ro-RO" altLang="ro-RO" sz="2400" dirty="0" smtClean="0">
                <a:solidFill>
                  <a:srgbClr val="000000"/>
                </a:solidFill>
                <a:latin typeface="Arial"/>
              </a:rPr>
              <a:t> </a:t>
            </a:r>
            <a:r>
              <a:rPr lang="ro-RO" altLang="ro-RO" sz="2800" dirty="0" smtClean="0">
                <a:solidFill>
                  <a:srgbClr val="000000"/>
                </a:solidFill>
                <a:latin typeface="Times New Roman" panose="02020603050405020304" pitchFamily="18" charset="0"/>
                <a:cs typeface="Times New Roman" panose="02020603050405020304" pitchFamily="18" charset="0"/>
              </a:rPr>
              <a:t>DISCIPLINĂ - care studiază problemele </a:t>
            </a:r>
            <a:r>
              <a:rPr lang="ro-RO" altLang="ro-RO" sz="2800" dirty="0">
                <a:solidFill>
                  <a:srgbClr val="000000"/>
                </a:solidFill>
                <a:latin typeface="Times New Roman" panose="02020603050405020304" pitchFamily="18" charset="0"/>
                <a:cs typeface="Times New Roman" panose="02020603050405020304" pitchFamily="18" charset="0"/>
              </a:rPr>
              <a:t>morale </a:t>
            </a:r>
            <a:r>
              <a:rPr lang="ro-RO" altLang="ro-RO" sz="2800" dirty="0" smtClean="0">
                <a:solidFill>
                  <a:srgbClr val="000000"/>
                </a:solidFill>
                <a:latin typeface="Times New Roman" panose="02020603050405020304" pitchFamily="18" charset="0"/>
                <a:cs typeface="Times New Roman" panose="02020603050405020304" pitchFamily="18" charset="0"/>
              </a:rPr>
              <a:t>în cercetarea </a:t>
            </a:r>
            <a:r>
              <a:rPr lang="ro-RO" altLang="ro-RO" sz="2800" dirty="0">
                <a:solidFill>
                  <a:srgbClr val="000000"/>
                </a:solidFill>
                <a:latin typeface="Times New Roman" panose="02020603050405020304" pitchFamily="18" charset="0"/>
                <a:cs typeface="Times New Roman" panose="02020603050405020304" pitchFamily="18" charset="0"/>
              </a:rPr>
              <a:t>biologică, medicală sau </a:t>
            </a:r>
            <a:r>
              <a:rPr lang="ro-RO" altLang="ro-RO" sz="2800" dirty="0" smtClean="0">
                <a:solidFill>
                  <a:srgbClr val="000000"/>
                </a:solidFill>
                <a:latin typeface="Times New Roman" panose="02020603050405020304" pitchFamily="18" charset="0"/>
                <a:cs typeface="Times New Roman" panose="02020603050405020304" pitchFamily="18" charset="0"/>
              </a:rPr>
              <a:t>genetică</a:t>
            </a:r>
          </a:p>
          <a:p>
            <a:pPr marL="0" lvl="0" indent="0">
              <a:spcBef>
                <a:spcPct val="20000"/>
              </a:spcBef>
              <a:buClrTx/>
              <a:buSzTx/>
              <a:buNone/>
            </a:pPr>
            <a:r>
              <a:rPr lang="ro-RO" altLang="ro-RO" sz="2800" dirty="0" smtClean="0">
                <a:solidFill>
                  <a:srgbClr val="000000"/>
                </a:solidFill>
                <a:latin typeface="Times New Roman" panose="02020603050405020304" pitchFamily="18" charset="0"/>
                <a:cs typeface="Times New Roman" panose="02020603050405020304" pitchFamily="18" charset="0"/>
              </a:rPr>
              <a:t>DISCIPLINĂ - care </a:t>
            </a:r>
            <a:r>
              <a:rPr lang="ro-RO" altLang="ro-RO" sz="2800" dirty="0">
                <a:solidFill>
                  <a:srgbClr val="000000"/>
                </a:solidFill>
                <a:latin typeface="Times New Roman" panose="02020603050405020304" pitchFamily="18" charset="0"/>
                <a:cs typeface="Times New Roman" panose="02020603050405020304" pitchFamily="18" charset="0"/>
              </a:rPr>
              <a:t>studiază normele generale de conduită </a:t>
            </a:r>
            <a:r>
              <a:rPr lang="ro-RO" altLang="ro-RO" sz="2800" dirty="0" err="1">
                <a:solidFill>
                  <a:srgbClr val="000000"/>
                </a:solidFill>
                <a:latin typeface="Times New Roman" panose="02020603050405020304" pitchFamily="18" charset="0"/>
                <a:cs typeface="Times New Roman" panose="02020603050405020304" pitchFamily="18" charset="0"/>
              </a:rPr>
              <a:t>şi</a:t>
            </a:r>
            <a:r>
              <a:rPr lang="ro-RO" altLang="ro-RO" sz="2800" dirty="0">
                <a:solidFill>
                  <a:srgbClr val="000000"/>
                </a:solidFill>
                <a:latin typeface="Times New Roman" panose="02020603050405020304" pitchFamily="18" charset="0"/>
                <a:cs typeface="Times New Roman" panose="02020603050405020304" pitchFamily="18" charset="0"/>
              </a:rPr>
              <a:t> alegere morală de comportament </a:t>
            </a:r>
            <a:r>
              <a:rPr lang="ro-RO" altLang="ro-RO" sz="2800" dirty="0" smtClean="0">
                <a:solidFill>
                  <a:srgbClr val="000000"/>
                </a:solidFill>
                <a:latin typeface="Times New Roman" panose="02020603050405020304" pitchFamily="18" charset="0"/>
                <a:cs typeface="Times New Roman" panose="02020603050405020304" pitchFamily="18" charset="0"/>
              </a:rPr>
              <a:t>corect</a:t>
            </a:r>
          </a:p>
          <a:p>
            <a:pPr marL="0" indent="0">
              <a:spcBef>
                <a:spcPct val="20000"/>
              </a:spcBef>
              <a:buClrTx/>
              <a:buSzTx/>
              <a:buNone/>
            </a:pPr>
            <a:r>
              <a:rPr lang="ro-RO" altLang="ro-RO" sz="2800" dirty="0" smtClean="0">
                <a:solidFill>
                  <a:srgbClr val="000000"/>
                </a:solidFill>
                <a:latin typeface="Times New Roman" panose="02020603050405020304" pitchFamily="18" charset="0"/>
                <a:cs typeface="Times New Roman" panose="02020603050405020304" pitchFamily="18" charset="0"/>
              </a:rPr>
              <a:t>ETICA VIEȚII - sistem de valori morale </a:t>
            </a:r>
          </a:p>
          <a:p>
            <a:pPr marL="0" indent="0">
              <a:spcBef>
                <a:spcPct val="20000"/>
              </a:spcBef>
              <a:buClrTx/>
              <a:buSzTx/>
              <a:buNone/>
            </a:pPr>
            <a:r>
              <a:rPr lang="ro-RO" altLang="ro-RO" sz="2800" b="1" dirty="0" smtClean="0">
                <a:solidFill>
                  <a:srgbClr val="000000"/>
                </a:solidFill>
                <a:latin typeface="Times New Roman" panose="02020603050405020304" pitchFamily="18" charset="0"/>
                <a:cs typeface="Times New Roman" panose="02020603050405020304" pitchFamily="18" charset="0"/>
              </a:rPr>
              <a:t>BIOETICA </a:t>
            </a:r>
            <a:r>
              <a:rPr lang="ro-RO" altLang="ro-RO" sz="2800" dirty="0" smtClean="0">
                <a:solidFill>
                  <a:srgbClr val="000000"/>
                </a:solidFill>
                <a:latin typeface="Times New Roman" panose="02020603050405020304" pitchFamily="18" charset="0"/>
                <a:cs typeface="Times New Roman" panose="02020603050405020304" pitchFamily="18" charset="0"/>
              </a:rPr>
              <a:t>poate </a:t>
            </a:r>
            <a:r>
              <a:rPr lang="ro-RO" altLang="ro-RO" sz="2800" dirty="0">
                <a:solidFill>
                  <a:srgbClr val="000000"/>
                </a:solidFill>
                <a:latin typeface="Times New Roman" panose="02020603050405020304" pitchFamily="18" charset="0"/>
                <a:cs typeface="Times New Roman" panose="02020603050405020304" pitchFamily="18" charset="0"/>
              </a:rPr>
              <a:t>fi privită sub 2 aspecte: </a:t>
            </a:r>
            <a:endParaRPr lang="ro-RO" altLang="ro-RO" sz="2800" dirty="0" smtClean="0">
              <a:solidFill>
                <a:srgbClr val="000000"/>
              </a:solidFill>
              <a:latin typeface="Times New Roman" panose="02020603050405020304" pitchFamily="18" charset="0"/>
              <a:cs typeface="Times New Roman" panose="02020603050405020304" pitchFamily="18" charset="0"/>
            </a:endParaRPr>
          </a:p>
          <a:p>
            <a:pPr marL="342900" lvl="0" indent="-342900">
              <a:spcBef>
                <a:spcPct val="20000"/>
              </a:spcBef>
              <a:buClrTx/>
              <a:buSzTx/>
              <a:buFont typeface="Wingdings" panose="05000000000000000000" pitchFamily="2" charset="2"/>
              <a:buChar char="q"/>
            </a:pPr>
            <a:r>
              <a:rPr lang="ro-RO" altLang="ro-RO" sz="2800" dirty="0" err="1" smtClean="0">
                <a:solidFill>
                  <a:srgbClr val="000000"/>
                </a:solidFill>
                <a:latin typeface="Times New Roman" panose="02020603050405020304" pitchFamily="18" charset="0"/>
                <a:cs typeface="Times New Roman" panose="02020603050405020304" pitchFamily="18" charset="0"/>
              </a:rPr>
              <a:t>bioetica</a:t>
            </a:r>
            <a:r>
              <a:rPr lang="ro-RO" altLang="ro-RO" sz="2800" dirty="0" smtClean="0">
                <a:solidFill>
                  <a:srgbClr val="000000"/>
                </a:solidFill>
                <a:latin typeface="Times New Roman" panose="02020603050405020304" pitchFamily="18" charset="0"/>
                <a:cs typeface="Times New Roman" panose="02020603050405020304" pitchFamily="18" charset="0"/>
              </a:rPr>
              <a:t> </a:t>
            </a:r>
            <a:r>
              <a:rPr lang="ro-RO" altLang="ro-RO" sz="2800" b="1" dirty="0">
                <a:solidFill>
                  <a:srgbClr val="000000"/>
                </a:solidFill>
                <a:latin typeface="Times New Roman" panose="02020603050405020304" pitchFamily="18" charset="0"/>
                <a:cs typeface="Times New Roman" panose="02020603050405020304" pitchFamily="18" charset="0"/>
              </a:rPr>
              <a:t>descriptivă</a:t>
            </a:r>
            <a:r>
              <a:rPr lang="ro-RO" altLang="ro-RO" sz="2800" dirty="0">
                <a:solidFill>
                  <a:srgbClr val="000000"/>
                </a:solidFill>
                <a:latin typeface="Times New Roman" panose="02020603050405020304" pitchFamily="18" charset="0"/>
                <a:cs typeface="Times New Roman" panose="02020603050405020304" pitchFamily="18" charset="0"/>
              </a:rPr>
              <a:t> </a:t>
            </a:r>
            <a:endParaRPr lang="ro-RO" altLang="ro-RO" sz="2800" dirty="0" smtClean="0">
              <a:solidFill>
                <a:srgbClr val="000000"/>
              </a:solidFill>
              <a:latin typeface="Times New Roman" panose="02020603050405020304" pitchFamily="18" charset="0"/>
              <a:cs typeface="Times New Roman" panose="02020603050405020304" pitchFamily="18" charset="0"/>
            </a:endParaRPr>
          </a:p>
          <a:p>
            <a:pPr marL="342900" lvl="0" indent="-342900">
              <a:spcBef>
                <a:spcPct val="20000"/>
              </a:spcBef>
              <a:buClrTx/>
              <a:buSzTx/>
              <a:buFont typeface="Wingdings" panose="05000000000000000000" pitchFamily="2" charset="2"/>
              <a:buChar char="q"/>
            </a:pPr>
            <a:r>
              <a:rPr lang="ro-RO" altLang="ro-RO" sz="2800" dirty="0" err="1" smtClean="0">
                <a:solidFill>
                  <a:srgbClr val="000000"/>
                </a:solidFill>
                <a:latin typeface="Times New Roman" panose="02020603050405020304" pitchFamily="18" charset="0"/>
                <a:cs typeface="Times New Roman" panose="02020603050405020304" pitchFamily="18" charset="0"/>
              </a:rPr>
              <a:t>bioetica</a:t>
            </a:r>
            <a:r>
              <a:rPr lang="ro-RO" altLang="ro-RO" sz="2800" dirty="0" smtClean="0">
                <a:solidFill>
                  <a:srgbClr val="000000"/>
                </a:solidFill>
                <a:latin typeface="Times New Roman" panose="02020603050405020304" pitchFamily="18" charset="0"/>
                <a:cs typeface="Times New Roman" panose="02020603050405020304" pitchFamily="18" charset="0"/>
              </a:rPr>
              <a:t> </a:t>
            </a:r>
            <a:r>
              <a:rPr lang="ro-RO" altLang="ro-RO" sz="2800" b="1" dirty="0" smtClean="0">
                <a:solidFill>
                  <a:srgbClr val="000000"/>
                </a:solidFill>
                <a:latin typeface="Times New Roman" panose="02020603050405020304" pitchFamily="18" charset="0"/>
                <a:cs typeface="Times New Roman" panose="02020603050405020304" pitchFamily="18" charset="0"/>
              </a:rPr>
              <a:t>prescriptivă</a:t>
            </a:r>
            <a:endParaRPr lang="ru-RU" altLang="ro-RO" sz="280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o-RO" dirty="0"/>
          </a:p>
        </p:txBody>
      </p:sp>
    </p:spTree>
    <p:extLst>
      <p:ext uri="{BB962C8B-B14F-4D97-AF65-F5344CB8AC3E}">
        <p14:creationId xmlns:p14="http://schemas.microsoft.com/office/powerpoint/2010/main" val="3973339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35100" y="274638"/>
            <a:ext cx="7499350" cy="634082"/>
          </a:xfrm>
        </p:spPr>
        <p:txBody>
          <a:bodyPr/>
          <a:lstStyle/>
          <a:p>
            <a:pPr algn="ctr"/>
            <a:r>
              <a:rPr lang="en-US" altLang="ro-RO" sz="3200" b="1" dirty="0" smtClean="0">
                <a:solidFill>
                  <a:srgbClr val="002060"/>
                </a:solidFill>
                <a:effectLst/>
                <a:latin typeface="Times New Roman" panose="02020603050405020304" pitchFamily="18" charset="0"/>
                <a:cs typeface="Times New Roman" panose="02020603050405020304" pitchFamily="18" charset="0"/>
              </a:rPr>
              <a:t>DEFINI</a:t>
            </a:r>
            <a:r>
              <a:rPr lang="ro-RO" altLang="ro-RO" sz="3200" b="1" dirty="0" smtClean="0">
                <a:solidFill>
                  <a:srgbClr val="002060"/>
                </a:solidFill>
                <a:effectLst/>
                <a:latin typeface="Times New Roman" panose="02020603050405020304" pitchFamily="18" charset="0"/>
                <a:cs typeface="Times New Roman" panose="02020603050405020304" pitchFamily="18" charset="0"/>
              </a:rPr>
              <a:t>ŢII ŞI GENERALITĂŢI</a:t>
            </a:r>
            <a:endParaRPr lang="ro-RO" b="1" dirty="0">
              <a:solidFill>
                <a:srgbClr val="002060"/>
              </a:solidFill>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1043608" y="1124744"/>
            <a:ext cx="7890842" cy="5123656"/>
          </a:xfrm>
        </p:spPr>
        <p:txBody>
          <a:bodyPr/>
          <a:lstStyle/>
          <a:p>
            <a:pPr marL="0" lvl="0" indent="0" algn="just">
              <a:lnSpc>
                <a:spcPct val="80000"/>
              </a:lnSpc>
              <a:spcBef>
                <a:spcPct val="20000"/>
              </a:spcBef>
              <a:buClrTx/>
              <a:buSzTx/>
              <a:buNone/>
            </a:pPr>
            <a:r>
              <a:rPr lang="ro-RO" altLang="ro-RO" sz="2400" b="1" dirty="0">
                <a:solidFill>
                  <a:srgbClr val="C00000"/>
                </a:solidFill>
                <a:latin typeface="Times New Roman" panose="02020603050405020304" pitchFamily="18" charset="0"/>
                <a:cs typeface="Times New Roman" panose="02020603050405020304" pitchFamily="18" charset="0"/>
              </a:rPr>
              <a:t>BIOETICA DESCRIPTIVĂ </a:t>
            </a:r>
            <a:r>
              <a:rPr lang="ro-RO" altLang="ro-RO" sz="2400" b="1" i="1" dirty="0">
                <a:solidFill>
                  <a:srgbClr val="000000"/>
                </a:solidFill>
                <a:latin typeface="Times New Roman" panose="02020603050405020304" pitchFamily="18" charset="0"/>
                <a:cs typeface="Times New Roman" panose="02020603050405020304" pitchFamily="18" charset="0"/>
              </a:rPr>
              <a:t>-</a:t>
            </a:r>
            <a:r>
              <a:rPr lang="ro-RO" altLang="ro-RO" sz="2400" b="1" dirty="0">
                <a:solidFill>
                  <a:srgbClr val="000000"/>
                </a:solidFill>
                <a:latin typeface="Times New Roman" panose="02020603050405020304" pitchFamily="18" charset="0"/>
                <a:cs typeface="Times New Roman" panose="02020603050405020304" pitchFamily="18" charset="0"/>
              </a:rPr>
              <a:t> </a:t>
            </a:r>
            <a:r>
              <a:rPr lang="ro-RO" altLang="ro-RO" sz="2400" dirty="0">
                <a:solidFill>
                  <a:srgbClr val="000000"/>
                </a:solidFill>
                <a:latin typeface="Times New Roman" panose="02020603050405020304" pitchFamily="18" charset="0"/>
                <a:cs typeface="Times New Roman" panose="02020603050405020304" pitchFamily="18" charset="0"/>
              </a:rPr>
              <a:t>descrie modul în care oamenii concep </a:t>
            </a:r>
            <a:r>
              <a:rPr lang="ro-RO" altLang="ro-RO" sz="2400" dirty="0" err="1" smtClean="0">
                <a:solidFill>
                  <a:srgbClr val="000000"/>
                </a:solidFill>
                <a:latin typeface="Times New Roman" panose="02020603050405020304" pitchFamily="18" charset="0"/>
                <a:cs typeface="Times New Roman" panose="02020603050405020304" pitchFamily="18" charset="0"/>
              </a:rPr>
              <a:t>viaţa</a:t>
            </a:r>
            <a:r>
              <a:rPr lang="ro-RO" altLang="ro-RO" sz="2400" dirty="0" smtClean="0">
                <a:solidFill>
                  <a:srgbClr val="000000"/>
                </a:solidFill>
                <a:latin typeface="Times New Roman" panose="02020603050405020304" pitchFamily="18" charset="0"/>
                <a:cs typeface="Times New Roman" panose="02020603050405020304" pitchFamily="18" charset="0"/>
              </a:rPr>
              <a:t>, </a:t>
            </a:r>
            <a:r>
              <a:rPr lang="ro-RO" altLang="ro-RO" sz="2400" dirty="0" err="1">
                <a:solidFill>
                  <a:srgbClr val="000000"/>
                </a:solidFill>
                <a:latin typeface="Times New Roman" panose="02020603050405020304" pitchFamily="18" charset="0"/>
                <a:cs typeface="Times New Roman" panose="02020603050405020304" pitchFamily="18" charset="0"/>
              </a:rPr>
              <a:t>interacţiunile</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err="1">
                <a:solidFill>
                  <a:srgbClr val="000000"/>
                </a:solidFill>
                <a:latin typeface="Times New Roman" panose="02020603050405020304" pitchFamily="18" charset="0"/>
                <a:cs typeface="Times New Roman" panose="02020603050405020304" pitchFamily="18" charset="0"/>
              </a:rPr>
              <a:t>şi</a:t>
            </a:r>
            <a:r>
              <a:rPr lang="ro-RO" altLang="ro-RO" sz="2400" dirty="0">
                <a:solidFill>
                  <a:srgbClr val="000000"/>
                </a:solidFill>
                <a:latin typeface="Times New Roman" panose="02020603050405020304" pitchFamily="18" charset="0"/>
                <a:cs typeface="Times New Roman" panose="02020603050405020304" pitchFamily="18" charset="0"/>
              </a:rPr>
              <a:t> </a:t>
            </a:r>
            <a:r>
              <a:rPr lang="ro-RO" altLang="ro-RO" sz="2400" dirty="0" err="1">
                <a:solidFill>
                  <a:srgbClr val="000000"/>
                </a:solidFill>
                <a:latin typeface="Times New Roman" panose="02020603050405020304" pitchFamily="18" charset="0"/>
                <a:cs typeface="Times New Roman" panose="02020603050405020304" pitchFamily="18" charset="0"/>
              </a:rPr>
              <a:t>responsabilităţile</a:t>
            </a:r>
            <a:r>
              <a:rPr lang="ro-RO" altLang="ro-RO" sz="2400" dirty="0">
                <a:solidFill>
                  <a:srgbClr val="000000"/>
                </a:solidFill>
                <a:latin typeface="Times New Roman" panose="02020603050405020304" pitchFamily="18" charset="0"/>
                <a:cs typeface="Times New Roman" panose="02020603050405020304" pitchFamily="18" charset="0"/>
              </a:rPr>
              <a:t> lor morale. </a:t>
            </a:r>
            <a:endParaRPr lang="ro-RO" altLang="ro-RO" sz="2400" dirty="0" smtClean="0">
              <a:solidFill>
                <a:srgbClr val="000000"/>
              </a:solidFill>
              <a:latin typeface="Times New Roman" panose="02020603050405020304" pitchFamily="18" charset="0"/>
              <a:cs typeface="Times New Roman" panose="02020603050405020304" pitchFamily="18" charset="0"/>
            </a:endParaRPr>
          </a:p>
          <a:p>
            <a:pPr marL="0" lvl="0" indent="0" algn="just">
              <a:lnSpc>
                <a:spcPct val="80000"/>
              </a:lnSpc>
              <a:spcBef>
                <a:spcPct val="20000"/>
              </a:spcBef>
              <a:buClrTx/>
              <a:buSzTx/>
              <a:buNone/>
            </a:pPr>
            <a:r>
              <a:rPr lang="ro-RO" altLang="ro-RO" sz="2400" dirty="0" smtClean="0">
                <a:solidFill>
                  <a:srgbClr val="000000"/>
                </a:solidFill>
                <a:latin typeface="Times New Roman" panose="02020603050405020304" pitchFamily="18" charset="0"/>
                <a:cs typeface="Times New Roman" panose="02020603050405020304" pitchFamily="18" charset="0"/>
              </a:rPr>
              <a:t>Studiile </a:t>
            </a:r>
            <a:r>
              <a:rPr lang="ro-RO" altLang="ro-RO" sz="2400" dirty="0">
                <a:solidFill>
                  <a:srgbClr val="000000"/>
                </a:solidFill>
                <a:latin typeface="Times New Roman" panose="02020603050405020304" pitchFamily="18" charset="0"/>
                <a:cs typeface="Times New Roman" panose="02020603050405020304" pitchFamily="18" charset="0"/>
              </a:rPr>
              <a:t>în domeniul bioeticii descriptive denotă că în culturi diferite există foarte multe principii comune: dreptul </a:t>
            </a:r>
            <a:r>
              <a:rPr lang="ro-RO" altLang="ro-RO" sz="2400" dirty="0" err="1">
                <a:solidFill>
                  <a:srgbClr val="000000"/>
                </a:solidFill>
                <a:latin typeface="Times New Roman" panose="02020603050405020304" pitchFamily="18" charset="0"/>
                <a:cs typeface="Times New Roman" panose="02020603050405020304" pitchFamily="18" charset="0"/>
              </a:rPr>
              <a:t>internaţional</a:t>
            </a:r>
            <a:r>
              <a:rPr lang="ro-RO" altLang="ro-RO" sz="2400" dirty="0">
                <a:solidFill>
                  <a:srgbClr val="000000"/>
                </a:solidFill>
                <a:latin typeface="Times New Roman" panose="02020603050405020304" pitchFamily="18" charset="0"/>
                <a:cs typeface="Times New Roman" panose="02020603050405020304" pitchFamily="18" charset="0"/>
              </a:rPr>
              <a:t> al omului, drepturi egale ale tuturor </a:t>
            </a:r>
            <a:r>
              <a:rPr lang="ro-RO" altLang="ro-RO" sz="2400" dirty="0" err="1">
                <a:solidFill>
                  <a:srgbClr val="000000"/>
                </a:solidFill>
                <a:latin typeface="Times New Roman" panose="02020603050405020304" pitchFamily="18" charset="0"/>
                <a:cs typeface="Times New Roman" panose="02020603050405020304" pitchFamily="18" charset="0"/>
              </a:rPr>
              <a:t>fiinţelor</a:t>
            </a:r>
            <a:r>
              <a:rPr lang="ro-RO" altLang="ro-RO" sz="2400" dirty="0">
                <a:solidFill>
                  <a:srgbClr val="000000"/>
                </a:solidFill>
                <a:latin typeface="Times New Roman" panose="02020603050405020304" pitchFamily="18" charset="0"/>
                <a:cs typeface="Times New Roman" panose="02020603050405020304" pitchFamily="18" charset="0"/>
              </a:rPr>
              <a:t> umane, iubirea </a:t>
            </a:r>
            <a:r>
              <a:rPr lang="ro-RO" altLang="ro-RO" sz="2400" dirty="0" err="1">
                <a:solidFill>
                  <a:srgbClr val="000000"/>
                </a:solidFill>
                <a:latin typeface="Times New Roman" panose="02020603050405020304" pitchFamily="18" charset="0"/>
                <a:cs typeface="Times New Roman" panose="02020603050405020304" pitchFamily="18" charset="0"/>
              </a:rPr>
              <a:t>faţă</a:t>
            </a:r>
            <a:r>
              <a:rPr lang="ro-RO" altLang="ro-RO" sz="2400" dirty="0">
                <a:solidFill>
                  <a:srgbClr val="000000"/>
                </a:solidFill>
                <a:latin typeface="Times New Roman" panose="02020603050405020304" pitchFamily="18" charset="0"/>
                <a:cs typeface="Times New Roman" panose="02020603050405020304" pitchFamily="18" charset="0"/>
              </a:rPr>
              <a:t> de semeni, principiul comun „a nu dăuna”, etc., care s-ar putea încadra în </a:t>
            </a:r>
            <a:r>
              <a:rPr lang="ro-RO" altLang="ro-RO" sz="2400" dirty="0" err="1">
                <a:solidFill>
                  <a:srgbClr val="000000"/>
                </a:solidFill>
                <a:latin typeface="Times New Roman" panose="02020603050405020304" pitchFamily="18" charset="0"/>
                <a:cs typeface="Times New Roman" panose="02020603050405020304" pitchFamily="18" charset="0"/>
              </a:rPr>
              <a:t>aşa</a:t>
            </a:r>
            <a:r>
              <a:rPr lang="ro-RO" altLang="ro-RO" sz="2400" dirty="0">
                <a:solidFill>
                  <a:srgbClr val="000000"/>
                </a:solidFill>
                <a:latin typeface="Times New Roman" panose="02020603050405020304" pitchFamily="18" charset="0"/>
                <a:cs typeface="Times New Roman" panose="02020603050405020304" pitchFamily="18" charset="0"/>
              </a:rPr>
              <a:t> numita, </a:t>
            </a:r>
            <a:r>
              <a:rPr lang="ro-RO" altLang="ro-RO" sz="2400" b="1" dirty="0" err="1">
                <a:solidFill>
                  <a:srgbClr val="000000"/>
                </a:solidFill>
                <a:latin typeface="Times New Roman" panose="02020603050405020304" pitchFamily="18" charset="0"/>
                <a:cs typeface="Times New Roman" panose="02020603050405020304" pitchFamily="18" charset="0"/>
              </a:rPr>
              <a:t>bioetică</a:t>
            </a:r>
            <a:r>
              <a:rPr lang="ro-RO" altLang="ro-RO" sz="2400" b="1" dirty="0">
                <a:solidFill>
                  <a:srgbClr val="000000"/>
                </a:solidFill>
                <a:latin typeface="Times New Roman" panose="02020603050405020304" pitchFamily="18" charset="0"/>
                <a:cs typeface="Times New Roman" panose="02020603050405020304" pitchFamily="18" charset="0"/>
              </a:rPr>
              <a:t> universală</a:t>
            </a:r>
            <a:r>
              <a:rPr lang="ro-RO" altLang="ro-RO" sz="2400" dirty="0">
                <a:solidFill>
                  <a:srgbClr val="000000"/>
                </a:solidFill>
                <a:latin typeface="Times New Roman" panose="02020603050405020304" pitchFamily="18" charset="0"/>
                <a:cs typeface="Times New Roman" panose="02020603050405020304" pitchFamily="18" charset="0"/>
              </a:rPr>
              <a:t>.</a:t>
            </a:r>
          </a:p>
          <a:p>
            <a:pPr marL="342900" lvl="0" indent="-342900">
              <a:lnSpc>
                <a:spcPct val="80000"/>
              </a:lnSpc>
              <a:spcBef>
                <a:spcPct val="20000"/>
              </a:spcBef>
              <a:buClrTx/>
              <a:buSzTx/>
              <a:buNone/>
            </a:pPr>
            <a:endParaRPr lang="ro-RO" altLang="ro-RO" sz="2400" dirty="0">
              <a:solidFill>
                <a:srgbClr val="000000"/>
              </a:solidFill>
              <a:latin typeface="Arial"/>
            </a:endParaRPr>
          </a:p>
          <a:p>
            <a:pPr marL="0" lvl="0" indent="0" algn="just">
              <a:lnSpc>
                <a:spcPct val="80000"/>
              </a:lnSpc>
              <a:spcBef>
                <a:spcPct val="20000"/>
              </a:spcBef>
              <a:buClrTx/>
              <a:buSzTx/>
              <a:buNone/>
            </a:pPr>
            <a:r>
              <a:rPr lang="ro-RO" altLang="ro-RO" sz="2400" b="1" dirty="0" smtClean="0">
                <a:solidFill>
                  <a:srgbClr val="C00000"/>
                </a:solidFill>
                <a:latin typeface="Times New Roman" panose="02020603050405020304" pitchFamily="18" charset="0"/>
                <a:cs typeface="Times New Roman" panose="02020603050405020304" pitchFamily="18" charset="0"/>
              </a:rPr>
              <a:t>ETICA</a:t>
            </a:r>
            <a:r>
              <a:rPr lang="ro-RO" altLang="ro-RO" sz="2400" dirty="0" smtClean="0">
                <a:solidFill>
                  <a:srgbClr val="000000"/>
                </a:solidFill>
                <a:latin typeface="Times New Roman" panose="02020603050405020304" pitchFamily="18" charset="0"/>
                <a:cs typeface="Times New Roman" panose="02020603050405020304" pitchFamily="18" charset="0"/>
              </a:rPr>
              <a:t> - reprezintă </a:t>
            </a:r>
            <a:r>
              <a:rPr lang="ro-RO" altLang="ro-RO" sz="2400" dirty="0" err="1">
                <a:solidFill>
                  <a:srgbClr val="000000"/>
                </a:solidFill>
                <a:latin typeface="Times New Roman" panose="02020603050405020304" pitchFamily="18" charset="0"/>
                <a:cs typeface="Times New Roman" panose="02020603050405020304" pitchFamily="18" charset="0"/>
              </a:rPr>
              <a:t>ştiinţa</a:t>
            </a:r>
            <a:r>
              <a:rPr lang="ro-RO" altLang="ro-RO" sz="2400" dirty="0">
                <a:solidFill>
                  <a:srgbClr val="000000"/>
                </a:solidFill>
                <a:latin typeface="Times New Roman" panose="02020603050405020304" pitchFamily="18" charset="0"/>
                <a:cs typeface="Times New Roman" panose="02020603050405020304" pitchFamily="18" charset="0"/>
              </a:rPr>
              <a:t> normelor morale, care  determină </a:t>
            </a:r>
            <a:r>
              <a:rPr lang="ro-RO" altLang="ro-RO" sz="2400" dirty="0" err="1">
                <a:solidFill>
                  <a:srgbClr val="000000"/>
                </a:solidFill>
                <a:latin typeface="Times New Roman" panose="02020603050405020304" pitchFamily="18" charset="0"/>
                <a:cs typeface="Times New Roman" panose="02020603050405020304" pitchFamily="18" charset="0"/>
              </a:rPr>
              <a:t>tendinţa</a:t>
            </a:r>
            <a:r>
              <a:rPr lang="ro-RO" altLang="ro-RO" sz="2400" dirty="0">
                <a:solidFill>
                  <a:srgbClr val="000000"/>
                </a:solidFill>
                <a:latin typeface="Times New Roman" panose="02020603050405020304" pitchFamily="18" charset="0"/>
                <a:cs typeface="Times New Roman" panose="02020603050405020304" pitchFamily="18" charset="0"/>
              </a:rPr>
              <a:t> omului către valori morale, ca binele, cinstea, omenia, datoria, fericirea, valori ce reprezintă  specificul umanului.</a:t>
            </a:r>
          </a:p>
          <a:p>
            <a:pPr marL="0" lvl="0" indent="0">
              <a:lnSpc>
                <a:spcPct val="80000"/>
              </a:lnSpc>
              <a:spcBef>
                <a:spcPct val="20000"/>
              </a:spcBef>
              <a:buClrTx/>
              <a:buSzTx/>
              <a:buNone/>
            </a:pPr>
            <a:r>
              <a:rPr lang="ro-RO" altLang="ro-RO" sz="2400" b="1" dirty="0" smtClean="0">
                <a:solidFill>
                  <a:srgbClr val="C00000"/>
                </a:solidFill>
                <a:latin typeface="Times New Roman" panose="02020603050405020304" pitchFamily="18" charset="0"/>
                <a:cs typeface="Times New Roman" panose="02020603050405020304" pitchFamily="18" charset="0"/>
              </a:rPr>
              <a:t>BIOETICA</a:t>
            </a:r>
            <a:r>
              <a:rPr lang="ro-RO" altLang="ro-RO" sz="2400" dirty="0" smtClean="0">
                <a:solidFill>
                  <a:srgbClr val="000000"/>
                </a:solidFill>
                <a:latin typeface="Times New Roman" panose="02020603050405020304" pitchFamily="18" charset="0"/>
                <a:cs typeface="Times New Roman" panose="02020603050405020304" pitchFamily="18" charset="0"/>
              </a:rPr>
              <a:t> - necesită </a:t>
            </a:r>
            <a:r>
              <a:rPr lang="ro-RO" altLang="ro-RO" sz="2400" dirty="0" err="1">
                <a:solidFill>
                  <a:srgbClr val="000000"/>
                </a:solidFill>
                <a:latin typeface="Times New Roman" panose="02020603050405020304" pitchFamily="18" charset="0"/>
                <a:cs typeface="Times New Roman" panose="02020603050405020304" pitchFamily="18" charset="0"/>
              </a:rPr>
              <a:t>cunoaşterea</a:t>
            </a:r>
            <a:r>
              <a:rPr lang="ro-RO" altLang="ro-RO" sz="2400" dirty="0">
                <a:solidFill>
                  <a:srgbClr val="000000"/>
                </a:solidFill>
                <a:latin typeface="Times New Roman" panose="02020603050405020304" pitchFamily="18" charset="0"/>
                <a:cs typeface="Times New Roman" panose="02020603050405020304" pitchFamily="18" charset="0"/>
              </a:rPr>
              <a:t> în </a:t>
            </a:r>
            <a:r>
              <a:rPr lang="ro-RO" altLang="ro-RO" sz="2400" dirty="0" err="1">
                <a:solidFill>
                  <a:srgbClr val="000000"/>
                </a:solidFill>
                <a:latin typeface="Times New Roman" panose="02020603050405020304" pitchFamily="18" charset="0"/>
                <a:cs typeface="Times New Roman" panose="02020603050405020304" pitchFamily="18" charset="0"/>
              </a:rPr>
              <a:t>esenţă</a:t>
            </a:r>
            <a:r>
              <a:rPr lang="ro-RO" altLang="ro-RO" sz="2400" dirty="0">
                <a:solidFill>
                  <a:srgbClr val="000000"/>
                </a:solidFill>
                <a:latin typeface="Times New Roman" panose="02020603050405020304" pitchFamily="18" charset="0"/>
                <a:cs typeface="Times New Roman" panose="02020603050405020304" pitchFamily="18" charset="0"/>
              </a:rPr>
              <a:t> a drepturilor omului, drepturilor pacientului, codului de etică, standardelor de îngrijire etc.</a:t>
            </a:r>
            <a:endParaRPr lang="en-US" altLang="ro-RO" sz="2400" dirty="0">
              <a:solidFill>
                <a:srgbClr val="000000"/>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47142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o-RO" sz="3600" b="1" dirty="0" smtClean="0">
                <a:solidFill>
                  <a:schemeClr val="tx2">
                    <a:satMod val="130000"/>
                  </a:schemeClr>
                </a:solidFill>
              </a:rPr>
              <a:t>FILE DIN ISTORIE:</a:t>
            </a:r>
            <a:r>
              <a:rPr lang="ro-RO" dirty="0" smtClean="0">
                <a:solidFill>
                  <a:schemeClr val="tx2">
                    <a:satMod val="130000"/>
                  </a:schemeClr>
                </a:solidFill>
              </a:rPr>
              <a:t/>
            </a:r>
            <a:br>
              <a:rPr lang="ro-RO" dirty="0" smtClean="0">
                <a:solidFill>
                  <a:schemeClr val="tx2">
                    <a:satMod val="130000"/>
                  </a:schemeClr>
                </a:solidFill>
              </a:rPr>
            </a:br>
            <a:r>
              <a:rPr lang="ro-RO" dirty="0" smtClean="0">
                <a:solidFill>
                  <a:schemeClr val="tx2">
                    <a:satMod val="130000"/>
                  </a:schemeClr>
                </a:solidFill>
              </a:rPr>
              <a:t>Van Rensselaer Potter ( 1911-2001) – fondatorul bioeticii</a:t>
            </a:r>
            <a:endParaRPr lang="ru-RU" dirty="0">
              <a:solidFill>
                <a:schemeClr val="tx2">
                  <a:satMod val="130000"/>
                </a:schemeClr>
              </a:solidFill>
            </a:endParaRPr>
          </a:p>
        </p:txBody>
      </p:sp>
      <p:pic>
        <p:nvPicPr>
          <p:cNvPr id="4" name="Объект 3"/>
          <p:cNvPicPr>
            <a:picLocks noGrp="1" noChangeAspect="1"/>
          </p:cNvPicPr>
          <p:nvPr>
            <p:ph idx="1"/>
          </p:nvPr>
        </p:nvPicPr>
        <p:blipFill>
          <a:blip r:embed="rId2">
            <a:extLst/>
          </a:blip>
          <a:stretch>
            <a:fillRect/>
          </a:stretch>
        </p:blipFill>
        <p:spPr>
          <a:xfrm>
            <a:off x="2195736" y="1700808"/>
            <a:ext cx="5616624" cy="4896544"/>
          </a:xfrm>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3" y="0"/>
            <a:ext cx="6519862" cy="561975"/>
          </a:xfrm>
        </p:spPr>
        <p:txBody>
          <a:bodyPr>
            <a:noAutofit/>
          </a:bodyPr>
          <a:lstStyle/>
          <a:p>
            <a:pPr algn="ctr" fontAlgn="auto">
              <a:spcAft>
                <a:spcPts val="0"/>
              </a:spcAft>
              <a:defRPr/>
            </a:pPr>
            <a:r>
              <a:rPr lang="ro-MD" sz="2800" b="1" dirty="0" smtClean="0">
                <a:solidFill>
                  <a:srgbClr val="002060"/>
                </a:solidFill>
                <a:latin typeface="Times New Roman" panose="02020603050405020304" pitchFamily="18" charset="0"/>
                <a:cs typeface="Times New Roman" panose="02020603050405020304" pitchFamily="18" charset="0"/>
              </a:rPr>
              <a:t>ASPECTELE BIOETICII:</a:t>
            </a:r>
            <a:endParaRPr lang="ru-RU"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34994700"/>
              </p:ext>
            </p:extLst>
          </p:nvPr>
        </p:nvGraphicFramePr>
        <p:xfrm>
          <a:off x="25866" y="561975"/>
          <a:ext cx="9226653" cy="617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883</TotalTime>
  <Words>2444</Words>
  <Application>Microsoft Office PowerPoint</Application>
  <PresentationFormat>Expunere pe ecran (4:3)</PresentationFormat>
  <Paragraphs>238</Paragraphs>
  <Slides>52</Slides>
  <Notes>1</Notes>
  <HiddenSlides>0</HiddenSlides>
  <MMClips>0</MMClips>
  <ScaleCrop>false</ScaleCrop>
  <HeadingPairs>
    <vt:vector size="6" baseType="variant">
      <vt:variant>
        <vt:lpstr>Fonturi utilizate</vt:lpstr>
      </vt:variant>
      <vt:variant>
        <vt:i4>14</vt:i4>
      </vt:variant>
      <vt:variant>
        <vt:lpstr>Temă</vt:lpstr>
      </vt:variant>
      <vt:variant>
        <vt:i4>1</vt:i4>
      </vt:variant>
      <vt:variant>
        <vt:lpstr>Titluri diapozitive</vt:lpstr>
      </vt:variant>
      <vt:variant>
        <vt:i4>52</vt:i4>
      </vt:variant>
    </vt:vector>
  </HeadingPairs>
  <TitlesOfParts>
    <vt:vector size="67" baseType="lpstr">
      <vt:lpstr>SimSun</vt:lpstr>
      <vt:lpstr>Arial</vt:lpstr>
      <vt:lpstr>Bookman Old Style</vt:lpstr>
      <vt:lpstr>Calibri</vt:lpstr>
      <vt:lpstr>Cambria</vt:lpstr>
      <vt:lpstr>Corbel</vt:lpstr>
      <vt:lpstr>Garamond</vt:lpstr>
      <vt:lpstr>Gill Sans MT</vt:lpstr>
      <vt:lpstr>Symbol</vt:lpstr>
      <vt:lpstr>Tahoma</vt:lpstr>
      <vt:lpstr>Times New Roman</vt:lpstr>
      <vt:lpstr>Verdana</vt:lpstr>
      <vt:lpstr>Wingdings</vt:lpstr>
      <vt:lpstr>Wingdings 2</vt:lpstr>
      <vt:lpstr>Солнцестояние</vt:lpstr>
      <vt:lpstr>                         ASPECTE JURIDICE            ȘI DEONTOLOGICE                  ALE PRACTICII MEDICALE                 ÎN Republica Moldova                                                                                                                                                                                                        </vt:lpstr>
      <vt:lpstr>    Planul prelegerii: </vt:lpstr>
      <vt:lpstr>ETICA - disciplină teoretică ce studiază definirea noțiunilor de bine, rău, dreptate, adevăr etc. sau atitudinile, caracterele, datinile, adică moralitatea oamenilor.  ETICA MEDICALĂ - noțiune apărută odată cu profesia medicală : ( jurămintul lui Hippocrates și alte Coduri Etice existente astăzi etc.). </vt:lpstr>
      <vt:lpstr>BIOETICA – domeniu cristalizat la mijlocul sec. XX.   Obiectul de studiu al bioeticii este valoarea vieții.   BIOETICA este centrată pe individ, abordînd vulnerabilitatea vieții pacientului  aflat în contextul medical, valoarea și respectul vieții ființei umane  de la concepere pînă la deces. </vt:lpstr>
      <vt:lpstr>Bioetica – in medicină</vt:lpstr>
      <vt:lpstr> Ce este BIOETICA?</vt:lpstr>
      <vt:lpstr>DEFINIŢII ŞI GENERALITĂŢI</vt:lpstr>
      <vt:lpstr>FILE DIN ISTORIE: Van Rensselaer Potter ( 1911-2001) – fondatorul bioeticii</vt:lpstr>
      <vt:lpstr>ASPECTELE BIOETICII:</vt:lpstr>
      <vt:lpstr>PRINCIPII FUNDAMENTALE BIOETICE  DEONTOLOGIE MEDICALĂ </vt:lpstr>
      <vt:lpstr>PRINCIPIILE FUNDAMENTALE ALE BIOETICII -1979 Beachamp si Childress</vt:lpstr>
      <vt:lpstr>AUTONOMIA PACIENTULUI</vt:lpstr>
      <vt:lpstr>Principiul Autonomiei  si acordul informat</vt:lpstr>
      <vt:lpstr>CONSIMȚĂMÂNTUL INFORMAT</vt:lpstr>
      <vt:lpstr>Tipurile de consimțămint:</vt:lpstr>
      <vt:lpstr> CONSIMȚĂMÂNT INFORMAT  VALABIL EXPRIMAT </vt:lpstr>
      <vt:lpstr>Drepturile pacientului au fost reflectate in Legea cu privire la drepturile si responsabilitatile pacientului nr. 263/2005. </vt:lpstr>
      <vt:lpstr>Prezentare PowerPoint</vt:lpstr>
      <vt:lpstr>DREPTURILE PACIENTULUI</vt:lpstr>
      <vt:lpstr>Prezentare PowerPoint</vt:lpstr>
      <vt:lpstr>CONFIDENȚIALITATEA</vt:lpstr>
      <vt:lpstr>CONFIDENŢIALITATEA (1)</vt:lpstr>
      <vt:lpstr>CONFIDENŢIALITATEA (2)</vt:lpstr>
      <vt:lpstr>Prezentare PowerPoint</vt:lpstr>
      <vt:lpstr>Principiul nedăunarii:</vt:lpstr>
      <vt:lpstr>Are ca premisă datoria medicului de a nu face rău .  Lucrătorul medical nu trebuie să aducă daună sănătății pacienților. Acest principiu este fundamental in bioetica medicală și pentru prima dată a fost descris in JURĂMINTUL LUI HIPPOCRATES.</vt:lpstr>
      <vt:lpstr>Principiul binefacerii</vt:lpstr>
      <vt:lpstr>    PRINCIPIUL DREPTĂȚII, ECHITĂȚII ȘI JUSTIȚIEI</vt:lpstr>
      <vt:lpstr>Principiul de sinceritate</vt:lpstr>
      <vt:lpstr>Prezentare PowerPoint</vt:lpstr>
      <vt:lpstr>IMPORTANȚA UTLIZĂRII PRINCIPIILOR BIOETICII</vt:lpstr>
      <vt:lpstr>STUDIU DE CAZ  NR. 1:</vt:lpstr>
      <vt:lpstr>STUDIU DE CAZ:</vt:lpstr>
      <vt:lpstr>STUDIU DE CAZ: (CONTINUARE)</vt:lpstr>
      <vt:lpstr>SARCINI:</vt:lpstr>
      <vt:lpstr>Studiu de caz nr. 2:</vt:lpstr>
      <vt:lpstr>STUDIU DE CAZ NR. 2: ( CONTINUARE)</vt:lpstr>
      <vt:lpstr>INTREBARE:</vt:lpstr>
      <vt:lpstr>STUDIU DE CAZ NR 2 (PARTEA A DOUA)</vt:lpstr>
      <vt:lpstr>INTREBĂRI: </vt:lpstr>
      <vt:lpstr>BIBLIOGRAFIE: </vt:lpstr>
      <vt:lpstr>Prezentare PowerPoint</vt:lpstr>
      <vt:lpstr>. Problemele studiate</vt:lpstr>
      <vt:lpstr>Cei TREI poli ai eticii : </vt:lpstr>
      <vt:lpstr>            IMPLICAȚII ETICE IN ACTIVITATEA SPECIALIȘTILOR DE INGINERIE BIOMEDICALĂ   ?   </vt:lpstr>
      <vt:lpstr>  ABILITĂȚI NECESARE SPECIALISTULUI ÎN INGINERIE BIOMEDICALĂ: </vt:lpstr>
      <vt:lpstr>UNELE REGULI: </vt:lpstr>
      <vt:lpstr> CALITĂŢI MORALE NECESARE SPECIALISTULUI ÎN INGINERIE BIOMEDICALĂ  </vt:lpstr>
      <vt:lpstr>SITUAȚIE PENTRU DISCUȚIE:  </vt:lpstr>
      <vt:lpstr>EXEMPLU DE REZOLVARE:</vt:lpstr>
      <vt:lpstr>  ASPECTE DE RESPECTARE A CONFIDENȚIALITĂȚII ȘI A DATELOR CU CHARACTER PERSONAL: </vt:lpstr>
      <vt:lpstr> ASPECTE DE RESPECTARE A CONFIDENȚIALITĂȚII ȘI A DATELOR CU CHARACTER PERSONAL: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Principiile generale ale bioeticii reflectate in practica medicului de familie.</dc:title>
  <dc:creator>User</dc:creator>
  <cp:lastModifiedBy>Пользователь</cp:lastModifiedBy>
  <cp:revision>93</cp:revision>
  <dcterms:created xsi:type="dcterms:W3CDTF">2016-09-11T06:37:52Z</dcterms:created>
  <dcterms:modified xsi:type="dcterms:W3CDTF">2018-09-14T04:23:45Z</dcterms:modified>
</cp:coreProperties>
</file>