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3" r:id="rId2"/>
    <p:sldMasterId id="2147483666" r:id="rId3"/>
    <p:sldMasterId id="2147483669" r:id="rId4"/>
    <p:sldMasterId id="2147483672" r:id="rId5"/>
  </p:sldMasterIdLst>
  <p:notesMasterIdLst>
    <p:notesMasterId r:id="rId46"/>
  </p:notesMasterIdLst>
  <p:sldIdLst>
    <p:sldId id="256" r:id="rId6"/>
    <p:sldId id="338" r:id="rId7"/>
    <p:sldId id="339" r:id="rId8"/>
    <p:sldId id="340" r:id="rId9"/>
    <p:sldId id="342" r:id="rId10"/>
    <p:sldId id="343" r:id="rId11"/>
    <p:sldId id="310" r:id="rId12"/>
    <p:sldId id="311" r:id="rId13"/>
    <p:sldId id="312" r:id="rId14"/>
    <p:sldId id="314" r:id="rId15"/>
    <p:sldId id="350" r:id="rId16"/>
    <p:sldId id="344" r:id="rId17"/>
    <p:sldId id="345" r:id="rId18"/>
    <p:sldId id="346" r:id="rId19"/>
    <p:sldId id="347" r:id="rId20"/>
    <p:sldId id="329" r:id="rId21"/>
    <p:sldId id="315" r:id="rId22"/>
    <p:sldId id="259" r:id="rId23"/>
    <p:sldId id="313" r:id="rId24"/>
    <p:sldId id="324" r:id="rId25"/>
    <p:sldId id="325" r:id="rId26"/>
    <p:sldId id="330" r:id="rId27"/>
    <p:sldId id="331" r:id="rId28"/>
    <p:sldId id="332" r:id="rId29"/>
    <p:sldId id="333" r:id="rId30"/>
    <p:sldId id="334" r:id="rId31"/>
    <p:sldId id="335" r:id="rId32"/>
    <p:sldId id="336" r:id="rId33"/>
    <p:sldId id="326" r:id="rId34"/>
    <p:sldId id="327" r:id="rId35"/>
    <p:sldId id="328" r:id="rId36"/>
    <p:sldId id="316" r:id="rId37"/>
    <p:sldId id="317" r:id="rId38"/>
    <p:sldId id="318" r:id="rId39"/>
    <p:sldId id="319" r:id="rId40"/>
    <p:sldId id="320" r:id="rId41"/>
    <p:sldId id="321" r:id="rId42"/>
    <p:sldId id="322" r:id="rId43"/>
    <p:sldId id="348" r:id="rId44"/>
    <p:sldId id="349" r:id="rId45"/>
  </p:sldIdLst>
  <p:sldSz cx="9144000" cy="5143500" type="screen16x9"/>
  <p:notesSz cx="6858000" cy="9144000"/>
  <p:embeddedFontLst>
    <p:embeddedFont>
      <p:font typeface="Source Sans Pro" panose="020B0604020202020204" charset="0"/>
      <p:regular r:id="rId47"/>
      <p:bold r:id="rId48"/>
      <p:italic r:id="rId49"/>
      <p:boldItalic r:id="rId50"/>
    </p:embeddedFont>
    <p:embeddedFont>
      <p:font typeface="Fira Sans"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
      <p:font typeface="Dosis"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67721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919702dec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919702de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589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913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928deece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g928deece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16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18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189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19702dec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19702dec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10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618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119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848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121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7" name="Google Shape;27;p5"/>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13992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150" y="0"/>
            <a:ext cx="9144000" cy="41568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extLst>
      <p:ext uri="{BB962C8B-B14F-4D97-AF65-F5344CB8AC3E}">
        <p14:creationId xmlns:p14="http://schemas.microsoft.com/office/powerpoint/2010/main" val="168448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7" name="Google Shape;27;p5"/>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9865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150" y="0"/>
            <a:ext cx="9144000" cy="41568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extLst>
      <p:ext uri="{BB962C8B-B14F-4D97-AF65-F5344CB8AC3E}">
        <p14:creationId xmlns:p14="http://schemas.microsoft.com/office/powerpoint/2010/main" val="331357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7" name="Google Shape;27;p5"/>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83814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150" y="0"/>
            <a:ext cx="9144000" cy="41568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extLst>
      <p:ext uri="{BB962C8B-B14F-4D97-AF65-F5344CB8AC3E}">
        <p14:creationId xmlns:p14="http://schemas.microsoft.com/office/powerpoint/2010/main" val="10463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7" name="Google Shape;27;p5"/>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35512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 name="Google Shape;11;p2"/>
          <p:cNvSpPr txBox="1"/>
          <p:nvPr/>
        </p:nvSpPr>
        <p:spPr>
          <a:xfrm>
            <a:off x="352450" y="285175"/>
            <a:ext cx="5540700" cy="10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chemeClr val="dk1"/>
                </a:solidFill>
                <a:highlight>
                  <a:srgbClr val="FFFFFF"/>
                </a:highlight>
                <a:latin typeface="Fira Sans"/>
                <a:ea typeface="Fira Sans"/>
                <a:cs typeface="Fira Sans"/>
                <a:sym typeface="Fira Sans"/>
              </a:rPr>
              <a:t>Healthcare Infographics</a:t>
            </a:r>
            <a:endParaRPr sz="2800" b="1">
              <a:latin typeface="Fira Sans"/>
              <a:ea typeface="Fira Sans"/>
              <a:cs typeface="Fira Sans"/>
              <a:sym typeface="Fira Sans"/>
            </a:endParaRPr>
          </a:p>
        </p:txBody>
      </p:sp>
    </p:spTree>
    <p:extLst>
      <p:ext uri="{BB962C8B-B14F-4D97-AF65-F5344CB8AC3E}">
        <p14:creationId xmlns:p14="http://schemas.microsoft.com/office/powerpoint/2010/main" val="2520150746"/>
      </p:ext>
    </p:extLst>
  </p:cSld>
  <p:clrMapOvr>
    <a:masterClrMapping/>
  </p:clrMapOvr>
  <p:extLst>
    <p:ext uri="{DCECCB84-F9BA-43D5-87BE-67443E8EF086}">
      <p15:sldGuideLst xmlns:p15="http://schemas.microsoft.com/office/powerpoint/2012/main">
        <p15:guide id="1" orient="horz" pos="257">
          <p15:clr>
            <a:srgbClr val="FA7B17"/>
          </p15:clr>
        </p15:guide>
        <p15:guide id="2" pos="288">
          <p15:clr>
            <a:srgbClr val="FA7B17"/>
          </p15:clr>
        </p15:guide>
        <p15:guide id="3" orient="horz" pos="2983">
          <p15:clr>
            <a:srgbClr val="FA7B17"/>
          </p15:clr>
        </p15:guide>
        <p15:guide id="4" pos="5472">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519816418"/>
      </p:ext>
    </p:extLst>
  </p:cSld>
  <p:clrMap bg1="lt1" tx1="dk1" bg2="dk2" tx2="lt2" accent1="accent1" accent2="accent2" accent3="accent3" accent4="accent4" accent5="accent5" accent6="accent6" hlink="hlink" folHlink="folHlink"/>
  <p:sldLayoutIdLst>
    <p:sldLayoutId id="2147483665"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883059611"/>
      </p:ext>
    </p:extLst>
  </p:cSld>
  <p:clrMap bg1="lt1" tx1="dk1" bg2="dk2" tx2="lt2" accent1="accent1" accent2="accent2" accent3="accent3" accent4="accent4" accent5="accent5" accent6="accent6" hlink="hlink" folHlink="folHlink"/>
  <p:sldLayoutIdLst>
    <p:sldLayoutId id="2147483667" r:id="rId1"/>
    <p:sldLayoutId id="2147483668"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919069424"/>
      </p:ext>
    </p:extLst>
  </p:cSld>
  <p:clrMap bg1="lt1" tx1="dk1" bg2="dk2" tx2="lt2" accent1="accent1" accent2="accent2" accent3="accent3" accent4="accent4" accent5="accent5" accent6="accent6" hlink="hlink" folHlink="folHlink"/>
  <p:sldLayoutIdLst>
    <p:sldLayoutId id="2147483670" r:id="rId1"/>
    <p:sldLayoutId id="214748367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949137774"/>
      </p:ext>
    </p:extLst>
  </p:cSld>
  <p:clrMap bg1="lt1" tx1="dk1" bg2="dk2" tx2="lt2" accent1="accent1" accent2="accent2" accent3="accent3" accent4="accent4" accent5="accent5" accent6="accent6" hlink="hlink" folHlink="folHlink"/>
  <p:sldLayoutIdLst>
    <p:sldLayoutId id="2147483673" r:id="rId1"/>
    <p:sldLayoutId id="2147483674"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file:///C:\Users\Sergiu\Downloads\TEXT=LPLP20080613133"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p:nvPr/>
        </p:nvSpPr>
        <p:spPr>
          <a:xfrm>
            <a:off x="696244" y="1086252"/>
            <a:ext cx="2254688" cy="1838323"/>
          </a:xfrm>
          <a:custGeom>
            <a:avLst/>
            <a:gdLst/>
            <a:ahLst/>
            <a:cxnLst/>
            <a:rect l="l" t="t" r="r" b="b"/>
            <a:pathLst>
              <a:path w="32805" h="26748" extrusionOk="0">
                <a:moveTo>
                  <a:pt x="17559" y="7088"/>
                </a:moveTo>
                <a:cubicBezTo>
                  <a:pt x="17722" y="7088"/>
                  <a:pt x="17862" y="7228"/>
                  <a:pt x="17862" y="7391"/>
                </a:cubicBezTo>
                <a:lnTo>
                  <a:pt x="17862" y="8862"/>
                </a:lnTo>
                <a:lnTo>
                  <a:pt x="17862" y="11804"/>
                </a:lnTo>
                <a:lnTo>
                  <a:pt x="18259" y="11804"/>
                </a:lnTo>
                <a:lnTo>
                  <a:pt x="22298" y="11828"/>
                </a:lnTo>
                <a:cubicBezTo>
                  <a:pt x="22462" y="11828"/>
                  <a:pt x="22578" y="11944"/>
                  <a:pt x="22602" y="12108"/>
                </a:cubicBezTo>
                <a:lnTo>
                  <a:pt x="22602" y="14606"/>
                </a:lnTo>
                <a:cubicBezTo>
                  <a:pt x="22578" y="14769"/>
                  <a:pt x="22462" y="14910"/>
                  <a:pt x="22298" y="14910"/>
                </a:cubicBezTo>
                <a:lnTo>
                  <a:pt x="17909" y="14910"/>
                </a:lnTo>
                <a:lnTo>
                  <a:pt x="17909" y="15283"/>
                </a:lnTo>
                <a:lnTo>
                  <a:pt x="17909" y="19322"/>
                </a:lnTo>
                <a:cubicBezTo>
                  <a:pt x="17909" y="19416"/>
                  <a:pt x="17862" y="19486"/>
                  <a:pt x="17815" y="19533"/>
                </a:cubicBezTo>
                <a:cubicBezTo>
                  <a:pt x="17745" y="19603"/>
                  <a:pt x="17675" y="19626"/>
                  <a:pt x="17605" y="19626"/>
                </a:cubicBezTo>
                <a:lnTo>
                  <a:pt x="15084" y="19626"/>
                </a:lnTo>
                <a:cubicBezTo>
                  <a:pt x="14944" y="19626"/>
                  <a:pt x="14803" y="19486"/>
                  <a:pt x="14803" y="19346"/>
                </a:cubicBezTo>
                <a:lnTo>
                  <a:pt x="14803" y="17851"/>
                </a:lnTo>
                <a:lnTo>
                  <a:pt x="14803" y="14933"/>
                </a:lnTo>
                <a:lnTo>
                  <a:pt x="10344" y="14933"/>
                </a:lnTo>
                <a:cubicBezTo>
                  <a:pt x="10181" y="14933"/>
                  <a:pt x="10064" y="14793"/>
                  <a:pt x="10064" y="14629"/>
                </a:cubicBezTo>
                <a:lnTo>
                  <a:pt x="10064" y="12084"/>
                </a:lnTo>
                <a:cubicBezTo>
                  <a:pt x="10064" y="11944"/>
                  <a:pt x="10204" y="11804"/>
                  <a:pt x="10367" y="11804"/>
                </a:cubicBezTo>
                <a:lnTo>
                  <a:pt x="14757" y="11804"/>
                </a:lnTo>
                <a:lnTo>
                  <a:pt x="14757" y="11431"/>
                </a:lnTo>
                <a:lnTo>
                  <a:pt x="14757" y="7391"/>
                </a:lnTo>
                <a:cubicBezTo>
                  <a:pt x="14757" y="7228"/>
                  <a:pt x="14897" y="7111"/>
                  <a:pt x="15060" y="7088"/>
                </a:cubicBezTo>
                <a:close/>
                <a:moveTo>
                  <a:pt x="9676" y="1"/>
                </a:moveTo>
                <a:cubicBezTo>
                  <a:pt x="9537" y="1"/>
                  <a:pt x="9402" y="5"/>
                  <a:pt x="9270" y="13"/>
                </a:cubicBezTo>
                <a:cubicBezTo>
                  <a:pt x="2452" y="434"/>
                  <a:pt x="1" y="8092"/>
                  <a:pt x="2756" y="13345"/>
                </a:cubicBezTo>
                <a:cubicBezTo>
                  <a:pt x="4273" y="16170"/>
                  <a:pt x="6445" y="18645"/>
                  <a:pt x="8826" y="20887"/>
                </a:cubicBezTo>
                <a:cubicBezTo>
                  <a:pt x="9503" y="21494"/>
                  <a:pt x="10484" y="22334"/>
                  <a:pt x="11535" y="23198"/>
                </a:cubicBezTo>
                <a:cubicBezTo>
                  <a:pt x="13659" y="24949"/>
                  <a:pt x="15994" y="26724"/>
                  <a:pt x="15994" y="26724"/>
                </a:cubicBezTo>
                <a:lnTo>
                  <a:pt x="16018" y="26747"/>
                </a:lnTo>
                <a:cubicBezTo>
                  <a:pt x="16018" y="26747"/>
                  <a:pt x="21388" y="22965"/>
                  <a:pt x="23442" y="21167"/>
                </a:cubicBezTo>
                <a:cubicBezTo>
                  <a:pt x="25941" y="19042"/>
                  <a:pt x="28205" y="16637"/>
                  <a:pt x="29816" y="13882"/>
                </a:cubicBezTo>
                <a:cubicBezTo>
                  <a:pt x="32805" y="8746"/>
                  <a:pt x="29956" y="971"/>
                  <a:pt x="23162" y="270"/>
                </a:cubicBezTo>
                <a:cubicBezTo>
                  <a:pt x="22951" y="249"/>
                  <a:pt x="22734" y="239"/>
                  <a:pt x="22515" y="239"/>
                </a:cubicBezTo>
                <a:cubicBezTo>
                  <a:pt x="20072" y="239"/>
                  <a:pt x="17258" y="1527"/>
                  <a:pt x="16508" y="3562"/>
                </a:cubicBezTo>
                <a:cubicBezTo>
                  <a:pt x="15799" y="1414"/>
                  <a:pt x="12233" y="1"/>
                  <a:pt x="9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p:nvPr/>
        </p:nvSpPr>
        <p:spPr>
          <a:xfrm>
            <a:off x="5404255" y="2264425"/>
            <a:ext cx="3382905" cy="13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dirty="0">
              <a:latin typeface="Fira Sans"/>
              <a:ea typeface="Fira Sans"/>
              <a:cs typeface="Fira Sans"/>
              <a:sym typeface="Fira Sans"/>
            </a:endParaRPr>
          </a:p>
        </p:txBody>
      </p:sp>
      <p:grpSp>
        <p:nvGrpSpPr>
          <p:cNvPr id="55" name="Google Shape;55;p13"/>
          <p:cNvGrpSpPr/>
          <p:nvPr/>
        </p:nvGrpSpPr>
        <p:grpSpPr>
          <a:xfrm>
            <a:off x="221023" y="267010"/>
            <a:ext cx="5102584" cy="4778530"/>
            <a:chOff x="225388" y="231083"/>
            <a:chExt cx="5601080" cy="5245368"/>
          </a:xfrm>
        </p:grpSpPr>
        <p:sp>
          <p:nvSpPr>
            <p:cNvPr id="56" name="Google Shape;56;p13"/>
            <p:cNvSpPr/>
            <p:nvPr/>
          </p:nvSpPr>
          <p:spPr>
            <a:xfrm>
              <a:off x="225388" y="231083"/>
              <a:ext cx="5601080" cy="5245368"/>
            </a:xfrm>
            <a:custGeom>
              <a:avLst/>
              <a:gdLst/>
              <a:ahLst/>
              <a:cxnLst/>
              <a:rect l="l" t="t" r="r" b="b"/>
              <a:pathLst>
                <a:path w="65866" h="61683" extrusionOk="0">
                  <a:moveTo>
                    <a:pt x="58447" y="5148"/>
                  </a:moveTo>
                  <a:cubicBezTo>
                    <a:pt x="61149" y="5148"/>
                    <a:pt x="63660" y="7364"/>
                    <a:pt x="63507" y="10460"/>
                  </a:cubicBezTo>
                  <a:cubicBezTo>
                    <a:pt x="63391" y="12865"/>
                    <a:pt x="61593" y="14849"/>
                    <a:pt x="59211" y="15200"/>
                  </a:cubicBezTo>
                  <a:lnTo>
                    <a:pt x="59305" y="13308"/>
                  </a:lnTo>
                  <a:lnTo>
                    <a:pt x="57343" y="13215"/>
                  </a:lnTo>
                  <a:lnTo>
                    <a:pt x="57250" y="15083"/>
                  </a:lnTo>
                  <a:cubicBezTo>
                    <a:pt x="53117" y="14056"/>
                    <a:pt x="52043" y="8686"/>
                    <a:pt x="55476" y="6141"/>
                  </a:cubicBezTo>
                  <a:cubicBezTo>
                    <a:pt x="56407" y="5456"/>
                    <a:pt x="57441" y="5148"/>
                    <a:pt x="58447" y="5148"/>
                  </a:cubicBezTo>
                  <a:close/>
                  <a:moveTo>
                    <a:pt x="5440" y="0"/>
                  </a:moveTo>
                  <a:lnTo>
                    <a:pt x="5440" y="957"/>
                  </a:lnTo>
                  <a:lnTo>
                    <a:pt x="1775" y="957"/>
                  </a:lnTo>
                  <a:cubicBezTo>
                    <a:pt x="1705" y="957"/>
                    <a:pt x="1611" y="981"/>
                    <a:pt x="1541" y="1004"/>
                  </a:cubicBezTo>
                  <a:cubicBezTo>
                    <a:pt x="654" y="1144"/>
                    <a:pt x="0" y="1938"/>
                    <a:pt x="47" y="2825"/>
                  </a:cubicBezTo>
                  <a:lnTo>
                    <a:pt x="47" y="17558"/>
                  </a:lnTo>
                  <a:cubicBezTo>
                    <a:pt x="47" y="25987"/>
                    <a:pt x="2312" y="34812"/>
                    <a:pt x="8242" y="41069"/>
                  </a:cubicBezTo>
                  <a:cubicBezTo>
                    <a:pt x="10881" y="43825"/>
                    <a:pt x="14219" y="45832"/>
                    <a:pt x="17978" y="46533"/>
                  </a:cubicBezTo>
                  <a:cubicBezTo>
                    <a:pt x="19076" y="50596"/>
                    <a:pt x="21014" y="54565"/>
                    <a:pt x="24726" y="57577"/>
                  </a:cubicBezTo>
                  <a:cubicBezTo>
                    <a:pt x="27986" y="60224"/>
                    <a:pt x="32695" y="61683"/>
                    <a:pt x="37355" y="61683"/>
                  </a:cubicBezTo>
                  <a:cubicBezTo>
                    <a:pt x="40340" y="61683"/>
                    <a:pt x="43304" y="61085"/>
                    <a:pt x="45856" y="59818"/>
                  </a:cubicBezTo>
                  <a:cubicBezTo>
                    <a:pt x="52113" y="56713"/>
                    <a:pt x="55149" y="50922"/>
                    <a:pt x="56876" y="45576"/>
                  </a:cubicBezTo>
                  <a:cubicBezTo>
                    <a:pt x="57647" y="43147"/>
                    <a:pt x="58231" y="40673"/>
                    <a:pt x="58581" y="38128"/>
                  </a:cubicBezTo>
                  <a:cubicBezTo>
                    <a:pt x="58814" y="36820"/>
                    <a:pt x="58931" y="35489"/>
                    <a:pt x="58978" y="34158"/>
                  </a:cubicBezTo>
                  <a:lnTo>
                    <a:pt x="58978" y="33972"/>
                  </a:lnTo>
                  <a:cubicBezTo>
                    <a:pt x="59001" y="33505"/>
                    <a:pt x="58721" y="33084"/>
                    <a:pt x="58301" y="32874"/>
                  </a:cubicBezTo>
                  <a:lnTo>
                    <a:pt x="59071" y="17488"/>
                  </a:lnTo>
                  <a:cubicBezTo>
                    <a:pt x="62924" y="17161"/>
                    <a:pt x="65866" y="13916"/>
                    <a:pt x="65795" y="10063"/>
                  </a:cubicBezTo>
                  <a:cubicBezTo>
                    <a:pt x="65725" y="6187"/>
                    <a:pt x="62690" y="3035"/>
                    <a:pt x="58838" y="2848"/>
                  </a:cubicBezTo>
                  <a:lnTo>
                    <a:pt x="58838" y="2872"/>
                  </a:lnTo>
                  <a:cubicBezTo>
                    <a:pt x="58704" y="2865"/>
                    <a:pt x="58570" y="2861"/>
                    <a:pt x="58438" y="2861"/>
                  </a:cubicBezTo>
                  <a:cubicBezTo>
                    <a:pt x="54755" y="2861"/>
                    <a:pt x="51608" y="5643"/>
                    <a:pt x="51180" y="9339"/>
                  </a:cubicBezTo>
                  <a:cubicBezTo>
                    <a:pt x="50736" y="13168"/>
                    <a:pt x="53328" y="16717"/>
                    <a:pt x="57133" y="17418"/>
                  </a:cubicBezTo>
                  <a:lnTo>
                    <a:pt x="56339" y="32804"/>
                  </a:lnTo>
                  <a:cubicBezTo>
                    <a:pt x="55849" y="32944"/>
                    <a:pt x="55499" y="33388"/>
                    <a:pt x="55476" y="33902"/>
                  </a:cubicBezTo>
                  <a:cubicBezTo>
                    <a:pt x="55452" y="34789"/>
                    <a:pt x="55359" y="35676"/>
                    <a:pt x="55265" y="36540"/>
                  </a:cubicBezTo>
                  <a:cubicBezTo>
                    <a:pt x="55149" y="37497"/>
                    <a:pt x="55009" y="38454"/>
                    <a:pt x="54845" y="39412"/>
                  </a:cubicBezTo>
                  <a:cubicBezTo>
                    <a:pt x="54798" y="39692"/>
                    <a:pt x="54752" y="39949"/>
                    <a:pt x="54682" y="40229"/>
                  </a:cubicBezTo>
                  <a:cubicBezTo>
                    <a:pt x="54682" y="40252"/>
                    <a:pt x="54682" y="40299"/>
                    <a:pt x="54682" y="40299"/>
                  </a:cubicBezTo>
                  <a:lnTo>
                    <a:pt x="54682" y="40346"/>
                  </a:lnTo>
                  <a:cubicBezTo>
                    <a:pt x="54635" y="40509"/>
                    <a:pt x="54612" y="40673"/>
                    <a:pt x="54565" y="40813"/>
                  </a:cubicBezTo>
                  <a:cubicBezTo>
                    <a:pt x="54448" y="41420"/>
                    <a:pt x="54285" y="42027"/>
                    <a:pt x="54145" y="42634"/>
                  </a:cubicBezTo>
                  <a:cubicBezTo>
                    <a:pt x="53468" y="45295"/>
                    <a:pt x="52464" y="47864"/>
                    <a:pt x="51156" y="50292"/>
                  </a:cubicBezTo>
                  <a:cubicBezTo>
                    <a:pt x="51109" y="50409"/>
                    <a:pt x="51039" y="50525"/>
                    <a:pt x="50969" y="50666"/>
                  </a:cubicBezTo>
                  <a:cubicBezTo>
                    <a:pt x="50972" y="50658"/>
                    <a:pt x="50972" y="50654"/>
                    <a:pt x="50971" y="50654"/>
                  </a:cubicBezTo>
                  <a:lnTo>
                    <a:pt x="50971" y="50654"/>
                  </a:lnTo>
                  <a:cubicBezTo>
                    <a:pt x="50958" y="50654"/>
                    <a:pt x="50824" y="50883"/>
                    <a:pt x="50783" y="50946"/>
                  </a:cubicBezTo>
                  <a:cubicBezTo>
                    <a:pt x="50596" y="51273"/>
                    <a:pt x="50386" y="51576"/>
                    <a:pt x="50176" y="51903"/>
                  </a:cubicBezTo>
                  <a:cubicBezTo>
                    <a:pt x="49779" y="52487"/>
                    <a:pt x="49335" y="53047"/>
                    <a:pt x="48868" y="53631"/>
                  </a:cubicBezTo>
                  <a:cubicBezTo>
                    <a:pt x="48658" y="53888"/>
                    <a:pt x="48424" y="54144"/>
                    <a:pt x="48191" y="54401"/>
                  </a:cubicBezTo>
                  <a:cubicBezTo>
                    <a:pt x="48074" y="54518"/>
                    <a:pt x="47981" y="54635"/>
                    <a:pt x="47864" y="54752"/>
                  </a:cubicBezTo>
                  <a:lnTo>
                    <a:pt x="47631" y="54985"/>
                  </a:lnTo>
                  <a:lnTo>
                    <a:pt x="47514" y="55078"/>
                  </a:lnTo>
                  <a:cubicBezTo>
                    <a:pt x="47000" y="55545"/>
                    <a:pt x="46463" y="55989"/>
                    <a:pt x="45903" y="56386"/>
                  </a:cubicBezTo>
                  <a:cubicBezTo>
                    <a:pt x="45599" y="56596"/>
                    <a:pt x="45319" y="56783"/>
                    <a:pt x="45016" y="56970"/>
                  </a:cubicBezTo>
                  <a:cubicBezTo>
                    <a:pt x="44876" y="57063"/>
                    <a:pt x="44735" y="57156"/>
                    <a:pt x="44595" y="57226"/>
                  </a:cubicBezTo>
                  <a:cubicBezTo>
                    <a:pt x="44683" y="57172"/>
                    <a:pt x="44717" y="57150"/>
                    <a:pt x="44715" y="57150"/>
                  </a:cubicBezTo>
                  <a:lnTo>
                    <a:pt x="44715" y="57150"/>
                  </a:lnTo>
                  <a:cubicBezTo>
                    <a:pt x="44711" y="57150"/>
                    <a:pt x="44334" y="57377"/>
                    <a:pt x="44245" y="57413"/>
                  </a:cubicBezTo>
                  <a:cubicBezTo>
                    <a:pt x="43568" y="57763"/>
                    <a:pt x="42844" y="58067"/>
                    <a:pt x="42097" y="58300"/>
                  </a:cubicBezTo>
                  <a:lnTo>
                    <a:pt x="41864" y="58370"/>
                  </a:lnTo>
                  <a:lnTo>
                    <a:pt x="41840" y="58370"/>
                  </a:lnTo>
                  <a:cubicBezTo>
                    <a:pt x="41677" y="58417"/>
                    <a:pt x="41490" y="58464"/>
                    <a:pt x="41303" y="58511"/>
                  </a:cubicBezTo>
                  <a:cubicBezTo>
                    <a:pt x="40883" y="58627"/>
                    <a:pt x="40463" y="58697"/>
                    <a:pt x="40019" y="58791"/>
                  </a:cubicBezTo>
                  <a:cubicBezTo>
                    <a:pt x="39575" y="58861"/>
                    <a:pt x="39202" y="58884"/>
                    <a:pt x="38782" y="58931"/>
                  </a:cubicBezTo>
                  <a:lnTo>
                    <a:pt x="38525" y="58931"/>
                  </a:lnTo>
                  <a:cubicBezTo>
                    <a:pt x="38245" y="58931"/>
                    <a:pt x="37964" y="58954"/>
                    <a:pt x="37708" y="58978"/>
                  </a:cubicBezTo>
                  <a:cubicBezTo>
                    <a:pt x="36727" y="58978"/>
                    <a:pt x="35770" y="58931"/>
                    <a:pt x="34812" y="58814"/>
                  </a:cubicBezTo>
                  <a:lnTo>
                    <a:pt x="34789" y="58814"/>
                  </a:lnTo>
                  <a:lnTo>
                    <a:pt x="34532" y="58791"/>
                  </a:lnTo>
                  <a:cubicBezTo>
                    <a:pt x="34322" y="58744"/>
                    <a:pt x="34135" y="58721"/>
                    <a:pt x="33925" y="58674"/>
                  </a:cubicBezTo>
                  <a:cubicBezTo>
                    <a:pt x="33458" y="58604"/>
                    <a:pt x="32991" y="58487"/>
                    <a:pt x="32524" y="58370"/>
                  </a:cubicBezTo>
                  <a:cubicBezTo>
                    <a:pt x="32151" y="58277"/>
                    <a:pt x="31801" y="58160"/>
                    <a:pt x="31427" y="58044"/>
                  </a:cubicBezTo>
                  <a:lnTo>
                    <a:pt x="31404" y="58044"/>
                  </a:lnTo>
                  <a:lnTo>
                    <a:pt x="31170" y="57950"/>
                  </a:lnTo>
                  <a:cubicBezTo>
                    <a:pt x="30937" y="57880"/>
                    <a:pt x="30727" y="57787"/>
                    <a:pt x="30493" y="57693"/>
                  </a:cubicBezTo>
                  <a:cubicBezTo>
                    <a:pt x="30166" y="57553"/>
                    <a:pt x="29863" y="57390"/>
                    <a:pt x="29559" y="57226"/>
                  </a:cubicBezTo>
                  <a:cubicBezTo>
                    <a:pt x="29372" y="57156"/>
                    <a:pt x="29209" y="57063"/>
                    <a:pt x="29045" y="56970"/>
                  </a:cubicBezTo>
                  <a:cubicBezTo>
                    <a:pt x="28964" y="56929"/>
                    <a:pt x="28619" y="56695"/>
                    <a:pt x="28606" y="56695"/>
                  </a:cubicBezTo>
                  <a:cubicBezTo>
                    <a:pt x="28604" y="56695"/>
                    <a:pt x="28610" y="56700"/>
                    <a:pt x="28625" y="56713"/>
                  </a:cubicBezTo>
                  <a:cubicBezTo>
                    <a:pt x="28041" y="56339"/>
                    <a:pt x="27481" y="55919"/>
                    <a:pt x="26967" y="55475"/>
                  </a:cubicBezTo>
                  <a:cubicBezTo>
                    <a:pt x="26711" y="55265"/>
                    <a:pt x="26477" y="55032"/>
                    <a:pt x="26244" y="54822"/>
                  </a:cubicBezTo>
                  <a:cubicBezTo>
                    <a:pt x="26186" y="54764"/>
                    <a:pt x="25968" y="54530"/>
                    <a:pt x="25961" y="54530"/>
                  </a:cubicBezTo>
                  <a:lnTo>
                    <a:pt x="25961" y="54530"/>
                  </a:lnTo>
                  <a:cubicBezTo>
                    <a:pt x="25959" y="54530"/>
                    <a:pt x="25967" y="54540"/>
                    <a:pt x="25987" y="54565"/>
                  </a:cubicBezTo>
                  <a:cubicBezTo>
                    <a:pt x="25870" y="54425"/>
                    <a:pt x="25753" y="54308"/>
                    <a:pt x="25637" y="54168"/>
                  </a:cubicBezTo>
                  <a:cubicBezTo>
                    <a:pt x="24726" y="53117"/>
                    <a:pt x="23932" y="51950"/>
                    <a:pt x="23255" y="50712"/>
                  </a:cubicBezTo>
                  <a:cubicBezTo>
                    <a:pt x="23255" y="50689"/>
                    <a:pt x="23232" y="50666"/>
                    <a:pt x="23232" y="50642"/>
                  </a:cubicBezTo>
                  <a:lnTo>
                    <a:pt x="23162" y="50525"/>
                  </a:lnTo>
                  <a:cubicBezTo>
                    <a:pt x="23115" y="50385"/>
                    <a:pt x="23045" y="50245"/>
                    <a:pt x="22975" y="50105"/>
                  </a:cubicBezTo>
                  <a:cubicBezTo>
                    <a:pt x="22811" y="49778"/>
                    <a:pt x="22671" y="49451"/>
                    <a:pt x="22531" y="49125"/>
                  </a:cubicBezTo>
                  <a:cubicBezTo>
                    <a:pt x="22251" y="48494"/>
                    <a:pt x="22018" y="47840"/>
                    <a:pt x="21808" y="47210"/>
                  </a:cubicBezTo>
                  <a:cubicBezTo>
                    <a:pt x="21761" y="47047"/>
                    <a:pt x="21714" y="46907"/>
                    <a:pt x="21667" y="46766"/>
                  </a:cubicBezTo>
                  <a:cubicBezTo>
                    <a:pt x="24843" y="46510"/>
                    <a:pt x="27878" y="45342"/>
                    <a:pt x="30400" y="43404"/>
                  </a:cubicBezTo>
                  <a:cubicBezTo>
                    <a:pt x="38011" y="37637"/>
                    <a:pt x="41210" y="27528"/>
                    <a:pt x="41257" y="18282"/>
                  </a:cubicBezTo>
                  <a:cubicBezTo>
                    <a:pt x="41280" y="13145"/>
                    <a:pt x="41257" y="7985"/>
                    <a:pt x="41257" y="2848"/>
                  </a:cubicBezTo>
                  <a:cubicBezTo>
                    <a:pt x="41280" y="1821"/>
                    <a:pt x="40463" y="981"/>
                    <a:pt x="39435" y="981"/>
                  </a:cubicBezTo>
                  <a:lnTo>
                    <a:pt x="35676" y="981"/>
                  </a:lnTo>
                  <a:lnTo>
                    <a:pt x="35676" y="0"/>
                  </a:lnTo>
                  <a:lnTo>
                    <a:pt x="30750" y="0"/>
                  </a:lnTo>
                  <a:cubicBezTo>
                    <a:pt x="30260" y="0"/>
                    <a:pt x="29863" y="420"/>
                    <a:pt x="29863" y="911"/>
                  </a:cubicBezTo>
                  <a:lnTo>
                    <a:pt x="29863" y="2732"/>
                  </a:lnTo>
                  <a:cubicBezTo>
                    <a:pt x="29863" y="3222"/>
                    <a:pt x="30260" y="3619"/>
                    <a:pt x="30750" y="3619"/>
                  </a:cubicBezTo>
                  <a:lnTo>
                    <a:pt x="35676" y="3619"/>
                  </a:lnTo>
                  <a:lnTo>
                    <a:pt x="35676" y="2778"/>
                  </a:lnTo>
                  <a:lnTo>
                    <a:pt x="37381" y="2778"/>
                  </a:lnTo>
                  <a:lnTo>
                    <a:pt x="37381" y="2848"/>
                  </a:lnTo>
                  <a:lnTo>
                    <a:pt x="37381" y="16951"/>
                  </a:lnTo>
                  <a:cubicBezTo>
                    <a:pt x="37381" y="24376"/>
                    <a:pt x="35863" y="32150"/>
                    <a:pt x="30750" y="37847"/>
                  </a:cubicBezTo>
                  <a:cubicBezTo>
                    <a:pt x="28438" y="40439"/>
                    <a:pt x="25356" y="42564"/>
                    <a:pt x="21808" y="42891"/>
                  </a:cubicBezTo>
                  <a:cubicBezTo>
                    <a:pt x="21441" y="42928"/>
                    <a:pt x="21076" y="42945"/>
                    <a:pt x="20712" y="42945"/>
                  </a:cubicBezTo>
                  <a:cubicBezTo>
                    <a:pt x="17624" y="42945"/>
                    <a:pt x="14670" y="41648"/>
                    <a:pt x="12351" y="39622"/>
                  </a:cubicBezTo>
                  <a:cubicBezTo>
                    <a:pt x="6258" y="34322"/>
                    <a:pt x="3923" y="25846"/>
                    <a:pt x="3923" y="18048"/>
                  </a:cubicBezTo>
                  <a:lnTo>
                    <a:pt x="3923" y="2872"/>
                  </a:lnTo>
                  <a:cubicBezTo>
                    <a:pt x="3923" y="2848"/>
                    <a:pt x="3923" y="2802"/>
                    <a:pt x="3923" y="2778"/>
                  </a:cubicBezTo>
                  <a:lnTo>
                    <a:pt x="5440" y="2778"/>
                  </a:lnTo>
                  <a:lnTo>
                    <a:pt x="5440" y="3619"/>
                  </a:lnTo>
                  <a:lnTo>
                    <a:pt x="10367" y="3619"/>
                  </a:lnTo>
                  <a:cubicBezTo>
                    <a:pt x="10881" y="3619"/>
                    <a:pt x="11254" y="3222"/>
                    <a:pt x="11254" y="2732"/>
                  </a:cubicBezTo>
                  <a:lnTo>
                    <a:pt x="11254" y="887"/>
                  </a:lnTo>
                  <a:cubicBezTo>
                    <a:pt x="11254" y="397"/>
                    <a:pt x="10857" y="0"/>
                    <a:pt x="10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3"/>
            <p:cNvSpPr/>
            <p:nvPr/>
          </p:nvSpPr>
          <p:spPr>
            <a:xfrm>
              <a:off x="4704085" y="748402"/>
              <a:ext cx="882071" cy="752999"/>
            </a:xfrm>
            <a:custGeom>
              <a:avLst/>
              <a:gdLst/>
              <a:ahLst/>
              <a:cxnLst/>
              <a:rect l="l" t="t" r="r" b="b"/>
              <a:pathLst>
                <a:path w="4067" h="3472" extrusionOk="0">
                  <a:moveTo>
                    <a:pt x="2300" y="1"/>
                  </a:moveTo>
                  <a:cubicBezTo>
                    <a:pt x="813" y="1"/>
                    <a:pt x="0" y="1775"/>
                    <a:pt x="1008" y="2898"/>
                  </a:cubicBezTo>
                  <a:cubicBezTo>
                    <a:pt x="1371" y="3293"/>
                    <a:pt x="1835" y="3471"/>
                    <a:pt x="2288" y="3471"/>
                  </a:cubicBezTo>
                  <a:cubicBezTo>
                    <a:pt x="3148" y="3471"/>
                    <a:pt x="3974" y="2833"/>
                    <a:pt x="4020" y="1824"/>
                  </a:cubicBezTo>
                  <a:cubicBezTo>
                    <a:pt x="4067" y="867"/>
                    <a:pt x="3343" y="50"/>
                    <a:pt x="2386" y="3"/>
                  </a:cubicBezTo>
                  <a:cubicBezTo>
                    <a:pt x="2357" y="2"/>
                    <a:pt x="2328" y="1"/>
                    <a:pt x="2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13"/>
            <p:cNvSpPr/>
            <p:nvPr/>
          </p:nvSpPr>
          <p:spPr>
            <a:xfrm>
              <a:off x="4961511" y="927788"/>
              <a:ext cx="461828" cy="394228"/>
            </a:xfrm>
            <a:custGeom>
              <a:avLst/>
              <a:gdLst/>
              <a:ahLst/>
              <a:cxnLst/>
              <a:rect l="l" t="t" r="r" b="b"/>
              <a:pathLst>
                <a:path w="4067" h="3472" extrusionOk="0">
                  <a:moveTo>
                    <a:pt x="2300" y="1"/>
                  </a:moveTo>
                  <a:cubicBezTo>
                    <a:pt x="813" y="1"/>
                    <a:pt x="0" y="1775"/>
                    <a:pt x="1008" y="2898"/>
                  </a:cubicBezTo>
                  <a:cubicBezTo>
                    <a:pt x="1371" y="3293"/>
                    <a:pt x="1835" y="3471"/>
                    <a:pt x="2288" y="3471"/>
                  </a:cubicBezTo>
                  <a:cubicBezTo>
                    <a:pt x="3148" y="3471"/>
                    <a:pt x="3974" y="2833"/>
                    <a:pt x="4020" y="1824"/>
                  </a:cubicBezTo>
                  <a:cubicBezTo>
                    <a:pt x="4067" y="867"/>
                    <a:pt x="3343" y="50"/>
                    <a:pt x="2386" y="3"/>
                  </a:cubicBezTo>
                  <a:cubicBezTo>
                    <a:pt x="2357" y="2"/>
                    <a:pt x="2328" y="1"/>
                    <a:pt x="2300"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Прямоугольник 7"/>
          <p:cNvSpPr/>
          <p:nvPr/>
        </p:nvSpPr>
        <p:spPr>
          <a:xfrm>
            <a:off x="5251938" y="1312985"/>
            <a:ext cx="3524739" cy="2554545"/>
          </a:xfrm>
          <a:prstGeom prst="rect">
            <a:avLst/>
          </a:prstGeom>
        </p:spPr>
        <p:txBody>
          <a:bodyPr wrap="square">
            <a:spAutoFit/>
          </a:bodyPr>
          <a:lstStyle/>
          <a:p>
            <a:pPr marL="0" indent="0" algn="ctr">
              <a:buNone/>
              <a:defRPr/>
            </a:pPr>
            <a:r>
              <a:rPr lang="x-none" sz="3200" b="1" dirty="0" smtClean="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Asigur</a:t>
            </a:r>
            <a:r>
              <a:rPr lang="ro-RO" sz="3200" b="1" dirty="0" smtClean="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ările Obligatorii de Asistență Medicală </a:t>
            </a:r>
          </a:p>
          <a:p>
            <a:pPr marL="0" indent="0" algn="ctr">
              <a:buNone/>
              <a:defRPr/>
            </a:pPr>
            <a:r>
              <a:rPr lang="ro-RO" sz="3200" b="1" dirty="0" smtClean="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În Republica Moldova              </a:t>
            </a:r>
            <a:endParaRPr lang="ro-RO" sz="3200" b="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466455" cy="1140000"/>
          </a:xfrm>
        </p:spPr>
        <p:txBody>
          <a:bodyPr/>
          <a:lstStyle/>
          <a:p>
            <a:r>
              <a:rPr lang="ro-MD" b="1" dirty="0" err="1"/>
              <a:t>M</a:t>
            </a:r>
            <a:r>
              <a:rPr lang="en-US" b="1" dirty="0" err="1" smtClean="0"/>
              <a:t>odul</a:t>
            </a:r>
            <a:r>
              <a:rPr lang="en-US" b="1" dirty="0" smtClean="0"/>
              <a:t> </a:t>
            </a:r>
            <a:r>
              <a:rPr lang="en-US" b="1" dirty="0"/>
              <a:t>de </a:t>
            </a:r>
            <a:r>
              <a:rPr lang="en-US" b="1" dirty="0" err="1" smtClean="0"/>
              <a:t>acordare</a:t>
            </a:r>
            <a:r>
              <a:rPr lang="ro-MD" b="1" dirty="0" smtClean="0"/>
              <a:t> </a:t>
            </a:r>
            <a:r>
              <a:rPr lang="en-US" b="1" dirty="0" smtClean="0"/>
              <a:t>a </a:t>
            </a:r>
            <a:r>
              <a:rPr lang="ro-MD" b="1" dirty="0" smtClean="0"/>
              <a:t> </a:t>
            </a:r>
            <a:r>
              <a:rPr lang="en-US" b="1" dirty="0" err="1" smtClean="0"/>
              <a:t>serviciilor</a:t>
            </a:r>
            <a:r>
              <a:rPr lang="ro-MD" b="1" dirty="0" smtClean="0"/>
              <a:t> medicale</a:t>
            </a:r>
            <a:endParaRPr lang="en-US" dirty="0"/>
          </a:p>
        </p:txBody>
      </p:sp>
      <p:sp>
        <p:nvSpPr>
          <p:cNvPr id="3" name="Текст 2"/>
          <p:cNvSpPr>
            <a:spLocks noGrp="1"/>
          </p:cNvSpPr>
          <p:nvPr>
            <p:ph type="body" idx="1"/>
          </p:nvPr>
        </p:nvSpPr>
        <p:spPr>
          <a:xfrm>
            <a:off x="844425" y="1538075"/>
            <a:ext cx="8001548" cy="3387900"/>
          </a:xfrm>
        </p:spPr>
        <p:txBody>
          <a:bodyPr/>
          <a:lstStyle/>
          <a:p>
            <a:r>
              <a:rPr lang="en-US" sz="2000" b="1" i="1" dirty="0" err="1" smtClean="0"/>
              <a:t>asistenţa</a:t>
            </a:r>
            <a:r>
              <a:rPr lang="en-US" sz="2000" b="1" i="1" dirty="0" smtClean="0"/>
              <a:t> </a:t>
            </a:r>
            <a:r>
              <a:rPr lang="en-US" sz="2000" b="1" i="1" dirty="0" err="1"/>
              <a:t>medicală</a:t>
            </a:r>
            <a:r>
              <a:rPr lang="en-US" sz="2000" b="1" i="1" dirty="0"/>
              <a:t> </a:t>
            </a:r>
            <a:r>
              <a:rPr lang="en-US" sz="2000" b="1" i="1" dirty="0" err="1"/>
              <a:t>urgentă</a:t>
            </a:r>
            <a:r>
              <a:rPr lang="en-US" sz="2000" dirty="0"/>
              <a:t> – </a:t>
            </a:r>
            <a:r>
              <a:rPr lang="en-US" sz="2000" dirty="0" err="1"/>
              <a:t>în</a:t>
            </a:r>
            <a:r>
              <a:rPr lang="en-US" sz="2000" dirty="0"/>
              <a:t> </a:t>
            </a:r>
            <a:r>
              <a:rPr lang="en-US" sz="2000" dirty="0" err="1"/>
              <a:t>toate</a:t>
            </a:r>
            <a:r>
              <a:rPr lang="en-US" sz="2000" dirty="0"/>
              <a:t> </a:t>
            </a:r>
            <a:r>
              <a:rPr lang="en-US" sz="2000" dirty="0" err="1"/>
              <a:t>cazurile</a:t>
            </a:r>
            <a:r>
              <a:rPr lang="en-US" sz="2000" dirty="0"/>
              <a:t> </a:t>
            </a:r>
            <a:r>
              <a:rPr lang="en-US" sz="2000" dirty="0" err="1"/>
              <a:t>cînd</a:t>
            </a:r>
            <a:r>
              <a:rPr lang="en-US" sz="2000" dirty="0"/>
              <a:t> </a:t>
            </a:r>
            <a:r>
              <a:rPr lang="en-US" sz="2000" dirty="0" err="1"/>
              <a:t>neacordarea</a:t>
            </a:r>
            <a:r>
              <a:rPr lang="en-US" sz="2000" dirty="0"/>
              <a:t> la </a:t>
            </a:r>
            <a:r>
              <a:rPr lang="en-US" sz="2000" dirty="0" err="1"/>
              <a:t>timp</a:t>
            </a:r>
            <a:r>
              <a:rPr lang="en-US" sz="2000" dirty="0"/>
              <a:t> a </a:t>
            </a:r>
            <a:r>
              <a:rPr lang="en-US" sz="2000" dirty="0" err="1"/>
              <a:t>asistenţei</a:t>
            </a:r>
            <a:r>
              <a:rPr lang="en-US" sz="2000" dirty="0"/>
              <a:t> </a:t>
            </a:r>
            <a:r>
              <a:rPr lang="en-US" sz="2000" dirty="0" err="1"/>
              <a:t>medicale</a:t>
            </a:r>
            <a:r>
              <a:rPr lang="en-US" sz="2000" dirty="0"/>
              <a:t> </a:t>
            </a:r>
            <a:r>
              <a:rPr lang="en-US" sz="2000" dirty="0" err="1"/>
              <a:t>pune</a:t>
            </a:r>
            <a:r>
              <a:rPr lang="en-US" sz="2000" dirty="0"/>
              <a:t> </a:t>
            </a:r>
            <a:r>
              <a:rPr lang="en-US" sz="2000" dirty="0" err="1"/>
              <a:t>în</a:t>
            </a:r>
            <a:r>
              <a:rPr lang="en-US" sz="2000" dirty="0"/>
              <a:t> </a:t>
            </a:r>
            <a:r>
              <a:rPr lang="en-US" sz="2000" dirty="0" err="1"/>
              <a:t>pericol</a:t>
            </a:r>
            <a:r>
              <a:rPr lang="en-US" sz="2000" dirty="0"/>
              <a:t> </a:t>
            </a:r>
            <a:r>
              <a:rPr lang="en-US" sz="2000" dirty="0" err="1"/>
              <a:t>viaţa</a:t>
            </a:r>
            <a:r>
              <a:rPr lang="en-US" sz="2000" dirty="0"/>
              <a:t> </a:t>
            </a:r>
            <a:r>
              <a:rPr lang="en-US" sz="2000" dirty="0" err="1"/>
              <a:t>pacientului</a:t>
            </a:r>
            <a:r>
              <a:rPr lang="en-US" sz="2000" dirty="0"/>
              <a:t> </a:t>
            </a:r>
            <a:r>
              <a:rPr lang="en-US" sz="2000" dirty="0" err="1"/>
              <a:t>şi</a:t>
            </a:r>
            <a:r>
              <a:rPr lang="en-US" sz="2000" dirty="0"/>
              <a:t>/</a:t>
            </a:r>
            <a:r>
              <a:rPr lang="en-US" sz="2000" dirty="0" err="1"/>
              <a:t>sau</a:t>
            </a:r>
            <a:r>
              <a:rPr lang="en-US" sz="2000" dirty="0"/>
              <a:t> a </a:t>
            </a:r>
            <a:r>
              <a:rPr lang="en-US" sz="2000" dirty="0" err="1"/>
              <a:t>celor</a:t>
            </a:r>
            <a:r>
              <a:rPr lang="en-US" sz="2000" dirty="0"/>
              <a:t> care </a:t>
            </a:r>
            <a:r>
              <a:rPr lang="en-US" sz="2000" dirty="0" err="1"/>
              <a:t>îl</a:t>
            </a:r>
            <a:r>
              <a:rPr lang="en-US" sz="2000" dirty="0"/>
              <a:t> </a:t>
            </a:r>
            <a:r>
              <a:rPr lang="en-US" sz="2000" dirty="0" err="1"/>
              <a:t>înconjoară</a:t>
            </a:r>
            <a:r>
              <a:rPr lang="en-US" sz="2000" dirty="0"/>
              <a:t> </a:t>
            </a:r>
            <a:r>
              <a:rPr lang="en-US" sz="2000" dirty="0" err="1"/>
              <a:t>ori</a:t>
            </a:r>
            <a:r>
              <a:rPr lang="en-US" sz="2000" dirty="0"/>
              <a:t> </a:t>
            </a:r>
            <a:r>
              <a:rPr lang="en-US" sz="2000" dirty="0" err="1"/>
              <a:t>poate</a:t>
            </a:r>
            <a:r>
              <a:rPr lang="en-US" sz="2000" dirty="0"/>
              <a:t> </a:t>
            </a:r>
            <a:r>
              <a:rPr lang="en-US" sz="2000" dirty="0" err="1"/>
              <a:t>avea</a:t>
            </a:r>
            <a:r>
              <a:rPr lang="en-US" sz="2000" dirty="0"/>
              <a:t> </a:t>
            </a:r>
            <a:r>
              <a:rPr lang="en-US" sz="2000" dirty="0" err="1"/>
              <a:t>urmări</a:t>
            </a:r>
            <a:r>
              <a:rPr lang="en-US" sz="2000" dirty="0"/>
              <a:t> grave </a:t>
            </a:r>
            <a:r>
              <a:rPr lang="en-US" sz="2000" dirty="0" err="1"/>
              <a:t>pentru</a:t>
            </a:r>
            <a:r>
              <a:rPr lang="en-US" sz="2000" dirty="0"/>
              <a:t> </a:t>
            </a:r>
            <a:r>
              <a:rPr lang="en-US" sz="2000" dirty="0" err="1"/>
              <a:t>starea</a:t>
            </a:r>
            <a:r>
              <a:rPr lang="en-US" sz="2000" dirty="0"/>
              <a:t> </a:t>
            </a:r>
            <a:r>
              <a:rPr lang="en-US" sz="2000" dirty="0" err="1"/>
              <a:t>sănătăţii</a:t>
            </a:r>
            <a:r>
              <a:rPr lang="en-US" sz="2000" dirty="0"/>
              <a:t> </a:t>
            </a:r>
            <a:r>
              <a:rPr lang="en-US" sz="2000" dirty="0" err="1"/>
              <a:t>pacientului</a:t>
            </a:r>
            <a:r>
              <a:rPr lang="en-US" sz="2000" dirty="0"/>
              <a:t> </a:t>
            </a:r>
            <a:r>
              <a:rPr lang="en-US" sz="2000" dirty="0" err="1"/>
              <a:t>şi</a:t>
            </a:r>
            <a:r>
              <a:rPr lang="en-US" sz="2000" dirty="0"/>
              <a:t>/</a:t>
            </a:r>
            <a:r>
              <a:rPr lang="en-US" sz="2000" dirty="0" err="1"/>
              <a:t>sau</a:t>
            </a:r>
            <a:r>
              <a:rPr lang="en-US" sz="2000" dirty="0"/>
              <a:t> </a:t>
            </a:r>
            <a:r>
              <a:rPr lang="en-US" sz="2000" dirty="0" err="1"/>
              <a:t>sănătăţii</a:t>
            </a:r>
            <a:r>
              <a:rPr lang="en-US" sz="2000" dirty="0"/>
              <a:t> </a:t>
            </a:r>
            <a:r>
              <a:rPr lang="en-US" sz="2000" dirty="0" err="1"/>
              <a:t>publice</a:t>
            </a:r>
            <a:r>
              <a:rPr lang="en-US" sz="2000" dirty="0" smtClean="0"/>
              <a:t>;</a:t>
            </a:r>
            <a:endParaRPr lang="ro-MD" sz="2000" dirty="0" smtClean="0"/>
          </a:p>
          <a:p>
            <a:pPr marL="76200" indent="0">
              <a:buNone/>
            </a:pPr>
            <a:endParaRPr lang="en-US" sz="2000" dirty="0"/>
          </a:p>
          <a:p>
            <a:r>
              <a:rPr lang="en-US" sz="2000" b="1" i="1" dirty="0" err="1" smtClean="0"/>
              <a:t>asistenţa</a:t>
            </a:r>
            <a:r>
              <a:rPr lang="en-US" sz="2000" b="1" i="1" dirty="0" smtClean="0"/>
              <a:t> </a:t>
            </a:r>
            <a:r>
              <a:rPr lang="en-US" sz="2000" b="1" i="1" dirty="0" err="1"/>
              <a:t>medicală</a:t>
            </a:r>
            <a:r>
              <a:rPr lang="en-US" sz="2000" b="1" i="1" dirty="0"/>
              <a:t> </a:t>
            </a:r>
            <a:r>
              <a:rPr lang="en-US" sz="2000" b="1" i="1" dirty="0" err="1"/>
              <a:t>programată</a:t>
            </a:r>
            <a:r>
              <a:rPr lang="en-US" sz="2000" dirty="0"/>
              <a:t> – </a:t>
            </a:r>
            <a:r>
              <a:rPr lang="en-US" sz="2000" dirty="0" err="1"/>
              <a:t>în</a:t>
            </a:r>
            <a:r>
              <a:rPr lang="en-US" sz="2000" dirty="0"/>
              <a:t> </a:t>
            </a:r>
            <a:r>
              <a:rPr lang="en-US" sz="2000" dirty="0" err="1"/>
              <a:t>cazurile</a:t>
            </a:r>
            <a:r>
              <a:rPr lang="en-US" sz="2000" dirty="0"/>
              <a:t> </a:t>
            </a:r>
            <a:r>
              <a:rPr lang="en-US" sz="2000" dirty="0" err="1"/>
              <a:t>cînd</a:t>
            </a:r>
            <a:r>
              <a:rPr lang="en-US" sz="2000" dirty="0"/>
              <a:t> </a:t>
            </a:r>
            <a:r>
              <a:rPr lang="en-US" sz="2000" dirty="0" err="1"/>
              <a:t>pacientul</a:t>
            </a:r>
            <a:r>
              <a:rPr lang="en-US" sz="2000" dirty="0"/>
              <a:t> </a:t>
            </a:r>
            <a:r>
              <a:rPr lang="en-US" sz="2000" dirty="0" err="1"/>
              <a:t>necesită</a:t>
            </a:r>
            <a:r>
              <a:rPr lang="en-US" sz="2000" dirty="0"/>
              <a:t> </a:t>
            </a:r>
            <a:r>
              <a:rPr lang="en-US" sz="2000" dirty="0" err="1"/>
              <a:t>asistenţă</a:t>
            </a:r>
            <a:r>
              <a:rPr lang="en-US" sz="2000" dirty="0"/>
              <a:t> </a:t>
            </a:r>
            <a:r>
              <a:rPr lang="en-US" sz="2000" dirty="0" err="1"/>
              <a:t>medicală</a:t>
            </a:r>
            <a:r>
              <a:rPr lang="en-US" sz="2000" dirty="0"/>
              <a:t>, </a:t>
            </a:r>
            <a:r>
              <a:rPr lang="en-US" sz="2000" dirty="0" err="1"/>
              <a:t>însă</a:t>
            </a:r>
            <a:r>
              <a:rPr lang="en-US" sz="2000" dirty="0"/>
              <a:t> </a:t>
            </a:r>
            <a:r>
              <a:rPr lang="en-US" sz="2000" dirty="0" err="1"/>
              <a:t>lipsesc</a:t>
            </a:r>
            <a:r>
              <a:rPr lang="en-US" sz="2000" dirty="0"/>
              <a:t> </a:t>
            </a:r>
            <a:r>
              <a:rPr lang="en-US" sz="2000" dirty="0" err="1"/>
              <a:t>condiţiile</a:t>
            </a:r>
            <a:r>
              <a:rPr lang="en-US" sz="2000" dirty="0"/>
              <a:t> </a:t>
            </a:r>
            <a:r>
              <a:rPr lang="en-US" sz="2000" dirty="0" err="1"/>
              <a:t>menţionate</a:t>
            </a:r>
            <a:r>
              <a:rPr lang="en-US" sz="2000" dirty="0"/>
              <a:t> </a:t>
            </a:r>
            <a:r>
              <a:rPr lang="en-US" sz="2000" dirty="0" err="1"/>
              <a:t>pentru</a:t>
            </a:r>
            <a:r>
              <a:rPr lang="en-US" sz="2000" dirty="0"/>
              <a:t> </a:t>
            </a:r>
            <a:r>
              <a:rPr lang="en-US" sz="2000" dirty="0" err="1"/>
              <a:t>asistenţa</a:t>
            </a:r>
            <a:r>
              <a:rPr lang="en-US" sz="2000" dirty="0"/>
              <a:t> </a:t>
            </a:r>
            <a:r>
              <a:rPr lang="en-US" sz="2000" dirty="0" err="1"/>
              <a:t>medicală</a:t>
            </a:r>
            <a:r>
              <a:rPr lang="en-US" sz="2000" dirty="0"/>
              <a:t> </a:t>
            </a:r>
            <a:r>
              <a:rPr lang="en-US" sz="2000" dirty="0" err="1"/>
              <a:t>urgentă</a:t>
            </a:r>
            <a:r>
              <a:rPr lang="en-US" sz="2000" dirty="0"/>
              <a:t>.</a:t>
            </a:r>
          </a:p>
          <a:p>
            <a:endParaRPr lang="en-US" dirty="0"/>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10</a:t>
            </a:fld>
            <a:endParaRPr lang="en">
              <a:solidFill>
                <a:srgbClr val="FFFFFF"/>
              </a:solidFill>
            </a:endParaRPr>
          </a:p>
        </p:txBody>
      </p:sp>
    </p:spTree>
    <p:extLst>
      <p:ext uri="{BB962C8B-B14F-4D97-AF65-F5344CB8AC3E}">
        <p14:creationId xmlns:p14="http://schemas.microsoft.com/office/powerpoint/2010/main" val="2471625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91924"/>
          </a:xfrm>
        </p:spPr>
        <p:txBody>
          <a:bodyPr/>
          <a:lstStyle/>
          <a:p>
            <a:pPr lvl="0" algn="ctr">
              <a:lnSpc>
                <a:spcPct val="115000"/>
              </a:lnSpc>
              <a:buClr>
                <a:srgbClr val="1DABA8"/>
              </a:buClr>
              <a:buSzPts val="1800"/>
            </a:pPr>
            <a:r>
              <a:rPr lang="ro-RO" sz="2800" b="1" dirty="0">
                <a:solidFill>
                  <a:schemeClr val="bg2"/>
                </a:solidFill>
                <a:latin typeface="Times New Roman" pitchFamily="18" charset="0"/>
                <a:ea typeface="Verdana" panose="020B0604030504040204" pitchFamily="34" charset="0"/>
                <a:cs typeface="Times New Roman" pitchFamily="18" charset="0"/>
                <a:sym typeface="Arial"/>
              </a:rPr>
              <a:t>METODE DE PLATĂ</a:t>
            </a:r>
            <a:endParaRPr lang="x-none" dirty="0">
              <a:solidFill>
                <a:schemeClr val="bg2"/>
              </a:solidFill>
              <a:latin typeface="Times New Roman" pitchFamily="18" charset="0"/>
              <a:ea typeface="Verdana" panose="020B0604030504040204" pitchFamily="34" charset="0"/>
              <a:cs typeface="Times New Roman" pitchFamily="18" charset="0"/>
              <a:sym typeface="Arial"/>
            </a:endParaRPr>
          </a:p>
        </p:txBody>
      </p:sp>
      <p:sp>
        <p:nvSpPr>
          <p:cNvPr id="3" name="Текст 2"/>
          <p:cNvSpPr>
            <a:spLocks noGrp="1"/>
          </p:cNvSpPr>
          <p:nvPr>
            <p:ph type="body" idx="1"/>
          </p:nvPr>
        </p:nvSpPr>
        <p:spPr>
          <a:xfrm>
            <a:off x="844424" y="728770"/>
            <a:ext cx="7974897" cy="4197205"/>
          </a:xfrm>
        </p:spPr>
        <p:txBody>
          <a:bodyPr/>
          <a:lstStyle/>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Per </a:t>
            </a:r>
            <a:r>
              <a:rPr lang="ro-RO" sz="2200" dirty="0" err="1">
                <a:solidFill>
                  <a:srgbClr val="000000"/>
                </a:solidFill>
                <a:latin typeface="Times New Roman" pitchFamily="18" charset="0"/>
                <a:ea typeface="Verdana" panose="020B0604030504040204" pitchFamily="34" charset="0"/>
                <a:cs typeface="Times New Roman" pitchFamily="18" charset="0"/>
                <a:sym typeface="Arial"/>
              </a:rPr>
              <a:t>capita</a:t>
            </a:r>
            <a:endParaRPr lang="ro-RO" sz="2200" dirty="0">
              <a:solidFill>
                <a:srgbClr val="000000"/>
              </a:solidFill>
              <a:latin typeface="Times New Roman" pitchFamily="18" charset="0"/>
              <a:ea typeface="Verdana" panose="020B0604030504040204" pitchFamily="34" charset="0"/>
              <a:cs typeface="Times New Roman" pitchFamily="18" charset="0"/>
              <a:sym typeface="Arial"/>
            </a:endParaRPr>
          </a:p>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Per serviciu</a:t>
            </a:r>
          </a:p>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Per caz tratat</a:t>
            </a:r>
          </a:p>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Per zi-pat</a:t>
            </a:r>
          </a:p>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Per vizită</a:t>
            </a:r>
          </a:p>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Buget global</a:t>
            </a:r>
          </a:p>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Plata retrospectivă</a:t>
            </a:r>
          </a:p>
          <a:p>
            <a:pPr lvl="0" indent="-342900">
              <a:lnSpc>
                <a:spcPct val="115000"/>
              </a:lnSpc>
              <a:spcBef>
                <a:spcPts val="0"/>
              </a:spcBef>
              <a:buClr>
                <a:srgbClr val="1DABA8"/>
              </a:buClr>
              <a:buSzPts val="1800"/>
              <a:buFont typeface="Arial"/>
              <a:buChar char="●"/>
            </a:pPr>
            <a:r>
              <a:rPr lang="ro-RO" sz="2200" dirty="0">
                <a:solidFill>
                  <a:srgbClr val="000000"/>
                </a:solidFill>
                <a:latin typeface="Times New Roman" pitchFamily="18" charset="0"/>
                <a:ea typeface="Verdana" panose="020B0604030504040204" pitchFamily="34" charset="0"/>
                <a:cs typeface="Times New Roman" pitchFamily="18" charset="0"/>
                <a:sym typeface="Arial"/>
              </a:rPr>
              <a:t>Bonificație pentru indicatori de performanță</a:t>
            </a:r>
            <a:endParaRPr lang="vi-VN" sz="2200"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11</a:t>
            </a:fld>
            <a:endParaRPr lang="en">
              <a:solidFill>
                <a:srgbClr val="FFFFFF"/>
              </a:solidFill>
            </a:endParaRPr>
          </a:p>
        </p:txBody>
      </p:sp>
    </p:spTree>
    <p:extLst>
      <p:ext uri="{BB962C8B-B14F-4D97-AF65-F5344CB8AC3E}">
        <p14:creationId xmlns:p14="http://schemas.microsoft.com/office/powerpoint/2010/main" val="81713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91924"/>
          </a:xfrm>
        </p:spPr>
        <p:txBody>
          <a:bodyPr/>
          <a:lstStyle/>
          <a:p>
            <a:pPr lvl="0" algn="ctr">
              <a:lnSpc>
                <a:spcPct val="115000"/>
              </a:lnSpc>
              <a:buClr>
                <a:srgbClr val="1DABA8"/>
              </a:buClr>
              <a:buSzPts val="1800"/>
            </a:pPr>
            <a:r>
              <a:rPr lang="en-US" sz="1800" b="1" dirty="0">
                <a:solidFill>
                  <a:schemeClr val="bg2"/>
                </a:solidFill>
                <a:latin typeface="Times New Roman" pitchFamily="18" charset="0"/>
                <a:ea typeface="Verdana" panose="020B0604030504040204" pitchFamily="34" charset="0"/>
                <a:cs typeface="Times New Roman" pitchFamily="18" charset="0"/>
                <a:sym typeface="Arial"/>
              </a:rPr>
              <a:t>SUBIECŢII ASIGURĂRII </a:t>
            </a:r>
            <a:endParaRPr lang="x-none" sz="1800" b="1" dirty="0">
              <a:solidFill>
                <a:schemeClr val="bg2"/>
              </a:solidFill>
              <a:latin typeface="Times New Roman" pitchFamily="18" charset="0"/>
              <a:ea typeface="Verdana" panose="020B0604030504040204" pitchFamily="34" charset="0"/>
              <a:cs typeface="Times New Roman" pitchFamily="18" charset="0"/>
              <a:sym typeface="Arial"/>
            </a:endParaRPr>
          </a:p>
        </p:txBody>
      </p:sp>
      <p:sp>
        <p:nvSpPr>
          <p:cNvPr id="3" name="Текст 2"/>
          <p:cNvSpPr>
            <a:spLocks noGrp="1"/>
          </p:cNvSpPr>
          <p:nvPr>
            <p:ph type="body" idx="1"/>
          </p:nvPr>
        </p:nvSpPr>
        <p:spPr>
          <a:xfrm>
            <a:off x="844424" y="728770"/>
            <a:ext cx="7974897" cy="4197205"/>
          </a:xfrm>
        </p:spPr>
        <p:txBody>
          <a:bodyPr/>
          <a:lstStyle/>
          <a:p>
            <a:pPr marL="0" lvl="0" indent="0">
              <a:lnSpc>
                <a:spcPct val="115000"/>
              </a:lnSpc>
              <a:spcBef>
                <a:spcPts val="0"/>
              </a:spcBef>
              <a:buClr>
                <a:srgbClr val="1DABA8"/>
              </a:buClr>
              <a:buSzPts val="1800"/>
              <a:buNone/>
            </a:pPr>
            <a:r>
              <a:rPr lang="en-US" sz="1800" b="1" i="1" dirty="0" smtClean="0">
                <a:solidFill>
                  <a:srgbClr val="000000"/>
                </a:solidFill>
                <a:latin typeface="Times New Roman" pitchFamily="18" charset="0"/>
                <a:ea typeface="Verdana" panose="020B0604030504040204" pitchFamily="34" charset="0"/>
                <a:cs typeface="Times New Roman" pitchFamily="18" charset="0"/>
                <a:sym typeface="Arial"/>
              </a:rPr>
              <a:t>Asiguratul</a:t>
            </a:r>
            <a:r>
              <a:rPr lang="ro-RO" sz="1800" b="1" i="1" dirty="0" smtClean="0">
                <a:solidFill>
                  <a:srgbClr val="000000"/>
                </a:solidFill>
                <a:latin typeface="Times New Roman" pitchFamily="18" charset="0"/>
                <a:ea typeface="Verdana" panose="020B0604030504040204" pitchFamily="34" charset="0"/>
                <a:cs typeface="Times New Roman" pitchFamily="18" charset="0"/>
                <a:sym typeface="Arial"/>
              </a:rPr>
              <a:t> </a:t>
            </a:r>
            <a:r>
              <a:rPr lang="ro-RO"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persoana</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fizică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sau</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juridică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obligată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prin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lege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asigure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riscul</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propriu</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de a se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îmbolnăvi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sau</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riscul</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de a se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îmbolnăvi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al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altor</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categorii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persoane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căror</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asigurare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este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competenţa</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lui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18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800" dirty="0">
                <a:solidFill>
                  <a:srgbClr val="000000"/>
                </a:solidFill>
                <a:latin typeface="Times New Roman" pitchFamily="18" charset="0"/>
                <a:ea typeface="Verdana" panose="020B0604030504040204" pitchFamily="34" charset="0"/>
                <a:cs typeface="Times New Roman" pitchFamily="18" charset="0"/>
                <a:sym typeface="Arial"/>
              </a:rPr>
              <a:t>b) </a:t>
            </a:r>
            <a:r>
              <a:rPr lang="ro-RO" sz="1800" b="1" i="1" dirty="0">
                <a:solidFill>
                  <a:srgbClr val="000000"/>
                </a:solidFill>
                <a:latin typeface="Times New Roman" pitchFamily="18" charset="0"/>
                <a:ea typeface="Verdana" panose="020B0604030504040204" pitchFamily="34" charset="0"/>
                <a:cs typeface="Times New Roman" pitchFamily="18" charset="0"/>
                <a:sym typeface="Arial"/>
              </a:rPr>
              <a:t>P</a:t>
            </a:r>
            <a:r>
              <a:rPr lang="en-US" sz="1800" b="1" i="1" dirty="0" err="1">
                <a:solidFill>
                  <a:srgbClr val="000000"/>
                </a:solidFill>
                <a:latin typeface="Times New Roman" pitchFamily="18" charset="0"/>
                <a:ea typeface="Verdana" panose="020B0604030504040204" pitchFamily="34" charset="0"/>
                <a:cs typeface="Times New Roman" pitchFamily="18" charset="0"/>
                <a:sym typeface="Arial"/>
              </a:rPr>
              <a:t>ersoana</a:t>
            </a:r>
            <a:r>
              <a:rPr lang="en-US" sz="1800" b="1" i="1"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b="1" i="1" dirty="0" err="1">
                <a:solidFill>
                  <a:srgbClr val="000000"/>
                </a:solidFill>
                <a:latin typeface="Times New Roman" pitchFamily="18" charset="0"/>
                <a:ea typeface="Verdana" panose="020B0604030504040204" pitchFamily="34" charset="0"/>
                <a:cs typeface="Times New Roman" pitchFamily="18" charset="0"/>
                <a:sym typeface="Arial"/>
              </a:rPr>
              <a:t>asigurată</a:t>
            </a:r>
            <a:r>
              <a:rPr lang="ro-RO" sz="1800" b="1" i="1" dirty="0">
                <a:solidFill>
                  <a:srgbClr val="000000"/>
                </a:solidFill>
                <a:latin typeface="Times New Roman" pitchFamily="18" charset="0"/>
                <a:ea typeface="Verdana" panose="020B0604030504040204" pitchFamily="34" charset="0"/>
                <a:cs typeface="Times New Roman" pitchFamily="18" charset="0"/>
                <a:sym typeface="Arial"/>
              </a:rPr>
              <a:t> </a:t>
            </a:r>
            <a:r>
              <a:rPr lang="ro-RO"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a:solidFill>
                  <a:srgbClr val="000000"/>
                </a:solidFill>
                <a:latin typeface="Times New Roman" pitchFamily="18" charset="0"/>
                <a:ea typeface="Verdana" panose="020B0604030504040204" pitchFamily="34" charset="0"/>
                <a:cs typeface="Times New Roman" pitchFamily="18" charset="0"/>
                <a:sym typeface="Arial"/>
              </a:rPr>
              <a:t>pot fi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atît</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cetăţenii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Republicii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Moldova,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cît</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cetăţenii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străini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apatrizii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avînd</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reşedinţa</a:t>
            </a:r>
            <a:r>
              <a:rPr lang="ru-RU" sz="1800" dirty="0">
                <a:solidFill>
                  <a:srgbClr val="000000"/>
                </a:solidFill>
                <a:latin typeface="Times New Roman" pitchFamily="18" charset="0"/>
                <a:ea typeface="Verdana" panose="020B0604030504040204" pitchFamily="34" charset="0"/>
                <a:cs typeface="Times New Roman" pitchFamily="18" charset="0"/>
                <a:sym typeface="Arial"/>
              </a:rPr>
              <a:t>/</a:t>
            </a:r>
            <a:r>
              <a:rPr lang="x-none" sz="1800" dirty="0">
                <a:solidFill>
                  <a:srgbClr val="000000"/>
                </a:solidFill>
                <a:latin typeface="Times New Roman" pitchFamily="18" charset="0"/>
                <a:ea typeface="Verdana" panose="020B0604030504040204" pitchFamily="34" charset="0"/>
                <a:cs typeface="Times New Roman" pitchFamily="18" charset="0"/>
                <a:sym typeface="Arial"/>
              </a:rPr>
              <a:t>domiciliul</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Republica</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Moldova,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încadraţi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muncă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Republica</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Moldova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baza</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unui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contract individual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muncă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interesul</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cărora</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au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fost</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plătite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prime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asigurare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obligatorie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asistenţă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mărimea</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termenul</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stabilit</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legislaţie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18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800" dirty="0">
                <a:solidFill>
                  <a:srgbClr val="000000"/>
                </a:solidFill>
                <a:latin typeface="Times New Roman" pitchFamily="18" charset="0"/>
                <a:ea typeface="Verdana" panose="020B0604030504040204" pitchFamily="34" charset="0"/>
                <a:cs typeface="Times New Roman" pitchFamily="18" charset="0"/>
                <a:sym typeface="Arial"/>
              </a:rPr>
              <a:t>c) </a:t>
            </a:r>
            <a:r>
              <a:rPr lang="ro-RO" sz="1800" b="1" i="1" dirty="0">
                <a:solidFill>
                  <a:srgbClr val="000000"/>
                </a:solidFill>
                <a:latin typeface="Times New Roman" pitchFamily="18" charset="0"/>
                <a:ea typeface="Verdana" panose="020B0604030504040204" pitchFamily="34" charset="0"/>
                <a:cs typeface="Times New Roman" pitchFamily="18" charset="0"/>
                <a:sym typeface="Arial"/>
              </a:rPr>
              <a:t>A</a:t>
            </a:r>
            <a:r>
              <a:rPr lang="en-US" sz="1800" b="1" i="1" dirty="0" err="1">
                <a:solidFill>
                  <a:srgbClr val="000000"/>
                </a:solidFill>
                <a:latin typeface="Times New Roman" pitchFamily="18" charset="0"/>
                <a:ea typeface="Verdana" panose="020B0604030504040204" pitchFamily="34" charset="0"/>
                <a:cs typeface="Times New Roman" pitchFamily="18" charset="0"/>
                <a:sym typeface="Arial"/>
              </a:rPr>
              <a:t>sigurătorul</a:t>
            </a:r>
            <a:r>
              <a:rPr lang="ro-RO" sz="1800" b="1" i="1" dirty="0">
                <a:solidFill>
                  <a:srgbClr val="000000"/>
                </a:solidFill>
                <a:latin typeface="Times New Roman" pitchFamily="18" charset="0"/>
                <a:ea typeface="Verdana" panose="020B0604030504040204" pitchFamily="34" charset="0"/>
                <a:cs typeface="Times New Roman" pitchFamily="18" charset="0"/>
                <a:sym typeface="Arial"/>
              </a:rPr>
              <a:t> </a:t>
            </a:r>
            <a:r>
              <a:rPr lang="ro-RO" sz="1800" dirty="0" smtClean="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smtClean="0">
                <a:solidFill>
                  <a:srgbClr val="000000"/>
                </a:solidFill>
                <a:latin typeface="Times New Roman" pitchFamily="18" charset="0"/>
                <a:ea typeface="Verdana" panose="020B0604030504040204" pitchFamily="34" charset="0"/>
                <a:cs typeface="Times New Roman" pitchFamily="18" charset="0"/>
                <a:sym typeface="Arial"/>
              </a:rPr>
              <a:t>C</a:t>
            </a:r>
            <a:r>
              <a:rPr lang="ro-RO" sz="1800" dirty="0" smtClean="0">
                <a:solidFill>
                  <a:srgbClr val="000000"/>
                </a:solidFill>
                <a:latin typeface="Times New Roman" pitchFamily="18" charset="0"/>
                <a:ea typeface="Verdana" panose="020B0604030504040204" pitchFamily="34" charset="0"/>
                <a:cs typeface="Times New Roman" pitchFamily="18" charset="0"/>
                <a:sym typeface="Arial"/>
              </a:rPr>
              <a:t>NAM </a:t>
            </a:r>
            <a:r>
              <a:rPr lang="en-US" sz="1800" dirty="0" smtClean="0">
                <a:solidFill>
                  <a:srgbClr val="000000"/>
                </a:solidFill>
                <a:latin typeface="Times New Roman" pitchFamily="18" charset="0"/>
                <a:ea typeface="Verdana" panose="020B0604030504040204" pitchFamily="34" charset="0"/>
                <a:cs typeface="Times New Roman" pitchFamily="18" charset="0"/>
                <a:sym typeface="Arial"/>
              </a:rPr>
              <a:t> </a:t>
            </a:r>
            <a:endParaRPr lang="x-none" sz="18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800" dirty="0">
                <a:solidFill>
                  <a:srgbClr val="000000"/>
                </a:solidFill>
                <a:latin typeface="Times New Roman" pitchFamily="18" charset="0"/>
                <a:ea typeface="Verdana" panose="020B0604030504040204" pitchFamily="34" charset="0"/>
                <a:cs typeface="Times New Roman" pitchFamily="18" charset="0"/>
                <a:sym typeface="Arial"/>
              </a:rPr>
              <a:t>d) </a:t>
            </a:r>
            <a:r>
              <a:rPr lang="ro-RO" sz="1800" b="1" i="1" dirty="0">
                <a:solidFill>
                  <a:srgbClr val="000000"/>
                </a:solidFill>
                <a:latin typeface="Times New Roman" pitchFamily="18" charset="0"/>
                <a:ea typeface="Verdana" panose="020B0604030504040204" pitchFamily="34" charset="0"/>
                <a:cs typeface="Times New Roman" pitchFamily="18" charset="0"/>
                <a:sym typeface="Arial"/>
              </a:rPr>
              <a:t>P</a:t>
            </a:r>
            <a:r>
              <a:rPr lang="en-US" sz="1800" b="1" i="1" dirty="0" err="1">
                <a:solidFill>
                  <a:srgbClr val="000000"/>
                </a:solidFill>
                <a:latin typeface="Times New Roman" pitchFamily="18" charset="0"/>
                <a:ea typeface="Verdana" panose="020B0604030504040204" pitchFamily="34" charset="0"/>
                <a:cs typeface="Times New Roman" pitchFamily="18" charset="0"/>
                <a:sym typeface="Arial"/>
              </a:rPr>
              <a:t>restator</a:t>
            </a:r>
            <a:r>
              <a:rPr lang="en-US" sz="1800" b="1" i="1"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800" b="1" i="1" dirty="0" err="1">
                <a:solidFill>
                  <a:srgbClr val="000000"/>
                </a:solidFill>
                <a:latin typeface="Times New Roman" pitchFamily="18" charset="0"/>
                <a:ea typeface="Verdana" panose="020B0604030504040204" pitchFamily="34" charset="0"/>
                <a:cs typeface="Times New Roman" pitchFamily="18" charset="0"/>
                <a:sym typeface="Arial"/>
              </a:rPr>
              <a:t>servicii</a:t>
            </a:r>
            <a:r>
              <a:rPr lang="en-US" sz="1800" b="1" i="1"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b="1" i="1"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ro-RO" sz="1800" dirty="0">
                <a:solidFill>
                  <a:srgbClr val="000000"/>
                </a:solidFill>
                <a:latin typeface="Times New Roman" pitchFamily="18" charset="0"/>
                <a:ea typeface="Verdana" panose="020B0604030504040204" pitchFamily="34" charset="0"/>
                <a:cs typeface="Times New Roman" pitchFamily="18" charset="0"/>
                <a:sym typeface="Arial"/>
              </a:rPr>
              <a:t> -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instituţiile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medico-</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sanitare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organizaţiile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instituţiile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specializate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îngrijiri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la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domiciliu</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inclusiv</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paliative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care au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încheiat</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contract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acordare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asistenţei</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prestare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serviciilor</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a:t>
            </a:r>
            <a:r>
              <a:rPr lang="en-US" sz="18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1800" dirty="0">
                <a:solidFill>
                  <a:srgbClr val="000000"/>
                </a:solidFill>
                <a:latin typeface="Times New Roman" pitchFamily="18" charset="0"/>
                <a:ea typeface="Verdana" panose="020B0604030504040204" pitchFamily="34" charset="0"/>
                <a:cs typeface="Times New Roman" pitchFamily="18" charset="0"/>
                <a:sym typeface="Arial"/>
              </a:rPr>
              <a:t>) cu </a:t>
            </a:r>
            <a:r>
              <a:rPr lang="en-US" sz="1800" dirty="0" smtClean="0">
                <a:solidFill>
                  <a:srgbClr val="000000"/>
                </a:solidFill>
                <a:latin typeface="Times New Roman" pitchFamily="18" charset="0"/>
                <a:ea typeface="Verdana" panose="020B0604030504040204" pitchFamily="34" charset="0"/>
                <a:cs typeface="Times New Roman" pitchFamily="18" charset="0"/>
                <a:sym typeface="Arial"/>
              </a:rPr>
              <a:t>C</a:t>
            </a:r>
            <a:r>
              <a:rPr lang="ro-RO" sz="1800" dirty="0" smtClean="0">
                <a:solidFill>
                  <a:srgbClr val="000000"/>
                </a:solidFill>
                <a:latin typeface="Times New Roman" pitchFamily="18" charset="0"/>
                <a:ea typeface="Verdana" panose="020B0604030504040204" pitchFamily="34" charset="0"/>
                <a:cs typeface="Times New Roman" pitchFamily="18" charset="0"/>
                <a:sym typeface="Arial"/>
              </a:rPr>
              <a:t>NAM </a:t>
            </a:r>
            <a:endParaRPr lang="x-none" sz="1800"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12</a:t>
            </a:fld>
            <a:endParaRPr lang="en">
              <a:solidFill>
                <a:srgbClr val="FFFFFF"/>
              </a:solidFill>
            </a:endParaRPr>
          </a:p>
        </p:txBody>
      </p:sp>
    </p:spTree>
    <p:extLst>
      <p:ext uri="{BB962C8B-B14F-4D97-AF65-F5344CB8AC3E}">
        <p14:creationId xmlns:p14="http://schemas.microsoft.com/office/powerpoint/2010/main" val="609866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91924"/>
          </a:xfrm>
        </p:spPr>
        <p:txBody>
          <a:bodyPr/>
          <a:lstStyle/>
          <a:p>
            <a:pPr lvl="0">
              <a:lnSpc>
                <a:spcPct val="115000"/>
              </a:lnSpc>
              <a:buClr>
                <a:srgbClr val="1DABA8"/>
              </a:buClr>
              <a:buSzPts val="1800"/>
            </a:pPr>
            <a:r>
              <a:rPr lang="en-US" i="1" dirty="0">
                <a:solidFill>
                  <a:srgbClr val="1DABA8"/>
                </a:solidFill>
                <a:latin typeface="Times New Roman" pitchFamily="18" charset="0"/>
                <a:ea typeface="Verdana" panose="020B0604030504040204" pitchFamily="34" charset="0"/>
                <a:cs typeface="Times New Roman" pitchFamily="18" charset="0"/>
                <a:sym typeface="Arial"/>
              </a:rPr>
              <a:t>Guvernul</a:t>
            </a:r>
            <a:r>
              <a:rPr lang="en-US" dirty="0">
                <a:solidFill>
                  <a:srgbClr val="1DABA8"/>
                </a:solidFill>
                <a:latin typeface="Times New Roman" pitchFamily="18" charset="0"/>
                <a:ea typeface="Verdana" panose="020B0604030504040204" pitchFamily="34" charset="0"/>
                <a:cs typeface="Times New Roman" pitchFamily="18" charset="0"/>
                <a:sym typeface="Arial"/>
              </a:rPr>
              <a:t> are </a:t>
            </a:r>
            <a:r>
              <a:rPr lang="en-US" dirty="0" err="1">
                <a:solidFill>
                  <a:srgbClr val="1DABA8"/>
                </a:solidFill>
                <a:latin typeface="Times New Roman" pitchFamily="18" charset="0"/>
                <a:ea typeface="Verdana" panose="020B0604030504040204" pitchFamily="34" charset="0"/>
                <a:cs typeface="Times New Roman" pitchFamily="18" charset="0"/>
                <a:sym typeface="Arial"/>
              </a:rPr>
              <a:t>calitatea</a:t>
            </a:r>
            <a:r>
              <a:rPr lang="en-US" dirty="0">
                <a:solidFill>
                  <a:srgbClr val="1DABA8"/>
                </a:solidFill>
                <a:latin typeface="Times New Roman" pitchFamily="18" charset="0"/>
                <a:ea typeface="Verdana" panose="020B0604030504040204" pitchFamily="34" charset="0"/>
                <a:cs typeface="Times New Roman" pitchFamily="18" charset="0"/>
                <a:sym typeface="Arial"/>
              </a:rPr>
              <a:t> de </a:t>
            </a:r>
            <a:r>
              <a:rPr lang="en-US" dirty="0" err="1">
                <a:solidFill>
                  <a:srgbClr val="1DABA8"/>
                </a:solidFill>
                <a:latin typeface="Times New Roman" pitchFamily="18" charset="0"/>
                <a:ea typeface="Verdana" panose="020B0604030504040204" pitchFamily="34" charset="0"/>
                <a:cs typeface="Times New Roman" pitchFamily="18" charset="0"/>
                <a:sym typeface="Arial"/>
              </a:rPr>
              <a:t>asigurat</a:t>
            </a:r>
            <a:r>
              <a:rPr lang="en-US" dirty="0">
                <a:solidFill>
                  <a:srgbClr val="1DABA8"/>
                </a:solidFill>
                <a:latin typeface="Times New Roman" pitchFamily="18" charset="0"/>
                <a:ea typeface="Verdana" panose="020B0604030504040204" pitchFamily="34" charset="0"/>
                <a:cs typeface="Times New Roman" pitchFamily="18" charset="0"/>
                <a:sym typeface="Arial"/>
              </a:rPr>
              <a:t> </a:t>
            </a:r>
            <a:r>
              <a:rPr lang="en-US" dirty="0" err="1">
                <a:solidFill>
                  <a:srgbClr val="1DABA8"/>
                </a:solidFill>
                <a:latin typeface="Times New Roman" pitchFamily="18" charset="0"/>
                <a:ea typeface="Verdana" panose="020B0604030504040204" pitchFamily="34" charset="0"/>
                <a:cs typeface="Times New Roman" pitchFamily="18" charset="0"/>
                <a:sym typeface="Arial"/>
              </a:rPr>
              <a:t>pentru</a:t>
            </a:r>
            <a:r>
              <a:rPr lang="en-US" dirty="0">
                <a:solidFill>
                  <a:srgbClr val="1DABA8"/>
                </a:solidFill>
                <a:latin typeface="Times New Roman" pitchFamily="18" charset="0"/>
                <a:ea typeface="Verdana" panose="020B0604030504040204" pitchFamily="34" charset="0"/>
                <a:cs typeface="Times New Roman" pitchFamily="18" charset="0"/>
                <a:sym typeface="Arial"/>
              </a:rPr>
              <a:t> </a:t>
            </a:r>
            <a:r>
              <a:rPr lang="en-US" dirty="0" err="1">
                <a:solidFill>
                  <a:srgbClr val="1DABA8"/>
                </a:solidFill>
                <a:latin typeface="Times New Roman" pitchFamily="18" charset="0"/>
                <a:ea typeface="Verdana" panose="020B0604030504040204" pitchFamily="34" charset="0"/>
                <a:cs typeface="Times New Roman" pitchFamily="18" charset="0"/>
                <a:sym typeface="Arial"/>
              </a:rPr>
              <a:t>următoarele</a:t>
            </a:r>
            <a:r>
              <a:rPr lang="en-US" dirty="0">
                <a:solidFill>
                  <a:srgbClr val="1DABA8"/>
                </a:solidFill>
                <a:latin typeface="Times New Roman" pitchFamily="18" charset="0"/>
                <a:ea typeface="Verdana" panose="020B0604030504040204" pitchFamily="34" charset="0"/>
                <a:cs typeface="Times New Roman" pitchFamily="18" charset="0"/>
                <a:sym typeface="Arial"/>
              </a:rPr>
              <a:t> </a:t>
            </a:r>
            <a:r>
              <a:rPr lang="en-US" dirty="0" err="1">
                <a:solidFill>
                  <a:srgbClr val="1DABA8"/>
                </a:solidFill>
                <a:latin typeface="Times New Roman" pitchFamily="18" charset="0"/>
                <a:ea typeface="Verdana" panose="020B0604030504040204" pitchFamily="34" charset="0"/>
                <a:cs typeface="Times New Roman" pitchFamily="18" charset="0"/>
                <a:sym typeface="Arial"/>
              </a:rPr>
              <a:t>categorii</a:t>
            </a:r>
            <a:r>
              <a:rPr lang="en-US" dirty="0">
                <a:solidFill>
                  <a:srgbClr val="1DABA8"/>
                </a:solidFill>
                <a:latin typeface="Times New Roman" pitchFamily="18" charset="0"/>
                <a:ea typeface="Verdana" panose="020B0604030504040204" pitchFamily="34" charset="0"/>
                <a:cs typeface="Times New Roman" pitchFamily="18" charset="0"/>
                <a:sym typeface="Arial"/>
              </a:rPr>
              <a:t> de </a:t>
            </a:r>
            <a:r>
              <a:rPr lang="en-US" dirty="0" err="1">
                <a:solidFill>
                  <a:srgbClr val="1DABA8"/>
                </a:solidFill>
                <a:latin typeface="Times New Roman" pitchFamily="18" charset="0"/>
                <a:ea typeface="Verdana" panose="020B0604030504040204" pitchFamily="34" charset="0"/>
                <a:cs typeface="Times New Roman" pitchFamily="18" charset="0"/>
                <a:sym typeface="Arial"/>
              </a:rPr>
              <a:t>persoane</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3" name="Текст 2"/>
          <p:cNvSpPr>
            <a:spLocks noGrp="1"/>
          </p:cNvSpPr>
          <p:nvPr>
            <p:ph type="body" idx="1"/>
          </p:nvPr>
        </p:nvSpPr>
        <p:spPr>
          <a:xfrm>
            <a:off x="844424" y="728770"/>
            <a:ext cx="7974897" cy="4197205"/>
          </a:xfrm>
        </p:spPr>
        <p:txBody>
          <a:bodyPr/>
          <a:lstStyle/>
          <a:p>
            <a:pPr marL="0" lvl="0" indent="0">
              <a:lnSpc>
                <a:spcPct val="115000"/>
              </a:lnSpc>
              <a:spcBef>
                <a:spcPts val="0"/>
              </a:spcBef>
              <a:buClr>
                <a:srgbClr val="1DABA8"/>
              </a:buClr>
              <a:buSzPts val="1800"/>
              <a:buNone/>
            </a:pPr>
            <a:r>
              <a:rPr lang="en-US" dirty="0">
                <a:solidFill>
                  <a:srgbClr val="000000"/>
                </a:solidFill>
                <a:latin typeface="Times New Roman" pitchFamily="18" charset="0"/>
                <a:ea typeface="Verdana" panose="020B0604030504040204" pitchFamily="34" charset="0"/>
                <a:cs typeface="Times New Roman" pitchFamily="18" charset="0"/>
                <a:sym typeface="Arial"/>
              </a:rPr>
              <a:t>a) </a:t>
            </a:r>
            <a:r>
              <a:rPr lang="en-US" dirty="0" err="1">
                <a:solidFill>
                  <a:srgbClr val="000000"/>
                </a:solidFill>
                <a:latin typeface="Times New Roman" pitchFamily="18" charset="0"/>
                <a:ea typeface="Verdana" panose="020B0604030504040204" pitchFamily="34" charset="0"/>
                <a:cs typeface="Times New Roman" pitchFamily="18" charset="0"/>
                <a:sym typeface="Arial"/>
              </a:rPr>
              <a:t>copiii</a:t>
            </a:r>
            <a:r>
              <a:rPr lang="en-US" dirty="0">
                <a:solidFill>
                  <a:srgbClr val="000000"/>
                </a:solidFill>
                <a:latin typeface="Times New Roman" pitchFamily="18" charset="0"/>
                <a:ea typeface="Verdana" panose="020B0604030504040204" pitchFamily="34" charset="0"/>
                <a:cs typeface="Times New Roman" pitchFamily="18" charset="0"/>
                <a:sym typeface="Arial"/>
              </a:rPr>
              <a:t> de </a:t>
            </a:r>
            <a:r>
              <a:rPr lang="en-US" dirty="0" err="1">
                <a:solidFill>
                  <a:srgbClr val="000000"/>
                </a:solidFill>
                <a:latin typeface="Times New Roman" pitchFamily="18" charset="0"/>
                <a:ea typeface="Verdana" panose="020B0604030504040204" pitchFamily="34" charset="0"/>
                <a:cs typeface="Times New Roman" pitchFamily="18" charset="0"/>
                <a:sym typeface="Arial"/>
              </a:rPr>
              <a:t>vîrstă</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preşcolară</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dirty="0">
                <a:solidFill>
                  <a:srgbClr val="000000"/>
                </a:solidFill>
                <a:latin typeface="Times New Roman" pitchFamily="18" charset="0"/>
                <a:ea typeface="Verdana" panose="020B0604030504040204" pitchFamily="34" charset="0"/>
                <a:cs typeface="Times New Roman" pitchFamily="18" charset="0"/>
                <a:sym typeface="Arial"/>
              </a:rPr>
              <a:t>b) </a:t>
            </a:r>
            <a:r>
              <a:rPr lang="en-US" dirty="0" err="1">
                <a:solidFill>
                  <a:srgbClr val="000000"/>
                </a:solidFill>
                <a:latin typeface="Times New Roman" pitchFamily="18" charset="0"/>
                <a:ea typeface="Verdana" panose="020B0604030504040204" pitchFamily="34" charset="0"/>
                <a:cs typeface="Times New Roman" pitchFamily="18" charset="0"/>
                <a:sym typeface="Arial"/>
              </a:rPr>
              <a:t>elevii</a:t>
            </a:r>
            <a:r>
              <a:rPr lang="en-US" dirty="0">
                <a:solidFill>
                  <a:srgbClr val="000000"/>
                </a:solidFill>
                <a:latin typeface="Times New Roman" pitchFamily="18" charset="0"/>
                <a:ea typeface="Verdana" panose="020B0604030504040204" pitchFamily="34" charset="0"/>
                <a:cs typeface="Times New Roman" pitchFamily="18" charset="0"/>
                <a:sym typeface="Arial"/>
              </a:rPr>
              <a:t> din </a:t>
            </a:r>
            <a:r>
              <a:rPr lang="en-US" dirty="0" err="1">
                <a:solidFill>
                  <a:srgbClr val="000000"/>
                </a:solidFill>
                <a:latin typeface="Times New Roman" pitchFamily="18" charset="0"/>
                <a:ea typeface="Verdana" panose="020B0604030504040204" pitchFamily="34" charset="0"/>
                <a:cs typeface="Times New Roman" pitchFamily="18" charset="0"/>
                <a:sym typeface="Arial"/>
              </a:rPr>
              <a:t>învăţămîntul</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primar</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gimnazial</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liceal</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mediu</a:t>
            </a:r>
            <a:r>
              <a:rPr lang="en-US" dirty="0">
                <a:solidFill>
                  <a:srgbClr val="000000"/>
                </a:solidFill>
                <a:latin typeface="Times New Roman" pitchFamily="18" charset="0"/>
                <a:ea typeface="Verdana" panose="020B0604030504040204" pitchFamily="34" charset="0"/>
                <a:cs typeface="Times New Roman" pitchFamily="18" charset="0"/>
                <a:sym typeface="Arial"/>
              </a:rPr>
              <a:t> de </a:t>
            </a:r>
            <a:r>
              <a:rPr lang="en-US" dirty="0" err="1">
                <a:solidFill>
                  <a:srgbClr val="000000"/>
                </a:solidFill>
                <a:latin typeface="Times New Roman" pitchFamily="18" charset="0"/>
                <a:ea typeface="Verdana" panose="020B0604030504040204" pitchFamily="34" charset="0"/>
                <a:cs typeface="Times New Roman" pitchFamily="18" charset="0"/>
                <a:sym typeface="Arial"/>
              </a:rPr>
              <a:t>cultură</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generală</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dirty="0">
                <a:solidFill>
                  <a:srgbClr val="000000"/>
                </a:solidFill>
                <a:latin typeface="Times New Roman" pitchFamily="18" charset="0"/>
                <a:ea typeface="Verdana" panose="020B0604030504040204" pitchFamily="34" charset="0"/>
                <a:cs typeface="Times New Roman" pitchFamily="18" charset="0"/>
                <a:sym typeface="Arial"/>
              </a:rPr>
              <a:t>c) </a:t>
            </a:r>
            <a:r>
              <a:rPr lang="en-US" dirty="0" err="1">
                <a:solidFill>
                  <a:srgbClr val="000000"/>
                </a:solidFill>
                <a:latin typeface="Times New Roman" pitchFamily="18" charset="0"/>
                <a:ea typeface="Verdana" panose="020B0604030504040204" pitchFamily="34" charset="0"/>
                <a:cs typeface="Times New Roman" pitchFamily="18" charset="0"/>
                <a:sym typeface="Arial"/>
              </a:rPr>
              <a:t>elevii</a:t>
            </a:r>
            <a:r>
              <a:rPr lang="en-US" dirty="0">
                <a:solidFill>
                  <a:srgbClr val="000000"/>
                </a:solidFill>
                <a:latin typeface="Times New Roman" pitchFamily="18" charset="0"/>
                <a:ea typeface="Verdana" panose="020B0604030504040204" pitchFamily="34" charset="0"/>
                <a:cs typeface="Times New Roman" pitchFamily="18" charset="0"/>
                <a:sym typeface="Arial"/>
              </a:rPr>
              <a:t> din </a:t>
            </a:r>
            <a:r>
              <a:rPr lang="en-US" dirty="0" err="1">
                <a:solidFill>
                  <a:srgbClr val="000000"/>
                </a:solidFill>
                <a:latin typeface="Times New Roman" pitchFamily="18" charset="0"/>
                <a:ea typeface="Verdana" panose="020B0604030504040204" pitchFamily="34" charset="0"/>
                <a:cs typeface="Times New Roman" pitchFamily="18" charset="0"/>
                <a:sym typeface="Arial"/>
              </a:rPr>
              <a:t>învăţămîntul</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secundar</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profesional</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dirty="0">
                <a:solidFill>
                  <a:srgbClr val="000000"/>
                </a:solidFill>
                <a:latin typeface="Times New Roman" pitchFamily="18" charset="0"/>
                <a:ea typeface="Verdana" panose="020B0604030504040204" pitchFamily="34" charset="0"/>
                <a:cs typeface="Times New Roman" pitchFamily="18" charset="0"/>
                <a:sym typeface="Arial"/>
              </a:rPr>
              <a:t>d) </a:t>
            </a:r>
            <a:r>
              <a:rPr lang="en-US" dirty="0" err="1">
                <a:solidFill>
                  <a:srgbClr val="000000"/>
                </a:solidFill>
                <a:latin typeface="Times New Roman" pitchFamily="18" charset="0"/>
                <a:ea typeface="Verdana" panose="020B0604030504040204" pitchFamily="34" charset="0"/>
                <a:cs typeface="Times New Roman" pitchFamily="18" charset="0"/>
                <a:sym typeface="Arial"/>
              </a:rPr>
              <a:t>elevii</a:t>
            </a:r>
            <a:r>
              <a:rPr lang="en-US" dirty="0">
                <a:solidFill>
                  <a:srgbClr val="000000"/>
                </a:solidFill>
                <a:latin typeface="Times New Roman" pitchFamily="18" charset="0"/>
                <a:ea typeface="Verdana" panose="020B0604030504040204" pitchFamily="34" charset="0"/>
                <a:cs typeface="Times New Roman" pitchFamily="18" charset="0"/>
                <a:sym typeface="Arial"/>
              </a:rPr>
              <a:t> din </a:t>
            </a:r>
            <a:r>
              <a:rPr lang="en-US" dirty="0" err="1">
                <a:solidFill>
                  <a:srgbClr val="000000"/>
                </a:solidFill>
                <a:latin typeface="Times New Roman" pitchFamily="18" charset="0"/>
                <a:ea typeface="Verdana" panose="020B0604030504040204" pitchFamily="34" charset="0"/>
                <a:cs typeface="Times New Roman" pitchFamily="18" charset="0"/>
                <a:sym typeface="Arial"/>
              </a:rPr>
              <a:t>învăţămîntul</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mediu</a:t>
            </a:r>
            <a:r>
              <a:rPr lang="en-US" dirty="0">
                <a:solidFill>
                  <a:srgbClr val="000000"/>
                </a:solidFill>
                <a:latin typeface="Times New Roman" pitchFamily="18" charset="0"/>
                <a:ea typeface="Verdana" panose="020B0604030504040204" pitchFamily="34" charset="0"/>
                <a:cs typeface="Times New Roman" pitchFamily="18" charset="0"/>
                <a:sym typeface="Arial"/>
              </a:rPr>
              <a:t> de </a:t>
            </a:r>
            <a:r>
              <a:rPr lang="en-US" dirty="0" err="1">
                <a:solidFill>
                  <a:srgbClr val="000000"/>
                </a:solidFill>
                <a:latin typeface="Times New Roman" pitchFamily="18" charset="0"/>
                <a:ea typeface="Verdana" panose="020B0604030504040204" pitchFamily="34" charset="0"/>
                <a:cs typeface="Times New Roman" pitchFamily="18" charset="0"/>
                <a:sym typeface="Arial"/>
              </a:rPr>
              <a:t>specialitate</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r>
              <a:rPr lang="en-US" dirty="0" err="1">
                <a:solidFill>
                  <a:srgbClr val="000000"/>
                </a:solidFill>
                <a:latin typeface="Times New Roman" pitchFamily="18" charset="0"/>
                <a:ea typeface="Verdana" panose="020B0604030504040204" pitchFamily="34" charset="0"/>
                <a:cs typeface="Times New Roman" pitchFamily="18" charset="0"/>
                <a:sym typeface="Arial"/>
              </a:rPr>
              <a:t>colegii</a:t>
            </a:r>
            <a:r>
              <a:rPr lang="en-US" dirty="0">
                <a:solidFill>
                  <a:srgbClr val="000000"/>
                </a:solidFill>
                <a:latin typeface="Times New Roman" pitchFamily="18" charset="0"/>
                <a:ea typeface="Verdana" panose="020B0604030504040204" pitchFamily="34" charset="0"/>
                <a:cs typeface="Times New Roman" pitchFamily="18" charset="0"/>
                <a:sym typeface="Arial"/>
              </a:rPr>
              <a:t>) cu </a:t>
            </a:r>
            <a:r>
              <a:rPr lang="en-US" dirty="0" err="1">
                <a:solidFill>
                  <a:srgbClr val="000000"/>
                </a:solidFill>
                <a:latin typeface="Times New Roman" pitchFamily="18" charset="0"/>
                <a:ea typeface="Verdana" panose="020B0604030504040204" pitchFamily="34" charset="0"/>
                <a:cs typeface="Times New Roman" pitchFamily="18" charset="0"/>
                <a:sym typeface="Arial"/>
              </a:rPr>
              <a:t>învăţămînt</a:t>
            </a:r>
            <a:r>
              <a:rPr lang="en-US" dirty="0">
                <a:solidFill>
                  <a:srgbClr val="000000"/>
                </a:solidFill>
                <a:latin typeface="Times New Roman" pitchFamily="18" charset="0"/>
                <a:ea typeface="Verdana" panose="020B0604030504040204" pitchFamily="34" charset="0"/>
                <a:cs typeface="Times New Roman" pitchFamily="18" charset="0"/>
                <a:sym typeface="Arial"/>
              </a:rPr>
              <a:t> de </a:t>
            </a:r>
            <a:r>
              <a:rPr lang="en-US" dirty="0" err="1">
                <a:solidFill>
                  <a:srgbClr val="000000"/>
                </a:solidFill>
                <a:latin typeface="Times New Roman" pitchFamily="18" charset="0"/>
                <a:ea typeface="Verdana" panose="020B0604030504040204" pitchFamily="34" charset="0"/>
                <a:cs typeface="Times New Roman" pitchFamily="18" charset="0"/>
                <a:sym typeface="Arial"/>
              </a:rPr>
              <a:t>zi</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dirty="0">
                <a:solidFill>
                  <a:srgbClr val="000000"/>
                </a:solidFill>
                <a:latin typeface="Times New Roman" pitchFamily="18" charset="0"/>
                <a:ea typeface="Verdana" panose="020B0604030504040204" pitchFamily="34" charset="0"/>
                <a:cs typeface="Times New Roman" pitchFamily="18" charset="0"/>
                <a:sym typeface="Arial"/>
              </a:rPr>
              <a:t>e) </a:t>
            </a:r>
            <a:r>
              <a:rPr lang="en-US" dirty="0" err="1">
                <a:solidFill>
                  <a:srgbClr val="000000"/>
                </a:solidFill>
                <a:latin typeface="Times New Roman" pitchFamily="18" charset="0"/>
                <a:ea typeface="Verdana" panose="020B0604030504040204" pitchFamily="34" charset="0"/>
                <a:cs typeface="Times New Roman" pitchFamily="18" charset="0"/>
                <a:sym typeface="Arial"/>
              </a:rPr>
              <a:t>studenţii</a:t>
            </a:r>
            <a:r>
              <a:rPr lang="en-US" dirty="0">
                <a:solidFill>
                  <a:srgbClr val="000000"/>
                </a:solidFill>
                <a:latin typeface="Times New Roman" pitchFamily="18" charset="0"/>
                <a:ea typeface="Verdana" panose="020B0604030504040204" pitchFamily="34" charset="0"/>
                <a:cs typeface="Times New Roman" pitchFamily="18" charset="0"/>
                <a:sym typeface="Arial"/>
              </a:rPr>
              <a:t> din </a:t>
            </a:r>
            <a:r>
              <a:rPr lang="en-US" dirty="0" err="1">
                <a:solidFill>
                  <a:srgbClr val="000000"/>
                </a:solidFill>
                <a:latin typeface="Times New Roman" pitchFamily="18" charset="0"/>
                <a:ea typeface="Verdana" panose="020B0604030504040204" pitchFamily="34" charset="0"/>
                <a:cs typeface="Times New Roman" pitchFamily="18" charset="0"/>
                <a:sym typeface="Arial"/>
              </a:rPr>
              <a:t>învăţămîntul</a:t>
            </a:r>
            <a:r>
              <a:rPr lang="en-US" dirty="0">
                <a:solidFill>
                  <a:srgbClr val="000000"/>
                </a:solidFill>
                <a:latin typeface="Times New Roman" pitchFamily="18" charset="0"/>
                <a:ea typeface="Verdana" panose="020B0604030504040204" pitchFamily="34" charset="0"/>
                <a:cs typeface="Times New Roman" pitchFamily="18" charset="0"/>
                <a:sym typeface="Arial"/>
              </a:rPr>
              <a:t> superior </a:t>
            </a:r>
            <a:r>
              <a:rPr lang="en-US" dirty="0" err="1">
                <a:solidFill>
                  <a:srgbClr val="000000"/>
                </a:solidFill>
                <a:latin typeface="Times New Roman" pitchFamily="18" charset="0"/>
                <a:ea typeface="Verdana" panose="020B0604030504040204" pitchFamily="34" charset="0"/>
                <a:cs typeface="Times New Roman" pitchFamily="18" charset="0"/>
                <a:sym typeface="Arial"/>
              </a:rPr>
              <a:t>universitar</a:t>
            </a:r>
            <a:r>
              <a:rPr lang="en-US" dirty="0">
                <a:solidFill>
                  <a:srgbClr val="000000"/>
                </a:solidFill>
                <a:latin typeface="Times New Roman" pitchFamily="18" charset="0"/>
                <a:ea typeface="Verdana" panose="020B0604030504040204" pitchFamily="34" charset="0"/>
                <a:cs typeface="Times New Roman" pitchFamily="18" charset="0"/>
                <a:sym typeface="Arial"/>
              </a:rPr>
              <a:t> cu </a:t>
            </a:r>
            <a:r>
              <a:rPr lang="en-US" dirty="0" err="1">
                <a:solidFill>
                  <a:srgbClr val="000000"/>
                </a:solidFill>
                <a:latin typeface="Times New Roman" pitchFamily="18" charset="0"/>
                <a:ea typeface="Verdana" panose="020B0604030504040204" pitchFamily="34" charset="0"/>
                <a:cs typeface="Times New Roman" pitchFamily="18" charset="0"/>
                <a:sym typeface="Arial"/>
              </a:rPr>
              <a:t>învăţămînt</a:t>
            </a:r>
            <a:r>
              <a:rPr lang="en-US" dirty="0">
                <a:solidFill>
                  <a:srgbClr val="000000"/>
                </a:solidFill>
                <a:latin typeface="Times New Roman" pitchFamily="18" charset="0"/>
                <a:ea typeface="Verdana" panose="020B0604030504040204" pitchFamily="34" charset="0"/>
                <a:cs typeface="Times New Roman" pitchFamily="18" charset="0"/>
                <a:sym typeface="Arial"/>
              </a:rPr>
              <a:t> de </a:t>
            </a:r>
            <a:r>
              <a:rPr lang="en-US" dirty="0" err="1">
                <a:solidFill>
                  <a:srgbClr val="000000"/>
                </a:solidFill>
                <a:latin typeface="Times New Roman" pitchFamily="18" charset="0"/>
                <a:ea typeface="Verdana" panose="020B0604030504040204" pitchFamily="34" charset="0"/>
                <a:cs typeface="Times New Roman" pitchFamily="18" charset="0"/>
                <a:sym typeface="Arial"/>
              </a:rPr>
              <a:t>zi</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13</a:t>
            </a:fld>
            <a:endParaRPr lang="en">
              <a:solidFill>
                <a:srgbClr val="FFFFFF"/>
              </a:solidFill>
            </a:endParaRPr>
          </a:p>
        </p:txBody>
      </p:sp>
    </p:spTree>
    <p:extLst>
      <p:ext uri="{BB962C8B-B14F-4D97-AF65-F5344CB8AC3E}">
        <p14:creationId xmlns:p14="http://schemas.microsoft.com/office/powerpoint/2010/main" val="4237585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91924"/>
          </a:xfrm>
        </p:spPr>
        <p:txBody>
          <a:bodyPr/>
          <a:lstStyle/>
          <a:p>
            <a:pPr lvl="0">
              <a:lnSpc>
                <a:spcPct val="115000"/>
              </a:lnSpc>
              <a:buClr>
                <a:srgbClr val="1DABA8"/>
              </a:buClr>
              <a:buSzPts val="1800"/>
            </a:pPr>
            <a:r>
              <a:rPr lang="en-US" i="1" dirty="0">
                <a:solidFill>
                  <a:srgbClr val="1DABA8"/>
                </a:solidFill>
                <a:latin typeface="Times New Roman" pitchFamily="18" charset="0"/>
                <a:ea typeface="Verdana" panose="020B0604030504040204" pitchFamily="34" charset="0"/>
                <a:cs typeface="Times New Roman" pitchFamily="18" charset="0"/>
                <a:sym typeface="Arial"/>
              </a:rPr>
              <a:t>Guvernul</a:t>
            </a:r>
            <a:r>
              <a:rPr lang="en-US" dirty="0">
                <a:solidFill>
                  <a:srgbClr val="1DABA8"/>
                </a:solidFill>
                <a:latin typeface="Times New Roman" pitchFamily="18" charset="0"/>
                <a:ea typeface="Verdana" panose="020B0604030504040204" pitchFamily="34" charset="0"/>
                <a:cs typeface="Times New Roman" pitchFamily="18" charset="0"/>
                <a:sym typeface="Arial"/>
              </a:rPr>
              <a:t> are </a:t>
            </a:r>
            <a:r>
              <a:rPr lang="en-US" dirty="0" err="1">
                <a:solidFill>
                  <a:srgbClr val="1DABA8"/>
                </a:solidFill>
                <a:latin typeface="Times New Roman" pitchFamily="18" charset="0"/>
                <a:ea typeface="Verdana" panose="020B0604030504040204" pitchFamily="34" charset="0"/>
                <a:cs typeface="Times New Roman" pitchFamily="18" charset="0"/>
                <a:sym typeface="Arial"/>
              </a:rPr>
              <a:t>calitatea</a:t>
            </a:r>
            <a:r>
              <a:rPr lang="en-US" dirty="0">
                <a:solidFill>
                  <a:srgbClr val="1DABA8"/>
                </a:solidFill>
                <a:latin typeface="Times New Roman" pitchFamily="18" charset="0"/>
                <a:ea typeface="Verdana" panose="020B0604030504040204" pitchFamily="34" charset="0"/>
                <a:cs typeface="Times New Roman" pitchFamily="18" charset="0"/>
                <a:sym typeface="Arial"/>
              </a:rPr>
              <a:t> de </a:t>
            </a:r>
            <a:r>
              <a:rPr lang="en-US" dirty="0" err="1">
                <a:solidFill>
                  <a:srgbClr val="1DABA8"/>
                </a:solidFill>
                <a:latin typeface="Times New Roman" pitchFamily="18" charset="0"/>
                <a:ea typeface="Verdana" panose="020B0604030504040204" pitchFamily="34" charset="0"/>
                <a:cs typeface="Times New Roman" pitchFamily="18" charset="0"/>
                <a:sym typeface="Arial"/>
              </a:rPr>
              <a:t>asigurat</a:t>
            </a:r>
            <a:r>
              <a:rPr lang="en-US" dirty="0">
                <a:solidFill>
                  <a:srgbClr val="1DABA8"/>
                </a:solidFill>
                <a:latin typeface="Times New Roman" pitchFamily="18" charset="0"/>
                <a:ea typeface="Verdana" panose="020B0604030504040204" pitchFamily="34" charset="0"/>
                <a:cs typeface="Times New Roman" pitchFamily="18" charset="0"/>
                <a:sym typeface="Arial"/>
              </a:rPr>
              <a:t> </a:t>
            </a:r>
            <a:r>
              <a:rPr lang="en-US" dirty="0" err="1">
                <a:solidFill>
                  <a:srgbClr val="1DABA8"/>
                </a:solidFill>
                <a:latin typeface="Times New Roman" pitchFamily="18" charset="0"/>
                <a:ea typeface="Verdana" panose="020B0604030504040204" pitchFamily="34" charset="0"/>
                <a:cs typeface="Times New Roman" pitchFamily="18" charset="0"/>
                <a:sym typeface="Arial"/>
              </a:rPr>
              <a:t>pentru</a:t>
            </a:r>
            <a:r>
              <a:rPr lang="en-US" dirty="0">
                <a:solidFill>
                  <a:srgbClr val="1DABA8"/>
                </a:solidFill>
                <a:latin typeface="Times New Roman" pitchFamily="18" charset="0"/>
                <a:ea typeface="Verdana" panose="020B0604030504040204" pitchFamily="34" charset="0"/>
                <a:cs typeface="Times New Roman" pitchFamily="18" charset="0"/>
                <a:sym typeface="Arial"/>
              </a:rPr>
              <a:t> </a:t>
            </a:r>
            <a:r>
              <a:rPr lang="en-US" dirty="0" err="1">
                <a:solidFill>
                  <a:srgbClr val="1DABA8"/>
                </a:solidFill>
                <a:latin typeface="Times New Roman" pitchFamily="18" charset="0"/>
                <a:ea typeface="Verdana" panose="020B0604030504040204" pitchFamily="34" charset="0"/>
                <a:cs typeface="Times New Roman" pitchFamily="18" charset="0"/>
                <a:sym typeface="Arial"/>
              </a:rPr>
              <a:t>următoarele</a:t>
            </a:r>
            <a:r>
              <a:rPr lang="en-US" dirty="0">
                <a:solidFill>
                  <a:srgbClr val="1DABA8"/>
                </a:solidFill>
                <a:latin typeface="Times New Roman" pitchFamily="18" charset="0"/>
                <a:ea typeface="Verdana" panose="020B0604030504040204" pitchFamily="34" charset="0"/>
                <a:cs typeface="Times New Roman" pitchFamily="18" charset="0"/>
                <a:sym typeface="Arial"/>
              </a:rPr>
              <a:t> </a:t>
            </a:r>
            <a:r>
              <a:rPr lang="en-US" dirty="0" err="1">
                <a:solidFill>
                  <a:srgbClr val="1DABA8"/>
                </a:solidFill>
                <a:latin typeface="Times New Roman" pitchFamily="18" charset="0"/>
                <a:ea typeface="Verdana" panose="020B0604030504040204" pitchFamily="34" charset="0"/>
                <a:cs typeface="Times New Roman" pitchFamily="18" charset="0"/>
                <a:sym typeface="Arial"/>
              </a:rPr>
              <a:t>categorii</a:t>
            </a:r>
            <a:r>
              <a:rPr lang="en-US" dirty="0">
                <a:solidFill>
                  <a:srgbClr val="1DABA8"/>
                </a:solidFill>
                <a:latin typeface="Times New Roman" pitchFamily="18" charset="0"/>
                <a:ea typeface="Verdana" panose="020B0604030504040204" pitchFamily="34" charset="0"/>
                <a:cs typeface="Times New Roman" pitchFamily="18" charset="0"/>
                <a:sym typeface="Arial"/>
              </a:rPr>
              <a:t> de </a:t>
            </a:r>
            <a:r>
              <a:rPr lang="en-US" dirty="0" err="1">
                <a:solidFill>
                  <a:srgbClr val="1DABA8"/>
                </a:solidFill>
                <a:latin typeface="Times New Roman" pitchFamily="18" charset="0"/>
                <a:ea typeface="Verdana" panose="020B0604030504040204" pitchFamily="34" charset="0"/>
                <a:cs typeface="Times New Roman" pitchFamily="18" charset="0"/>
                <a:sym typeface="Arial"/>
              </a:rPr>
              <a:t>persoane</a:t>
            </a:r>
            <a:r>
              <a:rPr lang="en-US" dirty="0">
                <a:solidFill>
                  <a:srgbClr val="000000"/>
                </a:solidFill>
                <a:latin typeface="Times New Roman" pitchFamily="18" charset="0"/>
                <a:ea typeface="Verdana" panose="020B0604030504040204" pitchFamily="34" charset="0"/>
                <a:cs typeface="Times New Roman" pitchFamily="18" charset="0"/>
                <a:sym typeface="Arial"/>
              </a:rPr>
              <a:t>: </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3" name="Текст 2"/>
          <p:cNvSpPr>
            <a:spLocks noGrp="1"/>
          </p:cNvSpPr>
          <p:nvPr>
            <p:ph type="body" idx="1"/>
          </p:nvPr>
        </p:nvSpPr>
        <p:spPr>
          <a:xfrm>
            <a:off x="844424" y="728770"/>
            <a:ext cx="7974897" cy="4197205"/>
          </a:xfrm>
        </p:spPr>
        <p:txBody>
          <a:bodyPr/>
          <a:lstStyle/>
          <a:p>
            <a:pPr marL="0" lvl="0" indent="0">
              <a:lnSpc>
                <a:spcPct val="115000"/>
              </a:lnSpc>
              <a:spcBef>
                <a:spcPts val="0"/>
              </a:spcBef>
              <a:buClr>
                <a:srgbClr val="1DABA8"/>
              </a:buClr>
              <a:buSzPts val="1800"/>
              <a:buNone/>
            </a:pPr>
            <a:r>
              <a:rPr lang="en-US" sz="1900" dirty="0">
                <a:solidFill>
                  <a:srgbClr val="000000"/>
                </a:solidFill>
                <a:latin typeface="Times New Roman" pitchFamily="18" charset="0"/>
                <a:ea typeface="Verdana" panose="020B0604030504040204" pitchFamily="34" charset="0"/>
                <a:cs typeface="Times New Roman" pitchFamily="18" charset="0"/>
                <a:sym typeface="Arial"/>
              </a:rPr>
              <a:t>f)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rezidenţii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învăţămîntului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postuniversitar</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obligatoriu</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p>
          <a:p>
            <a:pPr marL="0" lvl="0" indent="0">
              <a:lnSpc>
                <a:spcPct val="115000"/>
              </a:lnSpc>
              <a:spcBef>
                <a:spcPts val="0"/>
              </a:spcBef>
              <a:buClr>
                <a:srgbClr val="1DABA8"/>
              </a:buClr>
              <a:buSzPts val="1800"/>
              <a:buNone/>
            </a:pP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doctoranzii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la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cursuri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zi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900" dirty="0">
                <a:solidFill>
                  <a:srgbClr val="000000"/>
                </a:solidFill>
                <a:latin typeface="Times New Roman" pitchFamily="18" charset="0"/>
                <a:ea typeface="Verdana" panose="020B0604030504040204" pitchFamily="34" charset="0"/>
                <a:cs typeface="Times New Roman" pitchFamily="18" charset="0"/>
                <a:sym typeface="Arial"/>
              </a:rPr>
              <a:t>g)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copiii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neîncadraţi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la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învăţătură</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pînă</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la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împlinirea</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vîrstei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de </a:t>
            </a: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p>
          <a:p>
            <a:pPr marL="0" lvl="0" indent="0">
              <a:lnSpc>
                <a:spcPct val="115000"/>
              </a:lnSpc>
              <a:spcBef>
                <a:spcPts val="0"/>
              </a:spcBef>
              <a:buClr>
                <a:srgbClr val="1DABA8"/>
              </a:buClr>
              <a:buSzPts val="1800"/>
              <a:buNone/>
            </a:pP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a:solidFill>
                  <a:srgbClr val="000000"/>
                </a:solidFill>
                <a:latin typeface="Times New Roman" pitchFamily="18" charset="0"/>
                <a:ea typeface="Verdana" panose="020B0604030504040204" pitchFamily="34" charset="0"/>
                <a:cs typeface="Times New Roman" pitchFamily="18" charset="0"/>
                <a:sym typeface="Arial"/>
              </a:rPr>
              <a:t>18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ani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smtClean="0">
                <a:solidFill>
                  <a:srgbClr val="000000"/>
                </a:solidFill>
                <a:latin typeface="Times New Roman" pitchFamily="18" charset="0"/>
                <a:ea typeface="Verdana" panose="020B0604030504040204" pitchFamily="34" charset="0"/>
                <a:cs typeface="Times New Roman" pitchFamily="18" charset="0"/>
                <a:sym typeface="Arial"/>
              </a:rPr>
              <a:t>h</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gravidele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parturientele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lăuzele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invalizi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smtClean="0">
                <a:solidFill>
                  <a:srgbClr val="000000"/>
                </a:solidFill>
                <a:latin typeface="Times New Roman" pitchFamily="18" charset="0"/>
                <a:ea typeface="Verdana" panose="020B0604030504040204" pitchFamily="34" charset="0"/>
                <a:cs typeface="Times New Roman" pitchFamily="18" charset="0"/>
                <a:sym typeface="Arial"/>
              </a:rPr>
              <a:t>j</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pensionari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900" dirty="0">
                <a:solidFill>
                  <a:srgbClr val="000000"/>
                </a:solidFill>
                <a:latin typeface="Times New Roman" pitchFamily="18" charset="0"/>
                <a:ea typeface="Verdana" panose="020B0604030504040204" pitchFamily="34" charset="0"/>
                <a:cs typeface="Times New Roman" pitchFamily="18" charset="0"/>
                <a:sym typeface="Arial"/>
              </a:rPr>
              <a:t>k)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şomerii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care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beneficiază</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ajutor</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şomaj</a:t>
            </a:r>
            <a:r>
              <a:rPr lang="en-US" sz="1900" dirty="0">
                <a:solidFill>
                  <a:srgbClr val="000000"/>
                </a:solidFill>
                <a:latin typeface="Times New Roman" pitchFamily="18" charset="0"/>
                <a:ea typeface="Verdana" panose="020B0604030504040204" pitchFamily="34" charset="0"/>
                <a:cs typeface="Times New Roman" pitchFamily="18" charset="0"/>
                <a:sym typeface="Arial"/>
              </a:rPr>
              <a:t>;</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900" dirty="0">
                <a:solidFill>
                  <a:srgbClr val="000000"/>
                </a:solidFill>
                <a:latin typeface="Times New Roman" pitchFamily="18" charset="0"/>
                <a:ea typeface="Verdana" panose="020B0604030504040204" pitchFamily="34" charset="0"/>
                <a:cs typeface="Times New Roman" pitchFamily="18" charset="0"/>
                <a:sym typeface="Arial"/>
              </a:rPr>
              <a:t>l)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persoanele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care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îngrijesc</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la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domiciliu</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un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copil</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invalid cu </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severitatea</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I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sau</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un invalid din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copilărie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gradul</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I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ţintuit</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p>
          <a:p>
            <a:pPr marL="0" lvl="0" indent="0">
              <a:lnSpc>
                <a:spcPct val="115000"/>
              </a:lnSpc>
              <a:spcBef>
                <a:spcPts val="0"/>
              </a:spcBef>
              <a:buClr>
                <a:srgbClr val="1DABA8"/>
              </a:buClr>
              <a:buSzPts val="1800"/>
              <a:buNone/>
            </a:pP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a:solidFill>
                  <a:srgbClr val="000000"/>
                </a:solidFill>
                <a:latin typeface="Times New Roman" pitchFamily="18" charset="0"/>
                <a:ea typeface="Verdana" panose="020B0604030504040204" pitchFamily="34" charset="0"/>
                <a:cs typeface="Times New Roman" pitchFamily="18" charset="0"/>
                <a:sym typeface="Arial"/>
              </a:rPr>
              <a:t>la pat; </a:t>
            </a:r>
            <a:r>
              <a:rPr lang="en-US" sz="1900" dirty="0" smtClean="0">
                <a:solidFill>
                  <a:srgbClr val="000000"/>
                </a:solidFill>
                <a:latin typeface="Times New Roman" pitchFamily="18" charset="0"/>
                <a:ea typeface="Verdana" panose="020B0604030504040204" pitchFamily="34" charset="0"/>
                <a:cs typeface="Times New Roman" pitchFamily="18" charset="0"/>
                <a:sym typeface="Arial"/>
              </a:rPr>
              <a:t>m</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mame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cu </a:t>
            </a:r>
            <a:r>
              <a:rPr lang="ro-MD" sz="1900" dirty="0">
                <a:solidFill>
                  <a:srgbClr val="000000"/>
                </a:solidFill>
                <a:latin typeface="Times New Roman" pitchFamily="18" charset="0"/>
                <a:ea typeface="Verdana" panose="020B0604030504040204" pitchFamily="34" charset="0"/>
                <a:cs typeface="Times New Roman" pitchFamily="18" charset="0"/>
                <a:sym typeface="Arial"/>
              </a:rPr>
              <a:t>trei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mai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mulţi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copii</a:t>
            </a:r>
            <a:r>
              <a:rPr lang="en-US" sz="1900" dirty="0">
                <a:solidFill>
                  <a:srgbClr val="000000"/>
                </a:solidFill>
                <a:latin typeface="Times New Roman" pitchFamily="18" charset="0"/>
                <a:ea typeface="Verdana" panose="020B0604030504040204" pitchFamily="34" charset="0"/>
                <a:cs typeface="Times New Roman" pitchFamily="18" charset="0"/>
                <a:sym typeface="Arial"/>
              </a:rPr>
              <a:t>;</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1900" dirty="0">
                <a:solidFill>
                  <a:srgbClr val="000000"/>
                </a:solidFill>
                <a:latin typeface="Times New Roman" pitchFamily="18" charset="0"/>
                <a:ea typeface="Verdana" panose="020B0604030504040204" pitchFamily="34" charset="0"/>
                <a:cs typeface="Times New Roman" pitchFamily="18" charset="0"/>
                <a:sym typeface="Arial"/>
              </a:rPr>
              <a:t>n)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persoanele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din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familiile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defavorizate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care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beneficiază</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de </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ajutor</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social conform </a:t>
            </a:r>
            <a:r>
              <a:rPr lang="en-US" sz="1900" u="sng" dirty="0" err="1">
                <a:solidFill>
                  <a:srgbClr val="000000"/>
                </a:solidFill>
                <a:latin typeface="Times New Roman" pitchFamily="18" charset="0"/>
                <a:ea typeface="Verdana" panose="020B0604030504040204" pitchFamily="34" charset="0"/>
                <a:cs typeface="Times New Roman" pitchFamily="18" charset="0"/>
                <a:sym typeface="Arial"/>
                <a:hlinkClick r:id="rId2" action="ppaction://hlinkfile"/>
              </a:rPr>
              <a:t>Legii</a:t>
            </a:r>
            <a:r>
              <a:rPr lang="en-US" sz="1900" u="sng" dirty="0">
                <a:solidFill>
                  <a:srgbClr val="000000"/>
                </a:solidFill>
                <a:latin typeface="Times New Roman" pitchFamily="18" charset="0"/>
                <a:ea typeface="Verdana" panose="020B0604030504040204" pitchFamily="34" charset="0"/>
                <a:cs typeface="Times New Roman" pitchFamily="18" charset="0"/>
                <a:sym typeface="Arial"/>
                <a:hlinkClick r:id="rId2" action="ppaction://hlinkfile"/>
              </a:rPr>
              <a:t> nr.133-XVI din 13 </a:t>
            </a:r>
            <a:r>
              <a:rPr lang="en-US" sz="1900" u="sng" dirty="0" err="1">
                <a:solidFill>
                  <a:srgbClr val="000000"/>
                </a:solidFill>
                <a:latin typeface="Times New Roman" pitchFamily="18" charset="0"/>
                <a:ea typeface="Verdana" panose="020B0604030504040204" pitchFamily="34" charset="0"/>
                <a:cs typeface="Times New Roman" pitchFamily="18" charset="0"/>
                <a:sym typeface="Arial"/>
                <a:hlinkClick r:id="rId2" action="ppaction://hlinkfile"/>
              </a:rPr>
              <a:t>iunie</a:t>
            </a:r>
            <a:r>
              <a:rPr lang="en-US" sz="1900" u="sng" dirty="0">
                <a:solidFill>
                  <a:srgbClr val="000000"/>
                </a:solidFill>
                <a:latin typeface="Times New Roman" pitchFamily="18" charset="0"/>
                <a:ea typeface="Verdana" panose="020B0604030504040204" pitchFamily="34" charset="0"/>
                <a:cs typeface="Times New Roman" pitchFamily="18" charset="0"/>
                <a:sym typeface="Arial"/>
                <a:hlinkClick r:id="rId2" action="ppaction://hlinkfile"/>
              </a:rPr>
              <a:t> 2008</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cu </a:t>
            </a: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p>
          <a:p>
            <a:pPr marL="0" lvl="0" indent="0">
              <a:lnSpc>
                <a:spcPct val="115000"/>
              </a:lnSpc>
              <a:spcBef>
                <a:spcPts val="0"/>
              </a:spcBef>
              <a:buClr>
                <a:srgbClr val="1DABA8"/>
              </a:buClr>
              <a:buSzPts val="1800"/>
              <a:buNone/>
            </a:pPr>
            <a:r>
              <a:rPr lang="x-none" sz="1900" dirty="0">
                <a:solidFill>
                  <a:srgbClr val="000000"/>
                </a:solidFill>
                <a:latin typeface="Times New Roman" pitchFamily="18" charset="0"/>
                <a:ea typeface="Verdana" panose="020B0604030504040204" pitchFamily="34" charset="0"/>
                <a:cs typeface="Times New Roman" pitchFamily="18" charset="0"/>
                <a:sym typeface="Arial"/>
              </a:rPr>
              <a:t>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privire</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la </a:t>
            </a:r>
            <a:r>
              <a:rPr lang="en-US" sz="1900" dirty="0" err="1">
                <a:solidFill>
                  <a:srgbClr val="000000"/>
                </a:solidFill>
                <a:latin typeface="Times New Roman" pitchFamily="18" charset="0"/>
                <a:ea typeface="Verdana" panose="020B0604030504040204" pitchFamily="34" charset="0"/>
                <a:cs typeface="Times New Roman" pitchFamily="18" charset="0"/>
                <a:sym typeface="Arial"/>
              </a:rPr>
              <a:t>ajutorul</a:t>
            </a:r>
            <a:r>
              <a:rPr lang="en-US" sz="1900" dirty="0">
                <a:solidFill>
                  <a:srgbClr val="000000"/>
                </a:solidFill>
                <a:latin typeface="Times New Roman" pitchFamily="18" charset="0"/>
                <a:ea typeface="Verdana" panose="020B0604030504040204" pitchFamily="34" charset="0"/>
                <a:cs typeface="Times New Roman" pitchFamily="18" charset="0"/>
                <a:sym typeface="Arial"/>
              </a:rPr>
              <a:t> social.</a:t>
            </a:r>
            <a:endParaRPr lang="x-none" sz="19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14</a:t>
            </a:fld>
            <a:endParaRPr lang="en">
              <a:solidFill>
                <a:srgbClr val="FFFFFF"/>
              </a:solidFill>
            </a:endParaRPr>
          </a:p>
        </p:txBody>
      </p:sp>
    </p:spTree>
    <p:extLst>
      <p:ext uri="{BB962C8B-B14F-4D97-AF65-F5344CB8AC3E}">
        <p14:creationId xmlns:p14="http://schemas.microsoft.com/office/powerpoint/2010/main" val="3142673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91924"/>
          </a:xfrm>
        </p:spPr>
        <p:txBody>
          <a:bodyPr/>
          <a:lstStyle/>
          <a:p>
            <a:pPr lvl="0" algn="ctr">
              <a:lnSpc>
                <a:spcPct val="115000"/>
              </a:lnSpc>
              <a:buClr>
                <a:srgbClr val="1DABA8"/>
              </a:buClr>
              <a:buSzPts val="1800"/>
            </a:pPr>
            <a:r>
              <a:rPr lang="x-none" sz="2800" b="1" dirty="0">
                <a:solidFill>
                  <a:schemeClr val="bg2"/>
                </a:solidFill>
                <a:latin typeface="Times New Roman" pitchFamily="18" charset="0"/>
                <a:ea typeface="Verdana" panose="020B0604030504040204" pitchFamily="34" charset="0"/>
                <a:cs typeface="Times New Roman" pitchFamily="18" charset="0"/>
                <a:sym typeface="Arial"/>
              </a:rPr>
              <a:t>FINAN</a:t>
            </a:r>
            <a:r>
              <a:rPr lang="ro-RO" sz="2800" b="1" dirty="0">
                <a:solidFill>
                  <a:schemeClr val="bg2"/>
                </a:solidFill>
                <a:latin typeface="Times New Roman" pitchFamily="18" charset="0"/>
                <a:ea typeface="Verdana" panose="020B0604030504040204" pitchFamily="34" charset="0"/>
                <a:cs typeface="Times New Roman" pitchFamily="18" charset="0"/>
                <a:sym typeface="Arial"/>
              </a:rPr>
              <a:t>ȚARE</a:t>
            </a:r>
            <a:endParaRPr lang="x-none" dirty="0">
              <a:solidFill>
                <a:schemeClr val="bg2"/>
              </a:solidFill>
              <a:latin typeface="Times New Roman" pitchFamily="18" charset="0"/>
              <a:ea typeface="Verdana" panose="020B0604030504040204" pitchFamily="34" charset="0"/>
              <a:cs typeface="Times New Roman" pitchFamily="18" charset="0"/>
              <a:sym typeface="Arial"/>
            </a:endParaRPr>
          </a:p>
        </p:txBody>
      </p:sp>
      <p:sp>
        <p:nvSpPr>
          <p:cNvPr id="3" name="Текст 2"/>
          <p:cNvSpPr>
            <a:spLocks noGrp="1"/>
          </p:cNvSpPr>
          <p:nvPr>
            <p:ph type="body" idx="1"/>
          </p:nvPr>
        </p:nvSpPr>
        <p:spPr>
          <a:xfrm>
            <a:off x="844424" y="728770"/>
            <a:ext cx="7974897" cy="4197205"/>
          </a:xfrm>
        </p:spPr>
        <p:txBody>
          <a:bodyPr/>
          <a:lstStyle/>
          <a:p>
            <a:pPr lvl="0" indent="-342900">
              <a:lnSpc>
                <a:spcPct val="115000"/>
              </a:lnSpc>
              <a:spcBef>
                <a:spcPts val="0"/>
              </a:spcBef>
              <a:buClr>
                <a:srgbClr val="1DABA8"/>
              </a:buClr>
              <a:buSzPts val="1800"/>
              <a:buFont typeface="Arial"/>
              <a:buChar char="●"/>
            </a:pPr>
            <a:r>
              <a:rPr lang="en-US" sz="2000" dirty="0">
                <a:solidFill>
                  <a:srgbClr val="000000"/>
                </a:solidFill>
                <a:latin typeface="Times New Roman" pitchFamily="18" charset="0"/>
                <a:ea typeface="Verdana" panose="020B0604030504040204" pitchFamily="34" charset="0"/>
                <a:cs typeface="Times New Roman" pitchFamily="18" charset="0"/>
                <a:sym typeface="Arial"/>
              </a:rPr>
              <a:t>Asigurarea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obligatorie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persoanelor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b="1" i="1" dirty="0" err="1">
                <a:solidFill>
                  <a:srgbClr val="000000"/>
                </a:solidFill>
                <a:latin typeface="Times New Roman" pitchFamily="18" charset="0"/>
                <a:ea typeface="Verdana" panose="020B0604030504040204" pitchFamily="34" charset="0"/>
                <a:cs typeface="Times New Roman" pitchFamily="18" charset="0"/>
                <a:sym typeface="Arial"/>
              </a:rPr>
              <a:t>angajate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se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efectuează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din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contul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mijloacelor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angajatorilor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ale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salariaţilor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lvl="0" indent="-342900">
              <a:lnSpc>
                <a:spcPct val="115000"/>
              </a:lnSpc>
              <a:spcBef>
                <a:spcPts val="0"/>
              </a:spcBef>
              <a:buClr>
                <a:srgbClr val="1DABA8"/>
              </a:buClr>
              <a:buSzPts val="1800"/>
              <a:buFont typeface="Arial"/>
              <a:buChar char="●"/>
            </a:pPr>
            <a:r>
              <a:rPr lang="en-US" sz="2000" dirty="0">
                <a:solidFill>
                  <a:srgbClr val="000000"/>
                </a:solidFill>
                <a:latin typeface="Times New Roman" pitchFamily="18" charset="0"/>
                <a:ea typeface="Verdana" panose="020B0604030504040204" pitchFamily="34" charset="0"/>
                <a:cs typeface="Times New Roman" pitchFamily="18" charset="0"/>
                <a:sym typeface="Arial"/>
              </a:rPr>
              <a:t>Asigurarea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obligatorie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persoanelor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b="1" dirty="0" err="1">
                <a:solidFill>
                  <a:srgbClr val="000000"/>
                </a:solidFill>
                <a:latin typeface="Times New Roman" pitchFamily="18" charset="0"/>
                <a:ea typeface="Verdana" panose="020B0604030504040204" pitchFamily="34" charset="0"/>
                <a:cs typeface="Times New Roman" pitchFamily="18" charset="0"/>
                <a:sym typeface="Arial"/>
              </a:rPr>
              <a:t>neangajate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se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realizează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din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contul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bugetului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stat. </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lvl="0" indent="-342900">
              <a:lnSpc>
                <a:spcPct val="115000"/>
              </a:lnSpc>
              <a:spcBef>
                <a:spcPts val="0"/>
              </a:spcBef>
              <a:buClr>
                <a:srgbClr val="1DABA8"/>
              </a:buClr>
              <a:buSzPts val="1800"/>
              <a:buFont typeface="Arial"/>
              <a:buChar char="●"/>
            </a:pP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cazul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persoanelor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b="1" i="1" dirty="0" err="1">
                <a:solidFill>
                  <a:srgbClr val="000000"/>
                </a:solidFill>
                <a:latin typeface="Times New Roman" pitchFamily="18" charset="0"/>
                <a:ea typeface="Verdana" panose="020B0604030504040204" pitchFamily="34" charset="0"/>
                <a:cs typeface="Times New Roman" pitchFamily="18" charset="0"/>
                <a:sym typeface="Arial"/>
              </a:rPr>
              <a:t>neasigurate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cheltuielile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pentru</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urgentă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prespitalicească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pentru</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primară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precum</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pentru</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asistenţa</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specializată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ambulator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spitalicească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cazul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maladiilor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social-</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c</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ondiţionate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cu impact major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asupra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sănătăţii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publice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se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acoperă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din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contul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mijloacelor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fondurilor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asigurării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obligatorii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asistenţă</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conform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listei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stabilite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Ministerul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Sănătăţii</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15</a:t>
            </a:fld>
            <a:endParaRPr lang="en">
              <a:solidFill>
                <a:srgbClr val="FFFFFF"/>
              </a:solidFill>
            </a:endParaRPr>
          </a:p>
        </p:txBody>
      </p:sp>
    </p:spTree>
    <p:extLst>
      <p:ext uri="{BB962C8B-B14F-4D97-AF65-F5344CB8AC3E}">
        <p14:creationId xmlns:p14="http://schemas.microsoft.com/office/powerpoint/2010/main" val="2090047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8299575" cy="1134402"/>
          </a:xfrm>
        </p:spPr>
        <p:txBody>
          <a:bodyPr/>
          <a:lstStyle/>
          <a:p>
            <a:r>
              <a:rPr lang="ro-RO"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Prima asigurare medicală obligatorie</a:t>
            </a:r>
            <a:endParaRPr lang="en-US" dirty="0">
              <a:solidFill>
                <a:schemeClr val="bg2"/>
              </a:solidFill>
            </a:endParaRPr>
          </a:p>
        </p:txBody>
      </p:sp>
      <p:sp>
        <p:nvSpPr>
          <p:cNvPr id="3" name="Текст 2"/>
          <p:cNvSpPr>
            <a:spLocks noGrp="1"/>
          </p:cNvSpPr>
          <p:nvPr>
            <p:ph type="body" idx="1"/>
          </p:nvPr>
        </p:nvSpPr>
        <p:spPr>
          <a:xfrm>
            <a:off x="844424" y="1140000"/>
            <a:ext cx="7962691" cy="3785975"/>
          </a:xfrm>
        </p:spPr>
        <p:txBody>
          <a:bodyPr/>
          <a:lstStyle/>
          <a:p>
            <a:pPr marL="0" lvl="0" indent="0">
              <a:spcBef>
                <a:spcPts val="0"/>
              </a:spcBef>
              <a:buClr>
                <a:srgbClr val="000000"/>
              </a:buClr>
              <a:buSzTx/>
              <a:buNone/>
            </a:pPr>
            <a:r>
              <a:rPr lang="ro-RO" sz="1400" dirty="0">
                <a:solidFill>
                  <a:srgbClr val="000000"/>
                </a:solidFill>
                <a:latin typeface="Arial"/>
                <a:cs typeface="Arial"/>
                <a:sym typeface="Arial"/>
              </a:rPr>
              <a:t>Prima de asigurare obligatorie de </a:t>
            </a:r>
            <a:r>
              <a:rPr lang="ro-RO" sz="1400" dirty="0" err="1">
                <a:solidFill>
                  <a:srgbClr val="000000"/>
                </a:solidFill>
                <a:latin typeface="Arial"/>
                <a:cs typeface="Arial"/>
                <a:sym typeface="Arial"/>
              </a:rPr>
              <a:t>asistenţă</a:t>
            </a:r>
            <a:r>
              <a:rPr lang="ro-RO" sz="1400" dirty="0">
                <a:solidFill>
                  <a:srgbClr val="000000"/>
                </a:solidFill>
                <a:latin typeface="Arial"/>
                <a:cs typeface="Arial"/>
                <a:sym typeface="Arial"/>
              </a:rPr>
              <a:t> medicală în sumă fixă este o </a:t>
            </a:r>
            <a:r>
              <a:rPr lang="ro-RO" sz="1400" dirty="0" err="1">
                <a:solidFill>
                  <a:srgbClr val="000000"/>
                </a:solidFill>
                <a:latin typeface="Arial"/>
                <a:cs typeface="Arial"/>
                <a:sym typeface="Arial"/>
              </a:rPr>
              <a:t>contribuţie</a:t>
            </a:r>
            <a:r>
              <a:rPr lang="ro-RO" sz="1400" dirty="0">
                <a:solidFill>
                  <a:srgbClr val="000000"/>
                </a:solidFill>
                <a:latin typeface="Arial"/>
                <a:cs typeface="Arial"/>
                <a:sym typeface="Arial"/>
              </a:rPr>
              <a:t> bănească pe care persoanele fizice neangajate, care nu fac parte din categoriile de persoane asigurate de Guvern, o achită anual, asigurându-și riscul de îmbolnăvire</a:t>
            </a:r>
            <a:r>
              <a:rPr lang="ro-RO" sz="1400" dirty="0" smtClean="0">
                <a:solidFill>
                  <a:srgbClr val="000000"/>
                </a:solidFill>
                <a:latin typeface="Arial"/>
                <a:cs typeface="Arial"/>
                <a:sym typeface="Arial"/>
              </a:rPr>
              <a:t>.</a:t>
            </a:r>
            <a:r>
              <a:rPr lang="it-IT" sz="1400" dirty="0">
                <a:solidFill>
                  <a:srgbClr val="000000"/>
                </a:solidFill>
                <a:latin typeface="Arial"/>
                <a:cs typeface="Arial"/>
                <a:sym typeface="Arial"/>
              </a:rPr>
              <a:t> </a:t>
            </a:r>
            <a:endParaRPr lang="ro-RO" sz="1400" dirty="0" smtClean="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r>
              <a:rPr lang="it-IT" sz="1400" dirty="0" smtClean="0">
                <a:solidFill>
                  <a:srgbClr val="000000"/>
                </a:solidFill>
                <a:latin typeface="Arial"/>
                <a:cs typeface="Arial"/>
                <a:sym typeface="Arial"/>
              </a:rPr>
              <a:t>Mărimea </a:t>
            </a:r>
            <a:r>
              <a:rPr lang="it-IT" sz="1400" dirty="0">
                <a:solidFill>
                  <a:srgbClr val="000000"/>
                </a:solidFill>
                <a:latin typeface="Arial"/>
                <a:cs typeface="Arial"/>
                <a:sym typeface="Arial"/>
              </a:rPr>
              <a:t>primei de asigurare în sumă fixă este stabilită prin Legea fondurilor asigurării obligatorii de asistenţă medicală, adoptată în fiecare an de Parlament. </a:t>
            </a:r>
            <a:endParaRPr lang="ro-RO" sz="1400" dirty="0" smtClean="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r>
              <a:rPr lang="ro-RO" sz="1400" dirty="0">
                <a:solidFill>
                  <a:srgbClr val="000000"/>
                </a:solidFill>
                <a:latin typeface="Arial"/>
                <a:cs typeface="Arial"/>
                <a:sym typeface="Arial"/>
              </a:rPr>
              <a:t>Prima de asigurare obligatorie de </a:t>
            </a:r>
            <a:r>
              <a:rPr lang="ro-RO" sz="1400" dirty="0" err="1">
                <a:solidFill>
                  <a:srgbClr val="000000"/>
                </a:solidFill>
                <a:latin typeface="Arial"/>
                <a:cs typeface="Arial"/>
                <a:sym typeface="Arial"/>
              </a:rPr>
              <a:t>asistenţă</a:t>
            </a:r>
            <a:r>
              <a:rPr lang="ro-RO" sz="1400" dirty="0">
                <a:solidFill>
                  <a:srgbClr val="000000"/>
                </a:solidFill>
                <a:latin typeface="Arial"/>
                <a:cs typeface="Arial"/>
                <a:sym typeface="Arial"/>
              </a:rPr>
              <a:t> medicală în sumă fixă este achitată în fiecare an de la 1 ianuarie până la data de 31 martie inclusiv, perioadă în care sunt aplicate </a:t>
            </a:r>
            <a:r>
              <a:rPr lang="ro-RO" sz="1400" dirty="0" err="1">
                <a:solidFill>
                  <a:srgbClr val="000000"/>
                </a:solidFill>
                <a:latin typeface="Arial"/>
                <a:cs typeface="Arial"/>
                <a:sym typeface="Arial"/>
              </a:rPr>
              <a:t>şi</a:t>
            </a:r>
            <a:r>
              <a:rPr lang="ro-RO" sz="1400" dirty="0">
                <a:solidFill>
                  <a:srgbClr val="000000"/>
                </a:solidFill>
                <a:latin typeface="Arial"/>
                <a:cs typeface="Arial"/>
                <a:sym typeface="Arial"/>
              </a:rPr>
              <a:t> reduceri pentru unele categorii de </a:t>
            </a:r>
            <a:r>
              <a:rPr lang="ro-RO" sz="1400" dirty="0" err="1">
                <a:solidFill>
                  <a:srgbClr val="000000"/>
                </a:solidFill>
                <a:latin typeface="Arial"/>
                <a:cs typeface="Arial"/>
                <a:sym typeface="Arial"/>
              </a:rPr>
              <a:t>plătitori.Persoanele</a:t>
            </a:r>
            <a:r>
              <a:rPr lang="ro-RO" sz="1400" dirty="0">
                <a:solidFill>
                  <a:srgbClr val="000000"/>
                </a:solidFill>
                <a:latin typeface="Arial"/>
                <a:cs typeface="Arial"/>
                <a:sym typeface="Arial"/>
              </a:rPr>
              <a:t> care se asigură în mod individual beneficiază de reduceri în mărime de 50%, 60% sau 75% din valoarea primei.</a:t>
            </a:r>
            <a:r>
              <a:rPr lang="it-IT" sz="1400" dirty="0">
                <a:solidFill>
                  <a:srgbClr val="000000"/>
                </a:solidFill>
                <a:latin typeface="Arial"/>
                <a:cs typeface="Arial"/>
                <a:sym typeface="Arial"/>
              </a:rPr>
              <a:t> Statutul de persoană asigurată în mod individual este valabil până la data de 31 decembrie a anului de gestiune pentru care a fost achitată prima de asigurare medicală obligatorie.</a:t>
            </a:r>
            <a:endParaRPr lang="en-GB" sz="1400" dirty="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endParaRPr lang="en-GB" sz="1400" dirty="0">
              <a:solidFill>
                <a:srgbClr val="000000"/>
              </a:solidFill>
              <a:latin typeface="Arial"/>
              <a:cs typeface="Arial"/>
              <a:sym typeface="Arial"/>
            </a:endParaRPr>
          </a:p>
          <a:p>
            <a:pPr marL="0" lvl="0" indent="0">
              <a:spcBef>
                <a:spcPts val="0"/>
              </a:spcBef>
              <a:buClr>
                <a:srgbClr val="000000"/>
              </a:buClr>
              <a:buSzTx/>
              <a:buNone/>
            </a:pPr>
            <a:endParaRPr lang="ro-RO" sz="1400" dirty="0" smtClean="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16</a:t>
            </a:fld>
            <a:endParaRPr lang="en">
              <a:solidFill>
                <a:srgbClr val="FFFFFF"/>
              </a:solidFill>
            </a:endParaRPr>
          </a:p>
        </p:txBody>
      </p:sp>
      <p:pic>
        <p:nvPicPr>
          <p:cNvPr id="5" name="Google Shape;67;p15">
            <a:extLst>
              <a:ext uri="{FF2B5EF4-FFF2-40B4-BE49-F238E27FC236}">
                <a16:creationId xmlns:a16="http://schemas.microsoft.com/office/drawing/2014/main" xmlns="" id="{30564AA1-07D8-40D9-927D-12D17C03B019}"/>
              </a:ext>
            </a:extLst>
          </p:cNvPr>
          <p:cNvPicPr preferRelativeResize="0"/>
          <p:nvPr/>
        </p:nvPicPr>
        <p:blipFill>
          <a:blip r:embed="rId3">
            <a:alphaModFix/>
          </a:blip>
          <a:stretch>
            <a:fillRect/>
          </a:stretch>
        </p:blipFill>
        <p:spPr>
          <a:xfrm>
            <a:off x="6813395" y="3952163"/>
            <a:ext cx="1861262" cy="1027683"/>
          </a:xfrm>
          <a:prstGeom prst="rect">
            <a:avLst/>
          </a:prstGeom>
          <a:noFill/>
          <a:ln>
            <a:noFill/>
          </a:ln>
        </p:spPr>
      </p:pic>
    </p:spTree>
    <p:extLst>
      <p:ext uri="{BB962C8B-B14F-4D97-AF65-F5344CB8AC3E}">
        <p14:creationId xmlns:p14="http://schemas.microsoft.com/office/powerpoint/2010/main" val="1011454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8299575" cy="1140000"/>
          </a:xfrm>
        </p:spPr>
        <p:txBody>
          <a:bodyPr/>
          <a:lstStyle/>
          <a:p>
            <a:r>
              <a:rPr lang="en-US" b="1" dirty="0"/>
              <a:t>Volumul </a:t>
            </a:r>
            <a:r>
              <a:rPr lang="en-US" b="1" dirty="0" err="1"/>
              <a:t>asistenţei</a:t>
            </a:r>
            <a:r>
              <a:rPr lang="en-US" b="1" dirty="0"/>
              <a:t> </a:t>
            </a:r>
            <a:r>
              <a:rPr lang="en-US" b="1" dirty="0" err="1"/>
              <a:t>şi</a:t>
            </a:r>
            <a:r>
              <a:rPr lang="en-US" b="1" dirty="0"/>
              <a:t> </a:t>
            </a:r>
            <a:r>
              <a:rPr lang="en-US" b="1" dirty="0" err="1"/>
              <a:t>spectrul</a:t>
            </a:r>
            <a:r>
              <a:rPr lang="en-US" b="1" dirty="0"/>
              <a:t> </a:t>
            </a:r>
            <a:r>
              <a:rPr lang="en-US" b="1" dirty="0" err="1"/>
              <a:t>serviciilor</a:t>
            </a:r>
            <a:r>
              <a:rPr lang="en-US" b="1" dirty="0"/>
              <a:t> </a:t>
            </a:r>
            <a:r>
              <a:rPr lang="en-US" b="1" dirty="0" err="1" smtClean="0"/>
              <a:t>medicale</a:t>
            </a:r>
            <a:r>
              <a:rPr lang="ro-MD" dirty="0"/>
              <a:t> </a:t>
            </a:r>
            <a:r>
              <a:rPr lang="en-US" b="1" dirty="0" err="1" smtClean="0"/>
              <a:t>acordate</a:t>
            </a:r>
            <a:endParaRPr lang="en-US" dirty="0"/>
          </a:p>
        </p:txBody>
      </p:sp>
      <p:sp>
        <p:nvSpPr>
          <p:cNvPr id="3" name="Текст 2"/>
          <p:cNvSpPr>
            <a:spLocks noGrp="1"/>
          </p:cNvSpPr>
          <p:nvPr>
            <p:ph type="body" idx="1"/>
          </p:nvPr>
        </p:nvSpPr>
        <p:spPr>
          <a:xfrm>
            <a:off x="844425" y="1538075"/>
            <a:ext cx="7158294" cy="3387900"/>
          </a:xfrm>
        </p:spPr>
        <p:txBody>
          <a:bodyPr/>
          <a:lstStyle/>
          <a:p>
            <a:r>
              <a:rPr lang="en-US" sz="2000" b="1" dirty="0"/>
              <a:t>Asistenţa </a:t>
            </a:r>
            <a:r>
              <a:rPr lang="en-US" sz="2000" b="1" dirty="0" err="1"/>
              <a:t>medicală</a:t>
            </a:r>
            <a:r>
              <a:rPr lang="en-US" sz="2000" b="1" dirty="0"/>
              <a:t> </a:t>
            </a:r>
            <a:r>
              <a:rPr lang="en-US" sz="2000" b="1" dirty="0" err="1"/>
              <a:t>primară</a:t>
            </a:r>
            <a:r>
              <a:rPr lang="en-US" sz="2000" b="1" dirty="0"/>
              <a:t> </a:t>
            </a:r>
            <a:r>
              <a:rPr lang="en-US" sz="2000" dirty="0" smtClean="0"/>
              <a:t>include </a:t>
            </a:r>
            <a:r>
              <a:rPr lang="en-US" sz="2000" dirty="0" err="1"/>
              <a:t>activităţi</a:t>
            </a:r>
            <a:r>
              <a:rPr lang="en-US" sz="2000" dirty="0"/>
              <a:t> de </a:t>
            </a:r>
            <a:r>
              <a:rPr lang="en-US" sz="2000" dirty="0" err="1"/>
              <a:t>profilaxie</a:t>
            </a:r>
            <a:r>
              <a:rPr lang="en-US" sz="2000" dirty="0"/>
              <a:t>, de </a:t>
            </a:r>
            <a:r>
              <a:rPr lang="en-US" sz="2000" dirty="0" err="1"/>
              <a:t>depistare</a:t>
            </a:r>
            <a:r>
              <a:rPr lang="en-US" sz="2000" dirty="0"/>
              <a:t> </a:t>
            </a:r>
            <a:r>
              <a:rPr lang="en-US" sz="2000" dirty="0" err="1"/>
              <a:t>precoce</a:t>
            </a:r>
            <a:r>
              <a:rPr lang="en-US" sz="2000" dirty="0"/>
              <a:t> a </a:t>
            </a:r>
            <a:r>
              <a:rPr lang="en-US" sz="2000" dirty="0" err="1"/>
              <a:t>maladiilor</a:t>
            </a:r>
            <a:r>
              <a:rPr lang="en-US" sz="2000" dirty="0"/>
              <a:t>, de </a:t>
            </a:r>
            <a:r>
              <a:rPr lang="en-US" sz="2000" dirty="0" err="1"/>
              <a:t>consultanţă</a:t>
            </a:r>
            <a:r>
              <a:rPr lang="en-US" sz="2000" dirty="0"/>
              <a:t>, cu </a:t>
            </a:r>
            <a:r>
              <a:rPr lang="en-US" sz="2000" dirty="0" err="1"/>
              <a:t>scop</a:t>
            </a:r>
            <a:r>
              <a:rPr lang="en-US" sz="2000" dirty="0"/>
              <a:t> </a:t>
            </a:r>
            <a:r>
              <a:rPr lang="en-US" sz="2000" dirty="0" err="1"/>
              <a:t>curativ</a:t>
            </a:r>
            <a:r>
              <a:rPr lang="en-US" sz="2000" dirty="0"/>
              <a:t> </a:t>
            </a:r>
            <a:r>
              <a:rPr lang="en-US" sz="2000" dirty="0" err="1"/>
              <a:t>şi</a:t>
            </a:r>
            <a:r>
              <a:rPr lang="en-US" sz="2000" dirty="0"/>
              <a:t> de </a:t>
            </a:r>
            <a:r>
              <a:rPr lang="en-US" sz="2000" dirty="0" err="1"/>
              <a:t>suport</a:t>
            </a:r>
            <a:r>
              <a:rPr lang="en-US" sz="2000" dirty="0"/>
              <a:t>, orientate </a:t>
            </a:r>
            <a:r>
              <a:rPr lang="en-US" sz="2000" dirty="0" err="1"/>
              <a:t>spre</a:t>
            </a:r>
            <a:r>
              <a:rPr lang="en-US" sz="2000" dirty="0"/>
              <a:t> </a:t>
            </a:r>
            <a:r>
              <a:rPr lang="en-US" sz="2000" dirty="0" err="1"/>
              <a:t>satisfacerea</a:t>
            </a:r>
            <a:r>
              <a:rPr lang="en-US" sz="2000" dirty="0"/>
              <a:t> </a:t>
            </a:r>
            <a:r>
              <a:rPr lang="en-US" sz="2000" dirty="0" err="1"/>
              <a:t>necesităţilor</a:t>
            </a:r>
            <a:r>
              <a:rPr lang="en-US" sz="2000" dirty="0"/>
              <a:t> de </a:t>
            </a:r>
            <a:r>
              <a:rPr lang="en-US" sz="2000" dirty="0" err="1"/>
              <a:t>sănătate</a:t>
            </a:r>
            <a:r>
              <a:rPr lang="en-US" sz="2000" dirty="0"/>
              <a:t> ale </a:t>
            </a:r>
            <a:r>
              <a:rPr lang="en-US" sz="2000" dirty="0" err="1"/>
              <a:t>persoanelor</a:t>
            </a:r>
            <a:r>
              <a:rPr lang="en-US" sz="2000" dirty="0"/>
              <a:t> </a:t>
            </a:r>
            <a:r>
              <a:rPr lang="en-US" sz="2000" dirty="0" err="1"/>
              <a:t>înregistrate</a:t>
            </a:r>
            <a:r>
              <a:rPr lang="en-US" sz="2000" dirty="0"/>
              <a:t> la </a:t>
            </a:r>
            <a:r>
              <a:rPr lang="en-US" sz="2000" dirty="0" err="1"/>
              <a:t>medicul</a:t>
            </a:r>
            <a:r>
              <a:rPr lang="en-US" sz="2000" dirty="0"/>
              <a:t> de </a:t>
            </a:r>
            <a:r>
              <a:rPr lang="en-US" sz="2000" dirty="0" err="1"/>
              <a:t>familie</a:t>
            </a:r>
            <a:r>
              <a:rPr lang="en-US" sz="2000" dirty="0"/>
              <a:t>, </a:t>
            </a:r>
            <a:r>
              <a:rPr lang="en-US" sz="2000" dirty="0" err="1"/>
              <a:t>în</a:t>
            </a:r>
            <a:r>
              <a:rPr lang="en-US" sz="2000" dirty="0"/>
              <a:t> </a:t>
            </a:r>
            <a:r>
              <a:rPr lang="en-US" sz="2000" dirty="0" err="1"/>
              <a:t>limita</a:t>
            </a:r>
            <a:r>
              <a:rPr lang="en-US" sz="2000" dirty="0"/>
              <a:t> </a:t>
            </a:r>
            <a:r>
              <a:rPr lang="en-US" sz="2000" dirty="0" err="1"/>
              <a:t>competenţei</a:t>
            </a:r>
            <a:r>
              <a:rPr lang="en-US" sz="2000" dirty="0"/>
              <a:t> </a:t>
            </a:r>
            <a:r>
              <a:rPr lang="en-US" sz="2000" dirty="0" err="1"/>
              <a:t>acestuia</a:t>
            </a:r>
            <a:r>
              <a:rPr lang="en-US" sz="2000" dirty="0"/>
              <a:t>, </a:t>
            </a:r>
            <a:r>
              <a:rPr lang="en-US" sz="2000" dirty="0" err="1"/>
              <a:t>stabilită</a:t>
            </a:r>
            <a:r>
              <a:rPr lang="en-US" sz="2000" dirty="0"/>
              <a:t> de </a:t>
            </a:r>
            <a:r>
              <a:rPr lang="en-US" sz="2000" dirty="0" err="1"/>
              <a:t>actele</a:t>
            </a:r>
            <a:r>
              <a:rPr lang="en-US" sz="2000" dirty="0"/>
              <a:t> normative </a:t>
            </a:r>
            <a:r>
              <a:rPr lang="en-US" sz="2000" dirty="0" err="1"/>
              <a:t>în</a:t>
            </a:r>
            <a:r>
              <a:rPr lang="en-US" sz="2000" dirty="0"/>
              <a:t> </a:t>
            </a:r>
            <a:r>
              <a:rPr lang="en-US" sz="2000" dirty="0" err="1"/>
              <a:t>vigoare</a:t>
            </a:r>
            <a:r>
              <a:rPr lang="en-US" sz="20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17</a:t>
            </a:fld>
            <a:endParaRPr lang="en">
              <a:solidFill>
                <a:srgbClr val="FFFFFF"/>
              </a:solidFill>
            </a:endParaRPr>
          </a:p>
        </p:txBody>
      </p:sp>
    </p:spTree>
    <p:extLst>
      <p:ext uri="{BB962C8B-B14F-4D97-AF65-F5344CB8AC3E}">
        <p14:creationId xmlns:p14="http://schemas.microsoft.com/office/powerpoint/2010/main" val="319130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p:nvPr/>
        </p:nvSpPr>
        <p:spPr>
          <a:xfrm>
            <a:off x="2718201" y="3300945"/>
            <a:ext cx="230950" cy="1122590"/>
          </a:xfrm>
          <a:custGeom>
            <a:avLst/>
            <a:gdLst/>
            <a:ahLst/>
            <a:cxnLst/>
            <a:rect l="l" t="t" r="r" b="b"/>
            <a:pathLst>
              <a:path w="2578" h="12531" extrusionOk="0">
                <a:moveTo>
                  <a:pt x="1988" y="0"/>
                </a:moveTo>
                <a:cubicBezTo>
                  <a:pt x="792" y="591"/>
                  <a:pt x="0" y="1829"/>
                  <a:pt x="0" y="3212"/>
                </a:cubicBezTo>
                <a:lnTo>
                  <a:pt x="0" y="12530"/>
                </a:lnTo>
                <a:lnTo>
                  <a:pt x="619" y="12530"/>
                </a:lnTo>
                <a:lnTo>
                  <a:pt x="619" y="3212"/>
                </a:lnTo>
                <a:cubicBezTo>
                  <a:pt x="619" y="1945"/>
                  <a:pt x="1411" y="836"/>
                  <a:pt x="2578" y="404"/>
                </a:cubicBezTo>
                <a:lnTo>
                  <a:pt x="2578" y="0"/>
                </a:lnTo>
                <a:close/>
              </a:path>
            </a:pathLst>
          </a:custGeom>
          <a:solidFill>
            <a:srgbClr val="1C7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5099901" y="3300945"/>
            <a:ext cx="231040" cy="1122590"/>
          </a:xfrm>
          <a:custGeom>
            <a:avLst/>
            <a:gdLst/>
            <a:ahLst/>
            <a:cxnLst/>
            <a:rect l="l" t="t" r="r" b="b"/>
            <a:pathLst>
              <a:path w="2579" h="12531" extrusionOk="0">
                <a:moveTo>
                  <a:pt x="1988" y="0"/>
                </a:moveTo>
                <a:cubicBezTo>
                  <a:pt x="778" y="591"/>
                  <a:pt x="0" y="1829"/>
                  <a:pt x="0" y="3212"/>
                </a:cubicBezTo>
                <a:lnTo>
                  <a:pt x="0" y="12530"/>
                </a:lnTo>
                <a:lnTo>
                  <a:pt x="605" y="12530"/>
                </a:lnTo>
                <a:lnTo>
                  <a:pt x="605" y="3212"/>
                </a:lnTo>
                <a:cubicBezTo>
                  <a:pt x="605" y="1945"/>
                  <a:pt x="1397" y="836"/>
                  <a:pt x="2578" y="404"/>
                </a:cubicBezTo>
                <a:lnTo>
                  <a:pt x="2578" y="0"/>
                </a:lnTo>
                <a:close/>
              </a:path>
            </a:pathLst>
          </a:custGeom>
          <a:solidFill>
            <a:srgbClr val="5FC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1593106" y="1684300"/>
            <a:ext cx="229786" cy="1123844"/>
          </a:xfrm>
          <a:custGeom>
            <a:avLst/>
            <a:gdLst/>
            <a:ahLst/>
            <a:cxnLst/>
            <a:rect l="l" t="t" r="r" b="b"/>
            <a:pathLst>
              <a:path w="2565" h="12545" extrusionOk="0">
                <a:moveTo>
                  <a:pt x="0" y="0"/>
                </a:moveTo>
                <a:lnTo>
                  <a:pt x="0" y="9319"/>
                </a:lnTo>
                <a:cubicBezTo>
                  <a:pt x="0" y="10716"/>
                  <a:pt x="778" y="11940"/>
                  <a:pt x="1974" y="12545"/>
                </a:cubicBezTo>
                <a:lnTo>
                  <a:pt x="2564" y="12545"/>
                </a:lnTo>
                <a:lnTo>
                  <a:pt x="2564" y="12127"/>
                </a:lnTo>
                <a:cubicBezTo>
                  <a:pt x="1397" y="11709"/>
                  <a:pt x="605" y="10586"/>
                  <a:pt x="605" y="9319"/>
                </a:cubicBezTo>
                <a:lnTo>
                  <a:pt x="605" y="0"/>
                </a:lnTo>
                <a:close/>
              </a:path>
            </a:pathLst>
          </a:custGeom>
          <a:solidFill>
            <a:srgbClr val="0F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3973552" y="1684300"/>
            <a:ext cx="231040" cy="1123844"/>
          </a:xfrm>
          <a:custGeom>
            <a:avLst/>
            <a:gdLst/>
            <a:ahLst/>
            <a:cxnLst/>
            <a:rect l="l" t="t" r="r" b="b"/>
            <a:pathLst>
              <a:path w="2579" h="12545" extrusionOk="0">
                <a:moveTo>
                  <a:pt x="0" y="0"/>
                </a:moveTo>
                <a:lnTo>
                  <a:pt x="0" y="9319"/>
                </a:lnTo>
                <a:cubicBezTo>
                  <a:pt x="0" y="10716"/>
                  <a:pt x="792" y="11940"/>
                  <a:pt x="1988" y="12545"/>
                </a:cubicBezTo>
                <a:lnTo>
                  <a:pt x="2578" y="12545"/>
                </a:lnTo>
                <a:lnTo>
                  <a:pt x="2578" y="12127"/>
                </a:lnTo>
                <a:cubicBezTo>
                  <a:pt x="1412" y="11709"/>
                  <a:pt x="605" y="10586"/>
                  <a:pt x="605" y="9319"/>
                </a:cubicBezTo>
                <a:lnTo>
                  <a:pt x="605" y="0"/>
                </a:lnTo>
                <a:close/>
              </a:path>
            </a:pathLst>
          </a:custGeom>
          <a:solidFill>
            <a:srgbClr val="1DA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6351400" y="1684300"/>
            <a:ext cx="231040" cy="1123844"/>
          </a:xfrm>
          <a:custGeom>
            <a:avLst/>
            <a:gdLst/>
            <a:ahLst/>
            <a:cxnLst/>
            <a:rect l="l" t="t" r="r" b="b"/>
            <a:pathLst>
              <a:path w="2579" h="12545" extrusionOk="0">
                <a:moveTo>
                  <a:pt x="0" y="0"/>
                </a:moveTo>
                <a:lnTo>
                  <a:pt x="0" y="9319"/>
                </a:lnTo>
                <a:cubicBezTo>
                  <a:pt x="0" y="10716"/>
                  <a:pt x="792" y="11940"/>
                  <a:pt x="1988" y="12545"/>
                </a:cubicBezTo>
                <a:lnTo>
                  <a:pt x="2578" y="12545"/>
                </a:lnTo>
                <a:lnTo>
                  <a:pt x="2578" y="12127"/>
                </a:lnTo>
                <a:cubicBezTo>
                  <a:pt x="1397" y="11709"/>
                  <a:pt x="605" y="10586"/>
                  <a:pt x="605" y="9319"/>
                </a:cubicBezTo>
                <a:lnTo>
                  <a:pt x="605" y="0"/>
                </a:lnTo>
                <a:close/>
              </a:path>
            </a:pathLst>
          </a:custGeom>
          <a:solidFill>
            <a:srgbClr val="008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869262" y="2749999"/>
            <a:ext cx="1138088" cy="589738"/>
          </a:xfrm>
          <a:custGeom>
            <a:avLst/>
            <a:gdLst/>
            <a:ahLst/>
            <a:cxnLst/>
            <a:rect l="l" t="t" r="r" b="b"/>
            <a:pathLst>
              <a:path w="12704" h="6583" extrusionOk="0">
                <a:moveTo>
                  <a:pt x="1" y="1"/>
                </a:moveTo>
                <a:lnTo>
                  <a:pt x="1" y="6582"/>
                </a:lnTo>
                <a:lnTo>
                  <a:pt x="9405" y="6582"/>
                </a:lnTo>
                <a:cubicBezTo>
                  <a:pt x="11235" y="6582"/>
                  <a:pt x="12704" y="5113"/>
                  <a:pt x="12704" y="3284"/>
                </a:cubicBezTo>
                <a:cubicBezTo>
                  <a:pt x="12704" y="1470"/>
                  <a:pt x="11235" y="1"/>
                  <a:pt x="9405" y="1"/>
                </a:cubicBezTo>
                <a:close/>
              </a:path>
            </a:pathLst>
          </a:custGeom>
          <a:solidFill>
            <a:srgbClr val="0F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1955656" y="2749999"/>
            <a:ext cx="1243798" cy="590992"/>
          </a:xfrm>
          <a:custGeom>
            <a:avLst/>
            <a:gdLst/>
            <a:ahLst/>
            <a:cxnLst/>
            <a:rect l="l" t="t" r="r" b="b"/>
            <a:pathLst>
              <a:path w="13884" h="6597" extrusionOk="0">
                <a:moveTo>
                  <a:pt x="0" y="1"/>
                </a:moveTo>
                <a:cubicBezTo>
                  <a:pt x="1297" y="533"/>
                  <a:pt x="2204" y="1801"/>
                  <a:pt x="2204" y="3299"/>
                </a:cubicBezTo>
                <a:cubicBezTo>
                  <a:pt x="2204" y="4782"/>
                  <a:pt x="1297" y="6049"/>
                  <a:pt x="0" y="6597"/>
                </a:cubicBezTo>
                <a:lnTo>
                  <a:pt x="10586" y="6597"/>
                </a:lnTo>
                <a:cubicBezTo>
                  <a:pt x="12415" y="6597"/>
                  <a:pt x="13884" y="5113"/>
                  <a:pt x="13884" y="3299"/>
                </a:cubicBezTo>
                <a:cubicBezTo>
                  <a:pt x="13884" y="1470"/>
                  <a:pt x="12415" y="1"/>
                  <a:pt x="10586" y="1"/>
                </a:cubicBezTo>
                <a:close/>
              </a:path>
            </a:pathLst>
          </a:custGeom>
          <a:solidFill>
            <a:srgbClr val="1C7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3145252" y="2749999"/>
            <a:ext cx="1243798" cy="590992"/>
          </a:xfrm>
          <a:custGeom>
            <a:avLst/>
            <a:gdLst/>
            <a:ahLst/>
            <a:cxnLst/>
            <a:rect l="l" t="t" r="r" b="b"/>
            <a:pathLst>
              <a:path w="13884" h="6597" extrusionOk="0">
                <a:moveTo>
                  <a:pt x="0" y="1"/>
                </a:moveTo>
                <a:cubicBezTo>
                  <a:pt x="1282" y="533"/>
                  <a:pt x="2189" y="1801"/>
                  <a:pt x="2189" y="3299"/>
                </a:cubicBezTo>
                <a:cubicBezTo>
                  <a:pt x="2189" y="4782"/>
                  <a:pt x="1282" y="6049"/>
                  <a:pt x="0" y="6597"/>
                </a:cubicBezTo>
                <a:lnTo>
                  <a:pt x="10586" y="6597"/>
                </a:lnTo>
                <a:cubicBezTo>
                  <a:pt x="12400" y="6597"/>
                  <a:pt x="13884" y="5113"/>
                  <a:pt x="13884" y="3299"/>
                </a:cubicBezTo>
                <a:cubicBezTo>
                  <a:pt x="13884" y="1470"/>
                  <a:pt x="12400" y="1"/>
                  <a:pt x="10586" y="1"/>
                </a:cubicBezTo>
                <a:close/>
              </a:path>
            </a:pathLst>
          </a:custGeom>
          <a:solidFill>
            <a:srgbClr val="1DA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4333503" y="2749999"/>
            <a:ext cx="1243798" cy="590992"/>
          </a:xfrm>
          <a:custGeom>
            <a:avLst/>
            <a:gdLst/>
            <a:ahLst/>
            <a:cxnLst/>
            <a:rect l="l" t="t" r="r" b="b"/>
            <a:pathLst>
              <a:path w="13884" h="6597" extrusionOk="0">
                <a:moveTo>
                  <a:pt x="0" y="1"/>
                </a:moveTo>
                <a:cubicBezTo>
                  <a:pt x="1297" y="533"/>
                  <a:pt x="2204" y="1801"/>
                  <a:pt x="2204" y="3299"/>
                </a:cubicBezTo>
                <a:cubicBezTo>
                  <a:pt x="2204" y="4782"/>
                  <a:pt x="1297" y="6049"/>
                  <a:pt x="0" y="6597"/>
                </a:cubicBezTo>
                <a:lnTo>
                  <a:pt x="10586" y="6597"/>
                </a:lnTo>
                <a:cubicBezTo>
                  <a:pt x="12415" y="6597"/>
                  <a:pt x="13884" y="5113"/>
                  <a:pt x="13884" y="3299"/>
                </a:cubicBezTo>
                <a:cubicBezTo>
                  <a:pt x="13884" y="1470"/>
                  <a:pt x="12415" y="1"/>
                  <a:pt x="10586" y="1"/>
                </a:cubicBezTo>
                <a:close/>
              </a:path>
            </a:pathLst>
          </a:custGeom>
          <a:solidFill>
            <a:srgbClr val="5FC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5523099" y="2749999"/>
            <a:ext cx="1243798" cy="590992"/>
          </a:xfrm>
          <a:custGeom>
            <a:avLst/>
            <a:gdLst/>
            <a:ahLst/>
            <a:cxnLst/>
            <a:rect l="l" t="t" r="r" b="b"/>
            <a:pathLst>
              <a:path w="13884" h="6597" extrusionOk="0">
                <a:moveTo>
                  <a:pt x="0" y="1"/>
                </a:moveTo>
                <a:cubicBezTo>
                  <a:pt x="1282" y="533"/>
                  <a:pt x="2204" y="1801"/>
                  <a:pt x="2204" y="3299"/>
                </a:cubicBezTo>
                <a:cubicBezTo>
                  <a:pt x="2204" y="4782"/>
                  <a:pt x="1282" y="6049"/>
                  <a:pt x="0" y="6597"/>
                </a:cubicBezTo>
                <a:lnTo>
                  <a:pt x="10586" y="6597"/>
                </a:lnTo>
                <a:cubicBezTo>
                  <a:pt x="12400" y="6597"/>
                  <a:pt x="13884" y="5113"/>
                  <a:pt x="13884" y="3299"/>
                </a:cubicBezTo>
                <a:cubicBezTo>
                  <a:pt x="13884" y="1470"/>
                  <a:pt x="12400" y="1"/>
                  <a:pt x="10586" y="1"/>
                </a:cubicBezTo>
                <a:close/>
              </a:path>
            </a:pathLst>
          </a:custGeom>
          <a:solidFill>
            <a:srgbClr val="008F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16"/>
          <p:cNvGrpSpPr/>
          <p:nvPr/>
        </p:nvGrpSpPr>
        <p:grpSpPr>
          <a:xfrm>
            <a:off x="1275597" y="2868447"/>
            <a:ext cx="290107" cy="354107"/>
            <a:chOff x="-24683100" y="2340425"/>
            <a:chExt cx="242625" cy="296150"/>
          </a:xfrm>
        </p:grpSpPr>
        <p:sp>
          <p:nvSpPr>
            <p:cNvPr id="172" name="Google Shape;172;p1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6"/>
          <p:cNvSpPr/>
          <p:nvPr/>
        </p:nvSpPr>
        <p:spPr>
          <a:xfrm>
            <a:off x="2397346" y="2867907"/>
            <a:ext cx="357903" cy="353897"/>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4821031" y="2875262"/>
            <a:ext cx="355093" cy="340476"/>
          </a:xfrm>
          <a:custGeom>
            <a:avLst/>
            <a:gdLst/>
            <a:ahLst/>
            <a:cxnLst/>
            <a:rect l="l" t="t" r="r" b="b"/>
            <a:pathLst>
              <a:path w="11879" h="11390" extrusionOk="0">
                <a:moveTo>
                  <a:pt x="10047" y="655"/>
                </a:moveTo>
                <a:cubicBezTo>
                  <a:pt x="10369" y="655"/>
                  <a:pt x="10689" y="746"/>
                  <a:pt x="10965" y="930"/>
                </a:cubicBezTo>
                <a:lnTo>
                  <a:pt x="7499" y="4490"/>
                </a:lnTo>
                <a:cubicBezTo>
                  <a:pt x="7468" y="4427"/>
                  <a:pt x="7468" y="4396"/>
                  <a:pt x="7405" y="4364"/>
                </a:cubicBezTo>
                <a:lnTo>
                  <a:pt x="7090" y="4049"/>
                </a:lnTo>
                <a:cubicBezTo>
                  <a:pt x="7058" y="3986"/>
                  <a:pt x="7026" y="3954"/>
                  <a:pt x="6995" y="3954"/>
                </a:cubicBezTo>
                <a:lnTo>
                  <a:pt x="7216" y="3734"/>
                </a:lnTo>
                <a:cubicBezTo>
                  <a:pt x="7405" y="3545"/>
                  <a:pt x="7531" y="3261"/>
                  <a:pt x="7531" y="2978"/>
                </a:cubicBezTo>
                <a:cubicBezTo>
                  <a:pt x="7531" y="2820"/>
                  <a:pt x="7499" y="2663"/>
                  <a:pt x="7405" y="2537"/>
                </a:cubicBezTo>
                <a:lnTo>
                  <a:pt x="8791" y="1182"/>
                </a:lnTo>
                <a:cubicBezTo>
                  <a:pt x="9140" y="833"/>
                  <a:pt x="9596" y="655"/>
                  <a:pt x="10047" y="655"/>
                </a:cubicBezTo>
                <a:close/>
                <a:moveTo>
                  <a:pt x="6365" y="4427"/>
                </a:moveTo>
                <a:cubicBezTo>
                  <a:pt x="6428" y="4427"/>
                  <a:pt x="6554" y="4490"/>
                  <a:pt x="6585" y="4553"/>
                </a:cubicBezTo>
                <a:lnTo>
                  <a:pt x="6900" y="4868"/>
                </a:lnTo>
                <a:cubicBezTo>
                  <a:pt x="7058" y="4994"/>
                  <a:pt x="7058" y="5183"/>
                  <a:pt x="6932" y="5341"/>
                </a:cubicBezTo>
                <a:lnTo>
                  <a:pt x="6365" y="5971"/>
                </a:lnTo>
                <a:lnTo>
                  <a:pt x="5483" y="5120"/>
                </a:lnTo>
                <a:lnTo>
                  <a:pt x="6113" y="4522"/>
                </a:lnTo>
                <a:cubicBezTo>
                  <a:pt x="6207" y="4490"/>
                  <a:pt x="6270" y="4427"/>
                  <a:pt x="6365" y="4427"/>
                </a:cubicBezTo>
                <a:close/>
                <a:moveTo>
                  <a:pt x="4947" y="5624"/>
                </a:moveTo>
                <a:lnTo>
                  <a:pt x="5829" y="6538"/>
                </a:lnTo>
                <a:lnTo>
                  <a:pt x="5388" y="7042"/>
                </a:lnTo>
                <a:lnTo>
                  <a:pt x="5136" y="6790"/>
                </a:lnTo>
                <a:cubicBezTo>
                  <a:pt x="5073" y="6743"/>
                  <a:pt x="4987" y="6719"/>
                  <a:pt x="4900" y="6719"/>
                </a:cubicBezTo>
                <a:cubicBezTo>
                  <a:pt x="4813" y="6719"/>
                  <a:pt x="4727" y="6743"/>
                  <a:pt x="4664" y="6790"/>
                </a:cubicBezTo>
                <a:cubicBezTo>
                  <a:pt x="4538" y="6916"/>
                  <a:pt x="4538" y="7168"/>
                  <a:pt x="4664" y="7262"/>
                </a:cubicBezTo>
                <a:lnTo>
                  <a:pt x="4947" y="7546"/>
                </a:lnTo>
                <a:lnTo>
                  <a:pt x="4475" y="8050"/>
                </a:lnTo>
                <a:lnTo>
                  <a:pt x="4128" y="7704"/>
                </a:lnTo>
                <a:cubicBezTo>
                  <a:pt x="4065" y="7641"/>
                  <a:pt x="3971" y="7609"/>
                  <a:pt x="3880" y="7609"/>
                </a:cubicBezTo>
                <a:cubicBezTo>
                  <a:pt x="3789" y="7609"/>
                  <a:pt x="3703" y="7641"/>
                  <a:pt x="3655" y="7704"/>
                </a:cubicBezTo>
                <a:cubicBezTo>
                  <a:pt x="3529" y="7830"/>
                  <a:pt x="3529" y="8050"/>
                  <a:pt x="3655" y="8176"/>
                </a:cubicBezTo>
                <a:lnTo>
                  <a:pt x="4034" y="8586"/>
                </a:lnTo>
                <a:lnTo>
                  <a:pt x="3561" y="9090"/>
                </a:lnTo>
                <a:lnTo>
                  <a:pt x="3088" y="8617"/>
                </a:lnTo>
                <a:cubicBezTo>
                  <a:pt x="3025" y="8554"/>
                  <a:pt x="2939" y="8523"/>
                  <a:pt x="2852" y="8523"/>
                </a:cubicBezTo>
                <a:cubicBezTo>
                  <a:pt x="2765" y="8523"/>
                  <a:pt x="2679" y="8554"/>
                  <a:pt x="2616" y="8617"/>
                </a:cubicBezTo>
                <a:cubicBezTo>
                  <a:pt x="2490" y="8743"/>
                  <a:pt x="2490" y="8964"/>
                  <a:pt x="2616" y="9090"/>
                </a:cubicBezTo>
                <a:lnTo>
                  <a:pt x="3120" y="9594"/>
                </a:lnTo>
                <a:lnTo>
                  <a:pt x="2647" y="10098"/>
                </a:lnTo>
                <a:lnTo>
                  <a:pt x="2080" y="9531"/>
                </a:lnTo>
                <a:cubicBezTo>
                  <a:pt x="2017" y="9468"/>
                  <a:pt x="1923" y="9436"/>
                  <a:pt x="1832" y="9436"/>
                </a:cubicBezTo>
                <a:cubicBezTo>
                  <a:pt x="1742" y="9436"/>
                  <a:pt x="1655" y="9468"/>
                  <a:pt x="1608" y="9531"/>
                </a:cubicBezTo>
                <a:cubicBezTo>
                  <a:pt x="1482" y="9625"/>
                  <a:pt x="1482" y="9877"/>
                  <a:pt x="1608" y="10003"/>
                </a:cubicBezTo>
                <a:lnTo>
                  <a:pt x="2175" y="10570"/>
                </a:lnTo>
                <a:cubicBezTo>
                  <a:pt x="2017" y="10696"/>
                  <a:pt x="1860" y="10728"/>
                  <a:pt x="1702" y="10728"/>
                </a:cubicBezTo>
                <a:cubicBezTo>
                  <a:pt x="1419" y="10728"/>
                  <a:pt x="1198" y="10665"/>
                  <a:pt x="1009" y="10476"/>
                </a:cubicBezTo>
                <a:cubicBezTo>
                  <a:pt x="789" y="10255"/>
                  <a:pt x="726" y="10035"/>
                  <a:pt x="726" y="9751"/>
                </a:cubicBezTo>
                <a:cubicBezTo>
                  <a:pt x="726" y="9468"/>
                  <a:pt x="852" y="9247"/>
                  <a:pt x="1041" y="9090"/>
                </a:cubicBezTo>
                <a:lnTo>
                  <a:pt x="4947" y="5624"/>
                </a:lnTo>
                <a:close/>
                <a:moveTo>
                  <a:pt x="10035" y="1"/>
                </a:moveTo>
                <a:cubicBezTo>
                  <a:pt x="9413" y="1"/>
                  <a:pt x="8791" y="237"/>
                  <a:pt x="8318" y="709"/>
                </a:cubicBezTo>
                <a:lnTo>
                  <a:pt x="6743" y="2285"/>
                </a:lnTo>
                <a:cubicBezTo>
                  <a:pt x="6680" y="2348"/>
                  <a:pt x="6617" y="2442"/>
                  <a:pt x="6617" y="2505"/>
                </a:cubicBezTo>
                <a:cubicBezTo>
                  <a:pt x="6617" y="2600"/>
                  <a:pt x="6680" y="2694"/>
                  <a:pt x="6743" y="2757"/>
                </a:cubicBezTo>
                <a:cubicBezTo>
                  <a:pt x="6837" y="2820"/>
                  <a:pt x="6869" y="2915"/>
                  <a:pt x="6869" y="2978"/>
                </a:cubicBezTo>
                <a:cubicBezTo>
                  <a:pt x="6869" y="3041"/>
                  <a:pt x="6837" y="3167"/>
                  <a:pt x="6743" y="3198"/>
                </a:cubicBezTo>
                <a:lnTo>
                  <a:pt x="6207" y="3765"/>
                </a:lnTo>
                <a:cubicBezTo>
                  <a:pt x="5987" y="3797"/>
                  <a:pt x="5798" y="3891"/>
                  <a:pt x="5640" y="3986"/>
                </a:cubicBezTo>
                <a:lnTo>
                  <a:pt x="568" y="8523"/>
                </a:lnTo>
                <a:cubicBezTo>
                  <a:pt x="221" y="8838"/>
                  <a:pt x="1" y="9247"/>
                  <a:pt x="1" y="9720"/>
                </a:cubicBezTo>
                <a:cubicBezTo>
                  <a:pt x="1" y="10192"/>
                  <a:pt x="158" y="10633"/>
                  <a:pt x="473" y="10917"/>
                </a:cubicBezTo>
                <a:cubicBezTo>
                  <a:pt x="789" y="11264"/>
                  <a:pt x="1230" y="11390"/>
                  <a:pt x="1671" y="11390"/>
                </a:cubicBezTo>
                <a:lnTo>
                  <a:pt x="1702" y="11390"/>
                </a:lnTo>
                <a:cubicBezTo>
                  <a:pt x="2143" y="11390"/>
                  <a:pt x="2584" y="11169"/>
                  <a:pt x="2899" y="10854"/>
                </a:cubicBezTo>
                <a:lnTo>
                  <a:pt x="7405" y="5782"/>
                </a:lnTo>
                <a:cubicBezTo>
                  <a:pt x="7562" y="5624"/>
                  <a:pt x="7657" y="5404"/>
                  <a:pt x="7657" y="5215"/>
                </a:cubicBezTo>
                <a:lnTo>
                  <a:pt x="11752" y="1119"/>
                </a:lnTo>
                <a:cubicBezTo>
                  <a:pt x="11878" y="1088"/>
                  <a:pt x="11878" y="1025"/>
                  <a:pt x="11878" y="930"/>
                </a:cubicBezTo>
                <a:cubicBezTo>
                  <a:pt x="11878" y="867"/>
                  <a:pt x="11815" y="741"/>
                  <a:pt x="11752" y="709"/>
                </a:cubicBezTo>
                <a:cubicBezTo>
                  <a:pt x="11280" y="237"/>
                  <a:pt x="10657" y="1"/>
                  <a:pt x="10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589408" y="2868432"/>
            <a:ext cx="354136" cy="354136"/>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6"/>
          <p:cNvGrpSpPr/>
          <p:nvPr/>
        </p:nvGrpSpPr>
        <p:grpSpPr>
          <a:xfrm>
            <a:off x="6053601" y="2868895"/>
            <a:ext cx="311749" cy="353210"/>
            <a:chOff x="-27710725" y="1959200"/>
            <a:chExt cx="260725" cy="295400"/>
          </a:xfrm>
        </p:grpSpPr>
        <p:sp>
          <p:nvSpPr>
            <p:cNvPr id="180" name="Google Shape;180;p16"/>
            <p:cNvSpPr/>
            <p:nvPr/>
          </p:nvSpPr>
          <p:spPr>
            <a:xfrm>
              <a:off x="-27710725" y="1959200"/>
              <a:ext cx="260725" cy="295400"/>
            </a:xfrm>
            <a:custGeom>
              <a:avLst/>
              <a:gdLst/>
              <a:ahLst/>
              <a:cxnLst/>
              <a:rect l="l" t="t" r="r" b="b"/>
              <a:pathLst>
                <a:path w="10429" h="11816" extrusionOk="0">
                  <a:moveTo>
                    <a:pt x="1072" y="3561"/>
                  </a:moveTo>
                  <a:cubicBezTo>
                    <a:pt x="1261" y="3561"/>
                    <a:pt x="1418" y="3718"/>
                    <a:pt x="1418" y="3907"/>
                  </a:cubicBezTo>
                  <a:lnTo>
                    <a:pt x="1418" y="4916"/>
                  </a:lnTo>
                  <a:lnTo>
                    <a:pt x="694" y="4916"/>
                  </a:lnTo>
                  <a:lnTo>
                    <a:pt x="694" y="3907"/>
                  </a:lnTo>
                  <a:cubicBezTo>
                    <a:pt x="694" y="3718"/>
                    <a:pt x="851" y="3561"/>
                    <a:pt x="1072" y="3561"/>
                  </a:cubicBezTo>
                  <a:close/>
                  <a:moveTo>
                    <a:pt x="5230" y="3561"/>
                  </a:moveTo>
                  <a:cubicBezTo>
                    <a:pt x="5419" y="3561"/>
                    <a:pt x="5577" y="3718"/>
                    <a:pt x="5577" y="3907"/>
                  </a:cubicBezTo>
                  <a:lnTo>
                    <a:pt x="5577" y="4916"/>
                  </a:lnTo>
                  <a:lnTo>
                    <a:pt x="4884" y="4916"/>
                  </a:lnTo>
                  <a:lnTo>
                    <a:pt x="4884" y="3907"/>
                  </a:lnTo>
                  <a:cubicBezTo>
                    <a:pt x="4884" y="3718"/>
                    <a:pt x="5041" y="3561"/>
                    <a:pt x="5230" y="3561"/>
                  </a:cubicBezTo>
                  <a:close/>
                  <a:moveTo>
                    <a:pt x="8696" y="4348"/>
                  </a:moveTo>
                  <a:cubicBezTo>
                    <a:pt x="9294" y="4348"/>
                    <a:pt x="9736" y="4821"/>
                    <a:pt x="9736" y="5357"/>
                  </a:cubicBezTo>
                  <a:cubicBezTo>
                    <a:pt x="9736" y="5924"/>
                    <a:pt x="9263" y="6396"/>
                    <a:pt x="8696" y="6396"/>
                  </a:cubicBezTo>
                  <a:cubicBezTo>
                    <a:pt x="8097" y="6396"/>
                    <a:pt x="7688" y="5924"/>
                    <a:pt x="7688" y="5357"/>
                  </a:cubicBezTo>
                  <a:cubicBezTo>
                    <a:pt x="7688" y="4821"/>
                    <a:pt x="8160" y="4348"/>
                    <a:pt x="8696" y="4348"/>
                  </a:cubicBezTo>
                  <a:close/>
                  <a:moveTo>
                    <a:pt x="5482" y="5609"/>
                  </a:moveTo>
                  <a:cubicBezTo>
                    <a:pt x="5388" y="6176"/>
                    <a:pt x="5073" y="6774"/>
                    <a:pt x="4569" y="7121"/>
                  </a:cubicBezTo>
                  <a:cubicBezTo>
                    <a:pt x="4120" y="7475"/>
                    <a:pt x="3582" y="7653"/>
                    <a:pt x="3036" y="7653"/>
                  </a:cubicBezTo>
                  <a:cubicBezTo>
                    <a:pt x="2854" y="7653"/>
                    <a:pt x="2671" y="7633"/>
                    <a:pt x="2489" y="7593"/>
                  </a:cubicBezTo>
                  <a:cubicBezTo>
                    <a:pt x="1639" y="7404"/>
                    <a:pt x="946" y="6617"/>
                    <a:pt x="757" y="5640"/>
                  </a:cubicBezTo>
                  <a:lnTo>
                    <a:pt x="1418" y="5640"/>
                  </a:lnTo>
                  <a:cubicBezTo>
                    <a:pt x="1481" y="5955"/>
                    <a:pt x="1639" y="6270"/>
                    <a:pt x="1891" y="6491"/>
                  </a:cubicBezTo>
                  <a:cubicBezTo>
                    <a:pt x="2206" y="6806"/>
                    <a:pt x="2647" y="7026"/>
                    <a:pt x="3119" y="7026"/>
                  </a:cubicBezTo>
                  <a:cubicBezTo>
                    <a:pt x="3183" y="7026"/>
                    <a:pt x="3309" y="7026"/>
                    <a:pt x="3372" y="6963"/>
                  </a:cubicBezTo>
                  <a:cubicBezTo>
                    <a:pt x="4096" y="6837"/>
                    <a:pt x="4600" y="6302"/>
                    <a:pt x="4758" y="5609"/>
                  </a:cubicBezTo>
                  <a:close/>
                  <a:moveTo>
                    <a:pt x="2426" y="1"/>
                  </a:moveTo>
                  <a:cubicBezTo>
                    <a:pt x="2237" y="1"/>
                    <a:pt x="2080" y="158"/>
                    <a:pt x="2080" y="347"/>
                  </a:cubicBezTo>
                  <a:lnTo>
                    <a:pt x="2080" y="725"/>
                  </a:lnTo>
                  <a:lnTo>
                    <a:pt x="1733" y="725"/>
                  </a:lnTo>
                  <a:cubicBezTo>
                    <a:pt x="1135" y="725"/>
                    <a:pt x="694" y="1198"/>
                    <a:pt x="694" y="1734"/>
                  </a:cubicBezTo>
                  <a:lnTo>
                    <a:pt x="694" y="2836"/>
                  </a:lnTo>
                  <a:cubicBezTo>
                    <a:pt x="316" y="2994"/>
                    <a:pt x="1" y="3340"/>
                    <a:pt x="1" y="3813"/>
                  </a:cubicBezTo>
                  <a:lnTo>
                    <a:pt x="1" y="5073"/>
                  </a:lnTo>
                  <a:lnTo>
                    <a:pt x="1" y="5231"/>
                  </a:lnTo>
                  <a:cubicBezTo>
                    <a:pt x="32" y="5924"/>
                    <a:pt x="284" y="6554"/>
                    <a:pt x="662" y="7058"/>
                  </a:cubicBezTo>
                  <a:cubicBezTo>
                    <a:pt x="1103" y="7656"/>
                    <a:pt x="1702" y="8035"/>
                    <a:pt x="2395" y="8224"/>
                  </a:cubicBezTo>
                  <a:cubicBezTo>
                    <a:pt x="2521" y="8287"/>
                    <a:pt x="2678" y="8287"/>
                    <a:pt x="2804" y="8318"/>
                  </a:cubicBezTo>
                  <a:lnTo>
                    <a:pt x="2804" y="8696"/>
                  </a:lnTo>
                  <a:cubicBezTo>
                    <a:pt x="2804" y="10429"/>
                    <a:pt x="4222" y="11815"/>
                    <a:pt x="5892" y="11815"/>
                  </a:cubicBezTo>
                  <a:cubicBezTo>
                    <a:pt x="7625" y="11815"/>
                    <a:pt x="9011" y="10397"/>
                    <a:pt x="9011" y="8696"/>
                  </a:cubicBezTo>
                  <a:lnTo>
                    <a:pt x="9011" y="6932"/>
                  </a:lnTo>
                  <a:cubicBezTo>
                    <a:pt x="9830" y="6837"/>
                    <a:pt x="10429" y="6176"/>
                    <a:pt x="10429" y="5325"/>
                  </a:cubicBezTo>
                  <a:cubicBezTo>
                    <a:pt x="10429" y="4380"/>
                    <a:pt x="9641" y="3592"/>
                    <a:pt x="8696" y="3592"/>
                  </a:cubicBezTo>
                  <a:cubicBezTo>
                    <a:pt x="7751" y="3592"/>
                    <a:pt x="6963" y="4380"/>
                    <a:pt x="6963" y="5325"/>
                  </a:cubicBezTo>
                  <a:cubicBezTo>
                    <a:pt x="6963" y="6144"/>
                    <a:pt x="7562" y="6837"/>
                    <a:pt x="8349" y="7026"/>
                  </a:cubicBezTo>
                  <a:lnTo>
                    <a:pt x="8349" y="8791"/>
                  </a:lnTo>
                  <a:cubicBezTo>
                    <a:pt x="8349" y="10114"/>
                    <a:pt x="7247" y="11216"/>
                    <a:pt x="5892" y="11216"/>
                  </a:cubicBezTo>
                  <a:cubicBezTo>
                    <a:pt x="4569" y="11216"/>
                    <a:pt x="3466" y="10114"/>
                    <a:pt x="3466" y="8791"/>
                  </a:cubicBezTo>
                  <a:lnTo>
                    <a:pt x="3466" y="8350"/>
                  </a:lnTo>
                  <a:cubicBezTo>
                    <a:pt x="4065" y="8287"/>
                    <a:pt x="4600" y="8066"/>
                    <a:pt x="5073" y="7688"/>
                  </a:cubicBezTo>
                  <a:cubicBezTo>
                    <a:pt x="5829" y="7089"/>
                    <a:pt x="6270" y="6176"/>
                    <a:pt x="6270" y="5231"/>
                  </a:cubicBezTo>
                  <a:lnTo>
                    <a:pt x="6270" y="3876"/>
                  </a:lnTo>
                  <a:cubicBezTo>
                    <a:pt x="6270" y="3435"/>
                    <a:pt x="5986" y="3025"/>
                    <a:pt x="5545" y="2868"/>
                  </a:cubicBezTo>
                  <a:lnTo>
                    <a:pt x="5545" y="1765"/>
                  </a:lnTo>
                  <a:cubicBezTo>
                    <a:pt x="5545" y="1198"/>
                    <a:pt x="5073" y="757"/>
                    <a:pt x="4537" y="757"/>
                  </a:cubicBezTo>
                  <a:lnTo>
                    <a:pt x="4159" y="757"/>
                  </a:lnTo>
                  <a:lnTo>
                    <a:pt x="4159" y="410"/>
                  </a:lnTo>
                  <a:cubicBezTo>
                    <a:pt x="4159" y="190"/>
                    <a:pt x="4002" y="32"/>
                    <a:pt x="3813" y="32"/>
                  </a:cubicBezTo>
                  <a:cubicBezTo>
                    <a:pt x="3624" y="32"/>
                    <a:pt x="3466" y="190"/>
                    <a:pt x="3466" y="410"/>
                  </a:cubicBezTo>
                  <a:lnTo>
                    <a:pt x="3466" y="1765"/>
                  </a:lnTo>
                  <a:cubicBezTo>
                    <a:pt x="3466" y="1986"/>
                    <a:pt x="3624" y="2143"/>
                    <a:pt x="3813" y="2143"/>
                  </a:cubicBezTo>
                  <a:cubicBezTo>
                    <a:pt x="4002" y="2143"/>
                    <a:pt x="4159" y="1986"/>
                    <a:pt x="4159" y="1765"/>
                  </a:cubicBezTo>
                  <a:lnTo>
                    <a:pt x="4159" y="1418"/>
                  </a:lnTo>
                  <a:lnTo>
                    <a:pt x="4537" y="1418"/>
                  </a:lnTo>
                  <a:cubicBezTo>
                    <a:pt x="4726" y="1418"/>
                    <a:pt x="4884" y="1576"/>
                    <a:pt x="4884" y="1765"/>
                  </a:cubicBezTo>
                  <a:lnTo>
                    <a:pt x="4884" y="2868"/>
                  </a:lnTo>
                  <a:cubicBezTo>
                    <a:pt x="4474" y="3025"/>
                    <a:pt x="4159" y="3403"/>
                    <a:pt x="4159" y="3876"/>
                  </a:cubicBezTo>
                  <a:lnTo>
                    <a:pt x="4159" y="5168"/>
                  </a:lnTo>
                  <a:cubicBezTo>
                    <a:pt x="4159" y="5703"/>
                    <a:pt x="3813" y="6176"/>
                    <a:pt x="3309" y="6270"/>
                  </a:cubicBezTo>
                  <a:lnTo>
                    <a:pt x="3151" y="6270"/>
                  </a:lnTo>
                  <a:cubicBezTo>
                    <a:pt x="2867" y="6270"/>
                    <a:pt x="2584" y="6144"/>
                    <a:pt x="2395" y="5955"/>
                  </a:cubicBezTo>
                  <a:cubicBezTo>
                    <a:pt x="2206" y="5766"/>
                    <a:pt x="2080" y="5483"/>
                    <a:pt x="2080" y="5199"/>
                  </a:cubicBezTo>
                  <a:lnTo>
                    <a:pt x="2080" y="3813"/>
                  </a:lnTo>
                  <a:cubicBezTo>
                    <a:pt x="2080" y="3403"/>
                    <a:pt x="1796" y="2994"/>
                    <a:pt x="1387" y="2836"/>
                  </a:cubicBezTo>
                  <a:lnTo>
                    <a:pt x="1387" y="1734"/>
                  </a:lnTo>
                  <a:cubicBezTo>
                    <a:pt x="1387" y="1545"/>
                    <a:pt x="1544" y="1387"/>
                    <a:pt x="1733" y="1387"/>
                  </a:cubicBezTo>
                  <a:lnTo>
                    <a:pt x="2080" y="1387"/>
                  </a:lnTo>
                  <a:lnTo>
                    <a:pt x="2080" y="1734"/>
                  </a:lnTo>
                  <a:cubicBezTo>
                    <a:pt x="2080" y="1923"/>
                    <a:pt x="2237" y="2080"/>
                    <a:pt x="2426" y="2080"/>
                  </a:cubicBezTo>
                  <a:cubicBezTo>
                    <a:pt x="2647" y="2080"/>
                    <a:pt x="2804" y="1923"/>
                    <a:pt x="2804" y="1734"/>
                  </a:cubicBezTo>
                  <a:lnTo>
                    <a:pt x="2804" y="347"/>
                  </a:lnTo>
                  <a:cubicBezTo>
                    <a:pt x="2804" y="158"/>
                    <a:pt x="2647" y="1"/>
                    <a:pt x="2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27502000" y="20844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6"/>
          <p:cNvGrpSpPr/>
          <p:nvPr/>
        </p:nvGrpSpPr>
        <p:grpSpPr>
          <a:xfrm>
            <a:off x="4216875" y="1729463"/>
            <a:ext cx="2031662" cy="899224"/>
            <a:chOff x="-2128500" y="650275"/>
            <a:chExt cx="2031662" cy="899224"/>
          </a:xfrm>
        </p:grpSpPr>
        <p:sp>
          <p:nvSpPr>
            <p:cNvPr id="183" name="Google Shape;183;p16"/>
            <p:cNvSpPr txBox="1"/>
            <p:nvPr/>
          </p:nvSpPr>
          <p:spPr>
            <a:xfrm>
              <a:off x="-2128500" y="650275"/>
              <a:ext cx="19971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latin typeface="Fira Sans"/>
                <a:ea typeface="Fira Sans"/>
                <a:cs typeface="Fira Sans"/>
                <a:sym typeface="Fira Sans"/>
              </a:endParaRPr>
            </a:p>
          </p:txBody>
        </p:sp>
        <p:sp>
          <p:nvSpPr>
            <p:cNvPr id="184" name="Google Shape;184;p16"/>
            <p:cNvSpPr txBox="1"/>
            <p:nvPr/>
          </p:nvSpPr>
          <p:spPr>
            <a:xfrm>
              <a:off x="-2093938" y="775199"/>
              <a:ext cx="1997100"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o-MD" sz="1200" b="1" dirty="0">
                  <a:effectLst>
                    <a:outerShdw blurRad="38100" dist="38100" dir="2700000" algn="tl">
                      <a:srgbClr val="000000">
                        <a:alpha val="43137"/>
                      </a:srgbClr>
                    </a:outerShdw>
                  </a:effectLst>
                  <a:latin typeface="Fira Sans"/>
                  <a:ea typeface="Fira Sans"/>
                  <a:cs typeface="Fira Sans"/>
                  <a:sym typeface="Fira Sans"/>
                </a:rPr>
                <a:t>Asistență medicală specializată de ambulatoriu</a:t>
              </a:r>
              <a:endParaRPr sz="1200" b="1" dirty="0">
                <a:effectLst>
                  <a:outerShdw blurRad="38100" dist="38100" dir="2700000" algn="tl">
                    <a:srgbClr val="000000">
                      <a:alpha val="43137"/>
                    </a:srgbClr>
                  </a:outerShdw>
                </a:effectLst>
                <a:latin typeface="Fira Sans"/>
                <a:ea typeface="Fira Sans"/>
                <a:cs typeface="Fira Sans"/>
                <a:sym typeface="Fira Sans"/>
              </a:endParaRPr>
            </a:p>
          </p:txBody>
        </p:sp>
      </p:grpSp>
      <p:grpSp>
        <p:nvGrpSpPr>
          <p:cNvPr id="185" name="Google Shape;185;p16"/>
          <p:cNvGrpSpPr/>
          <p:nvPr/>
        </p:nvGrpSpPr>
        <p:grpSpPr>
          <a:xfrm>
            <a:off x="6547690" y="1720763"/>
            <a:ext cx="2031860" cy="931154"/>
            <a:chOff x="1417215" y="4238575"/>
            <a:chExt cx="2031860" cy="931154"/>
          </a:xfrm>
        </p:grpSpPr>
        <p:sp>
          <p:nvSpPr>
            <p:cNvPr id="186" name="Google Shape;186;p16"/>
            <p:cNvSpPr txBox="1"/>
            <p:nvPr/>
          </p:nvSpPr>
          <p:spPr>
            <a:xfrm>
              <a:off x="1451975" y="4238575"/>
              <a:ext cx="19971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latin typeface="Fira Sans"/>
                <a:ea typeface="Fira Sans"/>
                <a:cs typeface="Fira Sans"/>
                <a:sym typeface="Fira Sans"/>
              </a:endParaRPr>
            </a:p>
          </p:txBody>
        </p:sp>
        <p:sp>
          <p:nvSpPr>
            <p:cNvPr id="187" name="Google Shape;187;p16"/>
            <p:cNvSpPr txBox="1"/>
            <p:nvPr/>
          </p:nvSpPr>
          <p:spPr>
            <a:xfrm>
              <a:off x="1417215" y="4395429"/>
              <a:ext cx="1997100" cy="774300"/>
            </a:xfrm>
            <a:prstGeom prst="rect">
              <a:avLst/>
            </a:prstGeom>
            <a:noFill/>
            <a:ln>
              <a:noFill/>
            </a:ln>
          </p:spPr>
          <p:txBody>
            <a:bodyPr spcFirstLastPara="1" wrap="square" lIns="91425" tIns="91425" rIns="91425" bIns="91425" anchor="t" anchorCtr="0">
              <a:noAutofit/>
            </a:bodyPr>
            <a:lstStyle/>
            <a:p>
              <a:pPr lvl="0"/>
              <a:r>
                <a:rPr lang="ro-MD" sz="1200" b="1" dirty="0">
                  <a:effectLst>
                    <a:outerShdw blurRad="38100" dist="38100" dir="2700000" algn="tl">
                      <a:srgbClr val="000000">
                        <a:alpha val="43137"/>
                      </a:srgbClr>
                    </a:outerShdw>
                  </a:effectLst>
                  <a:latin typeface="Fira Sans"/>
                  <a:ea typeface="Fira Sans"/>
                  <a:cs typeface="Fira Sans"/>
                  <a:sym typeface="Fira Sans"/>
                </a:rPr>
                <a:t>Investigații costisitoare și servicii de înaltă performanță</a:t>
              </a:r>
              <a:endParaRPr lang="pt-BR" sz="1200" b="1" dirty="0">
                <a:effectLst>
                  <a:outerShdw blurRad="38100" dist="38100" dir="2700000" algn="tl">
                    <a:srgbClr val="000000">
                      <a:alpha val="43137"/>
                    </a:srgbClr>
                  </a:outerShdw>
                </a:effectLst>
                <a:latin typeface="Fira Sans"/>
                <a:ea typeface="Fira Sans"/>
                <a:cs typeface="Fira Sans"/>
                <a:sym typeface="Fira Sans"/>
              </a:endParaRPr>
            </a:p>
          </p:txBody>
        </p:sp>
      </p:grpSp>
      <p:grpSp>
        <p:nvGrpSpPr>
          <p:cNvPr id="188" name="Google Shape;188;p16"/>
          <p:cNvGrpSpPr/>
          <p:nvPr/>
        </p:nvGrpSpPr>
        <p:grpSpPr>
          <a:xfrm>
            <a:off x="1680075" y="1753594"/>
            <a:ext cx="2139917" cy="875093"/>
            <a:chOff x="1064125" y="1268044"/>
            <a:chExt cx="2139917" cy="875093"/>
          </a:xfrm>
        </p:grpSpPr>
        <p:sp>
          <p:nvSpPr>
            <p:cNvPr id="189" name="Google Shape;189;p16"/>
            <p:cNvSpPr txBox="1"/>
            <p:nvPr/>
          </p:nvSpPr>
          <p:spPr>
            <a:xfrm>
              <a:off x="1206942" y="1268044"/>
              <a:ext cx="19971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latin typeface="Fira Sans"/>
                <a:ea typeface="Fira Sans"/>
                <a:cs typeface="Fira Sans"/>
                <a:sym typeface="Fira Sans"/>
              </a:endParaRPr>
            </a:p>
          </p:txBody>
        </p:sp>
        <p:sp>
          <p:nvSpPr>
            <p:cNvPr id="190" name="Google Shape;190;p16"/>
            <p:cNvSpPr txBox="1"/>
            <p:nvPr/>
          </p:nvSpPr>
          <p:spPr>
            <a:xfrm>
              <a:off x="1064125" y="1368837"/>
              <a:ext cx="1997100" cy="774300"/>
            </a:xfrm>
            <a:prstGeom prst="rect">
              <a:avLst/>
            </a:prstGeom>
            <a:noFill/>
            <a:ln>
              <a:noFill/>
            </a:ln>
          </p:spPr>
          <p:txBody>
            <a:bodyPr spcFirstLastPara="1" wrap="square" lIns="91425" tIns="91425" rIns="91425" bIns="91425" anchor="t" anchorCtr="0">
              <a:noAutofit/>
            </a:bodyPr>
            <a:lstStyle/>
            <a:p>
              <a:pPr lvl="0" algn="ctr"/>
              <a:r>
                <a:rPr lang="ro-RO" sz="1200" b="1" dirty="0">
                  <a:effectLst>
                    <a:outerShdw blurRad="38100" dist="38100" dir="2700000" algn="tl">
                      <a:srgbClr val="000000">
                        <a:alpha val="43137"/>
                      </a:srgbClr>
                    </a:outerShdw>
                  </a:effectLst>
                  <a:latin typeface="Fira Sans"/>
                  <a:ea typeface="Fira Sans"/>
                  <a:cs typeface="Fira Sans"/>
                  <a:sym typeface="Fira Sans"/>
                </a:rPr>
                <a:t>Asistență medicală urgentă la etapa prespitalicească</a:t>
              </a:r>
            </a:p>
            <a:p>
              <a:pPr lvl="0" algn="ctr">
                <a:spcAft>
                  <a:spcPts val="1600"/>
                </a:spcAft>
              </a:pPr>
              <a:r>
                <a:rPr lang="es-ES" sz="1200" b="1" dirty="0">
                  <a:effectLst>
                    <a:outerShdw blurRad="38100" dist="38100" dir="2700000" algn="tl">
                      <a:srgbClr val="000000">
                        <a:alpha val="43137"/>
                      </a:srgbClr>
                    </a:outerShdw>
                  </a:effectLst>
                  <a:latin typeface="Fira Sans"/>
                  <a:ea typeface="Fira Sans"/>
                  <a:cs typeface="Fira Sans"/>
                  <a:sym typeface="Fira Sans"/>
                </a:rPr>
                <a:t> </a:t>
              </a:r>
            </a:p>
          </p:txBody>
        </p:sp>
      </p:grpSp>
      <p:grpSp>
        <p:nvGrpSpPr>
          <p:cNvPr id="191" name="Google Shape;191;p16"/>
          <p:cNvGrpSpPr/>
          <p:nvPr/>
        </p:nvGrpSpPr>
        <p:grpSpPr>
          <a:xfrm>
            <a:off x="5330350" y="3520388"/>
            <a:ext cx="1997165" cy="1033488"/>
            <a:chOff x="1279050" y="997413"/>
            <a:chExt cx="1997165" cy="1033488"/>
          </a:xfrm>
        </p:grpSpPr>
        <p:sp>
          <p:nvSpPr>
            <p:cNvPr id="192" name="Google Shape;192;p16"/>
            <p:cNvSpPr txBox="1"/>
            <p:nvPr/>
          </p:nvSpPr>
          <p:spPr>
            <a:xfrm>
              <a:off x="1279115" y="997413"/>
              <a:ext cx="19971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latin typeface="Fira Sans"/>
                <a:ea typeface="Fira Sans"/>
                <a:cs typeface="Fira Sans"/>
                <a:sym typeface="Fira Sans"/>
              </a:endParaRPr>
            </a:p>
          </p:txBody>
        </p:sp>
        <p:sp>
          <p:nvSpPr>
            <p:cNvPr id="193" name="Google Shape;193;p16"/>
            <p:cNvSpPr txBox="1"/>
            <p:nvPr/>
          </p:nvSpPr>
          <p:spPr>
            <a:xfrm>
              <a:off x="1279050" y="1256600"/>
              <a:ext cx="1997100" cy="774300"/>
            </a:xfrm>
            <a:prstGeom prst="rect">
              <a:avLst/>
            </a:prstGeom>
            <a:noFill/>
            <a:ln>
              <a:noFill/>
            </a:ln>
          </p:spPr>
          <p:txBody>
            <a:bodyPr spcFirstLastPara="1" wrap="square" lIns="91425" tIns="91425" rIns="91425" bIns="91425" anchor="t" anchorCtr="0">
              <a:noAutofit/>
            </a:bodyPr>
            <a:lstStyle/>
            <a:p>
              <a:pPr lvl="0"/>
              <a:r>
                <a:rPr lang="pt-BR" sz="1200" b="1" dirty="0">
                  <a:effectLst>
                    <a:outerShdw blurRad="38100" dist="38100" dir="2700000" algn="tl">
                      <a:srgbClr val="000000">
                        <a:alpha val="43137"/>
                      </a:srgbClr>
                    </a:outerShdw>
                  </a:effectLst>
                  <a:latin typeface="Fira Sans"/>
                  <a:ea typeface="Fira Sans"/>
                  <a:cs typeface="Fira Sans"/>
                  <a:sym typeface="Fira Sans"/>
                </a:rPr>
                <a:t>Asistență medicală</a:t>
              </a:r>
              <a:r>
                <a:rPr lang="ro-MD" sz="1200" b="1" dirty="0">
                  <a:effectLst>
                    <a:outerShdw blurRad="38100" dist="38100" dir="2700000" algn="tl">
                      <a:srgbClr val="000000">
                        <a:alpha val="43137"/>
                      </a:srgbClr>
                    </a:outerShdw>
                  </a:effectLst>
                  <a:latin typeface="Fira Sans"/>
                  <a:ea typeface="Fira Sans"/>
                  <a:cs typeface="Fira Sans"/>
                  <a:sym typeface="Fira Sans"/>
                </a:rPr>
                <a:t> spitalicească</a:t>
              </a:r>
              <a:endParaRPr lang="pt-BR" sz="1200" b="1" dirty="0">
                <a:effectLst>
                  <a:outerShdw blurRad="38100" dist="38100" dir="2700000" algn="tl">
                    <a:srgbClr val="000000">
                      <a:alpha val="43137"/>
                    </a:srgbClr>
                  </a:outerShdw>
                </a:effectLst>
                <a:latin typeface="Fira Sans"/>
                <a:ea typeface="Fira Sans"/>
                <a:cs typeface="Fira Sans"/>
                <a:sym typeface="Fira Sans"/>
              </a:endParaRPr>
            </a:p>
          </p:txBody>
        </p:sp>
      </p:grpSp>
      <p:grpSp>
        <p:nvGrpSpPr>
          <p:cNvPr id="194" name="Google Shape;194;p16"/>
          <p:cNvGrpSpPr/>
          <p:nvPr/>
        </p:nvGrpSpPr>
        <p:grpSpPr>
          <a:xfrm>
            <a:off x="2949150" y="3520375"/>
            <a:ext cx="1997100" cy="1033500"/>
            <a:chOff x="1110775" y="1243913"/>
            <a:chExt cx="1997100" cy="1033500"/>
          </a:xfrm>
        </p:grpSpPr>
        <p:sp>
          <p:nvSpPr>
            <p:cNvPr id="195" name="Google Shape;195;p16"/>
            <p:cNvSpPr txBox="1"/>
            <p:nvPr/>
          </p:nvSpPr>
          <p:spPr>
            <a:xfrm>
              <a:off x="1110775" y="1243913"/>
              <a:ext cx="19971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latin typeface="Fira Sans"/>
                <a:ea typeface="Fira Sans"/>
                <a:cs typeface="Fira Sans"/>
                <a:sym typeface="Fira Sans"/>
              </a:endParaRPr>
            </a:p>
          </p:txBody>
        </p:sp>
        <p:sp>
          <p:nvSpPr>
            <p:cNvPr id="196" name="Google Shape;196;p16"/>
            <p:cNvSpPr txBox="1"/>
            <p:nvPr/>
          </p:nvSpPr>
          <p:spPr>
            <a:xfrm>
              <a:off x="1110775" y="1503113"/>
              <a:ext cx="1997100" cy="774300"/>
            </a:xfrm>
            <a:prstGeom prst="rect">
              <a:avLst/>
            </a:prstGeom>
            <a:noFill/>
            <a:ln>
              <a:noFill/>
            </a:ln>
          </p:spPr>
          <p:txBody>
            <a:bodyPr spcFirstLastPara="1" wrap="square" lIns="91425" tIns="91425" rIns="91425" bIns="91425" anchor="t" anchorCtr="0">
              <a:noAutofit/>
            </a:bodyPr>
            <a:lstStyle/>
            <a:p>
              <a:pPr lvl="0"/>
              <a:r>
                <a:rPr lang="ro-MD" sz="1200" b="1" dirty="0">
                  <a:effectLst>
                    <a:outerShdw blurRad="38100" dist="38100" dir="2700000" algn="tl">
                      <a:srgbClr val="000000">
                        <a:alpha val="43137"/>
                      </a:srgbClr>
                    </a:outerShdw>
                  </a:effectLst>
                  <a:latin typeface="Fira Sans"/>
                  <a:ea typeface="Fira Sans"/>
                  <a:cs typeface="Fira Sans"/>
                  <a:sym typeface="Fira Sans"/>
                </a:rPr>
                <a:t>Asistență medicala primară</a:t>
              </a:r>
            </a:p>
          </p:txBody>
        </p:sp>
      </p:grpSp>
      <p:sp>
        <p:nvSpPr>
          <p:cNvPr id="197" name="Google Shape;197;p16"/>
          <p:cNvSpPr txBox="1"/>
          <p:nvPr/>
        </p:nvSpPr>
        <p:spPr>
          <a:xfrm>
            <a:off x="1358775" y="1236875"/>
            <a:ext cx="6426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0F5980"/>
                </a:solidFill>
                <a:latin typeface="Fira Sans"/>
                <a:ea typeface="Fira Sans"/>
                <a:cs typeface="Fira Sans"/>
                <a:sym typeface="Fira Sans"/>
              </a:rPr>
              <a:t>A</a:t>
            </a:r>
            <a:endParaRPr sz="1900" b="1">
              <a:solidFill>
                <a:srgbClr val="0F5980"/>
              </a:solidFill>
              <a:latin typeface="Fira Sans"/>
              <a:ea typeface="Fira Sans"/>
              <a:cs typeface="Fira Sans"/>
              <a:sym typeface="Fira Sans"/>
            </a:endParaRPr>
          </a:p>
        </p:txBody>
      </p:sp>
      <p:sp>
        <p:nvSpPr>
          <p:cNvPr id="198" name="Google Shape;198;p16"/>
          <p:cNvSpPr txBox="1"/>
          <p:nvPr/>
        </p:nvSpPr>
        <p:spPr>
          <a:xfrm>
            <a:off x="3756425" y="1236875"/>
            <a:ext cx="6426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1DABA8"/>
                </a:solidFill>
                <a:latin typeface="Fira Sans"/>
                <a:ea typeface="Fira Sans"/>
                <a:cs typeface="Fira Sans"/>
                <a:sym typeface="Fira Sans"/>
              </a:rPr>
              <a:t>C</a:t>
            </a:r>
            <a:endParaRPr sz="1900" b="1">
              <a:solidFill>
                <a:srgbClr val="1DABA8"/>
              </a:solidFill>
              <a:latin typeface="Fira Sans"/>
              <a:ea typeface="Fira Sans"/>
              <a:cs typeface="Fira Sans"/>
              <a:sym typeface="Fira Sans"/>
            </a:endParaRPr>
          </a:p>
        </p:txBody>
      </p:sp>
      <p:sp>
        <p:nvSpPr>
          <p:cNvPr id="199" name="Google Shape;199;p16"/>
          <p:cNvSpPr txBox="1"/>
          <p:nvPr/>
        </p:nvSpPr>
        <p:spPr>
          <a:xfrm>
            <a:off x="6112588" y="1236875"/>
            <a:ext cx="6426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008F74"/>
                </a:solidFill>
                <a:latin typeface="Fira Sans"/>
                <a:ea typeface="Fira Sans"/>
                <a:cs typeface="Fira Sans"/>
                <a:sym typeface="Fira Sans"/>
              </a:rPr>
              <a:t>E</a:t>
            </a:r>
            <a:endParaRPr sz="1900" b="1">
              <a:solidFill>
                <a:srgbClr val="008F74"/>
              </a:solidFill>
              <a:latin typeface="Fira Sans"/>
              <a:ea typeface="Fira Sans"/>
              <a:cs typeface="Fira Sans"/>
              <a:sym typeface="Fira Sans"/>
            </a:endParaRPr>
          </a:p>
        </p:txBody>
      </p:sp>
      <p:sp>
        <p:nvSpPr>
          <p:cNvPr id="200" name="Google Shape;200;p16"/>
          <p:cNvSpPr txBox="1"/>
          <p:nvPr/>
        </p:nvSpPr>
        <p:spPr>
          <a:xfrm>
            <a:off x="2438463" y="4423525"/>
            <a:ext cx="6426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1C7B83"/>
                </a:solidFill>
                <a:latin typeface="Fira Sans"/>
                <a:ea typeface="Fira Sans"/>
                <a:cs typeface="Fira Sans"/>
                <a:sym typeface="Fira Sans"/>
              </a:rPr>
              <a:t>B</a:t>
            </a:r>
            <a:endParaRPr sz="1900" b="1">
              <a:solidFill>
                <a:srgbClr val="1C7B83"/>
              </a:solidFill>
              <a:latin typeface="Fira Sans"/>
              <a:ea typeface="Fira Sans"/>
              <a:cs typeface="Fira Sans"/>
              <a:sym typeface="Fira Sans"/>
            </a:endParaRPr>
          </a:p>
        </p:txBody>
      </p:sp>
      <p:sp>
        <p:nvSpPr>
          <p:cNvPr id="201" name="Google Shape;201;p16"/>
          <p:cNvSpPr txBox="1"/>
          <p:nvPr/>
        </p:nvSpPr>
        <p:spPr>
          <a:xfrm>
            <a:off x="4804475" y="4423525"/>
            <a:ext cx="6426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5FCAAB"/>
                </a:solidFill>
                <a:latin typeface="Fira Sans"/>
                <a:ea typeface="Fira Sans"/>
                <a:cs typeface="Fira Sans"/>
                <a:sym typeface="Fira Sans"/>
              </a:rPr>
              <a:t>D</a:t>
            </a:r>
            <a:endParaRPr sz="1900" b="1">
              <a:solidFill>
                <a:srgbClr val="5FCAAB"/>
              </a:solidFill>
              <a:latin typeface="Fira Sans"/>
              <a:ea typeface="Fira Sans"/>
              <a:cs typeface="Fira Sans"/>
              <a:sym typeface="Fira Sans"/>
            </a:endParaRPr>
          </a:p>
        </p:txBody>
      </p:sp>
      <p:sp>
        <p:nvSpPr>
          <p:cNvPr id="2" name="Title 1">
            <a:extLst>
              <a:ext uri="{FF2B5EF4-FFF2-40B4-BE49-F238E27FC236}">
                <a16:creationId xmlns:a16="http://schemas.microsoft.com/office/drawing/2014/main" xmlns="" id="{453910DD-6ADA-4D41-B928-967F5C8AD067}"/>
              </a:ext>
            </a:extLst>
          </p:cNvPr>
          <p:cNvSpPr>
            <a:spLocks noGrp="1"/>
          </p:cNvSpPr>
          <p:nvPr>
            <p:ph type="title"/>
          </p:nvPr>
        </p:nvSpPr>
        <p:spPr/>
        <p:txBody>
          <a:bodyPr/>
          <a:lstStyle/>
          <a:p>
            <a:r>
              <a:rPr lang="ro-MD" dirty="0">
                <a:solidFill>
                  <a:schemeClr val="bg2"/>
                </a:solidFill>
                <a:latin typeface="Fira Sans" panose="020B0604020202020204" charset="0"/>
              </a:rPr>
              <a:t>Tipuri de asistență medicală</a:t>
            </a:r>
            <a:endParaRPr lang="en-GB" dirty="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880189" cy="874426"/>
          </a:xfrm>
        </p:spPr>
        <p:txBody>
          <a:bodyPr/>
          <a:lstStyle/>
          <a:p>
            <a:r>
              <a:rPr lang="en-US" b="1" dirty="0" err="1"/>
              <a:t>Tipurile</a:t>
            </a:r>
            <a:r>
              <a:rPr lang="en-US" b="1" dirty="0"/>
              <a:t> de </a:t>
            </a:r>
            <a:r>
              <a:rPr lang="en-US" b="1" dirty="0" err="1"/>
              <a:t>asistenţă</a:t>
            </a:r>
            <a:r>
              <a:rPr lang="en-US" b="1" dirty="0"/>
              <a:t> </a:t>
            </a:r>
            <a:r>
              <a:rPr lang="en-US" b="1" dirty="0" smtClean="0"/>
              <a:t>medical</a:t>
            </a:r>
            <a:r>
              <a:rPr lang="ro-MD" b="1" dirty="0" smtClean="0"/>
              <a:t>ă</a:t>
            </a:r>
            <a:endParaRPr lang="en-US" dirty="0"/>
          </a:p>
        </p:txBody>
      </p:sp>
      <p:sp>
        <p:nvSpPr>
          <p:cNvPr id="3" name="Текст 2"/>
          <p:cNvSpPr>
            <a:spLocks noGrp="1"/>
          </p:cNvSpPr>
          <p:nvPr>
            <p:ph type="body" idx="1"/>
          </p:nvPr>
        </p:nvSpPr>
        <p:spPr>
          <a:xfrm>
            <a:off x="844424" y="1538075"/>
            <a:ext cx="7303895" cy="3387900"/>
          </a:xfrm>
        </p:spPr>
        <p:txBody>
          <a:bodyPr/>
          <a:lstStyle/>
          <a:p>
            <a:r>
              <a:rPr lang="en-US" sz="2000" dirty="0"/>
              <a:t>a) </a:t>
            </a:r>
            <a:r>
              <a:rPr lang="en-US" sz="2000" dirty="0" err="1"/>
              <a:t>urgentă</a:t>
            </a:r>
            <a:r>
              <a:rPr lang="en-US" sz="2000" dirty="0"/>
              <a:t> </a:t>
            </a:r>
            <a:r>
              <a:rPr lang="en-US" sz="2000" dirty="0" err="1"/>
              <a:t>prespitalicească</a:t>
            </a:r>
            <a:r>
              <a:rPr lang="en-US" sz="2000" dirty="0"/>
              <a:t>;</a:t>
            </a:r>
          </a:p>
          <a:p>
            <a:r>
              <a:rPr lang="en-US" sz="2000" b="1" dirty="0"/>
              <a:t>b) </a:t>
            </a:r>
            <a:r>
              <a:rPr lang="en-US" sz="2000" b="1" dirty="0" err="1"/>
              <a:t>primară</a:t>
            </a:r>
            <a:r>
              <a:rPr lang="en-US" sz="2000" b="1" dirty="0"/>
              <a:t>;</a:t>
            </a:r>
          </a:p>
          <a:p>
            <a:r>
              <a:rPr lang="en-US" sz="2000" dirty="0"/>
              <a:t>c) </a:t>
            </a:r>
            <a:r>
              <a:rPr lang="en-US" sz="2000" dirty="0" err="1"/>
              <a:t>specializată</a:t>
            </a:r>
            <a:r>
              <a:rPr lang="en-US" sz="2000" dirty="0"/>
              <a:t> de </a:t>
            </a:r>
            <a:r>
              <a:rPr lang="en-US" sz="2000" dirty="0" err="1"/>
              <a:t>ambulator</a:t>
            </a:r>
            <a:r>
              <a:rPr lang="en-US" sz="2000" dirty="0"/>
              <a:t>, </a:t>
            </a:r>
            <a:r>
              <a:rPr lang="en-US" sz="2000" dirty="0" err="1"/>
              <a:t>inclusiv</a:t>
            </a:r>
            <a:r>
              <a:rPr lang="en-US" sz="2000" dirty="0"/>
              <a:t> </a:t>
            </a:r>
            <a:r>
              <a:rPr lang="en-US" sz="2000" dirty="0" err="1"/>
              <a:t>stomatologică</a:t>
            </a:r>
            <a:r>
              <a:rPr lang="en-US" sz="2000" dirty="0"/>
              <a:t>;</a:t>
            </a:r>
          </a:p>
          <a:p>
            <a:r>
              <a:rPr lang="en-US" sz="2000" dirty="0"/>
              <a:t>d) </a:t>
            </a:r>
            <a:r>
              <a:rPr lang="en-US" sz="2000" dirty="0" err="1"/>
              <a:t>spitalicească</a:t>
            </a:r>
            <a:r>
              <a:rPr lang="en-US" sz="2000" dirty="0"/>
              <a:t>;</a:t>
            </a:r>
          </a:p>
          <a:p>
            <a:r>
              <a:rPr lang="en-US" sz="2000" dirty="0"/>
              <a:t>e) </a:t>
            </a:r>
            <a:r>
              <a:rPr lang="en-US" sz="2000" dirty="0" err="1"/>
              <a:t>servicii</a:t>
            </a:r>
            <a:r>
              <a:rPr lang="en-US" sz="2000" dirty="0"/>
              <a:t> </a:t>
            </a:r>
            <a:r>
              <a:rPr lang="en-US" sz="2000" dirty="0" err="1"/>
              <a:t>medicale</a:t>
            </a:r>
            <a:r>
              <a:rPr lang="en-US" sz="2000" dirty="0"/>
              <a:t> de </a:t>
            </a:r>
            <a:r>
              <a:rPr lang="en-US" sz="2000" dirty="0" err="1"/>
              <a:t>înaltă</a:t>
            </a:r>
            <a:r>
              <a:rPr lang="en-US" sz="2000" dirty="0"/>
              <a:t> </a:t>
            </a:r>
            <a:r>
              <a:rPr lang="en-US" sz="2000" dirty="0" err="1"/>
              <a:t>performanţă</a:t>
            </a:r>
            <a:r>
              <a:rPr lang="en-US" sz="2000" dirty="0"/>
              <a:t>;</a:t>
            </a:r>
          </a:p>
          <a:p>
            <a:r>
              <a:rPr lang="en-US" sz="2000" dirty="0"/>
              <a:t>f) </a:t>
            </a:r>
            <a:r>
              <a:rPr lang="en-US" sz="2000" dirty="0" err="1"/>
              <a:t>îngrijiri</a:t>
            </a:r>
            <a:r>
              <a:rPr lang="en-US" sz="2000" dirty="0"/>
              <a:t> </a:t>
            </a:r>
            <a:r>
              <a:rPr lang="en-US" sz="2000" dirty="0" err="1"/>
              <a:t>medicale</a:t>
            </a:r>
            <a:r>
              <a:rPr lang="en-US" sz="2000" dirty="0"/>
              <a:t> </a:t>
            </a:r>
            <a:r>
              <a:rPr lang="en-US" sz="2000" dirty="0" err="1"/>
              <a:t>comunitare</a:t>
            </a:r>
            <a:r>
              <a:rPr lang="en-US" sz="2000" dirty="0"/>
              <a:t> </a:t>
            </a:r>
            <a:r>
              <a:rPr lang="en-US" sz="2000" dirty="0" err="1"/>
              <a:t>și</a:t>
            </a:r>
            <a:r>
              <a:rPr lang="en-US" sz="2000" dirty="0"/>
              <a:t> la </a:t>
            </a:r>
            <a:r>
              <a:rPr lang="en-US" sz="2000" dirty="0" err="1"/>
              <a:t>domiciliu</a:t>
            </a:r>
            <a:r>
              <a:rPr lang="en-US" sz="2000" dirty="0"/>
              <a:t>;</a:t>
            </a:r>
          </a:p>
          <a:p>
            <a:r>
              <a:rPr lang="en-US" sz="2000" dirty="0"/>
              <a:t>g) </a:t>
            </a:r>
            <a:r>
              <a:rPr lang="en-US" sz="2000" dirty="0" err="1"/>
              <a:t>îngrijiri</a:t>
            </a:r>
            <a:r>
              <a:rPr lang="en-US" sz="2000" dirty="0"/>
              <a:t> </a:t>
            </a:r>
            <a:r>
              <a:rPr lang="en-US" sz="2000" dirty="0" err="1"/>
              <a:t>paliative</a:t>
            </a:r>
            <a:r>
              <a:rPr lang="en-US" sz="2000" dirty="0"/>
              <a:t>.</a:t>
            </a:r>
          </a:p>
          <a:p>
            <a:endParaRPr lang="en-US" dirty="0"/>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19</a:t>
            </a:fld>
            <a:endParaRPr lang="en">
              <a:solidFill>
                <a:srgbClr val="FFFFFF"/>
              </a:solidFill>
            </a:endParaRPr>
          </a:p>
        </p:txBody>
      </p:sp>
    </p:spTree>
    <p:extLst>
      <p:ext uri="{BB962C8B-B14F-4D97-AF65-F5344CB8AC3E}">
        <p14:creationId xmlns:p14="http://schemas.microsoft.com/office/powerpoint/2010/main" val="269529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44425" y="5598"/>
            <a:ext cx="8038318" cy="1140000"/>
          </a:xfrm>
        </p:spPr>
        <p:txBody>
          <a:bodyPr/>
          <a:lstStyle/>
          <a:p>
            <a:r>
              <a:rPr lang="x-none" b="1" dirty="0" smtClean="0">
                <a:solidFill>
                  <a:schemeClr val="bg2"/>
                </a:solidFill>
                <a:latin typeface="Verdana" panose="020B0604030504040204" pitchFamily="34" charset="0"/>
                <a:ea typeface="Verdana" panose="020B0604030504040204" pitchFamily="34" charset="0"/>
                <a:cs typeface="Verdana" panose="020B0604030504040204" pitchFamily="34" charset="0"/>
                <a:sym typeface="Arial"/>
              </a:rPr>
              <a:t>Asigurarea</a:t>
            </a:r>
            <a:r>
              <a:rPr lang="ro-RO" b="1" dirty="0" smtClean="0">
                <a:solidFill>
                  <a:schemeClr val="bg2"/>
                </a:solidFill>
                <a:latin typeface="Verdana" panose="020B0604030504040204" pitchFamily="34" charset="0"/>
                <a:ea typeface="Verdana" panose="020B0604030504040204" pitchFamily="34" charset="0"/>
                <a:cs typeface="Verdana" panose="020B0604030504040204" pitchFamily="34" charset="0"/>
                <a:sym typeface="Arial"/>
              </a:rPr>
              <a:t> 0bligatorie de Asistență </a:t>
            </a:r>
            <a:r>
              <a:rPr lang="ro-RO" b="1" dirty="0">
                <a:solidFill>
                  <a:schemeClr val="bg2"/>
                </a:solidFill>
                <a:latin typeface="Verdana" panose="020B0604030504040204" pitchFamily="34" charset="0"/>
                <a:ea typeface="Verdana" panose="020B0604030504040204" pitchFamily="34" charset="0"/>
                <a:cs typeface="Verdana" panose="020B0604030504040204" pitchFamily="34" charset="0"/>
                <a:sym typeface="Arial"/>
              </a:rPr>
              <a:t>M</a:t>
            </a:r>
            <a:r>
              <a:rPr lang="ro-RO" b="1" dirty="0" smtClean="0">
                <a:solidFill>
                  <a:schemeClr val="bg2"/>
                </a:solidFill>
                <a:latin typeface="Verdana" panose="020B0604030504040204" pitchFamily="34" charset="0"/>
                <a:ea typeface="Verdana" panose="020B0604030504040204" pitchFamily="34" charset="0"/>
                <a:cs typeface="Verdana" panose="020B0604030504040204" pitchFamily="34" charset="0"/>
                <a:sym typeface="Arial"/>
              </a:rPr>
              <a:t>edicală</a:t>
            </a:r>
            <a:endParaRPr lang="en-US" b="1" dirty="0">
              <a:solidFill>
                <a:schemeClr val="bg2"/>
              </a:solidFill>
            </a:endParaRPr>
          </a:p>
        </p:txBody>
      </p:sp>
      <p:sp>
        <p:nvSpPr>
          <p:cNvPr id="6" name="Текст 5"/>
          <p:cNvSpPr>
            <a:spLocks noGrp="1"/>
          </p:cNvSpPr>
          <p:nvPr>
            <p:ph type="body" idx="1"/>
          </p:nvPr>
        </p:nvSpPr>
        <p:spPr>
          <a:xfrm>
            <a:off x="844425" y="1140000"/>
            <a:ext cx="7927042" cy="3785975"/>
          </a:xfrm>
        </p:spPr>
        <p:txBody>
          <a:bodyPr/>
          <a:lstStyle/>
          <a:p>
            <a:pPr marL="0" lvl="0" indent="0">
              <a:lnSpc>
                <a:spcPct val="115000"/>
              </a:lnSpc>
              <a:spcBef>
                <a:spcPts val="0"/>
              </a:spcBef>
              <a:buClr>
                <a:srgbClr val="1DABA8"/>
              </a:buClr>
              <a:buSzPts val="1800"/>
              <a:buNone/>
            </a:pPr>
            <a:r>
              <a:rPr lang="x-none" dirty="0">
                <a:solidFill>
                  <a:srgbClr val="1DABA8"/>
                </a:solidFill>
                <a:latin typeface="Verdana" panose="020B0604030504040204" pitchFamily="34" charset="0"/>
                <a:ea typeface="Verdana" panose="020B0604030504040204" pitchFamily="34" charset="0"/>
                <a:cs typeface="Verdana" panose="020B0604030504040204" pitchFamily="34" charset="0"/>
                <a:sym typeface="Arial"/>
              </a:rPr>
              <a:t> </a:t>
            </a:r>
            <a:endParaRPr lang="ro-MD" dirty="0">
              <a:solidFill>
                <a:srgbClr val="1DABA8"/>
              </a:solidFill>
              <a:latin typeface="Verdana" panose="020B0604030504040204" pitchFamily="34" charset="0"/>
              <a:ea typeface="Verdana" panose="020B0604030504040204" pitchFamily="34" charset="0"/>
              <a:cs typeface="Verdana" panose="020B0604030504040204" pitchFamily="34" charset="0"/>
              <a:sym typeface="Arial"/>
            </a:endParaRPr>
          </a:p>
          <a:p>
            <a:pPr marL="0" lvl="0" indent="0">
              <a:lnSpc>
                <a:spcPct val="115000"/>
              </a:lnSpc>
              <a:spcBef>
                <a:spcPts val="0"/>
              </a:spcBef>
              <a:buClr>
                <a:srgbClr val="1DABA8"/>
              </a:buClr>
              <a:buSzPts val="1800"/>
              <a:buNone/>
            </a:pPr>
            <a:r>
              <a:rPr lang="x-none" dirty="0">
                <a:solidFill>
                  <a:srgbClr val="000000"/>
                </a:solidFill>
                <a:latin typeface="Times New Roman" pitchFamily="18" charset="0"/>
                <a:ea typeface="Verdana" panose="020B0604030504040204" pitchFamily="34" charset="0"/>
                <a:cs typeface="Times New Roman" pitchFamily="18" charset="0"/>
                <a:sym typeface="Arial"/>
              </a:rPr>
              <a:t>este definită ca fiind operația financiară ce decurge dintr-un contract de asigurare sau dintr-o obligație</a:t>
            </a:r>
            <a:r>
              <a:rPr lang="ro-MD" dirty="0">
                <a:solidFill>
                  <a:srgbClr val="000000"/>
                </a:solidFill>
                <a:latin typeface="Times New Roman" pitchFamily="18" charset="0"/>
                <a:ea typeface="Verdana" panose="020B0604030504040204" pitchFamily="34" charset="0"/>
                <a:cs typeface="Times New Roman" pitchFamily="18" charset="0"/>
                <a:sym typeface="Arial"/>
              </a:rPr>
              <a:t> </a:t>
            </a:r>
            <a:r>
              <a:rPr lang="x-none" dirty="0">
                <a:solidFill>
                  <a:srgbClr val="000000"/>
                </a:solidFill>
                <a:latin typeface="Times New Roman" pitchFamily="18" charset="0"/>
                <a:ea typeface="Verdana" panose="020B0604030504040204" pitchFamily="34" charset="0"/>
                <a:cs typeface="Times New Roman" pitchFamily="18" charset="0"/>
                <a:sym typeface="Arial"/>
              </a:rPr>
              <a:t>prevăzută de lege, prin care </a:t>
            </a:r>
            <a:r>
              <a:rPr lang="ro-MD" dirty="0">
                <a:solidFill>
                  <a:srgbClr val="000000"/>
                </a:solidFill>
                <a:latin typeface="Times New Roman" pitchFamily="18" charset="0"/>
                <a:ea typeface="Verdana" panose="020B0604030504040204" pitchFamily="34" charset="0"/>
                <a:cs typeface="Times New Roman" pitchFamily="18" charset="0"/>
                <a:sym typeface="Arial"/>
              </a:rPr>
              <a:t> </a:t>
            </a:r>
            <a:r>
              <a:rPr lang="x-none" dirty="0">
                <a:solidFill>
                  <a:srgbClr val="000000"/>
                </a:solidFill>
                <a:latin typeface="Times New Roman" pitchFamily="18" charset="0"/>
                <a:ea typeface="Verdana" panose="020B0604030504040204" pitchFamily="34" charset="0"/>
                <a:cs typeface="Times New Roman" pitchFamily="18" charset="0"/>
                <a:sym typeface="Arial"/>
              </a:rPr>
              <a:t>asigurătorul se obligă ca în  </a:t>
            </a:r>
            <a:r>
              <a:rPr lang="ro-RO" dirty="0" smtClean="0">
                <a:solidFill>
                  <a:srgbClr val="000000"/>
                </a:solidFill>
                <a:latin typeface="Times New Roman" pitchFamily="18" charset="0"/>
                <a:ea typeface="Verdana" panose="020B0604030504040204" pitchFamily="34" charset="0"/>
                <a:cs typeface="Times New Roman" pitchFamily="18" charset="0"/>
                <a:sym typeface="Arial"/>
              </a:rPr>
              <a:t>s</a:t>
            </a:r>
            <a:r>
              <a:rPr lang="x-none" dirty="0" smtClean="0">
                <a:solidFill>
                  <a:srgbClr val="000000"/>
                </a:solidFill>
                <a:latin typeface="Times New Roman" pitchFamily="18" charset="0"/>
                <a:ea typeface="Verdana" panose="020B0604030504040204" pitchFamily="34" charset="0"/>
                <a:cs typeface="Times New Roman" pitchFamily="18" charset="0"/>
                <a:sym typeface="Arial"/>
              </a:rPr>
              <a:t>chimbul </a:t>
            </a:r>
            <a:r>
              <a:rPr lang="x-none" dirty="0">
                <a:solidFill>
                  <a:srgbClr val="000000"/>
                </a:solidFill>
                <a:latin typeface="Times New Roman" pitchFamily="18" charset="0"/>
                <a:ea typeface="Verdana" panose="020B0604030504040204" pitchFamily="34" charset="0"/>
                <a:cs typeface="Times New Roman" pitchFamily="18" charset="0"/>
                <a:sym typeface="Arial"/>
              </a:rPr>
              <a:t>unei sume primite periodic să   </a:t>
            </a:r>
            <a:r>
              <a:rPr lang="x-none" dirty="0" smtClean="0">
                <a:solidFill>
                  <a:srgbClr val="000000"/>
                </a:solidFill>
                <a:latin typeface="Times New Roman" pitchFamily="18" charset="0"/>
                <a:ea typeface="Verdana" panose="020B0604030504040204" pitchFamily="34" charset="0"/>
                <a:cs typeface="Times New Roman" pitchFamily="18" charset="0"/>
                <a:sym typeface="Arial"/>
              </a:rPr>
              <a:t>despăgubească</a:t>
            </a:r>
            <a:r>
              <a:rPr lang="ro-MD" dirty="0" smtClean="0">
                <a:solidFill>
                  <a:srgbClr val="000000"/>
                </a:solidFill>
                <a:latin typeface="Times New Roman" pitchFamily="18" charset="0"/>
                <a:ea typeface="Verdana" panose="020B0604030504040204" pitchFamily="34" charset="0"/>
                <a:cs typeface="Times New Roman" pitchFamily="18" charset="0"/>
                <a:sym typeface="Arial"/>
              </a:rPr>
              <a:t> </a:t>
            </a:r>
            <a:r>
              <a:rPr lang="x-none" dirty="0">
                <a:solidFill>
                  <a:srgbClr val="000000"/>
                </a:solidFill>
                <a:latin typeface="Times New Roman" pitchFamily="18" charset="0"/>
                <a:ea typeface="Verdana" panose="020B0604030504040204" pitchFamily="34" charset="0"/>
                <a:cs typeface="Times New Roman" pitchFamily="18" charset="0"/>
                <a:sym typeface="Arial"/>
              </a:rPr>
              <a:t>pe asigurat pentru                                         pierderile pe care acesta le-ar</a:t>
            </a:r>
            <a:r>
              <a:rPr lang="ro-MD" dirty="0">
                <a:solidFill>
                  <a:srgbClr val="000000"/>
                </a:solidFill>
                <a:latin typeface="Times New Roman" pitchFamily="18" charset="0"/>
                <a:ea typeface="Verdana" panose="020B0604030504040204" pitchFamily="34" charset="0"/>
                <a:cs typeface="Times New Roman" pitchFamily="18" charset="0"/>
                <a:sym typeface="Arial"/>
              </a:rPr>
              <a:t> </a:t>
            </a:r>
            <a:r>
              <a:rPr lang="x-none" dirty="0">
                <a:solidFill>
                  <a:srgbClr val="000000"/>
                </a:solidFill>
                <a:latin typeface="Times New Roman" pitchFamily="18" charset="0"/>
                <a:ea typeface="Verdana" panose="020B0604030504040204" pitchFamily="34" charset="0"/>
                <a:cs typeface="Times New Roman" pitchFamily="18" charset="0"/>
                <a:sym typeface="Arial"/>
              </a:rPr>
              <a:t>putea suferi în urma unor întâmplări independente de voința lui.</a:t>
            </a: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a:t>
            </a:fld>
            <a:endParaRPr lang="en">
              <a:solidFill>
                <a:srgbClr val="FFFFFF"/>
              </a:solidFill>
            </a:endParaRPr>
          </a:p>
        </p:txBody>
      </p:sp>
    </p:spTree>
    <p:extLst>
      <p:ext uri="{BB962C8B-B14F-4D97-AF65-F5344CB8AC3E}">
        <p14:creationId xmlns:p14="http://schemas.microsoft.com/office/powerpoint/2010/main" val="1699156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8299575" cy="1140000"/>
          </a:xfrm>
        </p:spPr>
        <p:txBody>
          <a:bodyPr/>
          <a:lstStyle/>
          <a:p>
            <a:r>
              <a:rPr lang="ro-RO"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Asistență medicală urgentă la etapa prespitalicească</a:t>
            </a:r>
            <a:endParaRPr lang="en-US" dirty="0">
              <a:solidFill>
                <a:schemeClr val="bg2"/>
              </a:solidFill>
            </a:endParaRPr>
          </a:p>
        </p:txBody>
      </p:sp>
      <p:sp>
        <p:nvSpPr>
          <p:cNvPr id="3" name="Текст 2"/>
          <p:cNvSpPr>
            <a:spLocks noGrp="1"/>
          </p:cNvSpPr>
          <p:nvPr>
            <p:ph type="body" idx="1"/>
          </p:nvPr>
        </p:nvSpPr>
        <p:spPr>
          <a:xfrm>
            <a:off x="844424" y="1538075"/>
            <a:ext cx="7722059" cy="3387900"/>
          </a:xfrm>
        </p:spPr>
        <p:txBody>
          <a:bodyPr/>
          <a:lstStyle/>
          <a:p>
            <a:pPr marL="0" lvl="0" indent="0" algn="just">
              <a:spcBef>
                <a:spcPts val="0"/>
              </a:spcBef>
              <a:buClr>
                <a:srgbClr val="000000"/>
              </a:buClr>
              <a:buSzTx/>
              <a:buNone/>
            </a:pPr>
            <a:r>
              <a:rPr lang="ro-RO" sz="1800" b="1" dirty="0">
                <a:solidFill>
                  <a:srgbClr val="000000"/>
                </a:solidFill>
                <a:latin typeface="Arial"/>
                <a:cs typeface="Arial"/>
                <a:sym typeface="Arial"/>
              </a:rPr>
              <a:t>Scopul: </a:t>
            </a:r>
            <a:r>
              <a:rPr lang="ro-RO" sz="1800" dirty="0">
                <a:solidFill>
                  <a:srgbClr val="000000"/>
                </a:solidFill>
                <a:latin typeface="Arial"/>
                <a:cs typeface="Arial"/>
                <a:sym typeface="Arial"/>
              </a:rPr>
              <a:t>Sporirea calității serviciilor prestate în asistența medicală urgentă prespitalicească pentru toate categoriile de populație care au nevoie de ea.</a:t>
            </a:r>
          </a:p>
          <a:p>
            <a:pPr marL="0" lvl="0" indent="0" algn="just">
              <a:spcBef>
                <a:spcPts val="0"/>
              </a:spcBef>
              <a:buClr>
                <a:srgbClr val="000000"/>
              </a:buClr>
              <a:buSzTx/>
              <a:buNone/>
            </a:pPr>
            <a:r>
              <a:rPr lang="ro-RO" sz="1800" b="1" dirty="0">
                <a:solidFill>
                  <a:srgbClr val="000000"/>
                </a:solidFill>
                <a:latin typeface="Arial"/>
                <a:cs typeface="Arial"/>
                <a:sym typeface="Arial"/>
              </a:rPr>
              <a:t>Obiectivul: </a:t>
            </a:r>
            <a:r>
              <a:rPr lang="ro-RO" sz="1800" dirty="0">
                <a:solidFill>
                  <a:srgbClr val="000000"/>
                </a:solidFill>
                <a:latin typeface="Arial"/>
                <a:cs typeface="Arial"/>
                <a:sym typeface="Arial"/>
              </a:rPr>
              <a:t>▪ Diminuarea divergențelor între diagnosticul serviciului asistență medicală urgentă prespitalicească și diagnosticul clinic stabilit.</a:t>
            </a:r>
          </a:p>
          <a:p>
            <a:pPr marL="0" lvl="0" indent="0" algn="just">
              <a:spcBef>
                <a:spcPts val="0"/>
              </a:spcBef>
              <a:buClr>
                <a:srgbClr val="000000"/>
              </a:buClr>
              <a:buSzTx/>
              <a:buNone/>
            </a:pPr>
            <a:r>
              <a:rPr lang="ro-RO" sz="1800" dirty="0">
                <a:solidFill>
                  <a:srgbClr val="000000"/>
                </a:solidFill>
                <a:latin typeface="Arial"/>
                <a:cs typeface="Arial"/>
                <a:sym typeface="Arial"/>
              </a:rPr>
              <a:t>Rata coincidenței diagnosticului serviciului de asistență medicală urgentă prespitalicească cu diagnosticul clinic stabilit (creșterea treptată de la 85% până la 89% până în anul 2023), în lipsa metodologiei și criteriilor de urmărire și evaluare, nu a fost posibil de monitorizat. </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20</a:t>
            </a:fld>
            <a:endParaRPr lang="en">
              <a:solidFill>
                <a:srgbClr val="FFFFFF"/>
              </a:solidFill>
            </a:endParaRPr>
          </a:p>
        </p:txBody>
      </p:sp>
    </p:spTree>
    <p:extLst>
      <p:ext uri="{BB962C8B-B14F-4D97-AF65-F5344CB8AC3E}">
        <p14:creationId xmlns:p14="http://schemas.microsoft.com/office/powerpoint/2010/main" val="318260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8299575" cy="1140000"/>
          </a:xfrm>
        </p:spPr>
        <p:txBody>
          <a:bodyPr/>
          <a:lstStyle/>
          <a:p>
            <a:r>
              <a:rPr lang="ro-RO"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2. </a:t>
            </a:r>
            <a:r>
              <a:rPr lang="ro-MD"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Asistență medicala primară</a:t>
            </a:r>
            <a:endParaRPr lang="en-US" dirty="0">
              <a:solidFill>
                <a:schemeClr val="bg2"/>
              </a:solidFill>
            </a:endParaRPr>
          </a:p>
        </p:txBody>
      </p:sp>
      <p:sp>
        <p:nvSpPr>
          <p:cNvPr id="3" name="Текст 2"/>
          <p:cNvSpPr>
            <a:spLocks noGrp="1"/>
          </p:cNvSpPr>
          <p:nvPr>
            <p:ph type="body" idx="1"/>
          </p:nvPr>
        </p:nvSpPr>
        <p:spPr>
          <a:xfrm>
            <a:off x="844425" y="1140000"/>
            <a:ext cx="7309548" cy="3785975"/>
          </a:xfrm>
        </p:spPr>
        <p:txBody>
          <a:bodyPr/>
          <a:lstStyle/>
          <a:p>
            <a:pPr marL="0" lvl="0" indent="0">
              <a:spcBef>
                <a:spcPts val="0"/>
              </a:spcBef>
              <a:buClr>
                <a:srgbClr val="000000"/>
              </a:buClr>
              <a:buSzTx/>
              <a:buNone/>
            </a:pPr>
            <a:r>
              <a:rPr lang="ro-RO" sz="1400" b="1" dirty="0">
                <a:solidFill>
                  <a:srgbClr val="000000"/>
                </a:solidFill>
                <a:latin typeface="Arial"/>
                <a:cs typeface="Arial"/>
                <a:sym typeface="Arial"/>
              </a:rPr>
              <a:t>Scopul</a:t>
            </a:r>
            <a:r>
              <a:rPr lang="ro-RO" sz="1400" b="1" dirty="0" smtClean="0">
                <a:solidFill>
                  <a:srgbClr val="000000"/>
                </a:solidFill>
                <a:latin typeface="Arial"/>
                <a:cs typeface="Arial"/>
                <a:sym typeface="Arial"/>
              </a:rPr>
              <a:t>: </a:t>
            </a:r>
            <a:r>
              <a:rPr lang="ro-RO" sz="1400" dirty="0">
                <a:solidFill>
                  <a:srgbClr val="000000"/>
                </a:solidFill>
                <a:latin typeface="Arial"/>
                <a:cs typeface="Arial"/>
                <a:sym typeface="Arial"/>
              </a:rPr>
              <a:t>Acces la servicii medicale primare de calitate pentru toți cetățenii.</a:t>
            </a:r>
          </a:p>
          <a:p>
            <a:pPr marL="0" lvl="0" indent="0">
              <a:spcBef>
                <a:spcPts val="0"/>
              </a:spcBef>
              <a:buClr>
                <a:srgbClr val="000000"/>
              </a:buClr>
              <a:buSzTx/>
              <a:buNone/>
            </a:pPr>
            <a:r>
              <a:rPr lang="ro-RO" sz="1400" b="1" dirty="0" smtClean="0">
                <a:solidFill>
                  <a:srgbClr val="000000"/>
                </a:solidFill>
                <a:latin typeface="Arial"/>
                <a:cs typeface="Arial"/>
                <a:sym typeface="Arial"/>
              </a:rPr>
              <a:t>Obiectivul</a:t>
            </a:r>
            <a:r>
              <a:rPr lang="ro-RO" sz="1400" b="1" dirty="0">
                <a:solidFill>
                  <a:srgbClr val="000000"/>
                </a:solidFill>
                <a:latin typeface="Arial"/>
                <a:cs typeface="Arial"/>
                <a:sym typeface="Arial"/>
              </a:rPr>
              <a:t>: </a:t>
            </a:r>
            <a:r>
              <a:rPr lang="ro-RO" sz="1400" dirty="0">
                <a:solidFill>
                  <a:srgbClr val="000000"/>
                </a:solidFill>
                <a:latin typeface="Arial"/>
                <a:cs typeface="Arial"/>
                <a:sym typeface="Arial"/>
              </a:rPr>
              <a:t>▪ Asigurarea accesului la serviciile medicale de calitate pentru </a:t>
            </a:r>
            <a:r>
              <a:rPr lang="ro-RO" sz="1400" dirty="0" err="1">
                <a:solidFill>
                  <a:srgbClr val="000000"/>
                </a:solidFill>
                <a:latin typeface="Arial"/>
                <a:cs typeface="Arial"/>
                <a:sym typeface="Arial"/>
              </a:rPr>
              <a:t>toţi</a:t>
            </a:r>
            <a:r>
              <a:rPr lang="ro-RO" sz="1400" dirty="0">
                <a:solidFill>
                  <a:srgbClr val="000000"/>
                </a:solidFill>
                <a:latin typeface="Arial"/>
                <a:cs typeface="Arial"/>
                <a:sym typeface="Arial"/>
              </a:rPr>
              <a:t> </a:t>
            </a:r>
            <a:r>
              <a:rPr lang="ro-RO" sz="1400" dirty="0" err="1">
                <a:solidFill>
                  <a:srgbClr val="000000"/>
                </a:solidFill>
                <a:latin typeface="Arial"/>
                <a:cs typeface="Arial"/>
                <a:sym typeface="Arial"/>
              </a:rPr>
              <a:t>cetăţenii</a:t>
            </a:r>
            <a:r>
              <a:rPr lang="ro-RO" sz="1400" dirty="0">
                <a:solidFill>
                  <a:srgbClr val="000000"/>
                </a:solidFill>
                <a:latin typeface="Arial"/>
                <a:cs typeface="Arial"/>
                <a:sym typeface="Arial"/>
              </a:rPr>
              <a:t> în AMP</a:t>
            </a:r>
          </a:p>
          <a:p>
            <a:pPr marL="0" lvl="0" indent="0">
              <a:spcBef>
                <a:spcPts val="0"/>
              </a:spcBef>
              <a:buClr>
                <a:srgbClr val="000000"/>
              </a:buClr>
              <a:buSzTx/>
              <a:buNone/>
            </a:pPr>
            <a:r>
              <a:rPr lang="ro-RO" sz="1400" dirty="0">
                <a:solidFill>
                  <a:srgbClr val="000000"/>
                </a:solidFill>
                <a:latin typeface="Arial"/>
                <a:cs typeface="Arial"/>
                <a:sym typeface="Arial"/>
              </a:rPr>
              <a:t>Ponderea sumei contractate pe baza indicatorilor de </a:t>
            </a:r>
            <a:r>
              <a:rPr lang="ro-RO" sz="1400" dirty="0" err="1">
                <a:solidFill>
                  <a:srgbClr val="000000"/>
                </a:solidFill>
                <a:latin typeface="Arial"/>
                <a:cs typeface="Arial"/>
                <a:sym typeface="Arial"/>
              </a:rPr>
              <a:t>performanţă</a:t>
            </a:r>
            <a:r>
              <a:rPr lang="ro-RO" sz="1400" dirty="0">
                <a:solidFill>
                  <a:srgbClr val="000000"/>
                </a:solidFill>
                <a:latin typeface="Arial"/>
                <a:cs typeface="Arial"/>
                <a:sym typeface="Arial"/>
              </a:rPr>
              <a:t> din suma totală contractată a constituit 15% sau la nivelul planificat. Scopul principal al bonificației pentru </a:t>
            </a:r>
            <a:r>
              <a:rPr lang="ro-RO" sz="1400" dirty="0" err="1">
                <a:solidFill>
                  <a:srgbClr val="000000"/>
                </a:solidFill>
                <a:latin typeface="Arial"/>
                <a:cs typeface="Arial"/>
                <a:sym typeface="Arial"/>
              </a:rPr>
              <a:t>performanţă</a:t>
            </a:r>
            <a:r>
              <a:rPr lang="ro-RO" sz="1400" dirty="0">
                <a:solidFill>
                  <a:srgbClr val="000000"/>
                </a:solidFill>
                <a:latin typeface="Arial"/>
                <a:cs typeface="Arial"/>
                <a:sym typeface="Arial"/>
              </a:rPr>
              <a:t> utilizată în </a:t>
            </a:r>
            <a:r>
              <a:rPr lang="ro-RO" sz="1400" dirty="0" err="1">
                <a:solidFill>
                  <a:srgbClr val="000000"/>
                </a:solidFill>
                <a:latin typeface="Arial"/>
                <a:cs typeface="Arial"/>
                <a:sym typeface="Arial"/>
              </a:rPr>
              <a:t>asistenţa</a:t>
            </a:r>
            <a:r>
              <a:rPr lang="ro-RO" sz="1400" dirty="0">
                <a:solidFill>
                  <a:srgbClr val="000000"/>
                </a:solidFill>
                <a:latin typeface="Arial"/>
                <a:cs typeface="Arial"/>
                <a:sym typeface="Arial"/>
              </a:rPr>
              <a:t> medicală primară este de a ameliora problemele majore de sănătate publică prin prestarea de servicii preventive, servicii de diagnosticare precoce </a:t>
            </a:r>
            <a:r>
              <a:rPr lang="ro-RO" sz="1400" dirty="0" err="1">
                <a:solidFill>
                  <a:srgbClr val="000000"/>
                </a:solidFill>
                <a:latin typeface="Arial"/>
                <a:cs typeface="Arial"/>
                <a:sym typeface="Arial"/>
              </a:rPr>
              <a:t>şi</a:t>
            </a:r>
            <a:r>
              <a:rPr lang="ro-RO" sz="1400" dirty="0">
                <a:solidFill>
                  <a:srgbClr val="000000"/>
                </a:solidFill>
                <a:latin typeface="Arial"/>
                <a:cs typeface="Arial"/>
                <a:sym typeface="Arial"/>
              </a:rPr>
              <a:t> de servicii de monitorizare a tratamentului adecvat </a:t>
            </a:r>
            <a:r>
              <a:rPr lang="ro-RO" sz="1400" dirty="0" err="1">
                <a:solidFill>
                  <a:srgbClr val="000000"/>
                </a:solidFill>
                <a:latin typeface="Arial"/>
                <a:cs typeface="Arial"/>
                <a:sym typeface="Arial"/>
              </a:rPr>
              <a:t>şi</a:t>
            </a:r>
            <a:r>
              <a:rPr lang="ro-RO" sz="1400" dirty="0">
                <a:solidFill>
                  <a:srgbClr val="000000"/>
                </a:solidFill>
                <a:latin typeface="Arial"/>
                <a:cs typeface="Arial"/>
                <a:sym typeface="Arial"/>
              </a:rPr>
              <a:t> a </a:t>
            </a:r>
            <a:r>
              <a:rPr lang="ro-RO" sz="1400" dirty="0" err="1">
                <a:solidFill>
                  <a:srgbClr val="000000"/>
                </a:solidFill>
                <a:latin typeface="Arial"/>
                <a:cs typeface="Arial"/>
                <a:sym typeface="Arial"/>
              </a:rPr>
              <a:t>complicaţiilor</a:t>
            </a:r>
            <a:r>
              <a:rPr lang="ro-RO" sz="1400" dirty="0">
                <a:solidFill>
                  <a:srgbClr val="000000"/>
                </a:solidFill>
                <a:latin typeface="Arial"/>
                <a:cs typeface="Arial"/>
                <a:sym typeface="Arial"/>
              </a:rPr>
              <a:t>, în principal pentru bolile cronice. </a:t>
            </a:r>
            <a:endParaRPr lang="ro-RO" sz="1400" dirty="0" smtClean="0">
              <a:solidFill>
                <a:srgbClr val="000000"/>
              </a:solidFill>
              <a:latin typeface="Arial"/>
              <a:cs typeface="Arial"/>
              <a:sym typeface="Arial"/>
            </a:endParaRPr>
          </a:p>
          <a:p>
            <a:pPr marL="0" lvl="0" indent="0">
              <a:spcBef>
                <a:spcPts val="0"/>
              </a:spcBef>
              <a:buClr>
                <a:srgbClr val="000000"/>
              </a:buClr>
              <a:buSzTx/>
              <a:buNone/>
            </a:pPr>
            <a:r>
              <a:rPr lang="ro-RO" sz="1400" b="1" dirty="0" smtClean="0">
                <a:solidFill>
                  <a:srgbClr val="000000"/>
                </a:solidFill>
                <a:latin typeface="Arial"/>
                <a:cs typeface="Arial"/>
                <a:sym typeface="Arial"/>
              </a:rPr>
              <a:t>Concluzie</a:t>
            </a:r>
            <a:r>
              <a:rPr lang="ro-RO" sz="1400" b="1" dirty="0">
                <a:solidFill>
                  <a:srgbClr val="000000"/>
                </a:solidFill>
                <a:latin typeface="Arial"/>
                <a:cs typeface="Arial"/>
                <a:sym typeface="Arial"/>
              </a:rPr>
              <a:t>: </a:t>
            </a:r>
            <a:r>
              <a:rPr lang="ro-RO" sz="1400" dirty="0">
                <a:solidFill>
                  <a:srgbClr val="000000"/>
                </a:solidFill>
                <a:latin typeface="Arial"/>
                <a:cs typeface="Arial"/>
                <a:sym typeface="Arial"/>
              </a:rPr>
              <a:t>Realizarea indicatorilor enumerați reflectă o dinamică pozitivă în atingerea obiectivului. Concomitent se constată și unele rezerve, determinate, preponderent, de </a:t>
            </a:r>
            <a:r>
              <a:rPr lang="ro-RO" sz="1400" dirty="0" err="1">
                <a:solidFill>
                  <a:srgbClr val="000000"/>
                </a:solidFill>
                <a:latin typeface="Arial"/>
                <a:cs typeface="Arial"/>
                <a:sym typeface="Arial"/>
              </a:rPr>
              <a:t>insuficienţa</a:t>
            </a:r>
            <a:r>
              <a:rPr lang="ro-RO" sz="1400" dirty="0">
                <a:solidFill>
                  <a:srgbClr val="000000"/>
                </a:solidFill>
                <a:latin typeface="Arial"/>
                <a:cs typeface="Arial"/>
                <a:sym typeface="Arial"/>
              </a:rPr>
              <a:t> în teritoriu a medicilor de familie </a:t>
            </a:r>
            <a:r>
              <a:rPr lang="ro-RO" sz="1400" dirty="0" err="1">
                <a:solidFill>
                  <a:srgbClr val="000000"/>
                </a:solidFill>
                <a:latin typeface="Arial"/>
                <a:cs typeface="Arial"/>
                <a:sym typeface="Arial"/>
              </a:rPr>
              <a:t>faţă</a:t>
            </a:r>
            <a:r>
              <a:rPr lang="ro-RO" sz="1400" dirty="0">
                <a:solidFill>
                  <a:srgbClr val="000000"/>
                </a:solidFill>
                <a:latin typeface="Arial"/>
                <a:cs typeface="Arial"/>
                <a:sym typeface="Arial"/>
              </a:rPr>
              <a:t> de normativele stabilite.</a:t>
            </a:r>
          </a:p>
          <a:p>
            <a:pPr marL="0" lvl="0" indent="0">
              <a:spcBef>
                <a:spcPts val="0"/>
              </a:spcBef>
              <a:buClr>
                <a:srgbClr val="000000"/>
              </a:buClr>
              <a:buSzTx/>
              <a:buNone/>
            </a:pPr>
            <a:endParaRPr lang="ro-RO" sz="1400" dirty="0" smtClean="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21</a:t>
            </a:fld>
            <a:endParaRPr lang="en">
              <a:solidFill>
                <a:srgbClr val="FFFFFF"/>
              </a:solidFill>
            </a:endParaRPr>
          </a:p>
        </p:txBody>
      </p:sp>
    </p:spTree>
    <p:extLst>
      <p:ext uri="{BB962C8B-B14F-4D97-AF65-F5344CB8AC3E}">
        <p14:creationId xmlns:p14="http://schemas.microsoft.com/office/powerpoint/2010/main" val="2946364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538075"/>
            <a:ext cx="7974897" cy="3387900"/>
          </a:xfrm>
        </p:spPr>
        <p:txBody>
          <a:bodyPr/>
          <a:lstStyle/>
          <a:p>
            <a:pPr marL="76200" indent="0">
              <a:buNone/>
            </a:pPr>
            <a:r>
              <a:rPr lang="en-US" sz="1200" dirty="0" smtClean="0"/>
              <a:t> 1. </a:t>
            </a:r>
            <a:r>
              <a:rPr lang="en-US" sz="1200" dirty="0" err="1" smtClean="0"/>
              <a:t>Servicii</a:t>
            </a:r>
            <a:r>
              <a:rPr lang="en-US" sz="1200" dirty="0" smtClean="0"/>
              <a:t> </a:t>
            </a:r>
            <a:r>
              <a:rPr lang="en-US" sz="1200" dirty="0" err="1"/>
              <a:t>profilactice</a:t>
            </a:r>
            <a:r>
              <a:rPr lang="en-US" sz="1200" dirty="0" smtClean="0"/>
              <a:t>:</a:t>
            </a:r>
            <a:endParaRPr lang="en-US" sz="1200" dirty="0"/>
          </a:p>
          <a:p>
            <a:r>
              <a:rPr lang="en-US" sz="1200" dirty="0"/>
              <a:t>a) </a:t>
            </a:r>
            <a:r>
              <a:rPr lang="en-US" sz="1200" dirty="0" err="1"/>
              <a:t>promovarea</a:t>
            </a:r>
            <a:r>
              <a:rPr lang="en-US" sz="1200" dirty="0"/>
              <a:t> </a:t>
            </a:r>
            <a:r>
              <a:rPr lang="en-US" sz="1200" dirty="0" err="1"/>
              <a:t>modului</a:t>
            </a:r>
            <a:r>
              <a:rPr lang="en-US" sz="1200" dirty="0"/>
              <a:t> </a:t>
            </a:r>
            <a:r>
              <a:rPr lang="en-US" sz="1200" dirty="0" err="1"/>
              <a:t>sănătos</a:t>
            </a:r>
            <a:r>
              <a:rPr lang="en-US" sz="1200" dirty="0"/>
              <a:t> de </a:t>
            </a:r>
            <a:r>
              <a:rPr lang="en-US" sz="1200" dirty="0" err="1" smtClean="0"/>
              <a:t>viaţă</a:t>
            </a:r>
            <a:endParaRPr lang="en-US" sz="1200" dirty="0"/>
          </a:p>
          <a:p>
            <a:r>
              <a:rPr lang="en-US" sz="1200" dirty="0"/>
              <a:t>b) </a:t>
            </a:r>
            <a:r>
              <a:rPr lang="en-US" sz="1200" dirty="0" err="1"/>
              <a:t>supravegherea</a:t>
            </a:r>
            <a:r>
              <a:rPr lang="en-US" sz="1200" dirty="0"/>
              <a:t> </a:t>
            </a:r>
            <a:r>
              <a:rPr lang="en-US" sz="1200" dirty="0" err="1"/>
              <a:t>dezvoltării</a:t>
            </a:r>
            <a:r>
              <a:rPr lang="en-US" sz="1200" dirty="0"/>
              <a:t> </a:t>
            </a:r>
            <a:r>
              <a:rPr lang="en-US" sz="1200" dirty="0" err="1"/>
              <a:t>fizice</a:t>
            </a:r>
            <a:r>
              <a:rPr lang="en-US" sz="1200" dirty="0"/>
              <a:t> </a:t>
            </a:r>
            <a:r>
              <a:rPr lang="en-US" sz="1200" dirty="0" err="1"/>
              <a:t>şi</a:t>
            </a:r>
            <a:r>
              <a:rPr lang="en-US" sz="1200" dirty="0"/>
              <a:t> </a:t>
            </a:r>
            <a:r>
              <a:rPr lang="en-US" sz="1200" dirty="0" err="1"/>
              <a:t>psihomotorii</a:t>
            </a:r>
            <a:r>
              <a:rPr lang="en-US" sz="1200" dirty="0"/>
              <a:t> a </a:t>
            </a:r>
            <a:r>
              <a:rPr lang="en-US" sz="1200" dirty="0" err="1"/>
              <a:t>copilului</a:t>
            </a:r>
            <a:r>
              <a:rPr lang="en-US" sz="1200" dirty="0"/>
              <a:t> </a:t>
            </a:r>
            <a:r>
              <a:rPr lang="en-US" sz="1200" dirty="0" err="1"/>
              <a:t>prin</a:t>
            </a:r>
            <a:r>
              <a:rPr lang="en-US" sz="1200" dirty="0"/>
              <a:t> </a:t>
            </a:r>
            <a:r>
              <a:rPr lang="en-US" sz="1200" dirty="0" err="1"/>
              <a:t>examene</a:t>
            </a:r>
            <a:r>
              <a:rPr lang="en-US" sz="1200" dirty="0"/>
              <a:t> de </a:t>
            </a:r>
            <a:r>
              <a:rPr lang="en-US" sz="1200" dirty="0" err="1" smtClean="0"/>
              <a:t>bilanţ</a:t>
            </a:r>
            <a:endParaRPr lang="en-US" sz="1200" dirty="0"/>
          </a:p>
          <a:p>
            <a:r>
              <a:rPr lang="en-US" sz="1200" dirty="0"/>
              <a:t>c) </a:t>
            </a:r>
            <a:r>
              <a:rPr lang="en-US" sz="1200" dirty="0" err="1"/>
              <a:t>imunizarea</a:t>
            </a:r>
            <a:r>
              <a:rPr lang="en-US" sz="1200" dirty="0"/>
              <a:t> </a:t>
            </a:r>
            <a:r>
              <a:rPr lang="en-US" sz="1200" dirty="0" err="1"/>
              <a:t>populației</a:t>
            </a:r>
            <a:r>
              <a:rPr lang="en-US" sz="1200" dirty="0"/>
              <a:t> conform </a:t>
            </a:r>
            <a:r>
              <a:rPr lang="en-US" sz="1200" dirty="0" err="1"/>
              <a:t>Programului</a:t>
            </a:r>
            <a:r>
              <a:rPr lang="en-US" sz="1200" dirty="0"/>
              <a:t> </a:t>
            </a:r>
            <a:r>
              <a:rPr lang="en-US" sz="1200" dirty="0" err="1"/>
              <a:t>Naţional</a:t>
            </a:r>
            <a:r>
              <a:rPr lang="en-US" sz="1200" dirty="0"/>
              <a:t> de </a:t>
            </a:r>
            <a:r>
              <a:rPr lang="en-US" sz="1200" dirty="0" err="1"/>
              <a:t>Imunizări</a:t>
            </a:r>
            <a:r>
              <a:rPr lang="en-US" sz="1200" dirty="0"/>
              <a:t>, </a:t>
            </a:r>
            <a:r>
              <a:rPr lang="en-US" sz="1200" dirty="0" err="1"/>
              <a:t>indicaţiilor</a:t>
            </a:r>
            <a:r>
              <a:rPr lang="en-US" sz="1200" dirty="0"/>
              <a:t> </a:t>
            </a:r>
            <a:r>
              <a:rPr lang="en-US" sz="1200" dirty="0" err="1"/>
              <a:t>epidemiologice</a:t>
            </a:r>
            <a:r>
              <a:rPr lang="en-US" sz="1200" dirty="0"/>
              <a:t>, </a:t>
            </a:r>
            <a:r>
              <a:rPr lang="en-US" sz="1200" dirty="0" err="1"/>
              <a:t>ordinelor</a:t>
            </a:r>
            <a:r>
              <a:rPr lang="en-US" sz="1200" dirty="0"/>
              <a:t> </a:t>
            </a:r>
            <a:r>
              <a:rPr lang="en-US" sz="1200" dirty="0" err="1"/>
              <a:t>Ministerului</a:t>
            </a:r>
            <a:r>
              <a:rPr lang="en-US" sz="1200" dirty="0"/>
              <a:t> </a:t>
            </a:r>
            <a:r>
              <a:rPr lang="en-US" sz="1200" dirty="0" err="1"/>
              <a:t>Sănătăţii</a:t>
            </a:r>
            <a:r>
              <a:rPr lang="en-US" sz="1200" dirty="0"/>
              <a:t> </a:t>
            </a:r>
            <a:r>
              <a:rPr lang="en-US" sz="1200" dirty="0" err="1"/>
              <a:t>şi</a:t>
            </a:r>
            <a:r>
              <a:rPr lang="en-US" sz="1200" dirty="0"/>
              <a:t> </a:t>
            </a:r>
            <a:r>
              <a:rPr lang="en-US" sz="1200" dirty="0" err="1"/>
              <a:t>testarea</a:t>
            </a:r>
            <a:r>
              <a:rPr lang="en-US" sz="1200" dirty="0"/>
              <a:t> </a:t>
            </a:r>
            <a:r>
              <a:rPr lang="en-US" sz="1200" dirty="0" err="1"/>
              <a:t>tuberculinică</a:t>
            </a:r>
            <a:r>
              <a:rPr lang="en-US" sz="1200" dirty="0" smtClean="0"/>
              <a:t>;</a:t>
            </a:r>
          </a:p>
          <a:p>
            <a:r>
              <a:rPr lang="en-US" sz="1200" dirty="0"/>
              <a:t>d) </a:t>
            </a:r>
            <a:r>
              <a:rPr lang="en-US" sz="1200" dirty="0" err="1"/>
              <a:t>îngrijirea</a:t>
            </a:r>
            <a:r>
              <a:rPr lang="en-US" sz="1200" dirty="0"/>
              <a:t> </a:t>
            </a:r>
            <a:r>
              <a:rPr lang="en-US" sz="1200" dirty="0" err="1"/>
              <a:t>antenatală</a:t>
            </a:r>
            <a:r>
              <a:rPr lang="en-US" sz="1200" dirty="0"/>
              <a:t>, </a:t>
            </a:r>
            <a:r>
              <a:rPr lang="en-US" sz="1200" dirty="0" err="1"/>
              <a:t>supravegherea</a:t>
            </a:r>
            <a:r>
              <a:rPr lang="en-US" sz="1200" dirty="0"/>
              <a:t> </a:t>
            </a:r>
            <a:r>
              <a:rPr lang="en-US" sz="1200" dirty="0" err="1"/>
              <a:t>gravidelor</a:t>
            </a:r>
            <a:r>
              <a:rPr lang="en-US" sz="1200" dirty="0"/>
              <a:t> </a:t>
            </a:r>
            <a:r>
              <a:rPr lang="en-US" sz="1200" dirty="0" err="1"/>
              <a:t>şi</a:t>
            </a:r>
            <a:r>
              <a:rPr lang="en-US" sz="1200" dirty="0"/>
              <a:t> </a:t>
            </a:r>
            <a:r>
              <a:rPr lang="en-US" sz="1200" dirty="0" err="1"/>
              <a:t>îngrijirea</a:t>
            </a:r>
            <a:r>
              <a:rPr lang="en-US" sz="1200" dirty="0"/>
              <a:t> </a:t>
            </a:r>
            <a:r>
              <a:rPr lang="en-US" sz="1200" dirty="0" err="1"/>
              <a:t>postnatală</a:t>
            </a:r>
            <a:r>
              <a:rPr lang="en-US" sz="1200" dirty="0"/>
              <a:t> a </a:t>
            </a:r>
            <a:r>
              <a:rPr lang="en-US" sz="1200" dirty="0" err="1"/>
              <a:t>lăuzelor</a:t>
            </a:r>
            <a:r>
              <a:rPr lang="en-US" sz="1200" dirty="0"/>
              <a:t>, </a:t>
            </a:r>
            <a:r>
              <a:rPr lang="en-US" sz="1200" dirty="0" smtClean="0"/>
              <a:t>cu </a:t>
            </a:r>
            <a:r>
              <a:rPr lang="en-US" sz="1200" dirty="0" err="1"/>
              <a:t>prescrierea</a:t>
            </a:r>
            <a:r>
              <a:rPr lang="en-US" sz="1200" dirty="0"/>
              <a:t> </a:t>
            </a:r>
            <a:r>
              <a:rPr lang="en-US" sz="1200" dirty="0" err="1"/>
              <a:t>investigaţiilor</a:t>
            </a:r>
            <a:r>
              <a:rPr lang="en-US" sz="1200" dirty="0"/>
              <a:t> </a:t>
            </a:r>
            <a:r>
              <a:rPr lang="en-US" sz="1200" dirty="0" err="1"/>
              <a:t>paraclinice</a:t>
            </a:r>
            <a:r>
              <a:rPr lang="en-US" sz="1200" dirty="0"/>
              <a:t> </a:t>
            </a:r>
            <a:r>
              <a:rPr lang="en-US" sz="1200" dirty="0" err="1" smtClean="0"/>
              <a:t>necesare</a:t>
            </a:r>
            <a:endParaRPr lang="en-US" sz="1200" dirty="0"/>
          </a:p>
          <a:p>
            <a:r>
              <a:rPr lang="en-US" sz="1200" dirty="0"/>
              <a:t>e) </a:t>
            </a:r>
            <a:r>
              <a:rPr lang="en-US" sz="1200" dirty="0" err="1"/>
              <a:t>planificarea</a:t>
            </a:r>
            <a:r>
              <a:rPr lang="en-US" sz="1200" dirty="0"/>
              <a:t> </a:t>
            </a:r>
            <a:r>
              <a:rPr lang="en-US" sz="1200" dirty="0" err="1" smtClean="0"/>
              <a:t>familiei</a:t>
            </a:r>
            <a:endParaRPr lang="en-US" sz="1200" dirty="0" smtClean="0"/>
          </a:p>
          <a:p>
            <a:r>
              <a:rPr lang="en-US" sz="1200" dirty="0"/>
              <a:t>f) </a:t>
            </a:r>
            <a:r>
              <a:rPr lang="en-US" sz="1200" dirty="0" err="1"/>
              <a:t>controlul</a:t>
            </a:r>
            <a:r>
              <a:rPr lang="en-US" sz="1200" dirty="0"/>
              <a:t> medical </a:t>
            </a:r>
            <a:r>
              <a:rPr lang="en-US" sz="1200" dirty="0" err="1"/>
              <a:t>anual</a:t>
            </a:r>
            <a:r>
              <a:rPr lang="en-US" sz="1200" dirty="0"/>
              <a:t> al </a:t>
            </a:r>
            <a:r>
              <a:rPr lang="en-US" sz="1200" dirty="0" err="1"/>
              <a:t>persoanelor</a:t>
            </a:r>
            <a:r>
              <a:rPr lang="en-US" sz="1200" dirty="0"/>
              <a:t> </a:t>
            </a:r>
            <a:r>
              <a:rPr lang="en-US" sz="1200" dirty="0" err="1"/>
              <a:t>în</a:t>
            </a:r>
            <a:r>
              <a:rPr lang="en-US" sz="1200" dirty="0"/>
              <a:t> </a:t>
            </a:r>
            <a:r>
              <a:rPr lang="en-US" sz="1200" dirty="0" err="1"/>
              <a:t>vîrstă</a:t>
            </a:r>
            <a:r>
              <a:rPr lang="en-US" sz="1200" dirty="0"/>
              <a:t> de </a:t>
            </a:r>
            <a:r>
              <a:rPr lang="en-US" sz="1200" dirty="0" err="1"/>
              <a:t>peste</a:t>
            </a:r>
            <a:r>
              <a:rPr lang="en-US" sz="1200" dirty="0"/>
              <a:t> 18 </a:t>
            </a:r>
            <a:r>
              <a:rPr lang="en-US" sz="1200" dirty="0" err="1" smtClean="0"/>
              <a:t>ani</a:t>
            </a:r>
            <a:endParaRPr lang="en-US" sz="1200" dirty="0" smtClean="0"/>
          </a:p>
          <a:p>
            <a:r>
              <a:rPr lang="en-US" sz="1200" dirty="0"/>
              <a:t>g) </a:t>
            </a:r>
            <a:r>
              <a:rPr lang="en-US" sz="1200" dirty="0" err="1"/>
              <a:t>controale</a:t>
            </a:r>
            <a:r>
              <a:rPr lang="en-US" sz="1200" dirty="0"/>
              <a:t> </a:t>
            </a:r>
            <a:r>
              <a:rPr lang="en-US" sz="1200" dirty="0" err="1"/>
              <a:t>medicale</a:t>
            </a:r>
            <a:r>
              <a:rPr lang="en-US" sz="1200" dirty="0"/>
              <a:t> </a:t>
            </a:r>
            <a:r>
              <a:rPr lang="en-US" sz="1200" dirty="0" err="1"/>
              <a:t>periodice</a:t>
            </a:r>
            <a:r>
              <a:rPr lang="en-US" sz="1200" dirty="0"/>
              <a:t> </a:t>
            </a:r>
            <a:r>
              <a:rPr lang="en-US" sz="1200" dirty="0" err="1"/>
              <a:t>pentru</a:t>
            </a:r>
            <a:r>
              <a:rPr lang="en-US" sz="1200" dirty="0"/>
              <a:t> </a:t>
            </a:r>
            <a:r>
              <a:rPr lang="en-US" sz="1200" dirty="0" err="1"/>
              <a:t>afecţiunile</a:t>
            </a:r>
            <a:r>
              <a:rPr lang="en-US" sz="1200" dirty="0"/>
              <a:t> </a:t>
            </a:r>
            <a:r>
              <a:rPr lang="en-US" sz="1200" dirty="0" err="1"/>
              <a:t>aflate</a:t>
            </a:r>
            <a:r>
              <a:rPr lang="en-US" sz="1200" dirty="0"/>
              <a:t> sub </a:t>
            </a:r>
            <a:r>
              <a:rPr lang="en-US" sz="1200" dirty="0" err="1"/>
              <a:t>supravegherea</a:t>
            </a:r>
            <a:r>
              <a:rPr lang="en-US" sz="1200" dirty="0"/>
              <a:t> </a:t>
            </a:r>
            <a:r>
              <a:rPr lang="en-US" sz="1200" dirty="0" err="1"/>
              <a:t>medicului</a:t>
            </a:r>
            <a:r>
              <a:rPr lang="en-US" sz="1200" dirty="0"/>
              <a:t> de </a:t>
            </a:r>
            <a:r>
              <a:rPr lang="en-US" sz="1200" dirty="0" err="1" smtClean="0"/>
              <a:t>familie</a:t>
            </a:r>
            <a:r>
              <a:rPr lang="en-US" sz="1200" dirty="0" smtClean="0"/>
              <a:t>, </a:t>
            </a:r>
            <a:r>
              <a:rPr lang="en-US" sz="1200" dirty="0"/>
              <a:t>cu </a:t>
            </a:r>
            <a:r>
              <a:rPr lang="en-US" sz="1200" dirty="0" err="1" smtClean="0"/>
              <a:t>prescrierea</a:t>
            </a:r>
            <a:r>
              <a:rPr lang="en-US" sz="1200" dirty="0" smtClean="0"/>
              <a:t> </a:t>
            </a:r>
            <a:r>
              <a:rPr lang="en-US" sz="1200" dirty="0" err="1"/>
              <a:t>investigaţiilor</a:t>
            </a:r>
            <a:r>
              <a:rPr lang="en-US" sz="1200" dirty="0"/>
              <a:t> </a:t>
            </a:r>
            <a:r>
              <a:rPr lang="en-US" sz="1200" dirty="0" err="1"/>
              <a:t>paraclinice</a:t>
            </a:r>
            <a:r>
              <a:rPr lang="en-US" sz="1200" dirty="0"/>
              <a:t> </a:t>
            </a:r>
            <a:r>
              <a:rPr lang="en-US" sz="1200" dirty="0" err="1"/>
              <a:t>şi</a:t>
            </a:r>
            <a:r>
              <a:rPr lang="en-US" sz="1200" dirty="0"/>
              <a:t> de </a:t>
            </a:r>
            <a:r>
              <a:rPr lang="en-US" sz="1200" dirty="0" err="1"/>
              <a:t>diagnosticare</a:t>
            </a:r>
            <a:r>
              <a:rPr lang="en-US" sz="1200" dirty="0"/>
              <a:t>, </a:t>
            </a:r>
            <a:r>
              <a:rPr lang="en-US" sz="1200" dirty="0" err="1"/>
              <a:t>stabilite</a:t>
            </a:r>
            <a:r>
              <a:rPr lang="en-US" sz="1200" dirty="0"/>
              <a:t> </a:t>
            </a:r>
            <a:r>
              <a:rPr lang="en-US" sz="1200" dirty="0" err="1"/>
              <a:t>în</a:t>
            </a:r>
            <a:r>
              <a:rPr lang="en-US" sz="1200" dirty="0"/>
              <a:t> </a:t>
            </a:r>
            <a:r>
              <a:rPr lang="en-US" sz="1200" dirty="0" err="1"/>
              <a:t>inclusiv</a:t>
            </a:r>
            <a:r>
              <a:rPr lang="en-US" sz="1200" dirty="0"/>
              <a:t> cu </a:t>
            </a:r>
            <a:r>
              <a:rPr lang="en-US" sz="1200" dirty="0" err="1"/>
              <a:t>utilizarea</a:t>
            </a:r>
            <a:r>
              <a:rPr lang="en-US" sz="1200" dirty="0"/>
              <a:t> </a:t>
            </a:r>
            <a:r>
              <a:rPr lang="en-US" sz="1200" dirty="0" err="1"/>
              <a:t>testelor</a:t>
            </a:r>
            <a:r>
              <a:rPr lang="en-US" sz="1200" dirty="0"/>
              <a:t> </a:t>
            </a:r>
            <a:r>
              <a:rPr lang="en-US" sz="1200" dirty="0" err="1"/>
              <a:t>expres</a:t>
            </a:r>
            <a:r>
              <a:rPr lang="en-US" sz="1200" dirty="0"/>
              <a:t> de </a:t>
            </a:r>
            <a:r>
              <a:rPr lang="en-US" sz="1200" dirty="0" err="1"/>
              <a:t>laborator</a:t>
            </a:r>
            <a:r>
              <a:rPr lang="en-US" sz="1200" dirty="0"/>
              <a:t>, </a:t>
            </a:r>
            <a:r>
              <a:rPr lang="en-US" sz="1200" dirty="0" err="1"/>
              <a:t>precum</a:t>
            </a:r>
            <a:r>
              <a:rPr lang="en-US" sz="1200" dirty="0"/>
              <a:t> </a:t>
            </a:r>
            <a:r>
              <a:rPr lang="en-US" sz="1200" dirty="0" err="1"/>
              <a:t>şi</a:t>
            </a:r>
            <a:r>
              <a:rPr lang="en-US" sz="1200" dirty="0"/>
              <a:t> a </a:t>
            </a:r>
            <a:r>
              <a:rPr lang="en-US" sz="1200" dirty="0" err="1"/>
              <a:t>serviciilor</a:t>
            </a:r>
            <a:r>
              <a:rPr lang="en-US" sz="1200" dirty="0"/>
              <a:t> de </a:t>
            </a:r>
            <a:r>
              <a:rPr lang="en-US" sz="1200" dirty="0" err="1"/>
              <a:t>fizioterapie</a:t>
            </a:r>
            <a:r>
              <a:rPr lang="en-US" sz="1200" dirty="0"/>
              <a:t> </a:t>
            </a:r>
            <a:r>
              <a:rPr lang="en-US" sz="1200" dirty="0" err="1"/>
              <a:t>şi</a:t>
            </a:r>
            <a:r>
              <a:rPr lang="en-US" sz="1200" dirty="0"/>
              <a:t> </a:t>
            </a:r>
            <a:r>
              <a:rPr lang="en-US" sz="1200" dirty="0" err="1"/>
              <a:t>reabilitare</a:t>
            </a:r>
            <a:r>
              <a:rPr lang="en-US" sz="1200" dirty="0"/>
              <a:t> </a:t>
            </a:r>
            <a:r>
              <a:rPr lang="en-US" sz="1200" dirty="0" err="1"/>
              <a:t>medicală</a:t>
            </a:r>
            <a:r>
              <a:rPr lang="en-US" sz="1200" dirty="0"/>
              <a:t> cu </a:t>
            </a:r>
            <a:r>
              <a:rPr lang="en-US" sz="1200" dirty="0" err="1"/>
              <a:t>metode</a:t>
            </a:r>
            <a:r>
              <a:rPr lang="en-US" sz="1200" dirty="0"/>
              <a:t> </a:t>
            </a:r>
            <a:r>
              <a:rPr lang="en-US" sz="1200" dirty="0" err="1" smtClean="0"/>
              <a:t>fizice</a:t>
            </a:r>
            <a:endParaRPr lang="en-US" sz="1200" dirty="0"/>
          </a:p>
          <a:p>
            <a:r>
              <a:rPr lang="en-US" sz="1200" dirty="0"/>
              <a:t>h) </a:t>
            </a:r>
            <a:r>
              <a:rPr lang="en-US" sz="1200" dirty="0" err="1"/>
              <a:t>prestarea</a:t>
            </a:r>
            <a:r>
              <a:rPr lang="en-US" sz="1200" dirty="0"/>
              <a:t> </a:t>
            </a:r>
            <a:r>
              <a:rPr lang="en-US" sz="1200" dirty="0" err="1"/>
              <a:t>serviciilor</a:t>
            </a:r>
            <a:r>
              <a:rPr lang="en-US" sz="1200" dirty="0"/>
              <a:t> de </a:t>
            </a:r>
            <a:r>
              <a:rPr lang="en-US" sz="1200" dirty="0" err="1"/>
              <a:t>sănătate</a:t>
            </a:r>
            <a:r>
              <a:rPr lang="en-US" sz="1200" dirty="0"/>
              <a:t> </a:t>
            </a:r>
            <a:r>
              <a:rPr lang="en-US" sz="1200" dirty="0" err="1"/>
              <a:t>prietenoase</a:t>
            </a:r>
            <a:r>
              <a:rPr lang="en-US" sz="1200" dirty="0"/>
              <a:t> </a:t>
            </a:r>
            <a:r>
              <a:rPr lang="en-US" sz="1200" dirty="0" err="1"/>
              <a:t>tinerilor</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în</a:t>
            </a:r>
            <a:r>
              <a:rPr lang="en-US" sz="1200" dirty="0"/>
              <a:t> </a:t>
            </a:r>
            <a:r>
              <a:rPr lang="en-US" sz="1200" dirty="0" err="1"/>
              <a:t>vigoare</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22</a:t>
            </a:fld>
            <a:endParaRPr lang="en">
              <a:solidFill>
                <a:srgbClr val="FFFFFF"/>
              </a:solidFill>
            </a:endParaRPr>
          </a:p>
        </p:txBody>
      </p:sp>
    </p:spTree>
    <p:extLst>
      <p:ext uri="{BB962C8B-B14F-4D97-AF65-F5344CB8AC3E}">
        <p14:creationId xmlns:p14="http://schemas.microsoft.com/office/powerpoint/2010/main" val="2922342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265035"/>
            <a:ext cx="7974897" cy="3660940"/>
          </a:xfrm>
        </p:spPr>
        <p:txBody>
          <a:bodyPr/>
          <a:lstStyle/>
          <a:p>
            <a:pPr marL="76200" indent="0">
              <a:buNone/>
            </a:pPr>
            <a:r>
              <a:rPr lang="en-US" sz="1200" dirty="0" smtClean="0"/>
              <a:t> 1. </a:t>
            </a:r>
            <a:r>
              <a:rPr lang="en-US" sz="1200" dirty="0" err="1" smtClean="0"/>
              <a:t>Servicii</a:t>
            </a:r>
            <a:r>
              <a:rPr lang="en-US" sz="1200" dirty="0" smtClean="0"/>
              <a:t> </a:t>
            </a:r>
            <a:r>
              <a:rPr lang="en-US" sz="1200" dirty="0" err="1"/>
              <a:t>profilactice</a:t>
            </a:r>
            <a:r>
              <a:rPr lang="en-US" sz="1200" dirty="0" smtClean="0"/>
              <a:t>:</a:t>
            </a:r>
          </a:p>
          <a:p>
            <a:r>
              <a:rPr lang="en-US" sz="1200" dirty="0" err="1" smtClean="0"/>
              <a:t>i</a:t>
            </a:r>
            <a:r>
              <a:rPr lang="en-US" sz="1200" dirty="0"/>
              <a:t>) </a:t>
            </a:r>
            <a:r>
              <a:rPr lang="en-US" sz="1200" dirty="0" err="1"/>
              <a:t>controlul</a:t>
            </a:r>
            <a:r>
              <a:rPr lang="en-US" sz="1200" dirty="0"/>
              <a:t> medical </a:t>
            </a:r>
            <a:r>
              <a:rPr lang="en-US" sz="1200" dirty="0" err="1"/>
              <a:t>profilactic</a:t>
            </a:r>
            <a:r>
              <a:rPr lang="en-US" sz="1200" dirty="0"/>
              <a:t>, </a:t>
            </a:r>
            <a:r>
              <a:rPr lang="en-US" sz="1200" dirty="0" err="1"/>
              <a:t>inclusiv</a:t>
            </a:r>
            <a:r>
              <a:rPr lang="en-US" sz="1200" dirty="0"/>
              <a:t> la </a:t>
            </a:r>
            <a:r>
              <a:rPr lang="en-US" sz="1200" dirty="0" err="1"/>
              <a:t>angajare</a:t>
            </a:r>
            <a:r>
              <a:rPr lang="en-US" sz="1200" dirty="0"/>
              <a:t>, cu </a:t>
            </a:r>
            <a:r>
              <a:rPr lang="en-US" sz="1200" dirty="0" err="1"/>
              <a:t>efectuarea</a:t>
            </a:r>
            <a:r>
              <a:rPr lang="en-US" sz="1200" dirty="0"/>
              <a:t> </a:t>
            </a:r>
            <a:r>
              <a:rPr lang="en-US" sz="1200" dirty="0" err="1"/>
              <a:t>investigaţiilor</a:t>
            </a:r>
            <a:r>
              <a:rPr lang="en-US" sz="1200" dirty="0"/>
              <a:t> </a:t>
            </a:r>
            <a:r>
              <a:rPr lang="en-US" sz="1200" dirty="0" err="1"/>
              <a:t>paraclinice</a:t>
            </a:r>
            <a:r>
              <a:rPr lang="en-US" sz="1200" dirty="0"/>
              <a:t> </a:t>
            </a:r>
            <a:r>
              <a:rPr lang="en-US" sz="1200" dirty="0" err="1"/>
              <a:t>necesare</a:t>
            </a:r>
            <a:r>
              <a:rPr lang="en-US" sz="1200" dirty="0"/>
              <a:t>, </a:t>
            </a:r>
            <a:r>
              <a:rPr lang="en-US" sz="1200" dirty="0" err="1"/>
              <a:t>inclusiv</a:t>
            </a:r>
            <a:r>
              <a:rPr lang="en-US" sz="1200" dirty="0"/>
              <a:t> a </a:t>
            </a:r>
            <a:r>
              <a:rPr lang="en-US" sz="1200" dirty="0" err="1"/>
              <a:t>examenului</a:t>
            </a:r>
            <a:r>
              <a:rPr lang="en-US" sz="1200" dirty="0"/>
              <a:t> </a:t>
            </a:r>
            <a:r>
              <a:rPr lang="en-US" sz="1200" dirty="0" err="1"/>
              <a:t>ginecologic</a:t>
            </a:r>
            <a:r>
              <a:rPr lang="en-US" sz="1200" dirty="0"/>
              <a:t> </a:t>
            </a:r>
            <a:r>
              <a:rPr lang="en-US" sz="1200" dirty="0" err="1"/>
              <a:t>profilactic</a:t>
            </a:r>
            <a:r>
              <a:rPr lang="en-US" sz="1200" dirty="0"/>
              <a:t> cu </a:t>
            </a:r>
            <a:r>
              <a:rPr lang="en-US" sz="1200" dirty="0" err="1"/>
              <a:t>prelevarea</a:t>
            </a:r>
            <a:r>
              <a:rPr lang="en-US" sz="1200" dirty="0"/>
              <a:t> </a:t>
            </a:r>
            <a:r>
              <a:rPr lang="en-US" sz="1200" dirty="0" err="1"/>
              <a:t>materialului</a:t>
            </a:r>
            <a:r>
              <a:rPr lang="en-US" sz="1200" dirty="0"/>
              <a:t> </a:t>
            </a:r>
            <a:r>
              <a:rPr lang="en-US" sz="1200" dirty="0" err="1"/>
              <a:t>citologic</a:t>
            </a:r>
            <a:r>
              <a:rPr lang="en-US" sz="1200" dirty="0"/>
              <a:t>, </a:t>
            </a:r>
            <a:r>
              <a:rPr lang="en-US" sz="1200" dirty="0" err="1"/>
              <a:t>inclusiv</a:t>
            </a:r>
            <a:r>
              <a:rPr lang="en-US" sz="1200" dirty="0"/>
              <a:t> periodic, </a:t>
            </a:r>
            <a:r>
              <a:rPr lang="en-US" sz="1200" dirty="0" err="1"/>
              <a:t>în</a:t>
            </a:r>
            <a:r>
              <a:rPr lang="en-US" sz="1200" dirty="0"/>
              <a:t> </a:t>
            </a:r>
            <a:r>
              <a:rPr lang="en-US" sz="1200" dirty="0" err="1"/>
              <a:t>cazul</a:t>
            </a:r>
            <a:r>
              <a:rPr lang="en-US" sz="1200" dirty="0"/>
              <a:t> </a:t>
            </a:r>
            <a:r>
              <a:rPr lang="en-US" sz="1200" dirty="0" err="1"/>
              <a:t>examenelor</a:t>
            </a:r>
            <a:r>
              <a:rPr lang="en-US" sz="1200" dirty="0"/>
              <a:t> </a:t>
            </a:r>
            <a:r>
              <a:rPr lang="en-US" sz="1200" dirty="0" err="1"/>
              <a:t>medicale</a:t>
            </a:r>
            <a:r>
              <a:rPr lang="en-US" sz="1200" dirty="0"/>
              <a:t> </a:t>
            </a:r>
            <a:r>
              <a:rPr lang="en-US" sz="1200" dirty="0" err="1"/>
              <a:t>profilactice</a:t>
            </a:r>
            <a:r>
              <a:rPr lang="en-US" sz="1200" dirty="0"/>
              <a:t> </a:t>
            </a:r>
            <a:r>
              <a:rPr lang="en-US" sz="1200" dirty="0" err="1"/>
              <a:t>pentru</a:t>
            </a:r>
            <a:r>
              <a:rPr lang="en-US" sz="1200" dirty="0"/>
              <a:t> </a:t>
            </a:r>
            <a:r>
              <a:rPr lang="en-US" sz="1200" dirty="0" err="1"/>
              <a:t>instituţiile</a:t>
            </a:r>
            <a:r>
              <a:rPr lang="en-US" sz="1200" dirty="0"/>
              <a:t> medico-</a:t>
            </a:r>
            <a:r>
              <a:rPr lang="en-US" sz="1200" dirty="0" err="1"/>
              <a:t>sanitare</a:t>
            </a:r>
            <a:r>
              <a:rPr lang="en-US" sz="1200" dirty="0"/>
              <a:t> </a:t>
            </a:r>
            <a:r>
              <a:rPr lang="en-US" sz="1200" dirty="0" err="1" smtClean="0"/>
              <a:t>publice</a:t>
            </a:r>
            <a:r>
              <a:rPr lang="en-US" sz="1200" dirty="0" smtClean="0"/>
              <a:t>;</a:t>
            </a:r>
          </a:p>
          <a:p>
            <a:r>
              <a:rPr lang="en-US" sz="1200" dirty="0"/>
              <a:t>l) </a:t>
            </a:r>
            <a:r>
              <a:rPr lang="en-US" sz="1200" dirty="0" err="1"/>
              <a:t>promovarea</a:t>
            </a:r>
            <a:r>
              <a:rPr lang="en-US" sz="1200" dirty="0"/>
              <a:t> </a:t>
            </a:r>
            <a:r>
              <a:rPr lang="en-US" sz="1200" dirty="0" err="1"/>
              <a:t>donării</a:t>
            </a:r>
            <a:r>
              <a:rPr lang="en-US" sz="1200" dirty="0"/>
              <a:t> </a:t>
            </a:r>
            <a:r>
              <a:rPr lang="en-US" sz="1200" dirty="0" err="1"/>
              <a:t>voluntare</a:t>
            </a:r>
            <a:r>
              <a:rPr lang="en-US" sz="1200" dirty="0"/>
              <a:t> </a:t>
            </a:r>
            <a:r>
              <a:rPr lang="en-US" sz="1200" dirty="0" err="1"/>
              <a:t>şi</a:t>
            </a:r>
            <a:r>
              <a:rPr lang="en-US" sz="1200" dirty="0"/>
              <a:t> </a:t>
            </a:r>
            <a:r>
              <a:rPr lang="en-US" sz="1200" dirty="0" err="1"/>
              <a:t>neremunerate</a:t>
            </a:r>
            <a:r>
              <a:rPr lang="en-US" sz="1200" dirty="0"/>
              <a:t> de </a:t>
            </a:r>
            <a:r>
              <a:rPr lang="en-US" sz="1200" dirty="0" err="1"/>
              <a:t>sînge</a:t>
            </a:r>
            <a:r>
              <a:rPr lang="en-US" sz="1200" dirty="0"/>
              <a:t> </a:t>
            </a:r>
            <a:r>
              <a:rPr lang="en-US" sz="1200" dirty="0" err="1"/>
              <a:t>sau</a:t>
            </a:r>
            <a:r>
              <a:rPr lang="en-US" sz="1200" dirty="0"/>
              <a:t> de </a:t>
            </a:r>
            <a:r>
              <a:rPr lang="en-US" sz="1200" dirty="0" err="1"/>
              <a:t>componente</a:t>
            </a:r>
            <a:r>
              <a:rPr lang="en-US" sz="1200" dirty="0"/>
              <a:t> </a:t>
            </a:r>
            <a:r>
              <a:rPr lang="en-US" sz="1200" dirty="0" err="1"/>
              <a:t>sangvine</a:t>
            </a:r>
            <a:r>
              <a:rPr lang="en-US" sz="1200" dirty="0"/>
              <a:t> </a:t>
            </a:r>
            <a:r>
              <a:rPr lang="en-US" sz="1200" dirty="0" err="1"/>
              <a:t>în</a:t>
            </a:r>
            <a:r>
              <a:rPr lang="en-US" sz="1200" dirty="0"/>
              <a:t> </a:t>
            </a:r>
            <a:r>
              <a:rPr lang="en-US" sz="1200" dirty="0" err="1"/>
              <a:t>rîndul</a:t>
            </a:r>
            <a:r>
              <a:rPr lang="en-US" sz="1200" dirty="0"/>
              <a:t> </a:t>
            </a:r>
            <a:r>
              <a:rPr lang="en-US" sz="1200" dirty="0" err="1"/>
              <a:t>populației</a:t>
            </a:r>
            <a:r>
              <a:rPr lang="en-US" sz="1200" dirty="0"/>
              <a:t> din </a:t>
            </a:r>
            <a:r>
              <a:rPr lang="en-US" sz="1200" dirty="0" err="1"/>
              <a:t>teritoriul</a:t>
            </a:r>
            <a:r>
              <a:rPr lang="en-US" sz="1200" dirty="0"/>
              <a:t> </a:t>
            </a:r>
            <a:r>
              <a:rPr lang="en-US" sz="1200" dirty="0" err="1"/>
              <a:t>deservit</a:t>
            </a:r>
            <a:r>
              <a:rPr lang="en-US" sz="1200" dirty="0"/>
              <a:t> </a:t>
            </a:r>
            <a:r>
              <a:rPr lang="en-US" sz="1200" dirty="0" err="1"/>
              <a:t>și</a:t>
            </a:r>
            <a:r>
              <a:rPr lang="en-US" sz="1200" dirty="0"/>
              <a:t> </a:t>
            </a:r>
            <a:r>
              <a:rPr lang="en-US" sz="1200" dirty="0" err="1"/>
              <a:t>înrolarea</a:t>
            </a:r>
            <a:r>
              <a:rPr lang="en-US" sz="1200" dirty="0"/>
              <a:t> </a:t>
            </a:r>
            <a:r>
              <a:rPr lang="en-US" sz="1200" dirty="0" err="1"/>
              <a:t>donatorilor</a:t>
            </a:r>
            <a:r>
              <a:rPr lang="en-US" sz="1200" dirty="0"/>
              <a:t> </a:t>
            </a:r>
            <a:r>
              <a:rPr lang="en-US" sz="1200" dirty="0" err="1"/>
              <a:t>în</a:t>
            </a:r>
            <a:r>
              <a:rPr lang="en-US" sz="1200" dirty="0"/>
              <a:t> </a:t>
            </a:r>
            <a:r>
              <a:rPr lang="en-US" sz="1200" dirty="0" err="1"/>
              <a:t>activitatea</a:t>
            </a:r>
            <a:r>
              <a:rPr lang="en-US" sz="1200" dirty="0"/>
              <a:t> de </a:t>
            </a:r>
            <a:r>
              <a:rPr lang="en-US" sz="1200" dirty="0" err="1"/>
              <a:t>voluntariat</a:t>
            </a:r>
            <a:r>
              <a:rPr lang="en-US" sz="1200" dirty="0" smtClean="0"/>
              <a:t>;</a:t>
            </a:r>
            <a:endParaRPr lang="en-US" sz="1200" dirty="0"/>
          </a:p>
          <a:p>
            <a:r>
              <a:rPr lang="en-US" sz="1200" dirty="0"/>
              <a:t>m) </a:t>
            </a:r>
            <a:r>
              <a:rPr lang="en-US" sz="1200" dirty="0" err="1"/>
              <a:t>consilierea</a:t>
            </a:r>
            <a:r>
              <a:rPr lang="en-US" sz="1200" dirty="0"/>
              <a:t> pre- </a:t>
            </a:r>
            <a:r>
              <a:rPr lang="en-US" sz="1200" dirty="0" err="1"/>
              <a:t>şi</a:t>
            </a:r>
            <a:r>
              <a:rPr lang="en-US" sz="1200" dirty="0"/>
              <a:t> post-test </a:t>
            </a:r>
            <a:r>
              <a:rPr lang="en-US" sz="1200" dirty="0" err="1"/>
              <a:t>în</a:t>
            </a:r>
            <a:r>
              <a:rPr lang="en-US" sz="1200" dirty="0"/>
              <a:t> </a:t>
            </a:r>
            <a:r>
              <a:rPr lang="en-US" sz="1200" dirty="0" err="1"/>
              <a:t>cadrul</a:t>
            </a:r>
            <a:r>
              <a:rPr lang="en-US" sz="1200" dirty="0"/>
              <a:t> </a:t>
            </a:r>
            <a:r>
              <a:rPr lang="en-US" sz="1200" dirty="0" err="1"/>
              <a:t>serviciilor</a:t>
            </a:r>
            <a:r>
              <a:rPr lang="en-US" sz="1200" dirty="0"/>
              <a:t> de testate </a:t>
            </a:r>
            <a:r>
              <a:rPr lang="en-US" sz="1200" dirty="0" err="1"/>
              <a:t>voluntară</a:t>
            </a:r>
            <a:r>
              <a:rPr lang="en-US" sz="1200" dirty="0"/>
              <a:t> </a:t>
            </a:r>
            <a:r>
              <a:rPr lang="en-US" sz="1200" dirty="0" err="1"/>
              <a:t>şi</a:t>
            </a:r>
            <a:r>
              <a:rPr lang="en-US" sz="1200" dirty="0"/>
              <a:t> </a:t>
            </a:r>
            <a:r>
              <a:rPr lang="en-US" sz="1200" dirty="0" err="1"/>
              <a:t>confidenţială</a:t>
            </a:r>
            <a:r>
              <a:rPr lang="en-US" sz="1200" dirty="0"/>
              <a:t> la </a:t>
            </a:r>
            <a:r>
              <a:rPr lang="en-US" sz="1200" dirty="0" err="1"/>
              <a:t>infecţia</a:t>
            </a:r>
            <a:r>
              <a:rPr lang="en-US" sz="1200" dirty="0"/>
              <a:t> HIV </a:t>
            </a:r>
            <a:r>
              <a:rPr lang="en-US" sz="1200" dirty="0" err="1"/>
              <a:t>şi</a:t>
            </a:r>
            <a:r>
              <a:rPr lang="en-US" sz="1200" dirty="0"/>
              <a:t> </a:t>
            </a:r>
            <a:r>
              <a:rPr lang="en-US" sz="1200" dirty="0" err="1"/>
              <a:t>hepatite</a:t>
            </a:r>
            <a:r>
              <a:rPr lang="en-US" sz="1200" dirty="0"/>
              <a:t> </a:t>
            </a:r>
            <a:r>
              <a:rPr lang="en-US" sz="1200" dirty="0" err="1"/>
              <a:t>virale</a:t>
            </a:r>
            <a:r>
              <a:rPr lang="en-US" sz="1200" dirty="0"/>
              <a:t> B, C a </a:t>
            </a:r>
            <a:r>
              <a:rPr lang="en-US" sz="1200" dirty="0" err="1"/>
              <a:t>solicitanţilor</a:t>
            </a:r>
            <a:r>
              <a:rPr lang="en-US" sz="1200" dirty="0"/>
              <a:t>, </a:t>
            </a:r>
            <a:r>
              <a:rPr lang="en-US" sz="1200" dirty="0" err="1"/>
              <a:t>inclusiv</a:t>
            </a:r>
            <a:r>
              <a:rPr lang="en-US" sz="1200" dirty="0"/>
              <a:t> a </a:t>
            </a:r>
            <a:r>
              <a:rPr lang="en-US" sz="1200" dirty="0" err="1"/>
              <a:t>gravidelor</a:t>
            </a:r>
            <a:r>
              <a:rPr lang="en-US" sz="1200" dirty="0"/>
              <a:t> </a:t>
            </a:r>
            <a:r>
              <a:rPr lang="en-US" sz="1200" dirty="0" err="1"/>
              <a:t>în</a:t>
            </a:r>
            <a:r>
              <a:rPr lang="en-US" sz="1200" dirty="0"/>
              <a:t> prima </a:t>
            </a:r>
            <a:r>
              <a:rPr lang="en-US" sz="1200" dirty="0" err="1"/>
              <a:t>şi</a:t>
            </a:r>
            <a:r>
              <a:rPr lang="en-US" sz="1200" dirty="0"/>
              <a:t> a </a:t>
            </a:r>
            <a:r>
              <a:rPr lang="en-US" sz="1200" dirty="0" err="1"/>
              <a:t>doua</a:t>
            </a:r>
            <a:r>
              <a:rPr lang="en-US" sz="1200" dirty="0"/>
              <a:t> </a:t>
            </a:r>
            <a:r>
              <a:rPr lang="en-US" sz="1200" dirty="0" err="1"/>
              <a:t>jumătate</a:t>
            </a:r>
            <a:r>
              <a:rPr lang="en-US" sz="1200" dirty="0"/>
              <a:t> de </a:t>
            </a:r>
            <a:r>
              <a:rPr lang="en-US" sz="1200" dirty="0" err="1" smtClean="0"/>
              <a:t>sarcină</a:t>
            </a:r>
            <a:r>
              <a:rPr lang="en-US" sz="1200" dirty="0" smtClean="0"/>
              <a:t>;</a:t>
            </a:r>
            <a:endParaRPr lang="en-US" sz="1200" dirty="0"/>
          </a:p>
          <a:p>
            <a:r>
              <a:rPr lang="en-US" sz="1200" dirty="0"/>
              <a:t>n) </a:t>
            </a:r>
            <a:r>
              <a:rPr lang="en-US" sz="1200" dirty="0" err="1"/>
              <a:t>prestarea</a:t>
            </a:r>
            <a:r>
              <a:rPr lang="en-US" sz="1200" dirty="0"/>
              <a:t> </a:t>
            </a:r>
            <a:r>
              <a:rPr lang="en-US" sz="1200" dirty="0" err="1"/>
              <a:t>serviciilor</a:t>
            </a:r>
            <a:r>
              <a:rPr lang="en-US" sz="1200" dirty="0"/>
              <a:t> de </a:t>
            </a:r>
            <a:r>
              <a:rPr lang="en-US" sz="1200" dirty="0" err="1"/>
              <a:t>depistare</a:t>
            </a:r>
            <a:r>
              <a:rPr lang="en-US" sz="1200" dirty="0"/>
              <a:t> </a:t>
            </a:r>
            <a:r>
              <a:rPr lang="en-US" sz="1200" dirty="0" err="1"/>
              <a:t>precoce</a:t>
            </a:r>
            <a:r>
              <a:rPr lang="en-US" sz="1200" dirty="0"/>
              <a:t> a </a:t>
            </a:r>
            <a:r>
              <a:rPr lang="en-US" sz="1200" dirty="0" err="1"/>
              <a:t>patologiilor</a:t>
            </a:r>
            <a:r>
              <a:rPr lang="en-US" sz="1200" dirty="0"/>
              <a:t> </a:t>
            </a:r>
            <a:r>
              <a:rPr lang="en-US" sz="1200" dirty="0" err="1"/>
              <a:t>în</a:t>
            </a:r>
            <a:r>
              <a:rPr lang="en-US" sz="1200" dirty="0"/>
              <a:t> </a:t>
            </a:r>
            <a:r>
              <a:rPr lang="en-US" sz="1200" dirty="0" err="1"/>
              <a:t>cadrul</a:t>
            </a:r>
            <a:r>
              <a:rPr lang="en-US" sz="1200" dirty="0"/>
              <a:t> </a:t>
            </a:r>
            <a:r>
              <a:rPr lang="en-US" sz="1200" dirty="0" err="1"/>
              <a:t>screeningurilor</a:t>
            </a:r>
            <a:r>
              <a:rPr lang="en-US" sz="1200" dirty="0"/>
              <a:t> </a:t>
            </a:r>
            <a:r>
              <a:rPr lang="en-US" sz="1200" dirty="0" err="1"/>
              <a:t>organizate</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aprobate</a:t>
            </a:r>
            <a:r>
              <a:rPr lang="en-US" sz="1200" dirty="0"/>
              <a:t> de </a:t>
            </a:r>
            <a:r>
              <a:rPr lang="en-US" sz="1200" dirty="0" err="1"/>
              <a:t>Ministerul</a:t>
            </a:r>
            <a:r>
              <a:rPr lang="en-US" sz="1200" dirty="0"/>
              <a:t> </a:t>
            </a:r>
            <a:r>
              <a:rPr lang="en-US" sz="1200" dirty="0" err="1"/>
              <a:t>Sănătăţii</a:t>
            </a:r>
            <a:r>
              <a:rPr lang="en-US" sz="1200" dirty="0"/>
              <a:t> </a:t>
            </a:r>
            <a:r>
              <a:rPr lang="en-US" sz="1200" dirty="0" err="1"/>
              <a:t>şi</a:t>
            </a:r>
            <a:r>
              <a:rPr lang="en-US" sz="1200" dirty="0"/>
              <a:t> </a:t>
            </a:r>
            <a:r>
              <a:rPr lang="en-US" sz="1200" dirty="0" err="1"/>
              <a:t>Compania</a:t>
            </a:r>
            <a:r>
              <a:rPr lang="en-US" sz="1200" dirty="0"/>
              <a:t> </a:t>
            </a:r>
            <a:r>
              <a:rPr lang="en-US" sz="1200" dirty="0" err="1"/>
              <a:t>Naţională</a:t>
            </a:r>
            <a:r>
              <a:rPr lang="en-US" sz="1200" dirty="0"/>
              <a:t> de </a:t>
            </a:r>
            <a:r>
              <a:rPr lang="en-US" sz="1200" dirty="0" err="1"/>
              <a:t>Asigurări</a:t>
            </a:r>
            <a:r>
              <a:rPr lang="en-US" sz="1200" dirty="0"/>
              <a:t> </a:t>
            </a:r>
            <a:r>
              <a:rPr lang="en-US" sz="1200" dirty="0" err="1"/>
              <a:t>în</a:t>
            </a:r>
            <a:r>
              <a:rPr lang="en-US" sz="1200" dirty="0"/>
              <a:t> </a:t>
            </a:r>
            <a:r>
              <a:rPr lang="en-US" sz="1200" dirty="0" err="1"/>
              <a:t>Medicină</a:t>
            </a:r>
            <a:r>
              <a:rPr lang="en-US" sz="1200" dirty="0" smtClean="0"/>
              <a:t>;</a:t>
            </a:r>
            <a:endParaRPr lang="en-US" sz="1200" dirty="0"/>
          </a:p>
          <a:p>
            <a:r>
              <a:rPr lang="en-US" sz="1200" dirty="0"/>
              <a:t>o) </a:t>
            </a:r>
            <a:r>
              <a:rPr lang="en-US" sz="1200" dirty="0" err="1"/>
              <a:t>evaluarea</a:t>
            </a:r>
            <a:r>
              <a:rPr lang="en-US" sz="1200" dirty="0"/>
              <a:t> </a:t>
            </a:r>
            <a:r>
              <a:rPr lang="en-US" sz="1200" dirty="0" err="1"/>
              <a:t>anuală</a:t>
            </a:r>
            <a:r>
              <a:rPr lang="en-US" sz="1200" dirty="0"/>
              <a:t> </a:t>
            </a:r>
            <a:r>
              <a:rPr lang="en-US" sz="1200" dirty="0" err="1"/>
              <a:t>complexă</a:t>
            </a:r>
            <a:r>
              <a:rPr lang="en-US" sz="1200" dirty="0"/>
              <a:t> a </a:t>
            </a:r>
            <a:r>
              <a:rPr lang="en-US" sz="1200" dirty="0" err="1"/>
              <a:t>stării</a:t>
            </a:r>
            <a:r>
              <a:rPr lang="en-US" sz="1200" dirty="0"/>
              <a:t> de </a:t>
            </a:r>
            <a:r>
              <a:rPr lang="en-US" sz="1200" dirty="0" err="1"/>
              <a:t>sănătate</a:t>
            </a:r>
            <a:r>
              <a:rPr lang="en-US" sz="1200" dirty="0"/>
              <a:t> a </a:t>
            </a:r>
            <a:r>
              <a:rPr lang="en-US" sz="1200" dirty="0" err="1"/>
              <a:t>persoanelor</a:t>
            </a:r>
            <a:r>
              <a:rPr lang="en-US" sz="1200" dirty="0"/>
              <a:t> </a:t>
            </a:r>
            <a:r>
              <a:rPr lang="en-US" sz="1200" dirty="0" err="1"/>
              <a:t>vârstnice</a:t>
            </a:r>
            <a:r>
              <a:rPr lang="en-US" sz="1200" dirty="0"/>
              <a:t> </a:t>
            </a:r>
            <a:r>
              <a:rPr lang="en-US" sz="1200" dirty="0" err="1"/>
              <a:t>pentru</a:t>
            </a:r>
            <a:r>
              <a:rPr lang="en-US" sz="1200" dirty="0"/>
              <a:t> </a:t>
            </a:r>
            <a:r>
              <a:rPr lang="en-US" sz="1200" dirty="0" err="1"/>
              <a:t>depistarea</a:t>
            </a:r>
            <a:r>
              <a:rPr lang="en-US" sz="1200" dirty="0"/>
              <a:t> </a:t>
            </a:r>
            <a:r>
              <a:rPr lang="en-US" sz="1200" dirty="0" err="1"/>
              <a:t>precoce</a:t>
            </a:r>
            <a:r>
              <a:rPr lang="en-US" sz="1200" dirty="0"/>
              <a:t> a </a:t>
            </a:r>
            <a:r>
              <a:rPr lang="en-US" sz="1200" dirty="0" err="1"/>
              <a:t>maladiilor</a:t>
            </a:r>
            <a:r>
              <a:rPr lang="en-US" sz="1200" dirty="0"/>
              <a:t> care au </a:t>
            </a:r>
            <a:r>
              <a:rPr lang="en-US" sz="1200" dirty="0" err="1"/>
              <a:t>nevoie</a:t>
            </a:r>
            <a:r>
              <a:rPr lang="en-US" sz="1200" dirty="0"/>
              <a:t> de </a:t>
            </a:r>
            <a:r>
              <a:rPr lang="en-US" sz="1200" dirty="0" err="1"/>
              <a:t>îngrijire</a:t>
            </a:r>
            <a:r>
              <a:rPr lang="en-US" sz="1200" dirty="0"/>
              <a:t> </a:t>
            </a:r>
            <a:r>
              <a:rPr lang="en-US" sz="1200" dirty="0" err="1"/>
              <a:t>integrată</a:t>
            </a:r>
            <a:r>
              <a:rPr lang="en-US" sz="1200" dirty="0"/>
              <a:t>, </a:t>
            </a:r>
            <a:r>
              <a:rPr lang="en-US" sz="1200" dirty="0" err="1"/>
              <a:t>în</a:t>
            </a:r>
            <a:r>
              <a:rPr lang="en-US" sz="1200" dirty="0"/>
              <a:t> </a:t>
            </a:r>
            <a:r>
              <a:rPr lang="en-US" sz="1200" dirty="0" err="1"/>
              <a:t>vederea</a:t>
            </a:r>
            <a:r>
              <a:rPr lang="en-US" sz="1200" dirty="0"/>
              <a:t> </a:t>
            </a:r>
            <a:r>
              <a:rPr lang="en-US" sz="1200" dirty="0" err="1"/>
              <a:t>promovării</a:t>
            </a:r>
            <a:r>
              <a:rPr lang="en-US" sz="1200" dirty="0"/>
              <a:t> </a:t>
            </a:r>
            <a:r>
              <a:rPr lang="en-US" sz="1200" dirty="0" err="1"/>
              <a:t>îmbătrânirii</a:t>
            </a:r>
            <a:r>
              <a:rPr lang="en-US" sz="1200" dirty="0"/>
              <a:t> </a:t>
            </a:r>
            <a:r>
              <a:rPr lang="en-US" sz="1200" dirty="0" err="1"/>
              <a:t>sănătoase</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23</a:t>
            </a:fld>
            <a:endParaRPr lang="en">
              <a:solidFill>
                <a:srgbClr val="FFFFFF"/>
              </a:solidFill>
            </a:endParaRPr>
          </a:p>
        </p:txBody>
      </p:sp>
    </p:spTree>
    <p:extLst>
      <p:ext uri="{BB962C8B-B14F-4D97-AF65-F5344CB8AC3E}">
        <p14:creationId xmlns:p14="http://schemas.microsoft.com/office/powerpoint/2010/main" val="360027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140000"/>
            <a:ext cx="7974897" cy="3785975"/>
          </a:xfrm>
        </p:spPr>
        <p:txBody>
          <a:bodyPr/>
          <a:lstStyle/>
          <a:p>
            <a:pPr marL="76200" indent="0">
              <a:buNone/>
            </a:pPr>
            <a:r>
              <a:rPr lang="en-US" sz="1200" dirty="0" smtClean="0"/>
              <a:t>2</a:t>
            </a:r>
            <a:r>
              <a:rPr lang="en-US" sz="1200" dirty="0"/>
              <a:t>) </a:t>
            </a:r>
            <a:r>
              <a:rPr lang="en-US" sz="1200" dirty="0" err="1" smtClean="0"/>
              <a:t>Servicii</a:t>
            </a:r>
            <a:r>
              <a:rPr lang="en-US" sz="1200" dirty="0" smtClean="0"/>
              <a:t> </a:t>
            </a:r>
            <a:r>
              <a:rPr lang="en-US" sz="1200" dirty="0" err="1"/>
              <a:t>medicale</a:t>
            </a:r>
            <a:r>
              <a:rPr lang="en-US" sz="1200" dirty="0"/>
              <a:t> curative</a:t>
            </a:r>
            <a:r>
              <a:rPr lang="en-US" sz="1200" dirty="0" smtClean="0"/>
              <a:t>:</a:t>
            </a:r>
            <a:endParaRPr lang="en-US" sz="1200" dirty="0"/>
          </a:p>
          <a:p>
            <a:r>
              <a:rPr lang="en-US" sz="1200" dirty="0"/>
              <a:t>a) </a:t>
            </a:r>
            <a:r>
              <a:rPr lang="en-US" sz="1200" dirty="0" err="1"/>
              <a:t>consultaţie</a:t>
            </a:r>
            <a:r>
              <a:rPr lang="en-US" sz="1200" dirty="0"/>
              <a:t> (</a:t>
            </a:r>
            <a:r>
              <a:rPr lang="en-US" sz="1200" dirty="0" err="1"/>
              <a:t>anamneză</a:t>
            </a:r>
            <a:r>
              <a:rPr lang="en-US" sz="1200" dirty="0"/>
              <a:t>, </a:t>
            </a:r>
            <a:r>
              <a:rPr lang="en-US" sz="1200" dirty="0" err="1"/>
              <a:t>examen</a:t>
            </a:r>
            <a:r>
              <a:rPr lang="en-US" sz="1200" dirty="0"/>
              <a:t> clinic) </a:t>
            </a:r>
            <a:r>
              <a:rPr lang="en-US" sz="1200" dirty="0" err="1"/>
              <a:t>în</a:t>
            </a:r>
            <a:r>
              <a:rPr lang="en-US" sz="1200" dirty="0"/>
              <a:t> </a:t>
            </a:r>
            <a:r>
              <a:rPr lang="en-US" sz="1200" dirty="0" err="1"/>
              <a:t>caz</a:t>
            </a:r>
            <a:r>
              <a:rPr lang="en-US" sz="1200" dirty="0"/>
              <a:t> de </a:t>
            </a:r>
            <a:r>
              <a:rPr lang="en-US" sz="1200" dirty="0" err="1"/>
              <a:t>boală</a:t>
            </a:r>
            <a:r>
              <a:rPr lang="en-US" sz="1200" dirty="0"/>
              <a:t> </a:t>
            </a:r>
            <a:r>
              <a:rPr lang="en-US" sz="1200" dirty="0" err="1"/>
              <a:t>sau</a:t>
            </a:r>
            <a:r>
              <a:rPr lang="en-US" sz="1200" dirty="0"/>
              <a:t> accident, cu </a:t>
            </a:r>
            <a:r>
              <a:rPr lang="en-US" sz="1200" dirty="0" err="1"/>
              <a:t>stabilirea</a:t>
            </a:r>
            <a:r>
              <a:rPr lang="en-US" sz="1200" dirty="0"/>
              <a:t> </a:t>
            </a:r>
            <a:r>
              <a:rPr lang="en-US" sz="1200" dirty="0" err="1"/>
              <a:t>diagnosticului</a:t>
            </a:r>
            <a:r>
              <a:rPr lang="en-US" sz="1200" dirty="0"/>
              <a:t>, </a:t>
            </a:r>
            <a:r>
              <a:rPr lang="en-US" sz="1200" dirty="0" err="1"/>
              <a:t>recomandarea</a:t>
            </a:r>
            <a:r>
              <a:rPr lang="en-US" sz="1200" dirty="0"/>
              <a:t> </a:t>
            </a:r>
            <a:r>
              <a:rPr lang="en-US" sz="1200" dirty="0" err="1"/>
              <a:t>investigaţiilor</a:t>
            </a:r>
            <a:r>
              <a:rPr lang="en-US" sz="1200" dirty="0"/>
              <a:t> de </a:t>
            </a:r>
            <a:r>
              <a:rPr lang="en-US" sz="1200" dirty="0" err="1"/>
              <a:t>laborator</a:t>
            </a:r>
            <a:r>
              <a:rPr lang="en-US" sz="1200" dirty="0"/>
              <a:t> </a:t>
            </a:r>
            <a:r>
              <a:rPr lang="en-US" sz="1200" dirty="0" err="1"/>
              <a:t>şi</a:t>
            </a:r>
            <a:r>
              <a:rPr lang="en-US" sz="1200" dirty="0"/>
              <a:t> </a:t>
            </a:r>
            <a:r>
              <a:rPr lang="en-US" sz="1200" dirty="0" err="1"/>
              <a:t>instrumentale</a:t>
            </a:r>
            <a:r>
              <a:rPr lang="en-US" sz="1200" dirty="0"/>
              <a:t> </a:t>
            </a:r>
            <a:r>
              <a:rPr lang="en-US" sz="1200" dirty="0" err="1"/>
              <a:t>şi</a:t>
            </a:r>
            <a:r>
              <a:rPr lang="en-US" sz="1200" dirty="0"/>
              <a:t> </a:t>
            </a:r>
            <a:r>
              <a:rPr lang="en-US" sz="1200" dirty="0" err="1"/>
              <a:t>prescrierea</a:t>
            </a:r>
            <a:r>
              <a:rPr lang="en-US" sz="1200" dirty="0"/>
              <a:t> </a:t>
            </a:r>
            <a:r>
              <a:rPr lang="en-US" sz="1200" dirty="0" err="1"/>
              <a:t>tratamentului</a:t>
            </a:r>
            <a:r>
              <a:rPr lang="en-US" sz="1200" dirty="0"/>
              <a:t>, </a:t>
            </a:r>
            <a:r>
              <a:rPr lang="en-US" sz="1200" dirty="0" err="1"/>
              <a:t>acordată</a:t>
            </a:r>
            <a:r>
              <a:rPr lang="en-US" sz="1200" dirty="0"/>
              <a:t>, la </a:t>
            </a:r>
            <a:r>
              <a:rPr lang="en-US" sz="1200" dirty="0" err="1"/>
              <a:t>solicitare</a:t>
            </a:r>
            <a:r>
              <a:rPr lang="en-US" sz="1200" dirty="0"/>
              <a:t> </a:t>
            </a:r>
            <a:r>
              <a:rPr lang="en-US" sz="1200" dirty="0" err="1"/>
              <a:t>persoanei</a:t>
            </a:r>
            <a:r>
              <a:rPr lang="en-US" sz="1200" dirty="0"/>
              <a:t>, </a:t>
            </a:r>
            <a:r>
              <a:rPr lang="en-US" sz="1200" dirty="0" err="1"/>
              <a:t>ori</a:t>
            </a:r>
            <a:r>
              <a:rPr lang="en-US" sz="1200" dirty="0"/>
              <a:t> de </a:t>
            </a:r>
            <a:r>
              <a:rPr lang="en-US" sz="1200" dirty="0" err="1"/>
              <a:t>cîte</a:t>
            </a:r>
            <a:r>
              <a:rPr lang="en-US" sz="1200" dirty="0"/>
              <a:t> </a:t>
            </a:r>
            <a:r>
              <a:rPr lang="en-US" sz="1200" dirty="0" err="1"/>
              <a:t>ori</a:t>
            </a:r>
            <a:r>
              <a:rPr lang="en-US" sz="1200" dirty="0"/>
              <a:t> are </a:t>
            </a:r>
            <a:r>
              <a:rPr lang="en-US" sz="1200" dirty="0" err="1"/>
              <a:t>nevoie</a:t>
            </a:r>
            <a:r>
              <a:rPr lang="en-US" sz="1200" dirty="0"/>
              <a:t> </a:t>
            </a:r>
            <a:r>
              <a:rPr lang="en-US" sz="1200" dirty="0" err="1"/>
              <a:t>aceasta</a:t>
            </a:r>
            <a:r>
              <a:rPr lang="en-US" sz="1200" dirty="0"/>
              <a:t> </a:t>
            </a:r>
            <a:r>
              <a:rPr lang="en-US" sz="1200" dirty="0" err="1"/>
              <a:t>în</a:t>
            </a:r>
            <a:r>
              <a:rPr lang="en-US" sz="1200" dirty="0"/>
              <a:t> </a:t>
            </a:r>
            <a:r>
              <a:rPr lang="en-US" sz="1200" dirty="0" err="1"/>
              <a:t>baza</a:t>
            </a:r>
            <a:r>
              <a:rPr lang="en-US" sz="1200" dirty="0"/>
              <a:t> </a:t>
            </a:r>
            <a:r>
              <a:rPr lang="en-US" sz="1200" dirty="0" err="1"/>
              <a:t>datelor</a:t>
            </a:r>
            <a:r>
              <a:rPr lang="en-US" sz="1200" dirty="0"/>
              <a:t> </a:t>
            </a:r>
            <a:r>
              <a:rPr lang="en-US" sz="1200" dirty="0" err="1"/>
              <a:t>obiective</a:t>
            </a:r>
            <a:r>
              <a:rPr lang="en-US" sz="1200" dirty="0" smtClean="0"/>
              <a:t>;</a:t>
            </a:r>
            <a:endParaRPr lang="en-US" sz="1200" dirty="0"/>
          </a:p>
          <a:p>
            <a:r>
              <a:rPr lang="en-US" sz="1200" dirty="0"/>
              <a:t>b) </a:t>
            </a:r>
            <a:r>
              <a:rPr lang="en-US" sz="1200" dirty="0" err="1"/>
              <a:t>manopere</a:t>
            </a:r>
            <a:r>
              <a:rPr lang="en-US" sz="1200" dirty="0"/>
              <a:t> de </a:t>
            </a:r>
            <a:r>
              <a:rPr lang="en-US" sz="1200" dirty="0" err="1"/>
              <a:t>mică</a:t>
            </a:r>
            <a:r>
              <a:rPr lang="en-US" sz="1200" dirty="0"/>
              <a:t> </a:t>
            </a:r>
            <a:r>
              <a:rPr lang="en-US" sz="1200" dirty="0" err="1"/>
              <a:t>chirurgie</a:t>
            </a:r>
            <a:r>
              <a:rPr lang="en-US" sz="1200" dirty="0"/>
              <a:t> </a:t>
            </a:r>
            <a:r>
              <a:rPr lang="en-US" sz="1200" dirty="0" err="1"/>
              <a:t>în</a:t>
            </a:r>
            <a:r>
              <a:rPr lang="en-US" sz="1200" dirty="0"/>
              <a:t> </a:t>
            </a:r>
            <a:r>
              <a:rPr lang="en-US" sz="1200" dirty="0" err="1"/>
              <a:t>stările</a:t>
            </a:r>
            <a:r>
              <a:rPr lang="en-US" sz="1200" dirty="0"/>
              <a:t> </a:t>
            </a:r>
            <a:r>
              <a:rPr lang="en-US" sz="1200" dirty="0" err="1"/>
              <a:t>urgente</a:t>
            </a:r>
            <a:r>
              <a:rPr lang="en-US" sz="1200" dirty="0"/>
              <a:t>, la </a:t>
            </a:r>
            <a:r>
              <a:rPr lang="en-US" sz="1200" dirty="0" err="1"/>
              <a:t>indicaţii</a:t>
            </a:r>
            <a:r>
              <a:rPr lang="en-US" sz="1200" dirty="0"/>
              <a:t> </a:t>
            </a:r>
            <a:r>
              <a:rPr lang="en-US" sz="1200" dirty="0" err="1"/>
              <a:t>medicale</a:t>
            </a:r>
            <a:r>
              <a:rPr lang="en-US" sz="1200" dirty="0"/>
              <a:t> - </a:t>
            </a:r>
            <a:r>
              <a:rPr lang="en-US" sz="1200" dirty="0" err="1"/>
              <a:t>tratamentul</a:t>
            </a:r>
            <a:r>
              <a:rPr lang="en-US" sz="1200" dirty="0"/>
              <a:t> chirurgical al </a:t>
            </a:r>
            <a:r>
              <a:rPr lang="en-US" sz="1200" dirty="0" err="1"/>
              <a:t>plăgilor</a:t>
            </a:r>
            <a:r>
              <a:rPr lang="en-US" sz="1200" dirty="0"/>
              <a:t>, </a:t>
            </a:r>
            <a:r>
              <a:rPr lang="en-US" sz="1200" dirty="0" err="1"/>
              <a:t>inclusiv</a:t>
            </a:r>
            <a:r>
              <a:rPr lang="en-US" sz="1200" dirty="0"/>
              <a:t> </a:t>
            </a:r>
            <a:r>
              <a:rPr lang="en-US" sz="1200" dirty="0" err="1"/>
              <a:t>suturarea</a:t>
            </a:r>
            <a:r>
              <a:rPr lang="en-US" sz="1200" dirty="0"/>
              <a:t> </a:t>
            </a:r>
            <a:r>
              <a:rPr lang="en-US" sz="1200" dirty="0" err="1"/>
              <a:t>plăgii</a:t>
            </a:r>
            <a:r>
              <a:rPr lang="en-US" sz="1200" dirty="0"/>
              <a:t> </a:t>
            </a:r>
            <a:r>
              <a:rPr lang="en-US" sz="1200" dirty="0" err="1"/>
              <a:t>şi</a:t>
            </a:r>
            <a:r>
              <a:rPr lang="en-US" sz="1200" dirty="0"/>
              <a:t> </a:t>
            </a:r>
            <a:r>
              <a:rPr lang="en-US" sz="1200" dirty="0" err="1"/>
              <a:t>aplicarea</a:t>
            </a:r>
            <a:r>
              <a:rPr lang="en-US" sz="1200" dirty="0"/>
              <a:t> </a:t>
            </a:r>
            <a:r>
              <a:rPr lang="en-US" sz="1200" dirty="0" err="1"/>
              <a:t>pansamentului</a:t>
            </a:r>
            <a:r>
              <a:rPr lang="en-US" sz="1200" dirty="0"/>
              <a:t>, </a:t>
            </a:r>
            <a:r>
              <a:rPr lang="en-US" sz="1200" dirty="0" err="1"/>
              <a:t>disecţia</a:t>
            </a:r>
            <a:r>
              <a:rPr lang="en-US" sz="1200" dirty="0"/>
              <a:t> </a:t>
            </a:r>
            <a:r>
              <a:rPr lang="en-US" sz="1200" dirty="0" err="1"/>
              <a:t>panariciului</a:t>
            </a:r>
            <a:r>
              <a:rPr lang="en-US" sz="1200" dirty="0"/>
              <a:t>, </a:t>
            </a:r>
            <a:r>
              <a:rPr lang="en-US" sz="1200" dirty="0" err="1"/>
              <a:t>furunculului</a:t>
            </a:r>
            <a:r>
              <a:rPr lang="en-US" sz="1200" dirty="0"/>
              <a:t> (cu </a:t>
            </a:r>
            <a:r>
              <a:rPr lang="en-US" sz="1200" dirty="0" err="1"/>
              <a:t>excepţia</a:t>
            </a:r>
            <a:r>
              <a:rPr lang="en-US" sz="1200" dirty="0"/>
              <a:t> </a:t>
            </a:r>
            <a:r>
              <a:rPr lang="en-US" sz="1200" dirty="0" err="1"/>
              <a:t>localizărilor</a:t>
            </a:r>
            <a:r>
              <a:rPr lang="en-US" sz="1200" dirty="0"/>
              <a:t> </a:t>
            </a:r>
            <a:r>
              <a:rPr lang="en-US" sz="1200" dirty="0" err="1"/>
              <a:t>în</a:t>
            </a:r>
            <a:r>
              <a:rPr lang="en-US" sz="1200" dirty="0"/>
              <a:t> </a:t>
            </a:r>
            <a:r>
              <a:rPr lang="en-US" sz="1200" dirty="0" err="1"/>
              <a:t>regiunea</a:t>
            </a:r>
            <a:r>
              <a:rPr lang="en-US" sz="1200" dirty="0"/>
              <a:t> </a:t>
            </a:r>
            <a:r>
              <a:rPr lang="en-US" sz="1200" dirty="0" err="1"/>
              <a:t>capului</a:t>
            </a:r>
            <a:r>
              <a:rPr lang="en-US" sz="1200" dirty="0"/>
              <a:t> </a:t>
            </a:r>
            <a:r>
              <a:rPr lang="en-US" sz="1200" dirty="0" err="1"/>
              <a:t>şi</a:t>
            </a:r>
            <a:r>
              <a:rPr lang="en-US" sz="1200" dirty="0"/>
              <a:t> </a:t>
            </a:r>
            <a:r>
              <a:rPr lang="en-US" sz="1200" dirty="0" smtClean="0"/>
              <a:t>g</a:t>
            </a:r>
            <a:r>
              <a:rPr lang="ro-MD" sz="1200" dirty="0"/>
              <a:t>â</a:t>
            </a:r>
            <a:r>
              <a:rPr lang="en-US" sz="1200" dirty="0" err="1" smtClean="0"/>
              <a:t>tului</a:t>
            </a:r>
            <a:r>
              <a:rPr lang="en-US" sz="1200" dirty="0"/>
              <a:t>), </a:t>
            </a:r>
            <a:r>
              <a:rPr lang="en-US" sz="1200" dirty="0" err="1"/>
              <a:t>extragerea</a:t>
            </a:r>
            <a:r>
              <a:rPr lang="en-US" sz="1200" dirty="0"/>
              <a:t> </a:t>
            </a:r>
            <a:r>
              <a:rPr lang="en-US" sz="1200" dirty="0" err="1"/>
              <a:t>corpilor</a:t>
            </a:r>
            <a:r>
              <a:rPr lang="en-US" sz="1200" dirty="0"/>
              <a:t> </a:t>
            </a:r>
            <a:r>
              <a:rPr lang="en-US" sz="1200" dirty="0" err="1"/>
              <a:t>străini</a:t>
            </a:r>
            <a:r>
              <a:rPr lang="en-US" sz="1200" dirty="0"/>
              <a:t> din </a:t>
            </a:r>
            <a:r>
              <a:rPr lang="en-US" sz="1200" dirty="0" err="1"/>
              <a:t>ţesuturile</a:t>
            </a:r>
            <a:r>
              <a:rPr lang="en-US" sz="1200" dirty="0"/>
              <a:t> </a:t>
            </a:r>
            <a:r>
              <a:rPr lang="en-US" sz="1200" dirty="0" err="1"/>
              <a:t>moi</a:t>
            </a:r>
            <a:r>
              <a:rPr lang="en-US" sz="1200" dirty="0"/>
              <a:t>, </a:t>
            </a:r>
            <a:r>
              <a:rPr lang="en-US" sz="1200" dirty="0" err="1"/>
              <a:t>localizate</a:t>
            </a:r>
            <a:r>
              <a:rPr lang="en-US" sz="1200" dirty="0"/>
              <a:t> superficial</a:t>
            </a:r>
            <a:r>
              <a:rPr lang="en-US" sz="1200" dirty="0" smtClean="0"/>
              <a:t>;</a:t>
            </a:r>
            <a:endParaRPr lang="en-US" sz="1200" dirty="0"/>
          </a:p>
          <a:p>
            <a:r>
              <a:rPr lang="en-US" sz="1200" dirty="0"/>
              <a:t>c) </a:t>
            </a:r>
            <a:r>
              <a:rPr lang="en-US" sz="1200" dirty="0" err="1"/>
              <a:t>realizarea</a:t>
            </a:r>
            <a:r>
              <a:rPr lang="en-US" sz="1200" dirty="0"/>
              <a:t> </a:t>
            </a:r>
            <a:r>
              <a:rPr lang="en-US" sz="1200" dirty="0" err="1"/>
              <a:t>tratamentului</a:t>
            </a:r>
            <a:r>
              <a:rPr lang="en-US" sz="1200" dirty="0"/>
              <a:t> medical (</a:t>
            </a:r>
            <a:r>
              <a:rPr lang="en-US" sz="1200" dirty="0" err="1"/>
              <a:t>proceduri</a:t>
            </a:r>
            <a:r>
              <a:rPr lang="en-US" sz="1200" dirty="0"/>
              <a:t> </a:t>
            </a:r>
            <a:r>
              <a:rPr lang="en-US" sz="1200" dirty="0" err="1"/>
              <a:t>intramusculare</a:t>
            </a:r>
            <a:r>
              <a:rPr lang="en-US" sz="1200" dirty="0"/>
              <a:t>, </a:t>
            </a:r>
            <a:r>
              <a:rPr lang="en-US" sz="1200" dirty="0" err="1"/>
              <a:t>intravenoase</a:t>
            </a:r>
            <a:r>
              <a:rPr lang="en-US" sz="1200" dirty="0"/>
              <a:t>) </a:t>
            </a:r>
            <a:r>
              <a:rPr lang="en-US" sz="1200" dirty="0" err="1"/>
              <a:t>în</a:t>
            </a:r>
            <a:r>
              <a:rPr lang="en-US" sz="1200" dirty="0"/>
              <a:t> </a:t>
            </a:r>
            <a:r>
              <a:rPr lang="en-US" sz="1200" dirty="0" err="1"/>
              <a:t>sala</a:t>
            </a:r>
            <a:r>
              <a:rPr lang="en-US" sz="1200" dirty="0"/>
              <a:t> de </a:t>
            </a:r>
            <a:r>
              <a:rPr lang="en-US" sz="1200" dirty="0" err="1"/>
              <a:t>tratamente</a:t>
            </a:r>
            <a:r>
              <a:rPr lang="en-US" sz="1200" dirty="0"/>
              <a:t>/</a:t>
            </a:r>
            <a:r>
              <a:rPr lang="en-US" sz="1200" dirty="0" err="1"/>
              <a:t>staționar</a:t>
            </a:r>
            <a:r>
              <a:rPr lang="en-US" sz="1200" dirty="0"/>
              <a:t> de </a:t>
            </a:r>
            <a:r>
              <a:rPr lang="en-US" sz="1200" dirty="0" err="1"/>
              <a:t>zi</a:t>
            </a:r>
            <a:r>
              <a:rPr lang="en-US" sz="1200" dirty="0"/>
              <a:t>, </a:t>
            </a:r>
            <a:r>
              <a:rPr lang="en-US" sz="1200" dirty="0" err="1"/>
              <a:t>cabinete</a:t>
            </a:r>
            <a:r>
              <a:rPr lang="en-US" sz="1200" dirty="0"/>
              <a:t> de </a:t>
            </a:r>
            <a:r>
              <a:rPr lang="en-US" sz="1200" dirty="0" err="1"/>
              <a:t>proceduri</a:t>
            </a:r>
            <a:r>
              <a:rPr lang="en-US" sz="1200" dirty="0"/>
              <a:t> </a:t>
            </a:r>
            <a:r>
              <a:rPr lang="en-US" sz="1200" dirty="0" err="1"/>
              <a:t>şi</a:t>
            </a:r>
            <a:r>
              <a:rPr lang="en-US" sz="1200" dirty="0"/>
              <a:t> la </a:t>
            </a:r>
            <a:r>
              <a:rPr lang="en-US" sz="1200" dirty="0" err="1"/>
              <a:t>domiciliu</a:t>
            </a:r>
            <a:r>
              <a:rPr lang="en-US" sz="1200" dirty="0"/>
              <a:t>, la </a:t>
            </a:r>
            <a:r>
              <a:rPr lang="en-US" sz="1200" dirty="0" err="1"/>
              <a:t>indicaţia</a:t>
            </a:r>
            <a:r>
              <a:rPr lang="en-US" sz="1200" dirty="0"/>
              <a:t> </a:t>
            </a:r>
            <a:r>
              <a:rPr lang="en-US" sz="1200" dirty="0" err="1"/>
              <a:t>medicului</a:t>
            </a:r>
            <a:r>
              <a:rPr lang="en-US" sz="1200" dirty="0"/>
              <a:t> de </a:t>
            </a:r>
            <a:r>
              <a:rPr lang="en-US" sz="1200" dirty="0" err="1"/>
              <a:t>familie</a:t>
            </a:r>
            <a:r>
              <a:rPr lang="en-US" sz="1200" dirty="0"/>
              <a:t> </a:t>
            </a:r>
            <a:r>
              <a:rPr lang="en-US" sz="1200" dirty="0" err="1"/>
              <a:t>şi</a:t>
            </a:r>
            <a:r>
              <a:rPr lang="en-US" sz="1200" dirty="0"/>
              <a:t>/</a:t>
            </a:r>
            <a:r>
              <a:rPr lang="en-US" sz="1200" dirty="0" err="1"/>
              <a:t>sau</a:t>
            </a:r>
            <a:r>
              <a:rPr lang="en-US" sz="1200" dirty="0"/>
              <a:t> a </a:t>
            </a:r>
            <a:r>
              <a:rPr lang="en-US" sz="1200" dirty="0" err="1"/>
              <a:t>medicului</a:t>
            </a:r>
            <a:r>
              <a:rPr lang="en-US" sz="1200" dirty="0"/>
              <a:t> specialist de </a:t>
            </a:r>
            <a:r>
              <a:rPr lang="en-US" sz="1200" dirty="0" err="1"/>
              <a:t>profil</a:t>
            </a:r>
            <a:r>
              <a:rPr lang="en-US" sz="1200" dirty="0"/>
              <a:t>, cu </a:t>
            </a:r>
            <a:r>
              <a:rPr lang="en-US" sz="1200" dirty="0" err="1"/>
              <a:t>asigurarea</a:t>
            </a:r>
            <a:r>
              <a:rPr lang="en-US" sz="1200" dirty="0"/>
              <a:t> </a:t>
            </a:r>
            <a:r>
              <a:rPr lang="en-US" sz="1200" dirty="0" err="1"/>
              <a:t>dispozitivelor</a:t>
            </a:r>
            <a:r>
              <a:rPr lang="en-US" sz="1200" dirty="0"/>
              <a:t> </a:t>
            </a:r>
            <a:r>
              <a:rPr lang="en-US" sz="1200" dirty="0" err="1"/>
              <a:t>medicale</a:t>
            </a:r>
            <a:r>
              <a:rPr lang="en-US" sz="1200" dirty="0"/>
              <a:t> de </a:t>
            </a:r>
            <a:r>
              <a:rPr lang="en-US" sz="1200" dirty="0" err="1"/>
              <a:t>unică</a:t>
            </a:r>
            <a:r>
              <a:rPr lang="en-US" sz="1200" dirty="0"/>
              <a:t> </a:t>
            </a:r>
            <a:r>
              <a:rPr lang="en-US" sz="1200" dirty="0" err="1"/>
              <a:t>utilizare</a:t>
            </a:r>
            <a:r>
              <a:rPr lang="en-US" sz="1200" dirty="0"/>
              <a:t>, </a:t>
            </a:r>
            <a:r>
              <a:rPr lang="en-US" sz="1200" dirty="0" err="1"/>
              <a:t>inclusiv</a:t>
            </a:r>
            <a:r>
              <a:rPr lang="en-US" sz="1200" dirty="0"/>
              <a:t> a </a:t>
            </a:r>
            <a:r>
              <a:rPr lang="en-US" sz="1200" dirty="0" err="1"/>
              <a:t>medicamentelor</a:t>
            </a:r>
            <a:r>
              <a:rPr lang="en-US" sz="1200" dirty="0"/>
              <a:t> de </a:t>
            </a:r>
            <a:r>
              <a:rPr lang="en-US" sz="1200" dirty="0" err="1"/>
              <a:t>către</a:t>
            </a:r>
            <a:r>
              <a:rPr lang="en-US" sz="1200" dirty="0"/>
              <a:t> </a:t>
            </a:r>
            <a:r>
              <a:rPr lang="en-US" sz="1200" dirty="0" err="1"/>
              <a:t>instituţia</a:t>
            </a:r>
            <a:r>
              <a:rPr lang="en-US" sz="1200" dirty="0"/>
              <a:t> </a:t>
            </a:r>
            <a:r>
              <a:rPr lang="en-US" sz="1200" dirty="0" err="1"/>
              <a:t>medicală</a:t>
            </a:r>
            <a:r>
              <a:rPr lang="en-US" sz="1200" dirty="0"/>
              <a:t> </a:t>
            </a:r>
            <a:r>
              <a:rPr lang="en-US" sz="1200" dirty="0" err="1"/>
              <a:t>primară</a:t>
            </a:r>
            <a:r>
              <a:rPr lang="en-US" sz="1200" dirty="0"/>
              <a:t>, conform </a:t>
            </a:r>
            <a:r>
              <a:rPr lang="en-US" sz="1200" dirty="0" err="1"/>
              <a:t>prevederilor</a:t>
            </a:r>
            <a:r>
              <a:rPr lang="en-US" sz="1200" dirty="0"/>
              <a:t> </a:t>
            </a:r>
            <a:r>
              <a:rPr lang="en-US" sz="1200" dirty="0" err="1"/>
              <a:t>actelor</a:t>
            </a:r>
            <a:r>
              <a:rPr lang="en-US" sz="1200" dirty="0"/>
              <a:t> normative </a:t>
            </a:r>
            <a:r>
              <a:rPr lang="en-US" sz="1200" dirty="0" err="1"/>
              <a:t>aprobate</a:t>
            </a:r>
            <a:r>
              <a:rPr lang="en-US" sz="1200" dirty="0"/>
              <a:t> de </a:t>
            </a:r>
            <a:r>
              <a:rPr lang="en-US" sz="1200" dirty="0" smtClean="0"/>
              <a:t>M</a:t>
            </a:r>
            <a:r>
              <a:rPr lang="ro-MD" sz="1200" dirty="0" smtClean="0"/>
              <a:t>S </a:t>
            </a:r>
            <a:r>
              <a:rPr lang="en-US" sz="1200" dirty="0" err="1" smtClean="0"/>
              <a:t>și</a:t>
            </a:r>
            <a:r>
              <a:rPr lang="en-US" sz="1200" dirty="0" smtClean="0"/>
              <a:t> C</a:t>
            </a:r>
            <a:r>
              <a:rPr lang="ro-MD" sz="1200" dirty="0" smtClean="0"/>
              <a:t>NAM</a:t>
            </a:r>
            <a:r>
              <a:rPr lang="en-US" sz="1200" dirty="0" smtClean="0"/>
              <a:t>;</a:t>
            </a:r>
            <a:endParaRPr lang="en-US" sz="1200" dirty="0"/>
          </a:p>
          <a:p>
            <a:r>
              <a:rPr lang="ro-MD" sz="1200" dirty="0"/>
              <a:t>d</a:t>
            </a:r>
            <a:r>
              <a:rPr lang="en-US" sz="1200" dirty="0" smtClean="0"/>
              <a:t>) </a:t>
            </a:r>
            <a:r>
              <a:rPr lang="en-US" sz="1200" dirty="0" err="1"/>
              <a:t>prescriere</a:t>
            </a:r>
            <a:r>
              <a:rPr lang="en-US" sz="1200" dirty="0"/>
              <a:t> de </a:t>
            </a:r>
            <a:r>
              <a:rPr lang="en-US" sz="1200" dirty="0" err="1"/>
              <a:t>tratament</a:t>
            </a:r>
            <a:r>
              <a:rPr lang="en-US" sz="1200" dirty="0"/>
              <a:t> medical </a:t>
            </a:r>
            <a:r>
              <a:rPr lang="en-US" sz="1200" dirty="0" err="1"/>
              <a:t>și</a:t>
            </a:r>
            <a:r>
              <a:rPr lang="en-US" sz="1200" dirty="0"/>
              <a:t> </a:t>
            </a:r>
            <a:r>
              <a:rPr lang="en-US" sz="1200" dirty="0" err="1"/>
              <a:t>igienico</a:t>
            </a:r>
            <a:r>
              <a:rPr lang="en-US" sz="1200" dirty="0"/>
              <a:t>-dietetic, </a:t>
            </a:r>
            <a:r>
              <a:rPr lang="en-US" sz="1200" dirty="0" err="1"/>
              <a:t>inclusiv</a:t>
            </a:r>
            <a:r>
              <a:rPr lang="en-US" sz="1200" dirty="0"/>
              <a:t> a </a:t>
            </a:r>
            <a:r>
              <a:rPr lang="en-US" sz="1200" dirty="0" err="1"/>
              <a:t>medicamentelor</a:t>
            </a:r>
            <a:r>
              <a:rPr lang="en-US" sz="1200" dirty="0"/>
              <a:t> compensate, cu </a:t>
            </a:r>
            <a:r>
              <a:rPr lang="en-US" sz="1200" dirty="0" err="1"/>
              <a:t>sau</a:t>
            </a:r>
            <a:r>
              <a:rPr lang="en-US" sz="1200" dirty="0"/>
              <a:t> </a:t>
            </a:r>
            <a:r>
              <a:rPr lang="en-US" sz="1200" dirty="0" err="1"/>
              <a:t>fără</a:t>
            </a:r>
            <a:r>
              <a:rPr lang="en-US" sz="1200" dirty="0"/>
              <a:t> </a:t>
            </a:r>
            <a:r>
              <a:rPr lang="en-US" sz="1200" dirty="0" err="1"/>
              <a:t>contribuție</a:t>
            </a:r>
            <a:r>
              <a:rPr lang="en-US" sz="1200" dirty="0"/>
              <a:t> </a:t>
            </a:r>
            <a:r>
              <a:rPr lang="en-US" sz="1200" dirty="0" err="1"/>
              <a:t>personală</a:t>
            </a:r>
            <a:r>
              <a:rPr lang="en-US" sz="1200" dirty="0"/>
              <a:t>, </a:t>
            </a:r>
            <a:r>
              <a:rPr lang="en-US" sz="1200" dirty="0" err="1"/>
              <a:t>și</a:t>
            </a:r>
            <a:r>
              <a:rPr lang="en-US" sz="1200" dirty="0"/>
              <a:t> a </a:t>
            </a:r>
            <a:r>
              <a:rPr lang="en-US" sz="1200" dirty="0" err="1"/>
              <a:t>dispozitivelor</a:t>
            </a:r>
            <a:r>
              <a:rPr lang="en-US" sz="1200" dirty="0"/>
              <a:t> </a:t>
            </a:r>
            <a:r>
              <a:rPr lang="en-US" sz="1200" dirty="0" err="1"/>
              <a:t>medicale</a:t>
            </a:r>
            <a:r>
              <a:rPr lang="en-US" sz="1200" dirty="0"/>
              <a:t>, conform </a:t>
            </a:r>
            <a:r>
              <a:rPr lang="en-US" sz="1200" dirty="0" err="1"/>
              <a:t>regulamentului</a:t>
            </a:r>
            <a:r>
              <a:rPr lang="en-US" sz="1200" dirty="0"/>
              <a:t> </a:t>
            </a:r>
            <a:r>
              <a:rPr lang="en-US" sz="1200" dirty="0" err="1"/>
              <a:t>aprobat</a:t>
            </a:r>
            <a:r>
              <a:rPr lang="en-US" sz="1200" dirty="0"/>
              <a:t> de </a:t>
            </a:r>
            <a:r>
              <a:rPr lang="en-US" sz="1200" dirty="0" err="1"/>
              <a:t>Guvern</a:t>
            </a:r>
            <a:r>
              <a:rPr lang="en-US" sz="1200" dirty="0"/>
              <a:t> </a:t>
            </a:r>
            <a:r>
              <a:rPr lang="en-US" sz="1200" dirty="0" err="1"/>
              <a:t>și</a:t>
            </a:r>
            <a:r>
              <a:rPr lang="en-US" sz="1200" dirty="0"/>
              <a:t> </a:t>
            </a:r>
            <a:r>
              <a:rPr lang="en-US" sz="1200" dirty="0" err="1"/>
              <a:t>actelor</a:t>
            </a:r>
            <a:r>
              <a:rPr lang="en-US" sz="1200" dirty="0"/>
              <a:t> normative ale </a:t>
            </a:r>
            <a:r>
              <a:rPr lang="en-US" sz="1200" dirty="0" err="1"/>
              <a:t>Ministerului</a:t>
            </a:r>
            <a:r>
              <a:rPr lang="en-US" sz="1200" dirty="0"/>
              <a:t> </a:t>
            </a:r>
            <a:r>
              <a:rPr lang="en-US" sz="1200" dirty="0" err="1"/>
              <a:t>Sănătății</a:t>
            </a:r>
            <a:r>
              <a:rPr lang="en-US" sz="1200" dirty="0"/>
              <a:t>, </a:t>
            </a:r>
            <a:r>
              <a:rPr lang="en-US" sz="1200" dirty="0" err="1"/>
              <a:t>precum</a:t>
            </a:r>
            <a:r>
              <a:rPr lang="en-US" sz="1200" dirty="0"/>
              <a:t> </a:t>
            </a:r>
            <a:r>
              <a:rPr lang="en-US" sz="1200" dirty="0" err="1"/>
              <a:t>și</a:t>
            </a:r>
            <a:r>
              <a:rPr lang="en-US" sz="1200" dirty="0"/>
              <a:t> </a:t>
            </a:r>
            <a:r>
              <a:rPr lang="en-US" sz="1200" dirty="0" err="1"/>
              <a:t>asigurarea</a:t>
            </a:r>
            <a:r>
              <a:rPr lang="en-US" sz="1200" dirty="0"/>
              <a:t> cu </a:t>
            </a:r>
            <a:r>
              <a:rPr lang="en-US" sz="1200" dirty="0" err="1"/>
              <a:t>consumabile</a:t>
            </a:r>
            <a:r>
              <a:rPr lang="en-US" sz="1200" dirty="0"/>
              <a:t> </a:t>
            </a:r>
            <a:r>
              <a:rPr lang="en-US" sz="1200" dirty="0" err="1"/>
              <a:t>pentru</a:t>
            </a:r>
            <a:r>
              <a:rPr lang="en-US" sz="1200" dirty="0"/>
              <a:t> </a:t>
            </a:r>
            <a:r>
              <a:rPr lang="en-US" sz="1200" dirty="0" err="1"/>
              <a:t>determinarea</a:t>
            </a:r>
            <a:r>
              <a:rPr lang="en-US" sz="1200" dirty="0"/>
              <a:t> </a:t>
            </a:r>
            <a:r>
              <a:rPr lang="en-US" sz="1200" dirty="0" err="1"/>
              <a:t>sângelui</a:t>
            </a:r>
            <a:r>
              <a:rPr lang="en-US" sz="1200" dirty="0"/>
              <a:t> </a:t>
            </a:r>
            <a:r>
              <a:rPr lang="en-US" sz="1200" dirty="0" err="1"/>
              <a:t>ocult</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24</a:t>
            </a:fld>
            <a:endParaRPr lang="en" dirty="0">
              <a:solidFill>
                <a:srgbClr val="FFFFFF"/>
              </a:solidFill>
            </a:endParaRPr>
          </a:p>
        </p:txBody>
      </p:sp>
    </p:spTree>
    <p:extLst>
      <p:ext uri="{BB962C8B-B14F-4D97-AF65-F5344CB8AC3E}">
        <p14:creationId xmlns:p14="http://schemas.microsoft.com/office/powerpoint/2010/main" val="40619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140000"/>
            <a:ext cx="7974897" cy="3785975"/>
          </a:xfrm>
        </p:spPr>
        <p:txBody>
          <a:bodyPr/>
          <a:lstStyle/>
          <a:p>
            <a:pPr marL="76200" indent="0">
              <a:buNone/>
            </a:pPr>
            <a:r>
              <a:rPr lang="en-US" sz="1200" dirty="0" smtClean="0"/>
              <a:t>2</a:t>
            </a:r>
            <a:r>
              <a:rPr lang="en-US" sz="1200" dirty="0"/>
              <a:t>) </a:t>
            </a:r>
            <a:r>
              <a:rPr lang="en-US" sz="1200" dirty="0" err="1" smtClean="0"/>
              <a:t>Servicii</a:t>
            </a:r>
            <a:r>
              <a:rPr lang="en-US" sz="1200" dirty="0" smtClean="0"/>
              <a:t> </a:t>
            </a:r>
            <a:r>
              <a:rPr lang="en-US" sz="1200" dirty="0" err="1"/>
              <a:t>medicale</a:t>
            </a:r>
            <a:r>
              <a:rPr lang="en-US" sz="1200" dirty="0"/>
              <a:t> curative</a:t>
            </a:r>
            <a:r>
              <a:rPr lang="en-US" sz="1200" dirty="0" smtClean="0"/>
              <a:t>:</a:t>
            </a:r>
          </a:p>
          <a:p>
            <a:r>
              <a:rPr lang="ro-MD" sz="1200" dirty="0"/>
              <a:t>e</a:t>
            </a:r>
            <a:r>
              <a:rPr lang="en-US" sz="1200" dirty="0" smtClean="0"/>
              <a:t>) </a:t>
            </a:r>
            <a:r>
              <a:rPr lang="en-US" sz="1200" dirty="0" err="1"/>
              <a:t>monitorizarea</a:t>
            </a:r>
            <a:r>
              <a:rPr lang="en-US" sz="1200" dirty="0"/>
              <a:t> </a:t>
            </a:r>
            <a:r>
              <a:rPr lang="en-US" sz="1200" dirty="0" err="1"/>
              <a:t>tratamentului</a:t>
            </a:r>
            <a:r>
              <a:rPr lang="en-US" sz="1200" dirty="0"/>
              <a:t> </a:t>
            </a:r>
            <a:r>
              <a:rPr lang="en-US" sz="1200" dirty="0" err="1"/>
              <a:t>şi</a:t>
            </a:r>
            <a:r>
              <a:rPr lang="en-US" sz="1200" dirty="0"/>
              <a:t> a </a:t>
            </a:r>
            <a:r>
              <a:rPr lang="en-US" sz="1200" dirty="0" err="1"/>
              <a:t>evoluţiei</a:t>
            </a:r>
            <a:r>
              <a:rPr lang="en-US" sz="1200" dirty="0"/>
              <a:t> </a:t>
            </a:r>
            <a:r>
              <a:rPr lang="en-US" sz="1200" dirty="0" err="1"/>
              <a:t>stării</a:t>
            </a:r>
            <a:r>
              <a:rPr lang="en-US" sz="1200" dirty="0"/>
              <a:t> de </a:t>
            </a:r>
            <a:r>
              <a:rPr lang="en-US" sz="1200" dirty="0" err="1"/>
              <a:t>sănătate</a:t>
            </a:r>
            <a:r>
              <a:rPr lang="en-US" sz="1200" dirty="0"/>
              <a:t> a </a:t>
            </a:r>
            <a:r>
              <a:rPr lang="en-US" sz="1200" dirty="0" err="1"/>
              <a:t>bolnavilor</a:t>
            </a:r>
            <a:r>
              <a:rPr lang="en-US" sz="1200" dirty="0"/>
              <a:t> </a:t>
            </a:r>
            <a:r>
              <a:rPr lang="en-US" sz="1200" dirty="0" err="1"/>
              <a:t>cronici</a:t>
            </a:r>
            <a:r>
              <a:rPr lang="en-US" sz="1200" dirty="0"/>
              <a:t>, </a:t>
            </a:r>
            <a:r>
              <a:rPr lang="en-US" sz="1200" dirty="0" err="1"/>
              <a:t>inclusiv</a:t>
            </a:r>
            <a:r>
              <a:rPr lang="en-US" sz="1200" dirty="0"/>
              <a:t> a </a:t>
            </a:r>
            <a:r>
              <a:rPr lang="en-US" sz="1200" dirty="0" err="1"/>
              <a:t>persoanelor</a:t>
            </a:r>
            <a:r>
              <a:rPr lang="en-US" sz="1200" dirty="0"/>
              <a:t> cu </a:t>
            </a:r>
            <a:r>
              <a:rPr lang="en-US" sz="1200" dirty="0" err="1"/>
              <a:t>dizabilităţi</a:t>
            </a:r>
            <a:r>
              <a:rPr lang="en-US" sz="1200" dirty="0"/>
              <a:t> </a:t>
            </a:r>
            <a:r>
              <a:rPr lang="en-US" sz="1200" dirty="0" err="1"/>
              <a:t>şi</a:t>
            </a:r>
            <a:r>
              <a:rPr lang="en-US" sz="1200" dirty="0"/>
              <a:t>/</a:t>
            </a:r>
            <a:r>
              <a:rPr lang="en-US" sz="1200" dirty="0" err="1"/>
              <a:t>sau</a:t>
            </a:r>
            <a:r>
              <a:rPr lang="en-US" sz="1200" dirty="0"/>
              <a:t> </a:t>
            </a:r>
            <a:r>
              <a:rPr lang="en-US" sz="1200" dirty="0" err="1"/>
              <a:t>ţintuite</a:t>
            </a:r>
            <a:r>
              <a:rPr lang="en-US" sz="1200" dirty="0"/>
              <a:t> la pat, conform </a:t>
            </a:r>
            <a:r>
              <a:rPr lang="en-US" sz="1200" dirty="0" err="1"/>
              <a:t>planului</a:t>
            </a:r>
            <a:r>
              <a:rPr lang="en-US" sz="1200" dirty="0"/>
              <a:t> de </a:t>
            </a:r>
            <a:r>
              <a:rPr lang="en-US" sz="1200" dirty="0" err="1"/>
              <a:t>recuperare</a:t>
            </a:r>
            <a:r>
              <a:rPr lang="en-US" sz="1200" dirty="0"/>
              <a:t>, </a:t>
            </a:r>
            <a:r>
              <a:rPr lang="en-US" sz="1200" dirty="0" err="1"/>
              <a:t>şi</a:t>
            </a:r>
            <a:r>
              <a:rPr lang="en-US" sz="1200" dirty="0"/>
              <a:t> </a:t>
            </a:r>
            <a:r>
              <a:rPr lang="en-US" sz="1200" dirty="0" err="1"/>
              <a:t>modificarea</a:t>
            </a:r>
            <a:r>
              <a:rPr lang="en-US" sz="1200" dirty="0"/>
              <a:t> </a:t>
            </a:r>
            <a:r>
              <a:rPr lang="en-US" sz="1200" dirty="0" err="1"/>
              <a:t>acestuia</a:t>
            </a:r>
            <a:r>
              <a:rPr lang="en-US" sz="1200" dirty="0"/>
              <a:t> </a:t>
            </a:r>
            <a:r>
              <a:rPr lang="en-US" sz="1200" dirty="0" err="1"/>
              <a:t>în</a:t>
            </a:r>
            <a:r>
              <a:rPr lang="en-US" sz="1200" dirty="0"/>
              <a:t> </a:t>
            </a:r>
            <a:r>
              <a:rPr lang="en-US" sz="1200" dirty="0" err="1"/>
              <a:t>funcţie</a:t>
            </a:r>
            <a:r>
              <a:rPr lang="en-US" sz="1200" dirty="0"/>
              <a:t> de </a:t>
            </a:r>
            <a:r>
              <a:rPr lang="en-US" sz="1200" dirty="0" err="1"/>
              <a:t>evoluţia</a:t>
            </a:r>
            <a:r>
              <a:rPr lang="en-US" sz="1200" dirty="0"/>
              <a:t> </a:t>
            </a:r>
            <a:r>
              <a:rPr lang="en-US" sz="1200" dirty="0" err="1"/>
              <a:t>parametrilor</a:t>
            </a:r>
            <a:r>
              <a:rPr lang="en-US" sz="1200" dirty="0"/>
              <a:t> </a:t>
            </a:r>
            <a:r>
              <a:rPr lang="en-US" sz="1200" dirty="0" err="1"/>
              <a:t>clinico-paraclinici</a:t>
            </a:r>
            <a:r>
              <a:rPr lang="en-US" sz="1200" dirty="0"/>
              <a:t>, cu </a:t>
            </a:r>
            <a:r>
              <a:rPr lang="en-US" sz="1200" dirty="0" err="1"/>
              <a:t>consultarea</a:t>
            </a:r>
            <a:r>
              <a:rPr lang="en-US" sz="1200" dirty="0"/>
              <a:t>, </a:t>
            </a:r>
            <a:r>
              <a:rPr lang="en-US" sz="1200" dirty="0" err="1"/>
              <a:t>în</a:t>
            </a:r>
            <a:r>
              <a:rPr lang="en-US" sz="1200" dirty="0"/>
              <a:t> </a:t>
            </a:r>
            <a:r>
              <a:rPr lang="en-US" sz="1200" dirty="0" err="1"/>
              <a:t>caz</a:t>
            </a:r>
            <a:r>
              <a:rPr lang="en-US" sz="1200" dirty="0"/>
              <a:t> de </a:t>
            </a:r>
            <a:r>
              <a:rPr lang="en-US" sz="1200" dirty="0" err="1"/>
              <a:t>necesitate</a:t>
            </a:r>
            <a:r>
              <a:rPr lang="en-US" sz="1200" dirty="0"/>
              <a:t>, a </a:t>
            </a:r>
            <a:r>
              <a:rPr lang="en-US" sz="1200" dirty="0" err="1"/>
              <a:t>medicului</a:t>
            </a:r>
            <a:r>
              <a:rPr lang="en-US" sz="1200" dirty="0"/>
              <a:t> </a:t>
            </a:r>
            <a:r>
              <a:rPr lang="en-US" sz="1200" dirty="0" smtClean="0"/>
              <a:t>specialist;</a:t>
            </a:r>
          </a:p>
          <a:p>
            <a:r>
              <a:rPr lang="ro-MD" sz="1200" dirty="0"/>
              <a:t>f</a:t>
            </a:r>
            <a:r>
              <a:rPr lang="en-US" sz="1200" dirty="0" smtClean="0"/>
              <a:t>) </a:t>
            </a:r>
            <a:r>
              <a:rPr lang="en-US" sz="1200" dirty="0" err="1"/>
              <a:t>prescrierea</a:t>
            </a:r>
            <a:r>
              <a:rPr lang="en-US" sz="1200" dirty="0"/>
              <a:t>, </a:t>
            </a:r>
            <a:r>
              <a:rPr lang="en-US" sz="1200" dirty="0" err="1"/>
              <a:t>prin</a:t>
            </a:r>
            <a:r>
              <a:rPr lang="en-US" sz="1200" dirty="0"/>
              <a:t> </a:t>
            </a:r>
            <a:r>
              <a:rPr lang="en-US" sz="1200" dirty="0" err="1"/>
              <a:t>bilet</a:t>
            </a:r>
            <a:r>
              <a:rPr lang="en-US" sz="1200" dirty="0"/>
              <a:t> de </a:t>
            </a:r>
            <a:r>
              <a:rPr lang="en-US" sz="1200" dirty="0" err="1"/>
              <a:t>trimitere</a:t>
            </a:r>
            <a:r>
              <a:rPr lang="en-US" sz="1200" dirty="0"/>
              <a:t>, a </a:t>
            </a:r>
            <a:r>
              <a:rPr lang="en-US" sz="1200" dirty="0" err="1"/>
              <a:t>serviciilor</a:t>
            </a:r>
            <a:r>
              <a:rPr lang="en-US" sz="1200" dirty="0"/>
              <a:t> de </a:t>
            </a:r>
            <a:r>
              <a:rPr lang="en-US" sz="1200" dirty="0" err="1"/>
              <a:t>înaltă</a:t>
            </a:r>
            <a:r>
              <a:rPr lang="en-US" sz="1200" dirty="0"/>
              <a:t> </a:t>
            </a:r>
            <a:r>
              <a:rPr lang="en-US" sz="1200" dirty="0" err="1"/>
              <a:t>performanță</a:t>
            </a:r>
            <a:r>
              <a:rPr lang="en-US" sz="1200" dirty="0"/>
              <a:t> </a:t>
            </a:r>
            <a:r>
              <a:rPr lang="en-US" sz="1200" dirty="0" err="1"/>
              <a:t>pentru</a:t>
            </a:r>
            <a:r>
              <a:rPr lang="en-US" sz="1200" dirty="0"/>
              <a:t> </a:t>
            </a:r>
            <a:r>
              <a:rPr lang="en-US" sz="1200" dirty="0" err="1"/>
              <a:t>confirmarea</a:t>
            </a:r>
            <a:r>
              <a:rPr lang="en-US" sz="1200" dirty="0"/>
              <a:t>, </a:t>
            </a:r>
            <a:r>
              <a:rPr lang="en-US" sz="1200" dirty="0" err="1"/>
              <a:t>infirmarea</a:t>
            </a:r>
            <a:r>
              <a:rPr lang="en-US" sz="1200" dirty="0"/>
              <a:t> </a:t>
            </a:r>
            <a:r>
              <a:rPr lang="en-US" sz="1200" dirty="0" err="1"/>
              <a:t>sau</a:t>
            </a:r>
            <a:r>
              <a:rPr lang="en-US" sz="1200" dirty="0"/>
              <a:t> </a:t>
            </a:r>
            <a:r>
              <a:rPr lang="en-US" sz="1200" dirty="0" err="1"/>
              <a:t>diferențierea</a:t>
            </a:r>
            <a:r>
              <a:rPr lang="en-US" sz="1200" dirty="0"/>
              <a:t> </a:t>
            </a:r>
            <a:r>
              <a:rPr lang="en-US" sz="1200" dirty="0" err="1"/>
              <a:t>diagnosticului</a:t>
            </a:r>
            <a:r>
              <a:rPr lang="en-US" sz="1200" dirty="0"/>
              <a:t> </a:t>
            </a:r>
            <a:r>
              <a:rPr lang="en-US" sz="1200" dirty="0" err="1"/>
              <a:t>în</a:t>
            </a:r>
            <a:r>
              <a:rPr lang="en-US" sz="1200" dirty="0"/>
              <a:t> </a:t>
            </a:r>
            <a:r>
              <a:rPr lang="en-US" sz="1200" dirty="0" err="1"/>
              <a:t>scop</a:t>
            </a:r>
            <a:r>
              <a:rPr lang="en-US" sz="1200" dirty="0"/>
              <a:t> </a:t>
            </a:r>
            <a:r>
              <a:rPr lang="en-US" sz="1200" dirty="0" err="1"/>
              <a:t>profilactic</a:t>
            </a:r>
            <a:r>
              <a:rPr lang="en-US" sz="1200" dirty="0"/>
              <a:t>, de </a:t>
            </a:r>
            <a:r>
              <a:rPr lang="en-US" sz="1200" dirty="0" err="1"/>
              <a:t>tratament</a:t>
            </a:r>
            <a:r>
              <a:rPr lang="en-US" sz="1200" dirty="0"/>
              <a:t> </a:t>
            </a:r>
            <a:r>
              <a:rPr lang="en-US" sz="1200" dirty="0" err="1"/>
              <a:t>și</a:t>
            </a:r>
            <a:r>
              <a:rPr lang="en-US" sz="1200" dirty="0"/>
              <a:t> </a:t>
            </a:r>
            <a:r>
              <a:rPr lang="en-US" sz="1200" dirty="0" err="1"/>
              <a:t>supraveghere</a:t>
            </a:r>
            <a:r>
              <a:rPr lang="en-US" sz="1200" dirty="0"/>
              <a:t>, </a:t>
            </a:r>
            <a:r>
              <a:rPr lang="en-US" sz="1200" dirty="0" err="1"/>
              <a:t>inclusiv</a:t>
            </a:r>
            <a:r>
              <a:rPr lang="en-US" sz="1200" dirty="0"/>
              <a:t> de </a:t>
            </a:r>
            <a:r>
              <a:rPr lang="en-US" sz="1200" dirty="0" err="1"/>
              <a:t>reabilitare</a:t>
            </a:r>
            <a:r>
              <a:rPr lang="en-US" sz="1200" dirty="0" smtClean="0"/>
              <a:t>;</a:t>
            </a:r>
          </a:p>
          <a:p>
            <a:r>
              <a:rPr lang="ro-MD" sz="1200" dirty="0"/>
              <a:t>g</a:t>
            </a:r>
            <a:r>
              <a:rPr lang="en-US" sz="1200" dirty="0" smtClean="0"/>
              <a:t>) </a:t>
            </a:r>
            <a:r>
              <a:rPr lang="en-US" sz="1200" dirty="0" err="1"/>
              <a:t>referirea</a:t>
            </a:r>
            <a:r>
              <a:rPr lang="en-US" sz="1200" dirty="0"/>
              <a:t> (</a:t>
            </a:r>
            <a:r>
              <a:rPr lang="en-US" sz="1200" dirty="0" err="1"/>
              <a:t>trimiterea</a:t>
            </a:r>
            <a:r>
              <a:rPr lang="en-US" sz="1200" dirty="0"/>
              <a:t>) </a:t>
            </a:r>
            <a:r>
              <a:rPr lang="en-US" sz="1200" dirty="0" err="1"/>
              <a:t>pacientului</a:t>
            </a:r>
            <a:r>
              <a:rPr lang="en-US" sz="1200" dirty="0"/>
              <a:t> </a:t>
            </a:r>
            <a:r>
              <a:rPr lang="en-US" sz="1200" dirty="0" err="1"/>
              <a:t>către</a:t>
            </a:r>
            <a:r>
              <a:rPr lang="en-US" sz="1200" dirty="0"/>
              <a:t> </a:t>
            </a:r>
            <a:r>
              <a:rPr lang="en-US" sz="1200" dirty="0" err="1"/>
              <a:t>specialiștii</a:t>
            </a:r>
            <a:r>
              <a:rPr lang="en-US" sz="1200" dirty="0"/>
              <a:t> de </a:t>
            </a:r>
            <a:r>
              <a:rPr lang="en-US" sz="1200" dirty="0" err="1"/>
              <a:t>profil</a:t>
            </a:r>
            <a:r>
              <a:rPr lang="en-US" sz="1200" dirty="0"/>
              <a:t> din </a:t>
            </a:r>
            <a:r>
              <a:rPr lang="en-US" sz="1200" dirty="0" err="1"/>
              <a:t>cadrul</a:t>
            </a:r>
            <a:r>
              <a:rPr lang="en-US" sz="1200" dirty="0"/>
              <a:t> </a:t>
            </a:r>
            <a:r>
              <a:rPr lang="en-US" sz="1200" dirty="0" err="1"/>
              <a:t>prestatorilor</a:t>
            </a:r>
            <a:r>
              <a:rPr lang="en-US" sz="1200" dirty="0"/>
              <a:t> de </a:t>
            </a:r>
            <a:r>
              <a:rPr lang="en-US" sz="1200" dirty="0" err="1"/>
              <a:t>nivel</a:t>
            </a:r>
            <a:r>
              <a:rPr lang="en-US" sz="1200" dirty="0"/>
              <a:t> republican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ale </a:t>
            </a:r>
            <a:r>
              <a:rPr lang="en-US" sz="1200" dirty="0" err="1"/>
              <a:t>Ministerului</a:t>
            </a:r>
            <a:r>
              <a:rPr lang="en-US" sz="1200" dirty="0"/>
              <a:t> </a:t>
            </a:r>
            <a:r>
              <a:rPr lang="en-US" sz="1200" dirty="0" err="1"/>
              <a:t>Sănătății</a:t>
            </a:r>
            <a:r>
              <a:rPr lang="en-US" sz="1200" dirty="0" smtClean="0"/>
              <a:t>;</a:t>
            </a:r>
            <a:endParaRPr lang="ro-MD" sz="1200" dirty="0" smtClean="0"/>
          </a:p>
          <a:p>
            <a:r>
              <a:rPr lang="ro-MD" sz="1200" dirty="0"/>
              <a:t>h) luarea în evidenţă a bolnavului TBC confirmat de medicul specialist de profil şi a persoanelor contacte din focarele TBC, supravegherea şi aplicarea strict observată a tratamentului în condiţii de ambulator, pînă la scoaterea din evidenţă;</a:t>
            </a:r>
            <a:endParaRPr lang="en-US" sz="1200" dirty="0"/>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25</a:t>
            </a:fld>
            <a:endParaRPr lang="en">
              <a:solidFill>
                <a:srgbClr val="FFFFFF"/>
              </a:solidFill>
            </a:endParaRPr>
          </a:p>
        </p:txBody>
      </p:sp>
    </p:spTree>
    <p:extLst>
      <p:ext uri="{BB962C8B-B14F-4D97-AF65-F5344CB8AC3E}">
        <p14:creationId xmlns:p14="http://schemas.microsoft.com/office/powerpoint/2010/main" val="3216530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5" y="1189408"/>
            <a:ext cx="8079569" cy="3736567"/>
          </a:xfrm>
        </p:spPr>
        <p:txBody>
          <a:bodyPr/>
          <a:lstStyle/>
          <a:p>
            <a:pPr marL="76200" indent="0">
              <a:buNone/>
            </a:pPr>
            <a:r>
              <a:rPr lang="en-US" sz="1200" dirty="0" smtClean="0"/>
              <a:t>2</a:t>
            </a:r>
            <a:r>
              <a:rPr lang="en-US" sz="1200" dirty="0"/>
              <a:t>) </a:t>
            </a:r>
            <a:r>
              <a:rPr lang="en-US" sz="1200" dirty="0" err="1" smtClean="0"/>
              <a:t>Servicii</a:t>
            </a:r>
            <a:r>
              <a:rPr lang="en-US" sz="1200" dirty="0" smtClean="0"/>
              <a:t> </a:t>
            </a:r>
            <a:r>
              <a:rPr lang="en-US" sz="1200" dirty="0" err="1"/>
              <a:t>medicale</a:t>
            </a:r>
            <a:r>
              <a:rPr lang="en-US" sz="1200" dirty="0"/>
              <a:t> curative</a:t>
            </a:r>
            <a:r>
              <a:rPr lang="en-US" sz="1200" dirty="0" smtClean="0"/>
              <a:t>:</a:t>
            </a:r>
          </a:p>
          <a:p>
            <a:r>
              <a:rPr lang="ro-MD" sz="1200" dirty="0"/>
              <a:t>i</a:t>
            </a:r>
            <a:r>
              <a:rPr lang="en-US" sz="1200" dirty="0" smtClean="0"/>
              <a:t>) </a:t>
            </a:r>
            <a:r>
              <a:rPr lang="en-US" sz="1200" dirty="0" err="1"/>
              <a:t>asistenţa</a:t>
            </a:r>
            <a:r>
              <a:rPr lang="en-US" sz="1200" dirty="0"/>
              <a:t> </a:t>
            </a:r>
            <a:r>
              <a:rPr lang="en-US" sz="1200" dirty="0" err="1"/>
              <a:t>medicală</a:t>
            </a:r>
            <a:r>
              <a:rPr lang="en-US" sz="1200" dirty="0"/>
              <a:t> la </a:t>
            </a:r>
            <a:r>
              <a:rPr lang="en-US" sz="1200" dirty="0" err="1"/>
              <a:t>domiciliu</a:t>
            </a:r>
            <a:r>
              <a:rPr lang="en-US" sz="1200" dirty="0"/>
              <a:t>, </a:t>
            </a:r>
            <a:r>
              <a:rPr lang="en-US" sz="1200" dirty="0" err="1"/>
              <a:t>inclusiv</a:t>
            </a:r>
            <a:r>
              <a:rPr lang="en-US" sz="1200" dirty="0"/>
              <a:t> </a:t>
            </a:r>
            <a:r>
              <a:rPr lang="en-US" sz="1200" dirty="0" err="1"/>
              <a:t>în</a:t>
            </a:r>
            <a:r>
              <a:rPr lang="en-US" sz="1200" dirty="0"/>
              <a:t> </a:t>
            </a:r>
            <a:r>
              <a:rPr lang="en-US" sz="1200" dirty="0" err="1"/>
              <a:t>cazul</a:t>
            </a:r>
            <a:r>
              <a:rPr lang="en-US" sz="1200" dirty="0"/>
              <a:t> </a:t>
            </a:r>
            <a:r>
              <a:rPr lang="en-US" sz="1200" dirty="0" err="1"/>
              <a:t>urgenţelor</a:t>
            </a:r>
            <a:r>
              <a:rPr lang="en-US" sz="1200" dirty="0"/>
              <a:t> medico-</a:t>
            </a:r>
            <a:r>
              <a:rPr lang="en-US" sz="1200" dirty="0" err="1"/>
              <a:t>chirurgicale</a:t>
            </a:r>
            <a:r>
              <a:rPr lang="en-US" sz="1200" dirty="0"/>
              <a:t>, </a:t>
            </a:r>
            <a:r>
              <a:rPr lang="en-US" sz="1200" dirty="0" err="1"/>
              <a:t>acordată</a:t>
            </a:r>
            <a:r>
              <a:rPr lang="en-US" sz="1200" dirty="0"/>
              <a:t> </a:t>
            </a:r>
            <a:r>
              <a:rPr lang="en-US" sz="1200" dirty="0" err="1"/>
              <a:t>în</a:t>
            </a:r>
            <a:r>
              <a:rPr lang="en-US" sz="1200" dirty="0"/>
              <a:t> </a:t>
            </a:r>
            <a:r>
              <a:rPr lang="en-US" sz="1200" dirty="0" err="1"/>
              <a:t>limitele</a:t>
            </a:r>
            <a:r>
              <a:rPr lang="en-US" sz="1200" dirty="0"/>
              <a:t> </a:t>
            </a:r>
            <a:r>
              <a:rPr lang="en-US" sz="1200" dirty="0" err="1"/>
              <a:t>competenţei</a:t>
            </a:r>
            <a:r>
              <a:rPr lang="en-US" sz="1200" dirty="0"/>
              <a:t> </a:t>
            </a:r>
            <a:r>
              <a:rPr lang="en-US" sz="1200" dirty="0" err="1"/>
              <a:t>medicului</a:t>
            </a:r>
            <a:r>
              <a:rPr lang="en-US" sz="1200" dirty="0"/>
              <a:t> de </a:t>
            </a:r>
            <a:r>
              <a:rPr lang="en-US" sz="1200" dirty="0" err="1"/>
              <a:t>familie</a:t>
            </a:r>
            <a:r>
              <a:rPr lang="en-US" sz="1200" dirty="0"/>
              <a:t> </a:t>
            </a:r>
            <a:r>
              <a:rPr lang="en-US" sz="1200" dirty="0" err="1"/>
              <a:t>şi</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în</a:t>
            </a:r>
            <a:r>
              <a:rPr lang="en-US" sz="1200" dirty="0"/>
              <a:t> </a:t>
            </a:r>
            <a:r>
              <a:rPr lang="en-US" sz="1200" dirty="0" err="1"/>
              <a:t>vigoare</a:t>
            </a:r>
            <a:r>
              <a:rPr lang="en-US" sz="1200" dirty="0"/>
              <a:t> ale </a:t>
            </a:r>
            <a:r>
              <a:rPr lang="en-US" sz="1200" dirty="0" err="1" smtClean="0"/>
              <a:t>Ministerului</a:t>
            </a:r>
            <a:r>
              <a:rPr lang="en-US" sz="1200" dirty="0" smtClean="0"/>
              <a:t> </a:t>
            </a:r>
            <a:r>
              <a:rPr lang="en-US" sz="1200" dirty="0" err="1" smtClean="0"/>
              <a:t>Sănătăţii</a:t>
            </a:r>
            <a:r>
              <a:rPr lang="en-US" sz="1200" dirty="0" smtClean="0"/>
              <a:t> </a:t>
            </a:r>
            <a:r>
              <a:rPr lang="en-US" sz="1200" dirty="0" err="1" smtClean="0"/>
              <a:t>copiilor</a:t>
            </a:r>
            <a:r>
              <a:rPr lang="en-US" sz="1200" dirty="0" smtClean="0"/>
              <a:t> </a:t>
            </a:r>
            <a:r>
              <a:rPr lang="en-US" sz="1200" dirty="0" err="1"/>
              <a:t>în</a:t>
            </a:r>
            <a:r>
              <a:rPr lang="en-US" sz="1200" dirty="0"/>
              <a:t> </a:t>
            </a:r>
            <a:r>
              <a:rPr lang="en-US" sz="1200" dirty="0" err="1"/>
              <a:t>vîrstă</a:t>
            </a:r>
            <a:r>
              <a:rPr lang="en-US" sz="1200" dirty="0"/>
              <a:t> de 0-5 </a:t>
            </a:r>
            <a:r>
              <a:rPr lang="en-US" sz="1200" dirty="0" err="1"/>
              <a:t>ani</a:t>
            </a:r>
            <a:r>
              <a:rPr lang="en-US" sz="1200" dirty="0"/>
              <a:t> </a:t>
            </a:r>
            <a:r>
              <a:rPr lang="en-US" sz="1200" dirty="0" err="1"/>
              <a:t>aflaţi</a:t>
            </a:r>
            <a:r>
              <a:rPr lang="en-US" sz="1200" dirty="0"/>
              <a:t> sub </a:t>
            </a:r>
            <a:r>
              <a:rPr lang="en-US" sz="1200" dirty="0" err="1"/>
              <a:t>tratament</a:t>
            </a:r>
            <a:r>
              <a:rPr lang="en-US" sz="1200" dirty="0"/>
              <a:t> </a:t>
            </a:r>
            <a:r>
              <a:rPr lang="en-US" sz="1200" dirty="0" err="1"/>
              <a:t>pentru</a:t>
            </a:r>
            <a:r>
              <a:rPr lang="en-US" sz="1200" dirty="0"/>
              <a:t> </a:t>
            </a:r>
            <a:r>
              <a:rPr lang="en-US" sz="1200" dirty="0" err="1"/>
              <a:t>diferite</a:t>
            </a:r>
            <a:r>
              <a:rPr lang="en-US" sz="1200" dirty="0"/>
              <a:t> </a:t>
            </a:r>
            <a:r>
              <a:rPr lang="en-US" sz="1200" dirty="0" err="1"/>
              <a:t>afecţiuni</a:t>
            </a:r>
            <a:r>
              <a:rPr lang="en-US" sz="1200" dirty="0"/>
              <a:t>; </a:t>
            </a:r>
            <a:r>
              <a:rPr lang="en-US" sz="1200" dirty="0" err="1"/>
              <a:t>persoanelor</a:t>
            </a:r>
            <a:r>
              <a:rPr lang="en-US" sz="1200" dirty="0"/>
              <a:t> </a:t>
            </a:r>
            <a:r>
              <a:rPr lang="en-US" sz="1200" dirty="0" err="1"/>
              <a:t>asigurate</a:t>
            </a:r>
            <a:r>
              <a:rPr lang="en-US" sz="1200" dirty="0"/>
              <a:t> de </a:t>
            </a:r>
            <a:r>
              <a:rPr lang="en-US" sz="1200" dirty="0" err="1"/>
              <a:t>orice</a:t>
            </a:r>
            <a:r>
              <a:rPr lang="en-US" sz="1200" dirty="0"/>
              <a:t> </a:t>
            </a:r>
            <a:r>
              <a:rPr lang="en-US" sz="1200" dirty="0" err="1"/>
              <a:t>vîrstă</a:t>
            </a:r>
            <a:r>
              <a:rPr lang="en-US" sz="1200" dirty="0"/>
              <a:t> cu </a:t>
            </a:r>
            <a:r>
              <a:rPr lang="en-US" sz="1200" dirty="0" err="1"/>
              <a:t>insuficienţă</a:t>
            </a:r>
            <a:r>
              <a:rPr lang="en-US" sz="1200" dirty="0"/>
              <a:t> </a:t>
            </a:r>
            <a:r>
              <a:rPr lang="en-US" sz="1200" dirty="0" err="1"/>
              <a:t>motorie</a:t>
            </a:r>
            <a:r>
              <a:rPr lang="en-US" sz="1200" dirty="0"/>
              <a:t> a </a:t>
            </a:r>
            <a:r>
              <a:rPr lang="en-US" sz="1200" dirty="0" err="1"/>
              <a:t>membrelor</a:t>
            </a:r>
            <a:r>
              <a:rPr lang="en-US" sz="1200" dirty="0"/>
              <a:t> </a:t>
            </a:r>
            <a:r>
              <a:rPr lang="en-US" sz="1200" dirty="0" err="1"/>
              <a:t>inferioare</a:t>
            </a:r>
            <a:r>
              <a:rPr lang="en-US" sz="1200" dirty="0"/>
              <a:t> din </a:t>
            </a:r>
            <a:r>
              <a:rPr lang="en-US" sz="1200" dirty="0" err="1"/>
              <a:t>orice</a:t>
            </a:r>
            <a:r>
              <a:rPr lang="en-US" sz="1200" dirty="0"/>
              <a:t> </a:t>
            </a:r>
            <a:r>
              <a:rPr lang="en-US" sz="1200" dirty="0" err="1"/>
              <a:t>cauză</a:t>
            </a:r>
            <a:r>
              <a:rPr lang="en-US" sz="1200" dirty="0"/>
              <a:t>; </a:t>
            </a:r>
            <a:r>
              <a:rPr lang="en-US" sz="1200" dirty="0" err="1"/>
              <a:t>bolnavilor</a:t>
            </a:r>
            <a:r>
              <a:rPr lang="en-US" sz="1200" dirty="0"/>
              <a:t> </a:t>
            </a:r>
            <a:r>
              <a:rPr lang="en-US" sz="1200" dirty="0" err="1"/>
              <a:t>în</a:t>
            </a:r>
            <a:r>
              <a:rPr lang="en-US" sz="1200" dirty="0"/>
              <a:t> </a:t>
            </a:r>
            <a:r>
              <a:rPr lang="en-US" sz="1200" dirty="0" err="1"/>
              <a:t>fază</a:t>
            </a:r>
            <a:r>
              <a:rPr lang="en-US" sz="1200" dirty="0"/>
              <a:t> </a:t>
            </a:r>
            <a:r>
              <a:rPr lang="en-US" sz="1200" dirty="0" err="1"/>
              <a:t>terminală</a:t>
            </a:r>
            <a:r>
              <a:rPr lang="en-US" sz="1200" dirty="0"/>
              <a:t> </a:t>
            </a:r>
            <a:r>
              <a:rPr lang="en-US" sz="1200" dirty="0" err="1"/>
              <a:t>sau</a:t>
            </a:r>
            <a:r>
              <a:rPr lang="en-US" sz="1200" dirty="0"/>
              <a:t> cu </a:t>
            </a:r>
            <a:r>
              <a:rPr lang="en-US" sz="1200" dirty="0" err="1"/>
              <a:t>afecţiuni</a:t>
            </a:r>
            <a:r>
              <a:rPr lang="en-US" sz="1200" dirty="0"/>
              <a:t> grave care </a:t>
            </a:r>
            <a:r>
              <a:rPr lang="en-US" sz="1200" dirty="0" err="1"/>
              <a:t>necesită</a:t>
            </a:r>
            <a:r>
              <a:rPr lang="en-US" sz="1200" dirty="0"/>
              <a:t> </a:t>
            </a:r>
            <a:r>
              <a:rPr lang="en-US" sz="1200" dirty="0" err="1"/>
              <a:t>examinare</a:t>
            </a:r>
            <a:r>
              <a:rPr lang="en-US" sz="1200" dirty="0"/>
              <a:t>, </a:t>
            </a:r>
            <a:r>
              <a:rPr lang="en-US" sz="1200" dirty="0" err="1"/>
              <a:t>supraveghere</a:t>
            </a:r>
            <a:r>
              <a:rPr lang="en-US" sz="1200" dirty="0"/>
              <a:t> </a:t>
            </a:r>
            <a:r>
              <a:rPr lang="en-US" sz="1200" dirty="0" err="1"/>
              <a:t>şi</a:t>
            </a:r>
            <a:r>
              <a:rPr lang="en-US" sz="1200" dirty="0"/>
              <a:t> </a:t>
            </a:r>
            <a:r>
              <a:rPr lang="en-US" sz="1200" dirty="0" err="1"/>
              <a:t>tratament</a:t>
            </a:r>
            <a:r>
              <a:rPr lang="en-US" sz="1200" dirty="0"/>
              <a:t>; </a:t>
            </a:r>
            <a:r>
              <a:rPr lang="en-US" sz="1200" dirty="0" err="1"/>
              <a:t>persoanelor</a:t>
            </a:r>
            <a:r>
              <a:rPr lang="en-US" sz="1200" dirty="0"/>
              <a:t> de </a:t>
            </a:r>
            <a:r>
              <a:rPr lang="en-US" sz="1200" dirty="0" err="1"/>
              <a:t>orice</a:t>
            </a:r>
            <a:r>
              <a:rPr lang="en-US" sz="1200" dirty="0"/>
              <a:t> </a:t>
            </a:r>
            <a:r>
              <a:rPr lang="en-US" sz="1200" dirty="0" err="1"/>
              <a:t>vîrstă</a:t>
            </a:r>
            <a:r>
              <a:rPr lang="en-US" sz="1200" dirty="0"/>
              <a:t> care au </a:t>
            </a:r>
            <a:r>
              <a:rPr lang="en-US" sz="1200" dirty="0" err="1"/>
              <a:t>solicitat</a:t>
            </a:r>
            <a:r>
              <a:rPr lang="en-US" sz="1200" dirty="0"/>
              <a:t> </a:t>
            </a:r>
            <a:r>
              <a:rPr lang="en-US" sz="1200" dirty="0" err="1"/>
              <a:t>serviciul</a:t>
            </a:r>
            <a:r>
              <a:rPr lang="en-US" sz="1200" dirty="0"/>
              <a:t> de </a:t>
            </a:r>
            <a:r>
              <a:rPr lang="en-US" sz="1200" dirty="0" err="1"/>
              <a:t>asistenţă</a:t>
            </a:r>
            <a:r>
              <a:rPr lang="en-US" sz="1200" dirty="0"/>
              <a:t> </a:t>
            </a:r>
            <a:r>
              <a:rPr lang="en-US" sz="1200" dirty="0" err="1"/>
              <a:t>medicală</a:t>
            </a:r>
            <a:r>
              <a:rPr lang="en-US" sz="1200" dirty="0"/>
              <a:t> </a:t>
            </a:r>
            <a:r>
              <a:rPr lang="en-US" sz="1200" dirty="0" err="1"/>
              <a:t>urgentă</a:t>
            </a:r>
            <a:r>
              <a:rPr lang="en-US" sz="1200" dirty="0"/>
              <a:t> </a:t>
            </a:r>
            <a:r>
              <a:rPr lang="en-US" sz="1200" dirty="0" err="1"/>
              <a:t>şi</a:t>
            </a:r>
            <a:r>
              <a:rPr lang="en-US" sz="1200" dirty="0"/>
              <a:t> </a:t>
            </a:r>
            <a:r>
              <a:rPr lang="en-US" sz="1200" dirty="0" err="1"/>
              <a:t>solicitarea</a:t>
            </a:r>
            <a:r>
              <a:rPr lang="en-US" sz="1200" dirty="0"/>
              <a:t> a </a:t>
            </a:r>
            <a:r>
              <a:rPr lang="en-US" sz="1200" dirty="0" err="1"/>
              <a:t>fost</a:t>
            </a:r>
            <a:r>
              <a:rPr lang="en-US" sz="1200" dirty="0"/>
              <a:t> </a:t>
            </a:r>
            <a:r>
              <a:rPr lang="en-US" sz="1200" dirty="0" err="1"/>
              <a:t>transmisă</a:t>
            </a:r>
            <a:r>
              <a:rPr lang="en-US" sz="1200" dirty="0"/>
              <a:t> </a:t>
            </a:r>
            <a:r>
              <a:rPr lang="en-US" sz="1200" dirty="0" err="1"/>
              <a:t>pentru</a:t>
            </a:r>
            <a:r>
              <a:rPr lang="en-US" sz="1200" dirty="0"/>
              <a:t> </a:t>
            </a:r>
            <a:r>
              <a:rPr lang="en-US" sz="1200" dirty="0" err="1"/>
              <a:t>deservire</a:t>
            </a:r>
            <a:r>
              <a:rPr lang="en-US" sz="1200" dirty="0"/>
              <a:t>; </a:t>
            </a:r>
            <a:r>
              <a:rPr lang="en-US" sz="1200" dirty="0" err="1"/>
              <a:t>persoanelor</a:t>
            </a:r>
            <a:r>
              <a:rPr lang="en-US" sz="1200" dirty="0"/>
              <a:t> de </a:t>
            </a:r>
            <a:r>
              <a:rPr lang="en-US" sz="1200" dirty="0" err="1"/>
              <a:t>orice</a:t>
            </a:r>
            <a:r>
              <a:rPr lang="en-US" sz="1200" dirty="0"/>
              <a:t> </a:t>
            </a:r>
            <a:r>
              <a:rPr lang="en-US" sz="1200" dirty="0" err="1"/>
              <a:t>vîrstă</a:t>
            </a:r>
            <a:r>
              <a:rPr lang="en-US" sz="1200" dirty="0"/>
              <a:t> </a:t>
            </a:r>
            <a:r>
              <a:rPr lang="en-US" sz="1200" dirty="0" err="1"/>
              <a:t>după</a:t>
            </a:r>
            <a:r>
              <a:rPr lang="en-US" sz="1200" dirty="0"/>
              <a:t> </a:t>
            </a:r>
            <a:r>
              <a:rPr lang="en-US" sz="1200" dirty="0" err="1"/>
              <a:t>externare</a:t>
            </a:r>
            <a:r>
              <a:rPr lang="en-US" sz="1200" dirty="0"/>
              <a:t> din </a:t>
            </a:r>
            <a:r>
              <a:rPr lang="en-US" sz="1200" dirty="0" err="1"/>
              <a:t>secţiile</a:t>
            </a:r>
            <a:r>
              <a:rPr lang="en-US" sz="1200" dirty="0"/>
              <a:t> </a:t>
            </a:r>
            <a:r>
              <a:rPr lang="en-US" sz="1200" dirty="0" err="1"/>
              <a:t>spitaliceşti</a:t>
            </a:r>
            <a:r>
              <a:rPr lang="en-US" sz="1200" dirty="0"/>
              <a:t>, care </a:t>
            </a:r>
            <a:r>
              <a:rPr lang="en-US" sz="1200" dirty="0" err="1"/>
              <a:t>necesită</a:t>
            </a:r>
            <a:r>
              <a:rPr lang="en-US" sz="1200" dirty="0"/>
              <a:t> </a:t>
            </a:r>
            <a:r>
              <a:rPr lang="en-US" sz="1200" dirty="0" err="1"/>
              <a:t>supraveghere</a:t>
            </a:r>
            <a:r>
              <a:rPr lang="en-US" sz="1200" dirty="0"/>
              <a:t> </a:t>
            </a:r>
            <a:r>
              <a:rPr lang="en-US" sz="1200" dirty="0" err="1"/>
              <a:t>în</a:t>
            </a:r>
            <a:r>
              <a:rPr lang="en-US" sz="1200" dirty="0"/>
              <a:t> </a:t>
            </a:r>
            <a:r>
              <a:rPr lang="en-US" sz="1200" dirty="0" err="1"/>
              <a:t>dinamică</a:t>
            </a:r>
            <a:r>
              <a:rPr lang="en-US" sz="1200" dirty="0"/>
              <a:t> la </a:t>
            </a:r>
            <a:r>
              <a:rPr lang="en-US" sz="1200" dirty="0" err="1"/>
              <a:t>domiciliu</a:t>
            </a:r>
            <a:r>
              <a:rPr lang="en-US" sz="1200" dirty="0"/>
              <a:t>; </a:t>
            </a:r>
            <a:r>
              <a:rPr lang="en-US" sz="1200" dirty="0" err="1"/>
              <a:t>depistarea</a:t>
            </a:r>
            <a:r>
              <a:rPr lang="en-US" sz="1200" dirty="0"/>
              <a:t> </a:t>
            </a:r>
            <a:r>
              <a:rPr lang="en-US" sz="1200" dirty="0" err="1"/>
              <a:t>contactelor</a:t>
            </a:r>
            <a:r>
              <a:rPr lang="en-US" sz="1200" dirty="0"/>
              <a:t> cu </a:t>
            </a:r>
            <a:r>
              <a:rPr lang="en-US" sz="1200" dirty="0" err="1"/>
              <a:t>boli</a:t>
            </a:r>
            <a:r>
              <a:rPr lang="en-US" sz="1200" dirty="0"/>
              <a:t> </a:t>
            </a:r>
            <a:r>
              <a:rPr lang="en-US" sz="1200" dirty="0" err="1"/>
              <a:t>contagioase</a:t>
            </a:r>
            <a:r>
              <a:rPr lang="en-US" sz="1200" dirty="0"/>
              <a:t>, </a:t>
            </a:r>
            <a:r>
              <a:rPr lang="en-US" sz="1200" dirty="0" err="1"/>
              <a:t>organizarea</a:t>
            </a:r>
            <a:r>
              <a:rPr lang="en-US" sz="1200" dirty="0"/>
              <a:t> </a:t>
            </a:r>
            <a:r>
              <a:rPr lang="en-US" sz="1200" dirty="0" err="1"/>
              <a:t>şi</a:t>
            </a:r>
            <a:r>
              <a:rPr lang="en-US" sz="1200" dirty="0"/>
              <a:t> </a:t>
            </a:r>
            <a:r>
              <a:rPr lang="en-US" sz="1200" dirty="0" err="1"/>
              <a:t>efectuarea</a:t>
            </a:r>
            <a:r>
              <a:rPr lang="en-US" sz="1200" dirty="0"/>
              <a:t> </a:t>
            </a:r>
            <a:r>
              <a:rPr lang="en-US" sz="1200" dirty="0" err="1"/>
              <a:t>măsurilor</a:t>
            </a:r>
            <a:r>
              <a:rPr lang="en-US" sz="1200" dirty="0"/>
              <a:t> </a:t>
            </a:r>
            <a:r>
              <a:rPr lang="en-US" sz="1200" dirty="0" err="1"/>
              <a:t>antiepidemice</a:t>
            </a:r>
            <a:r>
              <a:rPr lang="en-US" sz="1200" dirty="0"/>
              <a:t> </a:t>
            </a:r>
            <a:r>
              <a:rPr lang="en-US" sz="1200" dirty="0" err="1"/>
              <a:t>primare</a:t>
            </a:r>
            <a:r>
              <a:rPr lang="en-US" sz="1200" dirty="0"/>
              <a:t> </a:t>
            </a:r>
            <a:r>
              <a:rPr lang="en-US" sz="1200" dirty="0" err="1"/>
              <a:t>în</a:t>
            </a:r>
            <a:r>
              <a:rPr lang="en-US" sz="1200" dirty="0"/>
              <a:t> </a:t>
            </a:r>
            <a:r>
              <a:rPr lang="en-US" sz="1200" dirty="0" err="1"/>
              <a:t>focarele</a:t>
            </a:r>
            <a:r>
              <a:rPr lang="en-US" sz="1200" dirty="0"/>
              <a:t> de </a:t>
            </a:r>
            <a:r>
              <a:rPr lang="en-US" sz="1200" dirty="0" err="1"/>
              <a:t>boli</a:t>
            </a:r>
            <a:r>
              <a:rPr lang="en-US" sz="1200" dirty="0"/>
              <a:t> </a:t>
            </a:r>
            <a:r>
              <a:rPr lang="en-US" sz="1200" dirty="0" err="1"/>
              <a:t>contagioase</a:t>
            </a:r>
            <a:r>
              <a:rPr lang="en-US" sz="1200" dirty="0"/>
              <a:t>; </a:t>
            </a:r>
            <a:r>
              <a:rPr lang="en-US" sz="1200" dirty="0" err="1"/>
              <a:t>supravegherea</a:t>
            </a:r>
            <a:r>
              <a:rPr lang="en-US" sz="1200" dirty="0"/>
              <a:t> </a:t>
            </a:r>
            <a:r>
              <a:rPr lang="en-US" sz="1200" dirty="0" err="1"/>
              <a:t>medicală</a:t>
            </a:r>
            <a:r>
              <a:rPr lang="en-US" sz="1200" dirty="0"/>
              <a:t> </a:t>
            </a:r>
            <a:r>
              <a:rPr lang="en-US" sz="1200" dirty="0" err="1"/>
              <a:t>şi</a:t>
            </a:r>
            <a:r>
              <a:rPr lang="en-US" sz="1200" dirty="0"/>
              <a:t> </a:t>
            </a:r>
            <a:r>
              <a:rPr lang="en-US" sz="1200" dirty="0" err="1"/>
              <a:t>tratamentul</a:t>
            </a:r>
            <a:r>
              <a:rPr lang="en-US" sz="1200" dirty="0"/>
              <a:t> </a:t>
            </a:r>
            <a:r>
              <a:rPr lang="en-US" sz="1200" dirty="0" err="1"/>
              <a:t>preventiv</a:t>
            </a:r>
            <a:r>
              <a:rPr lang="en-US" sz="1200" dirty="0"/>
              <a:t> al </a:t>
            </a:r>
            <a:r>
              <a:rPr lang="en-US" sz="1200" dirty="0" err="1"/>
              <a:t>contacţilor</a:t>
            </a:r>
            <a:r>
              <a:rPr lang="en-US" sz="1200" dirty="0"/>
              <a:t>, </a:t>
            </a:r>
            <a:r>
              <a:rPr lang="en-US" sz="1200" dirty="0" err="1"/>
              <a:t>inclusiv</a:t>
            </a:r>
            <a:r>
              <a:rPr lang="en-US" sz="1200" dirty="0"/>
              <a:t> </a:t>
            </a:r>
            <a:r>
              <a:rPr lang="en-US" sz="1200" dirty="0" err="1"/>
              <a:t>prescrierea</a:t>
            </a:r>
            <a:r>
              <a:rPr lang="en-US" sz="1200" dirty="0"/>
              <a:t>, </a:t>
            </a:r>
            <a:r>
              <a:rPr lang="en-US" sz="1200" dirty="0" err="1"/>
              <a:t>prin</a:t>
            </a:r>
            <a:r>
              <a:rPr lang="en-US" sz="1200" dirty="0"/>
              <a:t> </a:t>
            </a:r>
            <a:r>
              <a:rPr lang="en-US" sz="1200" dirty="0" err="1"/>
              <a:t>bilet</a:t>
            </a:r>
            <a:r>
              <a:rPr lang="en-US" sz="1200" dirty="0"/>
              <a:t> de </a:t>
            </a:r>
            <a:r>
              <a:rPr lang="en-US" sz="1200" dirty="0" err="1"/>
              <a:t>trimitere</a:t>
            </a:r>
            <a:r>
              <a:rPr lang="en-US" sz="1200" dirty="0"/>
              <a:t>, a </a:t>
            </a:r>
            <a:r>
              <a:rPr lang="en-US" sz="1200" dirty="0" err="1"/>
              <a:t>investigaţiilor</a:t>
            </a:r>
            <a:r>
              <a:rPr lang="en-US" sz="1200" dirty="0"/>
              <a:t> </a:t>
            </a:r>
            <a:r>
              <a:rPr lang="en-US" sz="1200" dirty="0" err="1"/>
              <a:t>paraclinice</a:t>
            </a:r>
            <a:r>
              <a:rPr lang="en-US" sz="1200" dirty="0"/>
              <a:t> </a:t>
            </a:r>
            <a:r>
              <a:rPr lang="en-US" sz="1200" dirty="0" err="1"/>
              <a:t>şi</a:t>
            </a:r>
            <a:r>
              <a:rPr lang="en-US" sz="1200" dirty="0"/>
              <a:t> de </a:t>
            </a:r>
            <a:r>
              <a:rPr lang="en-US" sz="1200" dirty="0" err="1" smtClean="0"/>
              <a:t>diagnosticare</a:t>
            </a:r>
            <a:r>
              <a:rPr lang="en-US" sz="1200" dirty="0" smtClean="0"/>
              <a:t>;</a:t>
            </a:r>
            <a:endParaRPr lang="en-US" sz="1200" dirty="0"/>
          </a:p>
          <a:p>
            <a:r>
              <a:rPr lang="ro-MD" sz="1200" dirty="0"/>
              <a:t>j</a:t>
            </a:r>
            <a:r>
              <a:rPr lang="en-US" sz="1200" dirty="0" smtClean="0"/>
              <a:t>) </a:t>
            </a:r>
            <a:r>
              <a:rPr lang="en-US" sz="1200" dirty="0" err="1"/>
              <a:t>prestarea</a:t>
            </a:r>
            <a:r>
              <a:rPr lang="en-US" sz="1200" dirty="0"/>
              <a:t> </a:t>
            </a:r>
            <a:r>
              <a:rPr lang="en-US" sz="1200" dirty="0" err="1"/>
              <a:t>serviciilor</a:t>
            </a:r>
            <a:r>
              <a:rPr lang="en-US" sz="1200" dirty="0"/>
              <a:t> </a:t>
            </a:r>
            <a:r>
              <a:rPr lang="en-US" sz="1200" dirty="0" err="1"/>
              <a:t>medicale</a:t>
            </a:r>
            <a:r>
              <a:rPr lang="en-US" sz="1200" dirty="0"/>
              <a:t> </a:t>
            </a:r>
            <a:r>
              <a:rPr lang="en-US" sz="1200" dirty="0" err="1"/>
              <a:t>persoanelor</a:t>
            </a:r>
            <a:r>
              <a:rPr lang="en-US" sz="1200" dirty="0"/>
              <a:t> cu </a:t>
            </a:r>
            <a:r>
              <a:rPr lang="en-US" sz="1200" dirty="0" err="1"/>
              <a:t>probleme</a:t>
            </a:r>
            <a:r>
              <a:rPr lang="en-US" sz="1200" dirty="0"/>
              <a:t> de </a:t>
            </a:r>
            <a:r>
              <a:rPr lang="en-US" sz="1200" dirty="0" err="1"/>
              <a:t>sănătate</a:t>
            </a:r>
            <a:r>
              <a:rPr lang="en-US" sz="1200" dirty="0"/>
              <a:t> </a:t>
            </a:r>
            <a:r>
              <a:rPr lang="en-US" sz="1200" dirty="0" err="1"/>
              <a:t>mintală</a:t>
            </a:r>
            <a:r>
              <a:rPr lang="en-US" sz="1200" dirty="0"/>
              <a:t> la </a:t>
            </a:r>
            <a:r>
              <a:rPr lang="en-US" sz="1200" dirty="0" err="1"/>
              <a:t>nivel</a:t>
            </a:r>
            <a:r>
              <a:rPr lang="en-US" sz="1200" dirty="0"/>
              <a:t> de </a:t>
            </a:r>
            <a:r>
              <a:rPr lang="en-US" sz="1200" dirty="0" err="1"/>
              <a:t>comunitate</a:t>
            </a:r>
            <a:r>
              <a:rPr lang="en-US" sz="1200" dirty="0" smtClean="0"/>
              <a:t>;</a:t>
            </a:r>
            <a:endParaRPr lang="en-US" sz="1200" dirty="0"/>
          </a:p>
          <a:p>
            <a:r>
              <a:rPr lang="ro-MD" sz="1200" dirty="0"/>
              <a:t>k</a:t>
            </a:r>
            <a:r>
              <a:rPr lang="en-US" sz="1200" dirty="0" smtClean="0"/>
              <a:t>) </a:t>
            </a:r>
            <a:r>
              <a:rPr lang="en-US" sz="1200" dirty="0" err="1"/>
              <a:t>integrarea</a:t>
            </a:r>
            <a:r>
              <a:rPr lang="en-US" sz="1200" dirty="0"/>
              <a:t> </a:t>
            </a:r>
            <a:r>
              <a:rPr lang="en-US" sz="1200" dirty="0" err="1"/>
              <a:t>serviciilor</a:t>
            </a:r>
            <a:r>
              <a:rPr lang="en-US" sz="1200" dirty="0"/>
              <a:t> de </a:t>
            </a:r>
            <a:r>
              <a:rPr lang="en-US" sz="1200" dirty="0" err="1"/>
              <a:t>sănătate</a:t>
            </a:r>
            <a:r>
              <a:rPr lang="en-US" sz="1200" dirty="0"/>
              <a:t> </a:t>
            </a:r>
            <a:r>
              <a:rPr lang="en-US" sz="1200" dirty="0" err="1"/>
              <a:t>mintală</a:t>
            </a:r>
            <a:r>
              <a:rPr lang="en-US" sz="1200" dirty="0"/>
              <a:t> </a:t>
            </a:r>
            <a:r>
              <a:rPr lang="en-US" sz="1200" dirty="0" err="1"/>
              <a:t>în</a:t>
            </a:r>
            <a:r>
              <a:rPr lang="en-US" sz="1200" dirty="0"/>
              <a:t> </a:t>
            </a:r>
            <a:r>
              <a:rPr lang="en-US" sz="1200" dirty="0" err="1"/>
              <a:t>asistenţa</a:t>
            </a:r>
            <a:r>
              <a:rPr lang="en-US" sz="1200" dirty="0"/>
              <a:t> </a:t>
            </a:r>
            <a:r>
              <a:rPr lang="en-US" sz="1200" dirty="0" err="1"/>
              <a:t>medicală</a:t>
            </a:r>
            <a:r>
              <a:rPr lang="en-US" sz="1200" dirty="0"/>
              <a:t> </a:t>
            </a:r>
            <a:r>
              <a:rPr lang="en-US" sz="1200" dirty="0" err="1"/>
              <a:t>primară</a:t>
            </a:r>
            <a:r>
              <a:rPr lang="en-US" sz="1200" dirty="0" smtClean="0"/>
              <a:t>,</a:t>
            </a:r>
            <a:r>
              <a:rPr lang="ro-MD" sz="1200" dirty="0" smtClean="0"/>
              <a:t> </a:t>
            </a:r>
            <a:r>
              <a:rPr lang="en-US" sz="1200" dirty="0" err="1" smtClean="0"/>
              <a:t>dezvoltarea</a:t>
            </a:r>
            <a:r>
              <a:rPr lang="en-US" sz="1200" dirty="0" smtClean="0"/>
              <a:t> </a:t>
            </a:r>
            <a:r>
              <a:rPr lang="en-US" sz="1200" dirty="0" err="1"/>
              <a:t>Centrelor</a:t>
            </a:r>
            <a:r>
              <a:rPr lang="en-US" sz="1200" dirty="0"/>
              <a:t> </a:t>
            </a:r>
            <a:r>
              <a:rPr lang="en-US" sz="1200" dirty="0" err="1"/>
              <a:t>Comunitare</a:t>
            </a:r>
            <a:r>
              <a:rPr lang="en-US" sz="1200" dirty="0"/>
              <a:t> de </a:t>
            </a:r>
            <a:r>
              <a:rPr lang="en-US" sz="1200" dirty="0" err="1"/>
              <a:t>Sănătate</a:t>
            </a:r>
            <a:r>
              <a:rPr lang="en-US" sz="1200" dirty="0"/>
              <a:t> </a:t>
            </a:r>
            <a:r>
              <a:rPr lang="en-US" sz="1200" dirty="0" err="1"/>
              <a:t>Mintală</a:t>
            </a:r>
            <a:r>
              <a:rPr lang="en-US" sz="1200" dirty="0"/>
              <a:t> </a:t>
            </a:r>
            <a:r>
              <a:rPr lang="en-US" sz="1200" dirty="0" err="1"/>
              <a:t>şi</a:t>
            </a:r>
            <a:r>
              <a:rPr lang="en-US" sz="1200" dirty="0"/>
              <a:t> </a:t>
            </a:r>
            <a:r>
              <a:rPr lang="en-US" sz="1200" dirty="0" err="1"/>
              <a:t>prestarea</a:t>
            </a:r>
            <a:r>
              <a:rPr lang="en-US" sz="1200" dirty="0"/>
              <a:t> </a:t>
            </a:r>
            <a:r>
              <a:rPr lang="en-US" sz="1200" dirty="0" err="1"/>
              <a:t>serviciilor</a:t>
            </a:r>
            <a:r>
              <a:rPr lang="en-US" sz="1200" dirty="0"/>
              <a:t> de </a:t>
            </a:r>
            <a:r>
              <a:rPr lang="en-US" sz="1200" dirty="0" err="1"/>
              <a:t>sănătate</a:t>
            </a:r>
            <a:r>
              <a:rPr lang="en-US" sz="1200" dirty="0"/>
              <a:t> </a:t>
            </a:r>
            <a:r>
              <a:rPr lang="en-US" sz="1200" dirty="0" err="1"/>
              <a:t>mintală</a:t>
            </a:r>
            <a:r>
              <a:rPr lang="en-US" sz="1200" dirty="0"/>
              <a:t> </a:t>
            </a:r>
            <a:r>
              <a:rPr lang="en-US" sz="1200" dirty="0" err="1"/>
              <a:t>integrat</a:t>
            </a:r>
            <a:r>
              <a:rPr lang="en-US" sz="1200" dirty="0"/>
              <a:t> la </a:t>
            </a:r>
            <a:r>
              <a:rPr lang="en-US" sz="1200" dirty="0" err="1"/>
              <a:t>nivel</a:t>
            </a:r>
            <a:r>
              <a:rPr lang="en-US" sz="1200" dirty="0"/>
              <a:t> de </a:t>
            </a:r>
            <a:r>
              <a:rPr lang="en-US" sz="1200" dirty="0" err="1"/>
              <a:t>comunitate</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aprobate</a:t>
            </a:r>
            <a:r>
              <a:rPr lang="en-US" sz="1200" dirty="0"/>
              <a:t> de </a:t>
            </a:r>
            <a:r>
              <a:rPr lang="en-US" sz="1200" dirty="0" err="1"/>
              <a:t>Guvern</a:t>
            </a:r>
            <a:r>
              <a:rPr lang="en-US" sz="1200" dirty="0"/>
              <a:t> </a:t>
            </a:r>
            <a:r>
              <a:rPr lang="en-US" sz="1200" dirty="0" err="1"/>
              <a:t>și</a:t>
            </a:r>
            <a:r>
              <a:rPr lang="en-US" sz="1200" dirty="0"/>
              <a:t> </a:t>
            </a:r>
            <a:r>
              <a:rPr lang="en-US" sz="1200" dirty="0" err="1"/>
              <a:t>Ministerul</a:t>
            </a:r>
            <a:r>
              <a:rPr lang="en-US" sz="1200" dirty="0"/>
              <a:t> </a:t>
            </a:r>
            <a:r>
              <a:rPr lang="en-US" sz="1200" dirty="0" err="1"/>
              <a:t>Sănătăţii</a:t>
            </a:r>
            <a:r>
              <a:rPr lang="en-US" sz="1200" dirty="0" smtClean="0"/>
              <a:t>;</a:t>
            </a:r>
            <a:endParaRPr lang="en-US" sz="1200" dirty="0"/>
          </a:p>
          <a:p>
            <a:r>
              <a:rPr lang="ro-MD" sz="1200" dirty="0"/>
              <a:t>l</a:t>
            </a:r>
            <a:r>
              <a:rPr lang="en-US" sz="1200" dirty="0" smtClean="0"/>
              <a:t>) </a:t>
            </a:r>
            <a:r>
              <a:rPr lang="en-US" sz="1200" dirty="0" err="1"/>
              <a:t>acordarea</a:t>
            </a:r>
            <a:r>
              <a:rPr lang="en-US" sz="1200" dirty="0"/>
              <a:t> </a:t>
            </a:r>
            <a:r>
              <a:rPr lang="en-US" sz="1200" dirty="0" err="1"/>
              <a:t>serviciilor</a:t>
            </a:r>
            <a:r>
              <a:rPr lang="en-US" sz="1200" dirty="0"/>
              <a:t> orientate </a:t>
            </a:r>
            <a:r>
              <a:rPr lang="en-US" sz="1200" dirty="0" err="1"/>
              <a:t>spre</a:t>
            </a:r>
            <a:r>
              <a:rPr lang="en-US" sz="1200" dirty="0"/>
              <a:t> </a:t>
            </a:r>
            <a:r>
              <a:rPr lang="en-US" sz="1200" dirty="0" err="1"/>
              <a:t>probleme</a:t>
            </a:r>
            <a:r>
              <a:rPr lang="en-US" sz="1200" dirty="0"/>
              <a:t> </a:t>
            </a:r>
            <a:r>
              <a:rPr lang="en-US" sz="1200" dirty="0" err="1"/>
              <a:t>specifice</a:t>
            </a:r>
            <a:r>
              <a:rPr lang="en-US" sz="1200" dirty="0"/>
              <a:t> </a:t>
            </a:r>
            <a:r>
              <a:rPr lang="en-US" sz="1200" dirty="0" err="1"/>
              <a:t>persoanelor</a:t>
            </a:r>
            <a:r>
              <a:rPr lang="en-US" sz="1200" dirty="0"/>
              <a:t> </a:t>
            </a:r>
            <a:r>
              <a:rPr lang="en-US" sz="1200" dirty="0" err="1"/>
              <a:t>în</a:t>
            </a:r>
            <a:r>
              <a:rPr lang="en-US" sz="1200" dirty="0"/>
              <a:t> </a:t>
            </a:r>
            <a:r>
              <a:rPr lang="en-US" sz="1200" dirty="0" err="1"/>
              <a:t>vârstă</a:t>
            </a:r>
            <a:r>
              <a:rPr lang="en-US" sz="1200" dirty="0"/>
              <a:t>, de </a:t>
            </a:r>
            <a:r>
              <a:rPr lang="en-US" sz="1200" dirty="0" err="1"/>
              <a:t>îngrijiri</a:t>
            </a:r>
            <a:r>
              <a:rPr lang="en-US" sz="1200" dirty="0"/>
              <a:t> de </a:t>
            </a:r>
            <a:r>
              <a:rPr lang="en-US" sz="1200" dirty="0" err="1"/>
              <a:t>lungă</a:t>
            </a:r>
            <a:r>
              <a:rPr lang="en-US" sz="1200" dirty="0"/>
              <a:t> </a:t>
            </a:r>
            <a:r>
              <a:rPr lang="en-US" sz="1200" dirty="0" err="1"/>
              <a:t>durată</a:t>
            </a:r>
            <a:r>
              <a:rPr lang="en-US" sz="1200" dirty="0"/>
              <a:t>, cu accent </a:t>
            </a:r>
            <a:r>
              <a:rPr lang="en-US" sz="1200" dirty="0" err="1"/>
              <a:t>pe</a:t>
            </a:r>
            <a:r>
              <a:rPr lang="en-US" sz="1200" dirty="0"/>
              <a:t> </a:t>
            </a:r>
            <a:r>
              <a:rPr lang="en-US" sz="1200" dirty="0" err="1"/>
              <a:t>servicii</a:t>
            </a:r>
            <a:r>
              <a:rPr lang="en-US" sz="1200" dirty="0"/>
              <a:t> </a:t>
            </a:r>
            <a:r>
              <a:rPr lang="en-US" sz="1200" dirty="0" err="1"/>
              <a:t>specifice</a:t>
            </a:r>
            <a:r>
              <a:rPr lang="en-US" sz="1200" dirty="0"/>
              <a:t> de </a:t>
            </a:r>
            <a:r>
              <a:rPr lang="en-US" sz="1200" dirty="0" err="1"/>
              <a:t>tratament</a:t>
            </a:r>
            <a:r>
              <a:rPr lang="en-US" sz="1200" dirty="0"/>
              <a:t> de </a:t>
            </a:r>
            <a:r>
              <a:rPr lang="en-US" sz="1200" dirty="0" err="1"/>
              <a:t>lungă</a:t>
            </a:r>
            <a:r>
              <a:rPr lang="en-US" sz="1200" dirty="0"/>
              <a:t> </a:t>
            </a:r>
            <a:r>
              <a:rPr lang="en-US" sz="1200" dirty="0" err="1"/>
              <a:t>durată</a:t>
            </a:r>
            <a:r>
              <a:rPr lang="en-US" sz="1200" dirty="0"/>
              <a:t> al </a:t>
            </a:r>
            <a:r>
              <a:rPr lang="en-US" sz="1200" dirty="0" err="1"/>
              <a:t>maladiilor</a:t>
            </a:r>
            <a:r>
              <a:rPr lang="en-US" sz="1200" dirty="0"/>
              <a:t> </a:t>
            </a:r>
            <a:r>
              <a:rPr lang="en-US" sz="1200" dirty="0" err="1"/>
              <a:t>cronice</a:t>
            </a:r>
            <a:r>
              <a:rPr lang="en-US" sz="1200" dirty="0"/>
              <a:t>, </a:t>
            </a:r>
            <a:r>
              <a:rPr lang="en-US" sz="1200" dirty="0" err="1"/>
              <a:t>reabilitare</a:t>
            </a:r>
            <a:r>
              <a:rPr lang="en-US" sz="1200" dirty="0"/>
              <a:t> (</a:t>
            </a:r>
            <a:r>
              <a:rPr lang="en-US" sz="1200" dirty="0" err="1"/>
              <a:t>kinetoterapie</a:t>
            </a:r>
            <a:r>
              <a:rPr lang="en-US" sz="1200" dirty="0"/>
              <a:t>, </a:t>
            </a:r>
            <a:r>
              <a:rPr lang="en-US" sz="1200" dirty="0" err="1"/>
              <a:t>medicină</a:t>
            </a:r>
            <a:r>
              <a:rPr lang="en-US" sz="1200" dirty="0"/>
              <a:t> </a:t>
            </a:r>
            <a:r>
              <a:rPr lang="en-US" sz="1200" dirty="0" err="1"/>
              <a:t>fizică</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26</a:t>
            </a:fld>
            <a:endParaRPr lang="en">
              <a:solidFill>
                <a:srgbClr val="FFFFFF"/>
              </a:solidFill>
            </a:endParaRPr>
          </a:p>
        </p:txBody>
      </p:sp>
    </p:spTree>
    <p:extLst>
      <p:ext uri="{BB962C8B-B14F-4D97-AF65-F5344CB8AC3E}">
        <p14:creationId xmlns:p14="http://schemas.microsoft.com/office/powerpoint/2010/main" val="1734252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140000"/>
            <a:ext cx="7974897" cy="3785975"/>
          </a:xfrm>
        </p:spPr>
        <p:txBody>
          <a:bodyPr/>
          <a:lstStyle/>
          <a:p>
            <a:pPr marL="76200" indent="0">
              <a:buNone/>
            </a:pPr>
            <a:r>
              <a:rPr lang="en-US" sz="1200" dirty="0" smtClean="0"/>
              <a:t>3</a:t>
            </a:r>
            <a:r>
              <a:rPr lang="en-US" sz="1200" dirty="0"/>
              <a:t>) </a:t>
            </a:r>
            <a:r>
              <a:rPr lang="ro-MD" sz="1200" dirty="0" err="1" smtClean="0"/>
              <a:t>S</a:t>
            </a:r>
            <a:r>
              <a:rPr lang="en-US" sz="1200" dirty="0" err="1" smtClean="0"/>
              <a:t>ervicii</a:t>
            </a:r>
            <a:r>
              <a:rPr lang="en-US" sz="1200" dirty="0" smtClean="0"/>
              <a:t> </a:t>
            </a:r>
            <a:r>
              <a:rPr lang="en-US" sz="1200" dirty="0" err="1"/>
              <a:t>medicale</a:t>
            </a:r>
            <a:r>
              <a:rPr lang="en-US" sz="1200" dirty="0"/>
              <a:t> </a:t>
            </a:r>
            <a:r>
              <a:rPr lang="en-US" sz="1200" dirty="0" err="1"/>
              <a:t>pentru</a:t>
            </a:r>
            <a:r>
              <a:rPr lang="en-US" sz="1200" dirty="0"/>
              <a:t> </a:t>
            </a:r>
            <a:r>
              <a:rPr lang="en-US" sz="1200" dirty="0" err="1"/>
              <a:t>situaţii</a:t>
            </a:r>
            <a:r>
              <a:rPr lang="en-US" sz="1200" dirty="0"/>
              <a:t> de </a:t>
            </a:r>
            <a:r>
              <a:rPr lang="en-US" sz="1200" dirty="0" err="1"/>
              <a:t>urgenţă</a:t>
            </a:r>
            <a:r>
              <a:rPr lang="en-US" sz="1200" dirty="0"/>
              <a:t>:</a:t>
            </a:r>
          </a:p>
          <a:p>
            <a:endParaRPr lang="en-US" sz="1200" dirty="0"/>
          </a:p>
          <a:p>
            <a:r>
              <a:rPr lang="en-US" sz="1200" dirty="0" err="1" smtClean="0"/>
              <a:t>asistență</a:t>
            </a:r>
            <a:r>
              <a:rPr lang="en-US" sz="1200" dirty="0" smtClean="0"/>
              <a:t> </a:t>
            </a:r>
            <a:r>
              <a:rPr lang="en-US" sz="1200" dirty="0" err="1"/>
              <a:t>medicală</a:t>
            </a:r>
            <a:r>
              <a:rPr lang="en-US" sz="1200" dirty="0"/>
              <a:t> </a:t>
            </a:r>
            <a:r>
              <a:rPr lang="en-US" sz="1200" dirty="0" err="1"/>
              <a:t>în</a:t>
            </a:r>
            <a:r>
              <a:rPr lang="en-US" sz="1200" dirty="0"/>
              <a:t> </a:t>
            </a:r>
            <a:r>
              <a:rPr lang="en-US" sz="1200" dirty="0" err="1"/>
              <a:t>cazul</a:t>
            </a:r>
            <a:r>
              <a:rPr lang="en-US" sz="1200" dirty="0"/>
              <a:t> </a:t>
            </a:r>
            <a:r>
              <a:rPr lang="en-US" sz="1200" dirty="0" err="1"/>
              <a:t>urgențelor</a:t>
            </a:r>
            <a:r>
              <a:rPr lang="en-US" sz="1200" dirty="0"/>
              <a:t> de </a:t>
            </a:r>
            <a:r>
              <a:rPr lang="en-US" sz="1200" dirty="0" err="1"/>
              <a:t>sănătate</a:t>
            </a:r>
            <a:r>
              <a:rPr lang="en-US" sz="1200" dirty="0"/>
              <a:t> </a:t>
            </a:r>
            <a:r>
              <a:rPr lang="en-US" sz="1200" dirty="0" err="1"/>
              <a:t>publică</a:t>
            </a:r>
            <a:r>
              <a:rPr lang="en-US" sz="1200" dirty="0"/>
              <a:t> (</a:t>
            </a:r>
            <a:r>
              <a:rPr lang="en-US" sz="1200" dirty="0" err="1"/>
              <a:t>supraveghere</a:t>
            </a:r>
            <a:r>
              <a:rPr lang="en-US" sz="1200" dirty="0"/>
              <a:t> </a:t>
            </a:r>
            <a:r>
              <a:rPr lang="en-US" sz="1200" dirty="0" err="1"/>
              <a:t>în</a:t>
            </a:r>
            <a:r>
              <a:rPr lang="en-US" sz="1200" dirty="0"/>
              <a:t> </a:t>
            </a:r>
            <a:r>
              <a:rPr lang="en-US" sz="1200" dirty="0" err="1"/>
              <a:t>condiții</a:t>
            </a:r>
            <a:r>
              <a:rPr lang="en-US" sz="1200" dirty="0"/>
              <a:t> de </a:t>
            </a:r>
            <a:r>
              <a:rPr lang="en-US" sz="1200" dirty="0" err="1"/>
              <a:t>autoizolare</a:t>
            </a:r>
            <a:r>
              <a:rPr lang="en-US" sz="1200" dirty="0"/>
              <a:t>, </a:t>
            </a:r>
            <a:r>
              <a:rPr lang="en-US" sz="1200" dirty="0" err="1"/>
              <a:t>tratament</a:t>
            </a:r>
            <a:r>
              <a:rPr lang="en-US" sz="1200" dirty="0"/>
              <a:t> la </a:t>
            </a:r>
            <a:r>
              <a:rPr lang="en-US" sz="1200" dirty="0" err="1"/>
              <a:t>domiciliu</a:t>
            </a:r>
            <a:r>
              <a:rPr lang="en-US" sz="1200" dirty="0"/>
              <a:t>, </a:t>
            </a:r>
            <a:r>
              <a:rPr lang="en-US" sz="1200" dirty="0" err="1"/>
              <a:t>prelevarea</a:t>
            </a:r>
            <a:r>
              <a:rPr lang="en-US" sz="1200" dirty="0"/>
              <a:t> </a:t>
            </a:r>
            <a:r>
              <a:rPr lang="en-US" sz="1200" dirty="0" err="1"/>
              <a:t>probelor</a:t>
            </a:r>
            <a:r>
              <a:rPr lang="en-US" sz="1200" dirty="0"/>
              <a:t> </a:t>
            </a:r>
            <a:r>
              <a:rPr lang="en-US" sz="1200" dirty="0" err="1"/>
              <a:t>biologice</a:t>
            </a:r>
            <a:r>
              <a:rPr lang="en-US" sz="1200" dirty="0"/>
              <a:t> la </a:t>
            </a:r>
            <a:r>
              <a:rPr lang="en-US" sz="1200" dirty="0" err="1"/>
              <a:t>domiciliu</a:t>
            </a:r>
            <a:r>
              <a:rPr lang="en-US" sz="1200" dirty="0"/>
              <a:t>, </a:t>
            </a:r>
            <a:r>
              <a:rPr lang="en-US" sz="1200" dirty="0" err="1"/>
              <a:t>solicitarea</a:t>
            </a:r>
            <a:r>
              <a:rPr lang="en-US" sz="1200" dirty="0"/>
              <a:t> </a:t>
            </a:r>
            <a:r>
              <a:rPr lang="en-US" sz="1200" dirty="0" err="1"/>
              <a:t>ambulanței</a:t>
            </a:r>
            <a:r>
              <a:rPr lang="en-US" sz="1200" dirty="0"/>
              <a:t> </a:t>
            </a:r>
            <a:r>
              <a:rPr lang="en-US" sz="1200" dirty="0" err="1"/>
              <a:t>pentru</a:t>
            </a:r>
            <a:r>
              <a:rPr lang="en-US" sz="1200" dirty="0"/>
              <a:t> </a:t>
            </a:r>
            <a:r>
              <a:rPr lang="en-US" sz="1200" dirty="0" err="1"/>
              <a:t>cazurile</a:t>
            </a:r>
            <a:r>
              <a:rPr lang="en-US" sz="1200" dirty="0"/>
              <a:t> care </a:t>
            </a:r>
            <a:r>
              <a:rPr lang="en-US" sz="1200" dirty="0" err="1"/>
              <a:t>întrunesc</a:t>
            </a:r>
            <a:r>
              <a:rPr lang="en-US" sz="1200" dirty="0"/>
              <a:t> </a:t>
            </a:r>
            <a:r>
              <a:rPr lang="en-US" sz="1200" dirty="0" err="1"/>
              <a:t>criteriile</a:t>
            </a:r>
            <a:r>
              <a:rPr lang="en-US" sz="1200" dirty="0"/>
              <a:t> de </a:t>
            </a:r>
            <a:r>
              <a:rPr lang="en-US" sz="1200" dirty="0" err="1"/>
              <a:t>spitalizare</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aprobate</a:t>
            </a:r>
            <a:r>
              <a:rPr lang="en-US" sz="1200" dirty="0"/>
              <a:t> de </a:t>
            </a:r>
            <a:r>
              <a:rPr lang="en-US" sz="1200" dirty="0" err="1"/>
              <a:t>Ministerul</a:t>
            </a:r>
            <a:r>
              <a:rPr lang="en-US" sz="1200" dirty="0"/>
              <a:t> </a:t>
            </a:r>
            <a:r>
              <a:rPr lang="en-US" sz="1200" dirty="0" err="1"/>
              <a:t>Sănătății</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27</a:t>
            </a:fld>
            <a:endParaRPr lang="en">
              <a:solidFill>
                <a:srgbClr val="FFFFFF"/>
              </a:solidFill>
            </a:endParaRPr>
          </a:p>
        </p:txBody>
      </p:sp>
    </p:spTree>
    <p:extLst>
      <p:ext uri="{BB962C8B-B14F-4D97-AF65-F5344CB8AC3E}">
        <p14:creationId xmlns:p14="http://schemas.microsoft.com/office/powerpoint/2010/main" val="4231053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045029"/>
            <a:ext cx="7974897" cy="3880946"/>
          </a:xfrm>
        </p:spPr>
        <p:txBody>
          <a:bodyPr/>
          <a:lstStyle/>
          <a:p>
            <a:pPr marL="76200" indent="0">
              <a:buNone/>
            </a:pPr>
            <a:r>
              <a:rPr lang="en-US" sz="1200" dirty="0" smtClean="0"/>
              <a:t>4</a:t>
            </a:r>
            <a:r>
              <a:rPr lang="en-US" sz="1200" dirty="0"/>
              <a:t>) </a:t>
            </a:r>
            <a:r>
              <a:rPr lang="ro-MD" sz="1200" dirty="0" err="1" smtClean="0"/>
              <a:t>A</a:t>
            </a:r>
            <a:r>
              <a:rPr lang="en-US" sz="1200" dirty="0" err="1" smtClean="0"/>
              <a:t>ctivităţi</a:t>
            </a:r>
            <a:r>
              <a:rPr lang="en-US" sz="1200" dirty="0" smtClean="0"/>
              <a:t> </a:t>
            </a:r>
            <a:r>
              <a:rPr lang="en-US" sz="1200" dirty="0"/>
              <a:t>de </a:t>
            </a:r>
            <a:r>
              <a:rPr lang="en-US" sz="1200" dirty="0" err="1"/>
              <a:t>suport</a:t>
            </a:r>
            <a:r>
              <a:rPr lang="en-US" sz="1200" dirty="0"/>
              <a:t>:</a:t>
            </a:r>
          </a:p>
          <a:p>
            <a:endParaRPr lang="en-US" sz="1200" dirty="0"/>
          </a:p>
          <a:p>
            <a:r>
              <a:rPr lang="en-US" sz="1200" dirty="0"/>
              <a:t>a) </a:t>
            </a:r>
            <a:r>
              <a:rPr lang="en-US" sz="1200" dirty="0" err="1"/>
              <a:t>expertiza</a:t>
            </a:r>
            <a:r>
              <a:rPr lang="en-US" sz="1200" dirty="0"/>
              <a:t> </a:t>
            </a:r>
            <a:r>
              <a:rPr lang="en-US" sz="1200" dirty="0" err="1"/>
              <a:t>incapacităţii</a:t>
            </a:r>
            <a:r>
              <a:rPr lang="en-US" sz="1200" dirty="0"/>
              <a:t> </a:t>
            </a:r>
            <a:r>
              <a:rPr lang="en-US" sz="1200" dirty="0" err="1"/>
              <a:t>temporare</a:t>
            </a:r>
            <a:r>
              <a:rPr lang="en-US" sz="1200" dirty="0"/>
              <a:t> de </a:t>
            </a:r>
            <a:r>
              <a:rPr lang="en-US" sz="1200" dirty="0" err="1"/>
              <a:t>muncă</a:t>
            </a:r>
            <a:r>
              <a:rPr lang="en-US" sz="1200" dirty="0"/>
              <a:t>, </a:t>
            </a:r>
            <a:r>
              <a:rPr lang="en-US" sz="1200" dirty="0" err="1"/>
              <a:t>inclusiv</a:t>
            </a:r>
            <a:r>
              <a:rPr lang="en-US" sz="1200" dirty="0"/>
              <a:t> </a:t>
            </a:r>
            <a:r>
              <a:rPr lang="en-US" sz="1200" dirty="0" err="1"/>
              <a:t>eliberarea</a:t>
            </a:r>
            <a:r>
              <a:rPr lang="en-US" sz="1200" dirty="0"/>
              <a:t> </a:t>
            </a:r>
            <a:r>
              <a:rPr lang="en-US" sz="1200" dirty="0" err="1"/>
              <a:t>şi</a:t>
            </a:r>
            <a:r>
              <a:rPr lang="en-US" sz="1200" dirty="0"/>
              <a:t> </a:t>
            </a:r>
            <a:r>
              <a:rPr lang="en-US" sz="1200" dirty="0" err="1"/>
              <a:t>evidenţa</a:t>
            </a:r>
            <a:r>
              <a:rPr lang="en-US" sz="1200" dirty="0"/>
              <a:t> </a:t>
            </a:r>
            <a:r>
              <a:rPr lang="en-US" sz="1200" dirty="0" err="1"/>
              <a:t>certificatelor</a:t>
            </a:r>
            <a:r>
              <a:rPr lang="en-US" sz="1200" dirty="0"/>
              <a:t> de </a:t>
            </a:r>
            <a:r>
              <a:rPr lang="en-US" sz="1200" dirty="0" err="1"/>
              <a:t>concediu</a:t>
            </a:r>
            <a:r>
              <a:rPr lang="en-US" sz="1200" dirty="0"/>
              <a:t> medical,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t>
            </a:r>
            <a:r>
              <a:rPr lang="en-US" sz="1200" dirty="0" err="1"/>
              <a:t>în</a:t>
            </a:r>
            <a:r>
              <a:rPr lang="en-US" sz="1200" dirty="0"/>
              <a:t> </a:t>
            </a:r>
            <a:r>
              <a:rPr lang="en-US" sz="1200" dirty="0" err="1"/>
              <a:t>vigoare</a:t>
            </a:r>
            <a:r>
              <a:rPr lang="en-US" sz="1200" dirty="0" smtClean="0"/>
              <a:t>;</a:t>
            </a:r>
            <a:endParaRPr lang="en-US" sz="1200" dirty="0"/>
          </a:p>
          <a:p>
            <a:r>
              <a:rPr lang="en-US" sz="1200" dirty="0"/>
              <a:t>b) </a:t>
            </a:r>
            <a:r>
              <a:rPr lang="en-US" sz="1200" dirty="0" err="1"/>
              <a:t>organizarea</a:t>
            </a:r>
            <a:r>
              <a:rPr lang="en-US" sz="1200" dirty="0"/>
              <a:t> </a:t>
            </a:r>
            <a:r>
              <a:rPr lang="en-US" sz="1200" dirty="0" err="1"/>
              <a:t>trimiterii</a:t>
            </a:r>
            <a:r>
              <a:rPr lang="en-US" sz="1200" dirty="0"/>
              <a:t> la </a:t>
            </a:r>
            <a:r>
              <a:rPr lang="en-US" sz="1200" dirty="0" err="1"/>
              <a:t>Consiliul</a:t>
            </a:r>
            <a:r>
              <a:rPr lang="en-US" sz="1200" dirty="0"/>
              <a:t> </a:t>
            </a:r>
            <a:r>
              <a:rPr lang="en-US" sz="1200" dirty="0" err="1"/>
              <a:t>Național</a:t>
            </a:r>
            <a:r>
              <a:rPr lang="en-US" sz="1200" dirty="0"/>
              <a:t> </a:t>
            </a:r>
            <a:r>
              <a:rPr lang="en-US" sz="1200" dirty="0" err="1"/>
              <a:t>pentru</a:t>
            </a:r>
            <a:r>
              <a:rPr lang="en-US" sz="1200" dirty="0"/>
              <a:t> </a:t>
            </a:r>
            <a:r>
              <a:rPr lang="en-US" sz="1200" dirty="0" err="1"/>
              <a:t>Determinarea</a:t>
            </a:r>
            <a:r>
              <a:rPr lang="en-US" sz="1200" dirty="0"/>
              <a:t> </a:t>
            </a:r>
            <a:r>
              <a:rPr lang="en-US" sz="1200" dirty="0" err="1"/>
              <a:t>Dizabilității</a:t>
            </a:r>
            <a:r>
              <a:rPr lang="en-US" sz="1200" dirty="0"/>
              <a:t> </a:t>
            </a:r>
            <a:r>
              <a:rPr lang="en-US" sz="1200" dirty="0" err="1"/>
              <a:t>și</a:t>
            </a:r>
            <a:r>
              <a:rPr lang="en-US" sz="1200" dirty="0"/>
              <a:t> </a:t>
            </a:r>
            <a:r>
              <a:rPr lang="en-US" sz="1200" dirty="0" err="1"/>
              <a:t>Capacității</a:t>
            </a:r>
            <a:r>
              <a:rPr lang="en-US" sz="1200" dirty="0"/>
              <a:t> de </a:t>
            </a:r>
            <a:r>
              <a:rPr lang="en-US" sz="1200" dirty="0" err="1"/>
              <a:t>Muncă</a:t>
            </a:r>
            <a:r>
              <a:rPr lang="en-US" sz="1200" dirty="0"/>
              <a:t>, </a:t>
            </a:r>
            <a:r>
              <a:rPr lang="en-US" sz="1200" dirty="0" err="1"/>
              <a:t>inclusiv</a:t>
            </a:r>
            <a:r>
              <a:rPr lang="en-US" sz="1200" dirty="0"/>
              <a:t> </a:t>
            </a:r>
            <a:r>
              <a:rPr lang="en-US" sz="1200" dirty="0" err="1"/>
              <a:t>completarea</a:t>
            </a:r>
            <a:r>
              <a:rPr lang="en-US" sz="1200" dirty="0"/>
              <a:t> </a:t>
            </a:r>
            <a:r>
              <a:rPr lang="en-US" sz="1200" dirty="0" err="1"/>
              <a:t>documentelor</a:t>
            </a:r>
            <a:r>
              <a:rPr lang="en-US" sz="1200" dirty="0"/>
              <a:t> </a:t>
            </a:r>
            <a:r>
              <a:rPr lang="en-US" sz="1200" dirty="0" err="1"/>
              <a:t>necesare</a:t>
            </a:r>
            <a:r>
              <a:rPr lang="en-US" sz="1200" dirty="0"/>
              <a:t>,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t>
            </a:r>
            <a:r>
              <a:rPr lang="en-US" sz="1200" dirty="0" err="1"/>
              <a:t>în</a:t>
            </a:r>
            <a:r>
              <a:rPr lang="en-US" sz="1200" dirty="0"/>
              <a:t> </a:t>
            </a:r>
            <a:r>
              <a:rPr lang="en-US" sz="1200" dirty="0" err="1"/>
              <a:t>vigoare</a:t>
            </a:r>
            <a:r>
              <a:rPr lang="en-US" sz="1200" dirty="0" smtClean="0"/>
              <a:t>;</a:t>
            </a:r>
            <a:endParaRPr lang="en-US" sz="1200" dirty="0"/>
          </a:p>
          <a:p>
            <a:r>
              <a:rPr lang="en-US" sz="1200" dirty="0"/>
              <a:t>c) </a:t>
            </a:r>
            <a:r>
              <a:rPr lang="en-US" sz="1200" dirty="0" err="1"/>
              <a:t>eliberarea</a:t>
            </a:r>
            <a:r>
              <a:rPr lang="en-US" sz="1200" dirty="0"/>
              <a:t> </a:t>
            </a:r>
            <a:r>
              <a:rPr lang="en-US" sz="1200" dirty="0" err="1"/>
              <a:t>şi</a:t>
            </a:r>
            <a:r>
              <a:rPr lang="en-US" sz="1200" dirty="0"/>
              <a:t> </a:t>
            </a:r>
            <a:r>
              <a:rPr lang="en-US" sz="1200" dirty="0" err="1"/>
              <a:t>evidenţa</a:t>
            </a:r>
            <a:r>
              <a:rPr lang="en-US" sz="1200" dirty="0"/>
              <a:t> </a:t>
            </a:r>
            <a:r>
              <a:rPr lang="en-US" sz="1200" dirty="0" err="1"/>
              <a:t>certificatelor</a:t>
            </a:r>
            <a:r>
              <a:rPr lang="en-US" sz="1200" dirty="0"/>
              <a:t> </a:t>
            </a:r>
            <a:r>
              <a:rPr lang="en-US" sz="1200" dirty="0" err="1"/>
              <a:t>medicale</a:t>
            </a:r>
            <a:r>
              <a:rPr lang="en-US" sz="1200" dirty="0"/>
              <a:t> </a:t>
            </a:r>
            <a:r>
              <a:rPr lang="en-US" sz="1200" dirty="0" err="1"/>
              <a:t>despre</a:t>
            </a:r>
            <a:r>
              <a:rPr lang="en-US" sz="1200" dirty="0"/>
              <a:t> </a:t>
            </a:r>
            <a:r>
              <a:rPr lang="en-US" sz="1200" dirty="0" err="1"/>
              <a:t>starea</a:t>
            </a:r>
            <a:r>
              <a:rPr lang="en-US" sz="1200" dirty="0"/>
              <a:t> </a:t>
            </a:r>
            <a:r>
              <a:rPr lang="en-US" sz="1200" dirty="0" err="1"/>
              <a:t>sănătăţii</a:t>
            </a:r>
            <a:r>
              <a:rPr lang="en-US" sz="1200" dirty="0"/>
              <a:t>, </a:t>
            </a:r>
            <a:r>
              <a:rPr lang="en-US" sz="1200" dirty="0" err="1"/>
              <a:t>inclusiv</a:t>
            </a:r>
            <a:r>
              <a:rPr lang="en-US" sz="1200" dirty="0"/>
              <a:t> </a:t>
            </a:r>
            <a:r>
              <a:rPr lang="en-US" sz="1200" dirty="0" err="1"/>
              <a:t>persoanelor</a:t>
            </a:r>
            <a:r>
              <a:rPr lang="en-US" sz="1200" dirty="0"/>
              <a:t> </a:t>
            </a:r>
            <a:r>
              <a:rPr lang="en-US" sz="1200" dirty="0" err="1"/>
              <a:t>înainte</a:t>
            </a:r>
            <a:r>
              <a:rPr lang="en-US" sz="1200" dirty="0"/>
              <a:t> de </a:t>
            </a:r>
            <a:r>
              <a:rPr lang="en-US" sz="1200" dirty="0" err="1"/>
              <a:t>căsătorie</a:t>
            </a:r>
            <a:r>
              <a:rPr lang="en-US" sz="1200" dirty="0"/>
              <a:t>, </a:t>
            </a:r>
            <a:r>
              <a:rPr lang="en-US" sz="1200" dirty="0" err="1"/>
              <a:t>pentru</a:t>
            </a:r>
            <a:r>
              <a:rPr lang="en-US" sz="1200" dirty="0"/>
              <a:t> </a:t>
            </a:r>
            <a:r>
              <a:rPr lang="en-US" sz="1200" dirty="0" err="1"/>
              <a:t>îngrijirea</a:t>
            </a:r>
            <a:r>
              <a:rPr lang="en-US" sz="1200" dirty="0"/>
              <a:t> </a:t>
            </a:r>
            <a:r>
              <a:rPr lang="en-US" sz="1200" dirty="0" err="1"/>
              <a:t>copilului</a:t>
            </a:r>
            <a:r>
              <a:rPr lang="en-US" sz="1200" dirty="0"/>
              <a:t> </a:t>
            </a:r>
            <a:r>
              <a:rPr lang="en-US" sz="1200" dirty="0" err="1"/>
              <a:t>bolnav</a:t>
            </a:r>
            <a:r>
              <a:rPr lang="en-US" sz="1200" dirty="0"/>
              <a:t>, </a:t>
            </a:r>
            <a:r>
              <a:rPr lang="en-US" sz="1200" dirty="0" err="1"/>
              <a:t>adeverinţelor</a:t>
            </a:r>
            <a:r>
              <a:rPr lang="en-US" sz="1200" dirty="0"/>
              <a:t> </a:t>
            </a:r>
            <a:r>
              <a:rPr lang="en-US" sz="1200" dirty="0" err="1"/>
              <a:t>medicale</a:t>
            </a:r>
            <a:r>
              <a:rPr lang="en-US" sz="1200" dirty="0"/>
              <a:t>, </a:t>
            </a:r>
            <a:r>
              <a:rPr lang="en-US" sz="1200" dirty="0" err="1"/>
              <a:t>certificatelor</a:t>
            </a:r>
            <a:r>
              <a:rPr lang="en-US" sz="1200" dirty="0"/>
              <a:t> de </a:t>
            </a:r>
            <a:r>
              <a:rPr lang="en-US" sz="1200" dirty="0" err="1"/>
              <a:t>deces</a:t>
            </a:r>
            <a:r>
              <a:rPr lang="en-US" sz="1200" dirty="0"/>
              <a:t> etc.,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t>
            </a:r>
            <a:r>
              <a:rPr lang="en-US" sz="1200" dirty="0" err="1"/>
              <a:t>în</a:t>
            </a:r>
            <a:r>
              <a:rPr lang="en-US" sz="1200" dirty="0"/>
              <a:t> </a:t>
            </a:r>
            <a:r>
              <a:rPr lang="en-US" sz="1200" dirty="0" err="1"/>
              <a:t>vigoare</a:t>
            </a:r>
            <a:r>
              <a:rPr lang="en-US" sz="1200" dirty="0" smtClean="0"/>
              <a:t>;</a:t>
            </a:r>
            <a:endParaRPr lang="en-US" sz="1200" dirty="0"/>
          </a:p>
          <a:p>
            <a:r>
              <a:rPr lang="en-US" sz="1200" dirty="0"/>
              <a:t>d) </a:t>
            </a:r>
            <a:r>
              <a:rPr lang="en-US" sz="1200" dirty="0" err="1"/>
              <a:t>organizarea</a:t>
            </a:r>
            <a:r>
              <a:rPr lang="en-US" sz="1200" dirty="0"/>
              <a:t> </a:t>
            </a:r>
            <a:r>
              <a:rPr lang="en-US" sz="1200" dirty="0" err="1"/>
              <a:t>activităţii</a:t>
            </a:r>
            <a:r>
              <a:rPr lang="en-US" sz="1200" dirty="0"/>
              <a:t> de </a:t>
            </a:r>
            <a:r>
              <a:rPr lang="en-US" sz="1200" dirty="0" err="1"/>
              <a:t>evidenţă</a:t>
            </a:r>
            <a:r>
              <a:rPr lang="en-US" sz="1200" dirty="0"/>
              <a:t>, </a:t>
            </a:r>
            <a:r>
              <a:rPr lang="en-US" sz="1200" dirty="0" err="1"/>
              <a:t>completarea</a:t>
            </a:r>
            <a:r>
              <a:rPr lang="en-US" sz="1200" dirty="0"/>
              <a:t> </a:t>
            </a:r>
            <a:r>
              <a:rPr lang="en-US" sz="1200" dirty="0" err="1"/>
              <a:t>şi</a:t>
            </a:r>
            <a:r>
              <a:rPr lang="en-US" sz="1200" dirty="0"/>
              <a:t> </a:t>
            </a:r>
            <a:r>
              <a:rPr lang="en-US" sz="1200" dirty="0" err="1"/>
              <a:t>ţinerea</a:t>
            </a:r>
            <a:r>
              <a:rPr lang="en-US" sz="1200" dirty="0"/>
              <a:t> la </a:t>
            </a:r>
            <a:r>
              <a:rPr lang="en-US" sz="1200" dirty="0" err="1"/>
              <a:t>zi</a:t>
            </a:r>
            <a:r>
              <a:rPr lang="en-US" sz="1200" dirty="0"/>
              <a:t> a </a:t>
            </a:r>
            <a:r>
              <a:rPr lang="en-US" sz="1200" dirty="0" err="1"/>
              <a:t>documentaţiei</a:t>
            </a:r>
            <a:r>
              <a:rPr lang="en-US" sz="1200" dirty="0"/>
              <a:t> </a:t>
            </a:r>
            <a:r>
              <a:rPr lang="en-US" sz="1200" dirty="0" err="1"/>
              <a:t>medicale</a:t>
            </a:r>
            <a:r>
              <a:rPr lang="en-US" sz="1200" dirty="0"/>
              <a:t> </a:t>
            </a:r>
            <a:r>
              <a:rPr lang="en-US" sz="1200" dirty="0" err="1"/>
              <a:t>primare</a:t>
            </a:r>
            <a:r>
              <a:rPr lang="en-US" sz="1200" dirty="0"/>
              <a:t> </a:t>
            </a:r>
            <a:r>
              <a:rPr lang="en-US" sz="1200" dirty="0" err="1"/>
              <a:t>şi</a:t>
            </a:r>
            <a:r>
              <a:rPr lang="en-US" sz="1200" dirty="0"/>
              <a:t> </a:t>
            </a:r>
            <a:r>
              <a:rPr lang="en-US" sz="1200" dirty="0" err="1"/>
              <a:t>statistice</a:t>
            </a:r>
            <a:r>
              <a:rPr lang="en-US" sz="1200" dirty="0"/>
              <a:t> </a:t>
            </a:r>
            <a:r>
              <a:rPr lang="en-US" sz="1200" dirty="0" err="1"/>
              <a:t>medicale</a:t>
            </a:r>
            <a:r>
              <a:rPr lang="en-US" sz="1200" dirty="0"/>
              <a:t> </a:t>
            </a:r>
            <a:r>
              <a:rPr lang="en-US" sz="1200" dirty="0" err="1"/>
              <a:t>spre</a:t>
            </a:r>
            <a:r>
              <a:rPr lang="en-US" sz="1200" dirty="0"/>
              <a:t> a fi </a:t>
            </a:r>
            <a:r>
              <a:rPr lang="en-US" sz="1200" dirty="0" err="1"/>
              <a:t>prezentate</a:t>
            </a:r>
            <a:r>
              <a:rPr lang="en-US" sz="1200" dirty="0"/>
              <a:t> </a:t>
            </a:r>
            <a:r>
              <a:rPr lang="en-US" sz="1200" dirty="0" err="1"/>
              <a:t>Ministerului</a:t>
            </a:r>
            <a:r>
              <a:rPr lang="en-US" sz="1200" dirty="0"/>
              <a:t> </a:t>
            </a:r>
            <a:r>
              <a:rPr lang="en-US" sz="1200" dirty="0" err="1"/>
              <a:t>Sănătăţii</a:t>
            </a:r>
            <a:r>
              <a:rPr lang="en-US" sz="1200" dirty="0"/>
              <a:t> </a:t>
            </a:r>
            <a:r>
              <a:rPr lang="en-US" sz="1200" dirty="0" err="1"/>
              <a:t>şi</a:t>
            </a:r>
            <a:r>
              <a:rPr lang="en-US" sz="1200" dirty="0"/>
              <a:t> </a:t>
            </a:r>
            <a:r>
              <a:rPr lang="en-US" sz="1200" dirty="0" err="1"/>
              <a:t>Companiei</a:t>
            </a:r>
            <a:r>
              <a:rPr lang="en-US" sz="1200" dirty="0"/>
              <a:t> </a:t>
            </a:r>
            <a:r>
              <a:rPr lang="en-US" sz="1200" dirty="0" err="1"/>
              <a:t>Naţionale</a:t>
            </a:r>
            <a:r>
              <a:rPr lang="en-US" sz="1200" dirty="0"/>
              <a:t> de </a:t>
            </a:r>
            <a:r>
              <a:rPr lang="en-US" sz="1200" dirty="0" err="1"/>
              <a:t>Asigurări</a:t>
            </a:r>
            <a:r>
              <a:rPr lang="en-US" sz="1200" dirty="0"/>
              <a:t> </a:t>
            </a:r>
            <a:r>
              <a:rPr lang="en-US" sz="1200" dirty="0" err="1"/>
              <a:t>în</a:t>
            </a:r>
            <a:r>
              <a:rPr lang="en-US" sz="1200" dirty="0"/>
              <a:t> </a:t>
            </a:r>
            <a:r>
              <a:rPr lang="en-US" sz="1200" dirty="0" err="1"/>
              <a:t>Medicină</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28</a:t>
            </a:fld>
            <a:endParaRPr lang="en">
              <a:solidFill>
                <a:srgbClr val="FFFFFF"/>
              </a:solidFill>
            </a:endParaRPr>
          </a:p>
        </p:txBody>
      </p:sp>
    </p:spTree>
    <p:extLst>
      <p:ext uri="{BB962C8B-B14F-4D97-AF65-F5344CB8AC3E}">
        <p14:creationId xmlns:p14="http://schemas.microsoft.com/office/powerpoint/2010/main" val="3419939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8299575" cy="1134402"/>
          </a:xfrm>
        </p:spPr>
        <p:txBody>
          <a:bodyPr/>
          <a:lstStyle/>
          <a:p>
            <a:r>
              <a:rPr lang="ro-RO"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3. </a:t>
            </a:r>
            <a:r>
              <a:rPr lang="pt-BR"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Asistență medicală specializată de </a:t>
            </a:r>
            <a:r>
              <a:rPr lang="pt-BR" sz="2800" b="1" dirty="0" smtClean="0">
                <a:solidFill>
                  <a:schemeClr val="bg2"/>
                </a:solidFill>
                <a:effectLst>
                  <a:outerShdw blurRad="38100" dist="38100" dir="2700000" algn="tl">
                    <a:srgbClr val="000000">
                      <a:alpha val="43137"/>
                    </a:srgbClr>
                  </a:outerShdw>
                </a:effectLst>
                <a:latin typeface="Fira Sans"/>
                <a:ea typeface="Fira Sans"/>
                <a:cs typeface="Fira Sans"/>
                <a:sym typeface="Fira Sans"/>
              </a:rPr>
              <a:t>ambulatoriu</a:t>
            </a:r>
            <a:endParaRPr lang="en-US" dirty="0">
              <a:solidFill>
                <a:schemeClr val="bg2"/>
              </a:solidFill>
            </a:endParaRPr>
          </a:p>
        </p:txBody>
      </p:sp>
      <p:sp>
        <p:nvSpPr>
          <p:cNvPr id="3" name="Текст 2"/>
          <p:cNvSpPr>
            <a:spLocks noGrp="1"/>
          </p:cNvSpPr>
          <p:nvPr>
            <p:ph type="body" idx="1"/>
          </p:nvPr>
        </p:nvSpPr>
        <p:spPr>
          <a:xfrm>
            <a:off x="844424" y="1140000"/>
            <a:ext cx="7962691" cy="3785975"/>
          </a:xfrm>
        </p:spPr>
        <p:txBody>
          <a:bodyPr/>
          <a:lstStyle/>
          <a:p>
            <a:pPr marL="0" lvl="0" indent="0">
              <a:spcBef>
                <a:spcPts val="0"/>
              </a:spcBef>
              <a:buClr>
                <a:srgbClr val="000000"/>
              </a:buClr>
              <a:buSzTx/>
              <a:buNone/>
            </a:pPr>
            <a:r>
              <a:rPr lang="ro-RO" sz="1400" b="1" dirty="0">
                <a:solidFill>
                  <a:srgbClr val="000000"/>
                </a:solidFill>
                <a:latin typeface="Arial"/>
                <a:cs typeface="Arial"/>
                <a:sym typeface="Arial"/>
              </a:rPr>
              <a:t>Scopul</a:t>
            </a:r>
            <a:r>
              <a:rPr lang="ro-RO" sz="1400" b="1" dirty="0" smtClean="0">
                <a:solidFill>
                  <a:srgbClr val="000000"/>
                </a:solidFill>
                <a:latin typeface="Arial"/>
                <a:cs typeface="Arial"/>
                <a:sym typeface="Arial"/>
              </a:rPr>
              <a:t>:</a:t>
            </a:r>
            <a:r>
              <a:rPr lang="it-IT" sz="1400" b="1" dirty="0" smtClean="0">
                <a:solidFill>
                  <a:srgbClr val="000000"/>
                </a:solidFill>
                <a:latin typeface="Arial"/>
                <a:cs typeface="Arial"/>
                <a:sym typeface="Arial"/>
              </a:rPr>
              <a:t> </a:t>
            </a:r>
            <a:r>
              <a:rPr lang="it-IT" sz="1400" dirty="0">
                <a:solidFill>
                  <a:srgbClr val="000000"/>
                </a:solidFill>
                <a:latin typeface="Arial"/>
                <a:cs typeface="Arial"/>
                <a:sym typeface="Arial"/>
              </a:rPr>
              <a:t>Acces la servicii medicale specializate de ambulator calitative pentru persoanele asigurate.</a:t>
            </a:r>
            <a:endParaRPr lang="ro-RO" sz="1400" dirty="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r>
              <a:rPr lang="ro-RO" sz="1400" b="1" dirty="0">
                <a:solidFill>
                  <a:srgbClr val="000000"/>
                </a:solidFill>
                <a:latin typeface="Arial"/>
                <a:cs typeface="Arial"/>
                <a:sym typeface="Arial"/>
              </a:rPr>
              <a:t>Obiectivele: </a:t>
            </a:r>
            <a:r>
              <a:rPr lang="ro-RO" sz="1400" dirty="0">
                <a:solidFill>
                  <a:srgbClr val="000000"/>
                </a:solidFill>
                <a:latin typeface="Arial"/>
                <a:cs typeface="Arial"/>
                <a:sym typeface="Arial"/>
              </a:rPr>
              <a:t>▪ Asigurarea accesului la cel </a:t>
            </a:r>
            <a:r>
              <a:rPr lang="ro-RO" sz="1400" dirty="0" err="1">
                <a:solidFill>
                  <a:srgbClr val="000000"/>
                </a:solidFill>
                <a:latin typeface="Arial"/>
                <a:cs typeface="Arial"/>
                <a:sym typeface="Arial"/>
              </a:rPr>
              <a:t>puţin</a:t>
            </a:r>
            <a:r>
              <a:rPr lang="ro-RO" sz="1400" dirty="0">
                <a:solidFill>
                  <a:srgbClr val="000000"/>
                </a:solidFill>
                <a:latin typeface="Arial"/>
                <a:cs typeface="Arial"/>
                <a:sym typeface="Arial"/>
              </a:rPr>
              <a:t> 20 de servicii specializate de </a:t>
            </a:r>
            <a:r>
              <a:rPr lang="ro-RO" sz="1400" dirty="0" err="1">
                <a:solidFill>
                  <a:srgbClr val="000000"/>
                </a:solidFill>
                <a:latin typeface="Arial"/>
                <a:cs typeface="Arial"/>
                <a:sym typeface="Arial"/>
              </a:rPr>
              <a:t>ambulator</a:t>
            </a:r>
            <a:r>
              <a:rPr lang="ro-RO" sz="1400" dirty="0">
                <a:solidFill>
                  <a:srgbClr val="000000"/>
                </a:solidFill>
                <a:latin typeface="Arial"/>
                <a:cs typeface="Arial"/>
                <a:sym typeface="Arial"/>
              </a:rPr>
              <a:t> prestate de către IMS amplasate în raioanele RM. ▪ Creșterea numărului de vizite în condiții de </a:t>
            </a:r>
            <a:r>
              <a:rPr lang="ro-RO" sz="1400" dirty="0" err="1">
                <a:solidFill>
                  <a:srgbClr val="000000"/>
                </a:solidFill>
                <a:latin typeface="Arial"/>
                <a:cs typeface="Arial"/>
                <a:sym typeface="Arial"/>
              </a:rPr>
              <a:t>ambulator</a:t>
            </a:r>
            <a:r>
              <a:rPr lang="ro-RO" sz="1400" dirty="0">
                <a:solidFill>
                  <a:srgbClr val="000000"/>
                </a:solidFill>
                <a:latin typeface="Arial"/>
                <a:cs typeface="Arial"/>
                <a:sym typeface="Arial"/>
              </a:rPr>
              <a:t> per o persoană asigurată</a:t>
            </a:r>
            <a:r>
              <a:rPr lang="ro-RO" sz="1400" dirty="0" smtClean="0">
                <a:solidFill>
                  <a:srgbClr val="000000"/>
                </a:solidFill>
                <a:latin typeface="Arial"/>
                <a:cs typeface="Arial"/>
                <a:sym typeface="Arial"/>
              </a:rPr>
              <a:t>.</a:t>
            </a:r>
          </a:p>
          <a:p>
            <a:pPr marL="0" lvl="0" indent="0">
              <a:spcBef>
                <a:spcPts val="0"/>
              </a:spcBef>
              <a:buClr>
                <a:srgbClr val="000000"/>
              </a:buClr>
              <a:buSzTx/>
              <a:buNone/>
            </a:pPr>
            <a:r>
              <a:rPr lang="ro-RO" sz="1400" dirty="0">
                <a:solidFill>
                  <a:srgbClr val="000000"/>
                </a:solidFill>
                <a:latin typeface="Arial"/>
                <a:cs typeface="Arial"/>
                <a:sym typeface="Arial"/>
              </a:rPr>
              <a:t>Ponderea IMS care oferă cel </a:t>
            </a:r>
            <a:r>
              <a:rPr lang="ro-RO" sz="1400" dirty="0" err="1">
                <a:solidFill>
                  <a:srgbClr val="000000"/>
                </a:solidFill>
                <a:latin typeface="Arial"/>
                <a:cs typeface="Arial"/>
                <a:sym typeface="Arial"/>
              </a:rPr>
              <a:t>puţin</a:t>
            </a:r>
            <a:r>
              <a:rPr lang="ro-RO" sz="1400" dirty="0">
                <a:solidFill>
                  <a:srgbClr val="000000"/>
                </a:solidFill>
                <a:latin typeface="Arial"/>
                <a:cs typeface="Arial"/>
                <a:sym typeface="Arial"/>
              </a:rPr>
              <a:t> de 20 de </a:t>
            </a:r>
            <a:r>
              <a:rPr lang="ro-RO" sz="1400" dirty="0" err="1">
                <a:solidFill>
                  <a:srgbClr val="000000"/>
                </a:solidFill>
                <a:latin typeface="Arial"/>
                <a:cs typeface="Arial"/>
                <a:sym typeface="Arial"/>
              </a:rPr>
              <a:t>specialităţi</a:t>
            </a:r>
            <a:r>
              <a:rPr lang="ro-RO" sz="1400" dirty="0">
                <a:solidFill>
                  <a:srgbClr val="000000"/>
                </a:solidFill>
                <a:latin typeface="Arial"/>
                <a:cs typeface="Arial"/>
                <a:sym typeface="Arial"/>
              </a:rPr>
              <a:t> de </a:t>
            </a:r>
            <a:r>
              <a:rPr lang="ro-RO" sz="1400" dirty="0" err="1">
                <a:solidFill>
                  <a:srgbClr val="000000"/>
                </a:solidFill>
                <a:latin typeface="Arial"/>
                <a:cs typeface="Arial"/>
                <a:sym typeface="Arial"/>
              </a:rPr>
              <a:t>ambulator</a:t>
            </a:r>
            <a:r>
              <a:rPr lang="ro-RO" sz="1400" dirty="0">
                <a:solidFill>
                  <a:srgbClr val="000000"/>
                </a:solidFill>
                <a:latin typeface="Arial"/>
                <a:cs typeface="Arial"/>
                <a:sym typeface="Arial"/>
              </a:rPr>
              <a:t> a constituit 41,5% sau la nivelul planificat. 2. Ponderea IMS la care a crescut numărului de vizite în condiții de </a:t>
            </a:r>
            <a:r>
              <a:rPr lang="ro-RO" sz="1400" dirty="0" err="1">
                <a:solidFill>
                  <a:srgbClr val="000000"/>
                </a:solidFill>
                <a:latin typeface="Arial"/>
                <a:cs typeface="Arial"/>
                <a:sym typeface="Arial"/>
              </a:rPr>
              <a:t>ambulator</a:t>
            </a:r>
            <a:r>
              <a:rPr lang="ro-RO" sz="1400" dirty="0">
                <a:solidFill>
                  <a:srgbClr val="000000"/>
                </a:solidFill>
                <a:latin typeface="Arial"/>
                <a:cs typeface="Arial"/>
                <a:sym typeface="Arial"/>
              </a:rPr>
              <a:t> per o persoană asigurată a constituit 44,7% </a:t>
            </a:r>
            <a:r>
              <a:rPr lang="ro-RO" sz="1400" dirty="0" err="1">
                <a:solidFill>
                  <a:srgbClr val="000000"/>
                </a:solidFill>
                <a:latin typeface="Arial"/>
                <a:cs typeface="Arial"/>
                <a:sym typeface="Arial"/>
              </a:rPr>
              <a:t>faţă</a:t>
            </a:r>
            <a:r>
              <a:rPr lang="ro-RO" sz="1400" dirty="0">
                <a:solidFill>
                  <a:srgbClr val="000000"/>
                </a:solidFill>
                <a:latin typeface="Arial"/>
                <a:cs typeface="Arial"/>
                <a:sym typeface="Arial"/>
              </a:rPr>
              <a:t> de 44% planificat.</a:t>
            </a: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r>
              <a:rPr lang="ro-RO" sz="1400" b="1" dirty="0">
                <a:solidFill>
                  <a:srgbClr val="000000"/>
                </a:solidFill>
                <a:latin typeface="Arial"/>
                <a:cs typeface="Arial"/>
                <a:sym typeface="Arial"/>
              </a:rPr>
              <a:t>Concluzie: </a:t>
            </a:r>
            <a:r>
              <a:rPr lang="ro-RO" sz="1400" dirty="0">
                <a:solidFill>
                  <a:srgbClr val="000000"/>
                </a:solidFill>
                <a:latin typeface="Arial"/>
                <a:cs typeface="Arial"/>
                <a:sym typeface="Arial"/>
              </a:rPr>
              <a:t>Obiectivul privind creșterea numărului de vizite în condiții de </a:t>
            </a:r>
            <a:r>
              <a:rPr lang="ro-RO" sz="1400" dirty="0" err="1">
                <a:solidFill>
                  <a:srgbClr val="000000"/>
                </a:solidFill>
                <a:latin typeface="Arial"/>
                <a:cs typeface="Arial"/>
                <a:sym typeface="Arial"/>
              </a:rPr>
              <a:t>ambulator</a:t>
            </a:r>
            <a:r>
              <a:rPr lang="ro-RO" sz="1400" dirty="0">
                <a:solidFill>
                  <a:srgbClr val="000000"/>
                </a:solidFill>
                <a:latin typeface="Arial"/>
                <a:cs typeface="Arial"/>
                <a:sym typeface="Arial"/>
              </a:rPr>
              <a:t> per persoană asigurată către finele anului fost realizat. Obiectivul privind asigurarea accesului la cel </a:t>
            </a:r>
            <a:r>
              <a:rPr lang="ro-RO" sz="1400" dirty="0" err="1">
                <a:solidFill>
                  <a:srgbClr val="000000"/>
                </a:solidFill>
                <a:latin typeface="Arial"/>
                <a:cs typeface="Arial"/>
                <a:sym typeface="Arial"/>
              </a:rPr>
              <a:t>puţin</a:t>
            </a:r>
            <a:r>
              <a:rPr lang="ro-RO" sz="1400" dirty="0">
                <a:solidFill>
                  <a:srgbClr val="000000"/>
                </a:solidFill>
                <a:latin typeface="Arial"/>
                <a:cs typeface="Arial"/>
                <a:sym typeface="Arial"/>
              </a:rPr>
              <a:t> 20 de servicii specializate de </a:t>
            </a:r>
            <a:r>
              <a:rPr lang="ro-RO" sz="1400" dirty="0" err="1">
                <a:solidFill>
                  <a:srgbClr val="000000"/>
                </a:solidFill>
                <a:latin typeface="Arial"/>
                <a:cs typeface="Arial"/>
                <a:sym typeface="Arial"/>
              </a:rPr>
              <a:t>ambulator</a:t>
            </a:r>
            <a:r>
              <a:rPr lang="ro-RO" sz="1400" dirty="0">
                <a:solidFill>
                  <a:srgbClr val="000000"/>
                </a:solidFill>
                <a:latin typeface="Arial"/>
                <a:cs typeface="Arial"/>
                <a:sym typeface="Arial"/>
              </a:rPr>
              <a:t> prestate de către IMS amplasate în raioane nu a fost realizat în totalitate, cauza fiind lipsa medicilor-</a:t>
            </a:r>
            <a:r>
              <a:rPr lang="ro-RO" sz="1400" dirty="0" err="1">
                <a:solidFill>
                  <a:srgbClr val="000000"/>
                </a:solidFill>
                <a:latin typeface="Arial"/>
                <a:cs typeface="Arial"/>
                <a:sym typeface="Arial"/>
              </a:rPr>
              <a:t>specialişti</a:t>
            </a:r>
            <a:r>
              <a:rPr lang="ro-RO" sz="1400" dirty="0">
                <a:solidFill>
                  <a:srgbClr val="000000"/>
                </a:solidFill>
                <a:latin typeface="Arial"/>
                <a:cs typeface="Arial"/>
                <a:sym typeface="Arial"/>
              </a:rPr>
              <a:t> în teritoriu. Totodată, acest indicator s-a îmbunătățit comparativ cu anul precedent. </a:t>
            </a:r>
          </a:p>
          <a:p>
            <a:pPr marL="0" lvl="0" indent="0">
              <a:spcBef>
                <a:spcPts val="0"/>
              </a:spcBef>
              <a:buClr>
                <a:srgbClr val="000000"/>
              </a:buClr>
              <a:buSzTx/>
              <a:buNone/>
            </a:pPr>
            <a:endParaRPr lang="ro-RO" sz="1400" dirty="0" smtClean="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29</a:t>
            </a:fld>
            <a:endParaRPr lang="en">
              <a:solidFill>
                <a:srgbClr val="FFFFFF"/>
              </a:solidFill>
            </a:endParaRPr>
          </a:p>
        </p:txBody>
      </p:sp>
    </p:spTree>
    <p:extLst>
      <p:ext uri="{BB962C8B-B14F-4D97-AF65-F5344CB8AC3E}">
        <p14:creationId xmlns:p14="http://schemas.microsoft.com/office/powerpoint/2010/main" val="127765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44425" y="5598"/>
            <a:ext cx="8038318" cy="1140000"/>
          </a:xfrm>
        </p:spPr>
        <p:txBody>
          <a:bodyPr/>
          <a:lstStyle/>
          <a:p>
            <a:r>
              <a:rPr lang="x-none" b="1" dirty="0">
                <a:solidFill>
                  <a:schemeClr val="bg2"/>
                </a:solidFill>
                <a:latin typeface="Verdana" panose="020B0604030504040204" pitchFamily="34" charset="0"/>
                <a:ea typeface="Verdana" panose="020B0604030504040204" pitchFamily="34" charset="0"/>
                <a:cs typeface="Verdana" panose="020B0604030504040204" pitchFamily="34" charset="0"/>
                <a:sym typeface="Arial"/>
              </a:rPr>
              <a:t>Sistemul de Asigurări Sociale de Sănătate</a:t>
            </a:r>
            <a:endParaRPr lang="en-US" b="1" dirty="0">
              <a:solidFill>
                <a:schemeClr val="bg2"/>
              </a:solidFill>
            </a:endParaRPr>
          </a:p>
        </p:txBody>
      </p:sp>
      <p:sp>
        <p:nvSpPr>
          <p:cNvPr id="6" name="Текст 5"/>
          <p:cNvSpPr>
            <a:spLocks noGrp="1"/>
          </p:cNvSpPr>
          <p:nvPr>
            <p:ph type="body" idx="1"/>
          </p:nvPr>
        </p:nvSpPr>
        <p:spPr>
          <a:xfrm>
            <a:off x="844425" y="1189619"/>
            <a:ext cx="7927042" cy="3785975"/>
          </a:xfrm>
        </p:spPr>
        <p:txBody>
          <a:bodyPr/>
          <a:lstStyle/>
          <a:p>
            <a:pPr marL="0" lvl="0" indent="0">
              <a:lnSpc>
                <a:spcPct val="115000"/>
              </a:lnSpc>
              <a:spcBef>
                <a:spcPts val="0"/>
              </a:spcBef>
              <a:buClr>
                <a:srgbClr val="1DABA8"/>
              </a:buClr>
              <a:buSzPts val="1800"/>
              <a:buNone/>
            </a:pPr>
            <a:r>
              <a:rPr lang="x-none" dirty="0">
                <a:solidFill>
                  <a:srgbClr val="1DABA8"/>
                </a:solidFill>
                <a:latin typeface="Verdana" panose="020B0604030504040204" pitchFamily="34" charset="0"/>
                <a:ea typeface="Verdana" panose="020B0604030504040204" pitchFamily="34" charset="0"/>
                <a:cs typeface="Verdana" panose="020B0604030504040204" pitchFamily="34" charset="0"/>
                <a:sym typeface="Arial"/>
              </a:rPr>
              <a:t> </a:t>
            </a:r>
            <a:r>
              <a:rPr lang="x-none" sz="1800" b="1" dirty="0" smtClean="0">
                <a:solidFill>
                  <a:srgbClr val="000000"/>
                </a:solidFill>
                <a:latin typeface="Times New Roman" pitchFamily="18" charset="0"/>
                <a:ea typeface="Verdana" panose="020B0604030504040204" pitchFamily="34" charset="0"/>
                <a:cs typeface="Times New Roman" pitchFamily="18" charset="0"/>
                <a:sym typeface="Arial"/>
              </a:rPr>
              <a:t>Caracteristici</a:t>
            </a:r>
            <a:r>
              <a:rPr lang="x-none" sz="1800" b="1" dirty="0">
                <a:solidFill>
                  <a:srgbClr val="000000"/>
                </a:solidFill>
                <a:latin typeface="Times New Roman" pitchFamily="18" charset="0"/>
                <a:ea typeface="Verdana" panose="020B0604030504040204" pitchFamily="34" charset="0"/>
                <a:cs typeface="Times New Roman" pitchFamily="18" charset="0"/>
                <a:sym typeface="Arial"/>
              </a:rPr>
              <a:t>:</a:t>
            </a:r>
          </a:p>
          <a:p>
            <a:pPr marL="361950" lvl="0" indent="-361950">
              <a:spcBef>
                <a:spcPts val="0"/>
              </a:spcBef>
              <a:buClr>
                <a:srgbClr val="1DABA8"/>
              </a:buClr>
              <a:buSzPts val="1800"/>
              <a:buNone/>
            </a:pPr>
            <a:r>
              <a:rPr lang="ro-RO" sz="1800" b="1" dirty="0">
                <a:solidFill>
                  <a:srgbClr val="000000"/>
                </a:solidFill>
                <a:latin typeface="Times New Roman" pitchFamily="18" charset="0"/>
                <a:ea typeface="Verdana" panose="020B0604030504040204" pitchFamily="34" charset="0"/>
                <a:cs typeface="Times New Roman" pitchFamily="18" charset="0"/>
                <a:sym typeface="Arial"/>
              </a:rPr>
              <a:t>-     </a:t>
            </a:r>
            <a:r>
              <a:rPr lang="ro-RO" sz="1800" dirty="0">
                <a:solidFill>
                  <a:srgbClr val="000000"/>
                </a:solidFill>
                <a:latin typeface="Times New Roman" pitchFamily="18" charset="0"/>
                <a:ea typeface="Verdana" panose="020B0604030504040204" pitchFamily="34" charset="0"/>
                <a:cs typeface="Times New Roman" pitchFamily="18" charset="0"/>
                <a:sym typeface="Arial"/>
              </a:rPr>
              <a:t>Orice cetățean trebuie să fie protejat în mod obligatoriu în caz de îmbolnăvire de către o casă de asigurări (principiul acoperirii universale)</a:t>
            </a:r>
            <a:r>
              <a:rPr lang="x-none" sz="1800" dirty="0">
                <a:solidFill>
                  <a:srgbClr val="000000"/>
                </a:solidFill>
                <a:latin typeface="Times New Roman" pitchFamily="18" charset="0"/>
                <a:ea typeface="Verdana" panose="020B0604030504040204" pitchFamily="34" charset="0"/>
                <a:cs typeface="Times New Roman" pitchFamily="18" charset="0"/>
                <a:sym typeface="Arial"/>
              </a:rPr>
              <a:t>;</a:t>
            </a:r>
          </a:p>
          <a:p>
            <a:pPr marL="361950" lvl="0" indent="-361950">
              <a:spcBef>
                <a:spcPts val="0"/>
              </a:spcBef>
              <a:buClr>
                <a:srgbClr val="1DABA8"/>
              </a:buClr>
              <a:buSzPts val="1800"/>
              <a:buNone/>
            </a:pPr>
            <a:r>
              <a:rPr lang="x-none" sz="1800" dirty="0">
                <a:solidFill>
                  <a:srgbClr val="000000"/>
                </a:solidFill>
                <a:latin typeface="Times New Roman" pitchFamily="18" charset="0"/>
                <a:ea typeface="Verdana" panose="020B0604030504040204" pitchFamily="34" charset="0"/>
                <a:cs typeface="Times New Roman" pitchFamily="18" charset="0"/>
                <a:sym typeface="Arial"/>
              </a:rPr>
              <a:t>- </a:t>
            </a:r>
            <a:r>
              <a:rPr lang="ro-MD" sz="1800" dirty="0">
                <a:solidFill>
                  <a:srgbClr val="000000"/>
                </a:solidFill>
                <a:latin typeface="Times New Roman" pitchFamily="18" charset="0"/>
                <a:ea typeface="Verdana" panose="020B0604030504040204" pitchFamily="34" charset="0"/>
                <a:cs typeface="Times New Roman" pitchFamily="18" charset="0"/>
                <a:sym typeface="Arial"/>
              </a:rPr>
              <a:t>   </a:t>
            </a:r>
            <a:r>
              <a:rPr lang="x-none" sz="1800" dirty="0">
                <a:solidFill>
                  <a:srgbClr val="000000"/>
                </a:solidFill>
                <a:latin typeface="Times New Roman" pitchFamily="18" charset="0"/>
                <a:ea typeface="Verdana" panose="020B0604030504040204" pitchFamily="34" charset="0"/>
                <a:cs typeface="Times New Roman" pitchFamily="18" charset="0"/>
                <a:sym typeface="Arial"/>
              </a:rPr>
              <a:t>Cetățenii trebuie să contribuie la plata asistenței lor medicale în funcție de capacitatea lor financiară cu o cotă procentuală, aceeași pentru întreaga populație, dar care poate varia de la o țară la alta;</a:t>
            </a:r>
          </a:p>
          <a:p>
            <a:pPr marL="361950" lvl="0" indent="-361950">
              <a:spcBef>
                <a:spcPts val="0"/>
              </a:spcBef>
              <a:buClr>
                <a:srgbClr val="1DABA8"/>
              </a:buClr>
              <a:buSzPts val="1800"/>
              <a:buNone/>
            </a:pPr>
            <a:r>
              <a:rPr lang="x-none" sz="1800" dirty="0">
                <a:solidFill>
                  <a:srgbClr val="000000"/>
                </a:solidFill>
                <a:latin typeface="Times New Roman" pitchFamily="18" charset="0"/>
                <a:ea typeface="Verdana" panose="020B0604030504040204" pitchFamily="34" charset="0"/>
                <a:cs typeface="Times New Roman" pitchFamily="18" charset="0"/>
                <a:sym typeface="Arial"/>
              </a:rPr>
              <a:t>- </a:t>
            </a:r>
            <a:r>
              <a:rPr lang="ro-MD" sz="1800" dirty="0">
                <a:solidFill>
                  <a:srgbClr val="000000"/>
                </a:solidFill>
                <a:latin typeface="Times New Roman" pitchFamily="18" charset="0"/>
                <a:ea typeface="Verdana" panose="020B0604030504040204" pitchFamily="34" charset="0"/>
                <a:cs typeface="Times New Roman" pitchFamily="18" charset="0"/>
                <a:sym typeface="Arial"/>
              </a:rPr>
              <a:t>   </a:t>
            </a:r>
            <a:r>
              <a:rPr lang="x-none" sz="1800" dirty="0">
                <a:solidFill>
                  <a:srgbClr val="000000"/>
                </a:solidFill>
                <a:latin typeface="Times New Roman" pitchFamily="18" charset="0"/>
                <a:ea typeface="Verdana" panose="020B0604030504040204" pitchFamily="34" charset="0"/>
                <a:cs typeface="Times New Roman" pitchFamily="18" charset="0"/>
                <a:sym typeface="Arial"/>
              </a:rPr>
              <a:t>Gestionarea fondurilor se realizează prin agenții non-profit neguvernamentale instituite prin lege;</a:t>
            </a:r>
          </a:p>
          <a:p>
            <a:pPr marL="361950" lvl="0" indent="-361950">
              <a:spcBef>
                <a:spcPts val="0"/>
              </a:spcBef>
              <a:buClr>
                <a:srgbClr val="1DABA8"/>
              </a:buClr>
              <a:buSzPts val="1800"/>
              <a:buNone/>
            </a:pPr>
            <a:r>
              <a:rPr lang="x-none" sz="1800" dirty="0">
                <a:solidFill>
                  <a:srgbClr val="000000"/>
                </a:solidFill>
                <a:latin typeface="Times New Roman" pitchFamily="18" charset="0"/>
                <a:ea typeface="Verdana" panose="020B0604030504040204" pitchFamily="34" charset="0"/>
                <a:cs typeface="Times New Roman" pitchFamily="18" charset="0"/>
                <a:sym typeface="Arial"/>
              </a:rPr>
              <a:t>- </a:t>
            </a:r>
            <a:r>
              <a:rPr lang="ro-MD" sz="1800" dirty="0">
                <a:solidFill>
                  <a:srgbClr val="000000"/>
                </a:solidFill>
                <a:latin typeface="Times New Roman" pitchFamily="18" charset="0"/>
                <a:ea typeface="Verdana" panose="020B0604030504040204" pitchFamily="34" charset="0"/>
                <a:cs typeface="Times New Roman" pitchFamily="18" charset="0"/>
                <a:sym typeface="Arial"/>
              </a:rPr>
              <a:t>   </a:t>
            </a:r>
            <a:r>
              <a:rPr lang="x-none" sz="1800" dirty="0">
                <a:solidFill>
                  <a:srgbClr val="000000"/>
                </a:solidFill>
                <a:latin typeface="Times New Roman" pitchFamily="18" charset="0"/>
                <a:ea typeface="Verdana" panose="020B0604030504040204" pitchFamily="34" charset="0"/>
                <a:cs typeface="Times New Roman" pitchFamily="18" charset="0"/>
                <a:sym typeface="Arial"/>
              </a:rPr>
              <a:t>Agențiile contractează cu spitalele și medicii de familie sau medicii generaliști serviciile ce urmează a fi oferite asiguraților;</a:t>
            </a:r>
          </a:p>
          <a:p>
            <a:pPr marL="361950" lvl="0" indent="-361950">
              <a:spcBef>
                <a:spcPts val="0"/>
              </a:spcBef>
              <a:buClr>
                <a:srgbClr val="1DABA8"/>
              </a:buClr>
              <a:buSzPts val="1800"/>
              <a:buNone/>
            </a:pPr>
            <a:r>
              <a:rPr lang="x-none" sz="1800" dirty="0">
                <a:solidFill>
                  <a:srgbClr val="000000"/>
                </a:solidFill>
                <a:latin typeface="Times New Roman" pitchFamily="18" charset="0"/>
                <a:ea typeface="Verdana" panose="020B0604030504040204" pitchFamily="34" charset="0"/>
                <a:cs typeface="Times New Roman" pitchFamily="18" charset="0"/>
                <a:sym typeface="Arial"/>
              </a:rPr>
              <a:t>- </a:t>
            </a:r>
            <a:r>
              <a:rPr lang="ro-MD" sz="1800" dirty="0">
                <a:solidFill>
                  <a:srgbClr val="000000"/>
                </a:solidFill>
                <a:latin typeface="Times New Roman" pitchFamily="18" charset="0"/>
                <a:ea typeface="Verdana" panose="020B0604030504040204" pitchFamily="34" charset="0"/>
                <a:cs typeface="Times New Roman" pitchFamily="18" charset="0"/>
                <a:sym typeface="Arial"/>
              </a:rPr>
              <a:t>   </a:t>
            </a:r>
            <a:r>
              <a:rPr lang="x-none" sz="1800" dirty="0">
                <a:solidFill>
                  <a:srgbClr val="000000"/>
                </a:solidFill>
                <a:latin typeface="Times New Roman" pitchFamily="18" charset="0"/>
                <a:ea typeface="Verdana" panose="020B0604030504040204" pitchFamily="34" charset="0"/>
                <a:cs typeface="Times New Roman" pitchFamily="18" charset="0"/>
                <a:sym typeface="Arial"/>
              </a:rPr>
              <a:t>Contractele cu practicienii au la bază taxa/serviciu, taxa/prestație, iar cu spitalele prin bugete globale.</a:t>
            </a:r>
            <a:endParaRPr lang="x-none" sz="1800"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a:t>
            </a:fld>
            <a:endParaRPr lang="en">
              <a:solidFill>
                <a:srgbClr val="FFFFFF"/>
              </a:solidFill>
            </a:endParaRPr>
          </a:p>
        </p:txBody>
      </p:sp>
    </p:spTree>
    <p:extLst>
      <p:ext uri="{BB962C8B-B14F-4D97-AF65-F5344CB8AC3E}">
        <p14:creationId xmlns:p14="http://schemas.microsoft.com/office/powerpoint/2010/main" val="653555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8299575" cy="1134402"/>
          </a:xfrm>
        </p:spPr>
        <p:txBody>
          <a:bodyPr/>
          <a:lstStyle/>
          <a:p>
            <a:r>
              <a:rPr lang="ro-RO"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4. </a:t>
            </a:r>
            <a:r>
              <a:rPr lang="pt-BR"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Asistență medicală</a:t>
            </a:r>
            <a:r>
              <a:rPr lang="ro-MD"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 spitalicească</a:t>
            </a:r>
            <a:r>
              <a:rPr lang="pt-BR"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
            </a:r>
            <a:br>
              <a:rPr lang="pt-BR"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br>
            <a:endParaRPr lang="en-US" dirty="0">
              <a:solidFill>
                <a:schemeClr val="bg2"/>
              </a:solidFill>
            </a:endParaRPr>
          </a:p>
        </p:txBody>
      </p:sp>
      <p:sp>
        <p:nvSpPr>
          <p:cNvPr id="3" name="Текст 2"/>
          <p:cNvSpPr>
            <a:spLocks noGrp="1"/>
          </p:cNvSpPr>
          <p:nvPr>
            <p:ph type="body" idx="1"/>
          </p:nvPr>
        </p:nvSpPr>
        <p:spPr>
          <a:xfrm>
            <a:off x="844424" y="1140000"/>
            <a:ext cx="7962691" cy="3785975"/>
          </a:xfrm>
        </p:spPr>
        <p:txBody>
          <a:bodyPr/>
          <a:lstStyle/>
          <a:p>
            <a:pPr marL="0" lvl="0" indent="0">
              <a:spcBef>
                <a:spcPts val="0"/>
              </a:spcBef>
              <a:buClr>
                <a:srgbClr val="000000"/>
              </a:buClr>
              <a:buSzTx/>
              <a:buNone/>
            </a:pPr>
            <a:r>
              <a:rPr lang="it-IT" sz="1400" b="1" dirty="0">
                <a:solidFill>
                  <a:srgbClr val="000000"/>
                </a:solidFill>
                <a:latin typeface="Arial"/>
                <a:cs typeface="Arial"/>
                <a:sym typeface="Arial"/>
              </a:rPr>
              <a:t>Scopul: </a:t>
            </a:r>
            <a:r>
              <a:rPr lang="it-IT" sz="1400" dirty="0">
                <a:solidFill>
                  <a:srgbClr val="000000"/>
                </a:solidFill>
                <a:latin typeface="Arial"/>
                <a:cs typeface="Arial"/>
                <a:sym typeface="Arial"/>
              </a:rPr>
              <a:t>Acces la servicii medicale spitalicești calitative pentru persoanele asigurate</a:t>
            </a:r>
            <a:endParaRPr lang="ro-RO" sz="1400" dirty="0">
              <a:solidFill>
                <a:srgbClr val="000000"/>
              </a:solidFill>
              <a:latin typeface="Arial"/>
              <a:cs typeface="Arial"/>
              <a:sym typeface="Arial"/>
            </a:endParaRP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r>
              <a:rPr lang="ro-RO" sz="1400" b="1" dirty="0">
                <a:solidFill>
                  <a:srgbClr val="000000"/>
                </a:solidFill>
                <a:latin typeface="Arial"/>
                <a:cs typeface="Arial"/>
                <a:sym typeface="Arial"/>
              </a:rPr>
              <a:t>Obiectivele:</a:t>
            </a:r>
            <a:r>
              <a:rPr lang="en-GB" sz="1400" dirty="0">
                <a:solidFill>
                  <a:srgbClr val="000000"/>
                </a:solidFill>
                <a:latin typeface="Arial"/>
                <a:cs typeface="Arial"/>
                <a:sym typeface="Arial"/>
              </a:rPr>
              <a:t> </a:t>
            </a:r>
            <a:r>
              <a:rPr lang="ro-RO" sz="1400" dirty="0">
                <a:solidFill>
                  <a:srgbClr val="000000"/>
                </a:solidFill>
                <a:latin typeface="Arial"/>
                <a:cs typeface="Arial"/>
                <a:sym typeface="Arial"/>
              </a:rPr>
              <a:t>▪ Atingerea nivelului de spitalizări acute (cazuri tratate) pe an. ▪ Diminuarea duratei medii de spitalizare a cazurilor tratate acute cu 9% </a:t>
            </a:r>
            <a:r>
              <a:rPr lang="ro-RO" sz="1400" dirty="0" err="1">
                <a:solidFill>
                  <a:srgbClr val="000000"/>
                </a:solidFill>
                <a:latin typeface="Arial"/>
                <a:cs typeface="Arial"/>
                <a:sym typeface="Arial"/>
              </a:rPr>
              <a:t>faţă</a:t>
            </a:r>
            <a:r>
              <a:rPr lang="ro-RO" sz="1400" dirty="0">
                <a:solidFill>
                  <a:srgbClr val="000000"/>
                </a:solidFill>
                <a:latin typeface="Arial"/>
                <a:cs typeface="Arial"/>
                <a:sym typeface="Arial"/>
              </a:rPr>
              <a:t> de anul precedent</a:t>
            </a:r>
          </a:p>
          <a:p>
            <a:pPr marL="0" lvl="0" indent="0">
              <a:spcBef>
                <a:spcPts val="0"/>
              </a:spcBef>
              <a:buClr>
                <a:srgbClr val="000000"/>
              </a:buClr>
              <a:buSzTx/>
              <a:buNone/>
            </a:pPr>
            <a:r>
              <a:rPr lang="ro-RO" sz="1400" dirty="0">
                <a:solidFill>
                  <a:srgbClr val="000000"/>
                </a:solidFill>
                <a:latin typeface="Arial"/>
                <a:cs typeface="Arial"/>
                <a:sym typeface="Arial"/>
              </a:rPr>
              <a:t>Ponderea cazurilor tratate acute validate din numărul total de cazuri prestate a constituit 80,5% </a:t>
            </a:r>
            <a:r>
              <a:rPr lang="ro-RO" sz="1400" dirty="0" err="1">
                <a:solidFill>
                  <a:srgbClr val="000000"/>
                </a:solidFill>
                <a:latin typeface="Arial"/>
                <a:cs typeface="Arial"/>
                <a:sym typeface="Arial"/>
              </a:rPr>
              <a:t>faţă</a:t>
            </a:r>
            <a:r>
              <a:rPr lang="ro-RO" sz="1400" dirty="0">
                <a:solidFill>
                  <a:srgbClr val="000000"/>
                </a:solidFill>
                <a:latin typeface="Arial"/>
                <a:cs typeface="Arial"/>
                <a:sym typeface="Arial"/>
              </a:rPr>
              <a:t> de planificat 90,0%. Procentul de diminuare a duratei medii de spitalizare </a:t>
            </a:r>
            <a:r>
              <a:rPr lang="ro-RO" sz="1400" dirty="0" err="1">
                <a:solidFill>
                  <a:srgbClr val="000000"/>
                </a:solidFill>
                <a:latin typeface="Arial"/>
                <a:cs typeface="Arial"/>
                <a:sym typeface="Arial"/>
              </a:rPr>
              <a:t>faţă</a:t>
            </a:r>
            <a:r>
              <a:rPr lang="ro-RO" sz="1400" dirty="0">
                <a:solidFill>
                  <a:srgbClr val="000000"/>
                </a:solidFill>
                <a:latin typeface="Arial"/>
                <a:cs typeface="Arial"/>
                <a:sym typeface="Arial"/>
              </a:rPr>
              <a:t> de anul precedent a constituit 11,7% </a:t>
            </a:r>
            <a:r>
              <a:rPr lang="ro-RO" sz="1400" dirty="0" err="1">
                <a:solidFill>
                  <a:srgbClr val="000000"/>
                </a:solidFill>
                <a:latin typeface="Arial"/>
                <a:cs typeface="Arial"/>
                <a:sym typeface="Arial"/>
              </a:rPr>
              <a:t>faţă</a:t>
            </a:r>
            <a:r>
              <a:rPr lang="ro-RO" sz="1400" dirty="0">
                <a:solidFill>
                  <a:srgbClr val="000000"/>
                </a:solidFill>
                <a:latin typeface="Arial"/>
                <a:cs typeface="Arial"/>
                <a:sym typeface="Arial"/>
              </a:rPr>
              <a:t> de planificat 3,9</a:t>
            </a:r>
            <a:r>
              <a:rPr lang="ro-RO" sz="1400" dirty="0" smtClean="0">
                <a:solidFill>
                  <a:srgbClr val="000000"/>
                </a:solidFill>
                <a:latin typeface="Arial"/>
                <a:cs typeface="Arial"/>
                <a:sym typeface="Arial"/>
              </a:rPr>
              <a:t>%.</a:t>
            </a: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r>
              <a:rPr lang="ro-RO" sz="1400" b="1" dirty="0">
                <a:solidFill>
                  <a:srgbClr val="000000"/>
                </a:solidFill>
                <a:latin typeface="Arial"/>
                <a:cs typeface="Arial"/>
                <a:sym typeface="Arial"/>
              </a:rPr>
              <a:t>Concluzie: </a:t>
            </a:r>
            <a:r>
              <a:rPr lang="ro-RO" sz="1400" dirty="0">
                <a:solidFill>
                  <a:srgbClr val="000000"/>
                </a:solidFill>
                <a:latin typeface="Arial"/>
                <a:cs typeface="Arial"/>
                <a:sym typeface="Arial"/>
              </a:rPr>
              <a:t>Gradul de implementare a obiectivelor este satisfăcător. În anul 2023 s-a diminuat durata medie de spitalizare a cazurilor tratate acute </a:t>
            </a:r>
            <a:r>
              <a:rPr lang="ro-RO" sz="1400" dirty="0" err="1">
                <a:solidFill>
                  <a:srgbClr val="000000"/>
                </a:solidFill>
                <a:latin typeface="Arial"/>
                <a:cs typeface="Arial"/>
                <a:sym typeface="Arial"/>
              </a:rPr>
              <a:t>şi</a:t>
            </a:r>
            <a:r>
              <a:rPr lang="ro-RO" sz="1400" dirty="0">
                <a:solidFill>
                  <a:srgbClr val="000000"/>
                </a:solidFill>
                <a:latin typeface="Arial"/>
                <a:cs typeface="Arial"/>
                <a:sym typeface="Arial"/>
              </a:rPr>
              <a:t> s-a majorat numărul total de cazuri tratate cronice. </a:t>
            </a:r>
            <a:r>
              <a:rPr lang="ro-RO" sz="1400" dirty="0" err="1">
                <a:solidFill>
                  <a:srgbClr val="000000"/>
                </a:solidFill>
                <a:latin typeface="Arial"/>
                <a:cs typeface="Arial"/>
                <a:sym typeface="Arial"/>
              </a:rPr>
              <a:t>Supraexecutarea</a:t>
            </a:r>
            <a:r>
              <a:rPr lang="ro-RO" sz="1400" dirty="0">
                <a:solidFill>
                  <a:srgbClr val="000000"/>
                </a:solidFill>
                <a:latin typeface="Arial"/>
                <a:cs typeface="Arial"/>
                <a:sym typeface="Arial"/>
              </a:rPr>
              <a:t> numărului total de cazuri tratate se explicată prin perioada de raportare mai mare și lipsa unei planificări adecvate a cazurilor cronice</a:t>
            </a:r>
          </a:p>
          <a:p>
            <a:pPr marL="0" lvl="0" indent="0">
              <a:spcBef>
                <a:spcPts val="0"/>
              </a:spcBef>
              <a:buClr>
                <a:srgbClr val="000000"/>
              </a:buClr>
              <a:buSzTx/>
              <a:buNone/>
            </a:pPr>
            <a:endParaRPr lang="ro-RO" sz="1400" dirty="0">
              <a:solidFill>
                <a:srgbClr val="000000"/>
              </a:solidFill>
              <a:latin typeface="Arial"/>
              <a:cs typeface="Arial"/>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30</a:t>
            </a:fld>
            <a:endParaRPr lang="en">
              <a:solidFill>
                <a:srgbClr val="FFFFFF"/>
              </a:solidFill>
            </a:endParaRPr>
          </a:p>
        </p:txBody>
      </p:sp>
    </p:spTree>
    <p:extLst>
      <p:ext uri="{BB962C8B-B14F-4D97-AF65-F5344CB8AC3E}">
        <p14:creationId xmlns:p14="http://schemas.microsoft.com/office/powerpoint/2010/main" val="1905178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8299575" cy="1134402"/>
          </a:xfrm>
        </p:spPr>
        <p:txBody>
          <a:bodyPr/>
          <a:lstStyle/>
          <a:p>
            <a:r>
              <a:rPr lang="ro-RO"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5. </a:t>
            </a:r>
            <a:r>
              <a:rPr lang="ro-MD" sz="2800" b="1" dirty="0">
                <a:solidFill>
                  <a:schemeClr val="bg2"/>
                </a:solidFill>
                <a:effectLst>
                  <a:outerShdw blurRad="38100" dist="38100" dir="2700000" algn="tl">
                    <a:srgbClr val="000000">
                      <a:alpha val="43137"/>
                    </a:srgbClr>
                  </a:outerShdw>
                </a:effectLst>
                <a:latin typeface="Fira Sans"/>
                <a:ea typeface="Fira Sans"/>
                <a:cs typeface="Fira Sans"/>
                <a:sym typeface="Fira Sans"/>
              </a:rPr>
              <a:t>Investigații costisitoare și servicii de înaltă performanță</a:t>
            </a:r>
            <a:endParaRPr lang="en-US" dirty="0">
              <a:solidFill>
                <a:schemeClr val="bg2"/>
              </a:solidFill>
            </a:endParaRPr>
          </a:p>
        </p:txBody>
      </p:sp>
      <p:sp>
        <p:nvSpPr>
          <p:cNvPr id="3" name="Текст 2"/>
          <p:cNvSpPr>
            <a:spLocks noGrp="1"/>
          </p:cNvSpPr>
          <p:nvPr>
            <p:ph type="body" idx="1"/>
          </p:nvPr>
        </p:nvSpPr>
        <p:spPr>
          <a:xfrm>
            <a:off x="844424" y="1140000"/>
            <a:ext cx="7962691" cy="3785975"/>
          </a:xfrm>
        </p:spPr>
        <p:txBody>
          <a:bodyPr/>
          <a:lstStyle/>
          <a:p>
            <a:pPr marL="0" lvl="0" indent="0">
              <a:spcBef>
                <a:spcPts val="0"/>
              </a:spcBef>
              <a:buClr>
                <a:srgbClr val="000000"/>
              </a:buClr>
              <a:buSzTx/>
              <a:buNone/>
            </a:pPr>
            <a:r>
              <a:rPr lang="ro-RO" sz="1400" b="1" dirty="0">
                <a:solidFill>
                  <a:srgbClr val="000000"/>
                </a:solidFill>
                <a:latin typeface="Arial"/>
                <a:cs typeface="Arial"/>
                <a:sym typeface="Arial"/>
              </a:rPr>
              <a:t>Scopul: </a:t>
            </a:r>
            <a:r>
              <a:rPr lang="ro-RO" sz="1400" dirty="0">
                <a:solidFill>
                  <a:srgbClr val="000000"/>
                </a:solidFill>
                <a:latin typeface="Arial"/>
                <a:cs typeface="Arial"/>
                <a:sym typeface="Arial"/>
              </a:rPr>
              <a:t>Acces la asistență medicală cu nivel înalt de specializare pentru persoanele asigurate</a:t>
            </a:r>
          </a:p>
          <a:p>
            <a:pPr marL="0" lvl="0" indent="0">
              <a:spcBef>
                <a:spcPts val="0"/>
              </a:spcBef>
              <a:buClr>
                <a:srgbClr val="000000"/>
              </a:buClr>
              <a:buSzTx/>
              <a:buNone/>
            </a:pPr>
            <a:endParaRPr lang="ro-RO" sz="1400" dirty="0">
              <a:solidFill>
                <a:srgbClr val="000000"/>
              </a:solidFill>
              <a:latin typeface="Arial"/>
              <a:cs typeface="Arial"/>
              <a:sym typeface="Arial"/>
            </a:endParaRPr>
          </a:p>
          <a:p>
            <a:pPr marL="0" lvl="0" indent="0">
              <a:spcBef>
                <a:spcPts val="0"/>
              </a:spcBef>
              <a:buClr>
                <a:srgbClr val="000000"/>
              </a:buClr>
              <a:buSzTx/>
              <a:buNone/>
            </a:pPr>
            <a:endParaRPr lang="ro-RO" sz="1400" b="1" dirty="0" smtClean="0">
              <a:solidFill>
                <a:srgbClr val="000000"/>
              </a:solidFill>
              <a:latin typeface="Arial"/>
              <a:cs typeface="Arial"/>
              <a:sym typeface="Arial"/>
            </a:endParaRPr>
          </a:p>
          <a:p>
            <a:pPr marL="0" lvl="0" indent="0">
              <a:spcBef>
                <a:spcPts val="0"/>
              </a:spcBef>
              <a:buClr>
                <a:srgbClr val="000000"/>
              </a:buClr>
              <a:buSzTx/>
              <a:buNone/>
            </a:pPr>
            <a:r>
              <a:rPr lang="ro-RO" sz="1400" b="1" dirty="0" smtClean="0">
                <a:solidFill>
                  <a:srgbClr val="000000"/>
                </a:solidFill>
                <a:latin typeface="Arial"/>
                <a:cs typeface="Arial"/>
                <a:sym typeface="Arial"/>
              </a:rPr>
              <a:t>Obiectivul</a:t>
            </a:r>
            <a:r>
              <a:rPr lang="ro-RO" sz="1400" b="1" dirty="0">
                <a:solidFill>
                  <a:srgbClr val="000000"/>
                </a:solidFill>
                <a:latin typeface="Arial"/>
                <a:cs typeface="Arial"/>
                <a:sym typeface="Arial"/>
              </a:rPr>
              <a:t>: </a:t>
            </a:r>
            <a:r>
              <a:rPr lang="ro-RO" sz="1400" dirty="0">
                <a:solidFill>
                  <a:srgbClr val="000000"/>
                </a:solidFill>
                <a:latin typeface="Arial"/>
                <a:cs typeface="Arial"/>
                <a:sym typeface="Arial"/>
              </a:rPr>
              <a:t>▪ Revederea listei de servicii de înaltă performanță până în anul 2023 cu păstrarea doar celor înalt specializate</a:t>
            </a:r>
            <a:r>
              <a:rPr lang="ro-RO" sz="1400" dirty="0" smtClean="0">
                <a:solidFill>
                  <a:srgbClr val="000000"/>
                </a:solidFill>
                <a:latin typeface="Arial"/>
                <a:cs typeface="Arial"/>
                <a:sym typeface="Arial"/>
              </a:rPr>
              <a:t>”.</a:t>
            </a:r>
          </a:p>
          <a:p>
            <a:pPr marL="0" lvl="0" indent="0">
              <a:spcBef>
                <a:spcPts val="0"/>
              </a:spcBef>
              <a:buClr>
                <a:srgbClr val="000000"/>
              </a:buClr>
              <a:buSzTx/>
              <a:buNone/>
            </a:pPr>
            <a:r>
              <a:rPr lang="ro-RO" sz="1400" dirty="0">
                <a:solidFill>
                  <a:srgbClr val="000000"/>
                </a:solidFill>
                <a:latin typeface="Arial"/>
                <a:cs typeface="Arial"/>
                <a:sym typeface="Arial"/>
              </a:rPr>
              <a:t>Procentul de poziții revăzute în lista serviciilor de înaltă performanță. În 2023, revizuirea listei</a:t>
            </a:r>
            <a:r>
              <a:rPr lang="en-GB" sz="1400" dirty="0">
                <a:solidFill>
                  <a:srgbClr val="000000"/>
                </a:solidFill>
                <a:latin typeface="Arial"/>
                <a:cs typeface="Arial"/>
                <a:sym typeface="Arial"/>
              </a:rPr>
              <a:t> a </a:t>
            </a:r>
            <a:r>
              <a:rPr lang="ro-MD" sz="1400" dirty="0">
                <a:solidFill>
                  <a:srgbClr val="000000"/>
                </a:solidFill>
                <a:latin typeface="Arial"/>
                <a:cs typeface="Arial"/>
                <a:sym typeface="Arial"/>
              </a:rPr>
              <a:t>fost planificată. </a:t>
            </a:r>
            <a:r>
              <a:rPr lang="ro-RO" sz="1400" dirty="0">
                <a:solidFill>
                  <a:srgbClr val="000000"/>
                </a:solidFill>
                <a:latin typeface="Arial"/>
                <a:cs typeface="Arial"/>
                <a:sym typeface="Arial"/>
              </a:rPr>
              <a:t>Numărul de poziții în lista serviciilor de înaltă performanță a fost păstrat mărită</a:t>
            </a:r>
            <a:r>
              <a:rPr lang="ro-RO" sz="1400" dirty="0" smtClean="0">
                <a:solidFill>
                  <a:srgbClr val="000000"/>
                </a:solidFill>
                <a:latin typeface="Arial"/>
                <a:cs typeface="Arial"/>
                <a:sym typeface="Arial"/>
              </a:rPr>
              <a:t>.</a:t>
            </a:r>
          </a:p>
          <a:p>
            <a:pPr marL="0" lvl="0" indent="0">
              <a:spcBef>
                <a:spcPts val="0"/>
              </a:spcBef>
              <a:buClr>
                <a:srgbClr val="000000"/>
              </a:buClr>
              <a:buSzTx/>
              <a:buNone/>
            </a:pPr>
            <a:endParaRPr lang="ro-RO" sz="1400" b="1" dirty="0" smtClean="0">
              <a:solidFill>
                <a:srgbClr val="000000"/>
              </a:solidFill>
              <a:latin typeface="Arial"/>
              <a:cs typeface="Arial"/>
              <a:sym typeface="Arial"/>
            </a:endParaRPr>
          </a:p>
          <a:p>
            <a:pPr marL="0" lvl="0" indent="0">
              <a:spcBef>
                <a:spcPts val="0"/>
              </a:spcBef>
              <a:buClr>
                <a:srgbClr val="000000"/>
              </a:buClr>
              <a:buSzTx/>
              <a:buNone/>
            </a:pPr>
            <a:endParaRPr lang="ro-RO" sz="1400" b="1" dirty="0">
              <a:solidFill>
                <a:srgbClr val="000000"/>
              </a:solidFill>
              <a:latin typeface="Arial"/>
              <a:cs typeface="Arial"/>
              <a:sym typeface="Arial"/>
            </a:endParaRPr>
          </a:p>
          <a:p>
            <a:pPr marL="0" lvl="0" indent="0">
              <a:spcBef>
                <a:spcPts val="0"/>
              </a:spcBef>
              <a:buClr>
                <a:srgbClr val="000000"/>
              </a:buClr>
              <a:buSzTx/>
              <a:buNone/>
            </a:pPr>
            <a:r>
              <a:rPr lang="ro-RO" sz="1400" b="1" dirty="0" smtClean="0">
                <a:solidFill>
                  <a:srgbClr val="000000"/>
                </a:solidFill>
                <a:latin typeface="Arial"/>
                <a:cs typeface="Arial"/>
                <a:sym typeface="Arial"/>
              </a:rPr>
              <a:t>Concluzie</a:t>
            </a:r>
            <a:r>
              <a:rPr lang="ro-RO" sz="1400" b="1" dirty="0">
                <a:solidFill>
                  <a:srgbClr val="000000"/>
                </a:solidFill>
                <a:latin typeface="Arial"/>
                <a:cs typeface="Arial"/>
                <a:sym typeface="Arial"/>
              </a:rPr>
              <a:t>: </a:t>
            </a:r>
            <a:r>
              <a:rPr lang="ro-RO" sz="1400" dirty="0">
                <a:solidFill>
                  <a:srgbClr val="000000"/>
                </a:solidFill>
                <a:latin typeface="Arial"/>
                <a:cs typeface="Arial"/>
                <a:sym typeface="Arial"/>
              </a:rPr>
              <a:t>Numărul de servicii medicale de înaltă </a:t>
            </a:r>
            <a:r>
              <a:rPr lang="ro-RO" sz="1400" dirty="0" err="1">
                <a:solidFill>
                  <a:srgbClr val="000000"/>
                </a:solidFill>
                <a:latin typeface="Arial"/>
                <a:cs typeface="Arial"/>
                <a:sym typeface="Arial"/>
              </a:rPr>
              <a:t>performanţă</a:t>
            </a:r>
            <a:r>
              <a:rPr lang="ro-RO" sz="1400" dirty="0">
                <a:solidFill>
                  <a:srgbClr val="000000"/>
                </a:solidFill>
                <a:latin typeface="Arial"/>
                <a:cs typeface="Arial"/>
                <a:sym typeface="Arial"/>
              </a:rPr>
              <a:t> </a:t>
            </a:r>
            <a:r>
              <a:rPr lang="ro-RO" sz="1400" dirty="0" err="1">
                <a:solidFill>
                  <a:srgbClr val="000000"/>
                </a:solidFill>
                <a:latin typeface="Arial"/>
                <a:cs typeface="Arial"/>
                <a:sym typeface="Arial"/>
              </a:rPr>
              <a:t>şi</a:t>
            </a:r>
            <a:r>
              <a:rPr lang="ro-RO" sz="1400" dirty="0">
                <a:solidFill>
                  <a:srgbClr val="000000"/>
                </a:solidFill>
                <a:latin typeface="Arial"/>
                <a:cs typeface="Arial"/>
                <a:sym typeface="Arial"/>
              </a:rPr>
              <a:t> numărul de prestatori contractați au fost majorate comparativ cu parametrii </a:t>
            </a:r>
            <a:r>
              <a:rPr lang="ro-RO" sz="1400" dirty="0" err="1">
                <a:solidFill>
                  <a:srgbClr val="000000"/>
                </a:solidFill>
                <a:latin typeface="Arial"/>
                <a:cs typeface="Arial"/>
                <a:sym typeface="Arial"/>
              </a:rPr>
              <a:t>planificaţi</a:t>
            </a:r>
            <a:r>
              <a:rPr lang="ro-RO" sz="1400" dirty="0">
                <a:solidFill>
                  <a:srgbClr val="000000"/>
                </a:solidFill>
                <a:latin typeface="Arial"/>
                <a:cs typeface="Arial"/>
                <a:sym typeface="Arial"/>
              </a:rPr>
              <a:t> </a:t>
            </a:r>
            <a:r>
              <a:rPr lang="ro-RO" sz="1400" dirty="0" err="1">
                <a:solidFill>
                  <a:srgbClr val="000000"/>
                </a:solidFill>
                <a:latin typeface="Arial"/>
                <a:cs typeface="Arial"/>
                <a:sym typeface="Arial"/>
              </a:rPr>
              <a:t>şi</a:t>
            </a:r>
            <a:r>
              <a:rPr lang="ro-RO" sz="1400" dirty="0">
                <a:solidFill>
                  <a:srgbClr val="000000"/>
                </a:solidFill>
                <a:latin typeface="Arial"/>
                <a:cs typeface="Arial"/>
                <a:sym typeface="Arial"/>
              </a:rPr>
              <a:t> </a:t>
            </a:r>
            <a:r>
              <a:rPr lang="ro-RO" sz="1400" dirty="0" err="1">
                <a:solidFill>
                  <a:srgbClr val="000000"/>
                </a:solidFill>
                <a:latin typeface="Arial"/>
                <a:cs typeface="Arial"/>
                <a:sym typeface="Arial"/>
              </a:rPr>
              <a:t>faţă</a:t>
            </a:r>
            <a:r>
              <a:rPr lang="ro-RO" sz="1400" dirty="0">
                <a:solidFill>
                  <a:srgbClr val="000000"/>
                </a:solidFill>
                <a:latin typeface="Arial"/>
                <a:cs typeface="Arial"/>
                <a:sym typeface="Arial"/>
              </a:rPr>
              <a:t> de nivelele acestora înregistrate în anul 2023. </a:t>
            </a:r>
          </a:p>
          <a:p>
            <a:pPr marL="0" lvl="0" indent="0">
              <a:spcBef>
                <a:spcPts val="0"/>
              </a:spcBef>
              <a:buClr>
                <a:srgbClr val="000000"/>
              </a:buClr>
              <a:buSzTx/>
              <a:buNone/>
            </a:pPr>
            <a:endParaRPr lang="ro-RO" sz="1400" dirty="0">
              <a:solidFill>
                <a:srgbClr val="000000"/>
              </a:solidFill>
              <a:latin typeface="Arial"/>
              <a:cs typeface="Arial"/>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31</a:t>
            </a:fld>
            <a:endParaRPr lang="en">
              <a:solidFill>
                <a:srgbClr val="FFFFFF"/>
              </a:solidFill>
            </a:endParaRPr>
          </a:p>
        </p:txBody>
      </p:sp>
    </p:spTree>
    <p:extLst>
      <p:ext uri="{BB962C8B-B14F-4D97-AF65-F5344CB8AC3E}">
        <p14:creationId xmlns:p14="http://schemas.microsoft.com/office/powerpoint/2010/main" val="888150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538075"/>
            <a:ext cx="7974897" cy="3387900"/>
          </a:xfrm>
        </p:spPr>
        <p:txBody>
          <a:bodyPr/>
          <a:lstStyle/>
          <a:p>
            <a:pPr marL="76200" indent="0">
              <a:buNone/>
            </a:pPr>
            <a:r>
              <a:rPr lang="en-US" sz="1200" dirty="0" smtClean="0"/>
              <a:t> 1. </a:t>
            </a:r>
            <a:r>
              <a:rPr lang="en-US" sz="1200" dirty="0" err="1" smtClean="0"/>
              <a:t>Servicii</a:t>
            </a:r>
            <a:r>
              <a:rPr lang="en-US" sz="1200" dirty="0" smtClean="0"/>
              <a:t> </a:t>
            </a:r>
            <a:r>
              <a:rPr lang="en-US" sz="1200" dirty="0" err="1"/>
              <a:t>profilactice</a:t>
            </a:r>
            <a:r>
              <a:rPr lang="en-US" sz="1200" dirty="0" smtClean="0"/>
              <a:t>:</a:t>
            </a:r>
            <a:endParaRPr lang="en-US" sz="1200" dirty="0"/>
          </a:p>
          <a:p>
            <a:r>
              <a:rPr lang="en-US" sz="1200" dirty="0"/>
              <a:t>a) </a:t>
            </a:r>
            <a:r>
              <a:rPr lang="en-US" sz="1200" dirty="0" err="1"/>
              <a:t>promovarea</a:t>
            </a:r>
            <a:r>
              <a:rPr lang="en-US" sz="1200" dirty="0"/>
              <a:t> </a:t>
            </a:r>
            <a:r>
              <a:rPr lang="en-US" sz="1200" dirty="0" err="1"/>
              <a:t>modului</a:t>
            </a:r>
            <a:r>
              <a:rPr lang="en-US" sz="1200" dirty="0"/>
              <a:t> </a:t>
            </a:r>
            <a:r>
              <a:rPr lang="en-US" sz="1200" dirty="0" err="1"/>
              <a:t>sănătos</a:t>
            </a:r>
            <a:r>
              <a:rPr lang="en-US" sz="1200" dirty="0"/>
              <a:t> de </a:t>
            </a:r>
            <a:r>
              <a:rPr lang="en-US" sz="1200" dirty="0" err="1" smtClean="0"/>
              <a:t>viaţă</a:t>
            </a:r>
            <a:endParaRPr lang="en-US" sz="1200" dirty="0"/>
          </a:p>
          <a:p>
            <a:r>
              <a:rPr lang="en-US" sz="1200" dirty="0"/>
              <a:t>b) </a:t>
            </a:r>
            <a:r>
              <a:rPr lang="en-US" sz="1200" dirty="0" err="1"/>
              <a:t>supravegherea</a:t>
            </a:r>
            <a:r>
              <a:rPr lang="en-US" sz="1200" dirty="0"/>
              <a:t> </a:t>
            </a:r>
            <a:r>
              <a:rPr lang="en-US" sz="1200" dirty="0" err="1"/>
              <a:t>dezvoltării</a:t>
            </a:r>
            <a:r>
              <a:rPr lang="en-US" sz="1200" dirty="0"/>
              <a:t> </a:t>
            </a:r>
            <a:r>
              <a:rPr lang="en-US" sz="1200" dirty="0" err="1"/>
              <a:t>fizice</a:t>
            </a:r>
            <a:r>
              <a:rPr lang="en-US" sz="1200" dirty="0"/>
              <a:t> </a:t>
            </a:r>
            <a:r>
              <a:rPr lang="en-US" sz="1200" dirty="0" err="1"/>
              <a:t>şi</a:t>
            </a:r>
            <a:r>
              <a:rPr lang="en-US" sz="1200" dirty="0"/>
              <a:t> </a:t>
            </a:r>
            <a:r>
              <a:rPr lang="en-US" sz="1200" dirty="0" err="1"/>
              <a:t>psihomotorii</a:t>
            </a:r>
            <a:r>
              <a:rPr lang="en-US" sz="1200" dirty="0"/>
              <a:t> a </a:t>
            </a:r>
            <a:r>
              <a:rPr lang="en-US" sz="1200" dirty="0" err="1"/>
              <a:t>copilului</a:t>
            </a:r>
            <a:r>
              <a:rPr lang="en-US" sz="1200" dirty="0"/>
              <a:t> </a:t>
            </a:r>
            <a:r>
              <a:rPr lang="en-US" sz="1200" dirty="0" err="1"/>
              <a:t>prin</a:t>
            </a:r>
            <a:r>
              <a:rPr lang="en-US" sz="1200" dirty="0"/>
              <a:t> </a:t>
            </a:r>
            <a:r>
              <a:rPr lang="en-US" sz="1200" dirty="0" err="1"/>
              <a:t>examene</a:t>
            </a:r>
            <a:r>
              <a:rPr lang="en-US" sz="1200" dirty="0"/>
              <a:t> de </a:t>
            </a:r>
            <a:r>
              <a:rPr lang="en-US" sz="1200" dirty="0" err="1" smtClean="0"/>
              <a:t>bilanţ</a:t>
            </a:r>
            <a:endParaRPr lang="en-US" sz="1200" dirty="0"/>
          </a:p>
          <a:p>
            <a:r>
              <a:rPr lang="en-US" sz="1200" dirty="0"/>
              <a:t>c) </a:t>
            </a:r>
            <a:r>
              <a:rPr lang="en-US" sz="1200" dirty="0" err="1"/>
              <a:t>imunizarea</a:t>
            </a:r>
            <a:r>
              <a:rPr lang="en-US" sz="1200" dirty="0"/>
              <a:t> </a:t>
            </a:r>
            <a:r>
              <a:rPr lang="en-US" sz="1200" dirty="0" err="1"/>
              <a:t>populației</a:t>
            </a:r>
            <a:r>
              <a:rPr lang="en-US" sz="1200" dirty="0"/>
              <a:t> conform </a:t>
            </a:r>
            <a:r>
              <a:rPr lang="en-US" sz="1200" dirty="0" err="1"/>
              <a:t>Programului</a:t>
            </a:r>
            <a:r>
              <a:rPr lang="en-US" sz="1200" dirty="0"/>
              <a:t> </a:t>
            </a:r>
            <a:r>
              <a:rPr lang="en-US" sz="1200" dirty="0" err="1"/>
              <a:t>Naţional</a:t>
            </a:r>
            <a:r>
              <a:rPr lang="en-US" sz="1200" dirty="0"/>
              <a:t> de </a:t>
            </a:r>
            <a:r>
              <a:rPr lang="en-US" sz="1200" dirty="0" err="1"/>
              <a:t>Imunizări</a:t>
            </a:r>
            <a:r>
              <a:rPr lang="en-US" sz="1200" dirty="0"/>
              <a:t>, </a:t>
            </a:r>
            <a:r>
              <a:rPr lang="en-US" sz="1200" dirty="0" err="1"/>
              <a:t>indicaţiilor</a:t>
            </a:r>
            <a:r>
              <a:rPr lang="en-US" sz="1200" dirty="0"/>
              <a:t> </a:t>
            </a:r>
            <a:r>
              <a:rPr lang="en-US" sz="1200" dirty="0" err="1"/>
              <a:t>epidemiologice</a:t>
            </a:r>
            <a:r>
              <a:rPr lang="en-US" sz="1200" dirty="0"/>
              <a:t>, </a:t>
            </a:r>
            <a:r>
              <a:rPr lang="en-US" sz="1200" dirty="0" err="1"/>
              <a:t>ordinelor</a:t>
            </a:r>
            <a:r>
              <a:rPr lang="en-US" sz="1200" dirty="0"/>
              <a:t> </a:t>
            </a:r>
            <a:r>
              <a:rPr lang="en-US" sz="1200" dirty="0" err="1"/>
              <a:t>Ministerului</a:t>
            </a:r>
            <a:r>
              <a:rPr lang="en-US" sz="1200" dirty="0"/>
              <a:t> </a:t>
            </a:r>
            <a:r>
              <a:rPr lang="en-US" sz="1200" dirty="0" err="1"/>
              <a:t>Sănătăţii</a:t>
            </a:r>
            <a:r>
              <a:rPr lang="en-US" sz="1200" dirty="0"/>
              <a:t> </a:t>
            </a:r>
            <a:r>
              <a:rPr lang="en-US" sz="1200" dirty="0" err="1"/>
              <a:t>şi</a:t>
            </a:r>
            <a:r>
              <a:rPr lang="en-US" sz="1200" dirty="0"/>
              <a:t> </a:t>
            </a:r>
            <a:r>
              <a:rPr lang="en-US" sz="1200" dirty="0" err="1"/>
              <a:t>testarea</a:t>
            </a:r>
            <a:r>
              <a:rPr lang="en-US" sz="1200" dirty="0"/>
              <a:t> </a:t>
            </a:r>
            <a:r>
              <a:rPr lang="en-US" sz="1200" dirty="0" err="1"/>
              <a:t>tuberculinică</a:t>
            </a:r>
            <a:r>
              <a:rPr lang="en-US" sz="1200" dirty="0" smtClean="0"/>
              <a:t>;</a:t>
            </a:r>
          </a:p>
          <a:p>
            <a:r>
              <a:rPr lang="en-US" sz="1200" dirty="0"/>
              <a:t>d) </a:t>
            </a:r>
            <a:r>
              <a:rPr lang="en-US" sz="1200" dirty="0" err="1"/>
              <a:t>îngrijirea</a:t>
            </a:r>
            <a:r>
              <a:rPr lang="en-US" sz="1200" dirty="0"/>
              <a:t> </a:t>
            </a:r>
            <a:r>
              <a:rPr lang="en-US" sz="1200" dirty="0" err="1"/>
              <a:t>antenatală</a:t>
            </a:r>
            <a:r>
              <a:rPr lang="en-US" sz="1200" dirty="0"/>
              <a:t>, </a:t>
            </a:r>
            <a:r>
              <a:rPr lang="en-US" sz="1200" dirty="0" err="1"/>
              <a:t>supravegherea</a:t>
            </a:r>
            <a:r>
              <a:rPr lang="en-US" sz="1200" dirty="0"/>
              <a:t> </a:t>
            </a:r>
            <a:r>
              <a:rPr lang="en-US" sz="1200" dirty="0" err="1"/>
              <a:t>gravidelor</a:t>
            </a:r>
            <a:r>
              <a:rPr lang="en-US" sz="1200" dirty="0"/>
              <a:t> </a:t>
            </a:r>
            <a:r>
              <a:rPr lang="en-US" sz="1200" dirty="0" err="1"/>
              <a:t>şi</a:t>
            </a:r>
            <a:r>
              <a:rPr lang="en-US" sz="1200" dirty="0"/>
              <a:t> </a:t>
            </a:r>
            <a:r>
              <a:rPr lang="en-US" sz="1200" dirty="0" err="1"/>
              <a:t>îngrijirea</a:t>
            </a:r>
            <a:r>
              <a:rPr lang="en-US" sz="1200" dirty="0"/>
              <a:t> </a:t>
            </a:r>
            <a:r>
              <a:rPr lang="en-US" sz="1200" dirty="0" err="1"/>
              <a:t>postnatală</a:t>
            </a:r>
            <a:r>
              <a:rPr lang="en-US" sz="1200" dirty="0"/>
              <a:t> a </a:t>
            </a:r>
            <a:r>
              <a:rPr lang="en-US" sz="1200" dirty="0" err="1"/>
              <a:t>lăuzelor</a:t>
            </a:r>
            <a:r>
              <a:rPr lang="en-US" sz="1200" dirty="0"/>
              <a:t>, </a:t>
            </a:r>
            <a:r>
              <a:rPr lang="en-US" sz="1200" dirty="0" smtClean="0"/>
              <a:t>cu </a:t>
            </a:r>
            <a:r>
              <a:rPr lang="en-US" sz="1200" dirty="0" err="1"/>
              <a:t>prescrierea</a:t>
            </a:r>
            <a:r>
              <a:rPr lang="en-US" sz="1200" dirty="0"/>
              <a:t> </a:t>
            </a:r>
            <a:r>
              <a:rPr lang="en-US" sz="1200" dirty="0" err="1"/>
              <a:t>investigaţiilor</a:t>
            </a:r>
            <a:r>
              <a:rPr lang="en-US" sz="1200" dirty="0"/>
              <a:t> </a:t>
            </a:r>
            <a:r>
              <a:rPr lang="en-US" sz="1200" dirty="0" err="1"/>
              <a:t>paraclinice</a:t>
            </a:r>
            <a:r>
              <a:rPr lang="en-US" sz="1200" dirty="0"/>
              <a:t> </a:t>
            </a:r>
            <a:r>
              <a:rPr lang="en-US" sz="1200" dirty="0" err="1" smtClean="0"/>
              <a:t>necesare</a:t>
            </a:r>
            <a:endParaRPr lang="en-US" sz="1200" dirty="0"/>
          </a:p>
          <a:p>
            <a:r>
              <a:rPr lang="en-US" sz="1200" dirty="0"/>
              <a:t>e) </a:t>
            </a:r>
            <a:r>
              <a:rPr lang="en-US" sz="1200" dirty="0" err="1"/>
              <a:t>planificarea</a:t>
            </a:r>
            <a:r>
              <a:rPr lang="en-US" sz="1200" dirty="0"/>
              <a:t> </a:t>
            </a:r>
            <a:r>
              <a:rPr lang="en-US" sz="1200" dirty="0" err="1" smtClean="0"/>
              <a:t>familiei</a:t>
            </a:r>
            <a:endParaRPr lang="en-US" sz="1200" dirty="0" smtClean="0"/>
          </a:p>
          <a:p>
            <a:r>
              <a:rPr lang="en-US" sz="1200" dirty="0"/>
              <a:t>f) </a:t>
            </a:r>
            <a:r>
              <a:rPr lang="en-US" sz="1200" dirty="0" err="1"/>
              <a:t>controlul</a:t>
            </a:r>
            <a:r>
              <a:rPr lang="en-US" sz="1200" dirty="0"/>
              <a:t> medical </a:t>
            </a:r>
            <a:r>
              <a:rPr lang="en-US" sz="1200" dirty="0" err="1"/>
              <a:t>anual</a:t>
            </a:r>
            <a:r>
              <a:rPr lang="en-US" sz="1200" dirty="0"/>
              <a:t> al </a:t>
            </a:r>
            <a:r>
              <a:rPr lang="en-US" sz="1200" dirty="0" err="1"/>
              <a:t>persoanelor</a:t>
            </a:r>
            <a:r>
              <a:rPr lang="en-US" sz="1200" dirty="0"/>
              <a:t> </a:t>
            </a:r>
            <a:r>
              <a:rPr lang="en-US" sz="1200" dirty="0" err="1"/>
              <a:t>în</a:t>
            </a:r>
            <a:r>
              <a:rPr lang="en-US" sz="1200" dirty="0"/>
              <a:t> </a:t>
            </a:r>
            <a:r>
              <a:rPr lang="en-US" sz="1200" dirty="0" err="1"/>
              <a:t>vîrstă</a:t>
            </a:r>
            <a:r>
              <a:rPr lang="en-US" sz="1200" dirty="0"/>
              <a:t> de </a:t>
            </a:r>
            <a:r>
              <a:rPr lang="en-US" sz="1200" dirty="0" err="1"/>
              <a:t>peste</a:t>
            </a:r>
            <a:r>
              <a:rPr lang="en-US" sz="1200" dirty="0"/>
              <a:t> 18 </a:t>
            </a:r>
            <a:r>
              <a:rPr lang="en-US" sz="1200" dirty="0" err="1" smtClean="0"/>
              <a:t>ani</a:t>
            </a:r>
            <a:endParaRPr lang="en-US" sz="1200" dirty="0" smtClean="0"/>
          </a:p>
          <a:p>
            <a:r>
              <a:rPr lang="en-US" sz="1200" dirty="0"/>
              <a:t>g) </a:t>
            </a:r>
            <a:r>
              <a:rPr lang="en-US" sz="1200" dirty="0" err="1"/>
              <a:t>controale</a:t>
            </a:r>
            <a:r>
              <a:rPr lang="en-US" sz="1200" dirty="0"/>
              <a:t> </a:t>
            </a:r>
            <a:r>
              <a:rPr lang="en-US" sz="1200" dirty="0" err="1"/>
              <a:t>medicale</a:t>
            </a:r>
            <a:r>
              <a:rPr lang="en-US" sz="1200" dirty="0"/>
              <a:t> </a:t>
            </a:r>
            <a:r>
              <a:rPr lang="en-US" sz="1200" dirty="0" err="1"/>
              <a:t>periodice</a:t>
            </a:r>
            <a:r>
              <a:rPr lang="en-US" sz="1200" dirty="0"/>
              <a:t> </a:t>
            </a:r>
            <a:r>
              <a:rPr lang="en-US" sz="1200" dirty="0" err="1"/>
              <a:t>pentru</a:t>
            </a:r>
            <a:r>
              <a:rPr lang="en-US" sz="1200" dirty="0"/>
              <a:t> </a:t>
            </a:r>
            <a:r>
              <a:rPr lang="en-US" sz="1200" dirty="0" err="1"/>
              <a:t>afecţiunile</a:t>
            </a:r>
            <a:r>
              <a:rPr lang="en-US" sz="1200" dirty="0"/>
              <a:t> </a:t>
            </a:r>
            <a:r>
              <a:rPr lang="en-US" sz="1200" dirty="0" err="1"/>
              <a:t>aflate</a:t>
            </a:r>
            <a:r>
              <a:rPr lang="en-US" sz="1200" dirty="0"/>
              <a:t> sub </a:t>
            </a:r>
            <a:r>
              <a:rPr lang="en-US" sz="1200" dirty="0" err="1"/>
              <a:t>supravegherea</a:t>
            </a:r>
            <a:r>
              <a:rPr lang="en-US" sz="1200" dirty="0"/>
              <a:t> </a:t>
            </a:r>
            <a:r>
              <a:rPr lang="en-US" sz="1200" dirty="0" err="1"/>
              <a:t>medicului</a:t>
            </a:r>
            <a:r>
              <a:rPr lang="en-US" sz="1200" dirty="0"/>
              <a:t> de </a:t>
            </a:r>
            <a:r>
              <a:rPr lang="en-US" sz="1200" dirty="0" err="1" smtClean="0"/>
              <a:t>familie</a:t>
            </a:r>
            <a:r>
              <a:rPr lang="en-US" sz="1200" dirty="0" smtClean="0"/>
              <a:t>, </a:t>
            </a:r>
            <a:r>
              <a:rPr lang="en-US" sz="1200" dirty="0"/>
              <a:t>cu </a:t>
            </a:r>
            <a:r>
              <a:rPr lang="en-US" sz="1200" dirty="0" err="1" smtClean="0"/>
              <a:t>prescrierea</a:t>
            </a:r>
            <a:r>
              <a:rPr lang="en-US" sz="1200" dirty="0" smtClean="0"/>
              <a:t> </a:t>
            </a:r>
            <a:r>
              <a:rPr lang="en-US" sz="1200" dirty="0" err="1"/>
              <a:t>investigaţiilor</a:t>
            </a:r>
            <a:r>
              <a:rPr lang="en-US" sz="1200" dirty="0"/>
              <a:t> </a:t>
            </a:r>
            <a:r>
              <a:rPr lang="en-US" sz="1200" dirty="0" err="1"/>
              <a:t>paraclinice</a:t>
            </a:r>
            <a:r>
              <a:rPr lang="en-US" sz="1200" dirty="0"/>
              <a:t> </a:t>
            </a:r>
            <a:r>
              <a:rPr lang="en-US" sz="1200" dirty="0" err="1"/>
              <a:t>şi</a:t>
            </a:r>
            <a:r>
              <a:rPr lang="en-US" sz="1200" dirty="0"/>
              <a:t> de </a:t>
            </a:r>
            <a:r>
              <a:rPr lang="en-US" sz="1200" dirty="0" err="1"/>
              <a:t>diagnosticare</a:t>
            </a:r>
            <a:r>
              <a:rPr lang="en-US" sz="1200" dirty="0"/>
              <a:t>, </a:t>
            </a:r>
            <a:r>
              <a:rPr lang="en-US" sz="1200" dirty="0" err="1"/>
              <a:t>stabilite</a:t>
            </a:r>
            <a:r>
              <a:rPr lang="en-US" sz="1200" dirty="0"/>
              <a:t> </a:t>
            </a:r>
            <a:r>
              <a:rPr lang="en-US" sz="1200" dirty="0" err="1"/>
              <a:t>în</a:t>
            </a:r>
            <a:r>
              <a:rPr lang="en-US" sz="1200" dirty="0"/>
              <a:t> </a:t>
            </a:r>
            <a:r>
              <a:rPr lang="en-US" sz="1200" dirty="0" err="1"/>
              <a:t>inclusiv</a:t>
            </a:r>
            <a:r>
              <a:rPr lang="en-US" sz="1200" dirty="0"/>
              <a:t> cu </a:t>
            </a:r>
            <a:r>
              <a:rPr lang="en-US" sz="1200" dirty="0" err="1"/>
              <a:t>utilizarea</a:t>
            </a:r>
            <a:r>
              <a:rPr lang="en-US" sz="1200" dirty="0"/>
              <a:t> </a:t>
            </a:r>
            <a:r>
              <a:rPr lang="en-US" sz="1200" dirty="0" err="1"/>
              <a:t>testelor</a:t>
            </a:r>
            <a:r>
              <a:rPr lang="en-US" sz="1200" dirty="0"/>
              <a:t> </a:t>
            </a:r>
            <a:r>
              <a:rPr lang="en-US" sz="1200" dirty="0" err="1"/>
              <a:t>expres</a:t>
            </a:r>
            <a:r>
              <a:rPr lang="en-US" sz="1200" dirty="0"/>
              <a:t> de </a:t>
            </a:r>
            <a:r>
              <a:rPr lang="en-US" sz="1200" dirty="0" err="1"/>
              <a:t>laborator</a:t>
            </a:r>
            <a:r>
              <a:rPr lang="en-US" sz="1200" dirty="0"/>
              <a:t>, </a:t>
            </a:r>
            <a:r>
              <a:rPr lang="en-US" sz="1200" dirty="0" err="1"/>
              <a:t>precum</a:t>
            </a:r>
            <a:r>
              <a:rPr lang="en-US" sz="1200" dirty="0"/>
              <a:t> </a:t>
            </a:r>
            <a:r>
              <a:rPr lang="en-US" sz="1200" dirty="0" err="1"/>
              <a:t>şi</a:t>
            </a:r>
            <a:r>
              <a:rPr lang="en-US" sz="1200" dirty="0"/>
              <a:t> a </a:t>
            </a:r>
            <a:r>
              <a:rPr lang="en-US" sz="1200" dirty="0" err="1"/>
              <a:t>serviciilor</a:t>
            </a:r>
            <a:r>
              <a:rPr lang="en-US" sz="1200" dirty="0"/>
              <a:t> de </a:t>
            </a:r>
            <a:r>
              <a:rPr lang="en-US" sz="1200" dirty="0" err="1"/>
              <a:t>fizioterapie</a:t>
            </a:r>
            <a:r>
              <a:rPr lang="en-US" sz="1200" dirty="0"/>
              <a:t> </a:t>
            </a:r>
            <a:r>
              <a:rPr lang="en-US" sz="1200" dirty="0" err="1"/>
              <a:t>şi</a:t>
            </a:r>
            <a:r>
              <a:rPr lang="en-US" sz="1200" dirty="0"/>
              <a:t> </a:t>
            </a:r>
            <a:r>
              <a:rPr lang="en-US" sz="1200" dirty="0" err="1"/>
              <a:t>reabilitare</a:t>
            </a:r>
            <a:r>
              <a:rPr lang="en-US" sz="1200" dirty="0"/>
              <a:t> </a:t>
            </a:r>
            <a:r>
              <a:rPr lang="en-US" sz="1200" dirty="0" err="1"/>
              <a:t>medicală</a:t>
            </a:r>
            <a:r>
              <a:rPr lang="en-US" sz="1200" dirty="0"/>
              <a:t> cu </a:t>
            </a:r>
            <a:r>
              <a:rPr lang="en-US" sz="1200" dirty="0" err="1"/>
              <a:t>metode</a:t>
            </a:r>
            <a:r>
              <a:rPr lang="en-US" sz="1200" dirty="0"/>
              <a:t> </a:t>
            </a:r>
            <a:r>
              <a:rPr lang="en-US" sz="1200" dirty="0" err="1" smtClean="0"/>
              <a:t>fizice</a:t>
            </a:r>
            <a:endParaRPr lang="en-US" sz="1200" dirty="0"/>
          </a:p>
          <a:p>
            <a:r>
              <a:rPr lang="en-US" sz="1200" dirty="0"/>
              <a:t>h) </a:t>
            </a:r>
            <a:r>
              <a:rPr lang="en-US" sz="1200" dirty="0" err="1"/>
              <a:t>prestarea</a:t>
            </a:r>
            <a:r>
              <a:rPr lang="en-US" sz="1200" dirty="0"/>
              <a:t> </a:t>
            </a:r>
            <a:r>
              <a:rPr lang="en-US" sz="1200" dirty="0" err="1"/>
              <a:t>serviciilor</a:t>
            </a:r>
            <a:r>
              <a:rPr lang="en-US" sz="1200" dirty="0"/>
              <a:t> de </a:t>
            </a:r>
            <a:r>
              <a:rPr lang="en-US" sz="1200" dirty="0" err="1"/>
              <a:t>sănătate</a:t>
            </a:r>
            <a:r>
              <a:rPr lang="en-US" sz="1200" dirty="0"/>
              <a:t> </a:t>
            </a:r>
            <a:r>
              <a:rPr lang="en-US" sz="1200" dirty="0" err="1"/>
              <a:t>prietenoase</a:t>
            </a:r>
            <a:r>
              <a:rPr lang="en-US" sz="1200" dirty="0"/>
              <a:t> </a:t>
            </a:r>
            <a:r>
              <a:rPr lang="en-US" sz="1200" dirty="0" err="1"/>
              <a:t>tinerilor</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în</a:t>
            </a:r>
            <a:r>
              <a:rPr lang="en-US" sz="1200" dirty="0"/>
              <a:t> </a:t>
            </a:r>
            <a:r>
              <a:rPr lang="en-US" sz="1200" dirty="0" err="1"/>
              <a:t>vigoare</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32</a:t>
            </a:fld>
            <a:endParaRPr lang="en">
              <a:solidFill>
                <a:srgbClr val="FFFFFF"/>
              </a:solidFill>
            </a:endParaRPr>
          </a:p>
        </p:txBody>
      </p:sp>
    </p:spTree>
    <p:extLst>
      <p:ext uri="{BB962C8B-B14F-4D97-AF65-F5344CB8AC3E}">
        <p14:creationId xmlns:p14="http://schemas.microsoft.com/office/powerpoint/2010/main" val="2897465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538075"/>
            <a:ext cx="7974897" cy="3387900"/>
          </a:xfrm>
        </p:spPr>
        <p:txBody>
          <a:bodyPr/>
          <a:lstStyle/>
          <a:p>
            <a:pPr marL="76200" indent="0">
              <a:buNone/>
            </a:pPr>
            <a:r>
              <a:rPr lang="en-US" sz="1200" dirty="0" smtClean="0"/>
              <a:t> 1. </a:t>
            </a:r>
            <a:r>
              <a:rPr lang="en-US" sz="1200" dirty="0" err="1" smtClean="0"/>
              <a:t>Servicii</a:t>
            </a:r>
            <a:r>
              <a:rPr lang="en-US" sz="1200" dirty="0" smtClean="0"/>
              <a:t> </a:t>
            </a:r>
            <a:r>
              <a:rPr lang="en-US" sz="1200" dirty="0" err="1"/>
              <a:t>profilactice</a:t>
            </a:r>
            <a:r>
              <a:rPr lang="en-US" sz="1200" dirty="0" smtClean="0"/>
              <a:t>:</a:t>
            </a:r>
          </a:p>
          <a:p>
            <a:r>
              <a:rPr lang="en-US" sz="1200" dirty="0" err="1" smtClean="0"/>
              <a:t>i</a:t>
            </a:r>
            <a:r>
              <a:rPr lang="en-US" sz="1200" dirty="0"/>
              <a:t>) </a:t>
            </a:r>
            <a:r>
              <a:rPr lang="en-US" sz="1200" dirty="0" err="1"/>
              <a:t>controlul</a:t>
            </a:r>
            <a:r>
              <a:rPr lang="en-US" sz="1200" dirty="0"/>
              <a:t> medical </a:t>
            </a:r>
            <a:r>
              <a:rPr lang="en-US" sz="1200" dirty="0" err="1"/>
              <a:t>profilactic</a:t>
            </a:r>
            <a:r>
              <a:rPr lang="en-US" sz="1200" dirty="0"/>
              <a:t>, </a:t>
            </a:r>
            <a:r>
              <a:rPr lang="en-US" sz="1200" dirty="0" err="1"/>
              <a:t>inclusiv</a:t>
            </a:r>
            <a:r>
              <a:rPr lang="en-US" sz="1200" dirty="0"/>
              <a:t> la </a:t>
            </a:r>
            <a:r>
              <a:rPr lang="en-US" sz="1200" dirty="0" err="1"/>
              <a:t>angajare</a:t>
            </a:r>
            <a:r>
              <a:rPr lang="en-US" sz="1200" dirty="0"/>
              <a:t>, cu </a:t>
            </a:r>
            <a:r>
              <a:rPr lang="en-US" sz="1200" dirty="0" err="1"/>
              <a:t>efectuarea</a:t>
            </a:r>
            <a:r>
              <a:rPr lang="en-US" sz="1200" dirty="0"/>
              <a:t> </a:t>
            </a:r>
            <a:r>
              <a:rPr lang="en-US" sz="1200" dirty="0" err="1"/>
              <a:t>investigaţiilor</a:t>
            </a:r>
            <a:r>
              <a:rPr lang="en-US" sz="1200" dirty="0"/>
              <a:t> </a:t>
            </a:r>
            <a:r>
              <a:rPr lang="en-US" sz="1200" dirty="0" err="1"/>
              <a:t>paraclinice</a:t>
            </a:r>
            <a:r>
              <a:rPr lang="en-US" sz="1200" dirty="0"/>
              <a:t> </a:t>
            </a:r>
            <a:r>
              <a:rPr lang="en-US" sz="1200" dirty="0" err="1"/>
              <a:t>necesare</a:t>
            </a:r>
            <a:r>
              <a:rPr lang="en-US" sz="1200" dirty="0"/>
              <a:t>, </a:t>
            </a:r>
            <a:r>
              <a:rPr lang="en-US" sz="1200" dirty="0" err="1"/>
              <a:t>inclusiv</a:t>
            </a:r>
            <a:r>
              <a:rPr lang="en-US" sz="1200" dirty="0"/>
              <a:t> a </a:t>
            </a:r>
            <a:r>
              <a:rPr lang="en-US" sz="1200" dirty="0" err="1"/>
              <a:t>examenului</a:t>
            </a:r>
            <a:r>
              <a:rPr lang="en-US" sz="1200" dirty="0"/>
              <a:t> </a:t>
            </a:r>
            <a:r>
              <a:rPr lang="en-US" sz="1200" dirty="0" err="1"/>
              <a:t>ginecologic</a:t>
            </a:r>
            <a:r>
              <a:rPr lang="en-US" sz="1200" dirty="0"/>
              <a:t> </a:t>
            </a:r>
            <a:r>
              <a:rPr lang="en-US" sz="1200" dirty="0" err="1"/>
              <a:t>profilactic</a:t>
            </a:r>
            <a:r>
              <a:rPr lang="en-US" sz="1200" dirty="0"/>
              <a:t> cu </a:t>
            </a:r>
            <a:r>
              <a:rPr lang="en-US" sz="1200" dirty="0" err="1"/>
              <a:t>prelevarea</a:t>
            </a:r>
            <a:r>
              <a:rPr lang="en-US" sz="1200" dirty="0"/>
              <a:t> </a:t>
            </a:r>
            <a:r>
              <a:rPr lang="en-US" sz="1200" dirty="0" err="1"/>
              <a:t>materialului</a:t>
            </a:r>
            <a:r>
              <a:rPr lang="en-US" sz="1200" dirty="0"/>
              <a:t> </a:t>
            </a:r>
            <a:r>
              <a:rPr lang="en-US" sz="1200" dirty="0" err="1"/>
              <a:t>citologic</a:t>
            </a:r>
            <a:r>
              <a:rPr lang="en-US" sz="1200" dirty="0"/>
              <a:t>, </a:t>
            </a:r>
            <a:r>
              <a:rPr lang="en-US" sz="1200" dirty="0" err="1"/>
              <a:t>inclusiv</a:t>
            </a:r>
            <a:r>
              <a:rPr lang="en-US" sz="1200" dirty="0"/>
              <a:t> periodic, </a:t>
            </a:r>
            <a:r>
              <a:rPr lang="en-US" sz="1200" dirty="0" err="1"/>
              <a:t>în</a:t>
            </a:r>
            <a:r>
              <a:rPr lang="en-US" sz="1200" dirty="0"/>
              <a:t> </a:t>
            </a:r>
            <a:r>
              <a:rPr lang="en-US" sz="1200" dirty="0" err="1"/>
              <a:t>cazul</a:t>
            </a:r>
            <a:r>
              <a:rPr lang="en-US" sz="1200" dirty="0"/>
              <a:t> </a:t>
            </a:r>
            <a:r>
              <a:rPr lang="en-US" sz="1200" dirty="0" err="1"/>
              <a:t>examenelor</a:t>
            </a:r>
            <a:r>
              <a:rPr lang="en-US" sz="1200" dirty="0"/>
              <a:t> </a:t>
            </a:r>
            <a:r>
              <a:rPr lang="en-US" sz="1200" dirty="0" err="1"/>
              <a:t>medicale</a:t>
            </a:r>
            <a:r>
              <a:rPr lang="en-US" sz="1200" dirty="0"/>
              <a:t> </a:t>
            </a:r>
            <a:r>
              <a:rPr lang="en-US" sz="1200" dirty="0" err="1"/>
              <a:t>profilactice</a:t>
            </a:r>
            <a:r>
              <a:rPr lang="en-US" sz="1200" dirty="0"/>
              <a:t> </a:t>
            </a:r>
            <a:r>
              <a:rPr lang="en-US" sz="1200" dirty="0" err="1"/>
              <a:t>pentru</a:t>
            </a:r>
            <a:r>
              <a:rPr lang="en-US" sz="1200" dirty="0"/>
              <a:t> </a:t>
            </a:r>
            <a:r>
              <a:rPr lang="en-US" sz="1200" dirty="0" err="1"/>
              <a:t>instituţiile</a:t>
            </a:r>
            <a:r>
              <a:rPr lang="en-US" sz="1200" dirty="0"/>
              <a:t> medico-</a:t>
            </a:r>
            <a:r>
              <a:rPr lang="en-US" sz="1200" dirty="0" err="1"/>
              <a:t>sanitare</a:t>
            </a:r>
            <a:r>
              <a:rPr lang="en-US" sz="1200" dirty="0"/>
              <a:t> </a:t>
            </a:r>
            <a:r>
              <a:rPr lang="en-US" sz="1200" dirty="0" err="1" smtClean="0"/>
              <a:t>publice</a:t>
            </a:r>
            <a:r>
              <a:rPr lang="en-US" sz="1200" dirty="0" smtClean="0"/>
              <a:t>;</a:t>
            </a:r>
          </a:p>
          <a:p>
            <a:r>
              <a:rPr lang="en-US" sz="1200" dirty="0"/>
              <a:t>l) </a:t>
            </a:r>
            <a:r>
              <a:rPr lang="en-US" sz="1200" dirty="0" err="1"/>
              <a:t>promovarea</a:t>
            </a:r>
            <a:r>
              <a:rPr lang="en-US" sz="1200" dirty="0"/>
              <a:t> </a:t>
            </a:r>
            <a:r>
              <a:rPr lang="en-US" sz="1200" dirty="0" err="1"/>
              <a:t>donării</a:t>
            </a:r>
            <a:r>
              <a:rPr lang="en-US" sz="1200" dirty="0"/>
              <a:t> </a:t>
            </a:r>
            <a:r>
              <a:rPr lang="en-US" sz="1200" dirty="0" err="1"/>
              <a:t>voluntare</a:t>
            </a:r>
            <a:r>
              <a:rPr lang="en-US" sz="1200" dirty="0"/>
              <a:t> </a:t>
            </a:r>
            <a:r>
              <a:rPr lang="en-US" sz="1200" dirty="0" err="1"/>
              <a:t>şi</a:t>
            </a:r>
            <a:r>
              <a:rPr lang="en-US" sz="1200" dirty="0"/>
              <a:t> </a:t>
            </a:r>
            <a:r>
              <a:rPr lang="en-US" sz="1200" dirty="0" err="1"/>
              <a:t>neremunerate</a:t>
            </a:r>
            <a:r>
              <a:rPr lang="en-US" sz="1200" dirty="0"/>
              <a:t> de </a:t>
            </a:r>
            <a:r>
              <a:rPr lang="en-US" sz="1200" dirty="0" err="1"/>
              <a:t>sînge</a:t>
            </a:r>
            <a:r>
              <a:rPr lang="en-US" sz="1200" dirty="0"/>
              <a:t> </a:t>
            </a:r>
            <a:r>
              <a:rPr lang="en-US" sz="1200" dirty="0" err="1"/>
              <a:t>sau</a:t>
            </a:r>
            <a:r>
              <a:rPr lang="en-US" sz="1200" dirty="0"/>
              <a:t> de </a:t>
            </a:r>
            <a:r>
              <a:rPr lang="en-US" sz="1200" dirty="0" err="1"/>
              <a:t>componente</a:t>
            </a:r>
            <a:r>
              <a:rPr lang="en-US" sz="1200" dirty="0"/>
              <a:t> </a:t>
            </a:r>
            <a:r>
              <a:rPr lang="en-US" sz="1200" dirty="0" err="1"/>
              <a:t>sangvine</a:t>
            </a:r>
            <a:r>
              <a:rPr lang="en-US" sz="1200" dirty="0"/>
              <a:t> </a:t>
            </a:r>
            <a:r>
              <a:rPr lang="en-US" sz="1200" dirty="0" err="1"/>
              <a:t>în</a:t>
            </a:r>
            <a:r>
              <a:rPr lang="en-US" sz="1200" dirty="0"/>
              <a:t> </a:t>
            </a:r>
            <a:r>
              <a:rPr lang="en-US" sz="1200" dirty="0" err="1"/>
              <a:t>rîndul</a:t>
            </a:r>
            <a:r>
              <a:rPr lang="en-US" sz="1200" dirty="0"/>
              <a:t> </a:t>
            </a:r>
            <a:r>
              <a:rPr lang="en-US" sz="1200" dirty="0" err="1"/>
              <a:t>populației</a:t>
            </a:r>
            <a:r>
              <a:rPr lang="en-US" sz="1200" dirty="0"/>
              <a:t> din </a:t>
            </a:r>
            <a:r>
              <a:rPr lang="en-US" sz="1200" dirty="0" err="1"/>
              <a:t>teritoriul</a:t>
            </a:r>
            <a:r>
              <a:rPr lang="en-US" sz="1200" dirty="0"/>
              <a:t> </a:t>
            </a:r>
            <a:r>
              <a:rPr lang="en-US" sz="1200" dirty="0" err="1"/>
              <a:t>deservit</a:t>
            </a:r>
            <a:r>
              <a:rPr lang="en-US" sz="1200" dirty="0"/>
              <a:t> </a:t>
            </a:r>
            <a:r>
              <a:rPr lang="en-US" sz="1200" dirty="0" err="1"/>
              <a:t>și</a:t>
            </a:r>
            <a:r>
              <a:rPr lang="en-US" sz="1200" dirty="0"/>
              <a:t> </a:t>
            </a:r>
            <a:r>
              <a:rPr lang="en-US" sz="1200" dirty="0" err="1"/>
              <a:t>înrolarea</a:t>
            </a:r>
            <a:r>
              <a:rPr lang="en-US" sz="1200" dirty="0"/>
              <a:t> </a:t>
            </a:r>
            <a:r>
              <a:rPr lang="en-US" sz="1200" dirty="0" err="1"/>
              <a:t>donatorilor</a:t>
            </a:r>
            <a:r>
              <a:rPr lang="en-US" sz="1200" dirty="0"/>
              <a:t> </a:t>
            </a:r>
            <a:r>
              <a:rPr lang="en-US" sz="1200" dirty="0" err="1"/>
              <a:t>în</a:t>
            </a:r>
            <a:r>
              <a:rPr lang="en-US" sz="1200" dirty="0"/>
              <a:t> </a:t>
            </a:r>
            <a:r>
              <a:rPr lang="en-US" sz="1200" dirty="0" err="1"/>
              <a:t>activitatea</a:t>
            </a:r>
            <a:r>
              <a:rPr lang="en-US" sz="1200" dirty="0"/>
              <a:t> de </a:t>
            </a:r>
            <a:r>
              <a:rPr lang="en-US" sz="1200" dirty="0" err="1"/>
              <a:t>voluntariat</a:t>
            </a:r>
            <a:r>
              <a:rPr lang="en-US" sz="1200" dirty="0" smtClean="0"/>
              <a:t>;</a:t>
            </a:r>
            <a:endParaRPr lang="en-US" sz="1200" dirty="0"/>
          </a:p>
          <a:p>
            <a:r>
              <a:rPr lang="en-US" sz="1200" dirty="0"/>
              <a:t>m) </a:t>
            </a:r>
            <a:r>
              <a:rPr lang="en-US" sz="1200" dirty="0" err="1"/>
              <a:t>consilierea</a:t>
            </a:r>
            <a:r>
              <a:rPr lang="en-US" sz="1200" dirty="0"/>
              <a:t> pre- </a:t>
            </a:r>
            <a:r>
              <a:rPr lang="en-US" sz="1200" dirty="0" err="1"/>
              <a:t>şi</a:t>
            </a:r>
            <a:r>
              <a:rPr lang="en-US" sz="1200" dirty="0"/>
              <a:t> post-test </a:t>
            </a:r>
            <a:r>
              <a:rPr lang="en-US" sz="1200" dirty="0" err="1"/>
              <a:t>în</a:t>
            </a:r>
            <a:r>
              <a:rPr lang="en-US" sz="1200" dirty="0"/>
              <a:t> </a:t>
            </a:r>
            <a:r>
              <a:rPr lang="en-US" sz="1200" dirty="0" err="1"/>
              <a:t>cadrul</a:t>
            </a:r>
            <a:r>
              <a:rPr lang="en-US" sz="1200" dirty="0"/>
              <a:t> </a:t>
            </a:r>
            <a:r>
              <a:rPr lang="en-US" sz="1200" dirty="0" err="1"/>
              <a:t>serviciilor</a:t>
            </a:r>
            <a:r>
              <a:rPr lang="en-US" sz="1200" dirty="0"/>
              <a:t> de testate </a:t>
            </a:r>
            <a:r>
              <a:rPr lang="en-US" sz="1200" dirty="0" err="1"/>
              <a:t>voluntară</a:t>
            </a:r>
            <a:r>
              <a:rPr lang="en-US" sz="1200" dirty="0"/>
              <a:t> </a:t>
            </a:r>
            <a:r>
              <a:rPr lang="en-US" sz="1200" dirty="0" err="1"/>
              <a:t>şi</a:t>
            </a:r>
            <a:r>
              <a:rPr lang="en-US" sz="1200" dirty="0"/>
              <a:t> </a:t>
            </a:r>
            <a:r>
              <a:rPr lang="en-US" sz="1200" dirty="0" err="1"/>
              <a:t>confidenţială</a:t>
            </a:r>
            <a:r>
              <a:rPr lang="en-US" sz="1200" dirty="0"/>
              <a:t> la </a:t>
            </a:r>
            <a:r>
              <a:rPr lang="en-US" sz="1200" dirty="0" err="1"/>
              <a:t>infecţia</a:t>
            </a:r>
            <a:r>
              <a:rPr lang="en-US" sz="1200" dirty="0"/>
              <a:t> HIV </a:t>
            </a:r>
            <a:r>
              <a:rPr lang="en-US" sz="1200" dirty="0" err="1"/>
              <a:t>şi</a:t>
            </a:r>
            <a:r>
              <a:rPr lang="en-US" sz="1200" dirty="0"/>
              <a:t> </a:t>
            </a:r>
            <a:r>
              <a:rPr lang="en-US" sz="1200" dirty="0" err="1"/>
              <a:t>hepatite</a:t>
            </a:r>
            <a:r>
              <a:rPr lang="en-US" sz="1200" dirty="0"/>
              <a:t> </a:t>
            </a:r>
            <a:r>
              <a:rPr lang="en-US" sz="1200" dirty="0" err="1"/>
              <a:t>virale</a:t>
            </a:r>
            <a:r>
              <a:rPr lang="en-US" sz="1200" dirty="0"/>
              <a:t> B, C a </a:t>
            </a:r>
            <a:r>
              <a:rPr lang="en-US" sz="1200" dirty="0" err="1"/>
              <a:t>solicitanţilor</a:t>
            </a:r>
            <a:r>
              <a:rPr lang="en-US" sz="1200" dirty="0"/>
              <a:t>, </a:t>
            </a:r>
            <a:r>
              <a:rPr lang="en-US" sz="1200" dirty="0" err="1"/>
              <a:t>inclusiv</a:t>
            </a:r>
            <a:r>
              <a:rPr lang="en-US" sz="1200" dirty="0"/>
              <a:t> a </a:t>
            </a:r>
            <a:r>
              <a:rPr lang="en-US" sz="1200" dirty="0" err="1"/>
              <a:t>gravidelor</a:t>
            </a:r>
            <a:r>
              <a:rPr lang="en-US" sz="1200" dirty="0"/>
              <a:t> </a:t>
            </a:r>
            <a:r>
              <a:rPr lang="en-US" sz="1200" dirty="0" err="1"/>
              <a:t>în</a:t>
            </a:r>
            <a:r>
              <a:rPr lang="en-US" sz="1200" dirty="0"/>
              <a:t> prima </a:t>
            </a:r>
            <a:r>
              <a:rPr lang="en-US" sz="1200" dirty="0" err="1"/>
              <a:t>şi</a:t>
            </a:r>
            <a:r>
              <a:rPr lang="en-US" sz="1200" dirty="0"/>
              <a:t> a </a:t>
            </a:r>
            <a:r>
              <a:rPr lang="en-US" sz="1200" dirty="0" err="1"/>
              <a:t>doua</a:t>
            </a:r>
            <a:r>
              <a:rPr lang="en-US" sz="1200" dirty="0"/>
              <a:t> </a:t>
            </a:r>
            <a:r>
              <a:rPr lang="en-US" sz="1200" dirty="0" err="1"/>
              <a:t>jumătate</a:t>
            </a:r>
            <a:r>
              <a:rPr lang="en-US" sz="1200" dirty="0"/>
              <a:t> de </a:t>
            </a:r>
            <a:r>
              <a:rPr lang="en-US" sz="1200" dirty="0" err="1" smtClean="0"/>
              <a:t>sarcină</a:t>
            </a:r>
            <a:r>
              <a:rPr lang="en-US" sz="1200" dirty="0" smtClean="0"/>
              <a:t>;</a:t>
            </a:r>
            <a:endParaRPr lang="en-US" sz="1200" dirty="0"/>
          </a:p>
          <a:p>
            <a:r>
              <a:rPr lang="en-US" sz="1200" dirty="0"/>
              <a:t>n) </a:t>
            </a:r>
            <a:r>
              <a:rPr lang="en-US" sz="1200" dirty="0" err="1"/>
              <a:t>prestarea</a:t>
            </a:r>
            <a:r>
              <a:rPr lang="en-US" sz="1200" dirty="0"/>
              <a:t> </a:t>
            </a:r>
            <a:r>
              <a:rPr lang="en-US" sz="1200" dirty="0" err="1"/>
              <a:t>serviciilor</a:t>
            </a:r>
            <a:r>
              <a:rPr lang="en-US" sz="1200" dirty="0"/>
              <a:t> de </a:t>
            </a:r>
            <a:r>
              <a:rPr lang="en-US" sz="1200" dirty="0" err="1"/>
              <a:t>depistare</a:t>
            </a:r>
            <a:r>
              <a:rPr lang="en-US" sz="1200" dirty="0"/>
              <a:t> </a:t>
            </a:r>
            <a:r>
              <a:rPr lang="en-US" sz="1200" dirty="0" err="1"/>
              <a:t>precoce</a:t>
            </a:r>
            <a:r>
              <a:rPr lang="en-US" sz="1200" dirty="0"/>
              <a:t> a </a:t>
            </a:r>
            <a:r>
              <a:rPr lang="en-US" sz="1200" dirty="0" err="1"/>
              <a:t>patologiilor</a:t>
            </a:r>
            <a:r>
              <a:rPr lang="en-US" sz="1200" dirty="0"/>
              <a:t> </a:t>
            </a:r>
            <a:r>
              <a:rPr lang="en-US" sz="1200" dirty="0" err="1"/>
              <a:t>în</a:t>
            </a:r>
            <a:r>
              <a:rPr lang="en-US" sz="1200" dirty="0"/>
              <a:t> </a:t>
            </a:r>
            <a:r>
              <a:rPr lang="en-US" sz="1200" dirty="0" err="1"/>
              <a:t>cadrul</a:t>
            </a:r>
            <a:r>
              <a:rPr lang="en-US" sz="1200" dirty="0"/>
              <a:t> </a:t>
            </a:r>
            <a:r>
              <a:rPr lang="en-US" sz="1200" dirty="0" err="1"/>
              <a:t>screeningurilor</a:t>
            </a:r>
            <a:r>
              <a:rPr lang="en-US" sz="1200" dirty="0"/>
              <a:t> </a:t>
            </a:r>
            <a:r>
              <a:rPr lang="en-US" sz="1200" dirty="0" err="1"/>
              <a:t>organizate</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aprobate</a:t>
            </a:r>
            <a:r>
              <a:rPr lang="en-US" sz="1200" dirty="0"/>
              <a:t> de </a:t>
            </a:r>
            <a:r>
              <a:rPr lang="en-US" sz="1200" dirty="0" err="1"/>
              <a:t>Ministerul</a:t>
            </a:r>
            <a:r>
              <a:rPr lang="en-US" sz="1200" dirty="0"/>
              <a:t> </a:t>
            </a:r>
            <a:r>
              <a:rPr lang="en-US" sz="1200" dirty="0" err="1"/>
              <a:t>Sănătăţii</a:t>
            </a:r>
            <a:r>
              <a:rPr lang="en-US" sz="1200" dirty="0"/>
              <a:t> </a:t>
            </a:r>
            <a:r>
              <a:rPr lang="en-US" sz="1200" dirty="0" err="1"/>
              <a:t>şi</a:t>
            </a:r>
            <a:r>
              <a:rPr lang="en-US" sz="1200" dirty="0"/>
              <a:t> </a:t>
            </a:r>
            <a:r>
              <a:rPr lang="en-US" sz="1200" dirty="0" err="1"/>
              <a:t>Compania</a:t>
            </a:r>
            <a:r>
              <a:rPr lang="en-US" sz="1200" dirty="0"/>
              <a:t> </a:t>
            </a:r>
            <a:r>
              <a:rPr lang="en-US" sz="1200" dirty="0" err="1"/>
              <a:t>Naţională</a:t>
            </a:r>
            <a:r>
              <a:rPr lang="en-US" sz="1200" dirty="0"/>
              <a:t> de </a:t>
            </a:r>
            <a:r>
              <a:rPr lang="en-US" sz="1200" dirty="0" err="1"/>
              <a:t>Asigurări</a:t>
            </a:r>
            <a:r>
              <a:rPr lang="en-US" sz="1200" dirty="0"/>
              <a:t> </a:t>
            </a:r>
            <a:r>
              <a:rPr lang="en-US" sz="1200" dirty="0" err="1"/>
              <a:t>în</a:t>
            </a:r>
            <a:r>
              <a:rPr lang="en-US" sz="1200" dirty="0"/>
              <a:t> </a:t>
            </a:r>
            <a:r>
              <a:rPr lang="en-US" sz="1200" dirty="0" err="1"/>
              <a:t>Medicină</a:t>
            </a:r>
            <a:r>
              <a:rPr lang="en-US" sz="1200" dirty="0" smtClean="0"/>
              <a:t>;</a:t>
            </a:r>
            <a:endParaRPr lang="en-US" sz="1200" dirty="0"/>
          </a:p>
          <a:p>
            <a:r>
              <a:rPr lang="en-US" sz="1200" dirty="0"/>
              <a:t>o) </a:t>
            </a:r>
            <a:r>
              <a:rPr lang="en-US" sz="1200" dirty="0" err="1"/>
              <a:t>evaluarea</a:t>
            </a:r>
            <a:r>
              <a:rPr lang="en-US" sz="1200" dirty="0"/>
              <a:t> </a:t>
            </a:r>
            <a:r>
              <a:rPr lang="en-US" sz="1200" dirty="0" err="1"/>
              <a:t>anuală</a:t>
            </a:r>
            <a:r>
              <a:rPr lang="en-US" sz="1200" dirty="0"/>
              <a:t> </a:t>
            </a:r>
            <a:r>
              <a:rPr lang="en-US" sz="1200" dirty="0" err="1"/>
              <a:t>complexă</a:t>
            </a:r>
            <a:r>
              <a:rPr lang="en-US" sz="1200" dirty="0"/>
              <a:t> a </a:t>
            </a:r>
            <a:r>
              <a:rPr lang="en-US" sz="1200" dirty="0" err="1"/>
              <a:t>stării</a:t>
            </a:r>
            <a:r>
              <a:rPr lang="en-US" sz="1200" dirty="0"/>
              <a:t> de </a:t>
            </a:r>
            <a:r>
              <a:rPr lang="en-US" sz="1200" dirty="0" err="1"/>
              <a:t>sănătate</a:t>
            </a:r>
            <a:r>
              <a:rPr lang="en-US" sz="1200" dirty="0"/>
              <a:t> a </a:t>
            </a:r>
            <a:r>
              <a:rPr lang="en-US" sz="1200" dirty="0" err="1"/>
              <a:t>persoanelor</a:t>
            </a:r>
            <a:r>
              <a:rPr lang="en-US" sz="1200" dirty="0"/>
              <a:t> </a:t>
            </a:r>
            <a:r>
              <a:rPr lang="en-US" sz="1200" dirty="0" err="1"/>
              <a:t>vârstnice</a:t>
            </a:r>
            <a:r>
              <a:rPr lang="en-US" sz="1200" dirty="0"/>
              <a:t> </a:t>
            </a:r>
            <a:r>
              <a:rPr lang="en-US" sz="1200" dirty="0" err="1"/>
              <a:t>pentru</a:t>
            </a:r>
            <a:r>
              <a:rPr lang="en-US" sz="1200" dirty="0"/>
              <a:t> </a:t>
            </a:r>
            <a:r>
              <a:rPr lang="en-US" sz="1200" dirty="0" err="1"/>
              <a:t>depistarea</a:t>
            </a:r>
            <a:r>
              <a:rPr lang="en-US" sz="1200" dirty="0"/>
              <a:t> </a:t>
            </a:r>
            <a:r>
              <a:rPr lang="en-US" sz="1200" dirty="0" err="1"/>
              <a:t>precoce</a:t>
            </a:r>
            <a:r>
              <a:rPr lang="en-US" sz="1200" dirty="0"/>
              <a:t> a </a:t>
            </a:r>
            <a:r>
              <a:rPr lang="en-US" sz="1200" dirty="0" err="1"/>
              <a:t>maladiilor</a:t>
            </a:r>
            <a:r>
              <a:rPr lang="en-US" sz="1200" dirty="0"/>
              <a:t> care au </a:t>
            </a:r>
            <a:r>
              <a:rPr lang="en-US" sz="1200" dirty="0" err="1"/>
              <a:t>nevoie</a:t>
            </a:r>
            <a:r>
              <a:rPr lang="en-US" sz="1200" dirty="0"/>
              <a:t> de </a:t>
            </a:r>
            <a:r>
              <a:rPr lang="en-US" sz="1200" dirty="0" err="1"/>
              <a:t>îngrijire</a:t>
            </a:r>
            <a:r>
              <a:rPr lang="en-US" sz="1200" dirty="0"/>
              <a:t> </a:t>
            </a:r>
            <a:r>
              <a:rPr lang="en-US" sz="1200" dirty="0" err="1"/>
              <a:t>integrată</a:t>
            </a:r>
            <a:r>
              <a:rPr lang="en-US" sz="1200" dirty="0"/>
              <a:t>, </a:t>
            </a:r>
            <a:r>
              <a:rPr lang="en-US" sz="1200" dirty="0" err="1"/>
              <a:t>în</a:t>
            </a:r>
            <a:r>
              <a:rPr lang="en-US" sz="1200" dirty="0"/>
              <a:t> </a:t>
            </a:r>
            <a:r>
              <a:rPr lang="en-US" sz="1200" dirty="0" err="1"/>
              <a:t>vederea</a:t>
            </a:r>
            <a:r>
              <a:rPr lang="en-US" sz="1200" dirty="0"/>
              <a:t> </a:t>
            </a:r>
            <a:r>
              <a:rPr lang="en-US" sz="1200" dirty="0" err="1"/>
              <a:t>promovării</a:t>
            </a:r>
            <a:r>
              <a:rPr lang="en-US" sz="1200" dirty="0"/>
              <a:t> </a:t>
            </a:r>
            <a:r>
              <a:rPr lang="en-US" sz="1200" dirty="0" err="1"/>
              <a:t>îmbătrânirii</a:t>
            </a:r>
            <a:r>
              <a:rPr lang="en-US" sz="1200" dirty="0"/>
              <a:t> </a:t>
            </a:r>
            <a:r>
              <a:rPr lang="en-US" sz="1200" dirty="0" err="1"/>
              <a:t>sănătoase</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33</a:t>
            </a:fld>
            <a:endParaRPr lang="en">
              <a:solidFill>
                <a:srgbClr val="FFFFFF"/>
              </a:solidFill>
            </a:endParaRPr>
          </a:p>
        </p:txBody>
      </p:sp>
    </p:spTree>
    <p:extLst>
      <p:ext uri="{BB962C8B-B14F-4D97-AF65-F5344CB8AC3E}">
        <p14:creationId xmlns:p14="http://schemas.microsoft.com/office/powerpoint/2010/main" val="614556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538075"/>
            <a:ext cx="7974897" cy="3387900"/>
          </a:xfrm>
        </p:spPr>
        <p:txBody>
          <a:bodyPr/>
          <a:lstStyle/>
          <a:p>
            <a:pPr marL="76200" indent="0">
              <a:buNone/>
            </a:pPr>
            <a:r>
              <a:rPr lang="en-US" sz="1200" dirty="0" smtClean="0"/>
              <a:t>2</a:t>
            </a:r>
            <a:r>
              <a:rPr lang="en-US" sz="1200" dirty="0"/>
              <a:t>) </a:t>
            </a:r>
            <a:r>
              <a:rPr lang="en-US" sz="1200" dirty="0" err="1" smtClean="0"/>
              <a:t>Servicii</a:t>
            </a:r>
            <a:r>
              <a:rPr lang="en-US" sz="1200" dirty="0" smtClean="0"/>
              <a:t> </a:t>
            </a:r>
            <a:r>
              <a:rPr lang="en-US" sz="1200" dirty="0" err="1"/>
              <a:t>medicale</a:t>
            </a:r>
            <a:r>
              <a:rPr lang="en-US" sz="1200" dirty="0"/>
              <a:t> curative</a:t>
            </a:r>
            <a:r>
              <a:rPr lang="en-US" sz="1200" dirty="0" smtClean="0"/>
              <a:t>:</a:t>
            </a:r>
            <a:endParaRPr lang="en-US" sz="1200" dirty="0"/>
          </a:p>
          <a:p>
            <a:r>
              <a:rPr lang="en-US" sz="1200" dirty="0"/>
              <a:t>a) </a:t>
            </a:r>
            <a:r>
              <a:rPr lang="en-US" sz="1200" dirty="0" err="1"/>
              <a:t>consultaţie</a:t>
            </a:r>
            <a:r>
              <a:rPr lang="en-US" sz="1200" dirty="0"/>
              <a:t> (</a:t>
            </a:r>
            <a:r>
              <a:rPr lang="en-US" sz="1200" dirty="0" err="1"/>
              <a:t>anamneză</a:t>
            </a:r>
            <a:r>
              <a:rPr lang="en-US" sz="1200" dirty="0"/>
              <a:t>, </a:t>
            </a:r>
            <a:r>
              <a:rPr lang="en-US" sz="1200" dirty="0" err="1"/>
              <a:t>examen</a:t>
            </a:r>
            <a:r>
              <a:rPr lang="en-US" sz="1200" dirty="0"/>
              <a:t> clinic) </a:t>
            </a:r>
            <a:r>
              <a:rPr lang="en-US" sz="1200" dirty="0" err="1"/>
              <a:t>în</a:t>
            </a:r>
            <a:r>
              <a:rPr lang="en-US" sz="1200" dirty="0"/>
              <a:t> </a:t>
            </a:r>
            <a:r>
              <a:rPr lang="en-US" sz="1200" dirty="0" err="1"/>
              <a:t>caz</a:t>
            </a:r>
            <a:r>
              <a:rPr lang="en-US" sz="1200" dirty="0"/>
              <a:t> de </a:t>
            </a:r>
            <a:r>
              <a:rPr lang="en-US" sz="1200" dirty="0" err="1"/>
              <a:t>boală</a:t>
            </a:r>
            <a:r>
              <a:rPr lang="en-US" sz="1200" dirty="0"/>
              <a:t> </a:t>
            </a:r>
            <a:r>
              <a:rPr lang="en-US" sz="1200" dirty="0" err="1"/>
              <a:t>sau</a:t>
            </a:r>
            <a:r>
              <a:rPr lang="en-US" sz="1200" dirty="0"/>
              <a:t> accident, cu </a:t>
            </a:r>
            <a:r>
              <a:rPr lang="en-US" sz="1200" dirty="0" err="1"/>
              <a:t>stabilirea</a:t>
            </a:r>
            <a:r>
              <a:rPr lang="en-US" sz="1200" dirty="0"/>
              <a:t> </a:t>
            </a:r>
            <a:r>
              <a:rPr lang="en-US" sz="1200" dirty="0" err="1"/>
              <a:t>diagnosticului</a:t>
            </a:r>
            <a:r>
              <a:rPr lang="en-US" sz="1200" dirty="0"/>
              <a:t>, </a:t>
            </a:r>
            <a:r>
              <a:rPr lang="en-US" sz="1200" dirty="0" err="1"/>
              <a:t>recomandarea</a:t>
            </a:r>
            <a:r>
              <a:rPr lang="en-US" sz="1200" dirty="0"/>
              <a:t> </a:t>
            </a:r>
            <a:r>
              <a:rPr lang="en-US" sz="1200" dirty="0" err="1"/>
              <a:t>investigaţiilor</a:t>
            </a:r>
            <a:r>
              <a:rPr lang="en-US" sz="1200" dirty="0"/>
              <a:t> de </a:t>
            </a:r>
            <a:r>
              <a:rPr lang="en-US" sz="1200" dirty="0" err="1"/>
              <a:t>laborator</a:t>
            </a:r>
            <a:r>
              <a:rPr lang="en-US" sz="1200" dirty="0"/>
              <a:t> </a:t>
            </a:r>
            <a:r>
              <a:rPr lang="en-US" sz="1200" dirty="0" err="1"/>
              <a:t>şi</a:t>
            </a:r>
            <a:r>
              <a:rPr lang="en-US" sz="1200" dirty="0"/>
              <a:t> </a:t>
            </a:r>
            <a:r>
              <a:rPr lang="en-US" sz="1200" dirty="0" err="1"/>
              <a:t>instrumentale</a:t>
            </a:r>
            <a:r>
              <a:rPr lang="en-US" sz="1200" dirty="0"/>
              <a:t> </a:t>
            </a:r>
            <a:r>
              <a:rPr lang="en-US" sz="1200" dirty="0" err="1"/>
              <a:t>şi</a:t>
            </a:r>
            <a:r>
              <a:rPr lang="en-US" sz="1200" dirty="0"/>
              <a:t> </a:t>
            </a:r>
            <a:r>
              <a:rPr lang="en-US" sz="1200" dirty="0" err="1"/>
              <a:t>prescrierea</a:t>
            </a:r>
            <a:r>
              <a:rPr lang="en-US" sz="1200" dirty="0"/>
              <a:t> </a:t>
            </a:r>
            <a:r>
              <a:rPr lang="en-US" sz="1200" dirty="0" err="1"/>
              <a:t>tratamentului</a:t>
            </a:r>
            <a:r>
              <a:rPr lang="en-US" sz="1200" dirty="0"/>
              <a:t>, </a:t>
            </a:r>
            <a:r>
              <a:rPr lang="en-US" sz="1200" dirty="0" err="1"/>
              <a:t>acordată</a:t>
            </a:r>
            <a:r>
              <a:rPr lang="en-US" sz="1200" dirty="0"/>
              <a:t>, la </a:t>
            </a:r>
            <a:r>
              <a:rPr lang="en-US" sz="1200" dirty="0" err="1"/>
              <a:t>solicitare</a:t>
            </a:r>
            <a:r>
              <a:rPr lang="en-US" sz="1200" dirty="0"/>
              <a:t> </a:t>
            </a:r>
            <a:r>
              <a:rPr lang="en-US" sz="1200" dirty="0" err="1"/>
              <a:t>persoanei</a:t>
            </a:r>
            <a:r>
              <a:rPr lang="en-US" sz="1200" dirty="0"/>
              <a:t>, </a:t>
            </a:r>
            <a:r>
              <a:rPr lang="en-US" sz="1200" dirty="0" err="1"/>
              <a:t>ori</a:t>
            </a:r>
            <a:r>
              <a:rPr lang="en-US" sz="1200" dirty="0"/>
              <a:t> de </a:t>
            </a:r>
            <a:r>
              <a:rPr lang="en-US" sz="1200" dirty="0" err="1"/>
              <a:t>cîte</a:t>
            </a:r>
            <a:r>
              <a:rPr lang="en-US" sz="1200" dirty="0"/>
              <a:t> </a:t>
            </a:r>
            <a:r>
              <a:rPr lang="en-US" sz="1200" dirty="0" err="1"/>
              <a:t>ori</a:t>
            </a:r>
            <a:r>
              <a:rPr lang="en-US" sz="1200" dirty="0"/>
              <a:t> are </a:t>
            </a:r>
            <a:r>
              <a:rPr lang="en-US" sz="1200" dirty="0" err="1"/>
              <a:t>nevoie</a:t>
            </a:r>
            <a:r>
              <a:rPr lang="en-US" sz="1200" dirty="0"/>
              <a:t> </a:t>
            </a:r>
            <a:r>
              <a:rPr lang="en-US" sz="1200" dirty="0" err="1"/>
              <a:t>aceasta</a:t>
            </a:r>
            <a:r>
              <a:rPr lang="en-US" sz="1200" dirty="0"/>
              <a:t> </a:t>
            </a:r>
            <a:r>
              <a:rPr lang="en-US" sz="1200" dirty="0" err="1"/>
              <a:t>în</a:t>
            </a:r>
            <a:r>
              <a:rPr lang="en-US" sz="1200" dirty="0"/>
              <a:t> </a:t>
            </a:r>
            <a:r>
              <a:rPr lang="en-US" sz="1200" dirty="0" err="1"/>
              <a:t>baza</a:t>
            </a:r>
            <a:r>
              <a:rPr lang="en-US" sz="1200" dirty="0"/>
              <a:t> </a:t>
            </a:r>
            <a:r>
              <a:rPr lang="en-US" sz="1200" dirty="0" err="1"/>
              <a:t>datelor</a:t>
            </a:r>
            <a:r>
              <a:rPr lang="en-US" sz="1200" dirty="0"/>
              <a:t> </a:t>
            </a:r>
            <a:r>
              <a:rPr lang="en-US" sz="1200" dirty="0" err="1"/>
              <a:t>obiective</a:t>
            </a:r>
            <a:r>
              <a:rPr lang="en-US" sz="1200" dirty="0" smtClean="0"/>
              <a:t>;</a:t>
            </a:r>
            <a:endParaRPr lang="en-US" sz="1200" dirty="0"/>
          </a:p>
          <a:p>
            <a:r>
              <a:rPr lang="en-US" sz="1200" dirty="0"/>
              <a:t>b) </a:t>
            </a:r>
            <a:r>
              <a:rPr lang="en-US" sz="1200" dirty="0" err="1"/>
              <a:t>manopere</a:t>
            </a:r>
            <a:r>
              <a:rPr lang="en-US" sz="1200" dirty="0"/>
              <a:t> de </a:t>
            </a:r>
            <a:r>
              <a:rPr lang="en-US" sz="1200" dirty="0" err="1"/>
              <a:t>mică</a:t>
            </a:r>
            <a:r>
              <a:rPr lang="en-US" sz="1200" dirty="0"/>
              <a:t> </a:t>
            </a:r>
            <a:r>
              <a:rPr lang="en-US" sz="1200" dirty="0" err="1"/>
              <a:t>chirurgie</a:t>
            </a:r>
            <a:r>
              <a:rPr lang="en-US" sz="1200" dirty="0"/>
              <a:t> </a:t>
            </a:r>
            <a:r>
              <a:rPr lang="en-US" sz="1200" dirty="0" err="1"/>
              <a:t>în</a:t>
            </a:r>
            <a:r>
              <a:rPr lang="en-US" sz="1200" dirty="0"/>
              <a:t> </a:t>
            </a:r>
            <a:r>
              <a:rPr lang="en-US" sz="1200" dirty="0" err="1"/>
              <a:t>stările</a:t>
            </a:r>
            <a:r>
              <a:rPr lang="en-US" sz="1200" dirty="0"/>
              <a:t> </a:t>
            </a:r>
            <a:r>
              <a:rPr lang="en-US" sz="1200" dirty="0" err="1"/>
              <a:t>urgente</a:t>
            </a:r>
            <a:r>
              <a:rPr lang="en-US" sz="1200" dirty="0"/>
              <a:t>, la </a:t>
            </a:r>
            <a:r>
              <a:rPr lang="en-US" sz="1200" dirty="0" err="1"/>
              <a:t>indicaţii</a:t>
            </a:r>
            <a:r>
              <a:rPr lang="en-US" sz="1200" dirty="0"/>
              <a:t> </a:t>
            </a:r>
            <a:r>
              <a:rPr lang="en-US" sz="1200" dirty="0" err="1"/>
              <a:t>medicale</a:t>
            </a:r>
            <a:r>
              <a:rPr lang="en-US" sz="1200" dirty="0"/>
              <a:t> - </a:t>
            </a:r>
            <a:r>
              <a:rPr lang="en-US" sz="1200" dirty="0" err="1"/>
              <a:t>tratamentul</a:t>
            </a:r>
            <a:r>
              <a:rPr lang="en-US" sz="1200" dirty="0"/>
              <a:t> chirurgical al </a:t>
            </a:r>
            <a:r>
              <a:rPr lang="en-US" sz="1200" dirty="0" err="1"/>
              <a:t>plăgilor</a:t>
            </a:r>
            <a:r>
              <a:rPr lang="en-US" sz="1200" dirty="0"/>
              <a:t>, </a:t>
            </a:r>
            <a:r>
              <a:rPr lang="en-US" sz="1200" dirty="0" err="1"/>
              <a:t>inclusiv</a:t>
            </a:r>
            <a:r>
              <a:rPr lang="en-US" sz="1200" dirty="0"/>
              <a:t> </a:t>
            </a:r>
            <a:r>
              <a:rPr lang="en-US" sz="1200" dirty="0" err="1"/>
              <a:t>suturarea</a:t>
            </a:r>
            <a:r>
              <a:rPr lang="en-US" sz="1200" dirty="0"/>
              <a:t> </a:t>
            </a:r>
            <a:r>
              <a:rPr lang="en-US" sz="1200" dirty="0" err="1"/>
              <a:t>plăgii</a:t>
            </a:r>
            <a:r>
              <a:rPr lang="en-US" sz="1200" dirty="0"/>
              <a:t> </a:t>
            </a:r>
            <a:r>
              <a:rPr lang="en-US" sz="1200" dirty="0" err="1"/>
              <a:t>şi</a:t>
            </a:r>
            <a:r>
              <a:rPr lang="en-US" sz="1200" dirty="0"/>
              <a:t> </a:t>
            </a:r>
            <a:r>
              <a:rPr lang="en-US" sz="1200" dirty="0" err="1"/>
              <a:t>aplicarea</a:t>
            </a:r>
            <a:r>
              <a:rPr lang="en-US" sz="1200" dirty="0"/>
              <a:t> </a:t>
            </a:r>
            <a:r>
              <a:rPr lang="en-US" sz="1200" dirty="0" err="1"/>
              <a:t>pansamentului</a:t>
            </a:r>
            <a:r>
              <a:rPr lang="en-US" sz="1200" dirty="0"/>
              <a:t>, </a:t>
            </a:r>
            <a:r>
              <a:rPr lang="en-US" sz="1200" dirty="0" err="1"/>
              <a:t>disecţia</a:t>
            </a:r>
            <a:r>
              <a:rPr lang="en-US" sz="1200" dirty="0"/>
              <a:t> </a:t>
            </a:r>
            <a:r>
              <a:rPr lang="en-US" sz="1200" dirty="0" err="1"/>
              <a:t>panariciului</a:t>
            </a:r>
            <a:r>
              <a:rPr lang="en-US" sz="1200" dirty="0"/>
              <a:t>, </a:t>
            </a:r>
            <a:r>
              <a:rPr lang="en-US" sz="1200" dirty="0" err="1"/>
              <a:t>furunculului</a:t>
            </a:r>
            <a:r>
              <a:rPr lang="en-US" sz="1200" dirty="0"/>
              <a:t> (cu </a:t>
            </a:r>
            <a:r>
              <a:rPr lang="en-US" sz="1200" dirty="0" err="1"/>
              <a:t>excepţia</a:t>
            </a:r>
            <a:r>
              <a:rPr lang="en-US" sz="1200" dirty="0"/>
              <a:t> </a:t>
            </a:r>
            <a:r>
              <a:rPr lang="en-US" sz="1200" dirty="0" err="1"/>
              <a:t>localizărilor</a:t>
            </a:r>
            <a:r>
              <a:rPr lang="en-US" sz="1200" dirty="0"/>
              <a:t> </a:t>
            </a:r>
            <a:r>
              <a:rPr lang="en-US" sz="1200" dirty="0" err="1"/>
              <a:t>în</a:t>
            </a:r>
            <a:r>
              <a:rPr lang="en-US" sz="1200" dirty="0"/>
              <a:t> </a:t>
            </a:r>
            <a:r>
              <a:rPr lang="en-US" sz="1200" dirty="0" err="1"/>
              <a:t>regiunea</a:t>
            </a:r>
            <a:r>
              <a:rPr lang="en-US" sz="1200" dirty="0"/>
              <a:t> </a:t>
            </a:r>
            <a:r>
              <a:rPr lang="en-US" sz="1200" dirty="0" err="1"/>
              <a:t>capului</a:t>
            </a:r>
            <a:r>
              <a:rPr lang="en-US" sz="1200" dirty="0"/>
              <a:t> </a:t>
            </a:r>
            <a:r>
              <a:rPr lang="en-US" sz="1200" dirty="0" err="1"/>
              <a:t>şi</a:t>
            </a:r>
            <a:r>
              <a:rPr lang="en-US" sz="1200" dirty="0"/>
              <a:t> </a:t>
            </a:r>
            <a:r>
              <a:rPr lang="en-US" sz="1200" dirty="0" smtClean="0"/>
              <a:t>g</a:t>
            </a:r>
            <a:r>
              <a:rPr lang="ro-MD" sz="1200" dirty="0"/>
              <a:t>â</a:t>
            </a:r>
            <a:r>
              <a:rPr lang="en-US" sz="1200" dirty="0" err="1" smtClean="0"/>
              <a:t>tului</a:t>
            </a:r>
            <a:r>
              <a:rPr lang="en-US" sz="1200" dirty="0"/>
              <a:t>), </a:t>
            </a:r>
            <a:r>
              <a:rPr lang="en-US" sz="1200" dirty="0" err="1"/>
              <a:t>extragerea</a:t>
            </a:r>
            <a:r>
              <a:rPr lang="en-US" sz="1200" dirty="0"/>
              <a:t> </a:t>
            </a:r>
            <a:r>
              <a:rPr lang="en-US" sz="1200" dirty="0" err="1"/>
              <a:t>corpilor</a:t>
            </a:r>
            <a:r>
              <a:rPr lang="en-US" sz="1200" dirty="0"/>
              <a:t> </a:t>
            </a:r>
            <a:r>
              <a:rPr lang="en-US" sz="1200" dirty="0" err="1"/>
              <a:t>străini</a:t>
            </a:r>
            <a:r>
              <a:rPr lang="en-US" sz="1200" dirty="0"/>
              <a:t> din </a:t>
            </a:r>
            <a:r>
              <a:rPr lang="en-US" sz="1200" dirty="0" err="1"/>
              <a:t>ţesuturile</a:t>
            </a:r>
            <a:r>
              <a:rPr lang="en-US" sz="1200" dirty="0"/>
              <a:t> </a:t>
            </a:r>
            <a:r>
              <a:rPr lang="en-US" sz="1200" dirty="0" err="1"/>
              <a:t>moi</a:t>
            </a:r>
            <a:r>
              <a:rPr lang="en-US" sz="1200" dirty="0"/>
              <a:t>, </a:t>
            </a:r>
            <a:r>
              <a:rPr lang="en-US" sz="1200" dirty="0" err="1"/>
              <a:t>localizate</a:t>
            </a:r>
            <a:r>
              <a:rPr lang="en-US" sz="1200" dirty="0"/>
              <a:t> superficial</a:t>
            </a:r>
            <a:r>
              <a:rPr lang="en-US" sz="1200" dirty="0" smtClean="0"/>
              <a:t>;</a:t>
            </a:r>
            <a:endParaRPr lang="en-US" sz="1200" dirty="0"/>
          </a:p>
          <a:p>
            <a:r>
              <a:rPr lang="en-US" sz="1200" dirty="0"/>
              <a:t>c) </a:t>
            </a:r>
            <a:r>
              <a:rPr lang="en-US" sz="1200" dirty="0" err="1"/>
              <a:t>realizarea</a:t>
            </a:r>
            <a:r>
              <a:rPr lang="en-US" sz="1200" dirty="0"/>
              <a:t> </a:t>
            </a:r>
            <a:r>
              <a:rPr lang="en-US" sz="1200" dirty="0" err="1"/>
              <a:t>tratamentului</a:t>
            </a:r>
            <a:r>
              <a:rPr lang="en-US" sz="1200" dirty="0"/>
              <a:t> medical (</a:t>
            </a:r>
            <a:r>
              <a:rPr lang="en-US" sz="1200" dirty="0" err="1"/>
              <a:t>proceduri</a:t>
            </a:r>
            <a:r>
              <a:rPr lang="en-US" sz="1200" dirty="0"/>
              <a:t> </a:t>
            </a:r>
            <a:r>
              <a:rPr lang="en-US" sz="1200" dirty="0" err="1"/>
              <a:t>intramusculare</a:t>
            </a:r>
            <a:r>
              <a:rPr lang="en-US" sz="1200" dirty="0"/>
              <a:t>, </a:t>
            </a:r>
            <a:r>
              <a:rPr lang="en-US" sz="1200" dirty="0" err="1"/>
              <a:t>intravenoase</a:t>
            </a:r>
            <a:r>
              <a:rPr lang="en-US" sz="1200" dirty="0"/>
              <a:t>) </a:t>
            </a:r>
            <a:r>
              <a:rPr lang="en-US" sz="1200" dirty="0" err="1"/>
              <a:t>în</a:t>
            </a:r>
            <a:r>
              <a:rPr lang="en-US" sz="1200" dirty="0"/>
              <a:t> </a:t>
            </a:r>
            <a:r>
              <a:rPr lang="en-US" sz="1200" dirty="0" err="1"/>
              <a:t>sala</a:t>
            </a:r>
            <a:r>
              <a:rPr lang="en-US" sz="1200" dirty="0"/>
              <a:t> de </a:t>
            </a:r>
            <a:r>
              <a:rPr lang="en-US" sz="1200" dirty="0" err="1"/>
              <a:t>tratamente</a:t>
            </a:r>
            <a:r>
              <a:rPr lang="en-US" sz="1200" dirty="0"/>
              <a:t>/</a:t>
            </a:r>
            <a:r>
              <a:rPr lang="en-US" sz="1200" dirty="0" err="1"/>
              <a:t>staționar</a:t>
            </a:r>
            <a:r>
              <a:rPr lang="en-US" sz="1200" dirty="0"/>
              <a:t> de </a:t>
            </a:r>
            <a:r>
              <a:rPr lang="en-US" sz="1200" dirty="0" err="1"/>
              <a:t>zi</a:t>
            </a:r>
            <a:r>
              <a:rPr lang="en-US" sz="1200" dirty="0"/>
              <a:t>, </a:t>
            </a:r>
            <a:r>
              <a:rPr lang="en-US" sz="1200" dirty="0" err="1"/>
              <a:t>cabinete</a:t>
            </a:r>
            <a:r>
              <a:rPr lang="en-US" sz="1200" dirty="0"/>
              <a:t> de </a:t>
            </a:r>
            <a:r>
              <a:rPr lang="en-US" sz="1200" dirty="0" err="1"/>
              <a:t>proceduri</a:t>
            </a:r>
            <a:r>
              <a:rPr lang="en-US" sz="1200" dirty="0"/>
              <a:t> </a:t>
            </a:r>
            <a:r>
              <a:rPr lang="en-US" sz="1200" dirty="0" err="1"/>
              <a:t>şi</a:t>
            </a:r>
            <a:r>
              <a:rPr lang="en-US" sz="1200" dirty="0"/>
              <a:t> la </a:t>
            </a:r>
            <a:r>
              <a:rPr lang="en-US" sz="1200" dirty="0" err="1"/>
              <a:t>domiciliu</a:t>
            </a:r>
            <a:r>
              <a:rPr lang="en-US" sz="1200" dirty="0"/>
              <a:t>, la </a:t>
            </a:r>
            <a:r>
              <a:rPr lang="en-US" sz="1200" dirty="0" err="1"/>
              <a:t>indicaţia</a:t>
            </a:r>
            <a:r>
              <a:rPr lang="en-US" sz="1200" dirty="0"/>
              <a:t> </a:t>
            </a:r>
            <a:r>
              <a:rPr lang="en-US" sz="1200" dirty="0" err="1"/>
              <a:t>medicului</a:t>
            </a:r>
            <a:r>
              <a:rPr lang="en-US" sz="1200" dirty="0"/>
              <a:t> de </a:t>
            </a:r>
            <a:r>
              <a:rPr lang="en-US" sz="1200" dirty="0" err="1"/>
              <a:t>familie</a:t>
            </a:r>
            <a:r>
              <a:rPr lang="en-US" sz="1200" dirty="0"/>
              <a:t> </a:t>
            </a:r>
            <a:r>
              <a:rPr lang="en-US" sz="1200" dirty="0" err="1"/>
              <a:t>şi</a:t>
            </a:r>
            <a:r>
              <a:rPr lang="en-US" sz="1200" dirty="0"/>
              <a:t>/</a:t>
            </a:r>
            <a:r>
              <a:rPr lang="en-US" sz="1200" dirty="0" err="1"/>
              <a:t>sau</a:t>
            </a:r>
            <a:r>
              <a:rPr lang="en-US" sz="1200" dirty="0"/>
              <a:t> a </a:t>
            </a:r>
            <a:r>
              <a:rPr lang="en-US" sz="1200" dirty="0" err="1"/>
              <a:t>medicului</a:t>
            </a:r>
            <a:r>
              <a:rPr lang="en-US" sz="1200" dirty="0"/>
              <a:t> specialist de </a:t>
            </a:r>
            <a:r>
              <a:rPr lang="en-US" sz="1200" dirty="0" err="1"/>
              <a:t>profil</a:t>
            </a:r>
            <a:r>
              <a:rPr lang="en-US" sz="1200" dirty="0"/>
              <a:t>, cu </a:t>
            </a:r>
            <a:r>
              <a:rPr lang="en-US" sz="1200" dirty="0" err="1"/>
              <a:t>asigurarea</a:t>
            </a:r>
            <a:r>
              <a:rPr lang="en-US" sz="1200" dirty="0"/>
              <a:t> </a:t>
            </a:r>
            <a:r>
              <a:rPr lang="en-US" sz="1200" dirty="0" err="1"/>
              <a:t>dispozitivelor</a:t>
            </a:r>
            <a:r>
              <a:rPr lang="en-US" sz="1200" dirty="0"/>
              <a:t> </a:t>
            </a:r>
            <a:r>
              <a:rPr lang="en-US" sz="1200" dirty="0" err="1"/>
              <a:t>medicale</a:t>
            </a:r>
            <a:r>
              <a:rPr lang="en-US" sz="1200" dirty="0"/>
              <a:t> de </a:t>
            </a:r>
            <a:r>
              <a:rPr lang="en-US" sz="1200" dirty="0" err="1"/>
              <a:t>unică</a:t>
            </a:r>
            <a:r>
              <a:rPr lang="en-US" sz="1200" dirty="0"/>
              <a:t> </a:t>
            </a:r>
            <a:r>
              <a:rPr lang="en-US" sz="1200" dirty="0" err="1"/>
              <a:t>utilizare</a:t>
            </a:r>
            <a:r>
              <a:rPr lang="en-US" sz="1200" dirty="0"/>
              <a:t>, </a:t>
            </a:r>
            <a:r>
              <a:rPr lang="en-US" sz="1200" dirty="0" err="1"/>
              <a:t>inclusiv</a:t>
            </a:r>
            <a:r>
              <a:rPr lang="en-US" sz="1200" dirty="0"/>
              <a:t> a </a:t>
            </a:r>
            <a:r>
              <a:rPr lang="en-US" sz="1200" dirty="0" err="1"/>
              <a:t>medicamentelor</a:t>
            </a:r>
            <a:r>
              <a:rPr lang="en-US" sz="1200" dirty="0"/>
              <a:t> de </a:t>
            </a:r>
            <a:r>
              <a:rPr lang="en-US" sz="1200" dirty="0" err="1"/>
              <a:t>către</a:t>
            </a:r>
            <a:r>
              <a:rPr lang="en-US" sz="1200" dirty="0"/>
              <a:t> </a:t>
            </a:r>
            <a:r>
              <a:rPr lang="en-US" sz="1200" dirty="0" err="1"/>
              <a:t>instituţia</a:t>
            </a:r>
            <a:r>
              <a:rPr lang="en-US" sz="1200" dirty="0"/>
              <a:t> </a:t>
            </a:r>
            <a:r>
              <a:rPr lang="en-US" sz="1200" dirty="0" err="1"/>
              <a:t>medicală</a:t>
            </a:r>
            <a:r>
              <a:rPr lang="en-US" sz="1200" dirty="0"/>
              <a:t> </a:t>
            </a:r>
            <a:r>
              <a:rPr lang="en-US" sz="1200" dirty="0" err="1"/>
              <a:t>primară</a:t>
            </a:r>
            <a:r>
              <a:rPr lang="en-US" sz="1200" dirty="0"/>
              <a:t>, conform </a:t>
            </a:r>
            <a:r>
              <a:rPr lang="en-US" sz="1200" dirty="0" err="1"/>
              <a:t>prevederilor</a:t>
            </a:r>
            <a:r>
              <a:rPr lang="en-US" sz="1200" dirty="0"/>
              <a:t> </a:t>
            </a:r>
            <a:r>
              <a:rPr lang="en-US" sz="1200" dirty="0" err="1"/>
              <a:t>actelor</a:t>
            </a:r>
            <a:r>
              <a:rPr lang="en-US" sz="1200" dirty="0"/>
              <a:t> normative </a:t>
            </a:r>
            <a:r>
              <a:rPr lang="en-US" sz="1200" dirty="0" err="1"/>
              <a:t>aprobate</a:t>
            </a:r>
            <a:r>
              <a:rPr lang="en-US" sz="1200" dirty="0"/>
              <a:t> de </a:t>
            </a:r>
            <a:r>
              <a:rPr lang="en-US" sz="1200" dirty="0" smtClean="0"/>
              <a:t>M</a:t>
            </a:r>
            <a:r>
              <a:rPr lang="ro-MD" sz="1200" dirty="0" smtClean="0"/>
              <a:t>S </a:t>
            </a:r>
            <a:r>
              <a:rPr lang="en-US" sz="1200" dirty="0" err="1" smtClean="0"/>
              <a:t>și</a:t>
            </a:r>
            <a:r>
              <a:rPr lang="en-US" sz="1200" dirty="0" smtClean="0"/>
              <a:t> C</a:t>
            </a:r>
            <a:r>
              <a:rPr lang="ro-MD" sz="1200" dirty="0" smtClean="0"/>
              <a:t>NAM</a:t>
            </a:r>
            <a:r>
              <a:rPr lang="en-US" sz="1200" dirty="0" smtClean="0"/>
              <a:t>;</a:t>
            </a:r>
            <a:endParaRPr lang="en-US" sz="1200" dirty="0"/>
          </a:p>
          <a:p>
            <a:r>
              <a:rPr lang="ro-MD" sz="1200" dirty="0"/>
              <a:t>d</a:t>
            </a:r>
            <a:r>
              <a:rPr lang="en-US" sz="1200" dirty="0" smtClean="0"/>
              <a:t>) </a:t>
            </a:r>
            <a:r>
              <a:rPr lang="en-US" sz="1200" dirty="0" err="1"/>
              <a:t>prescriere</a:t>
            </a:r>
            <a:r>
              <a:rPr lang="en-US" sz="1200" dirty="0"/>
              <a:t> de </a:t>
            </a:r>
            <a:r>
              <a:rPr lang="en-US" sz="1200" dirty="0" err="1"/>
              <a:t>tratament</a:t>
            </a:r>
            <a:r>
              <a:rPr lang="en-US" sz="1200" dirty="0"/>
              <a:t> medical </a:t>
            </a:r>
            <a:r>
              <a:rPr lang="en-US" sz="1200" dirty="0" err="1"/>
              <a:t>și</a:t>
            </a:r>
            <a:r>
              <a:rPr lang="en-US" sz="1200" dirty="0"/>
              <a:t> </a:t>
            </a:r>
            <a:r>
              <a:rPr lang="en-US" sz="1200" dirty="0" err="1"/>
              <a:t>igienico</a:t>
            </a:r>
            <a:r>
              <a:rPr lang="en-US" sz="1200" dirty="0"/>
              <a:t>-dietetic, </a:t>
            </a:r>
            <a:r>
              <a:rPr lang="en-US" sz="1200" dirty="0" err="1"/>
              <a:t>inclusiv</a:t>
            </a:r>
            <a:r>
              <a:rPr lang="en-US" sz="1200" dirty="0"/>
              <a:t> a </a:t>
            </a:r>
            <a:r>
              <a:rPr lang="en-US" sz="1200" dirty="0" err="1"/>
              <a:t>medicamentelor</a:t>
            </a:r>
            <a:r>
              <a:rPr lang="en-US" sz="1200" dirty="0"/>
              <a:t> compensate, cu </a:t>
            </a:r>
            <a:r>
              <a:rPr lang="en-US" sz="1200" dirty="0" err="1"/>
              <a:t>sau</a:t>
            </a:r>
            <a:r>
              <a:rPr lang="en-US" sz="1200" dirty="0"/>
              <a:t> </a:t>
            </a:r>
            <a:r>
              <a:rPr lang="en-US" sz="1200" dirty="0" err="1"/>
              <a:t>fără</a:t>
            </a:r>
            <a:r>
              <a:rPr lang="en-US" sz="1200" dirty="0"/>
              <a:t> </a:t>
            </a:r>
            <a:r>
              <a:rPr lang="en-US" sz="1200" dirty="0" err="1"/>
              <a:t>contribuție</a:t>
            </a:r>
            <a:r>
              <a:rPr lang="en-US" sz="1200" dirty="0"/>
              <a:t> </a:t>
            </a:r>
            <a:r>
              <a:rPr lang="en-US" sz="1200" dirty="0" err="1"/>
              <a:t>personală</a:t>
            </a:r>
            <a:r>
              <a:rPr lang="en-US" sz="1200" dirty="0"/>
              <a:t>, </a:t>
            </a:r>
            <a:r>
              <a:rPr lang="en-US" sz="1200" dirty="0" err="1"/>
              <a:t>și</a:t>
            </a:r>
            <a:r>
              <a:rPr lang="en-US" sz="1200" dirty="0"/>
              <a:t> a </a:t>
            </a:r>
            <a:r>
              <a:rPr lang="en-US" sz="1200" dirty="0" err="1"/>
              <a:t>dispozitivelor</a:t>
            </a:r>
            <a:r>
              <a:rPr lang="en-US" sz="1200" dirty="0"/>
              <a:t> </a:t>
            </a:r>
            <a:r>
              <a:rPr lang="en-US" sz="1200" dirty="0" err="1"/>
              <a:t>medicale</a:t>
            </a:r>
            <a:r>
              <a:rPr lang="en-US" sz="1200" dirty="0"/>
              <a:t>, conform </a:t>
            </a:r>
            <a:r>
              <a:rPr lang="en-US" sz="1200" dirty="0" err="1"/>
              <a:t>regulamentului</a:t>
            </a:r>
            <a:r>
              <a:rPr lang="en-US" sz="1200" dirty="0"/>
              <a:t> </a:t>
            </a:r>
            <a:r>
              <a:rPr lang="en-US" sz="1200" dirty="0" err="1"/>
              <a:t>aprobat</a:t>
            </a:r>
            <a:r>
              <a:rPr lang="en-US" sz="1200" dirty="0"/>
              <a:t> de </a:t>
            </a:r>
            <a:r>
              <a:rPr lang="en-US" sz="1200" dirty="0" err="1"/>
              <a:t>Guvern</a:t>
            </a:r>
            <a:r>
              <a:rPr lang="en-US" sz="1200" dirty="0"/>
              <a:t> </a:t>
            </a:r>
            <a:r>
              <a:rPr lang="en-US" sz="1200" dirty="0" err="1"/>
              <a:t>și</a:t>
            </a:r>
            <a:r>
              <a:rPr lang="en-US" sz="1200" dirty="0"/>
              <a:t> </a:t>
            </a:r>
            <a:r>
              <a:rPr lang="en-US" sz="1200" dirty="0" err="1"/>
              <a:t>actelor</a:t>
            </a:r>
            <a:r>
              <a:rPr lang="en-US" sz="1200" dirty="0"/>
              <a:t> normative ale </a:t>
            </a:r>
            <a:r>
              <a:rPr lang="en-US" sz="1200" dirty="0" err="1"/>
              <a:t>Ministerului</a:t>
            </a:r>
            <a:r>
              <a:rPr lang="en-US" sz="1200" dirty="0"/>
              <a:t> </a:t>
            </a:r>
            <a:r>
              <a:rPr lang="en-US" sz="1200" dirty="0" err="1"/>
              <a:t>Sănătății</a:t>
            </a:r>
            <a:r>
              <a:rPr lang="en-US" sz="1200" dirty="0"/>
              <a:t>, </a:t>
            </a:r>
            <a:r>
              <a:rPr lang="en-US" sz="1200" dirty="0" err="1"/>
              <a:t>precum</a:t>
            </a:r>
            <a:r>
              <a:rPr lang="en-US" sz="1200" dirty="0"/>
              <a:t> </a:t>
            </a:r>
            <a:r>
              <a:rPr lang="en-US" sz="1200" dirty="0" err="1"/>
              <a:t>și</a:t>
            </a:r>
            <a:r>
              <a:rPr lang="en-US" sz="1200" dirty="0"/>
              <a:t> </a:t>
            </a:r>
            <a:r>
              <a:rPr lang="en-US" sz="1200" dirty="0" err="1"/>
              <a:t>asigurarea</a:t>
            </a:r>
            <a:r>
              <a:rPr lang="en-US" sz="1200" dirty="0"/>
              <a:t> cu </a:t>
            </a:r>
            <a:r>
              <a:rPr lang="en-US" sz="1200" dirty="0" err="1"/>
              <a:t>consumabile</a:t>
            </a:r>
            <a:r>
              <a:rPr lang="en-US" sz="1200" dirty="0"/>
              <a:t> </a:t>
            </a:r>
            <a:r>
              <a:rPr lang="en-US" sz="1200" dirty="0" err="1"/>
              <a:t>pentru</a:t>
            </a:r>
            <a:r>
              <a:rPr lang="en-US" sz="1200" dirty="0"/>
              <a:t> </a:t>
            </a:r>
            <a:r>
              <a:rPr lang="en-US" sz="1200" dirty="0" err="1"/>
              <a:t>determinarea</a:t>
            </a:r>
            <a:r>
              <a:rPr lang="en-US" sz="1200" dirty="0"/>
              <a:t> </a:t>
            </a:r>
            <a:r>
              <a:rPr lang="en-US" sz="1200" dirty="0" err="1"/>
              <a:t>sângelui</a:t>
            </a:r>
            <a:r>
              <a:rPr lang="en-US" sz="1200" dirty="0"/>
              <a:t> </a:t>
            </a:r>
            <a:r>
              <a:rPr lang="en-US" sz="1200" dirty="0" err="1"/>
              <a:t>ocult</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34</a:t>
            </a:fld>
            <a:endParaRPr lang="en" dirty="0">
              <a:solidFill>
                <a:srgbClr val="FFFFFF"/>
              </a:solidFill>
            </a:endParaRPr>
          </a:p>
        </p:txBody>
      </p:sp>
    </p:spTree>
    <p:extLst>
      <p:ext uri="{BB962C8B-B14F-4D97-AF65-F5344CB8AC3E}">
        <p14:creationId xmlns:p14="http://schemas.microsoft.com/office/powerpoint/2010/main" val="1907257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538075"/>
            <a:ext cx="7974897" cy="3387900"/>
          </a:xfrm>
        </p:spPr>
        <p:txBody>
          <a:bodyPr/>
          <a:lstStyle/>
          <a:p>
            <a:pPr marL="76200" indent="0">
              <a:buNone/>
            </a:pPr>
            <a:r>
              <a:rPr lang="en-US" sz="1200" dirty="0" smtClean="0"/>
              <a:t>2</a:t>
            </a:r>
            <a:r>
              <a:rPr lang="en-US" sz="1200" dirty="0"/>
              <a:t>) </a:t>
            </a:r>
            <a:r>
              <a:rPr lang="en-US" sz="1200" dirty="0" err="1" smtClean="0"/>
              <a:t>Servicii</a:t>
            </a:r>
            <a:r>
              <a:rPr lang="en-US" sz="1200" dirty="0" smtClean="0"/>
              <a:t> </a:t>
            </a:r>
            <a:r>
              <a:rPr lang="en-US" sz="1200" dirty="0" err="1"/>
              <a:t>medicale</a:t>
            </a:r>
            <a:r>
              <a:rPr lang="en-US" sz="1200" dirty="0"/>
              <a:t> curative</a:t>
            </a:r>
            <a:r>
              <a:rPr lang="en-US" sz="1200" dirty="0" smtClean="0"/>
              <a:t>:</a:t>
            </a:r>
          </a:p>
          <a:p>
            <a:r>
              <a:rPr lang="ro-MD" sz="1200" dirty="0"/>
              <a:t>e</a:t>
            </a:r>
            <a:r>
              <a:rPr lang="en-US" sz="1200" dirty="0" smtClean="0"/>
              <a:t>) </a:t>
            </a:r>
            <a:r>
              <a:rPr lang="en-US" sz="1200" dirty="0" err="1"/>
              <a:t>monitorizarea</a:t>
            </a:r>
            <a:r>
              <a:rPr lang="en-US" sz="1200" dirty="0"/>
              <a:t> </a:t>
            </a:r>
            <a:r>
              <a:rPr lang="en-US" sz="1200" dirty="0" err="1"/>
              <a:t>tratamentului</a:t>
            </a:r>
            <a:r>
              <a:rPr lang="en-US" sz="1200" dirty="0"/>
              <a:t> </a:t>
            </a:r>
            <a:r>
              <a:rPr lang="en-US" sz="1200" dirty="0" err="1"/>
              <a:t>şi</a:t>
            </a:r>
            <a:r>
              <a:rPr lang="en-US" sz="1200" dirty="0"/>
              <a:t> a </a:t>
            </a:r>
            <a:r>
              <a:rPr lang="en-US" sz="1200" dirty="0" err="1"/>
              <a:t>evoluţiei</a:t>
            </a:r>
            <a:r>
              <a:rPr lang="en-US" sz="1200" dirty="0"/>
              <a:t> </a:t>
            </a:r>
            <a:r>
              <a:rPr lang="en-US" sz="1200" dirty="0" err="1"/>
              <a:t>stării</a:t>
            </a:r>
            <a:r>
              <a:rPr lang="en-US" sz="1200" dirty="0"/>
              <a:t> de </a:t>
            </a:r>
            <a:r>
              <a:rPr lang="en-US" sz="1200" dirty="0" err="1"/>
              <a:t>sănătate</a:t>
            </a:r>
            <a:r>
              <a:rPr lang="en-US" sz="1200" dirty="0"/>
              <a:t> a </a:t>
            </a:r>
            <a:r>
              <a:rPr lang="en-US" sz="1200" dirty="0" err="1"/>
              <a:t>bolnavilor</a:t>
            </a:r>
            <a:r>
              <a:rPr lang="en-US" sz="1200" dirty="0"/>
              <a:t> </a:t>
            </a:r>
            <a:r>
              <a:rPr lang="en-US" sz="1200" dirty="0" err="1"/>
              <a:t>cronici</a:t>
            </a:r>
            <a:r>
              <a:rPr lang="en-US" sz="1200" dirty="0"/>
              <a:t>, </a:t>
            </a:r>
            <a:r>
              <a:rPr lang="en-US" sz="1200" dirty="0" err="1"/>
              <a:t>inclusiv</a:t>
            </a:r>
            <a:r>
              <a:rPr lang="en-US" sz="1200" dirty="0"/>
              <a:t> a </a:t>
            </a:r>
            <a:r>
              <a:rPr lang="en-US" sz="1200" dirty="0" err="1"/>
              <a:t>persoanelor</a:t>
            </a:r>
            <a:r>
              <a:rPr lang="en-US" sz="1200" dirty="0"/>
              <a:t> cu </a:t>
            </a:r>
            <a:r>
              <a:rPr lang="en-US" sz="1200" dirty="0" err="1"/>
              <a:t>dizabilităţi</a:t>
            </a:r>
            <a:r>
              <a:rPr lang="en-US" sz="1200" dirty="0"/>
              <a:t> </a:t>
            </a:r>
            <a:r>
              <a:rPr lang="en-US" sz="1200" dirty="0" err="1"/>
              <a:t>şi</a:t>
            </a:r>
            <a:r>
              <a:rPr lang="en-US" sz="1200" dirty="0"/>
              <a:t>/</a:t>
            </a:r>
            <a:r>
              <a:rPr lang="en-US" sz="1200" dirty="0" err="1"/>
              <a:t>sau</a:t>
            </a:r>
            <a:r>
              <a:rPr lang="en-US" sz="1200" dirty="0"/>
              <a:t> </a:t>
            </a:r>
            <a:r>
              <a:rPr lang="en-US" sz="1200" dirty="0" err="1"/>
              <a:t>ţintuite</a:t>
            </a:r>
            <a:r>
              <a:rPr lang="en-US" sz="1200" dirty="0"/>
              <a:t> la pat, conform </a:t>
            </a:r>
            <a:r>
              <a:rPr lang="en-US" sz="1200" dirty="0" err="1"/>
              <a:t>planului</a:t>
            </a:r>
            <a:r>
              <a:rPr lang="en-US" sz="1200" dirty="0"/>
              <a:t> de </a:t>
            </a:r>
            <a:r>
              <a:rPr lang="en-US" sz="1200" dirty="0" err="1"/>
              <a:t>recuperare</a:t>
            </a:r>
            <a:r>
              <a:rPr lang="en-US" sz="1200" dirty="0"/>
              <a:t>, </a:t>
            </a:r>
            <a:r>
              <a:rPr lang="en-US" sz="1200" dirty="0" err="1"/>
              <a:t>şi</a:t>
            </a:r>
            <a:r>
              <a:rPr lang="en-US" sz="1200" dirty="0"/>
              <a:t> </a:t>
            </a:r>
            <a:r>
              <a:rPr lang="en-US" sz="1200" dirty="0" err="1"/>
              <a:t>modificarea</a:t>
            </a:r>
            <a:r>
              <a:rPr lang="en-US" sz="1200" dirty="0"/>
              <a:t> </a:t>
            </a:r>
            <a:r>
              <a:rPr lang="en-US" sz="1200" dirty="0" err="1"/>
              <a:t>acestuia</a:t>
            </a:r>
            <a:r>
              <a:rPr lang="en-US" sz="1200" dirty="0"/>
              <a:t> </a:t>
            </a:r>
            <a:r>
              <a:rPr lang="en-US" sz="1200" dirty="0" err="1"/>
              <a:t>în</a:t>
            </a:r>
            <a:r>
              <a:rPr lang="en-US" sz="1200" dirty="0"/>
              <a:t> </a:t>
            </a:r>
            <a:r>
              <a:rPr lang="en-US" sz="1200" dirty="0" err="1"/>
              <a:t>funcţie</a:t>
            </a:r>
            <a:r>
              <a:rPr lang="en-US" sz="1200" dirty="0"/>
              <a:t> de </a:t>
            </a:r>
            <a:r>
              <a:rPr lang="en-US" sz="1200" dirty="0" err="1"/>
              <a:t>evoluţia</a:t>
            </a:r>
            <a:r>
              <a:rPr lang="en-US" sz="1200" dirty="0"/>
              <a:t> </a:t>
            </a:r>
            <a:r>
              <a:rPr lang="en-US" sz="1200" dirty="0" err="1"/>
              <a:t>parametrilor</a:t>
            </a:r>
            <a:r>
              <a:rPr lang="en-US" sz="1200" dirty="0"/>
              <a:t> </a:t>
            </a:r>
            <a:r>
              <a:rPr lang="en-US" sz="1200" dirty="0" err="1"/>
              <a:t>clinico-paraclinici</a:t>
            </a:r>
            <a:r>
              <a:rPr lang="en-US" sz="1200" dirty="0"/>
              <a:t>, cu </a:t>
            </a:r>
            <a:r>
              <a:rPr lang="en-US" sz="1200" dirty="0" err="1"/>
              <a:t>consultarea</a:t>
            </a:r>
            <a:r>
              <a:rPr lang="en-US" sz="1200" dirty="0"/>
              <a:t>, </a:t>
            </a:r>
            <a:r>
              <a:rPr lang="en-US" sz="1200" dirty="0" err="1"/>
              <a:t>în</a:t>
            </a:r>
            <a:r>
              <a:rPr lang="en-US" sz="1200" dirty="0"/>
              <a:t> </a:t>
            </a:r>
            <a:r>
              <a:rPr lang="en-US" sz="1200" dirty="0" err="1"/>
              <a:t>caz</a:t>
            </a:r>
            <a:r>
              <a:rPr lang="en-US" sz="1200" dirty="0"/>
              <a:t> de </a:t>
            </a:r>
            <a:r>
              <a:rPr lang="en-US" sz="1200" dirty="0" err="1"/>
              <a:t>necesitate</a:t>
            </a:r>
            <a:r>
              <a:rPr lang="en-US" sz="1200" dirty="0"/>
              <a:t>, a </a:t>
            </a:r>
            <a:r>
              <a:rPr lang="en-US" sz="1200" dirty="0" err="1"/>
              <a:t>medicului</a:t>
            </a:r>
            <a:r>
              <a:rPr lang="en-US" sz="1200" dirty="0"/>
              <a:t> </a:t>
            </a:r>
            <a:r>
              <a:rPr lang="en-US" sz="1200" dirty="0" smtClean="0"/>
              <a:t>specialist;</a:t>
            </a:r>
          </a:p>
          <a:p>
            <a:r>
              <a:rPr lang="ro-MD" sz="1200" dirty="0"/>
              <a:t>f</a:t>
            </a:r>
            <a:r>
              <a:rPr lang="en-US" sz="1200" dirty="0" smtClean="0"/>
              <a:t>) </a:t>
            </a:r>
            <a:r>
              <a:rPr lang="en-US" sz="1200" dirty="0" err="1"/>
              <a:t>prescrierea</a:t>
            </a:r>
            <a:r>
              <a:rPr lang="en-US" sz="1200" dirty="0"/>
              <a:t>, </a:t>
            </a:r>
            <a:r>
              <a:rPr lang="en-US" sz="1200" dirty="0" err="1"/>
              <a:t>prin</a:t>
            </a:r>
            <a:r>
              <a:rPr lang="en-US" sz="1200" dirty="0"/>
              <a:t> </a:t>
            </a:r>
            <a:r>
              <a:rPr lang="en-US" sz="1200" dirty="0" err="1"/>
              <a:t>bilet</a:t>
            </a:r>
            <a:r>
              <a:rPr lang="en-US" sz="1200" dirty="0"/>
              <a:t> de </a:t>
            </a:r>
            <a:r>
              <a:rPr lang="en-US" sz="1200" dirty="0" err="1"/>
              <a:t>trimitere</a:t>
            </a:r>
            <a:r>
              <a:rPr lang="en-US" sz="1200" dirty="0"/>
              <a:t>, a </a:t>
            </a:r>
            <a:r>
              <a:rPr lang="en-US" sz="1200" dirty="0" err="1"/>
              <a:t>serviciilor</a:t>
            </a:r>
            <a:r>
              <a:rPr lang="en-US" sz="1200" dirty="0"/>
              <a:t> de </a:t>
            </a:r>
            <a:r>
              <a:rPr lang="en-US" sz="1200" dirty="0" err="1"/>
              <a:t>înaltă</a:t>
            </a:r>
            <a:r>
              <a:rPr lang="en-US" sz="1200" dirty="0"/>
              <a:t> </a:t>
            </a:r>
            <a:r>
              <a:rPr lang="en-US" sz="1200" dirty="0" err="1"/>
              <a:t>performanță</a:t>
            </a:r>
            <a:r>
              <a:rPr lang="en-US" sz="1200" dirty="0"/>
              <a:t> </a:t>
            </a:r>
            <a:r>
              <a:rPr lang="en-US" sz="1200" dirty="0" err="1"/>
              <a:t>pentru</a:t>
            </a:r>
            <a:r>
              <a:rPr lang="en-US" sz="1200" dirty="0"/>
              <a:t> </a:t>
            </a:r>
            <a:r>
              <a:rPr lang="en-US" sz="1200" dirty="0" err="1"/>
              <a:t>confirmarea</a:t>
            </a:r>
            <a:r>
              <a:rPr lang="en-US" sz="1200" dirty="0"/>
              <a:t>, </a:t>
            </a:r>
            <a:r>
              <a:rPr lang="en-US" sz="1200" dirty="0" err="1"/>
              <a:t>infirmarea</a:t>
            </a:r>
            <a:r>
              <a:rPr lang="en-US" sz="1200" dirty="0"/>
              <a:t> </a:t>
            </a:r>
            <a:r>
              <a:rPr lang="en-US" sz="1200" dirty="0" err="1"/>
              <a:t>sau</a:t>
            </a:r>
            <a:r>
              <a:rPr lang="en-US" sz="1200" dirty="0"/>
              <a:t> </a:t>
            </a:r>
            <a:r>
              <a:rPr lang="en-US" sz="1200" dirty="0" err="1"/>
              <a:t>diferențierea</a:t>
            </a:r>
            <a:r>
              <a:rPr lang="en-US" sz="1200" dirty="0"/>
              <a:t> </a:t>
            </a:r>
            <a:r>
              <a:rPr lang="en-US" sz="1200" dirty="0" err="1"/>
              <a:t>diagnosticului</a:t>
            </a:r>
            <a:r>
              <a:rPr lang="en-US" sz="1200" dirty="0"/>
              <a:t> </a:t>
            </a:r>
            <a:r>
              <a:rPr lang="en-US" sz="1200" dirty="0" err="1"/>
              <a:t>în</a:t>
            </a:r>
            <a:r>
              <a:rPr lang="en-US" sz="1200" dirty="0"/>
              <a:t> </a:t>
            </a:r>
            <a:r>
              <a:rPr lang="en-US" sz="1200" dirty="0" err="1"/>
              <a:t>scop</a:t>
            </a:r>
            <a:r>
              <a:rPr lang="en-US" sz="1200" dirty="0"/>
              <a:t> </a:t>
            </a:r>
            <a:r>
              <a:rPr lang="en-US" sz="1200" dirty="0" err="1"/>
              <a:t>profilactic</a:t>
            </a:r>
            <a:r>
              <a:rPr lang="en-US" sz="1200" dirty="0"/>
              <a:t>, de </a:t>
            </a:r>
            <a:r>
              <a:rPr lang="en-US" sz="1200" dirty="0" err="1"/>
              <a:t>tratament</a:t>
            </a:r>
            <a:r>
              <a:rPr lang="en-US" sz="1200" dirty="0"/>
              <a:t> </a:t>
            </a:r>
            <a:r>
              <a:rPr lang="en-US" sz="1200" dirty="0" err="1"/>
              <a:t>și</a:t>
            </a:r>
            <a:r>
              <a:rPr lang="en-US" sz="1200" dirty="0"/>
              <a:t> </a:t>
            </a:r>
            <a:r>
              <a:rPr lang="en-US" sz="1200" dirty="0" err="1"/>
              <a:t>supraveghere</a:t>
            </a:r>
            <a:r>
              <a:rPr lang="en-US" sz="1200" dirty="0"/>
              <a:t>, </a:t>
            </a:r>
            <a:r>
              <a:rPr lang="en-US" sz="1200" dirty="0" err="1"/>
              <a:t>inclusiv</a:t>
            </a:r>
            <a:r>
              <a:rPr lang="en-US" sz="1200" dirty="0"/>
              <a:t> de </a:t>
            </a:r>
            <a:r>
              <a:rPr lang="en-US" sz="1200" dirty="0" err="1"/>
              <a:t>reabilitare</a:t>
            </a:r>
            <a:r>
              <a:rPr lang="en-US" sz="1200" dirty="0" smtClean="0"/>
              <a:t>;</a:t>
            </a:r>
          </a:p>
          <a:p>
            <a:r>
              <a:rPr lang="ro-MD" sz="1200" dirty="0"/>
              <a:t>g</a:t>
            </a:r>
            <a:r>
              <a:rPr lang="en-US" sz="1200" dirty="0" smtClean="0"/>
              <a:t>) </a:t>
            </a:r>
            <a:r>
              <a:rPr lang="en-US" sz="1200" dirty="0" err="1"/>
              <a:t>referirea</a:t>
            </a:r>
            <a:r>
              <a:rPr lang="en-US" sz="1200" dirty="0"/>
              <a:t> (</a:t>
            </a:r>
            <a:r>
              <a:rPr lang="en-US" sz="1200" dirty="0" err="1"/>
              <a:t>trimiterea</a:t>
            </a:r>
            <a:r>
              <a:rPr lang="en-US" sz="1200" dirty="0"/>
              <a:t>) </a:t>
            </a:r>
            <a:r>
              <a:rPr lang="en-US" sz="1200" dirty="0" err="1"/>
              <a:t>pacientului</a:t>
            </a:r>
            <a:r>
              <a:rPr lang="en-US" sz="1200" dirty="0"/>
              <a:t> </a:t>
            </a:r>
            <a:r>
              <a:rPr lang="en-US" sz="1200" dirty="0" err="1"/>
              <a:t>către</a:t>
            </a:r>
            <a:r>
              <a:rPr lang="en-US" sz="1200" dirty="0"/>
              <a:t> </a:t>
            </a:r>
            <a:r>
              <a:rPr lang="en-US" sz="1200" dirty="0" err="1"/>
              <a:t>specialiștii</a:t>
            </a:r>
            <a:r>
              <a:rPr lang="en-US" sz="1200" dirty="0"/>
              <a:t> de </a:t>
            </a:r>
            <a:r>
              <a:rPr lang="en-US" sz="1200" dirty="0" err="1"/>
              <a:t>profil</a:t>
            </a:r>
            <a:r>
              <a:rPr lang="en-US" sz="1200" dirty="0"/>
              <a:t> din </a:t>
            </a:r>
            <a:r>
              <a:rPr lang="en-US" sz="1200" dirty="0" err="1"/>
              <a:t>cadrul</a:t>
            </a:r>
            <a:r>
              <a:rPr lang="en-US" sz="1200" dirty="0"/>
              <a:t> </a:t>
            </a:r>
            <a:r>
              <a:rPr lang="en-US" sz="1200" dirty="0" err="1"/>
              <a:t>prestatorilor</a:t>
            </a:r>
            <a:r>
              <a:rPr lang="en-US" sz="1200" dirty="0"/>
              <a:t> de </a:t>
            </a:r>
            <a:r>
              <a:rPr lang="en-US" sz="1200" dirty="0" err="1"/>
              <a:t>nivel</a:t>
            </a:r>
            <a:r>
              <a:rPr lang="en-US" sz="1200" dirty="0"/>
              <a:t> republican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ale </a:t>
            </a:r>
            <a:r>
              <a:rPr lang="en-US" sz="1200" dirty="0" err="1"/>
              <a:t>Ministerului</a:t>
            </a:r>
            <a:r>
              <a:rPr lang="en-US" sz="1200" dirty="0"/>
              <a:t> </a:t>
            </a:r>
            <a:r>
              <a:rPr lang="en-US" sz="1200" dirty="0" err="1"/>
              <a:t>Sănătății</a:t>
            </a:r>
            <a:r>
              <a:rPr lang="en-US" sz="1200" dirty="0" smtClean="0"/>
              <a:t>;</a:t>
            </a:r>
            <a:endParaRPr lang="ro-MD" sz="1200" dirty="0" smtClean="0"/>
          </a:p>
          <a:p>
            <a:r>
              <a:rPr lang="ro-MD" sz="1200" dirty="0"/>
              <a:t>h) luarea în evidenţă a bolnavului TBC confirmat de medicul specialist de profil şi a persoanelor contacte din focarele TBC, supravegherea şi aplicarea strict observată a tratamentului în condiţii de ambulator, pînă la scoaterea din evidenţă;</a:t>
            </a:r>
            <a:endParaRPr lang="en-US" sz="1200" dirty="0"/>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35</a:t>
            </a:fld>
            <a:endParaRPr lang="en">
              <a:solidFill>
                <a:srgbClr val="FFFFFF"/>
              </a:solidFill>
            </a:endParaRPr>
          </a:p>
        </p:txBody>
      </p:sp>
    </p:spTree>
    <p:extLst>
      <p:ext uri="{BB962C8B-B14F-4D97-AF65-F5344CB8AC3E}">
        <p14:creationId xmlns:p14="http://schemas.microsoft.com/office/powerpoint/2010/main" val="2364435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02546"/>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5" y="873150"/>
            <a:ext cx="8203322" cy="4052826"/>
          </a:xfrm>
        </p:spPr>
        <p:txBody>
          <a:bodyPr/>
          <a:lstStyle/>
          <a:p>
            <a:pPr marL="76200" indent="0">
              <a:buNone/>
            </a:pPr>
            <a:r>
              <a:rPr lang="en-US" sz="1200" dirty="0" smtClean="0"/>
              <a:t>2</a:t>
            </a:r>
            <a:r>
              <a:rPr lang="en-US" sz="1200" dirty="0"/>
              <a:t>) </a:t>
            </a:r>
            <a:r>
              <a:rPr lang="en-US" sz="1200" dirty="0" err="1" smtClean="0"/>
              <a:t>Servicii</a:t>
            </a:r>
            <a:r>
              <a:rPr lang="en-US" sz="1200" dirty="0" smtClean="0"/>
              <a:t> </a:t>
            </a:r>
            <a:r>
              <a:rPr lang="en-US" sz="1200" dirty="0" err="1"/>
              <a:t>medicale</a:t>
            </a:r>
            <a:r>
              <a:rPr lang="en-US" sz="1200" dirty="0"/>
              <a:t> curative</a:t>
            </a:r>
            <a:r>
              <a:rPr lang="en-US" sz="1200" dirty="0" smtClean="0"/>
              <a:t>:</a:t>
            </a:r>
          </a:p>
          <a:p>
            <a:r>
              <a:rPr lang="ro-MD" sz="1200" dirty="0"/>
              <a:t>i</a:t>
            </a:r>
            <a:r>
              <a:rPr lang="en-US" sz="1200" dirty="0" smtClean="0"/>
              <a:t>) </a:t>
            </a:r>
            <a:r>
              <a:rPr lang="en-US" sz="1200" dirty="0" err="1"/>
              <a:t>asistenţa</a:t>
            </a:r>
            <a:r>
              <a:rPr lang="en-US" sz="1200" dirty="0"/>
              <a:t> </a:t>
            </a:r>
            <a:r>
              <a:rPr lang="en-US" sz="1200" dirty="0" err="1"/>
              <a:t>medicală</a:t>
            </a:r>
            <a:r>
              <a:rPr lang="en-US" sz="1200" dirty="0"/>
              <a:t> la </a:t>
            </a:r>
            <a:r>
              <a:rPr lang="en-US" sz="1200" dirty="0" err="1"/>
              <a:t>domiciliu</a:t>
            </a:r>
            <a:r>
              <a:rPr lang="en-US" sz="1200" dirty="0"/>
              <a:t>, </a:t>
            </a:r>
            <a:r>
              <a:rPr lang="en-US" sz="1200" dirty="0" err="1"/>
              <a:t>inclusiv</a:t>
            </a:r>
            <a:r>
              <a:rPr lang="en-US" sz="1200" dirty="0"/>
              <a:t> </a:t>
            </a:r>
            <a:r>
              <a:rPr lang="en-US" sz="1200" dirty="0" err="1"/>
              <a:t>în</a:t>
            </a:r>
            <a:r>
              <a:rPr lang="en-US" sz="1200" dirty="0"/>
              <a:t> </a:t>
            </a:r>
            <a:r>
              <a:rPr lang="en-US" sz="1200" dirty="0" err="1"/>
              <a:t>cazul</a:t>
            </a:r>
            <a:r>
              <a:rPr lang="en-US" sz="1200" dirty="0"/>
              <a:t> </a:t>
            </a:r>
            <a:r>
              <a:rPr lang="en-US" sz="1200" dirty="0" err="1"/>
              <a:t>urgenţelor</a:t>
            </a:r>
            <a:r>
              <a:rPr lang="en-US" sz="1200" dirty="0"/>
              <a:t> medico-</a:t>
            </a:r>
            <a:r>
              <a:rPr lang="en-US" sz="1200" dirty="0" err="1"/>
              <a:t>chirurgicale</a:t>
            </a:r>
            <a:r>
              <a:rPr lang="en-US" sz="1200" dirty="0"/>
              <a:t>, </a:t>
            </a:r>
            <a:r>
              <a:rPr lang="en-US" sz="1200" dirty="0" err="1"/>
              <a:t>acordată</a:t>
            </a:r>
            <a:r>
              <a:rPr lang="en-US" sz="1200" dirty="0"/>
              <a:t> </a:t>
            </a:r>
            <a:r>
              <a:rPr lang="en-US" sz="1200" dirty="0" err="1"/>
              <a:t>în</a:t>
            </a:r>
            <a:r>
              <a:rPr lang="en-US" sz="1200" dirty="0"/>
              <a:t> </a:t>
            </a:r>
            <a:r>
              <a:rPr lang="en-US" sz="1200" dirty="0" err="1"/>
              <a:t>limitele</a:t>
            </a:r>
            <a:r>
              <a:rPr lang="en-US" sz="1200" dirty="0"/>
              <a:t> </a:t>
            </a:r>
            <a:r>
              <a:rPr lang="en-US" sz="1200" dirty="0" err="1"/>
              <a:t>competenţei</a:t>
            </a:r>
            <a:r>
              <a:rPr lang="en-US" sz="1200" dirty="0"/>
              <a:t> </a:t>
            </a:r>
            <a:r>
              <a:rPr lang="en-US" sz="1200" dirty="0" err="1"/>
              <a:t>medicului</a:t>
            </a:r>
            <a:r>
              <a:rPr lang="en-US" sz="1200" dirty="0"/>
              <a:t> de </a:t>
            </a:r>
            <a:r>
              <a:rPr lang="en-US" sz="1200" dirty="0" err="1"/>
              <a:t>familie</a:t>
            </a:r>
            <a:r>
              <a:rPr lang="en-US" sz="1200" dirty="0"/>
              <a:t> </a:t>
            </a:r>
            <a:r>
              <a:rPr lang="en-US" sz="1200" dirty="0" err="1"/>
              <a:t>şi</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în</a:t>
            </a:r>
            <a:r>
              <a:rPr lang="en-US" sz="1200" dirty="0"/>
              <a:t> </a:t>
            </a:r>
            <a:r>
              <a:rPr lang="en-US" sz="1200" dirty="0" err="1"/>
              <a:t>vigoare</a:t>
            </a:r>
            <a:r>
              <a:rPr lang="en-US" sz="1200" dirty="0"/>
              <a:t> ale </a:t>
            </a:r>
            <a:r>
              <a:rPr lang="en-US" sz="1200" dirty="0" err="1" smtClean="0"/>
              <a:t>Ministerului</a:t>
            </a:r>
            <a:r>
              <a:rPr lang="en-US" sz="1200" dirty="0" smtClean="0"/>
              <a:t> </a:t>
            </a:r>
            <a:r>
              <a:rPr lang="en-US" sz="1200" dirty="0" err="1" smtClean="0"/>
              <a:t>Sănătăţii</a:t>
            </a:r>
            <a:r>
              <a:rPr lang="en-US" sz="1200" dirty="0" smtClean="0"/>
              <a:t> </a:t>
            </a:r>
            <a:r>
              <a:rPr lang="en-US" sz="1200" dirty="0" err="1" smtClean="0"/>
              <a:t>copiilor</a:t>
            </a:r>
            <a:r>
              <a:rPr lang="en-US" sz="1200" dirty="0" smtClean="0"/>
              <a:t> </a:t>
            </a:r>
            <a:r>
              <a:rPr lang="en-US" sz="1200" dirty="0" err="1"/>
              <a:t>în</a:t>
            </a:r>
            <a:r>
              <a:rPr lang="en-US" sz="1200" dirty="0"/>
              <a:t> </a:t>
            </a:r>
            <a:r>
              <a:rPr lang="en-US" sz="1200" dirty="0" err="1"/>
              <a:t>vîrstă</a:t>
            </a:r>
            <a:r>
              <a:rPr lang="en-US" sz="1200" dirty="0"/>
              <a:t> de 0-5 </a:t>
            </a:r>
            <a:r>
              <a:rPr lang="en-US" sz="1200" dirty="0" err="1"/>
              <a:t>ani</a:t>
            </a:r>
            <a:r>
              <a:rPr lang="en-US" sz="1200" dirty="0"/>
              <a:t> </a:t>
            </a:r>
            <a:r>
              <a:rPr lang="en-US" sz="1200" dirty="0" err="1"/>
              <a:t>aflaţi</a:t>
            </a:r>
            <a:r>
              <a:rPr lang="en-US" sz="1200" dirty="0"/>
              <a:t> sub </a:t>
            </a:r>
            <a:r>
              <a:rPr lang="en-US" sz="1200" dirty="0" err="1"/>
              <a:t>tratament</a:t>
            </a:r>
            <a:r>
              <a:rPr lang="en-US" sz="1200" dirty="0"/>
              <a:t> </a:t>
            </a:r>
            <a:r>
              <a:rPr lang="en-US" sz="1200" dirty="0" err="1"/>
              <a:t>pentru</a:t>
            </a:r>
            <a:r>
              <a:rPr lang="en-US" sz="1200" dirty="0"/>
              <a:t> </a:t>
            </a:r>
            <a:r>
              <a:rPr lang="en-US" sz="1200" dirty="0" err="1"/>
              <a:t>diferite</a:t>
            </a:r>
            <a:r>
              <a:rPr lang="en-US" sz="1200" dirty="0"/>
              <a:t> </a:t>
            </a:r>
            <a:r>
              <a:rPr lang="en-US" sz="1200" dirty="0" err="1"/>
              <a:t>afecţiuni</a:t>
            </a:r>
            <a:r>
              <a:rPr lang="en-US" sz="1200" dirty="0"/>
              <a:t>; </a:t>
            </a:r>
            <a:r>
              <a:rPr lang="en-US" sz="1200" dirty="0" err="1"/>
              <a:t>persoanelor</a:t>
            </a:r>
            <a:r>
              <a:rPr lang="en-US" sz="1200" dirty="0"/>
              <a:t> </a:t>
            </a:r>
            <a:r>
              <a:rPr lang="en-US" sz="1200" dirty="0" err="1"/>
              <a:t>asigurate</a:t>
            </a:r>
            <a:r>
              <a:rPr lang="en-US" sz="1200" dirty="0"/>
              <a:t> de </a:t>
            </a:r>
            <a:r>
              <a:rPr lang="en-US" sz="1200" dirty="0" err="1"/>
              <a:t>orice</a:t>
            </a:r>
            <a:r>
              <a:rPr lang="en-US" sz="1200" dirty="0"/>
              <a:t> </a:t>
            </a:r>
            <a:r>
              <a:rPr lang="en-US" sz="1200" dirty="0" err="1"/>
              <a:t>vîrstă</a:t>
            </a:r>
            <a:r>
              <a:rPr lang="en-US" sz="1200" dirty="0"/>
              <a:t> cu </a:t>
            </a:r>
            <a:r>
              <a:rPr lang="en-US" sz="1200" dirty="0" err="1"/>
              <a:t>insuficienţă</a:t>
            </a:r>
            <a:r>
              <a:rPr lang="en-US" sz="1200" dirty="0"/>
              <a:t> </a:t>
            </a:r>
            <a:r>
              <a:rPr lang="en-US" sz="1200" dirty="0" err="1"/>
              <a:t>motorie</a:t>
            </a:r>
            <a:r>
              <a:rPr lang="en-US" sz="1200" dirty="0"/>
              <a:t> a </a:t>
            </a:r>
            <a:r>
              <a:rPr lang="en-US" sz="1200" dirty="0" err="1"/>
              <a:t>membrelor</a:t>
            </a:r>
            <a:r>
              <a:rPr lang="en-US" sz="1200" dirty="0"/>
              <a:t> </a:t>
            </a:r>
            <a:r>
              <a:rPr lang="en-US" sz="1200" dirty="0" err="1"/>
              <a:t>inferioare</a:t>
            </a:r>
            <a:r>
              <a:rPr lang="en-US" sz="1200" dirty="0"/>
              <a:t> din </a:t>
            </a:r>
            <a:r>
              <a:rPr lang="en-US" sz="1200" dirty="0" err="1"/>
              <a:t>orice</a:t>
            </a:r>
            <a:r>
              <a:rPr lang="en-US" sz="1200" dirty="0"/>
              <a:t> </a:t>
            </a:r>
            <a:r>
              <a:rPr lang="en-US" sz="1200" dirty="0" err="1"/>
              <a:t>cauză</a:t>
            </a:r>
            <a:r>
              <a:rPr lang="en-US" sz="1200" dirty="0"/>
              <a:t>; </a:t>
            </a:r>
            <a:r>
              <a:rPr lang="en-US" sz="1200" dirty="0" err="1"/>
              <a:t>bolnavilor</a:t>
            </a:r>
            <a:r>
              <a:rPr lang="en-US" sz="1200" dirty="0"/>
              <a:t> </a:t>
            </a:r>
            <a:r>
              <a:rPr lang="en-US" sz="1200" dirty="0" err="1"/>
              <a:t>în</a:t>
            </a:r>
            <a:r>
              <a:rPr lang="en-US" sz="1200" dirty="0"/>
              <a:t> </a:t>
            </a:r>
            <a:r>
              <a:rPr lang="en-US" sz="1200" dirty="0" err="1"/>
              <a:t>fază</a:t>
            </a:r>
            <a:r>
              <a:rPr lang="en-US" sz="1200" dirty="0"/>
              <a:t> </a:t>
            </a:r>
            <a:r>
              <a:rPr lang="en-US" sz="1200" dirty="0" err="1"/>
              <a:t>terminală</a:t>
            </a:r>
            <a:r>
              <a:rPr lang="en-US" sz="1200" dirty="0"/>
              <a:t> </a:t>
            </a:r>
            <a:r>
              <a:rPr lang="en-US" sz="1200" dirty="0" err="1"/>
              <a:t>sau</a:t>
            </a:r>
            <a:r>
              <a:rPr lang="en-US" sz="1200" dirty="0"/>
              <a:t> cu </a:t>
            </a:r>
            <a:r>
              <a:rPr lang="en-US" sz="1200" dirty="0" err="1"/>
              <a:t>afecţiuni</a:t>
            </a:r>
            <a:r>
              <a:rPr lang="en-US" sz="1200" dirty="0"/>
              <a:t> grave care </a:t>
            </a:r>
            <a:r>
              <a:rPr lang="en-US" sz="1200" dirty="0" err="1"/>
              <a:t>necesită</a:t>
            </a:r>
            <a:r>
              <a:rPr lang="en-US" sz="1200" dirty="0"/>
              <a:t> </a:t>
            </a:r>
            <a:r>
              <a:rPr lang="en-US" sz="1200" dirty="0" err="1"/>
              <a:t>examinare</a:t>
            </a:r>
            <a:r>
              <a:rPr lang="en-US" sz="1200" dirty="0"/>
              <a:t>, </a:t>
            </a:r>
            <a:r>
              <a:rPr lang="en-US" sz="1200" dirty="0" err="1"/>
              <a:t>supraveghere</a:t>
            </a:r>
            <a:r>
              <a:rPr lang="en-US" sz="1200" dirty="0"/>
              <a:t> </a:t>
            </a:r>
            <a:r>
              <a:rPr lang="en-US" sz="1200" dirty="0" err="1"/>
              <a:t>şi</a:t>
            </a:r>
            <a:r>
              <a:rPr lang="en-US" sz="1200" dirty="0"/>
              <a:t> </a:t>
            </a:r>
            <a:r>
              <a:rPr lang="en-US" sz="1200" dirty="0" err="1"/>
              <a:t>tratament</a:t>
            </a:r>
            <a:r>
              <a:rPr lang="en-US" sz="1200" dirty="0"/>
              <a:t>; </a:t>
            </a:r>
            <a:r>
              <a:rPr lang="en-US" sz="1200" dirty="0" err="1"/>
              <a:t>persoanelor</a:t>
            </a:r>
            <a:r>
              <a:rPr lang="en-US" sz="1200" dirty="0"/>
              <a:t> de </a:t>
            </a:r>
            <a:r>
              <a:rPr lang="en-US" sz="1200" dirty="0" err="1"/>
              <a:t>orice</a:t>
            </a:r>
            <a:r>
              <a:rPr lang="en-US" sz="1200" dirty="0"/>
              <a:t> </a:t>
            </a:r>
            <a:r>
              <a:rPr lang="en-US" sz="1200" dirty="0" err="1"/>
              <a:t>vîrstă</a:t>
            </a:r>
            <a:r>
              <a:rPr lang="en-US" sz="1200" dirty="0"/>
              <a:t> care au </a:t>
            </a:r>
            <a:r>
              <a:rPr lang="en-US" sz="1200" dirty="0" err="1"/>
              <a:t>solicitat</a:t>
            </a:r>
            <a:r>
              <a:rPr lang="en-US" sz="1200" dirty="0"/>
              <a:t> </a:t>
            </a:r>
            <a:r>
              <a:rPr lang="en-US" sz="1200" dirty="0" err="1"/>
              <a:t>serviciul</a:t>
            </a:r>
            <a:r>
              <a:rPr lang="en-US" sz="1200" dirty="0"/>
              <a:t> de </a:t>
            </a:r>
            <a:r>
              <a:rPr lang="en-US" sz="1200" dirty="0" err="1"/>
              <a:t>asistenţă</a:t>
            </a:r>
            <a:r>
              <a:rPr lang="en-US" sz="1200" dirty="0"/>
              <a:t> </a:t>
            </a:r>
            <a:r>
              <a:rPr lang="en-US" sz="1200" dirty="0" err="1"/>
              <a:t>medicală</a:t>
            </a:r>
            <a:r>
              <a:rPr lang="en-US" sz="1200" dirty="0"/>
              <a:t> </a:t>
            </a:r>
            <a:r>
              <a:rPr lang="en-US" sz="1200" dirty="0" err="1"/>
              <a:t>urgentă</a:t>
            </a:r>
            <a:r>
              <a:rPr lang="en-US" sz="1200" dirty="0"/>
              <a:t> </a:t>
            </a:r>
            <a:r>
              <a:rPr lang="en-US" sz="1200" dirty="0" err="1"/>
              <a:t>şi</a:t>
            </a:r>
            <a:r>
              <a:rPr lang="en-US" sz="1200" dirty="0"/>
              <a:t> </a:t>
            </a:r>
            <a:r>
              <a:rPr lang="en-US" sz="1200" dirty="0" err="1"/>
              <a:t>solicitarea</a:t>
            </a:r>
            <a:r>
              <a:rPr lang="en-US" sz="1200" dirty="0"/>
              <a:t> a </a:t>
            </a:r>
            <a:r>
              <a:rPr lang="en-US" sz="1200" dirty="0" err="1"/>
              <a:t>fost</a:t>
            </a:r>
            <a:r>
              <a:rPr lang="en-US" sz="1200" dirty="0"/>
              <a:t> </a:t>
            </a:r>
            <a:r>
              <a:rPr lang="en-US" sz="1200" dirty="0" err="1"/>
              <a:t>transmisă</a:t>
            </a:r>
            <a:r>
              <a:rPr lang="en-US" sz="1200" dirty="0"/>
              <a:t> </a:t>
            </a:r>
            <a:r>
              <a:rPr lang="en-US" sz="1200" dirty="0" err="1"/>
              <a:t>pentru</a:t>
            </a:r>
            <a:r>
              <a:rPr lang="en-US" sz="1200" dirty="0"/>
              <a:t> </a:t>
            </a:r>
            <a:r>
              <a:rPr lang="en-US" sz="1200" dirty="0" err="1"/>
              <a:t>deservire</a:t>
            </a:r>
            <a:r>
              <a:rPr lang="en-US" sz="1200" dirty="0"/>
              <a:t>; </a:t>
            </a:r>
            <a:r>
              <a:rPr lang="en-US" sz="1200" dirty="0" err="1"/>
              <a:t>persoanelor</a:t>
            </a:r>
            <a:r>
              <a:rPr lang="en-US" sz="1200" dirty="0"/>
              <a:t> de </a:t>
            </a:r>
            <a:r>
              <a:rPr lang="en-US" sz="1200" dirty="0" err="1"/>
              <a:t>orice</a:t>
            </a:r>
            <a:r>
              <a:rPr lang="en-US" sz="1200" dirty="0"/>
              <a:t> </a:t>
            </a:r>
            <a:r>
              <a:rPr lang="en-US" sz="1200" dirty="0" err="1"/>
              <a:t>vîrstă</a:t>
            </a:r>
            <a:r>
              <a:rPr lang="en-US" sz="1200" dirty="0"/>
              <a:t> </a:t>
            </a:r>
            <a:r>
              <a:rPr lang="en-US" sz="1200" dirty="0" err="1"/>
              <a:t>după</a:t>
            </a:r>
            <a:r>
              <a:rPr lang="en-US" sz="1200" dirty="0"/>
              <a:t> </a:t>
            </a:r>
            <a:r>
              <a:rPr lang="en-US" sz="1200" dirty="0" err="1"/>
              <a:t>externare</a:t>
            </a:r>
            <a:r>
              <a:rPr lang="en-US" sz="1200" dirty="0"/>
              <a:t> din </a:t>
            </a:r>
            <a:r>
              <a:rPr lang="en-US" sz="1200" dirty="0" err="1"/>
              <a:t>secţiile</a:t>
            </a:r>
            <a:r>
              <a:rPr lang="en-US" sz="1200" dirty="0"/>
              <a:t> </a:t>
            </a:r>
            <a:r>
              <a:rPr lang="en-US" sz="1200" dirty="0" err="1"/>
              <a:t>spitaliceşti</a:t>
            </a:r>
            <a:r>
              <a:rPr lang="en-US" sz="1200" dirty="0"/>
              <a:t>, care </a:t>
            </a:r>
            <a:r>
              <a:rPr lang="en-US" sz="1200" dirty="0" err="1"/>
              <a:t>necesită</a:t>
            </a:r>
            <a:r>
              <a:rPr lang="en-US" sz="1200" dirty="0"/>
              <a:t> </a:t>
            </a:r>
            <a:r>
              <a:rPr lang="en-US" sz="1200" dirty="0" err="1"/>
              <a:t>supraveghere</a:t>
            </a:r>
            <a:r>
              <a:rPr lang="en-US" sz="1200" dirty="0"/>
              <a:t> </a:t>
            </a:r>
            <a:r>
              <a:rPr lang="en-US" sz="1200" dirty="0" err="1"/>
              <a:t>în</a:t>
            </a:r>
            <a:r>
              <a:rPr lang="en-US" sz="1200" dirty="0"/>
              <a:t> </a:t>
            </a:r>
            <a:r>
              <a:rPr lang="en-US" sz="1200" dirty="0" err="1"/>
              <a:t>dinamică</a:t>
            </a:r>
            <a:r>
              <a:rPr lang="en-US" sz="1200" dirty="0"/>
              <a:t> la </a:t>
            </a:r>
            <a:r>
              <a:rPr lang="en-US" sz="1200" dirty="0" err="1"/>
              <a:t>domiciliu</a:t>
            </a:r>
            <a:r>
              <a:rPr lang="en-US" sz="1200" dirty="0"/>
              <a:t>; </a:t>
            </a:r>
            <a:r>
              <a:rPr lang="en-US" sz="1200" dirty="0" err="1"/>
              <a:t>depistarea</a:t>
            </a:r>
            <a:r>
              <a:rPr lang="en-US" sz="1200" dirty="0"/>
              <a:t> </a:t>
            </a:r>
            <a:r>
              <a:rPr lang="en-US" sz="1200" dirty="0" err="1"/>
              <a:t>contactelor</a:t>
            </a:r>
            <a:r>
              <a:rPr lang="en-US" sz="1200" dirty="0"/>
              <a:t> cu </a:t>
            </a:r>
            <a:r>
              <a:rPr lang="en-US" sz="1200" dirty="0" err="1"/>
              <a:t>boli</a:t>
            </a:r>
            <a:r>
              <a:rPr lang="en-US" sz="1200" dirty="0"/>
              <a:t> </a:t>
            </a:r>
            <a:r>
              <a:rPr lang="en-US" sz="1200" dirty="0" err="1"/>
              <a:t>contagioase</a:t>
            </a:r>
            <a:r>
              <a:rPr lang="en-US" sz="1200" dirty="0"/>
              <a:t>, </a:t>
            </a:r>
            <a:r>
              <a:rPr lang="en-US" sz="1200" dirty="0" err="1"/>
              <a:t>organizarea</a:t>
            </a:r>
            <a:r>
              <a:rPr lang="en-US" sz="1200" dirty="0"/>
              <a:t> </a:t>
            </a:r>
            <a:r>
              <a:rPr lang="en-US" sz="1200" dirty="0" err="1"/>
              <a:t>şi</a:t>
            </a:r>
            <a:r>
              <a:rPr lang="en-US" sz="1200" dirty="0"/>
              <a:t> </a:t>
            </a:r>
            <a:r>
              <a:rPr lang="en-US" sz="1200" dirty="0" err="1"/>
              <a:t>efectuarea</a:t>
            </a:r>
            <a:r>
              <a:rPr lang="en-US" sz="1200" dirty="0"/>
              <a:t> </a:t>
            </a:r>
            <a:r>
              <a:rPr lang="en-US" sz="1200" dirty="0" err="1"/>
              <a:t>măsurilor</a:t>
            </a:r>
            <a:r>
              <a:rPr lang="en-US" sz="1200" dirty="0"/>
              <a:t> </a:t>
            </a:r>
            <a:r>
              <a:rPr lang="en-US" sz="1200" dirty="0" err="1"/>
              <a:t>antiepidemice</a:t>
            </a:r>
            <a:r>
              <a:rPr lang="en-US" sz="1200" dirty="0"/>
              <a:t> </a:t>
            </a:r>
            <a:r>
              <a:rPr lang="en-US" sz="1200" dirty="0" err="1"/>
              <a:t>primare</a:t>
            </a:r>
            <a:r>
              <a:rPr lang="en-US" sz="1200" dirty="0"/>
              <a:t> </a:t>
            </a:r>
            <a:r>
              <a:rPr lang="en-US" sz="1200" dirty="0" err="1"/>
              <a:t>în</a:t>
            </a:r>
            <a:r>
              <a:rPr lang="en-US" sz="1200" dirty="0"/>
              <a:t> </a:t>
            </a:r>
            <a:r>
              <a:rPr lang="en-US" sz="1200" dirty="0" err="1"/>
              <a:t>focarele</a:t>
            </a:r>
            <a:r>
              <a:rPr lang="en-US" sz="1200" dirty="0"/>
              <a:t> de </a:t>
            </a:r>
            <a:r>
              <a:rPr lang="en-US" sz="1200" dirty="0" err="1"/>
              <a:t>boli</a:t>
            </a:r>
            <a:r>
              <a:rPr lang="en-US" sz="1200" dirty="0"/>
              <a:t> </a:t>
            </a:r>
            <a:r>
              <a:rPr lang="en-US" sz="1200" dirty="0" err="1"/>
              <a:t>contagioase</a:t>
            </a:r>
            <a:r>
              <a:rPr lang="en-US" sz="1200" dirty="0"/>
              <a:t>; </a:t>
            </a:r>
            <a:r>
              <a:rPr lang="en-US" sz="1200" dirty="0" err="1"/>
              <a:t>supravegherea</a:t>
            </a:r>
            <a:r>
              <a:rPr lang="en-US" sz="1200" dirty="0"/>
              <a:t> </a:t>
            </a:r>
            <a:r>
              <a:rPr lang="en-US" sz="1200" dirty="0" err="1"/>
              <a:t>medicală</a:t>
            </a:r>
            <a:r>
              <a:rPr lang="en-US" sz="1200" dirty="0"/>
              <a:t> </a:t>
            </a:r>
            <a:r>
              <a:rPr lang="en-US" sz="1200" dirty="0" err="1"/>
              <a:t>şi</a:t>
            </a:r>
            <a:r>
              <a:rPr lang="en-US" sz="1200" dirty="0"/>
              <a:t> </a:t>
            </a:r>
            <a:r>
              <a:rPr lang="en-US" sz="1200" dirty="0" err="1"/>
              <a:t>tratamentul</a:t>
            </a:r>
            <a:r>
              <a:rPr lang="en-US" sz="1200" dirty="0"/>
              <a:t> </a:t>
            </a:r>
            <a:r>
              <a:rPr lang="en-US" sz="1200" dirty="0" err="1"/>
              <a:t>preventiv</a:t>
            </a:r>
            <a:r>
              <a:rPr lang="en-US" sz="1200" dirty="0"/>
              <a:t> al </a:t>
            </a:r>
            <a:r>
              <a:rPr lang="en-US" sz="1200" dirty="0" err="1"/>
              <a:t>contacţilor</a:t>
            </a:r>
            <a:r>
              <a:rPr lang="en-US" sz="1200" dirty="0"/>
              <a:t>, </a:t>
            </a:r>
            <a:r>
              <a:rPr lang="en-US" sz="1200" dirty="0" err="1"/>
              <a:t>inclusiv</a:t>
            </a:r>
            <a:r>
              <a:rPr lang="en-US" sz="1200" dirty="0"/>
              <a:t> </a:t>
            </a:r>
            <a:r>
              <a:rPr lang="en-US" sz="1200" dirty="0" err="1"/>
              <a:t>prescrierea</a:t>
            </a:r>
            <a:r>
              <a:rPr lang="en-US" sz="1200" dirty="0"/>
              <a:t>, </a:t>
            </a:r>
            <a:r>
              <a:rPr lang="en-US" sz="1200" dirty="0" err="1"/>
              <a:t>prin</a:t>
            </a:r>
            <a:r>
              <a:rPr lang="en-US" sz="1200" dirty="0"/>
              <a:t> </a:t>
            </a:r>
            <a:r>
              <a:rPr lang="en-US" sz="1200" dirty="0" err="1"/>
              <a:t>bilet</a:t>
            </a:r>
            <a:r>
              <a:rPr lang="en-US" sz="1200" dirty="0"/>
              <a:t> de </a:t>
            </a:r>
            <a:r>
              <a:rPr lang="en-US" sz="1200" dirty="0" err="1"/>
              <a:t>trimitere</a:t>
            </a:r>
            <a:r>
              <a:rPr lang="en-US" sz="1200" dirty="0"/>
              <a:t>, a </a:t>
            </a:r>
            <a:r>
              <a:rPr lang="en-US" sz="1200" dirty="0" err="1"/>
              <a:t>investigaţiilor</a:t>
            </a:r>
            <a:r>
              <a:rPr lang="en-US" sz="1200" dirty="0"/>
              <a:t> </a:t>
            </a:r>
            <a:r>
              <a:rPr lang="en-US" sz="1200" dirty="0" err="1"/>
              <a:t>paraclinice</a:t>
            </a:r>
            <a:r>
              <a:rPr lang="en-US" sz="1200" dirty="0"/>
              <a:t> </a:t>
            </a:r>
            <a:r>
              <a:rPr lang="en-US" sz="1200" dirty="0" err="1"/>
              <a:t>şi</a:t>
            </a:r>
            <a:r>
              <a:rPr lang="en-US" sz="1200" dirty="0"/>
              <a:t> de </a:t>
            </a:r>
            <a:r>
              <a:rPr lang="en-US" sz="1200" dirty="0" err="1" smtClean="0"/>
              <a:t>diagnosticare</a:t>
            </a:r>
            <a:r>
              <a:rPr lang="en-US" sz="1200" dirty="0" smtClean="0"/>
              <a:t>;</a:t>
            </a:r>
            <a:endParaRPr lang="en-US" sz="1200" dirty="0"/>
          </a:p>
          <a:p>
            <a:r>
              <a:rPr lang="ro-MD" sz="1200" dirty="0"/>
              <a:t>j</a:t>
            </a:r>
            <a:r>
              <a:rPr lang="en-US" sz="1200" dirty="0" smtClean="0"/>
              <a:t>) </a:t>
            </a:r>
            <a:r>
              <a:rPr lang="en-US" sz="1200" dirty="0" err="1"/>
              <a:t>prestarea</a:t>
            </a:r>
            <a:r>
              <a:rPr lang="en-US" sz="1200" dirty="0"/>
              <a:t> </a:t>
            </a:r>
            <a:r>
              <a:rPr lang="en-US" sz="1200" dirty="0" err="1"/>
              <a:t>serviciilor</a:t>
            </a:r>
            <a:r>
              <a:rPr lang="en-US" sz="1200" dirty="0"/>
              <a:t> </a:t>
            </a:r>
            <a:r>
              <a:rPr lang="en-US" sz="1200" dirty="0" err="1"/>
              <a:t>medicale</a:t>
            </a:r>
            <a:r>
              <a:rPr lang="en-US" sz="1200" dirty="0"/>
              <a:t> </a:t>
            </a:r>
            <a:r>
              <a:rPr lang="en-US" sz="1200" dirty="0" err="1"/>
              <a:t>persoanelor</a:t>
            </a:r>
            <a:r>
              <a:rPr lang="en-US" sz="1200" dirty="0"/>
              <a:t> cu </a:t>
            </a:r>
            <a:r>
              <a:rPr lang="en-US" sz="1200" dirty="0" err="1"/>
              <a:t>probleme</a:t>
            </a:r>
            <a:r>
              <a:rPr lang="en-US" sz="1200" dirty="0"/>
              <a:t> de </a:t>
            </a:r>
            <a:r>
              <a:rPr lang="en-US" sz="1200" dirty="0" err="1"/>
              <a:t>sănătate</a:t>
            </a:r>
            <a:r>
              <a:rPr lang="en-US" sz="1200" dirty="0"/>
              <a:t> </a:t>
            </a:r>
            <a:r>
              <a:rPr lang="en-US" sz="1200" dirty="0" err="1"/>
              <a:t>mintală</a:t>
            </a:r>
            <a:r>
              <a:rPr lang="en-US" sz="1200" dirty="0"/>
              <a:t> la </a:t>
            </a:r>
            <a:r>
              <a:rPr lang="en-US" sz="1200" dirty="0" err="1"/>
              <a:t>nivel</a:t>
            </a:r>
            <a:r>
              <a:rPr lang="en-US" sz="1200" dirty="0"/>
              <a:t> de </a:t>
            </a:r>
            <a:r>
              <a:rPr lang="en-US" sz="1200" dirty="0" err="1"/>
              <a:t>comunitate</a:t>
            </a:r>
            <a:r>
              <a:rPr lang="en-US" sz="1200" dirty="0" smtClean="0"/>
              <a:t>;</a:t>
            </a:r>
            <a:endParaRPr lang="en-US" sz="1200" dirty="0"/>
          </a:p>
          <a:p>
            <a:r>
              <a:rPr lang="ro-MD" sz="1200" dirty="0"/>
              <a:t>k</a:t>
            </a:r>
            <a:r>
              <a:rPr lang="en-US" sz="1200" dirty="0" smtClean="0"/>
              <a:t>) </a:t>
            </a:r>
            <a:r>
              <a:rPr lang="en-US" sz="1200" dirty="0" err="1"/>
              <a:t>integrarea</a:t>
            </a:r>
            <a:r>
              <a:rPr lang="en-US" sz="1200" dirty="0"/>
              <a:t> </a:t>
            </a:r>
            <a:r>
              <a:rPr lang="en-US" sz="1200" dirty="0" err="1"/>
              <a:t>serviciilor</a:t>
            </a:r>
            <a:r>
              <a:rPr lang="en-US" sz="1200" dirty="0"/>
              <a:t> de </a:t>
            </a:r>
            <a:r>
              <a:rPr lang="en-US" sz="1200" dirty="0" err="1"/>
              <a:t>sănătate</a:t>
            </a:r>
            <a:r>
              <a:rPr lang="en-US" sz="1200" dirty="0"/>
              <a:t> </a:t>
            </a:r>
            <a:r>
              <a:rPr lang="en-US" sz="1200" dirty="0" err="1"/>
              <a:t>mintală</a:t>
            </a:r>
            <a:r>
              <a:rPr lang="en-US" sz="1200" dirty="0"/>
              <a:t> </a:t>
            </a:r>
            <a:r>
              <a:rPr lang="en-US" sz="1200" dirty="0" err="1"/>
              <a:t>în</a:t>
            </a:r>
            <a:r>
              <a:rPr lang="en-US" sz="1200" dirty="0"/>
              <a:t> </a:t>
            </a:r>
            <a:r>
              <a:rPr lang="en-US" sz="1200" dirty="0" err="1"/>
              <a:t>asistenţa</a:t>
            </a:r>
            <a:r>
              <a:rPr lang="en-US" sz="1200" dirty="0"/>
              <a:t> </a:t>
            </a:r>
            <a:r>
              <a:rPr lang="en-US" sz="1200" dirty="0" err="1"/>
              <a:t>medicală</a:t>
            </a:r>
            <a:r>
              <a:rPr lang="en-US" sz="1200" dirty="0"/>
              <a:t> </a:t>
            </a:r>
            <a:r>
              <a:rPr lang="en-US" sz="1200" dirty="0" err="1"/>
              <a:t>primară</a:t>
            </a:r>
            <a:r>
              <a:rPr lang="en-US" sz="1200" dirty="0" smtClean="0"/>
              <a:t>,</a:t>
            </a:r>
            <a:r>
              <a:rPr lang="ro-MD" sz="1200" dirty="0" smtClean="0"/>
              <a:t> </a:t>
            </a:r>
            <a:r>
              <a:rPr lang="en-US" sz="1200" dirty="0" err="1" smtClean="0"/>
              <a:t>dezvoltarea</a:t>
            </a:r>
            <a:r>
              <a:rPr lang="en-US" sz="1200" dirty="0" smtClean="0"/>
              <a:t> </a:t>
            </a:r>
            <a:r>
              <a:rPr lang="en-US" sz="1200" dirty="0" err="1"/>
              <a:t>Centrelor</a:t>
            </a:r>
            <a:r>
              <a:rPr lang="en-US" sz="1200" dirty="0"/>
              <a:t> </a:t>
            </a:r>
            <a:r>
              <a:rPr lang="en-US" sz="1200" dirty="0" err="1"/>
              <a:t>Comunitare</a:t>
            </a:r>
            <a:r>
              <a:rPr lang="en-US" sz="1200" dirty="0"/>
              <a:t> de </a:t>
            </a:r>
            <a:r>
              <a:rPr lang="en-US" sz="1200" dirty="0" err="1"/>
              <a:t>Sănătate</a:t>
            </a:r>
            <a:r>
              <a:rPr lang="en-US" sz="1200" dirty="0"/>
              <a:t> </a:t>
            </a:r>
            <a:r>
              <a:rPr lang="en-US" sz="1200" dirty="0" err="1"/>
              <a:t>Mintală</a:t>
            </a:r>
            <a:r>
              <a:rPr lang="en-US" sz="1200" dirty="0"/>
              <a:t> </a:t>
            </a:r>
            <a:r>
              <a:rPr lang="en-US" sz="1200" dirty="0" err="1"/>
              <a:t>şi</a:t>
            </a:r>
            <a:r>
              <a:rPr lang="en-US" sz="1200" dirty="0"/>
              <a:t> </a:t>
            </a:r>
            <a:r>
              <a:rPr lang="en-US" sz="1200" dirty="0" err="1"/>
              <a:t>prestarea</a:t>
            </a:r>
            <a:r>
              <a:rPr lang="en-US" sz="1200" dirty="0"/>
              <a:t> </a:t>
            </a:r>
            <a:r>
              <a:rPr lang="en-US" sz="1200" dirty="0" err="1"/>
              <a:t>serviciilor</a:t>
            </a:r>
            <a:r>
              <a:rPr lang="en-US" sz="1200" dirty="0"/>
              <a:t> de </a:t>
            </a:r>
            <a:r>
              <a:rPr lang="en-US" sz="1200" dirty="0" err="1"/>
              <a:t>sănătate</a:t>
            </a:r>
            <a:r>
              <a:rPr lang="en-US" sz="1200" dirty="0"/>
              <a:t> </a:t>
            </a:r>
            <a:r>
              <a:rPr lang="en-US" sz="1200" dirty="0" err="1"/>
              <a:t>mintală</a:t>
            </a:r>
            <a:r>
              <a:rPr lang="en-US" sz="1200" dirty="0"/>
              <a:t> </a:t>
            </a:r>
            <a:r>
              <a:rPr lang="en-US" sz="1200" dirty="0" err="1"/>
              <a:t>integrat</a:t>
            </a:r>
            <a:r>
              <a:rPr lang="en-US" sz="1200" dirty="0"/>
              <a:t> la </a:t>
            </a:r>
            <a:r>
              <a:rPr lang="en-US" sz="1200" dirty="0" err="1"/>
              <a:t>nivel</a:t>
            </a:r>
            <a:r>
              <a:rPr lang="en-US" sz="1200" dirty="0"/>
              <a:t> de </a:t>
            </a:r>
            <a:r>
              <a:rPr lang="en-US" sz="1200" dirty="0" err="1"/>
              <a:t>comunitate</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aprobate</a:t>
            </a:r>
            <a:r>
              <a:rPr lang="en-US" sz="1200" dirty="0"/>
              <a:t> de </a:t>
            </a:r>
            <a:r>
              <a:rPr lang="en-US" sz="1200" dirty="0" err="1"/>
              <a:t>Guvern</a:t>
            </a:r>
            <a:r>
              <a:rPr lang="en-US" sz="1200" dirty="0"/>
              <a:t> </a:t>
            </a:r>
            <a:r>
              <a:rPr lang="en-US" sz="1200" dirty="0" err="1"/>
              <a:t>și</a:t>
            </a:r>
            <a:r>
              <a:rPr lang="en-US" sz="1200" dirty="0"/>
              <a:t> </a:t>
            </a:r>
            <a:r>
              <a:rPr lang="en-US" sz="1200" dirty="0" err="1"/>
              <a:t>Ministerul</a:t>
            </a:r>
            <a:r>
              <a:rPr lang="en-US" sz="1200" dirty="0"/>
              <a:t> </a:t>
            </a:r>
            <a:r>
              <a:rPr lang="en-US" sz="1200" dirty="0" err="1"/>
              <a:t>Sănătăţii</a:t>
            </a:r>
            <a:r>
              <a:rPr lang="en-US" sz="1200" dirty="0" smtClean="0"/>
              <a:t>;</a:t>
            </a:r>
            <a:endParaRPr lang="en-US" sz="1200" dirty="0"/>
          </a:p>
          <a:p>
            <a:r>
              <a:rPr lang="ro-MD" sz="1200" dirty="0"/>
              <a:t>l</a:t>
            </a:r>
            <a:r>
              <a:rPr lang="en-US" sz="1200" dirty="0" smtClean="0"/>
              <a:t>) </a:t>
            </a:r>
            <a:r>
              <a:rPr lang="en-US" sz="1200" dirty="0" err="1"/>
              <a:t>acordarea</a:t>
            </a:r>
            <a:r>
              <a:rPr lang="en-US" sz="1200" dirty="0"/>
              <a:t> </a:t>
            </a:r>
            <a:r>
              <a:rPr lang="en-US" sz="1200" dirty="0" err="1"/>
              <a:t>serviciilor</a:t>
            </a:r>
            <a:r>
              <a:rPr lang="en-US" sz="1200" dirty="0"/>
              <a:t> orientate </a:t>
            </a:r>
            <a:r>
              <a:rPr lang="en-US" sz="1200" dirty="0" err="1"/>
              <a:t>spre</a:t>
            </a:r>
            <a:r>
              <a:rPr lang="en-US" sz="1200" dirty="0"/>
              <a:t> </a:t>
            </a:r>
            <a:r>
              <a:rPr lang="en-US" sz="1200" dirty="0" err="1"/>
              <a:t>probleme</a:t>
            </a:r>
            <a:r>
              <a:rPr lang="en-US" sz="1200" dirty="0"/>
              <a:t> </a:t>
            </a:r>
            <a:r>
              <a:rPr lang="en-US" sz="1200" dirty="0" err="1"/>
              <a:t>specifice</a:t>
            </a:r>
            <a:r>
              <a:rPr lang="en-US" sz="1200" dirty="0"/>
              <a:t> </a:t>
            </a:r>
            <a:r>
              <a:rPr lang="en-US" sz="1200" dirty="0" err="1"/>
              <a:t>persoanelor</a:t>
            </a:r>
            <a:r>
              <a:rPr lang="en-US" sz="1200" dirty="0"/>
              <a:t> </a:t>
            </a:r>
            <a:r>
              <a:rPr lang="en-US" sz="1200" dirty="0" err="1"/>
              <a:t>în</a:t>
            </a:r>
            <a:r>
              <a:rPr lang="en-US" sz="1200" dirty="0"/>
              <a:t> </a:t>
            </a:r>
            <a:r>
              <a:rPr lang="en-US" sz="1200" dirty="0" err="1"/>
              <a:t>vârstă</a:t>
            </a:r>
            <a:r>
              <a:rPr lang="en-US" sz="1200" dirty="0"/>
              <a:t>, de </a:t>
            </a:r>
            <a:r>
              <a:rPr lang="en-US" sz="1200" dirty="0" err="1"/>
              <a:t>îngrijiri</a:t>
            </a:r>
            <a:r>
              <a:rPr lang="en-US" sz="1200" dirty="0"/>
              <a:t> de </a:t>
            </a:r>
            <a:r>
              <a:rPr lang="en-US" sz="1200" dirty="0" err="1"/>
              <a:t>lungă</a:t>
            </a:r>
            <a:r>
              <a:rPr lang="en-US" sz="1200" dirty="0"/>
              <a:t> </a:t>
            </a:r>
            <a:r>
              <a:rPr lang="en-US" sz="1200" dirty="0" err="1"/>
              <a:t>durată</a:t>
            </a:r>
            <a:r>
              <a:rPr lang="en-US" sz="1200" dirty="0"/>
              <a:t>, cu accent </a:t>
            </a:r>
            <a:r>
              <a:rPr lang="en-US" sz="1200" dirty="0" err="1"/>
              <a:t>pe</a:t>
            </a:r>
            <a:r>
              <a:rPr lang="en-US" sz="1200" dirty="0"/>
              <a:t> </a:t>
            </a:r>
            <a:r>
              <a:rPr lang="en-US" sz="1200" dirty="0" err="1"/>
              <a:t>servicii</a:t>
            </a:r>
            <a:r>
              <a:rPr lang="en-US" sz="1200" dirty="0"/>
              <a:t> </a:t>
            </a:r>
            <a:r>
              <a:rPr lang="en-US" sz="1200" dirty="0" err="1"/>
              <a:t>specifice</a:t>
            </a:r>
            <a:r>
              <a:rPr lang="en-US" sz="1200" dirty="0"/>
              <a:t> de </a:t>
            </a:r>
            <a:r>
              <a:rPr lang="en-US" sz="1200" dirty="0" err="1"/>
              <a:t>tratament</a:t>
            </a:r>
            <a:r>
              <a:rPr lang="en-US" sz="1200" dirty="0"/>
              <a:t> de </a:t>
            </a:r>
            <a:r>
              <a:rPr lang="en-US" sz="1200" dirty="0" err="1"/>
              <a:t>lungă</a:t>
            </a:r>
            <a:r>
              <a:rPr lang="en-US" sz="1200" dirty="0"/>
              <a:t> </a:t>
            </a:r>
            <a:r>
              <a:rPr lang="en-US" sz="1200" dirty="0" err="1"/>
              <a:t>durată</a:t>
            </a:r>
            <a:r>
              <a:rPr lang="en-US" sz="1200" dirty="0"/>
              <a:t> al </a:t>
            </a:r>
            <a:r>
              <a:rPr lang="en-US" sz="1200" dirty="0" err="1"/>
              <a:t>maladiilor</a:t>
            </a:r>
            <a:r>
              <a:rPr lang="en-US" sz="1200" dirty="0"/>
              <a:t> </a:t>
            </a:r>
            <a:r>
              <a:rPr lang="en-US" sz="1200" dirty="0" err="1"/>
              <a:t>cronice</a:t>
            </a:r>
            <a:r>
              <a:rPr lang="en-US" sz="1200" dirty="0"/>
              <a:t>, </a:t>
            </a:r>
            <a:r>
              <a:rPr lang="en-US" sz="1200" dirty="0" err="1"/>
              <a:t>reabilitare</a:t>
            </a:r>
            <a:r>
              <a:rPr lang="en-US" sz="1200" dirty="0"/>
              <a:t> (</a:t>
            </a:r>
            <a:r>
              <a:rPr lang="en-US" sz="1200" dirty="0" err="1"/>
              <a:t>kinetoterapie</a:t>
            </a:r>
            <a:r>
              <a:rPr lang="en-US" sz="1200" dirty="0"/>
              <a:t>, </a:t>
            </a:r>
            <a:r>
              <a:rPr lang="en-US" sz="1200" dirty="0" err="1"/>
              <a:t>medicină</a:t>
            </a:r>
            <a:r>
              <a:rPr lang="en-US" sz="1200" dirty="0"/>
              <a:t> </a:t>
            </a:r>
            <a:r>
              <a:rPr lang="en-US" sz="1200" dirty="0" err="1"/>
              <a:t>fizică</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36</a:t>
            </a:fld>
            <a:endParaRPr lang="en">
              <a:solidFill>
                <a:srgbClr val="FFFFFF"/>
              </a:solidFill>
            </a:endParaRPr>
          </a:p>
        </p:txBody>
      </p:sp>
    </p:spTree>
    <p:extLst>
      <p:ext uri="{BB962C8B-B14F-4D97-AF65-F5344CB8AC3E}">
        <p14:creationId xmlns:p14="http://schemas.microsoft.com/office/powerpoint/2010/main" val="517496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1140000"/>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1538075"/>
            <a:ext cx="7974897" cy="3387900"/>
          </a:xfrm>
        </p:spPr>
        <p:txBody>
          <a:bodyPr/>
          <a:lstStyle/>
          <a:p>
            <a:pPr marL="76200" indent="0">
              <a:buNone/>
            </a:pPr>
            <a:r>
              <a:rPr lang="en-US" sz="1200" dirty="0" smtClean="0"/>
              <a:t>3</a:t>
            </a:r>
            <a:r>
              <a:rPr lang="en-US" sz="1200" dirty="0"/>
              <a:t>) </a:t>
            </a:r>
            <a:r>
              <a:rPr lang="ro-MD" sz="1200" dirty="0" err="1" smtClean="0"/>
              <a:t>S</a:t>
            </a:r>
            <a:r>
              <a:rPr lang="en-US" sz="1200" dirty="0" err="1" smtClean="0"/>
              <a:t>ervicii</a:t>
            </a:r>
            <a:r>
              <a:rPr lang="en-US" sz="1200" dirty="0" smtClean="0"/>
              <a:t> </a:t>
            </a:r>
            <a:r>
              <a:rPr lang="en-US" sz="1200" dirty="0" err="1"/>
              <a:t>medicale</a:t>
            </a:r>
            <a:r>
              <a:rPr lang="en-US" sz="1200" dirty="0"/>
              <a:t> </a:t>
            </a:r>
            <a:r>
              <a:rPr lang="en-US" sz="1200" dirty="0" err="1"/>
              <a:t>pentru</a:t>
            </a:r>
            <a:r>
              <a:rPr lang="en-US" sz="1200" dirty="0"/>
              <a:t> </a:t>
            </a:r>
            <a:r>
              <a:rPr lang="en-US" sz="1200" dirty="0" err="1"/>
              <a:t>situaţii</a:t>
            </a:r>
            <a:r>
              <a:rPr lang="en-US" sz="1200" dirty="0"/>
              <a:t> de </a:t>
            </a:r>
            <a:r>
              <a:rPr lang="en-US" sz="1200" dirty="0" err="1"/>
              <a:t>urgenţă</a:t>
            </a:r>
            <a:r>
              <a:rPr lang="en-US" sz="1200" dirty="0"/>
              <a:t>:</a:t>
            </a:r>
          </a:p>
          <a:p>
            <a:endParaRPr lang="en-US" sz="1200" dirty="0"/>
          </a:p>
          <a:p>
            <a:r>
              <a:rPr lang="en-US" sz="1200" dirty="0" err="1" smtClean="0"/>
              <a:t>asistență</a:t>
            </a:r>
            <a:r>
              <a:rPr lang="en-US" sz="1200" dirty="0" smtClean="0"/>
              <a:t> </a:t>
            </a:r>
            <a:r>
              <a:rPr lang="en-US" sz="1200" dirty="0" err="1"/>
              <a:t>medicală</a:t>
            </a:r>
            <a:r>
              <a:rPr lang="en-US" sz="1200" dirty="0"/>
              <a:t> </a:t>
            </a:r>
            <a:r>
              <a:rPr lang="en-US" sz="1200" dirty="0" err="1"/>
              <a:t>în</a:t>
            </a:r>
            <a:r>
              <a:rPr lang="en-US" sz="1200" dirty="0"/>
              <a:t> </a:t>
            </a:r>
            <a:r>
              <a:rPr lang="en-US" sz="1200" dirty="0" err="1"/>
              <a:t>cazul</a:t>
            </a:r>
            <a:r>
              <a:rPr lang="en-US" sz="1200" dirty="0"/>
              <a:t> </a:t>
            </a:r>
            <a:r>
              <a:rPr lang="en-US" sz="1200" dirty="0" err="1"/>
              <a:t>urgențelor</a:t>
            </a:r>
            <a:r>
              <a:rPr lang="en-US" sz="1200" dirty="0"/>
              <a:t> de </a:t>
            </a:r>
            <a:r>
              <a:rPr lang="en-US" sz="1200" dirty="0" err="1"/>
              <a:t>sănătate</a:t>
            </a:r>
            <a:r>
              <a:rPr lang="en-US" sz="1200" dirty="0"/>
              <a:t> </a:t>
            </a:r>
            <a:r>
              <a:rPr lang="en-US" sz="1200" dirty="0" err="1"/>
              <a:t>publică</a:t>
            </a:r>
            <a:r>
              <a:rPr lang="en-US" sz="1200" dirty="0"/>
              <a:t> (</a:t>
            </a:r>
            <a:r>
              <a:rPr lang="en-US" sz="1200" dirty="0" err="1"/>
              <a:t>supraveghere</a:t>
            </a:r>
            <a:r>
              <a:rPr lang="en-US" sz="1200" dirty="0"/>
              <a:t> </a:t>
            </a:r>
            <a:r>
              <a:rPr lang="en-US" sz="1200" dirty="0" err="1"/>
              <a:t>în</a:t>
            </a:r>
            <a:r>
              <a:rPr lang="en-US" sz="1200" dirty="0"/>
              <a:t> </a:t>
            </a:r>
            <a:r>
              <a:rPr lang="en-US" sz="1200" dirty="0" err="1"/>
              <a:t>condiții</a:t>
            </a:r>
            <a:r>
              <a:rPr lang="en-US" sz="1200" dirty="0"/>
              <a:t> de </a:t>
            </a:r>
            <a:r>
              <a:rPr lang="en-US" sz="1200" dirty="0" err="1"/>
              <a:t>autoizolare</a:t>
            </a:r>
            <a:r>
              <a:rPr lang="en-US" sz="1200" dirty="0"/>
              <a:t>, </a:t>
            </a:r>
            <a:r>
              <a:rPr lang="en-US" sz="1200" dirty="0" err="1"/>
              <a:t>tratament</a:t>
            </a:r>
            <a:r>
              <a:rPr lang="en-US" sz="1200" dirty="0"/>
              <a:t> la </a:t>
            </a:r>
            <a:r>
              <a:rPr lang="en-US" sz="1200" dirty="0" err="1"/>
              <a:t>domiciliu</a:t>
            </a:r>
            <a:r>
              <a:rPr lang="en-US" sz="1200" dirty="0"/>
              <a:t>, </a:t>
            </a:r>
            <a:r>
              <a:rPr lang="en-US" sz="1200" dirty="0" err="1"/>
              <a:t>prelevarea</a:t>
            </a:r>
            <a:r>
              <a:rPr lang="en-US" sz="1200" dirty="0"/>
              <a:t> </a:t>
            </a:r>
            <a:r>
              <a:rPr lang="en-US" sz="1200" dirty="0" err="1"/>
              <a:t>probelor</a:t>
            </a:r>
            <a:r>
              <a:rPr lang="en-US" sz="1200" dirty="0"/>
              <a:t> </a:t>
            </a:r>
            <a:r>
              <a:rPr lang="en-US" sz="1200" dirty="0" err="1"/>
              <a:t>biologice</a:t>
            </a:r>
            <a:r>
              <a:rPr lang="en-US" sz="1200" dirty="0"/>
              <a:t> la </a:t>
            </a:r>
            <a:r>
              <a:rPr lang="en-US" sz="1200" dirty="0" err="1"/>
              <a:t>domiciliu</a:t>
            </a:r>
            <a:r>
              <a:rPr lang="en-US" sz="1200" dirty="0"/>
              <a:t>, </a:t>
            </a:r>
            <a:r>
              <a:rPr lang="en-US" sz="1200" dirty="0" err="1"/>
              <a:t>solicitarea</a:t>
            </a:r>
            <a:r>
              <a:rPr lang="en-US" sz="1200" dirty="0"/>
              <a:t> </a:t>
            </a:r>
            <a:r>
              <a:rPr lang="en-US" sz="1200" dirty="0" err="1"/>
              <a:t>ambulanței</a:t>
            </a:r>
            <a:r>
              <a:rPr lang="en-US" sz="1200" dirty="0"/>
              <a:t> </a:t>
            </a:r>
            <a:r>
              <a:rPr lang="en-US" sz="1200" dirty="0" err="1"/>
              <a:t>pentru</a:t>
            </a:r>
            <a:r>
              <a:rPr lang="en-US" sz="1200" dirty="0"/>
              <a:t> </a:t>
            </a:r>
            <a:r>
              <a:rPr lang="en-US" sz="1200" dirty="0" err="1"/>
              <a:t>cazurile</a:t>
            </a:r>
            <a:r>
              <a:rPr lang="en-US" sz="1200" dirty="0"/>
              <a:t> care </a:t>
            </a:r>
            <a:r>
              <a:rPr lang="en-US" sz="1200" dirty="0" err="1"/>
              <a:t>întrunesc</a:t>
            </a:r>
            <a:r>
              <a:rPr lang="en-US" sz="1200" dirty="0"/>
              <a:t> </a:t>
            </a:r>
            <a:r>
              <a:rPr lang="en-US" sz="1200" dirty="0" err="1"/>
              <a:t>criteriile</a:t>
            </a:r>
            <a:r>
              <a:rPr lang="en-US" sz="1200" dirty="0"/>
              <a:t> de </a:t>
            </a:r>
            <a:r>
              <a:rPr lang="en-US" sz="1200" dirty="0" err="1"/>
              <a:t>spitalizare</a:t>
            </a:r>
            <a:r>
              <a:rPr lang="en-US" sz="1200" dirty="0"/>
              <a:t>) </a:t>
            </a:r>
            <a:r>
              <a:rPr lang="en-US" sz="1200" dirty="0" err="1"/>
              <a:t>în</a:t>
            </a:r>
            <a:r>
              <a:rPr lang="en-US" sz="1200" dirty="0"/>
              <a:t> </a:t>
            </a:r>
            <a:r>
              <a:rPr lang="en-US" sz="1200" dirty="0" err="1"/>
              <a:t>conformitate</a:t>
            </a:r>
            <a:r>
              <a:rPr lang="en-US" sz="1200" dirty="0"/>
              <a:t> cu </a:t>
            </a:r>
            <a:r>
              <a:rPr lang="en-US" sz="1200" dirty="0" err="1"/>
              <a:t>actele</a:t>
            </a:r>
            <a:r>
              <a:rPr lang="en-US" sz="1200" dirty="0"/>
              <a:t> normative </a:t>
            </a:r>
            <a:r>
              <a:rPr lang="en-US" sz="1200" dirty="0" err="1"/>
              <a:t>aprobate</a:t>
            </a:r>
            <a:r>
              <a:rPr lang="en-US" sz="1200" dirty="0"/>
              <a:t> de </a:t>
            </a:r>
            <a:r>
              <a:rPr lang="en-US" sz="1200" dirty="0" err="1"/>
              <a:t>Ministerul</a:t>
            </a:r>
            <a:r>
              <a:rPr lang="en-US" sz="1200" dirty="0"/>
              <a:t> </a:t>
            </a:r>
            <a:r>
              <a:rPr lang="en-US" sz="1200" dirty="0" err="1"/>
              <a:t>Sănătății</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37</a:t>
            </a:fld>
            <a:endParaRPr lang="en">
              <a:solidFill>
                <a:srgbClr val="FFFFFF"/>
              </a:solidFill>
            </a:endParaRPr>
          </a:p>
        </p:txBody>
      </p:sp>
    </p:spTree>
    <p:extLst>
      <p:ext uri="{BB962C8B-B14F-4D97-AF65-F5344CB8AC3E}">
        <p14:creationId xmlns:p14="http://schemas.microsoft.com/office/powerpoint/2010/main" val="3524892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19348"/>
            <a:ext cx="7696601" cy="785049"/>
          </a:xfrm>
        </p:spPr>
        <p:txBody>
          <a:bodyPr/>
          <a:lstStyle/>
          <a:p>
            <a:r>
              <a:rPr lang="en-US" b="1" dirty="0"/>
              <a:t>Asistenţa </a:t>
            </a:r>
            <a:r>
              <a:rPr lang="en-US" b="1" dirty="0" err="1"/>
              <a:t>medicală</a:t>
            </a:r>
            <a:r>
              <a:rPr lang="en-US" b="1" dirty="0"/>
              <a:t> </a:t>
            </a:r>
            <a:r>
              <a:rPr lang="en-US" b="1" dirty="0" err="1"/>
              <a:t>primară</a:t>
            </a:r>
            <a:endParaRPr lang="en-US" dirty="0"/>
          </a:p>
        </p:txBody>
      </p:sp>
      <p:sp>
        <p:nvSpPr>
          <p:cNvPr id="3" name="Текст 2"/>
          <p:cNvSpPr>
            <a:spLocks noGrp="1"/>
          </p:cNvSpPr>
          <p:nvPr>
            <p:ph type="body" idx="1"/>
          </p:nvPr>
        </p:nvSpPr>
        <p:spPr>
          <a:xfrm>
            <a:off x="844424" y="983152"/>
            <a:ext cx="7974897" cy="3942823"/>
          </a:xfrm>
        </p:spPr>
        <p:txBody>
          <a:bodyPr/>
          <a:lstStyle/>
          <a:p>
            <a:pPr marL="76200" indent="0">
              <a:buNone/>
            </a:pPr>
            <a:r>
              <a:rPr lang="en-US" sz="1200" dirty="0" smtClean="0"/>
              <a:t>4</a:t>
            </a:r>
            <a:r>
              <a:rPr lang="en-US" sz="1200" dirty="0"/>
              <a:t>) </a:t>
            </a:r>
            <a:r>
              <a:rPr lang="ro-MD" sz="1200" dirty="0" err="1" smtClean="0"/>
              <a:t>A</a:t>
            </a:r>
            <a:r>
              <a:rPr lang="en-US" sz="1200" dirty="0" err="1" smtClean="0"/>
              <a:t>ctivităţi</a:t>
            </a:r>
            <a:r>
              <a:rPr lang="en-US" sz="1200" dirty="0" smtClean="0"/>
              <a:t> </a:t>
            </a:r>
            <a:r>
              <a:rPr lang="en-US" sz="1200" dirty="0"/>
              <a:t>de </a:t>
            </a:r>
            <a:r>
              <a:rPr lang="en-US" sz="1200" dirty="0" err="1"/>
              <a:t>suport</a:t>
            </a:r>
            <a:r>
              <a:rPr lang="en-US" sz="1200" dirty="0"/>
              <a:t>:</a:t>
            </a:r>
          </a:p>
          <a:p>
            <a:endParaRPr lang="en-US" sz="1200" dirty="0"/>
          </a:p>
          <a:p>
            <a:r>
              <a:rPr lang="en-US" sz="1200" dirty="0"/>
              <a:t>a) </a:t>
            </a:r>
            <a:r>
              <a:rPr lang="en-US" sz="1200" dirty="0" err="1"/>
              <a:t>expertiza</a:t>
            </a:r>
            <a:r>
              <a:rPr lang="en-US" sz="1200" dirty="0"/>
              <a:t> </a:t>
            </a:r>
            <a:r>
              <a:rPr lang="en-US" sz="1200" dirty="0" err="1"/>
              <a:t>incapacităţii</a:t>
            </a:r>
            <a:r>
              <a:rPr lang="en-US" sz="1200" dirty="0"/>
              <a:t> </a:t>
            </a:r>
            <a:r>
              <a:rPr lang="en-US" sz="1200" dirty="0" err="1"/>
              <a:t>temporare</a:t>
            </a:r>
            <a:r>
              <a:rPr lang="en-US" sz="1200" dirty="0"/>
              <a:t> de </a:t>
            </a:r>
            <a:r>
              <a:rPr lang="en-US" sz="1200" dirty="0" err="1"/>
              <a:t>muncă</a:t>
            </a:r>
            <a:r>
              <a:rPr lang="en-US" sz="1200" dirty="0"/>
              <a:t>, </a:t>
            </a:r>
            <a:r>
              <a:rPr lang="en-US" sz="1200" dirty="0" err="1"/>
              <a:t>inclusiv</a:t>
            </a:r>
            <a:r>
              <a:rPr lang="en-US" sz="1200" dirty="0"/>
              <a:t> </a:t>
            </a:r>
            <a:r>
              <a:rPr lang="en-US" sz="1200" dirty="0" err="1"/>
              <a:t>eliberarea</a:t>
            </a:r>
            <a:r>
              <a:rPr lang="en-US" sz="1200" dirty="0"/>
              <a:t> </a:t>
            </a:r>
            <a:r>
              <a:rPr lang="en-US" sz="1200" dirty="0" err="1"/>
              <a:t>şi</a:t>
            </a:r>
            <a:r>
              <a:rPr lang="en-US" sz="1200" dirty="0"/>
              <a:t> </a:t>
            </a:r>
            <a:r>
              <a:rPr lang="en-US" sz="1200" dirty="0" err="1"/>
              <a:t>evidenţa</a:t>
            </a:r>
            <a:r>
              <a:rPr lang="en-US" sz="1200" dirty="0"/>
              <a:t> </a:t>
            </a:r>
            <a:r>
              <a:rPr lang="en-US" sz="1200" dirty="0" err="1"/>
              <a:t>certificatelor</a:t>
            </a:r>
            <a:r>
              <a:rPr lang="en-US" sz="1200" dirty="0"/>
              <a:t> de </a:t>
            </a:r>
            <a:r>
              <a:rPr lang="en-US" sz="1200" dirty="0" err="1"/>
              <a:t>concediu</a:t>
            </a:r>
            <a:r>
              <a:rPr lang="en-US" sz="1200" dirty="0"/>
              <a:t> medical,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t>
            </a:r>
            <a:r>
              <a:rPr lang="en-US" sz="1200" dirty="0" err="1"/>
              <a:t>în</a:t>
            </a:r>
            <a:r>
              <a:rPr lang="en-US" sz="1200" dirty="0"/>
              <a:t> </a:t>
            </a:r>
            <a:r>
              <a:rPr lang="en-US" sz="1200" dirty="0" err="1"/>
              <a:t>vigoare</a:t>
            </a:r>
            <a:r>
              <a:rPr lang="en-US" sz="1200" dirty="0" smtClean="0"/>
              <a:t>;</a:t>
            </a:r>
            <a:endParaRPr lang="en-US" sz="1200" dirty="0"/>
          </a:p>
          <a:p>
            <a:r>
              <a:rPr lang="en-US" sz="1200" dirty="0"/>
              <a:t>b) </a:t>
            </a:r>
            <a:r>
              <a:rPr lang="en-US" sz="1200" dirty="0" err="1"/>
              <a:t>organizarea</a:t>
            </a:r>
            <a:r>
              <a:rPr lang="en-US" sz="1200" dirty="0"/>
              <a:t> </a:t>
            </a:r>
            <a:r>
              <a:rPr lang="en-US" sz="1200" dirty="0" err="1"/>
              <a:t>trimiterii</a:t>
            </a:r>
            <a:r>
              <a:rPr lang="en-US" sz="1200" dirty="0"/>
              <a:t> la </a:t>
            </a:r>
            <a:r>
              <a:rPr lang="en-US" sz="1200" dirty="0" err="1"/>
              <a:t>Consiliul</a:t>
            </a:r>
            <a:r>
              <a:rPr lang="en-US" sz="1200" dirty="0"/>
              <a:t> </a:t>
            </a:r>
            <a:r>
              <a:rPr lang="en-US" sz="1200" dirty="0" err="1"/>
              <a:t>Național</a:t>
            </a:r>
            <a:r>
              <a:rPr lang="en-US" sz="1200" dirty="0"/>
              <a:t> </a:t>
            </a:r>
            <a:r>
              <a:rPr lang="en-US" sz="1200" dirty="0" err="1"/>
              <a:t>pentru</a:t>
            </a:r>
            <a:r>
              <a:rPr lang="en-US" sz="1200" dirty="0"/>
              <a:t> </a:t>
            </a:r>
            <a:r>
              <a:rPr lang="en-US" sz="1200" dirty="0" err="1"/>
              <a:t>Determinarea</a:t>
            </a:r>
            <a:r>
              <a:rPr lang="en-US" sz="1200" dirty="0"/>
              <a:t> </a:t>
            </a:r>
            <a:r>
              <a:rPr lang="en-US" sz="1200" dirty="0" err="1"/>
              <a:t>Dizabilității</a:t>
            </a:r>
            <a:r>
              <a:rPr lang="en-US" sz="1200" dirty="0"/>
              <a:t> </a:t>
            </a:r>
            <a:r>
              <a:rPr lang="en-US" sz="1200" dirty="0" err="1"/>
              <a:t>și</a:t>
            </a:r>
            <a:r>
              <a:rPr lang="en-US" sz="1200" dirty="0"/>
              <a:t> </a:t>
            </a:r>
            <a:r>
              <a:rPr lang="en-US" sz="1200" dirty="0" err="1"/>
              <a:t>Capacității</a:t>
            </a:r>
            <a:r>
              <a:rPr lang="en-US" sz="1200" dirty="0"/>
              <a:t> de </a:t>
            </a:r>
            <a:r>
              <a:rPr lang="en-US" sz="1200" dirty="0" err="1"/>
              <a:t>Muncă</a:t>
            </a:r>
            <a:r>
              <a:rPr lang="en-US" sz="1200" dirty="0"/>
              <a:t>, </a:t>
            </a:r>
            <a:r>
              <a:rPr lang="en-US" sz="1200" dirty="0" err="1"/>
              <a:t>inclusiv</a:t>
            </a:r>
            <a:r>
              <a:rPr lang="en-US" sz="1200" dirty="0"/>
              <a:t> </a:t>
            </a:r>
            <a:r>
              <a:rPr lang="en-US" sz="1200" dirty="0" err="1"/>
              <a:t>completarea</a:t>
            </a:r>
            <a:r>
              <a:rPr lang="en-US" sz="1200" dirty="0"/>
              <a:t> </a:t>
            </a:r>
            <a:r>
              <a:rPr lang="en-US" sz="1200" dirty="0" err="1"/>
              <a:t>documentelor</a:t>
            </a:r>
            <a:r>
              <a:rPr lang="en-US" sz="1200" dirty="0"/>
              <a:t> </a:t>
            </a:r>
            <a:r>
              <a:rPr lang="en-US" sz="1200" dirty="0" err="1"/>
              <a:t>necesare</a:t>
            </a:r>
            <a:r>
              <a:rPr lang="en-US" sz="1200" dirty="0"/>
              <a:t>,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t>
            </a:r>
            <a:r>
              <a:rPr lang="en-US" sz="1200" dirty="0" err="1"/>
              <a:t>în</a:t>
            </a:r>
            <a:r>
              <a:rPr lang="en-US" sz="1200" dirty="0"/>
              <a:t> </a:t>
            </a:r>
            <a:r>
              <a:rPr lang="en-US" sz="1200" dirty="0" err="1"/>
              <a:t>vigoare</a:t>
            </a:r>
            <a:r>
              <a:rPr lang="en-US" sz="1200" dirty="0" smtClean="0"/>
              <a:t>;</a:t>
            </a:r>
            <a:endParaRPr lang="en-US" sz="1200" dirty="0"/>
          </a:p>
          <a:p>
            <a:r>
              <a:rPr lang="en-US" sz="1200" dirty="0"/>
              <a:t>c) </a:t>
            </a:r>
            <a:r>
              <a:rPr lang="en-US" sz="1200" dirty="0" err="1"/>
              <a:t>eliberarea</a:t>
            </a:r>
            <a:r>
              <a:rPr lang="en-US" sz="1200" dirty="0"/>
              <a:t> </a:t>
            </a:r>
            <a:r>
              <a:rPr lang="en-US" sz="1200" dirty="0" err="1"/>
              <a:t>şi</a:t>
            </a:r>
            <a:r>
              <a:rPr lang="en-US" sz="1200" dirty="0"/>
              <a:t> </a:t>
            </a:r>
            <a:r>
              <a:rPr lang="en-US" sz="1200" dirty="0" err="1"/>
              <a:t>evidenţa</a:t>
            </a:r>
            <a:r>
              <a:rPr lang="en-US" sz="1200" dirty="0"/>
              <a:t> </a:t>
            </a:r>
            <a:r>
              <a:rPr lang="en-US" sz="1200" dirty="0" err="1"/>
              <a:t>certificatelor</a:t>
            </a:r>
            <a:r>
              <a:rPr lang="en-US" sz="1200" dirty="0"/>
              <a:t> </a:t>
            </a:r>
            <a:r>
              <a:rPr lang="en-US" sz="1200" dirty="0" err="1"/>
              <a:t>medicale</a:t>
            </a:r>
            <a:r>
              <a:rPr lang="en-US" sz="1200" dirty="0"/>
              <a:t> </a:t>
            </a:r>
            <a:r>
              <a:rPr lang="en-US" sz="1200" dirty="0" err="1"/>
              <a:t>despre</a:t>
            </a:r>
            <a:r>
              <a:rPr lang="en-US" sz="1200" dirty="0"/>
              <a:t> </a:t>
            </a:r>
            <a:r>
              <a:rPr lang="en-US" sz="1200" dirty="0" err="1"/>
              <a:t>starea</a:t>
            </a:r>
            <a:r>
              <a:rPr lang="en-US" sz="1200" dirty="0"/>
              <a:t> </a:t>
            </a:r>
            <a:r>
              <a:rPr lang="en-US" sz="1200" dirty="0" err="1"/>
              <a:t>sănătăţii</a:t>
            </a:r>
            <a:r>
              <a:rPr lang="en-US" sz="1200" dirty="0"/>
              <a:t>, </a:t>
            </a:r>
            <a:r>
              <a:rPr lang="en-US" sz="1200" dirty="0" err="1"/>
              <a:t>inclusiv</a:t>
            </a:r>
            <a:r>
              <a:rPr lang="en-US" sz="1200" dirty="0"/>
              <a:t> </a:t>
            </a:r>
            <a:r>
              <a:rPr lang="en-US" sz="1200" dirty="0" err="1"/>
              <a:t>persoanelor</a:t>
            </a:r>
            <a:r>
              <a:rPr lang="en-US" sz="1200" dirty="0"/>
              <a:t> </a:t>
            </a:r>
            <a:r>
              <a:rPr lang="en-US" sz="1200" dirty="0" err="1"/>
              <a:t>înainte</a:t>
            </a:r>
            <a:r>
              <a:rPr lang="en-US" sz="1200" dirty="0"/>
              <a:t> de </a:t>
            </a:r>
            <a:r>
              <a:rPr lang="en-US" sz="1200" dirty="0" err="1"/>
              <a:t>căsătorie</a:t>
            </a:r>
            <a:r>
              <a:rPr lang="en-US" sz="1200" dirty="0"/>
              <a:t>, </a:t>
            </a:r>
            <a:r>
              <a:rPr lang="en-US" sz="1200" dirty="0" err="1"/>
              <a:t>pentru</a:t>
            </a:r>
            <a:r>
              <a:rPr lang="en-US" sz="1200" dirty="0"/>
              <a:t> </a:t>
            </a:r>
            <a:r>
              <a:rPr lang="en-US" sz="1200" dirty="0" err="1"/>
              <a:t>îngrijirea</a:t>
            </a:r>
            <a:r>
              <a:rPr lang="en-US" sz="1200" dirty="0"/>
              <a:t> </a:t>
            </a:r>
            <a:r>
              <a:rPr lang="en-US" sz="1200" dirty="0" err="1"/>
              <a:t>copilului</a:t>
            </a:r>
            <a:r>
              <a:rPr lang="en-US" sz="1200" dirty="0"/>
              <a:t> </a:t>
            </a:r>
            <a:r>
              <a:rPr lang="en-US" sz="1200" dirty="0" err="1"/>
              <a:t>bolnav</a:t>
            </a:r>
            <a:r>
              <a:rPr lang="en-US" sz="1200" dirty="0"/>
              <a:t>, </a:t>
            </a:r>
            <a:r>
              <a:rPr lang="en-US" sz="1200" dirty="0" err="1"/>
              <a:t>adeverinţelor</a:t>
            </a:r>
            <a:r>
              <a:rPr lang="en-US" sz="1200" dirty="0"/>
              <a:t> </a:t>
            </a:r>
            <a:r>
              <a:rPr lang="en-US" sz="1200" dirty="0" err="1"/>
              <a:t>medicale</a:t>
            </a:r>
            <a:r>
              <a:rPr lang="en-US" sz="1200" dirty="0"/>
              <a:t>, </a:t>
            </a:r>
            <a:r>
              <a:rPr lang="en-US" sz="1200" dirty="0" err="1"/>
              <a:t>certificatelor</a:t>
            </a:r>
            <a:r>
              <a:rPr lang="en-US" sz="1200" dirty="0"/>
              <a:t> de </a:t>
            </a:r>
            <a:r>
              <a:rPr lang="en-US" sz="1200" dirty="0" err="1"/>
              <a:t>deces</a:t>
            </a:r>
            <a:r>
              <a:rPr lang="en-US" sz="1200" dirty="0"/>
              <a:t> etc., </a:t>
            </a:r>
            <a:r>
              <a:rPr lang="en-US" sz="1200" dirty="0" err="1"/>
              <a:t>în</a:t>
            </a:r>
            <a:r>
              <a:rPr lang="en-US" sz="1200" dirty="0"/>
              <a:t> </a:t>
            </a:r>
            <a:r>
              <a:rPr lang="en-US" sz="1200" dirty="0" err="1"/>
              <a:t>modul</a:t>
            </a:r>
            <a:r>
              <a:rPr lang="en-US" sz="1200" dirty="0"/>
              <a:t> </a:t>
            </a:r>
            <a:r>
              <a:rPr lang="en-US" sz="1200" dirty="0" err="1"/>
              <a:t>stabilit</a:t>
            </a:r>
            <a:r>
              <a:rPr lang="en-US" sz="1200" dirty="0"/>
              <a:t> de </a:t>
            </a:r>
            <a:r>
              <a:rPr lang="en-US" sz="1200" dirty="0" err="1"/>
              <a:t>actele</a:t>
            </a:r>
            <a:r>
              <a:rPr lang="en-US" sz="1200" dirty="0"/>
              <a:t> normative </a:t>
            </a:r>
            <a:r>
              <a:rPr lang="en-US" sz="1200" dirty="0" err="1"/>
              <a:t>în</a:t>
            </a:r>
            <a:r>
              <a:rPr lang="en-US" sz="1200" dirty="0"/>
              <a:t> </a:t>
            </a:r>
            <a:r>
              <a:rPr lang="en-US" sz="1200" dirty="0" err="1"/>
              <a:t>vigoare</a:t>
            </a:r>
            <a:r>
              <a:rPr lang="en-US" sz="1200" dirty="0" smtClean="0"/>
              <a:t>;</a:t>
            </a:r>
            <a:endParaRPr lang="en-US" sz="1200" dirty="0"/>
          </a:p>
          <a:p>
            <a:r>
              <a:rPr lang="en-US" sz="1200" dirty="0"/>
              <a:t>d) </a:t>
            </a:r>
            <a:r>
              <a:rPr lang="en-US" sz="1200" dirty="0" err="1"/>
              <a:t>organizarea</a:t>
            </a:r>
            <a:r>
              <a:rPr lang="en-US" sz="1200" dirty="0"/>
              <a:t> </a:t>
            </a:r>
            <a:r>
              <a:rPr lang="en-US" sz="1200" dirty="0" err="1"/>
              <a:t>activităţii</a:t>
            </a:r>
            <a:r>
              <a:rPr lang="en-US" sz="1200" dirty="0"/>
              <a:t> de </a:t>
            </a:r>
            <a:r>
              <a:rPr lang="en-US" sz="1200" dirty="0" err="1"/>
              <a:t>evidenţă</a:t>
            </a:r>
            <a:r>
              <a:rPr lang="en-US" sz="1200" dirty="0"/>
              <a:t>, </a:t>
            </a:r>
            <a:r>
              <a:rPr lang="en-US" sz="1200" dirty="0" err="1"/>
              <a:t>completarea</a:t>
            </a:r>
            <a:r>
              <a:rPr lang="en-US" sz="1200" dirty="0"/>
              <a:t> </a:t>
            </a:r>
            <a:r>
              <a:rPr lang="en-US" sz="1200" dirty="0" err="1"/>
              <a:t>şi</a:t>
            </a:r>
            <a:r>
              <a:rPr lang="en-US" sz="1200" dirty="0"/>
              <a:t> </a:t>
            </a:r>
            <a:r>
              <a:rPr lang="en-US" sz="1200" dirty="0" err="1"/>
              <a:t>ţinerea</a:t>
            </a:r>
            <a:r>
              <a:rPr lang="en-US" sz="1200" dirty="0"/>
              <a:t> la </a:t>
            </a:r>
            <a:r>
              <a:rPr lang="en-US" sz="1200" dirty="0" err="1"/>
              <a:t>zi</a:t>
            </a:r>
            <a:r>
              <a:rPr lang="en-US" sz="1200" dirty="0"/>
              <a:t> a </a:t>
            </a:r>
            <a:r>
              <a:rPr lang="en-US" sz="1200" dirty="0" err="1"/>
              <a:t>documentaţiei</a:t>
            </a:r>
            <a:r>
              <a:rPr lang="en-US" sz="1200" dirty="0"/>
              <a:t> </a:t>
            </a:r>
            <a:r>
              <a:rPr lang="en-US" sz="1200" dirty="0" err="1"/>
              <a:t>medicale</a:t>
            </a:r>
            <a:r>
              <a:rPr lang="en-US" sz="1200" dirty="0"/>
              <a:t> </a:t>
            </a:r>
            <a:r>
              <a:rPr lang="en-US" sz="1200" dirty="0" err="1"/>
              <a:t>primare</a:t>
            </a:r>
            <a:r>
              <a:rPr lang="en-US" sz="1200" dirty="0"/>
              <a:t> </a:t>
            </a:r>
            <a:r>
              <a:rPr lang="en-US" sz="1200" dirty="0" err="1"/>
              <a:t>şi</a:t>
            </a:r>
            <a:r>
              <a:rPr lang="en-US" sz="1200" dirty="0"/>
              <a:t> </a:t>
            </a:r>
            <a:r>
              <a:rPr lang="en-US" sz="1200" dirty="0" err="1"/>
              <a:t>statistice</a:t>
            </a:r>
            <a:r>
              <a:rPr lang="en-US" sz="1200" dirty="0"/>
              <a:t> </a:t>
            </a:r>
            <a:r>
              <a:rPr lang="en-US" sz="1200" dirty="0" err="1"/>
              <a:t>medicale</a:t>
            </a:r>
            <a:r>
              <a:rPr lang="en-US" sz="1200" dirty="0"/>
              <a:t> </a:t>
            </a:r>
            <a:r>
              <a:rPr lang="en-US" sz="1200" dirty="0" err="1"/>
              <a:t>spre</a:t>
            </a:r>
            <a:r>
              <a:rPr lang="en-US" sz="1200" dirty="0"/>
              <a:t> a fi </a:t>
            </a:r>
            <a:r>
              <a:rPr lang="en-US" sz="1200" dirty="0" err="1"/>
              <a:t>prezentate</a:t>
            </a:r>
            <a:r>
              <a:rPr lang="en-US" sz="1200" dirty="0"/>
              <a:t> </a:t>
            </a:r>
            <a:r>
              <a:rPr lang="en-US" sz="1200" dirty="0" err="1"/>
              <a:t>Ministerului</a:t>
            </a:r>
            <a:r>
              <a:rPr lang="en-US" sz="1200" dirty="0"/>
              <a:t> </a:t>
            </a:r>
            <a:r>
              <a:rPr lang="en-US" sz="1200" dirty="0" err="1"/>
              <a:t>Sănătăţii</a:t>
            </a:r>
            <a:r>
              <a:rPr lang="en-US" sz="1200" dirty="0"/>
              <a:t> </a:t>
            </a:r>
            <a:r>
              <a:rPr lang="en-US" sz="1200" dirty="0" err="1"/>
              <a:t>şi</a:t>
            </a:r>
            <a:r>
              <a:rPr lang="en-US" sz="1200" dirty="0"/>
              <a:t> </a:t>
            </a:r>
            <a:r>
              <a:rPr lang="en-US" sz="1200" dirty="0" err="1"/>
              <a:t>Companiei</a:t>
            </a:r>
            <a:r>
              <a:rPr lang="en-US" sz="1200" dirty="0"/>
              <a:t> </a:t>
            </a:r>
            <a:r>
              <a:rPr lang="en-US" sz="1200" dirty="0" err="1"/>
              <a:t>Naţionale</a:t>
            </a:r>
            <a:r>
              <a:rPr lang="en-US" sz="1200" dirty="0"/>
              <a:t> de </a:t>
            </a:r>
            <a:r>
              <a:rPr lang="en-US" sz="1200" dirty="0" err="1"/>
              <a:t>Asigurări</a:t>
            </a:r>
            <a:r>
              <a:rPr lang="en-US" sz="1200" dirty="0"/>
              <a:t> </a:t>
            </a:r>
            <a:r>
              <a:rPr lang="en-US" sz="1200" dirty="0" err="1"/>
              <a:t>în</a:t>
            </a:r>
            <a:r>
              <a:rPr lang="en-US" sz="1200" dirty="0"/>
              <a:t> </a:t>
            </a:r>
            <a:r>
              <a:rPr lang="en-US" sz="1200" dirty="0" err="1"/>
              <a:t>Medicină</a:t>
            </a:r>
            <a:r>
              <a:rPr lang="en-US" sz="1200" dirty="0"/>
              <a:t>.</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38</a:t>
            </a:fld>
            <a:endParaRPr lang="en">
              <a:solidFill>
                <a:srgbClr val="FFFFFF"/>
              </a:solidFill>
            </a:endParaRPr>
          </a:p>
        </p:txBody>
      </p:sp>
    </p:spTree>
    <p:extLst>
      <p:ext uri="{BB962C8B-B14F-4D97-AF65-F5344CB8AC3E}">
        <p14:creationId xmlns:p14="http://schemas.microsoft.com/office/powerpoint/2010/main" val="3370168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91924"/>
          </a:xfrm>
        </p:spPr>
        <p:txBody>
          <a:bodyPr/>
          <a:lstStyle/>
          <a:p>
            <a:pPr lvl="0" algn="ctr">
              <a:lnSpc>
                <a:spcPct val="115000"/>
              </a:lnSpc>
              <a:buClr>
                <a:srgbClr val="1DABA8"/>
              </a:buClr>
              <a:buSzPts val="1800"/>
            </a:pPr>
            <a:r>
              <a:rPr lang="ro-RO" sz="2800" b="1" dirty="0">
                <a:solidFill>
                  <a:schemeClr val="bg2"/>
                </a:solidFill>
                <a:latin typeface="Times New Roman" pitchFamily="18" charset="0"/>
                <a:ea typeface="Verdana" panose="020B0604030504040204" pitchFamily="34" charset="0"/>
                <a:cs typeface="Times New Roman" pitchFamily="18" charset="0"/>
                <a:sym typeface="Arial"/>
              </a:rPr>
              <a:t>DREPTURI</a:t>
            </a:r>
            <a:r>
              <a:rPr lang="ru-RU" sz="2800" b="1" dirty="0">
                <a:solidFill>
                  <a:schemeClr val="bg2"/>
                </a:solidFill>
                <a:latin typeface="Times New Roman" pitchFamily="18" charset="0"/>
                <a:ea typeface="Verdana" panose="020B0604030504040204" pitchFamily="34" charset="0"/>
                <a:cs typeface="Times New Roman" pitchFamily="18" charset="0"/>
                <a:sym typeface="Arial"/>
              </a:rPr>
              <a:t>/</a:t>
            </a:r>
            <a:r>
              <a:rPr lang="ro-RO" sz="2800" b="1" dirty="0">
                <a:solidFill>
                  <a:schemeClr val="bg2"/>
                </a:solidFill>
                <a:latin typeface="Times New Roman" pitchFamily="18" charset="0"/>
                <a:ea typeface="Verdana" panose="020B0604030504040204" pitchFamily="34" charset="0"/>
                <a:cs typeface="Times New Roman" pitchFamily="18" charset="0"/>
                <a:sym typeface="Arial"/>
              </a:rPr>
              <a:t>OBLIGAȚII</a:t>
            </a:r>
            <a:endParaRPr lang="x-none" dirty="0">
              <a:solidFill>
                <a:schemeClr val="bg2"/>
              </a:solidFill>
              <a:latin typeface="Times New Roman" pitchFamily="18" charset="0"/>
              <a:ea typeface="Verdana" panose="020B0604030504040204" pitchFamily="34" charset="0"/>
              <a:cs typeface="Times New Roman" pitchFamily="18" charset="0"/>
              <a:sym typeface="Arial"/>
            </a:endParaRPr>
          </a:p>
        </p:txBody>
      </p:sp>
      <p:sp>
        <p:nvSpPr>
          <p:cNvPr id="3" name="Текст 2"/>
          <p:cNvSpPr>
            <a:spLocks noGrp="1"/>
          </p:cNvSpPr>
          <p:nvPr>
            <p:ph type="body" idx="1"/>
          </p:nvPr>
        </p:nvSpPr>
        <p:spPr>
          <a:xfrm>
            <a:off x="844424" y="728770"/>
            <a:ext cx="7974897" cy="4197205"/>
          </a:xfrm>
        </p:spPr>
        <p:txBody>
          <a:bodyPr/>
          <a:lstStyle/>
          <a:p>
            <a:pPr marL="0" lvl="0" indent="0">
              <a:lnSpc>
                <a:spcPct val="115000"/>
              </a:lnSpc>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Persoana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asigurată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are </a:t>
            </a:r>
            <a:r>
              <a:rPr lang="en-US" sz="2000" b="1" i="1" dirty="0" err="1">
                <a:solidFill>
                  <a:srgbClr val="000000"/>
                </a:solidFill>
                <a:latin typeface="Times New Roman" pitchFamily="18" charset="0"/>
                <a:ea typeface="Verdana" panose="020B0604030504040204" pitchFamily="34" charset="0"/>
                <a:cs typeface="Times New Roman" pitchFamily="18" charset="0"/>
                <a:sym typeface="Arial"/>
              </a:rPr>
              <a:t>dreptul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aleagă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prestator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servicii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primar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familie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b)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se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acorde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întreg</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teritoriul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Republicii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Moldova; </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c)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beneficieze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servicii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volumul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calitatea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prevăzute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Programul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unic</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indiferent</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mărimea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primelor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asigurare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achitate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d)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intenteze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acţiuni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asiguratului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asigurătorului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prestatorului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servicii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inclusiv</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pentru</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obţine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compensarea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materială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prejudiciului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cauzat</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din culpa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acestora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39</a:t>
            </a:fld>
            <a:endParaRPr lang="en">
              <a:solidFill>
                <a:srgbClr val="FFFFFF"/>
              </a:solidFill>
            </a:endParaRPr>
          </a:p>
        </p:txBody>
      </p:sp>
    </p:spTree>
    <p:extLst>
      <p:ext uri="{BB962C8B-B14F-4D97-AF65-F5344CB8AC3E}">
        <p14:creationId xmlns:p14="http://schemas.microsoft.com/office/powerpoint/2010/main" val="426961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44425" y="5598"/>
            <a:ext cx="8038318" cy="1140000"/>
          </a:xfrm>
        </p:spPr>
        <p:txBody>
          <a:bodyPr/>
          <a:lstStyle/>
          <a:p>
            <a:r>
              <a:rPr lang="x-none" b="1" dirty="0">
                <a:solidFill>
                  <a:schemeClr val="bg2"/>
                </a:solidFill>
                <a:latin typeface="Verdana" panose="020B0604030504040204" pitchFamily="34" charset="0"/>
                <a:ea typeface="Verdana" panose="020B0604030504040204" pitchFamily="34" charset="0"/>
                <a:cs typeface="Verdana" panose="020B0604030504040204" pitchFamily="34" charset="0"/>
                <a:sym typeface="Arial"/>
              </a:rPr>
              <a:t>Sistemul de Asigurări Sociale de Sănătate</a:t>
            </a:r>
            <a:endParaRPr lang="en-US" b="1" dirty="0">
              <a:solidFill>
                <a:schemeClr val="bg2"/>
              </a:solidFill>
            </a:endParaRPr>
          </a:p>
        </p:txBody>
      </p:sp>
      <p:sp>
        <p:nvSpPr>
          <p:cNvPr id="6" name="Текст 5"/>
          <p:cNvSpPr>
            <a:spLocks noGrp="1"/>
          </p:cNvSpPr>
          <p:nvPr>
            <p:ph type="body" idx="1"/>
          </p:nvPr>
        </p:nvSpPr>
        <p:spPr>
          <a:xfrm>
            <a:off x="844425" y="1189619"/>
            <a:ext cx="7927042" cy="3785975"/>
          </a:xfrm>
        </p:spPr>
        <p:txBody>
          <a:bodyPr/>
          <a:lstStyle/>
          <a:p>
            <a:pPr marL="0" lvl="0" indent="0">
              <a:lnSpc>
                <a:spcPct val="115000"/>
              </a:lnSpc>
              <a:spcBef>
                <a:spcPts val="0"/>
              </a:spcBef>
              <a:buClr>
                <a:srgbClr val="1DABA8"/>
              </a:buClr>
              <a:buSzPts val="1800"/>
              <a:buNone/>
            </a:pPr>
            <a:r>
              <a:rPr lang="x-none" dirty="0">
                <a:solidFill>
                  <a:srgbClr val="1DABA8"/>
                </a:solidFill>
                <a:latin typeface="Verdana" panose="020B0604030504040204" pitchFamily="34" charset="0"/>
                <a:ea typeface="Verdana" panose="020B0604030504040204" pitchFamily="34" charset="0"/>
                <a:cs typeface="Verdana" panose="020B0604030504040204" pitchFamily="34" charset="0"/>
                <a:sym typeface="Arial"/>
              </a:rPr>
              <a:t> </a:t>
            </a:r>
            <a:r>
              <a:rPr lang="ro" sz="2500" dirty="0">
                <a:solidFill>
                  <a:srgbClr val="333333"/>
                </a:solidFill>
                <a:latin typeface="Times New Roman"/>
                <a:ea typeface="Times New Roman"/>
                <a:cs typeface="Times New Roman"/>
                <a:sym typeface="Times New Roman"/>
              </a:rPr>
              <a:t>În sistemul asigurării obligatorii de asistenţă medicală (AOAM), statutul de persoană asigurată conferă dreptul la servicii medicale necesare în volumul integral de asistenţă medicală prevăzut de Programul unic al AOAM şi acordat de prestatorii de servicii medicale contractaţi de Compania Naţională de Asigurări în Medicină (CNAM).</a:t>
            </a:r>
            <a:endParaRPr lang="x-none" sz="1800"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4</a:t>
            </a:fld>
            <a:endParaRPr lang="en">
              <a:solidFill>
                <a:srgbClr val="FFFFFF"/>
              </a:solidFill>
            </a:endParaRPr>
          </a:p>
        </p:txBody>
      </p:sp>
      <p:pic>
        <p:nvPicPr>
          <p:cNvPr id="7" name="Google Shape;61;p14"/>
          <p:cNvPicPr preferRelativeResize="0"/>
          <p:nvPr/>
        </p:nvPicPr>
        <p:blipFill>
          <a:blip r:embed="rId2">
            <a:alphaModFix/>
          </a:blip>
          <a:stretch>
            <a:fillRect/>
          </a:stretch>
        </p:blipFill>
        <p:spPr>
          <a:xfrm>
            <a:off x="6190313" y="3863162"/>
            <a:ext cx="2857500" cy="1210903"/>
          </a:xfrm>
          <a:prstGeom prst="rect">
            <a:avLst/>
          </a:prstGeom>
          <a:noFill/>
          <a:ln>
            <a:noFill/>
          </a:ln>
        </p:spPr>
      </p:pic>
    </p:spTree>
    <p:extLst>
      <p:ext uri="{BB962C8B-B14F-4D97-AF65-F5344CB8AC3E}">
        <p14:creationId xmlns:p14="http://schemas.microsoft.com/office/powerpoint/2010/main" val="2173759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4" y="5598"/>
            <a:ext cx="7696601" cy="791924"/>
          </a:xfrm>
        </p:spPr>
        <p:txBody>
          <a:bodyPr/>
          <a:lstStyle/>
          <a:p>
            <a:pPr lvl="0" algn="ctr">
              <a:lnSpc>
                <a:spcPct val="115000"/>
              </a:lnSpc>
              <a:buClr>
                <a:srgbClr val="1DABA8"/>
              </a:buClr>
              <a:buSzPts val="1800"/>
            </a:pPr>
            <a:r>
              <a:rPr lang="ro-RO" sz="2800" b="1" dirty="0">
                <a:solidFill>
                  <a:srgbClr val="0DB7C4"/>
                </a:solidFill>
                <a:latin typeface="Times New Roman" pitchFamily="18" charset="0"/>
                <a:ea typeface="Verdana" panose="020B0604030504040204" pitchFamily="34" charset="0"/>
                <a:cs typeface="Times New Roman" pitchFamily="18" charset="0"/>
                <a:sym typeface="Arial"/>
              </a:rPr>
              <a:t>DREPTURI</a:t>
            </a:r>
            <a:r>
              <a:rPr lang="ru-RU" sz="2800" b="1" dirty="0">
                <a:solidFill>
                  <a:srgbClr val="0DB7C4"/>
                </a:solidFill>
                <a:latin typeface="Times New Roman" pitchFamily="18" charset="0"/>
                <a:ea typeface="Verdana" panose="020B0604030504040204" pitchFamily="34" charset="0"/>
                <a:cs typeface="Times New Roman" pitchFamily="18" charset="0"/>
                <a:sym typeface="Arial"/>
              </a:rPr>
              <a:t>/</a:t>
            </a:r>
            <a:r>
              <a:rPr lang="ro-RO" sz="2800" b="1" dirty="0">
                <a:solidFill>
                  <a:srgbClr val="0DB7C4"/>
                </a:solidFill>
                <a:latin typeface="Times New Roman" pitchFamily="18" charset="0"/>
                <a:ea typeface="Verdana" panose="020B0604030504040204" pitchFamily="34" charset="0"/>
                <a:cs typeface="Times New Roman" pitchFamily="18" charset="0"/>
                <a:sym typeface="Arial"/>
              </a:rPr>
              <a:t>OBLIGAȚII</a:t>
            </a:r>
            <a:endParaRPr lang="x-none" dirty="0">
              <a:solidFill>
                <a:schemeClr val="bg2"/>
              </a:solidFill>
              <a:latin typeface="Times New Roman" pitchFamily="18" charset="0"/>
              <a:ea typeface="Verdana" panose="020B0604030504040204" pitchFamily="34" charset="0"/>
              <a:cs typeface="Times New Roman" pitchFamily="18" charset="0"/>
              <a:sym typeface="Arial"/>
            </a:endParaRPr>
          </a:p>
        </p:txBody>
      </p:sp>
      <p:sp>
        <p:nvSpPr>
          <p:cNvPr id="3" name="Текст 2"/>
          <p:cNvSpPr>
            <a:spLocks noGrp="1"/>
          </p:cNvSpPr>
          <p:nvPr>
            <p:ph type="body" idx="1"/>
          </p:nvPr>
        </p:nvSpPr>
        <p:spPr>
          <a:xfrm>
            <a:off x="844424" y="728770"/>
            <a:ext cx="7974897" cy="4197205"/>
          </a:xfrm>
        </p:spPr>
        <p:txBody>
          <a:bodyPr/>
          <a:lstStyle/>
          <a:p>
            <a:pPr marL="0" lvl="0" indent="0">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Persoana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asigurată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este </a:t>
            </a:r>
            <a:r>
              <a:rPr lang="en-US" sz="2000" b="1" i="1" dirty="0" err="1">
                <a:solidFill>
                  <a:srgbClr val="000000"/>
                </a:solidFill>
                <a:latin typeface="Times New Roman" pitchFamily="18" charset="0"/>
                <a:ea typeface="Verdana" panose="020B0604030504040204" pitchFamily="34" charset="0"/>
                <a:cs typeface="Times New Roman" pitchFamily="18" charset="0"/>
                <a:sym typeface="Arial"/>
              </a:rPr>
              <a:t>obligată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ro-RO"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385763" lvl="0" indent="-385763">
              <a:spcBef>
                <a:spcPts val="0"/>
              </a:spcBef>
              <a:buClr>
                <a:srgbClr val="1DABA8"/>
              </a:buClr>
              <a:buSzPts val="1800"/>
              <a:buFont typeface="Arial"/>
              <a:buAutoNum type="alphaLcParenR"/>
            </a:pP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păstreze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poliţa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asigurare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obligatorie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şi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o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prezinte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cazul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cînd</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se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adresează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prestatorului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servicii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ro-RO"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b)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achite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direct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prestatorului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servicii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la </a:t>
            </a: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p>
          <a:p>
            <a:pPr marL="0" lvl="0" indent="0">
              <a:spcBef>
                <a:spcPts val="0"/>
              </a:spcBef>
              <a:buClr>
                <a:srgbClr val="1DABA8"/>
              </a:buClr>
              <a:buSzPts val="1800"/>
              <a:buNone/>
            </a:pP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momentul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acordării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asistenţei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acea</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parte din </a:t>
            </a:r>
            <a:endParaRPr lang="ro-RO"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costul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serviciilor</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medicale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ce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i</a:t>
            </a:r>
            <a:r>
              <a:rPr lang="en-US" sz="2000" dirty="0">
                <a:solidFill>
                  <a:srgbClr val="000000"/>
                </a:solidFill>
                <a:latin typeface="Times New Roman" pitchFamily="18" charset="0"/>
                <a:ea typeface="Verdana" panose="020B0604030504040204" pitchFamily="34" charset="0"/>
                <a:cs typeface="Times New Roman" pitchFamily="18" charset="0"/>
                <a:sym typeface="Arial"/>
              </a:rPr>
              <a:t>-au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fost</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acordate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peste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volumul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endParaRPr lang="ro-RO"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r>
              <a:rPr lang="ro-RO"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prevăzut</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Programul</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unic</a:t>
            </a:r>
            <a:r>
              <a:rPr lang="x-none" sz="2000" dirty="0">
                <a:solidFill>
                  <a:srgbClr val="000000"/>
                </a:solidFill>
                <a:latin typeface="Times New Roman" pitchFamily="18" charset="0"/>
                <a:ea typeface="Verdana" panose="020B0604030504040204" pitchFamily="34" charset="0"/>
                <a:cs typeface="Times New Roman" pitchFamily="18" charset="0"/>
                <a:sym typeface="Arial"/>
              </a:rPr>
              <a:t>;</a:t>
            </a:r>
            <a:endParaRPr lang="ro-RO"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r>
              <a:rPr lang="en-US" sz="2000" dirty="0">
                <a:solidFill>
                  <a:srgbClr val="000000"/>
                </a:solidFill>
                <a:latin typeface="Times New Roman" pitchFamily="18" charset="0"/>
                <a:ea typeface="Verdana" panose="020B0604030504040204" pitchFamily="34" charset="0"/>
                <a:cs typeface="Times New Roman" pitchFamily="18" charset="0"/>
                <a:sym typeface="Arial"/>
              </a:rPr>
              <a:t>c)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să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fie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înregistrată</a:t>
            </a:r>
            <a:r>
              <a:rPr lang="en-US" sz="2000" dirty="0">
                <a:solidFill>
                  <a:srgbClr val="000000"/>
                </a:solidFill>
                <a:latin typeface="Times New Roman" pitchFamily="18" charset="0"/>
                <a:ea typeface="Verdana" panose="020B0604030504040204" pitchFamily="34" charset="0"/>
                <a:cs typeface="Times New Roman" pitchFamily="18" charset="0"/>
                <a:sym typeface="Arial"/>
              </a:rPr>
              <a:t> la un medic de </a:t>
            </a:r>
            <a:r>
              <a:rPr lang="en-US" sz="2000" dirty="0" err="1">
                <a:solidFill>
                  <a:srgbClr val="000000"/>
                </a:solidFill>
                <a:latin typeface="Times New Roman" pitchFamily="18" charset="0"/>
                <a:ea typeface="Verdana" panose="020B0604030504040204" pitchFamily="34" charset="0"/>
                <a:cs typeface="Times New Roman" pitchFamily="18" charset="0"/>
                <a:sym typeface="Arial"/>
              </a:rPr>
              <a:t>familie</a:t>
            </a:r>
            <a:r>
              <a:rPr lang="en-US" sz="2000" dirty="0">
                <a:solidFill>
                  <a:srgbClr val="000000"/>
                </a:solidFill>
                <a:latin typeface="Times New Roman" pitchFamily="18" charset="0"/>
                <a:ea typeface="Verdana" panose="020B0604030504040204" pitchFamily="34" charset="0"/>
                <a:cs typeface="Times New Roman" pitchFamily="18" charset="0"/>
                <a:sym typeface="Arial"/>
              </a:rPr>
              <a:t>.</a:t>
            </a: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spcBef>
                <a:spcPts val="0"/>
              </a:spcBef>
              <a:buClr>
                <a:srgbClr val="1DABA8"/>
              </a:buClr>
              <a:buSzPts val="1800"/>
              <a:buNone/>
            </a:pPr>
            <a:endParaRPr lang="x-none" sz="1800" dirty="0">
              <a:solidFill>
                <a:srgbClr val="1DABA8"/>
              </a:solidFill>
              <a:latin typeface="Verdana" panose="020B0604030504040204" pitchFamily="34" charset="0"/>
              <a:ea typeface="Verdana" panose="020B0604030504040204" pitchFamily="34" charset="0"/>
              <a:cs typeface="Verdana" panose="020B0604030504040204" pitchFamily="34" charset="0"/>
              <a:sym typeface="Arial"/>
            </a:endParaRPr>
          </a:p>
          <a:p>
            <a:pPr marL="0" lvl="0" indent="0">
              <a:lnSpc>
                <a:spcPct val="115000"/>
              </a:lnSpc>
              <a:spcBef>
                <a:spcPts val="0"/>
              </a:spcBef>
              <a:buClr>
                <a:srgbClr val="1DABA8"/>
              </a:buClr>
              <a:buSzPts val="1800"/>
              <a:buNone/>
            </a:pPr>
            <a:endParaRPr lang="x-none" sz="2000" dirty="0">
              <a:solidFill>
                <a:srgbClr val="000000"/>
              </a:solidFill>
              <a:latin typeface="Times New Roman" pitchFamily="18" charset="0"/>
              <a:ea typeface="Verdana" panose="020B0604030504040204" pitchFamily="34" charset="0"/>
              <a:cs typeface="Times New Roman" pitchFamily="18" charset="0"/>
              <a:sym typeface="Arial"/>
            </a:endParaRPr>
          </a:p>
          <a:p>
            <a:pPr marL="0" lvl="0" indent="0">
              <a:lnSpc>
                <a:spcPct val="115000"/>
              </a:lnSpc>
              <a:spcBef>
                <a:spcPts val="0"/>
              </a:spcBef>
              <a:buClr>
                <a:srgbClr val="1DABA8"/>
              </a:buClr>
              <a:buSzPts val="1800"/>
              <a:buNone/>
            </a:pPr>
            <a:endParaRPr lang="x-none"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40</a:t>
            </a:fld>
            <a:endParaRPr lang="en">
              <a:solidFill>
                <a:srgbClr val="FFFFFF"/>
              </a:solidFill>
            </a:endParaRPr>
          </a:p>
        </p:txBody>
      </p:sp>
    </p:spTree>
    <p:extLst>
      <p:ext uri="{BB962C8B-B14F-4D97-AF65-F5344CB8AC3E}">
        <p14:creationId xmlns:p14="http://schemas.microsoft.com/office/powerpoint/2010/main" val="1385012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41"/>
          <p:cNvSpPr/>
          <p:nvPr/>
        </p:nvSpPr>
        <p:spPr>
          <a:xfrm>
            <a:off x="3885788" y="1267525"/>
            <a:ext cx="1949250" cy="498521"/>
          </a:xfrm>
          <a:custGeom>
            <a:avLst/>
            <a:gdLst/>
            <a:ahLst/>
            <a:cxnLst/>
            <a:rect l="l" t="t" r="r" b="b"/>
            <a:pathLst>
              <a:path w="60644" h="15879" extrusionOk="0">
                <a:moveTo>
                  <a:pt x="1" y="0"/>
                </a:moveTo>
                <a:lnTo>
                  <a:pt x="5138" y="8139"/>
                </a:lnTo>
                <a:lnTo>
                  <a:pt x="1" y="15878"/>
                </a:lnTo>
                <a:lnTo>
                  <a:pt x="55507" y="15878"/>
                </a:lnTo>
                <a:lnTo>
                  <a:pt x="60644" y="8139"/>
                </a:lnTo>
                <a:lnTo>
                  <a:pt x="55507" y="0"/>
                </a:lnTo>
                <a:close/>
              </a:path>
            </a:pathLst>
          </a:custGeom>
          <a:solidFill>
            <a:srgbClr val="0F5980"/>
          </a:solidFill>
          <a:ln>
            <a:noFill/>
          </a:ln>
        </p:spPr>
        <p:txBody>
          <a:bodyPr spcFirstLastPara="1" wrap="square" lIns="91425" tIns="91425" rIns="91425" bIns="91425" anchor="ctr" anchorCtr="0">
            <a:noAutofit/>
          </a:bodyPr>
          <a:lstStyle/>
          <a:p>
            <a:endParaRPr/>
          </a:p>
        </p:txBody>
      </p:sp>
      <p:sp>
        <p:nvSpPr>
          <p:cNvPr id="1496" name="Google Shape;1496;p41"/>
          <p:cNvSpPr/>
          <p:nvPr/>
        </p:nvSpPr>
        <p:spPr>
          <a:xfrm>
            <a:off x="3335781" y="1765992"/>
            <a:ext cx="1950343" cy="498521"/>
          </a:xfrm>
          <a:custGeom>
            <a:avLst/>
            <a:gdLst/>
            <a:ahLst/>
            <a:cxnLst/>
            <a:rect l="l" t="t" r="r" b="b"/>
            <a:pathLst>
              <a:path w="60678" h="15879" extrusionOk="0">
                <a:moveTo>
                  <a:pt x="5171" y="0"/>
                </a:moveTo>
                <a:lnTo>
                  <a:pt x="0" y="8139"/>
                </a:lnTo>
                <a:lnTo>
                  <a:pt x="5171" y="15878"/>
                </a:lnTo>
                <a:lnTo>
                  <a:pt x="60677" y="15878"/>
                </a:lnTo>
                <a:lnTo>
                  <a:pt x="55507" y="8139"/>
                </a:lnTo>
                <a:lnTo>
                  <a:pt x="60677" y="0"/>
                </a:lnTo>
                <a:close/>
              </a:path>
            </a:pathLst>
          </a:custGeom>
          <a:solidFill>
            <a:srgbClr val="1B8FAA"/>
          </a:solidFill>
          <a:ln>
            <a:noFill/>
          </a:ln>
        </p:spPr>
        <p:txBody>
          <a:bodyPr spcFirstLastPara="1" wrap="square" lIns="91425" tIns="91425" rIns="91425" bIns="91425" anchor="ctr" anchorCtr="0">
            <a:noAutofit/>
          </a:bodyPr>
          <a:lstStyle/>
          <a:p>
            <a:endParaRPr/>
          </a:p>
        </p:txBody>
      </p:sp>
      <p:sp>
        <p:nvSpPr>
          <p:cNvPr id="1497" name="Google Shape;1497;p41"/>
          <p:cNvSpPr/>
          <p:nvPr/>
        </p:nvSpPr>
        <p:spPr>
          <a:xfrm>
            <a:off x="3308975" y="2761890"/>
            <a:ext cx="1950343" cy="498521"/>
          </a:xfrm>
          <a:custGeom>
            <a:avLst/>
            <a:gdLst/>
            <a:ahLst/>
            <a:cxnLst/>
            <a:rect l="l" t="t" r="r" b="b"/>
            <a:pathLst>
              <a:path w="60678" h="15879" extrusionOk="0">
                <a:moveTo>
                  <a:pt x="5171" y="0"/>
                </a:moveTo>
                <a:lnTo>
                  <a:pt x="0" y="8139"/>
                </a:lnTo>
                <a:lnTo>
                  <a:pt x="5171" y="15878"/>
                </a:lnTo>
                <a:lnTo>
                  <a:pt x="60677" y="15878"/>
                </a:lnTo>
                <a:lnTo>
                  <a:pt x="55507" y="8139"/>
                </a:lnTo>
                <a:lnTo>
                  <a:pt x="60677" y="0"/>
                </a:lnTo>
                <a:close/>
              </a:path>
            </a:pathLst>
          </a:custGeom>
          <a:solidFill>
            <a:srgbClr val="1DABA8"/>
          </a:solidFill>
          <a:ln>
            <a:noFill/>
          </a:ln>
        </p:spPr>
        <p:txBody>
          <a:bodyPr spcFirstLastPara="1" wrap="square" lIns="91425" tIns="91425" rIns="91425" bIns="91425" anchor="ctr" anchorCtr="0">
            <a:noAutofit/>
          </a:bodyPr>
          <a:lstStyle/>
          <a:p>
            <a:endParaRPr/>
          </a:p>
        </p:txBody>
      </p:sp>
      <p:sp>
        <p:nvSpPr>
          <p:cNvPr id="1498" name="Google Shape;1498;p41"/>
          <p:cNvSpPr/>
          <p:nvPr/>
        </p:nvSpPr>
        <p:spPr>
          <a:xfrm>
            <a:off x="3885788" y="2264459"/>
            <a:ext cx="1949250" cy="497485"/>
          </a:xfrm>
          <a:custGeom>
            <a:avLst/>
            <a:gdLst/>
            <a:ahLst/>
            <a:cxnLst/>
            <a:rect l="l" t="t" r="r" b="b"/>
            <a:pathLst>
              <a:path w="60644" h="15846" extrusionOk="0">
                <a:moveTo>
                  <a:pt x="1" y="0"/>
                </a:moveTo>
                <a:lnTo>
                  <a:pt x="5138" y="8140"/>
                </a:lnTo>
                <a:lnTo>
                  <a:pt x="1" y="15845"/>
                </a:lnTo>
                <a:lnTo>
                  <a:pt x="55507" y="15845"/>
                </a:lnTo>
                <a:lnTo>
                  <a:pt x="60644" y="8140"/>
                </a:lnTo>
                <a:lnTo>
                  <a:pt x="55507" y="0"/>
                </a:lnTo>
                <a:close/>
              </a:path>
            </a:pathLst>
          </a:custGeom>
          <a:solidFill>
            <a:srgbClr val="1C7B83"/>
          </a:solidFill>
          <a:ln>
            <a:noFill/>
          </a:ln>
        </p:spPr>
        <p:txBody>
          <a:bodyPr spcFirstLastPara="1" wrap="square" lIns="91425" tIns="91425" rIns="91425" bIns="91425" anchor="ctr" anchorCtr="0">
            <a:noAutofit/>
          </a:bodyPr>
          <a:lstStyle/>
          <a:p>
            <a:endParaRPr/>
          </a:p>
        </p:txBody>
      </p:sp>
      <p:sp>
        <p:nvSpPr>
          <p:cNvPr id="1499" name="Google Shape;1499;p41"/>
          <p:cNvSpPr/>
          <p:nvPr/>
        </p:nvSpPr>
        <p:spPr>
          <a:xfrm>
            <a:off x="3885788" y="3260336"/>
            <a:ext cx="1949250" cy="498521"/>
          </a:xfrm>
          <a:custGeom>
            <a:avLst/>
            <a:gdLst/>
            <a:ahLst/>
            <a:cxnLst/>
            <a:rect l="l" t="t" r="r" b="b"/>
            <a:pathLst>
              <a:path w="60644" h="15879" extrusionOk="0">
                <a:moveTo>
                  <a:pt x="1" y="0"/>
                </a:moveTo>
                <a:lnTo>
                  <a:pt x="5138" y="8139"/>
                </a:lnTo>
                <a:lnTo>
                  <a:pt x="1" y="15878"/>
                </a:lnTo>
                <a:lnTo>
                  <a:pt x="55507" y="15878"/>
                </a:lnTo>
                <a:lnTo>
                  <a:pt x="60644" y="8139"/>
                </a:lnTo>
                <a:lnTo>
                  <a:pt x="55507" y="0"/>
                </a:lnTo>
                <a:close/>
              </a:path>
            </a:pathLst>
          </a:custGeom>
          <a:solidFill>
            <a:srgbClr val="5FCAAB"/>
          </a:solidFill>
          <a:ln>
            <a:noFill/>
          </a:ln>
        </p:spPr>
        <p:txBody>
          <a:bodyPr spcFirstLastPara="1" wrap="square" lIns="91425" tIns="91425" rIns="91425" bIns="91425" anchor="ctr" anchorCtr="0">
            <a:noAutofit/>
          </a:bodyPr>
          <a:lstStyle/>
          <a:p>
            <a:endParaRPr/>
          </a:p>
        </p:txBody>
      </p:sp>
      <p:sp>
        <p:nvSpPr>
          <p:cNvPr id="1500" name="Google Shape;1500;p41"/>
          <p:cNvSpPr/>
          <p:nvPr/>
        </p:nvSpPr>
        <p:spPr>
          <a:xfrm>
            <a:off x="3308975" y="3757770"/>
            <a:ext cx="1950343" cy="498521"/>
          </a:xfrm>
          <a:custGeom>
            <a:avLst/>
            <a:gdLst/>
            <a:ahLst/>
            <a:cxnLst/>
            <a:rect l="l" t="t" r="r" b="b"/>
            <a:pathLst>
              <a:path w="60678" h="15879" extrusionOk="0">
                <a:moveTo>
                  <a:pt x="5171" y="0"/>
                </a:moveTo>
                <a:lnTo>
                  <a:pt x="0" y="8139"/>
                </a:lnTo>
                <a:lnTo>
                  <a:pt x="5171" y="15878"/>
                </a:lnTo>
                <a:lnTo>
                  <a:pt x="60677" y="15878"/>
                </a:lnTo>
                <a:lnTo>
                  <a:pt x="55507" y="8139"/>
                </a:lnTo>
                <a:lnTo>
                  <a:pt x="60677" y="0"/>
                </a:lnTo>
                <a:close/>
              </a:path>
            </a:pathLst>
          </a:custGeom>
          <a:solidFill>
            <a:srgbClr val="008F74"/>
          </a:solidFill>
          <a:ln>
            <a:noFill/>
          </a:ln>
        </p:spPr>
        <p:txBody>
          <a:bodyPr spcFirstLastPara="1" wrap="square" lIns="91425" tIns="91425" rIns="91425" bIns="91425" anchor="ctr" anchorCtr="0">
            <a:noAutofit/>
          </a:bodyPr>
          <a:lstStyle/>
          <a:p>
            <a:endParaRPr/>
          </a:p>
        </p:txBody>
      </p:sp>
      <p:grpSp>
        <p:nvGrpSpPr>
          <p:cNvPr id="1501" name="Google Shape;1501;p41"/>
          <p:cNvGrpSpPr/>
          <p:nvPr/>
        </p:nvGrpSpPr>
        <p:grpSpPr>
          <a:xfrm>
            <a:off x="6016335" y="1343723"/>
            <a:ext cx="375507" cy="367925"/>
            <a:chOff x="6657194" y="2434073"/>
            <a:chExt cx="375507" cy="367925"/>
          </a:xfrm>
        </p:grpSpPr>
        <p:sp>
          <p:nvSpPr>
            <p:cNvPr id="1502" name="Google Shape;1502;p41"/>
            <p:cNvSpPr/>
            <p:nvPr/>
          </p:nvSpPr>
          <p:spPr>
            <a:xfrm>
              <a:off x="6657194" y="2434073"/>
              <a:ext cx="190780" cy="367925"/>
            </a:xfrm>
            <a:custGeom>
              <a:avLst/>
              <a:gdLst/>
              <a:ahLst/>
              <a:cxnLst/>
              <a:rect l="l" t="t" r="r" b="b"/>
              <a:pathLst>
                <a:path w="5989" h="11550" extrusionOk="0">
                  <a:moveTo>
                    <a:pt x="3024" y="346"/>
                  </a:moveTo>
                  <a:cubicBezTo>
                    <a:pt x="4465" y="346"/>
                    <a:pt x="5644" y="1524"/>
                    <a:pt x="5644" y="2965"/>
                  </a:cubicBezTo>
                  <a:lnTo>
                    <a:pt x="5644" y="5596"/>
                  </a:lnTo>
                  <a:lnTo>
                    <a:pt x="2977" y="5596"/>
                  </a:lnTo>
                  <a:cubicBezTo>
                    <a:pt x="2893" y="5596"/>
                    <a:pt x="2810" y="5668"/>
                    <a:pt x="2810" y="5763"/>
                  </a:cubicBezTo>
                  <a:cubicBezTo>
                    <a:pt x="2810" y="5846"/>
                    <a:pt x="2893" y="5930"/>
                    <a:pt x="2977" y="5930"/>
                  </a:cubicBezTo>
                  <a:lnTo>
                    <a:pt x="5644" y="5930"/>
                  </a:lnTo>
                  <a:lnTo>
                    <a:pt x="5644" y="8561"/>
                  </a:lnTo>
                  <a:cubicBezTo>
                    <a:pt x="5644" y="10002"/>
                    <a:pt x="4465" y="11180"/>
                    <a:pt x="3024" y="11180"/>
                  </a:cubicBezTo>
                  <a:lnTo>
                    <a:pt x="2965" y="11180"/>
                  </a:lnTo>
                  <a:cubicBezTo>
                    <a:pt x="1524" y="11180"/>
                    <a:pt x="345" y="10002"/>
                    <a:pt x="345" y="8561"/>
                  </a:cubicBezTo>
                  <a:lnTo>
                    <a:pt x="345" y="5930"/>
                  </a:lnTo>
                  <a:lnTo>
                    <a:pt x="2119" y="5930"/>
                  </a:lnTo>
                  <a:cubicBezTo>
                    <a:pt x="2203" y="5930"/>
                    <a:pt x="2274" y="5846"/>
                    <a:pt x="2274" y="5763"/>
                  </a:cubicBezTo>
                  <a:cubicBezTo>
                    <a:pt x="2274" y="5668"/>
                    <a:pt x="2203" y="5596"/>
                    <a:pt x="2119" y="5596"/>
                  </a:cubicBezTo>
                  <a:lnTo>
                    <a:pt x="345" y="5596"/>
                  </a:lnTo>
                  <a:lnTo>
                    <a:pt x="345" y="2965"/>
                  </a:lnTo>
                  <a:cubicBezTo>
                    <a:pt x="345" y="1524"/>
                    <a:pt x="1524" y="346"/>
                    <a:pt x="2965" y="346"/>
                  </a:cubicBezTo>
                  <a:close/>
                  <a:moveTo>
                    <a:pt x="2965" y="0"/>
                  </a:moveTo>
                  <a:cubicBezTo>
                    <a:pt x="1322" y="0"/>
                    <a:pt x="0" y="1322"/>
                    <a:pt x="0" y="2965"/>
                  </a:cubicBezTo>
                  <a:lnTo>
                    <a:pt x="0" y="8585"/>
                  </a:lnTo>
                  <a:cubicBezTo>
                    <a:pt x="0" y="10228"/>
                    <a:pt x="1322" y="11550"/>
                    <a:pt x="2965" y="11550"/>
                  </a:cubicBezTo>
                  <a:lnTo>
                    <a:pt x="3024" y="11550"/>
                  </a:lnTo>
                  <a:cubicBezTo>
                    <a:pt x="4655" y="11550"/>
                    <a:pt x="5989" y="10228"/>
                    <a:pt x="5989" y="8585"/>
                  </a:cubicBezTo>
                  <a:lnTo>
                    <a:pt x="5989" y="2953"/>
                  </a:lnTo>
                  <a:cubicBezTo>
                    <a:pt x="5965" y="1322"/>
                    <a:pt x="4644" y="0"/>
                    <a:pt x="3024" y="0"/>
                  </a:cubicBezTo>
                  <a:close/>
                </a:path>
              </a:pathLst>
            </a:custGeom>
            <a:solidFill>
              <a:srgbClr val="0F5980"/>
            </a:solidFill>
            <a:ln>
              <a:noFill/>
            </a:ln>
          </p:spPr>
          <p:txBody>
            <a:bodyPr spcFirstLastPara="1" wrap="square" lIns="91425" tIns="91425" rIns="91425" bIns="91425" anchor="ctr" anchorCtr="0">
              <a:noAutofit/>
            </a:bodyPr>
            <a:lstStyle/>
            <a:p>
              <a:endParaRPr/>
            </a:p>
          </p:txBody>
        </p:sp>
        <p:sp>
          <p:nvSpPr>
            <p:cNvPr id="1503" name="Google Shape;1503;p41"/>
            <p:cNvSpPr/>
            <p:nvPr/>
          </p:nvSpPr>
          <p:spPr>
            <a:xfrm>
              <a:off x="6854409" y="2464399"/>
              <a:ext cx="178292" cy="162365"/>
            </a:xfrm>
            <a:custGeom>
              <a:avLst/>
              <a:gdLst/>
              <a:ahLst/>
              <a:cxnLst/>
              <a:rect l="l" t="t" r="r" b="b"/>
              <a:pathLst>
                <a:path w="5597" h="5097" extrusionOk="0">
                  <a:moveTo>
                    <a:pt x="2807" y="346"/>
                  </a:moveTo>
                  <a:cubicBezTo>
                    <a:pt x="3371" y="346"/>
                    <a:pt x="3933" y="564"/>
                    <a:pt x="4358" y="1001"/>
                  </a:cubicBezTo>
                  <a:cubicBezTo>
                    <a:pt x="5180" y="1835"/>
                    <a:pt x="5227" y="3132"/>
                    <a:pt x="4477" y="3990"/>
                  </a:cubicBezTo>
                  <a:lnTo>
                    <a:pt x="3441" y="2954"/>
                  </a:lnTo>
                  <a:cubicBezTo>
                    <a:pt x="3411" y="2924"/>
                    <a:pt x="3367" y="2909"/>
                    <a:pt x="3322" y="2909"/>
                  </a:cubicBezTo>
                  <a:cubicBezTo>
                    <a:pt x="3278" y="2909"/>
                    <a:pt x="3233" y="2924"/>
                    <a:pt x="3203" y="2954"/>
                  </a:cubicBezTo>
                  <a:cubicBezTo>
                    <a:pt x="3144" y="3013"/>
                    <a:pt x="3144" y="3132"/>
                    <a:pt x="3203" y="3192"/>
                  </a:cubicBezTo>
                  <a:lnTo>
                    <a:pt x="4239" y="4228"/>
                  </a:lnTo>
                  <a:cubicBezTo>
                    <a:pt x="3831" y="4584"/>
                    <a:pt x="3321" y="4763"/>
                    <a:pt x="2810" y="4763"/>
                  </a:cubicBezTo>
                  <a:cubicBezTo>
                    <a:pt x="2246" y="4763"/>
                    <a:pt x="1681" y="4546"/>
                    <a:pt x="1250" y="4109"/>
                  </a:cubicBezTo>
                  <a:cubicBezTo>
                    <a:pt x="417" y="3287"/>
                    <a:pt x="393" y="1977"/>
                    <a:pt x="1131" y="1120"/>
                  </a:cubicBezTo>
                  <a:lnTo>
                    <a:pt x="1131" y="1120"/>
                  </a:lnTo>
                  <a:lnTo>
                    <a:pt x="2679" y="2668"/>
                  </a:lnTo>
                  <a:cubicBezTo>
                    <a:pt x="2709" y="2698"/>
                    <a:pt x="2754" y="2713"/>
                    <a:pt x="2798" y="2713"/>
                  </a:cubicBezTo>
                  <a:cubicBezTo>
                    <a:pt x="2843" y="2713"/>
                    <a:pt x="2888" y="2698"/>
                    <a:pt x="2917" y="2668"/>
                  </a:cubicBezTo>
                  <a:cubicBezTo>
                    <a:pt x="2977" y="2608"/>
                    <a:pt x="2977" y="2489"/>
                    <a:pt x="2917" y="2430"/>
                  </a:cubicBezTo>
                  <a:lnTo>
                    <a:pt x="1370" y="882"/>
                  </a:lnTo>
                  <a:cubicBezTo>
                    <a:pt x="1783" y="525"/>
                    <a:pt x="2296" y="346"/>
                    <a:pt x="2807" y="346"/>
                  </a:cubicBezTo>
                  <a:close/>
                  <a:moveTo>
                    <a:pt x="2803" y="1"/>
                  </a:moveTo>
                  <a:cubicBezTo>
                    <a:pt x="2152" y="1"/>
                    <a:pt x="1501" y="251"/>
                    <a:pt x="1000" y="751"/>
                  </a:cubicBezTo>
                  <a:cubicBezTo>
                    <a:pt x="0" y="1739"/>
                    <a:pt x="0" y="3347"/>
                    <a:pt x="1000" y="4347"/>
                  </a:cubicBezTo>
                  <a:cubicBezTo>
                    <a:pt x="1501" y="4847"/>
                    <a:pt x="2152" y="5097"/>
                    <a:pt x="2803" y="5097"/>
                  </a:cubicBezTo>
                  <a:cubicBezTo>
                    <a:pt x="3453" y="5097"/>
                    <a:pt x="4102" y="4847"/>
                    <a:pt x="4596" y="4347"/>
                  </a:cubicBezTo>
                  <a:cubicBezTo>
                    <a:pt x="5596" y="3347"/>
                    <a:pt x="5596" y="1739"/>
                    <a:pt x="4596" y="751"/>
                  </a:cubicBezTo>
                  <a:cubicBezTo>
                    <a:pt x="4102" y="251"/>
                    <a:pt x="3453" y="1"/>
                    <a:pt x="2803" y="1"/>
                  </a:cubicBezTo>
                  <a:close/>
                </a:path>
              </a:pathLst>
            </a:custGeom>
            <a:solidFill>
              <a:srgbClr val="0F5980"/>
            </a:solidFill>
            <a:ln>
              <a:noFill/>
            </a:ln>
          </p:spPr>
          <p:txBody>
            <a:bodyPr spcFirstLastPara="1" wrap="square" lIns="91425" tIns="91425" rIns="91425" bIns="91425" anchor="ctr" anchorCtr="0">
              <a:noAutofit/>
            </a:bodyPr>
            <a:lstStyle/>
            <a:p>
              <a:endParaRPr/>
            </a:p>
          </p:txBody>
        </p:sp>
        <p:sp>
          <p:nvSpPr>
            <p:cNvPr id="1504" name="Google Shape;1504;p41"/>
            <p:cNvSpPr/>
            <p:nvPr/>
          </p:nvSpPr>
          <p:spPr>
            <a:xfrm>
              <a:off x="6854409" y="2631288"/>
              <a:ext cx="177528" cy="162365"/>
            </a:xfrm>
            <a:custGeom>
              <a:avLst/>
              <a:gdLst/>
              <a:ahLst/>
              <a:cxnLst/>
              <a:rect l="l" t="t" r="r" b="b"/>
              <a:pathLst>
                <a:path w="5573" h="5097" extrusionOk="0">
                  <a:moveTo>
                    <a:pt x="2805" y="338"/>
                  </a:moveTo>
                  <a:cubicBezTo>
                    <a:pt x="3314" y="338"/>
                    <a:pt x="3821" y="515"/>
                    <a:pt x="4227" y="870"/>
                  </a:cubicBezTo>
                  <a:lnTo>
                    <a:pt x="1120" y="3977"/>
                  </a:lnTo>
                  <a:cubicBezTo>
                    <a:pt x="393" y="3108"/>
                    <a:pt x="417" y="1799"/>
                    <a:pt x="1239" y="989"/>
                  </a:cubicBezTo>
                  <a:cubicBezTo>
                    <a:pt x="1671" y="556"/>
                    <a:pt x="2239" y="338"/>
                    <a:pt x="2805" y="338"/>
                  </a:cubicBezTo>
                  <a:close/>
                  <a:moveTo>
                    <a:pt x="2803" y="1"/>
                  </a:moveTo>
                  <a:cubicBezTo>
                    <a:pt x="2152" y="1"/>
                    <a:pt x="1501" y="251"/>
                    <a:pt x="1000" y="751"/>
                  </a:cubicBezTo>
                  <a:cubicBezTo>
                    <a:pt x="0" y="1739"/>
                    <a:pt x="0" y="3346"/>
                    <a:pt x="1000" y="4346"/>
                  </a:cubicBezTo>
                  <a:cubicBezTo>
                    <a:pt x="1501" y="4847"/>
                    <a:pt x="2152" y="5097"/>
                    <a:pt x="2803" y="5097"/>
                  </a:cubicBezTo>
                  <a:cubicBezTo>
                    <a:pt x="3453" y="5097"/>
                    <a:pt x="4102" y="4847"/>
                    <a:pt x="4596" y="4346"/>
                  </a:cubicBezTo>
                  <a:cubicBezTo>
                    <a:pt x="4656" y="4287"/>
                    <a:pt x="4656" y="4168"/>
                    <a:pt x="4596" y="4108"/>
                  </a:cubicBezTo>
                  <a:cubicBezTo>
                    <a:pt x="4566" y="4079"/>
                    <a:pt x="4522" y="4064"/>
                    <a:pt x="4477" y="4064"/>
                  </a:cubicBezTo>
                  <a:cubicBezTo>
                    <a:pt x="4432" y="4064"/>
                    <a:pt x="4388" y="4079"/>
                    <a:pt x="4358" y="4108"/>
                  </a:cubicBezTo>
                  <a:cubicBezTo>
                    <a:pt x="3933" y="4540"/>
                    <a:pt x="3370" y="4754"/>
                    <a:pt x="2806" y="4754"/>
                  </a:cubicBezTo>
                  <a:cubicBezTo>
                    <a:pt x="2295" y="4754"/>
                    <a:pt x="1783" y="4578"/>
                    <a:pt x="1370" y="4227"/>
                  </a:cubicBezTo>
                  <a:lnTo>
                    <a:pt x="2417" y="3180"/>
                  </a:lnTo>
                  <a:lnTo>
                    <a:pt x="4477" y="1120"/>
                  </a:lnTo>
                  <a:cubicBezTo>
                    <a:pt x="5060" y="1799"/>
                    <a:pt x="5180" y="2775"/>
                    <a:pt x="4763" y="3573"/>
                  </a:cubicBezTo>
                  <a:cubicBezTo>
                    <a:pt x="4715" y="3668"/>
                    <a:pt x="4751" y="3751"/>
                    <a:pt x="4834" y="3799"/>
                  </a:cubicBezTo>
                  <a:cubicBezTo>
                    <a:pt x="4863" y="3813"/>
                    <a:pt x="4890" y="3820"/>
                    <a:pt x="4916" y="3820"/>
                  </a:cubicBezTo>
                  <a:cubicBezTo>
                    <a:pt x="4976" y="3820"/>
                    <a:pt x="5027" y="3782"/>
                    <a:pt x="5060" y="3715"/>
                  </a:cubicBezTo>
                  <a:cubicBezTo>
                    <a:pt x="5572" y="2739"/>
                    <a:pt x="5406" y="1537"/>
                    <a:pt x="4596" y="751"/>
                  </a:cubicBezTo>
                  <a:cubicBezTo>
                    <a:pt x="4102" y="251"/>
                    <a:pt x="3453" y="1"/>
                    <a:pt x="2803" y="1"/>
                  </a:cubicBezTo>
                  <a:close/>
                </a:path>
              </a:pathLst>
            </a:custGeom>
            <a:solidFill>
              <a:srgbClr val="0F5980"/>
            </a:solidFill>
            <a:ln>
              <a:noFill/>
            </a:ln>
          </p:spPr>
          <p:txBody>
            <a:bodyPr spcFirstLastPara="1" wrap="square" lIns="91425" tIns="91425" rIns="91425" bIns="91425" anchor="ctr" anchorCtr="0">
              <a:noAutofit/>
            </a:bodyPr>
            <a:lstStyle/>
            <a:p>
              <a:endParaRPr/>
            </a:p>
          </p:txBody>
        </p:sp>
      </p:grpSp>
      <p:grpSp>
        <p:nvGrpSpPr>
          <p:cNvPr id="1505" name="Google Shape;1505;p41"/>
          <p:cNvGrpSpPr/>
          <p:nvPr/>
        </p:nvGrpSpPr>
        <p:grpSpPr>
          <a:xfrm>
            <a:off x="2770960" y="3771591"/>
            <a:ext cx="299699" cy="428015"/>
            <a:chOff x="6266525" y="3807788"/>
            <a:chExt cx="260223" cy="353527"/>
          </a:xfrm>
        </p:grpSpPr>
        <p:sp>
          <p:nvSpPr>
            <p:cNvPr id="1506" name="Google Shape;1506;p41"/>
            <p:cNvSpPr/>
            <p:nvPr/>
          </p:nvSpPr>
          <p:spPr>
            <a:xfrm>
              <a:off x="6266525" y="3807788"/>
              <a:ext cx="260223" cy="353527"/>
            </a:xfrm>
            <a:custGeom>
              <a:avLst/>
              <a:gdLst/>
              <a:ahLst/>
              <a:cxnLst/>
              <a:rect l="l" t="t" r="r" b="b"/>
              <a:pathLst>
                <a:path w="8169" h="11098" extrusionOk="0">
                  <a:moveTo>
                    <a:pt x="1322" y="1"/>
                  </a:moveTo>
                  <a:cubicBezTo>
                    <a:pt x="1239" y="1"/>
                    <a:pt x="1167" y="84"/>
                    <a:pt x="1167" y="168"/>
                  </a:cubicBezTo>
                  <a:lnTo>
                    <a:pt x="1167" y="1430"/>
                  </a:lnTo>
                  <a:cubicBezTo>
                    <a:pt x="1167" y="1953"/>
                    <a:pt x="1525" y="2382"/>
                    <a:pt x="2013" y="2513"/>
                  </a:cubicBezTo>
                  <a:lnTo>
                    <a:pt x="2025" y="2513"/>
                  </a:lnTo>
                  <a:cubicBezTo>
                    <a:pt x="2001" y="2573"/>
                    <a:pt x="1977" y="2620"/>
                    <a:pt x="1953" y="2692"/>
                  </a:cubicBezTo>
                  <a:lnTo>
                    <a:pt x="1858" y="2906"/>
                  </a:lnTo>
                  <a:cubicBezTo>
                    <a:pt x="1846" y="2942"/>
                    <a:pt x="1834" y="2965"/>
                    <a:pt x="1822" y="3013"/>
                  </a:cubicBezTo>
                  <a:cubicBezTo>
                    <a:pt x="1108" y="2823"/>
                    <a:pt x="596" y="2180"/>
                    <a:pt x="596" y="1441"/>
                  </a:cubicBezTo>
                  <a:lnTo>
                    <a:pt x="596" y="168"/>
                  </a:lnTo>
                  <a:cubicBezTo>
                    <a:pt x="596" y="84"/>
                    <a:pt x="525" y="13"/>
                    <a:pt x="429" y="13"/>
                  </a:cubicBezTo>
                  <a:cubicBezTo>
                    <a:pt x="346" y="13"/>
                    <a:pt x="274" y="84"/>
                    <a:pt x="274" y="168"/>
                  </a:cubicBezTo>
                  <a:lnTo>
                    <a:pt x="274" y="1441"/>
                  </a:lnTo>
                  <a:cubicBezTo>
                    <a:pt x="274" y="2311"/>
                    <a:pt x="870" y="3120"/>
                    <a:pt x="1763" y="3346"/>
                  </a:cubicBezTo>
                  <a:cubicBezTo>
                    <a:pt x="1656" y="4192"/>
                    <a:pt x="2001" y="4906"/>
                    <a:pt x="2441" y="5251"/>
                  </a:cubicBezTo>
                  <a:cubicBezTo>
                    <a:pt x="2668" y="5430"/>
                    <a:pt x="2656" y="5859"/>
                    <a:pt x="2334" y="5942"/>
                  </a:cubicBezTo>
                  <a:cubicBezTo>
                    <a:pt x="2239" y="5978"/>
                    <a:pt x="2144" y="6002"/>
                    <a:pt x="2060" y="6049"/>
                  </a:cubicBezTo>
                  <a:cubicBezTo>
                    <a:pt x="1560" y="6264"/>
                    <a:pt x="1239" y="6716"/>
                    <a:pt x="1167" y="7252"/>
                  </a:cubicBezTo>
                  <a:cubicBezTo>
                    <a:pt x="513" y="7335"/>
                    <a:pt x="1" y="7895"/>
                    <a:pt x="1" y="8561"/>
                  </a:cubicBezTo>
                  <a:lnTo>
                    <a:pt x="1" y="10931"/>
                  </a:lnTo>
                  <a:cubicBezTo>
                    <a:pt x="1" y="11026"/>
                    <a:pt x="72" y="11097"/>
                    <a:pt x="167" y="11097"/>
                  </a:cubicBezTo>
                  <a:cubicBezTo>
                    <a:pt x="251" y="11097"/>
                    <a:pt x="334" y="11026"/>
                    <a:pt x="334" y="10931"/>
                  </a:cubicBezTo>
                  <a:lnTo>
                    <a:pt x="334" y="8561"/>
                  </a:lnTo>
                  <a:cubicBezTo>
                    <a:pt x="334" y="8014"/>
                    <a:pt x="775" y="7573"/>
                    <a:pt x="1322" y="7573"/>
                  </a:cubicBezTo>
                  <a:cubicBezTo>
                    <a:pt x="1417" y="7573"/>
                    <a:pt x="1489" y="7490"/>
                    <a:pt x="1489" y="7418"/>
                  </a:cubicBezTo>
                  <a:cubicBezTo>
                    <a:pt x="1525" y="6942"/>
                    <a:pt x="1787" y="6525"/>
                    <a:pt x="2203" y="6347"/>
                  </a:cubicBezTo>
                  <a:cubicBezTo>
                    <a:pt x="2275" y="6311"/>
                    <a:pt x="2370" y="6287"/>
                    <a:pt x="2441" y="6252"/>
                  </a:cubicBezTo>
                  <a:cubicBezTo>
                    <a:pt x="2656" y="6192"/>
                    <a:pt x="2811" y="6037"/>
                    <a:pt x="2894" y="5823"/>
                  </a:cubicBezTo>
                  <a:cubicBezTo>
                    <a:pt x="2918" y="5740"/>
                    <a:pt x="2930" y="5621"/>
                    <a:pt x="2918" y="5513"/>
                  </a:cubicBezTo>
                  <a:cubicBezTo>
                    <a:pt x="3030" y="5443"/>
                    <a:pt x="3291" y="5320"/>
                    <a:pt x="3612" y="5320"/>
                  </a:cubicBezTo>
                  <a:cubicBezTo>
                    <a:pt x="3837" y="5320"/>
                    <a:pt x="4092" y="5380"/>
                    <a:pt x="4346" y="5561"/>
                  </a:cubicBezTo>
                  <a:cubicBezTo>
                    <a:pt x="4596" y="5732"/>
                    <a:pt x="4893" y="5799"/>
                    <a:pt x="5206" y="5799"/>
                  </a:cubicBezTo>
                  <a:cubicBezTo>
                    <a:pt x="5699" y="5799"/>
                    <a:pt x="6231" y="5632"/>
                    <a:pt x="6668" y="5442"/>
                  </a:cubicBezTo>
                  <a:lnTo>
                    <a:pt x="6668" y="5442"/>
                  </a:lnTo>
                  <a:cubicBezTo>
                    <a:pt x="6561" y="6049"/>
                    <a:pt x="6323" y="6645"/>
                    <a:pt x="5966" y="7168"/>
                  </a:cubicBezTo>
                  <a:cubicBezTo>
                    <a:pt x="5299" y="8145"/>
                    <a:pt x="4406" y="8680"/>
                    <a:pt x="3251" y="8823"/>
                  </a:cubicBezTo>
                  <a:cubicBezTo>
                    <a:pt x="3184" y="8831"/>
                    <a:pt x="3118" y="8834"/>
                    <a:pt x="3053" y="8834"/>
                  </a:cubicBezTo>
                  <a:cubicBezTo>
                    <a:pt x="2468" y="8834"/>
                    <a:pt x="1959" y="8555"/>
                    <a:pt x="1691" y="8180"/>
                  </a:cubicBezTo>
                  <a:cubicBezTo>
                    <a:pt x="1668" y="8133"/>
                    <a:pt x="1608" y="8109"/>
                    <a:pt x="1548" y="8109"/>
                  </a:cubicBezTo>
                  <a:lnTo>
                    <a:pt x="1322" y="8109"/>
                  </a:lnTo>
                  <a:cubicBezTo>
                    <a:pt x="1072" y="8109"/>
                    <a:pt x="870" y="8311"/>
                    <a:pt x="870" y="8561"/>
                  </a:cubicBezTo>
                  <a:lnTo>
                    <a:pt x="870" y="10931"/>
                  </a:lnTo>
                  <a:cubicBezTo>
                    <a:pt x="870" y="11026"/>
                    <a:pt x="941" y="11097"/>
                    <a:pt x="1025" y="11097"/>
                  </a:cubicBezTo>
                  <a:cubicBezTo>
                    <a:pt x="1120" y="11097"/>
                    <a:pt x="1191" y="11026"/>
                    <a:pt x="1191" y="10931"/>
                  </a:cubicBezTo>
                  <a:lnTo>
                    <a:pt x="1191" y="8561"/>
                  </a:lnTo>
                  <a:cubicBezTo>
                    <a:pt x="1191" y="8490"/>
                    <a:pt x="1251" y="8430"/>
                    <a:pt x="1322" y="8430"/>
                  </a:cubicBezTo>
                  <a:lnTo>
                    <a:pt x="1477" y="8430"/>
                  </a:lnTo>
                  <a:cubicBezTo>
                    <a:pt x="1814" y="8852"/>
                    <a:pt x="2374" y="9161"/>
                    <a:pt x="3018" y="9161"/>
                  </a:cubicBezTo>
                  <a:cubicBezTo>
                    <a:pt x="3103" y="9161"/>
                    <a:pt x="3188" y="9156"/>
                    <a:pt x="3275" y="9145"/>
                  </a:cubicBezTo>
                  <a:cubicBezTo>
                    <a:pt x="7144" y="8716"/>
                    <a:pt x="8168" y="3763"/>
                    <a:pt x="5847" y="1834"/>
                  </a:cubicBezTo>
                  <a:cubicBezTo>
                    <a:pt x="5818" y="1810"/>
                    <a:pt x="5783" y="1800"/>
                    <a:pt x="5750" y="1800"/>
                  </a:cubicBezTo>
                  <a:cubicBezTo>
                    <a:pt x="5700" y="1800"/>
                    <a:pt x="5654" y="1823"/>
                    <a:pt x="5632" y="1858"/>
                  </a:cubicBezTo>
                  <a:cubicBezTo>
                    <a:pt x="5573" y="1930"/>
                    <a:pt x="5585" y="2037"/>
                    <a:pt x="5644" y="2073"/>
                  </a:cubicBezTo>
                  <a:cubicBezTo>
                    <a:pt x="6501" y="2787"/>
                    <a:pt x="6835" y="3966"/>
                    <a:pt x="6740" y="5073"/>
                  </a:cubicBezTo>
                  <a:cubicBezTo>
                    <a:pt x="6517" y="5175"/>
                    <a:pt x="5841" y="5487"/>
                    <a:pt x="5230" y="5487"/>
                  </a:cubicBezTo>
                  <a:cubicBezTo>
                    <a:pt x="4990" y="5487"/>
                    <a:pt x="4761" y="5439"/>
                    <a:pt x="4573" y="5311"/>
                  </a:cubicBezTo>
                  <a:cubicBezTo>
                    <a:pt x="4275" y="5113"/>
                    <a:pt x="3955" y="5013"/>
                    <a:pt x="3632" y="5013"/>
                  </a:cubicBezTo>
                  <a:cubicBezTo>
                    <a:pt x="3373" y="5013"/>
                    <a:pt x="3112" y="5077"/>
                    <a:pt x="2858" y="5204"/>
                  </a:cubicBezTo>
                  <a:cubicBezTo>
                    <a:pt x="2811" y="5109"/>
                    <a:pt x="2751" y="5037"/>
                    <a:pt x="2680" y="4978"/>
                  </a:cubicBezTo>
                  <a:cubicBezTo>
                    <a:pt x="2239" y="4632"/>
                    <a:pt x="1941" y="3847"/>
                    <a:pt x="2191" y="3013"/>
                  </a:cubicBezTo>
                  <a:cubicBezTo>
                    <a:pt x="2470" y="2062"/>
                    <a:pt x="3289" y="1530"/>
                    <a:pt x="4171" y="1530"/>
                  </a:cubicBezTo>
                  <a:cubicBezTo>
                    <a:pt x="4459" y="1530"/>
                    <a:pt x="4753" y="1586"/>
                    <a:pt x="5037" y="1703"/>
                  </a:cubicBezTo>
                  <a:cubicBezTo>
                    <a:pt x="5059" y="1713"/>
                    <a:pt x="5081" y="1717"/>
                    <a:pt x="5103" y="1717"/>
                  </a:cubicBezTo>
                  <a:cubicBezTo>
                    <a:pt x="5165" y="1717"/>
                    <a:pt x="5222" y="1682"/>
                    <a:pt x="5239" y="1620"/>
                  </a:cubicBezTo>
                  <a:cubicBezTo>
                    <a:pt x="5275" y="1525"/>
                    <a:pt x="5239" y="1430"/>
                    <a:pt x="5156" y="1406"/>
                  </a:cubicBezTo>
                  <a:cubicBezTo>
                    <a:pt x="4841" y="1276"/>
                    <a:pt x="4506" y="1210"/>
                    <a:pt x="4171" y="1210"/>
                  </a:cubicBezTo>
                  <a:cubicBezTo>
                    <a:pt x="3432" y="1210"/>
                    <a:pt x="2699" y="1535"/>
                    <a:pt x="2215" y="2215"/>
                  </a:cubicBezTo>
                  <a:cubicBezTo>
                    <a:pt x="2215" y="2215"/>
                    <a:pt x="2120" y="2192"/>
                    <a:pt x="2084" y="2180"/>
                  </a:cubicBezTo>
                  <a:cubicBezTo>
                    <a:pt x="1727" y="2108"/>
                    <a:pt x="1489" y="1787"/>
                    <a:pt x="1489" y="1430"/>
                  </a:cubicBezTo>
                  <a:lnTo>
                    <a:pt x="1489" y="168"/>
                  </a:lnTo>
                  <a:cubicBezTo>
                    <a:pt x="1489" y="84"/>
                    <a:pt x="1417" y="1"/>
                    <a:pt x="1322" y="1"/>
                  </a:cubicBezTo>
                  <a:close/>
                </a:path>
              </a:pathLst>
            </a:custGeom>
            <a:solidFill>
              <a:srgbClr val="008F74"/>
            </a:solidFill>
            <a:ln>
              <a:noFill/>
            </a:ln>
          </p:spPr>
          <p:txBody>
            <a:bodyPr spcFirstLastPara="1" wrap="square" lIns="91425" tIns="91425" rIns="91425" bIns="91425" anchor="ctr" anchorCtr="0">
              <a:noAutofit/>
            </a:bodyPr>
            <a:lstStyle/>
            <a:p>
              <a:endParaRPr/>
            </a:p>
          </p:txBody>
        </p:sp>
        <p:sp>
          <p:nvSpPr>
            <p:cNvPr id="1507" name="Google Shape;1507;p41"/>
            <p:cNvSpPr/>
            <p:nvPr/>
          </p:nvSpPr>
          <p:spPr>
            <a:xfrm>
              <a:off x="6370085" y="4004652"/>
              <a:ext cx="13284" cy="13284"/>
            </a:xfrm>
            <a:custGeom>
              <a:avLst/>
              <a:gdLst/>
              <a:ahLst/>
              <a:cxnLst/>
              <a:rect l="l" t="t" r="r" b="b"/>
              <a:pathLst>
                <a:path w="417" h="417" extrusionOk="0">
                  <a:moveTo>
                    <a:pt x="202" y="0"/>
                  </a:moveTo>
                  <a:cubicBezTo>
                    <a:pt x="83" y="0"/>
                    <a:pt x="0" y="95"/>
                    <a:pt x="0" y="214"/>
                  </a:cubicBezTo>
                  <a:cubicBezTo>
                    <a:pt x="0" y="334"/>
                    <a:pt x="83" y="417"/>
                    <a:pt x="202" y="417"/>
                  </a:cubicBezTo>
                  <a:cubicBezTo>
                    <a:pt x="322" y="417"/>
                    <a:pt x="417" y="334"/>
                    <a:pt x="417" y="214"/>
                  </a:cubicBezTo>
                  <a:cubicBezTo>
                    <a:pt x="417" y="95"/>
                    <a:pt x="322" y="0"/>
                    <a:pt x="202" y="0"/>
                  </a:cubicBezTo>
                  <a:close/>
                </a:path>
              </a:pathLst>
            </a:custGeom>
            <a:solidFill>
              <a:srgbClr val="008F74"/>
            </a:solidFill>
            <a:ln>
              <a:noFill/>
            </a:ln>
          </p:spPr>
          <p:txBody>
            <a:bodyPr spcFirstLastPara="1" wrap="square" lIns="91425" tIns="91425" rIns="91425" bIns="91425" anchor="ctr" anchorCtr="0">
              <a:noAutofit/>
            </a:bodyPr>
            <a:lstStyle/>
            <a:p>
              <a:endParaRPr/>
            </a:p>
          </p:txBody>
        </p:sp>
        <p:sp>
          <p:nvSpPr>
            <p:cNvPr id="1508" name="Google Shape;1508;p41"/>
            <p:cNvSpPr/>
            <p:nvPr/>
          </p:nvSpPr>
          <p:spPr>
            <a:xfrm>
              <a:off x="6423156" y="4017904"/>
              <a:ext cx="13315" cy="13315"/>
            </a:xfrm>
            <a:custGeom>
              <a:avLst/>
              <a:gdLst/>
              <a:ahLst/>
              <a:cxnLst/>
              <a:rect l="l" t="t" r="r" b="b"/>
              <a:pathLst>
                <a:path w="418" h="418" extrusionOk="0">
                  <a:moveTo>
                    <a:pt x="203" y="1"/>
                  </a:moveTo>
                  <a:cubicBezTo>
                    <a:pt x="84" y="1"/>
                    <a:pt x="1" y="96"/>
                    <a:pt x="1" y="215"/>
                  </a:cubicBezTo>
                  <a:cubicBezTo>
                    <a:pt x="1" y="334"/>
                    <a:pt x="84" y="418"/>
                    <a:pt x="203" y="418"/>
                  </a:cubicBezTo>
                  <a:cubicBezTo>
                    <a:pt x="322" y="418"/>
                    <a:pt x="418" y="334"/>
                    <a:pt x="418" y="215"/>
                  </a:cubicBezTo>
                  <a:cubicBezTo>
                    <a:pt x="418" y="108"/>
                    <a:pt x="322" y="1"/>
                    <a:pt x="203" y="1"/>
                  </a:cubicBezTo>
                  <a:close/>
                </a:path>
              </a:pathLst>
            </a:custGeom>
            <a:solidFill>
              <a:srgbClr val="008F74"/>
            </a:solidFill>
            <a:ln>
              <a:noFill/>
            </a:ln>
          </p:spPr>
          <p:txBody>
            <a:bodyPr spcFirstLastPara="1" wrap="square" lIns="91425" tIns="91425" rIns="91425" bIns="91425" anchor="ctr" anchorCtr="0">
              <a:noAutofit/>
            </a:bodyPr>
            <a:lstStyle/>
            <a:p>
              <a:endParaRPr/>
            </a:p>
          </p:txBody>
        </p:sp>
        <p:sp>
          <p:nvSpPr>
            <p:cNvPr id="1509" name="Google Shape;1509;p41"/>
            <p:cNvSpPr/>
            <p:nvPr/>
          </p:nvSpPr>
          <p:spPr>
            <a:xfrm>
              <a:off x="6364766" y="4050906"/>
              <a:ext cx="13315" cy="13315"/>
            </a:xfrm>
            <a:custGeom>
              <a:avLst/>
              <a:gdLst/>
              <a:ahLst/>
              <a:cxnLst/>
              <a:rect l="l" t="t" r="r" b="b"/>
              <a:pathLst>
                <a:path w="418" h="418" extrusionOk="0">
                  <a:moveTo>
                    <a:pt x="203" y="1"/>
                  </a:moveTo>
                  <a:cubicBezTo>
                    <a:pt x="84" y="1"/>
                    <a:pt x="0" y="84"/>
                    <a:pt x="0" y="203"/>
                  </a:cubicBezTo>
                  <a:cubicBezTo>
                    <a:pt x="0" y="322"/>
                    <a:pt x="84" y="417"/>
                    <a:pt x="203" y="417"/>
                  </a:cubicBezTo>
                  <a:cubicBezTo>
                    <a:pt x="322" y="417"/>
                    <a:pt x="417" y="322"/>
                    <a:pt x="417" y="203"/>
                  </a:cubicBezTo>
                  <a:cubicBezTo>
                    <a:pt x="417" y="96"/>
                    <a:pt x="322" y="1"/>
                    <a:pt x="203" y="1"/>
                  </a:cubicBezTo>
                  <a:close/>
                </a:path>
              </a:pathLst>
            </a:custGeom>
            <a:solidFill>
              <a:srgbClr val="008F74"/>
            </a:solidFill>
            <a:ln>
              <a:noFill/>
            </a:ln>
          </p:spPr>
          <p:txBody>
            <a:bodyPr spcFirstLastPara="1" wrap="square" lIns="91425" tIns="91425" rIns="91425" bIns="91425" anchor="ctr" anchorCtr="0">
              <a:noAutofit/>
            </a:bodyPr>
            <a:lstStyle/>
            <a:p>
              <a:endParaRPr/>
            </a:p>
          </p:txBody>
        </p:sp>
      </p:grpSp>
      <p:grpSp>
        <p:nvGrpSpPr>
          <p:cNvPr id="1510" name="Google Shape;1510;p41"/>
          <p:cNvGrpSpPr/>
          <p:nvPr/>
        </p:nvGrpSpPr>
        <p:grpSpPr>
          <a:xfrm>
            <a:off x="5974904" y="2378671"/>
            <a:ext cx="458362" cy="338333"/>
            <a:chOff x="5746938" y="1543503"/>
            <a:chExt cx="387261" cy="280356"/>
          </a:xfrm>
        </p:grpSpPr>
        <p:sp>
          <p:nvSpPr>
            <p:cNvPr id="1511" name="Google Shape;1511;p41"/>
            <p:cNvSpPr/>
            <p:nvPr/>
          </p:nvSpPr>
          <p:spPr>
            <a:xfrm>
              <a:off x="5746938" y="1543503"/>
              <a:ext cx="186256" cy="279591"/>
            </a:xfrm>
            <a:custGeom>
              <a:avLst/>
              <a:gdLst/>
              <a:ahLst/>
              <a:cxnLst/>
              <a:rect l="l" t="t" r="r" b="b"/>
              <a:pathLst>
                <a:path w="5847" h="8777" extrusionOk="0">
                  <a:moveTo>
                    <a:pt x="2712" y="1"/>
                  </a:moveTo>
                  <a:cubicBezTo>
                    <a:pt x="2459" y="1"/>
                    <a:pt x="2198" y="57"/>
                    <a:pt x="1941" y="180"/>
                  </a:cubicBezTo>
                  <a:cubicBezTo>
                    <a:pt x="1846" y="228"/>
                    <a:pt x="1822" y="335"/>
                    <a:pt x="1857" y="406"/>
                  </a:cubicBezTo>
                  <a:cubicBezTo>
                    <a:pt x="1889" y="470"/>
                    <a:pt x="1947" y="502"/>
                    <a:pt x="2004" y="502"/>
                  </a:cubicBezTo>
                  <a:cubicBezTo>
                    <a:pt x="2032" y="502"/>
                    <a:pt x="2060" y="494"/>
                    <a:pt x="2084" y="478"/>
                  </a:cubicBezTo>
                  <a:cubicBezTo>
                    <a:pt x="2292" y="377"/>
                    <a:pt x="2506" y="331"/>
                    <a:pt x="2712" y="331"/>
                  </a:cubicBezTo>
                  <a:cubicBezTo>
                    <a:pt x="3746" y="331"/>
                    <a:pt x="4616" y="1478"/>
                    <a:pt x="3882" y="2609"/>
                  </a:cubicBezTo>
                  <a:cubicBezTo>
                    <a:pt x="3751" y="2823"/>
                    <a:pt x="3751" y="3085"/>
                    <a:pt x="3882" y="3312"/>
                  </a:cubicBezTo>
                  <a:cubicBezTo>
                    <a:pt x="3989" y="3490"/>
                    <a:pt x="3989" y="3728"/>
                    <a:pt x="3882" y="3907"/>
                  </a:cubicBezTo>
                  <a:cubicBezTo>
                    <a:pt x="3751" y="4109"/>
                    <a:pt x="3739" y="4383"/>
                    <a:pt x="3905" y="4633"/>
                  </a:cubicBezTo>
                  <a:cubicBezTo>
                    <a:pt x="4108" y="4967"/>
                    <a:pt x="4203" y="5359"/>
                    <a:pt x="4108" y="5752"/>
                  </a:cubicBezTo>
                  <a:cubicBezTo>
                    <a:pt x="3962" y="6482"/>
                    <a:pt x="3341" y="6887"/>
                    <a:pt x="2712" y="6887"/>
                  </a:cubicBezTo>
                  <a:cubicBezTo>
                    <a:pt x="2264" y="6887"/>
                    <a:pt x="1811" y="6682"/>
                    <a:pt x="1524" y="6241"/>
                  </a:cubicBezTo>
                  <a:cubicBezTo>
                    <a:pt x="393" y="4562"/>
                    <a:pt x="357" y="2704"/>
                    <a:pt x="1524" y="954"/>
                  </a:cubicBezTo>
                  <a:cubicBezTo>
                    <a:pt x="1560" y="883"/>
                    <a:pt x="1548" y="776"/>
                    <a:pt x="1476" y="716"/>
                  </a:cubicBezTo>
                  <a:cubicBezTo>
                    <a:pt x="1451" y="703"/>
                    <a:pt x="1421" y="697"/>
                    <a:pt x="1390" y="697"/>
                  </a:cubicBezTo>
                  <a:cubicBezTo>
                    <a:pt x="1334" y="697"/>
                    <a:pt x="1276" y="718"/>
                    <a:pt x="1238" y="764"/>
                  </a:cubicBezTo>
                  <a:cubicBezTo>
                    <a:pt x="48" y="2562"/>
                    <a:pt x="0" y="4562"/>
                    <a:pt x="1238" y="6419"/>
                  </a:cubicBezTo>
                  <a:cubicBezTo>
                    <a:pt x="1594" y="6958"/>
                    <a:pt x="2149" y="7209"/>
                    <a:pt x="2700" y="7209"/>
                  </a:cubicBezTo>
                  <a:cubicBezTo>
                    <a:pt x="3477" y="7209"/>
                    <a:pt x="4246" y="6710"/>
                    <a:pt x="4441" y="5812"/>
                  </a:cubicBezTo>
                  <a:cubicBezTo>
                    <a:pt x="4524" y="5348"/>
                    <a:pt x="4453" y="4871"/>
                    <a:pt x="4167" y="4407"/>
                  </a:cubicBezTo>
                  <a:cubicBezTo>
                    <a:pt x="4108" y="4312"/>
                    <a:pt x="4108" y="4169"/>
                    <a:pt x="4167" y="4074"/>
                  </a:cubicBezTo>
                  <a:cubicBezTo>
                    <a:pt x="4215" y="3990"/>
                    <a:pt x="4239" y="3919"/>
                    <a:pt x="4274" y="3847"/>
                  </a:cubicBezTo>
                  <a:lnTo>
                    <a:pt x="4477" y="3847"/>
                  </a:lnTo>
                  <a:cubicBezTo>
                    <a:pt x="5060" y="3847"/>
                    <a:pt x="5525" y="4312"/>
                    <a:pt x="5525" y="4883"/>
                  </a:cubicBezTo>
                  <a:lnTo>
                    <a:pt x="5525" y="8610"/>
                  </a:lnTo>
                  <a:cubicBezTo>
                    <a:pt x="5525" y="8693"/>
                    <a:pt x="5596" y="8777"/>
                    <a:pt x="5691" y="8777"/>
                  </a:cubicBezTo>
                  <a:cubicBezTo>
                    <a:pt x="5775" y="8777"/>
                    <a:pt x="5846" y="8693"/>
                    <a:pt x="5846" y="8610"/>
                  </a:cubicBezTo>
                  <a:lnTo>
                    <a:pt x="5846" y="4883"/>
                  </a:lnTo>
                  <a:cubicBezTo>
                    <a:pt x="5834" y="4240"/>
                    <a:pt x="5346" y="3681"/>
                    <a:pt x="4703" y="3550"/>
                  </a:cubicBezTo>
                  <a:cubicBezTo>
                    <a:pt x="5120" y="3419"/>
                    <a:pt x="5429" y="2966"/>
                    <a:pt x="5429" y="2454"/>
                  </a:cubicBezTo>
                  <a:lnTo>
                    <a:pt x="5429" y="2228"/>
                  </a:lnTo>
                  <a:cubicBezTo>
                    <a:pt x="5429" y="2133"/>
                    <a:pt x="5358" y="2061"/>
                    <a:pt x="5275" y="2061"/>
                  </a:cubicBezTo>
                  <a:cubicBezTo>
                    <a:pt x="5179" y="2061"/>
                    <a:pt x="5108" y="2133"/>
                    <a:pt x="5108" y="2228"/>
                  </a:cubicBezTo>
                  <a:lnTo>
                    <a:pt x="5108" y="2454"/>
                  </a:lnTo>
                  <a:cubicBezTo>
                    <a:pt x="5108" y="2895"/>
                    <a:pt x="4810" y="3264"/>
                    <a:pt x="4453" y="3264"/>
                  </a:cubicBezTo>
                  <a:lnTo>
                    <a:pt x="4215" y="3264"/>
                  </a:lnTo>
                  <a:cubicBezTo>
                    <a:pt x="4203" y="3228"/>
                    <a:pt x="4179" y="3181"/>
                    <a:pt x="4167" y="3145"/>
                  </a:cubicBezTo>
                  <a:cubicBezTo>
                    <a:pt x="4108" y="3050"/>
                    <a:pt x="4096" y="2907"/>
                    <a:pt x="4167" y="2812"/>
                  </a:cubicBezTo>
                  <a:cubicBezTo>
                    <a:pt x="5052" y="1439"/>
                    <a:pt x="3994" y="1"/>
                    <a:pt x="2712" y="1"/>
                  </a:cubicBezTo>
                  <a:close/>
                </a:path>
              </a:pathLst>
            </a:custGeom>
            <a:solidFill>
              <a:srgbClr val="1C7B83"/>
            </a:solidFill>
            <a:ln>
              <a:noFill/>
            </a:ln>
          </p:spPr>
          <p:txBody>
            <a:bodyPr spcFirstLastPara="1" wrap="square" lIns="91425" tIns="91425" rIns="91425" bIns="91425" anchor="ctr" anchorCtr="0">
              <a:noAutofit/>
            </a:bodyPr>
            <a:lstStyle/>
            <a:p>
              <a:endParaRPr/>
            </a:p>
          </p:txBody>
        </p:sp>
        <p:sp>
          <p:nvSpPr>
            <p:cNvPr id="1512" name="Google Shape;1512;p41"/>
            <p:cNvSpPr/>
            <p:nvPr/>
          </p:nvSpPr>
          <p:spPr>
            <a:xfrm>
              <a:off x="5949090" y="1543949"/>
              <a:ext cx="185109" cy="279910"/>
            </a:xfrm>
            <a:custGeom>
              <a:avLst/>
              <a:gdLst/>
              <a:ahLst/>
              <a:cxnLst/>
              <a:rect l="l" t="t" r="r" b="b"/>
              <a:pathLst>
                <a:path w="5811" h="8787" extrusionOk="0">
                  <a:moveTo>
                    <a:pt x="3104" y="0"/>
                  </a:moveTo>
                  <a:cubicBezTo>
                    <a:pt x="1830" y="0"/>
                    <a:pt x="786" y="1434"/>
                    <a:pt x="1667" y="2809"/>
                  </a:cubicBezTo>
                  <a:cubicBezTo>
                    <a:pt x="1727" y="2917"/>
                    <a:pt x="1727" y="3048"/>
                    <a:pt x="1667" y="3155"/>
                  </a:cubicBezTo>
                  <a:cubicBezTo>
                    <a:pt x="1643" y="3179"/>
                    <a:pt x="1631" y="3226"/>
                    <a:pt x="1619" y="3274"/>
                  </a:cubicBezTo>
                  <a:lnTo>
                    <a:pt x="1381" y="3274"/>
                  </a:lnTo>
                  <a:cubicBezTo>
                    <a:pt x="1024" y="3274"/>
                    <a:pt x="726" y="2893"/>
                    <a:pt x="726" y="2452"/>
                  </a:cubicBezTo>
                  <a:lnTo>
                    <a:pt x="726" y="2226"/>
                  </a:lnTo>
                  <a:cubicBezTo>
                    <a:pt x="726" y="2143"/>
                    <a:pt x="655" y="2059"/>
                    <a:pt x="560" y="2059"/>
                  </a:cubicBezTo>
                  <a:cubicBezTo>
                    <a:pt x="476" y="2059"/>
                    <a:pt x="393" y="2143"/>
                    <a:pt x="393" y="2226"/>
                  </a:cubicBezTo>
                  <a:lnTo>
                    <a:pt x="393" y="2452"/>
                  </a:lnTo>
                  <a:cubicBezTo>
                    <a:pt x="393" y="2976"/>
                    <a:pt x="714" y="3417"/>
                    <a:pt x="1131" y="3548"/>
                  </a:cubicBezTo>
                  <a:cubicBezTo>
                    <a:pt x="488" y="3667"/>
                    <a:pt x="0" y="4238"/>
                    <a:pt x="0" y="4905"/>
                  </a:cubicBezTo>
                  <a:lnTo>
                    <a:pt x="0" y="8632"/>
                  </a:lnTo>
                  <a:cubicBezTo>
                    <a:pt x="0" y="8715"/>
                    <a:pt x="72" y="8786"/>
                    <a:pt x="155" y="8786"/>
                  </a:cubicBezTo>
                  <a:cubicBezTo>
                    <a:pt x="250" y="8786"/>
                    <a:pt x="322" y="8715"/>
                    <a:pt x="322" y="8632"/>
                  </a:cubicBezTo>
                  <a:lnTo>
                    <a:pt x="322" y="4905"/>
                  </a:lnTo>
                  <a:cubicBezTo>
                    <a:pt x="322" y="4322"/>
                    <a:pt x="786" y="3869"/>
                    <a:pt x="1369" y="3869"/>
                  </a:cubicBezTo>
                  <a:lnTo>
                    <a:pt x="1572" y="3869"/>
                  </a:lnTo>
                  <a:cubicBezTo>
                    <a:pt x="1584" y="3941"/>
                    <a:pt x="1631" y="4024"/>
                    <a:pt x="1679" y="4083"/>
                  </a:cubicBezTo>
                  <a:cubicBezTo>
                    <a:pt x="1738" y="4191"/>
                    <a:pt x="1750" y="4322"/>
                    <a:pt x="1667" y="4464"/>
                  </a:cubicBezTo>
                  <a:cubicBezTo>
                    <a:pt x="893" y="5631"/>
                    <a:pt x="1679" y="7227"/>
                    <a:pt x="3120" y="7227"/>
                  </a:cubicBezTo>
                  <a:cubicBezTo>
                    <a:pt x="3715" y="7227"/>
                    <a:pt x="4263" y="6929"/>
                    <a:pt x="4596" y="6441"/>
                  </a:cubicBezTo>
                  <a:cubicBezTo>
                    <a:pt x="5787" y="4643"/>
                    <a:pt x="5810" y="2643"/>
                    <a:pt x="4584" y="785"/>
                  </a:cubicBezTo>
                  <a:cubicBezTo>
                    <a:pt x="4553" y="739"/>
                    <a:pt x="4497" y="708"/>
                    <a:pt x="4439" y="708"/>
                  </a:cubicBezTo>
                  <a:cubicBezTo>
                    <a:pt x="4407" y="708"/>
                    <a:pt x="4375" y="717"/>
                    <a:pt x="4346" y="738"/>
                  </a:cubicBezTo>
                  <a:cubicBezTo>
                    <a:pt x="4263" y="785"/>
                    <a:pt x="4239" y="881"/>
                    <a:pt x="4298" y="976"/>
                  </a:cubicBezTo>
                  <a:cubicBezTo>
                    <a:pt x="5429" y="2667"/>
                    <a:pt x="5441" y="4524"/>
                    <a:pt x="4298" y="6262"/>
                  </a:cubicBezTo>
                  <a:cubicBezTo>
                    <a:pt x="4024" y="6667"/>
                    <a:pt x="3584" y="6905"/>
                    <a:pt x="3108" y="6905"/>
                  </a:cubicBezTo>
                  <a:cubicBezTo>
                    <a:pt x="1988" y="6905"/>
                    <a:pt x="1274" y="5667"/>
                    <a:pt x="1941" y="4619"/>
                  </a:cubicBezTo>
                  <a:cubicBezTo>
                    <a:pt x="2084" y="4417"/>
                    <a:pt x="2084" y="4131"/>
                    <a:pt x="1941" y="3905"/>
                  </a:cubicBezTo>
                  <a:cubicBezTo>
                    <a:pt x="1846" y="3726"/>
                    <a:pt x="1846" y="3488"/>
                    <a:pt x="1941" y="3310"/>
                  </a:cubicBezTo>
                  <a:cubicBezTo>
                    <a:pt x="2084" y="3095"/>
                    <a:pt x="2084" y="2821"/>
                    <a:pt x="1941" y="2619"/>
                  </a:cubicBezTo>
                  <a:cubicBezTo>
                    <a:pt x="1229" y="1492"/>
                    <a:pt x="2069" y="332"/>
                    <a:pt x="3103" y="332"/>
                  </a:cubicBezTo>
                  <a:cubicBezTo>
                    <a:pt x="3315" y="332"/>
                    <a:pt x="3534" y="381"/>
                    <a:pt x="3751" y="488"/>
                  </a:cubicBezTo>
                  <a:cubicBezTo>
                    <a:pt x="3774" y="501"/>
                    <a:pt x="3798" y="507"/>
                    <a:pt x="3822" y="507"/>
                  </a:cubicBezTo>
                  <a:cubicBezTo>
                    <a:pt x="3882" y="507"/>
                    <a:pt x="3939" y="468"/>
                    <a:pt x="3965" y="416"/>
                  </a:cubicBezTo>
                  <a:cubicBezTo>
                    <a:pt x="4013" y="321"/>
                    <a:pt x="3965" y="238"/>
                    <a:pt x="3893" y="190"/>
                  </a:cubicBezTo>
                  <a:cubicBezTo>
                    <a:pt x="3630" y="59"/>
                    <a:pt x="3362" y="0"/>
                    <a:pt x="3104" y="0"/>
                  </a:cubicBezTo>
                  <a:close/>
                </a:path>
              </a:pathLst>
            </a:custGeom>
            <a:solidFill>
              <a:srgbClr val="1C7B83"/>
            </a:solidFill>
            <a:ln>
              <a:noFill/>
            </a:ln>
          </p:spPr>
          <p:txBody>
            <a:bodyPr spcFirstLastPara="1" wrap="square" lIns="91425" tIns="91425" rIns="91425" bIns="91425" anchor="ctr" anchorCtr="0">
              <a:noAutofit/>
            </a:bodyPr>
            <a:lstStyle/>
            <a:p>
              <a:endParaRPr/>
            </a:p>
          </p:txBody>
        </p:sp>
      </p:grpSp>
      <p:grpSp>
        <p:nvGrpSpPr>
          <p:cNvPr id="1513" name="Google Shape;1513;p41"/>
          <p:cNvGrpSpPr/>
          <p:nvPr/>
        </p:nvGrpSpPr>
        <p:grpSpPr>
          <a:xfrm>
            <a:off x="2703674" y="2806572"/>
            <a:ext cx="434250" cy="386484"/>
            <a:chOff x="6196730" y="1525346"/>
            <a:chExt cx="369072" cy="317467"/>
          </a:xfrm>
        </p:grpSpPr>
        <p:sp>
          <p:nvSpPr>
            <p:cNvPr id="1514" name="Google Shape;1514;p41"/>
            <p:cNvSpPr/>
            <p:nvPr/>
          </p:nvSpPr>
          <p:spPr>
            <a:xfrm>
              <a:off x="6285478" y="1697140"/>
              <a:ext cx="193870" cy="145673"/>
            </a:xfrm>
            <a:custGeom>
              <a:avLst/>
              <a:gdLst/>
              <a:ahLst/>
              <a:cxnLst/>
              <a:rect l="l" t="t" r="r" b="b"/>
              <a:pathLst>
                <a:path w="6086" h="4573" extrusionOk="0">
                  <a:moveTo>
                    <a:pt x="2972" y="1"/>
                  </a:moveTo>
                  <a:cubicBezTo>
                    <a:pt x="2790" y="1"/>
                    <a:pt x="2608" y="72"/>
                    <a:pt x="2477" y="215"/>
                  </a:cubicBezTo>
                  <a:cubicBezTo>
                    <a:pt x="1580" y="1144"/>
                    <a:pt x="674" y="1192"/>
                    <a:pt x="471" y="1192"/>
                  </a:cubicBezTo>
                  <a:cubicBezTo>
                    <a:pt x="447" y="1192"/>
                    <a:pt x="433" y="1191"/>
                    <a:pt x="430" y="1191"/>
                  </a:cubicBezTo>
                  <a:cubicBezTo>
                    <a:pt x="346" y="1191"/>
                    <a:pt x="275" y="1275"/>
                    <a:pt x="275" y="1358"/>
                  </a:cubicBezTo>
                  <a:cubicBezTo>
                    <a:pt x="275" y="1453"/>
                    <a:pt x="346" y="1525"/>
                    <a:pt x="430" y="1525"/>
                  </a:cubicBezTo>
                  <a:cubicBezTo>
                    <a:pt x="430" y="1525"/>
                    <a:pt x="608" y="1525"/>
                    <a:pt x="846" y="1501"/>
                  </a:cubicBezTo>
                  <a:lnTo>
                    <a:pt x="846" y="1501"/>
                  </a:lnTo>
                  <a:cubicBezTo>
                    <a:pt x="822" y="1691"/>
                    <a:pt x="751" y="1953"/>
                    <a:pt x="465" y="2037"/>
                  </a:cubicBezTo>
                  <a:cubicBezTo>
                    <a:pt x="268" y="2070"/>
                    <a:pt x="303" y="2365"/>
                    <a:pt x="486" y="2365"/>
                  </a:cubicBezTo>
                  <a:cubicBezTo>
                    <a:pt x="502" y="2365"/>
                    <a:pt x="519" y="2363"/>
                    <a:pt x="537" y="2358"/>
                  </a:cubicBezTo>
                  <a:cubicBezTo>
                    <a:pt x="1025" y="2239"/>
                    <a:pt x="1180" y="1751"/>
                    <a:pt x="1203" y="1418"/>
                  </a:cubicBezTo>
                  <a:cubicBezTo>
                    <a:pt x="1346" y="1382"/>
                    <a:pt x="1489" y="1334"/>
                    <a:pt x="1620" y="1275"/>
                  </a:cubicBezTo>
                  <a:cubicBezTo>
                    <a:pt x="1620" y="1275"/>
                    <a:pt x="1906" y="1120"/>
                    <a:pt x="1954" y="1096"/>
                  </a:cubicBezTo>
                  <a:cubicBezTo>
                    <a:pt x="2044" y="2566"/>
                    <a:pt x="2059" y="2743"/>
                    <a:pt x="2061" y="2760"/>
                  </a:cubicBezTo>
                  <a:lnTo>
                    <a:pt x="2061" y="2760"/>
                  </a:lnTo>
                  <a:cubicBezTo>
                    <a:pt x="2061" y="2760"/>
                    <a:pt x="2061" y="2761"/>
                    <a:pt x="2061" y="2763"/>
                  </a:cubicBezTo>
                  <a:cubicBezTo>
                    <a:pt x="2120" y="3549"/>
                    <a:pt x="1501" y="4239"/>
                    <a:pt x="703" y="4239"/>
                  </a:cubicBezTo>
                  <a:lnTo>
                    <a:pt x="168" y="4239"/>
                  </a:lnTo>
                  <a:cubicBezTo>
                    <a:pt x="72" y="4239"/>
                    <a:pt x="1" y="4311"/>
                    <a:pt x="1" y="4394"/>
                  </a:cubicBezTo>
                  <a:cubicBezTo>
                    <a:pt x="1" y="4489"/>
                    <a:pt x="72" y="4561"/>
                    <a:pt x="168" y="4561"/>
                  </a:cubicBezTo>
                  <a:lnTo>
                    <a:pt x="703" y="4561"/>
                  </a:lnTo>
                  <a:cubicBezTo>
                    <a:pt x="1680" y="4561"/>
                    <a:pt x="2477" y="3715"/>
                    <a:pt x="2394" y="2727"/>
                  </a:cubicBezTo>
                  <a:lnTo>
                    <a:pt x="2275" y="858"/>
                  </a:lnTo>
                  <a:cubicBezTo>
                    <a:pt x="2442" y="739"/>
                    <a:pt x="2597" y="608"/>
                    <a:pt x="2739" y="441"/>
                  </a:cubicBezTo>
                  <a:cubicBezTo>
                    <a:pt x="2799" y="370"/>
                    <a:pt x="2906" y="334"/>
                    <a:pt x="2989" y="334"/>
                  </a:cubicBezTo>
                  <a:cubicBezTo>
                    <a:pt x="3228" y="334"/>
                    <a:pt x="3216" y="489"/>
                    <a:pt x="3740" y="882"/>
                  </a:cubicBezTo>
                  <a:lnTo>
                    <a:pt x="3620" y="2751"/>
                  </a:lnTo>
                  <a:cubicBezTo>
                    <a:pt x="3573" y="3215"/>
                    <a:pt x="3740" y="3680"/>
                    <a:pt x="4061" y="4025"/>
                  </a:cubicBezTo>
                  <a:cubicBezTo>
                    <a:pt x="4382" y="4370"/>
                    <a:pt x="4835" y="4573"/>
                    <a:pt x="5311" y="4573"/>
                  </a:cubicBezTo>
                  <a:lnTo>
                    <a:pt x="5930" y="4573"/>
                  </a:lnTo>
                  <a:cubicBezTo>
                    <a:pt x="6014" y="4573"/>
                    <a:pt x="6085" y="4501"/>
                    <a:pt x="6085" y="4406"/>
                  </a:cubicBezTo>
                  <a:cubicBezTo>
                    <a:pt x="6049" y="4311"/>
                    <a:pt x="5966" y="4239"/>
                    <a:pt x="5883" y="4239"/>
                  </a:cubicBezTo>
                  <a:lnTo>
                    <a:pt x="5275" y="4239"/>
                  </a:lnTo>
                  <a:cubicBezTo>
                    <a:pt x="4883" y="4239"/>
                    <a:pt x="4525" y="4085"/>
                    <a:pt x="4275" y="3799"/>
                  </a:cubicBezTo>
                  <a:cubicBezTo>
                    <a:pt x="4025" y="3537"/>
                    <a:pt x="3906" y="3192"/>
                    <a:pt x="3918" y="2763"/>
                  </a:cubicBezTo>
                  <a:lnTo>
                    <a:pt x="4025" y="1108"/>
                  </a:lnTo>
                  <a:lnTo>
                    <a:pt x="4204" y="1203"/>
                  </a:lnTo>
                  <a:cubicBezTo>
                    <a:pt x="4335" y="1275"/>
                    <a:pt x="4478" y="1346"/>
                    <a:pt x="4716" y="1406"/>
                  </a:cubicBezTo>
                  <a:cubicBezTo>
                    <a:pt x="4740" y="1727"/>
                    <a:pt x="4883" y="2239"/>
                    <a:pt x="5394" y="2346"/>
                  </a:cubicBezTo>
                  <a:cubicBezTo>
                    <a:pt x="5409" y="2349"/>
                    <a:pt x="5422" y="2351"/>
                    <a:pt x="5435" y="2351"/>
                  </a:cubicBezTo>
                  <a:cubicBezTo>
                    <a:pt x="5616" y="2351"/>
                    <a:pt x="5655" y="2057"/>
                    <a:pt x="5466" y="2013"/>
                  </a:cubicBezTo>
                  <a:cubicBezTo>
                    <a:pt x="5180" y="1953"/>
                    <a:pt x="5097" y="1679"/>
                    <a:pt x="5073" y="1477"/>
                  </a:cubicBezTo>
                  <a:lnTo>
                    <a:pt x="5073" y="1477"/>
                  </a:lnTo>
                  <a:cubicBezTo>
                    <a:pt x="5311" y="1525"/>
                    <a:pt x="5514" y="1525"/>
                    <a:pt x="5514" y="1525"/>
                  </a:cubicBezTo>
                  <a:cubicBezTo>
                    <a:pt x="5597" y="1525"/>
                    <a:pt x="5668" y="1453"/>
                    <a:pt x="5668" y="1358"/>
                  </a:cubicBezTo>
                  <a:cubicBezTo>
                    <a:pt x="5668" y="1275"/>
                    <a:pt x="5597" y="1191"/>
                    <a:pt x="5514" y="1191"/>
                  </a:cubicBezTo>
                  <a:cubicBezTo>
                    <a:pt x="4752" y="1179"/>
                    <a:pt x="4025" y="798"/>
                    <a:pt x="3466" y="215"/>
                  </a:cubicBezTo>
                  <a:cubicBezTo>
                    <a:pt x="3335" y="72"/>
                    <a:pt x="3153" y="1"/>
                    <a:pt x="2972" y="1"/>
                  </a:cubicBezTo>
                  <a:close/>
                </a:path>
              </a:pathLst>
            </a:custGeom>
            <a:solidFill>
              <a:srgbClr val="1DABA8"/>
            </a:solidFill>
            <a:ln>
              <a:noFill/>
            </a:ln>
          </p:spPr>
          <p:txBody>
            <a:bodyPr spcFirstLastPara="1" wrap="square" lIns="91425" tIns="91425" rIns="91425" bIns="91425" anchor="ctr" anchorCtr="0">
              <a:noAutofit/>
            </a:bodyPr>
            <a:lstStyle/>
            <a:p>
              <a:endParaRPr/>
            </a:p>
          </p:txBody>
        </p:sp>
        <p:sp>
          <p:nvSpPr>
            <p:cNvPr id="1515" name="Google Shape;1515;p41"/>
            <p:cNvSpPr/>
            <p:nvPr/>
          </p:nvSpPr>
          <p:spPr>
            <a:xfrm>
              <a:off x="6391301" y="1525346"/>
              <a:ext cx="174502" cy="317467"/>
            </a:xfrm>
            <a:custGeom>
              <a:avLst/>
              <a:gdLst/>
              <a:ahLst/>
              <a:cxnLst/>
              <a:rect l="l" t="t" r="r" b="b"/>
              <a:pathLst>
                <a:path w="5478" h="9966" extrusionOk="0">
                  <a:moveTo>
                    <a:pt x="156" y="0"/>
                  </a:moveTo>
                  <a:cubicBezTo>
                    <a:pt x="72" y="0"/>
                    <a:pt x="1" y="72"/>
                    <a:pt x="1" y="167"/>
                  </a:cubicBezTo>
                  <a:lnTo>
                    <a:pt x="1" y="3941"/>
                  </a:lnTo>
                  <a:cubicBezTo>
                    <a:pt x="1" y="4120"/>
                    <a:pt x="37" y="4310"/>
                    <a:pt x="144" y="4465"/>
                  </a:cubicBezTo>
                  <a:cubicBezTo>
                    <a:pt x="263" y="4656"/>
                    <a:pt x="441" y="4894"/>
                    <a:pt x="560" y="5025"/>
                  </a:cubicBezTo>
                  <a:cubicBezTo>
                    <a:pt x="822" y="5322"/>
                    <a:pt x="1072" y="5501"/>
                    <a:pt x="1322" y="5656"/>
                  </a:cubicBezTo>
                  <a:cubicBezTo>
                    <a:pt x="1334" y="5656"/>
                    <a:pt x="1334" y="5668"/>
                    <a:pt x="1346" y="5668"/>
                  </a:cubicBezTo>
                  <a:cubicBezTo>
                    <a:pt x="1346" y="5668"/>
                    <a:pt x="1394" y="5679"/>
                    <a:pt x="1418" y="5703"/>
                  </a:cubicBezTo>
                  <a:cubicBezTo>
                    <a:pt x="1644" y="5822"/>
                    <a:pt x="1965" y="5906"/>
                    <a:pt x="2227" y="5906"/>
                  </a:cubicBezTo>
                  <a:cubicBezTo>
                    <a:pt x="2263" y="5906"/>
                    <a:pt x="2275" y="5894"/>
                    <a:pt x="2287" y="5882"/>
                  </a:cubicBezTo>
                  <a:cubicBezTo>
                    <a:pt x="2311" y="5882"/>
                    <a:pt x="2334" y="5882"/>
                    <a:pt x="2346" y="5858"/>
                  </a:cubicBezTo>
                  <a:cubicBezTo>
                    <a:pt x="2453" y="5763"/>
                    <a:pt x="2382" y="5584"/>
                    <a:pt x="2227" y="5584"/>
                  </a:cubicBezTo>
                  <a:cubicBezTo>
                    <a:pt x="2156" y="5584"/>
                    <a:pt x="2072" y="5560"/>
                    <a:pt x="1989" y="5548"/>
                  </a:cubicBezTo>
                  <a:cubicBezTo>
                    <a:pt x="2144" y="5441"/>
                    <a:pt x="2311" y="5263"/>
                    <a:pt x="2382" y="4989"/>
                  </a:cubicBezTo>
                  <a:cubicBezTo>
                    <a:pt x="2406" y="4894"/>
                    <a:pt x="2346" y="4810"/>
                    <a:pt x="2263" y="4775"/>
                  </a:cubicBezTo>
                  <a:cubicBezTo>
                    <a:pt x="2249" y="4771"/>
                    <a:pt x="2234" y="4769"/>
                    <a:pt x="2221" y="4769"/>
                  </a:cubicBezTo>
                  <a:cubicBezTo>
                    <a:pt x="2144" y="4769"/>
                    <a:pt x="2079" y="4823"/>
                    <a:pt x="2049" y="4894"/>
                  </a:cubicBezTo>
                  <a:cubicBezTo>
                    <a:pt x="1953" y="5310"/>
                    <a:pt x="1608" y="5370"/>
                    <a:pt x="1513" y="5382"/>
                  </a:cubicBezTo>
                  <a:cubicBezTo>
                    <a:pt x="1275" y="5251"/>
                    <a:pt x="1060" y="5072"/>
                    <a:pt x="882" y="4882"/>
                  </a:cubicBezTo>
                  <a:lnTo>
                    <a:pt x="941" y="4072"/>
                  </a:lnTo>
                  <a:cubicBezTo>
                    <a:pt x="977" y="3584"/>
                    <a:pt x="1846" y="3167"/>
                    <a:pt x="2382" y="3167"/>
                  </a:cubicBezTo>
                  <a:cubicBezTo>
                    <a:pt x="2573" y="3167"/>
                    <a:pt x="2763" y="3227"/>
                    <a:pt x="2930" y="3334"/>
                  </a:cubicBezTo>
                  <a:cubicBezTo>
                    <a:pt x="4430" y="4334"/>
                    <a:pt x="4763" y="6739"/>
                    <a:pt x="5109" y="9299"/>
                  </a:cubicBezTo>
                  <a:lnTo>
                    <a:pt x="5109" y="9347"/>
                  </a:lnTo>
                  <a:cubicBezTo>
                    <a:pt x="5120" y="9418"/>
                    <a:pt x="5085" y="9489"/>
                    <a:pt x="5049" y="9549"/>
                  </a:cubicBezTo>
                  <a:cubicBezTo>
                    <a:pt x="5001" y="9608"/>
                    <a:pt x="4930" y="9644"/>
                    <a:pt x="4847" y="9644"/>
                  </a:cubicBezTo>
                  <a:lnTo>
                    <a:pt x="3346" y="9644"/>
                  </a:lnTo>
                  <a:cubicBezTo>
                    <a:pt x="3263" y="9644"/>
                    <a:pt x="3180" y="9716"/>
                    <a:pt x="3180" y="9811"/>
                  </a:cubicBezTo>
                  <a:cubicBezTo>
                    <a:pt x="3180" y="9894"/>
                    <a:pt x="3263" y="9966"/>
                    <a:pt x="3346" y="9966"/>
                  </a:cubicBezTo>
                  <a:lnTo>
                    <a:pt x="4847" y="9966"/>
                  </a:lnTo>
                  <a:cubicBezTo>
                    <a:pt x="5025" y="9966"/>
                    <a:pt x="5192" y="9894"/>
                    <a:pt x="5311" y="9763"/>
                  </a:cubicBezTo>
                  <a:cubicBezTo>
                    <a:pt x="5430" y="9632"/>
                    <a:pt x="5478" y="9454"/>
                    <a:pt x="5466" y="9287"/>
                  </a:cubicBezTo>
                  <a:lnTo>
                    <a:pt x="5382" y="9239"/>
                  </a:lnTo>
                  <a:cubicBezTo>
                    <a:pt x="5025" y="6608"/>
                    <a:pt x="4704" y="4120"/>
                    <a:pt x="3061" y="3036"/>
                  </a:cubicBezTo>
                  <a:cubicBezTo>
                    <a:pt x="2846" y="2881"/>
                    <a:pt x="2584" y="2810"/>
                    <a:pt x="2334" y="2810"/>
                  </a:cubicBezTo>
                  <a:cubicBezTo>
                    <a:pt x="1668" y="2810"/>
                    <a:pt x="620" y="3322"/>
                    <a:pt x="560" y="4036"/>
                  </a:cubicBezTo>
                  <a:lnTo>
                    <a:pt x="537" y="4477"/>
                  </a:lnTo>
                  <a:cubicBezTo>
                    <a:pt x="418" y="4298"/>
                    <a:pt x="322" y="4167"/>
                    <a:pt x="322" y="3953"/>
                  </a:cubicBezTo>
                  <a:lnTo>
                    <a:pt x="322" y="167"/>
                  </a:lnTo>
                  <a:cubicBezTo>
                    <a:pt x="322" y="72"/>
                    <a:pt x="251" y="0"/>
                    <a:pt x="156" y="0"/>
                  </a:cubicBezTo>
                  <a:close/>
                </a:path>
              </a:pathLst>
            </a:custGeom>
            <a:solidFill>
              <a:srgbClr val="1DABA8"/>
            </a:solidFill>
            <a:ln>
              <a:noFill/>
            </a:ln>
          </p:spPr>
          <p:txBody>
            <a:bodyPr spcFirstLastPara="1" wrap="square" lIns="91425" tIns="91425" rIns="91425" bIns="91425" anchor="ctr" anchorCtr="0">
              <a:noAutofit/>
            </a:bodyPr>
            <a:lstStyle/>
            <a:p>
              <a:endParaRPr/>
            </a:p>
          </p:txBody>
        </p:sp>
        <p:sp>
          <p:nvSpPr>
            <p:cNvPr id="1516" name="Google Shape;1516;p41"/>
            <p:cNvSpPr/>
            <p:nvPr/>
          </p:nvSpPr>
          <p:spPr>
            <a:xfrm>
              <a:off x="6196730" y="1525346"/>
              <a:ext cx="172622" cy="317467"/>
            </a:xfrm>
            <a:custGeom>
              <a:avLst/>
              <a:gdLst/>
              <a:ahLst/>
              <a:cxnLst/>
              <a:rect l="l" t="t" r="r" b="b"/>
              <a:pathLst>
                <a:path w="5419" h="9966" extrusionOk="0">
                  <a:moveTo>
                    <a:pt x="5252" y="0"/>
                  </a:moveTo>
                  <a:cubicBezTo>
                    <a:pt x="5168" y="0"/>
                    <a:pt x="5097" y="72"/>
                    <a:pt x="5097" y="155"/>
                  </a:cubicBezTo>
                  <a:lnTo>
                    <a:pt x="5097" y="3953"/>
                  </a:lnTo>
                  <a:cubicBezTo>
                    <a:pt x="5097" y="4227"/>
                    <a:pt x="4942" y="4370"/>
                    <a:pt x="4906" y="4429"/>
                  </a:cubicBezTo>
                  <a:lnTo>
                    <a:pt x="4871" y="4024"/>
                  </a:lnTo>
                  <a:cubicBezTo>
                    <a:pt x="4811" y="3310"/>
                    <a:pt x="3763" y="2810"/>
                    <a:pt x="3097" y="2810"/>
                  </a:cubicBezTo>
                  <a:cubicBezTo>
                    <a:pt x="2835" y="2810"/>
                    <a:pt x="2573" y="2881"/>
                    <a:pt x="2370" y="3036"/>
                  </a:cubicBezTo>
                  <a:cubicBezTo>
                    <a:pt x="632" y="4179"/>
                    <a:pt x="346" y="7037"/>
                    <a:pt x="49" y="9287"/>
                  </a:cubicBezTo>
                  <a:cubicBezTo>
                    <a:pt x="1" y="9644"/>
                    <a:pt x="287" y="9966"/>
                    <a:pt x="644" y="9966"/>
                  </a:cubicBezTo>
                  <a:lnTo>
                    <a:pt x="1977" y="9966"/>
                  </a:lnTo>
                  <a:cubicBezTo>
                    <a:pt x="2073" y="9966"/>
                    <a:pt x="2144" y="9894"/>
                    <a:pt x="2144" y="9799"/>
                  </a:cubicBezTo>
                  <a:cubicBezTo>
                    <a:pt x="2144" y="9716"/>
                    <a:pt x="2073" y="9644"/>
                    <a:pt x="1977" y="9644"/>
                  </a:cubicBezTo>
                  <a:lnTo>
                    <a:pt x="644" y="9644"/>
                  </a:lnTo>
                  <a:cubicBezTo>
                    <a:pt x="572" y="9644"/>
                    <a:pt x="489" y="9608"/>
                    <a:pt x="453" y="9549"/>
                  </a:cubicBezTo>
                  <a:cubicBezTo>
                    <a:pt x="346" y="9442"/>
                    <a:pt x="394" y="9311"/>
                    <a:pt x="394" y="9299"/>
                  </a:cubicBezTo>
                  <a:cubicBezTo>
                    <a:pt x="691" y="6727"/>
                    <a:pt x="1013" y="4310"/>
                    <a:pt x="2525" y="3322"/>
                  </a:cubicBezTo>
                  <a:cubicBezTo>
                    <a:pt x="2680" y="3215"/>
                    <a:pt x="2858" y="3155"/>
                    <a:pt x="3073" y="3155"/>
                  </a:cubicBezTo>
                  <a:cubicBezTo>
                    <a:pt x="3597" y="3155"/>
                    <a:pt x="4466" y="3572"/>
                    <a:pt x="4513" y="4060"/>
                  </a:cubicBezTo>
                  <a:lnTo>
                    <a:pt x="4573" y="4846"/>
                  </a:lnTo>
                  <a:lnTo>
                    <a:pt x="4394" y="5025"/>
                  </a:lnTo>
                  <a:cubicBezTo>
                    <a:pt x="4251" y="5167"/>
                    <a:pt x="4323" y="5132"/>
                    <a:pt x="4049" y="5310"/>
                  </a:cubicBezTo>
                  <a:lnTo>
                    <a:pt x="3918" y="5406"/>
                  </a:lnTo>
                  <a:cubicBezTo>
                    <a:pt x="3859" y="5406"/>
                    <a:pt x="3489" y="5346"/>
                    <a:pt x="3370" y="4906"/>
                  </a:cubicBezTo>
                  <a:cubicBezTo>
                    <a:pt x="3340" y="4835"/>
                    <a:pt x="3275" y="4781"/>
                    <a:pt x="3198" y="4781"/>
                  </a:cubicBezTo>
                  <a:cubicBezTo>
                    <a:pt x="3185" y="4781"/>
                    <a:pt x="3170" y="4783"/>
                    <a:pt x="3156" y="4786"/>
                  </a:cubicBezTo>
                  <a:cubicBezTo>
                    <a:pt x="3073" y="4822"/>
                    <a:pt x="3013" y="4906"/>
                    <a:pt x="3037" y="5001"/>
                  </a:cubicBezTo>
                  <a:cubicBezTo>
                    <a:pt x="3120" y="5275"/>
                    <a:pt x="3275" y="5465"/>
                    <a:pt x="3430" y="5560"/>
                  </a:cubicBezTo>
                  <a:cubicBezTo>
                    <a:pt x="3358" y="5584"/>
                    <a:pt x="3275" y="5596"/>
                    <a:pt x="3204" y="5596"/>
                  </a:cubicBezTo>
                  <a:cubicBezTo>
                    <a:pt x="3061" y="5596"/>
                    <a:pt x="2977" y="5775"/>
                    <a:pt x="3085" y="5870"/>
                  </a:cubicBezTo>
                  <a:cubicBezTo>
                    <a:pt x="3097" y="5894"/>
                    <a:pt x="3120" y="5894"/>
                    <a:pt x="3132" y="5894"/>
                  </a:cubicBezTo>
                  <a:cubicBezTo>
                    <a:pt x="3156" y="5906"/>
                    <a:pt x="3168" y="5918"/>
                    <a:pt x="3204" y="5918"/>
                  </a:cubicBezTo>
                  <a:cubicBezTo>
                    <a:pt x="3454" y="5918"/>
                    <a:pt x="3859" y="5799"/>
                    <a:pt x="4061" y="5691"/>
                  </a:cubicBezTo>
                  <a:cubicBezTo>
                    <a:pt x="4573" y="5429"/>
                    <a:pt x="5002" y="4917"/>
                    <a:pt x="5275" y="4477"/>
                  </a:cubicBezTo>
                  <a:cubicBezTo>
                    <a:pt x="5359" y="4322"/>
                    <a:pt x="5418" y="4132"/>
                    <a:pt x="5418" y="3953"/>
                  </a:cubicBezTo>
                  <a:lnTo>
                    <a:pt x="5418" y="155"/>
                  </a:lnTo>
                  <a:cubicBezTo>
                    <a:pt x="5418" y="72"/>
                    <a:pt x="5347" y="0"/>
                    <a:pt x="5252" y="0"/>
                  </a:cubicBezTo>
                  <a:close/>
                </a:path>
              </a:pathLst>
            </a:custGeom>
            <a:solidFill>
              <a:srgbClr val="1DABA8"/>
            </a:solidFill>
            <a:ln>
              <a:noFill/>
            </a:ln>
          </p:spPr>
          <p:txBody>
            <a:bodyPr spcFirstLastPara="1" wrap="square" lIns="91425" tIns="91425" rIns="91425" bIns="91425" anchor="ctr" anchorCtr="0">
              <a:noAutofit/>
            </a:bodyPr>
            <a:lstStyle/>
            <a:p>
              <a:endParaRPr/>
            </a:p>
          </p:txBody>
        </p:sp>
      </p:grpSp>
      <p:grpSp>
        <p:nvGrpSpPr>
          <p:cNvPr id="1517" name="Google Shape;1517;p41"/>
          <p:cNvGrpSpPr/>
          <p:nvPr/>
        </p:nvGrpSpPr>
        <p:grpSpPr>
          <a:xfrm>
            <a:off x="6013656" y="3384019"/>
            <a:ext cx="380858" cy="367575"/>
            <a:chOff x="7964906" y="1499894"/>
            <a:chExt cx="380858" cy="367575"/>
          </a:xfrm>
        </p:grpSpPr>
        <p:sp>
          <p:nvSpPr>
            <p:cNvPr id="1518" name="Google Shape;1518;p41"/>
            <p:cNvSpPr/>
            <p:nvPr/>
          </p:nvSpPr>
          <p:spPr>
            <a:xfrm>
              <a:off x="7964906" y="1501359"/>
              <a:ext cx="377099" cy="365600"/>
            </a:xfrm>
            <a:custGeom>
              <a:avLst/>
              <a:gdLst/>
              <a:ahLst/>
              <a:cxnLst/>
              <a:rect l="l" t="t" r="r" b="b"/>
              <a:pathLst>
                <a:path w="11838" h="11477" extrusionOk="0">
                  <a:moveTo>
                    <a:pt x="6668" y="4170"/>
                  </a:moveTo>
                  <a:cubicBezTo>
                    <a:pt x="6859" y="4468"/>
                    <a:pt x="7085" y="4694"/>
                    <a:pt x="7359" y="4873"/>
                  </a:cubicBezTo>
                  <a:cubicBezTo>
                    <a:pt x="7383" y="4873"/>
                    <a:pt x="7383" y="4885"/>
                    <a:pt x="7395" y="4885"/>
                  </a:cubicBezTo>
                  <a:cubicBezTo>
                    <a:pt x="6978" y="5289"/>
                    <a:pt x="6990" y="5325"/>
                    <a:pt x="6930" y="5325"/>
                  </a:cubicBezTo>
                  <a:cubicBezTo>
                    <a:pt x="6871" y="5325"/>
                    <a:pt x="6906" y="5301"/>
                    <a:pt x="6252" y="4670"/>
                  </a:cubicBezTo>
                  <a:cubicBezTo>
                    <a:pt x="6228" y="4647"/>
                    <a:pt x="6228" y="4635"/>
                    <a:pt x="6228" y="4623"/>
                  </a:cubicBezTo>
                  <a:cubicBezTo>
                    <a:pt x="6228" y="4575"/>
                    <a:pt x="6264" y="4575"/>
                    <a:pt x="6668" y="4170"/>
                  </a:cubicBezTo>
                  <a:close/>
                  <a:moveTo>
                    <a:pt x="6144" y="5039"/>
                  </a:moveTo>
                  <a:lnTo>
                    <a:pt x="6514" y="5409"/>
                  </a:lnTo>
                  <a:cubicBezTo>
                    <a:pt x="6287" y="5611"/>
                    <a:pt x="5918" y="6075"/>
                    <a:pt x="5609" y="6968"/>
                  </a:cubicBezTo>
                  <a:cubicBezTo>
                    <a:pt x="5171" y="8200"/>
                    <a:pt x="4345" y="8864"/>
                    <a:pt x="3268" y="8864"/>
                  </a:cubicBezTo>
                  <a:cubicBezTo>
                    <a:pt x="3231" y="8864"/>
                    <a:pt x="3194" y="8863"/>
                    <a:pt x="3156" y="8861"/>
                  </a:cubicBezTo>
                  <a:cubicBezTo>
                    <a:pt x="3133" y="8860"/>
                    <a:pt x="3110" y="8860"/>
                    <a:pt x="3087" y="8860"/>
                  </a:cubicBezTo>
                  <a:cubicBezTo>
                    <a:pt x="1839" y="8860"/>
                    <a:pt x="1004" y="10112"/>
                    <a:pt x="549" y="10778"/>
                  </a:cubicBezTo>
                  <a:cubicBezTo>
                    <a:pt x="501" y="10850"/>
                    <a:pt x="453" y="10933"/>
                    <a:pt x="418" y="10993"/>
                  </a:cubicBezTo>
                  <a:cubicBezTo>
                    <a:pt x="489" y="10612"/>
                    <a:pt x="739" y="9814"/>
                    <a:pt x="1287" y="9171"/>
                  </a:cubicBezTo>
                  <a:cubicBezTo>
                    <a:pt x="1727" y="8671"/>
                    <a:pt x="2275" y="8349"/>
                    <a:pt x="2942" y="8349"/>
                  </a:cubicBezTo>
                  <a:cubicBezTo>
                    <a:pt x="4049" y="8349"/>
                    <a:pt x="4728" y="7861"/>
                    <a:pt x="5109" y="6790"/>
                  </a:cubicBezTo>
                  <a:cubicBezTo>
                    <a:pt x="5454" y="5825"/>
                    <a:pt x="5871" y="5301"/>
                    <a:pt x="6144" y="5039"/>
                  </a:cubicBezTo>
                  <a:close/>
                  <a:moveTo>
                    <a:pt x="10008" y="0"/>
                  </a:moveTo>
                  <a:cubicBezTo>
                    <a:pt x="9561" y="0"/>
                    <a:pt x="9041" y="122"/>
                    <a:pt x="8478" y="372"/>
                  </a:cubicBezTo>
                  <a:cubicBezTo>
                    <a:pt x="8395" y="420"/>
                    <a:pt x="8359" y="515"/>
                    <a:pt x="8395" y="598"/>
                  </a:cubicBezTo>
                  <a:cubicBezTo>
                    <a:pt x="8422" y="671"/>
                    <a:pt x="8484" y="702"/>
                    <a:pt x="8549" y="702"/>
                  </a:cubicBezTo>
                  <a:cubicBezTo>
                    <a:pt x="8569" y="702"/>
                    <a:pt x="8589" y="699"/>
                    <a:pt x="8609" y="694"/>
                  </a:cubicBezTo>
                  <a:cubicBezTo>
                    <a:pt x="9121" y="466"/>
                    <a:pt x="9607" y="352"/>
                    <a:pt x="10014" y="352"/>
                  </a:cubicBezTo>
                  <a:cubicBezTo>
                    <a:pt x="10394" y="352"/>
                    <a:pt x="10706" y="451"/>
                    <a:pt x="10907" y="646"/>
                  </a:cubicBezTo>
                  <a:cubicBezTo>
                    <a:pt x="11645" y="1384"/>
                    <a:pt x="10907" y="3325"/>
                    <a:pt x="10014" y="4206"/>
                  </a:cubicBezTo>
                  <a:cubicBezTo>
                    <a:pt x="9543" y="4677"/>
                    <a:pt x="9023" y="4874"/>
                    <a:pt x="8537" y="4874"/>
                  </a:cubicBezTo>
                  <a:cubicBezTo>
                    <a:pt x="6872" y="4874"/>
                    <a:pt x="5593" y="2566"/>
                    <a:pt x="7942" y="1027"/>
                  </a:cubicBezTo>
                  <a:cubicBezTo>
                    <a:pt x="8014" y="991"/>
                    <a:pt x="8049" y="884"/>
                    <a:pt x="7990" y="789"/>
                  </a:cubicBezTo>
                  <a:cubicBezTo>
                    <a:pt x="7961" y="745"/>
                    <a:pt x="7910" y="719"/>
                    <a:pt x="7855" y="719"/>
                  </a:cubicBezTo>
                  <a:cubicBezTo>
                    <a:pt x="7820" y="719"/>
                    <a:pt x="7784" y="730"/>
                    <a:pt x="7752" y="753"/>
                  </a:cubicBezTo>
                  <a:cubicBezTo>
                    <a:pt x="6335" y="1670"/>
                    <a:pt x="6073" y="2872"/>
                    <a:pt x="6490" y="3849"/>
                  </a:cubicBezTo>
                  <a:lnTo>
                    <a:pt x="5990" y="4337"/>
                  </a:lnTo>
                  <a:cubicBezTo>
                    <a:pt x="5894" y="4444"/>
                    <a:pt x="5847" y="4623"/>
                    <a:pt x="5918" y="4777"/>
                  </a:cubicBezTo>
                  <a:cubicBezTo>
                    <a:pt x="5621" y="5063"/>
                    <a:pt x="5156" y="5635"/>
                    <a:pt x="4787" y="6671"/>
                  </a:cubicBezTo>
                  <a:cubicBezTo>
                    <a:pt x="4430" y="7635"/>
                    <a:pt x="3847" y="7992"/>
                    <a:pt x="2930" y="8016"/>
                  </a:cubicBezTo>
                  <a:cubicBezTo>
                    <a:pt x="1370" y="8016"/>
                    <a:pt x="572" y="9504"/>
                    <a:pt x="310" y="10135"/>
                  </a:cubicBezTo>
                  <a:cubicBezTo>
                    <a:pt x="203" y="10397"/>
                    <a:pt x="132" y="10647"/>
                    <a:pt x="72" y="10873"/>
                  </a:cubicBezTo>
                  <a:cubicBezTo>
                    <a:pt x="1" y="11231"/>
                    <a:pt x="13" y="11326"/>
                    <a:pt x="215" y="11445"/>
                  </a:cubicBezTo>
                  <a:cubicBezTo>
                    <a:pt x="253" y="11467"/>
                    <a:pt x="289" y="11476"/>
                    <a:pt x="323" y="11476"/>
                  </a:cubicBezTo>
                  <a:cubicBezTo>
                    <a:pt x="419" y="11476"/>
                    <a:pt x="502" y="11402"/>
                    <a:pt x="572" y="11314"/>
                  </a:cubicBezTo>
                  <a:cubicBezTo>
                    <a:pt x="912" y="10893"/>
                    <a:pt x="1769" y="9205"/>
                    <a:pt x="3065" y="9205"/>
                  </a:cubicBezTo>
                  <a:cubicBezTo>
                    <a:pt x="3087" y="9205"/>
                    <a:pt x="3110" y="9206"/>
                    <a:pt x="3132" y="9207"/>
                  </a:cubicBezTo>
                  <a:cubicBezTo>
                    <a:pt x="3160" y="9207"/>
                    <a:pt x="3187" y="9208"/>
                    <a:pt x="3215" y="9208"/>
                  </a:cubicBezTo>
                  <a:cubicBezTo>
                    <a:pt x="4529" y="9208"/>
                    <a:pt x="5463" y="8371"/>
                    <a:pt x="5918" y="7099"/>
                  </a:cubicBezTo>
                  <a:cubicBezTo>
                    <a:pt x="6252" y="6194"/>
                    <a:pt x="6621" y="5778"/>
                    <a:pt x="6787" y="5635"/>
                  </a:cubicBezTo>
                  <a:cubicBezTo>
                    <a:pt x="6833" y="5652"/>
                    <a:pt x="6879" y="5661"/>
                    <a:pt x="6924" y="5661"/>
                  </a:cubicBezTo>
                  <a:cubicBezTo>
                    <a:pt x="7030" y="5661"/>
                    <a:pt x="7129" y="5615"/>
                    <a:pt x="7204" y="5539"/>
                  </a:cubicBezTo>
                  <a:lnTo>
                    <a:pt x="7692" y="5051"/>
                  </a:lnTo>
                  <a:cubicBezTo>
                    <a:pt x="7967" y="5171"/>
                    <a:pt x="8246" y="5226"/>
                    <a:pt x="8521" y="5226"/>
                  </a:cubicBezTo>
                  <a:cubicBezTo>
                    <a:pt x="9152" y="5226"/>
                    <a:pt x="9763" y="4933"/>
                    <a:pt x="10252" y="4444"/>
                  </a:cubicBezTo>
                  <a:cubicBezTo>
                    <a:pt x="10752" y="3932"/>
                    <a:pt x="11205" y="3146"/>
                    <a:pt x="11407" y="2396"/>
                  </a:cubicBezTo>
                  <a:cubicBezTo>
                    <a:pt x="11838" y="837"/>
                    <a:pt x="11177" y="0"/>
                    <a:pt x="10008" y="0"/>
                  </a:cubicBezTo>
                  <a:close/>
                </a:path>
              </a:pathLst>
            </a:custGeom>
            <a:solidFill>
              <a:srgbClr val="5FCAAB"/>
            </a:solidFill>
            <a:ln>
              <a:noFill/>
            </a:ln>
          </p:spPr>
          <p:txBody>
            <a:bodyPr spcFirstLastPara="1" wrap="square" lIns="91425" tIns="91425" rIns="91425" bIns="91425" anchor="ctr" anchorCtr="0">
              <a:noAutofit/>
            </a:bodyPr>
            <a:lstStyle/>
            <a:p>
              <a:endParaRPr/>
            </a:p>
          </p:txBody>
        </p:sp>
        <p:sp>
          <p:nvSpPr>
            <p:cNvPr id="1519" name="Google Shape;1519;p41"/>
            <p:cNvSpPr/>
            <p:nvPr/>
          </p:nvSpPr>
          <p:spPr>
            <a:xfrm>
              <a:off x="7965288" y="1499894"/>
              <a:ext cx="202948" cy="193870"/>
            </a:xfrm>
            <a:custGeom>
              <a:avLst/>
              <a:gdLst/>
              <a:ahLst/>
              <a:cxnLst/>
              <a:rect l="l" t="t" r="r" b="b"/>
              <a:pathLst>
                <a:path w="6371" h="6086" extrusionOk="0">
                  <a:moveTo>
                    <a:pt x="5278" y="341"/>
                  </a:moveTo>
                  <a:cubicBezTo>
                    <a:pt x="5440" y="341"/>
                    <a:pt x="5578" y="379"/>
                    <a:pt x="5668" y="466"/>
                  </a:cubicBezTo>
                  <a:cubicBezTo>
                    <a:pt x="6073" y="871"/>
                    <a:pt x="5442" y="2514"/>
                    <a:pt x="4513" y="2526"/>
                  </a:cubicBezTo>
                  <a:cubicBezTo>
                    <a:pt x="4509" y="2526"/>
                    <a:pt x="4504" y="2526"/>
                    <a:pt x="4500" y="2526"/>
                  </a:cubicBezTo>
                  <a:cubicBezTo>
                    <a:pt x="3826" y="2526"/>
                    <a:pt x="3220" y="1652"/>
                    <a:pt x="3942" y="930"/>
                  </a:cubicBezTo>
                  <a:cubicBezTo>
                    <a:pt x="4276" y="595"/>
                    <a:pt x="4858" y="341"/>
                    <a:pt x="5278" y="341"/>
                  </a:cubicBezTo>
                  <a:close/>
                  <a:moveTo>
                    <a:pt x="3525" y="2359"/>
                  </a:moveTo>
                  <a:cubicBezTo>
                    <a:pt x="3596" y="2466"/>
                    <a:pt x="3692" y="2549"/>
                    <a:pt x="3775" y="2609"/>
                  </a:cubicBezTo>
                  <a:lnTo>
                    <a:pt x="3680" y="2716"/>
                  </a:lnTo>
                  <a:lnTo>
                    <a:pt x="3418" y="2466"/>
                  </a:lnTo>
                  <a:lnTo>
                    <a:pt x="3525" y="2359"/>
                  </a:lnTo>
                  <a:close/>
                  <a:moveTo>
                    <a:pt x="5223" y="1"/>
                  </a:moveTo>
                  <a:cubicBezTo>
                    <a:pt x="4679" y="1"/>
                    <a:pt x="4024" y="324"/>
                    <a:pt x="3656" y="692"/>
                  </a:cubicBezTo>
                  <a:cubicBezTo>
                    <a:pt x="3287" y="1061"/>
                    <a:pt x="3120" y="1561"/>
                    <a:pt x="3311" y="2049"/>
                  </a:cubicBezTo>
                  <a:cubicBezTo>
                    <a:pt x="3132" y="2240"/>
                    <a:pt x="2977" y="2299"/>
                    <a:pt x="3037" y="2537"/>
                  </a:cubicBezTo>
                  <a:cubicBezTo>
                    <a:pt x="2299" y="3288"/>
                    <a:pt x="2620" y="4133"/>
                    <a:pt x="1572" y="4145"/>
                  </a:cubicBezTo>
                  <a:cubicBezTo>
                    <a:pt x="715" y="4145"/>
                    <a:pt x="298" y="4954"/>
                    <a:pt x="144" y="5288"/>
                  </a:cubicBezTo>
                  <a:cubicBezTo>
                    <a:pt x="84" y="5431"/>
                    <a:pt x="36" y="5562"/>
                    <a:pt x="25" y="5681"/>
                  </a:cubicBezTo>
                  <a:cubicBezTo>
                    <a:pt x="1" y="5824"/>
                    <a:pt x="1" y="5931"/>
                    <a:pt x="60" y="6002"/>
                  </a:cubicBezTo>
                  <a:cubicBezTo>
                    <a:pt x="144" y="6050"/>
                    <a:pt x="203" y="6086"/>
                    <a:pt x="263" y="6086"/>
                  </a:cubicBezTo>
                  <a:cubicBezTo>
                    <a:pt x="406" y="6086"/>
                    <a:pt x="501" y="5919"/>
                    <a:pt x="584" y="5788"/>
                  </a:cubicBezTo>
                  <a:cubicBezTo>
                    <a:pt x="781" y="5476"/>
                    <a:pt x="1168" y="4905"/>
                    <a:pt x="1670" y="4905"/>
                  </a:cubicBezTo>
                  <a:cubicBezTo>
                    <a:pt x="1685" y="4905"/>
                    <a:pt x="1700" y="4906"/>
                    <a:pt x="1715" y="4907"/>
                  </a:cubicBezTo>
                  <a:cubicBezTo>
                    <a:pt x="1735" y="4908"/>
                    <a:pt x="1755" y="4908"/>
                    <a:pt x="1775" y="4908"/>
                  </a:cubicBezTo>
                  <a:cubicBezTo>
                    <a:pt x="2074" y="4908"/>
                    <a:pt x="2350" y="4824"/>
                    <a:pt x="2584" y="4657"/>
                  </a:cubicBezTo>
                  <a:cubicBezTo>
                    <a:pt x="2668" y="4597"/>
                    <a:pt x="2680" y="4490"/>
                    <a:pt x="2632" y="4419"/>
                  </a:cubicBezTo>
                  <a:cubicBezTo>
                    <a:pt x="2603" y="4367"/>
                    <a:pt x="2546" y="4343"/>
                    <a:pt x="2491" y="4343"/>
                  </a:cubicBezTo>
                  <a:cubicBezTo>
                    <a:pt x="2456" y="4343"/>
                    <a:pt x="2421" y="4353"/>
                    <a:pt x="2394" y="4371"/>
                  </a:cubicBezTo>
                  <a:cubicBezTo>
                    <a:pt x="2203" y="4502"/>
                    <a:pt x="1977" y="4562"/>
                    <a:pt x="1727" y="4562"/>
                  </a:cubicBezTo>
                  <a:cubicBezTo>
                    <a:pt x="1718" y="4561"/>
                    <a:pt x="1710" y="4561"/>
                    <a:pt x="1701" y="4561"/>
                  </a:cubicBezTo>
                  <a:cubicBezTo>
                    <a:pt x="1225" y="4561"/>
                    <a:pt x="853" y="4877"/>
                    <a:pt x="596" y="5204"/>
                  </a:cubicBezTo>
                  <a:cubicBezTo>
                    <a:pt x="792" y="4813"/>
                    <a:pt x="1132" y="4477"/>
                    <a:pt x="1564" y="4477"/>
                  </a:cubicBezTo>
                  <a:cubicBezTo>
                    <a:pt x="1579" y="4477"/>
                    <a:pt x="1593" y="4477"/>
                    <a:pt x="1608" y="4478"/>
                  </a:cubicBezTo>
                  <a:cubicBezTo>
                    <a:pt x="2203" y="4478"/>
                    <a:pt x="2584" y="4192"/>
                    <a:pt x="2799" y="3609"/>
                  </a:cubicBezTo>
                  <a:cubicBezTo>
                    <a:pt x="2942" y="3192"/>
                    <a:pt x="3120" y="2942"/>
                    <a:pt x="3263" y="2788"/>
                  </a:cubicBezTo>
                  <a:lnTo>
                    <a:pt x="3334" y="2871"/>
                  </a:lnTo>
                  <a:cubicBezTo>
                    <a:pt x="3001" y="3228"/>
                    <a:pt x="2930" y="3645"/>
                    <a:pt x="2787" y="3907"/>
                  </a:cubicBezTo>
                  <a:cubicBezTo>
                    <a:pt x="2739" y="3978"/>
                    <a:pt x="2763" y="4085"/>
                    <a:pt x="2846" y="4133"/>
                  </a:cubicBezTo>
                  <a:cubicBezTo>
                    <a:pt x="2869" y="4148"/>
                    <a:pt x="2895" y="4155"/>
                    <a:pt x="2921" y="4155"/>
                  </a:cubicBezTo>
                  <a:cubicBezTo>
                    <a:pt x="2978" y="4155"/>
                    <a:pt x="3036" y="4122"/>
                    <a:pt x="3061" y="4073"/>
                  </a:cubicBezTo>
                  <a:cubicBezTo>
                    <a:pt x="3227" y="3764"/>
                    <a:pt x="3299" y="3359"/>
                    <a:pt x="3596" y="3061"/>
                  </a:cubicBezTo>
                  <a:cubicBezTo>
                    <a:pt x="3608" y="3061"/>
                    <a:pt x="3608" y="3073"/>
                    <a:pt x="3632" y="3073"/>
                  </a:cubicBezTo>
                  <a:cubicBezTo>
                    <a:pt x="3811" y="3073"/>
                    <a:pt x="3870" y="2930"/>
                    <a:pt x="4049" y="2776"/>
                  </a:cubicBezTo>
                  <a:cubicBezTo>
                    <a:pt x="4183" y="2825"/>
                    <a:pt x="4318" y="2848"/>
                    <a:pt x="4450" y="2848"/>
                  </a:cubicBezTo>
                  <a:cubicBezTo>
                    <a:pt x="4797" y="2848"/>
                    <a:pt x="5127" y="2689"/>
                    <a:pt x="5394" y="2430"/>
                  </a:cubicBezTo>
                  <a:cubicBezTo>
                    <a:pt x="5930" y="1895"/>
                    <a:pt x="6371" y="752"/>
                    <a:pt x="5859" y="228"/>
                  </a:cubicBezTo>
                  <a:cubicBezTo>
                    <a:pt x="5695" y="68"/>
                    <a:pt x="5470" y="1"/>
                    <a:pt x="5223" y="1"/>
                  </a:cubicBezTo>
                  <a:close/>
                </a:path>
              </a:pathLst>
            </a:custGeom>
            <a:solidFill>
              <a:srgbClr val="5FCAAB"/>
            </a:solidFill>
            <a:ln>
              <a:noFill/>
            </a:ln>
          </p:spPr>
          <p:txBody>
            <a:bodyPr spcFirstLastPara="1" wrap="square" lIns="91425" tIns="91425" rIns="91425" bIns="91425" anchor="ctr" anchorCtr="0">
              <a:noAutofit/>
            </a:bodyPr>
            <a:lstStyle/>
            <a:p>
              <a:endParaRPr/>
            </a:p>
          </p:txBody>
        </p:sp>
        <p:sp>
          <p:nvSpPr>
            <p:cNvPr id="1520" name="Google Shape;1520;p41"/>
            <p:cNvSpPr/>
            <p:nvPr/>
          </p:nvSpPr>
          <p:spPr>
            <a:xfrm>
              <a:off x="8137879" y="1673440"/>
              <a:ext cx="207886" cy="194029"/>
            </a:xfrm>
            <a:custGeom>
              <a:avLst/>
              <a:gdLst/>
              <a:ahLst/>
              <a:cxnLst/>
              <a:rect l="l" t="t" r="r" b="b"/>
              <a:pathLst>
                <a:path w="6526" h="6091" extrusionOk="0">
                  <a:moveTo>
                    <a:pt x="5242" y="346"/>
                  </a:moveTo>
                  <a:cubicBezTo>
                    <a:pt x="5404" y="346"/>
                    <a:pt x="5542" y="384"/>
                    <a:pt x="5632" y="471"/>
                  </a:cubicBezTo>
                  <a:cubicBezTo>
                    <a:pt x="5953" y="792"/>
                    <a:pt x="5656" y="1733"/>
                    <a:pt x="5179" y="2197"/>
                  </a:cubicBezTo>
                  <a:cubicBezTo>
                    <a:pt x="4947" y="2429"/>
                    <a:pt x="4696" y="2526"/>
                    <a:pt x="4464" y="2526"/>
                  </a:cubicBezTo>
                  <a:cubicBezTo>
                    <a:pt x="3754" y="2526"/>
                    <a:pt x="3218" y="1626"/>
                    <a:pt x="3917" y="935"/>
                  </a:cubicBezTo>
                  <a:cubicBezTo>
                    <a:pt x="4243" y="601"/>
                    <a:pt x="4823" y="346"/>
                    <a:pt x="5242" y="346"/>
                  </a:cubicBezTo>
                  <a:close/>
                  <a:moveTo>
                    <a:pt x="3512" y="2364"/>
                  </a:moveTo>
                  <a:cubicBezTo>
                    <a:pt x="3572" y="2447"/>
                    <a:pt x="3655" y="2543"/>
                    <a:pt x="3762" y="2614"/>
                  </a:cubicBezTo>
                  <a:lnTo>
                    <a:pt x="3655" y="2721"/>
                  </a:lnTo>
                  <a:lnTo>
                    <a:pt x="3405" y="2459"/>
                  </a:lnTo>
                  <a:lnTo>
                    <a:pt x="3512" y="2364"/>
                  </a:lnTo>
                  <a:close/>
                  <a:moveTo>
                    <a:pt x="5245" y="0"/>
                  </a:moveTo>
                  <a:cubicBezTo>
                    <a:pt x="4702" y="0"/>
                    <a:pt x="4047" y="329"/>
                    <a:pt x="3679" y="697"/>
                  </a:cubicBezTo>
                  <a:cubicBezTo>
                    <a:pt x="3298" y="1066"/>
                    <a:pt x="3143" y="1554"/>
                    <a:pt x="3334" y="2042"/>
                  </a:cubicBezTo>
                  <a:cubicBezTo>
                    <a:pt x="3155" y="2245"/>
                    <a:pt x="2989" y="2304"/>
                    <a:pt x="3048" y="2543"/>
                  </a:cubicBezTo>
                  <a:cubicBezTo>
                    <a:pt x="2322" y="3281"/>
                    <a:pt x="2631" y="4126"/>
                    <a:pt x="1596" y="4150"/>
                  </a:cubicBezTo>
                  <a:cubicBezTo>
                    <a:pt x="726" y="4150"/>
                    <a:pt x="310" y="4948"/>
                    <a:pt x="167" y="5293"/>
                  </a:cubicBezTo>
                  <a:cubicBezTo>
                    <a:pt x="107" y="5424"/>
                    <a:pt x="60" y="5555"/>
                    <a:pt x="48" y="5674"/>
                  </a:cubicBezTo>
                  <a:cubicBezTo>
                    <a:pt x="0" y="5852"/>
                    <a:pt x="0" y="5972"/>
                    <a:pt x="167" y="6067"/>
                  </a:cubicBezTo>
                  <a:cubicBezTo>
                    <a:pt x="193" y="6083"/>
                    <a:pt x="220" y="6091"/>
                    <a:pt x="248" y="6091"/>
                  </a:cubicBezTo>
                  <a:cubicBezTo>
                    <a:pt x="319" y="6091"/>
                    <a:pt x="389" y="6040"/>
                    <a:pt x="441" y="5972"/>
                  </a:cubicBezTo>
                  <a:cubicBezTo>
                    <a:pt x="616" y="5762"/>
                    <a:pt x="1054" y="4923"/>
                    <a:pt x="1654" y="4923"/>
                  </a:cubicBezTo>
                  <a:cubicBezTo>
                    <a:pt x="1666" y="4923"/>
                    <a:pt x="1678" y="4923"/>
                    <a:pt x="1691" y="4924"/>
                  </a:cubicBezTo>
                  <a:cubicBezTo>
                    <a:pt x="1709" y="4924"/>
                    <a:pt x="1728" y="4925"/>
                    <a:pt x="1746" y="4925"/>
                  </a:cubicBezTo>
                  <a:cubicBezTo>
                    <a:pt x="2059" y="4925"/>
                    <a:pt x="2348" y="4830"/>
                    <a:pt x="2584" y="4662"/>
                  </a:cubicBezTo>
                  <a:cubicBezTo>
                    <a:pt x="2667" y="4602"/>
                    <a:pt x="2679" y="4507"/>
                    <a:pt x="2631" y="4424"/>
                  </a:cubicBezTo>
                  <a:cubicBezTo>
                    <a:pt x="2596" y="4381"/>
                    <a:pt x="2543" y="4359"/>
                    <a:pt x="2491" y="4359"/>
                  </a:cubicBezTo>
                  <a:cubicBezTo>
                    <a:pt x="2456" y="4359"/>
                    <a:pt x="2422" y="4369"/>
                    <a:pt x="2393" y="4388"/>
                  </a:cubicBezTo>
                  <a:cubicBezTo>
                    <a:pt x="2216" y="4510"/>
                    <a:pt x="1999" y="4580"/>
                    <a:pt x="1769" y="4580"/>
                  </a:cubicBezTo>
                  <a:cubicBezTo>
                    <a:pt x="1751" y="4580"/>
                    <a:pt x="1733" y="4579"/>
                    <a:pt x="1715" y="4578"/>
                  </a:cubicBezTo>
                  <a:cubicBezTo>
                    <a:pt x="1706" y="4578"/>
                    <a:pt x="1697" y="4578"/>
                    <a:pt x="1688" y="4578"/>
                  </a:cubicBezTo>
                  <a:cubicBezTo>
                    <a:pt x="1201" y="4578"/>
                    <a:pt x="841" y="4894"/>
                    <a:pt x="583" y="5221"/>
                  </a:cubicBezTo>
                  <a:cubicBezTo>
                    <a:pt x="782" y="4823"/>
                    <a:pt x="1131" y="4483"/>
                    <a:pt x="1573" y="4483"/>
                  </a:cubicBezTo>
                  <a:cubicBezTo>
                    <a:pt x="1580" y="4483"/>
                    <a:pt x="1588" y="4483"/>
                    <a:pt x="1596" y="4483"/>
                  </a:cubicBezTo>
                  <a:cubicBezTo>
                    <a:pt x="2191" y="4483"/>
                    <a:pt x="2572" y="4209"/>
                    <a:pt x="2786" y="3626"/>
                  </a:cubicBezTo>
                  <a:cubicBezTo>
                    <a:pt x="2929" y="3209"/>
                    <a:pt x="3108" y="2959"/>
                    <a:pt x="3239" y="2804"/>
                  </a:cubicBezTo>
                  <a:lnTo>
                    <a:pt x="3322" y="2876"/>
                  </a:lnTo>
                  <a:cubicBezTo>
                    <a:pt x="2989" y="3257"/>
                    <a:pt x="2917" y="3650"/>
                    <a:pt x="2750" y="3947"/>
                  </a:cubicBezTo>
                  <a:cubicBezTo>
                    <a:pt x="2703" y="4031"/>
                    <a:pt x="2739" y="4126"/>
                    <a:pt x="2810" y="4174"/>
                  </a:cubicBezTo>
                  <a:cubicBezTo>
                    <a:pt x="2832" y="4189"/>
                    <a:pt x="2858" y="4195"/>
                    <a:pt x="2885" y="4195"/>
                  </a:cubicBezTo>
                  <a:cubicBezTo>
                    <a:pt x="2943" y="4195"/>
                    <a:pt x="3003" y="4163"/>
                    <a:pt x="3036" y="4114"/>
                  </a:cubicBezTo>
                  <a:cubicBezTo>
                    <a:pt x="3215" y="3793"/>
                    <a:pt x="3286" y="3376"/>
                    <a:pt x="3584" y="3078"/>
                  </a:cubicBezTo>
                  <a:cubicBezTo>
                    <a:pt x="3596" y="3078"/>
                    <a:pt x="3596" y="3090"/>
                    <a:pt x="3620" y="3090"/>
                  </a:cubicBezTo>
                  <a:cubicBezTo>
                    <a:pt x="3798" y="3090"/>
                    <a:pt x="3858" y="2935"/>
                    <a:pt x="4036" y="2793"/>
                  </a:cubicBezTo>
                  <a:cubicBezTo>
                    <a:pt x="4179" y="2844"/>
                    <a:pt x="4319" y="2868"/>
                    <a:pt x="4454" y="2868"/>
                  </a:cubicBezTo>
                  <a:cubicBezTo>
                    <a:pt x="5689" y="2868"/>
                    <a:pt x="6526" y="887"/>
                    <a:pt x="5882" y="233"/>
                  </a:cubicBezTo>
                  <a:cubicBezTo>
                    <a:pt x="5718" y="69"/>
                    <a:pt x="5493" y="0"/>
                    <a:pt x="5245" y="0"/>
                  </a:cubicBezTo>
                  <a:close/>
                </a:path>
              </a:pathLst>
            </a:custGeom>
            <a:solidFill>
              <a:srgbClr val="5FCAAB"/>
            </a:solidFill>
            <a:ln>
              <a:noFill/>
            </a:ln>
          </p:spPr>
          <p:txBody>
            <a:bodyPr spcFirstLastPara="1" wrap="square" lIns="91425" tIns="91425" rIns="91425" bIns="91425" anchor="ctr" anchorCtr="0">
              <a:noAutofit/>
            </a:bodyPr>
            <a:lstStyle/>
            <a:p>
              <a:endParaRPr/>
            </a:p>
          </p:txBody>
        </p:sp>
      </p:grpSp>
      <p:grpSp>
        <p:nvGrpSpPr>
          <p:cNvPr id="1521" name="Google Shape;1521;p41"/>
          <p:cNvGrpSpPr/>
          <p:nvPr/>
        </p:nvGrpSpPr>
        <p:grpSpPr>
          <a:xfrm>
            <a:off x="2713571" y="1814333"/>
            <a:ext cx="414468" cy="413680"/>
            <a:chOff x="5756399" y="2434456"/>
            <a:chExt cx="367925" cy="367161"/>
          </a:xfrm>
        </p:grpSpPr>
        <p:sp>
          <p:nvSpPr>
            <p:cNvPr id="1522" name="Google Shape;1522;p41"/>
            <p:cNvSpPr/>
            <p:nvPr/>
          </p:nvSpPr>
          <p:spPr>
            <a:xfrm>
              <a:off x="5864865" y="2563023"/>
              <a:ext cx="39882" cy="68297"/>
            </a:xfrm>
            <a:custGeom>
              <a:avLst/>
              <a:gdLst/>
              <a:ahLst/>
              <a:cxnLst/>
              <a:rect l="l" t="t" r="r" b="b"/>
              <a:pathLst>
                <a:path w="1252" h="2144" extrusionOk="0">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1B8FAA"/>
            </a:solidFill>
            <a:ln>
              <a:noFill/>
            </a:ln>
          </p:spPr>
          <p:txBody>
            <a:bodyPr spcFirstLastPara="1" wrap="square" lIns="91425" tIns="91425" rIns="91425" bIns="91425" anchor="ctr" anchorCtr="0">
              <a:noAutofit/>
            </a:bodyPr>
            <a:lstStyle/>
            <a:p>
              <a:endParaRPr/>
            </a:p>
          </p:txBody>
        </p:sp>
        <p:sp>
          <p:nvSpPr>
            <p:cNvPr id="1523" name="Google Shape;1523;p41"/>
            <p:cNvSpPr/>
            <p:nvPr/>
          </p:nvSpPr>
          <p:spPr>
            <a:xfrm>
              <a:off x="5920261" y="2563023"/>
              <a:ext cx="40233" cy="68297"/>
            </a:xfrm>
            <a:custGeom>
              <a:avLst/>
              <a:gdLst/>
              <a:ahLst/>
              <a:cxnLst/>
              <a:rect l="l" t="t" r="r" b="b"/>
              <a:pathLst>
                <a:path w="1263" h="2144" extrusionOk="0">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1B8FAA"/>
            </a:solidFill>
            <a:ln>
              <a:noFill/>
            </a:ln>
          </p:spPr>
          <p:txBody>
            <a:bodyPr spcFirstLastPara="1" wrap="square" lIns="91425" tIns="91425" rIns="91425" bIns="91425" anchor="ctr" anchorCtr="0">
              <a:noAutofit/>
            </a:bodyPr>
            <a:lstStyle/>
            <a:p>
              <a:endParaRPr/>
            </a:p>
          </p:txBody>
        </p:sp>
        <p:sp>
          <p:nvSpPr>
            <p:cNvPr id="1524" name="Google Shape;1524;p41"/>
            <p:cNvSpPr/>
            <p:nvPr/>
          </p:nvSpPr>
          <p:spPr>
            <a:xfrm>
              <a:off x="5790165" y="2646451"/>
              <a:ext cx="39851" cy="68329"/>
            </a:xfrm>
            <a:custGeom>
              <a:avLst/>
              <a:gdLst/>
              <a:ahLst/>
              <a:cxnLst/>
              <a:rect l="l" t="t" r="r" b="b"/>
              <a:pathLst>
                <a:path w="1251" h="2145" extrusionOk="0">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1B8FAA"/>
            </a:solidFill>
            <a:ln>
              <a:noFill/>
            </a:ln>
          </p:spPr>
          <p:txBody>
            <a:bodyPr spcFirstLastPara="1" wrap="square" lIns="91425" tIns="91425" rIns="91425" bIns="91425" anchor="ctr" anchorCtr="0">
              <a:noAutofit/>
            </a:bodyPr>
            <a:lstStyle/>
            <a:p>
              <a:endParaRPr/>
            </a:p>
          </p:txBody>
        </p:sp>
        <p:sp>
          <p:nvSpPr>
            <p:cNvPr id="1525" name="Google Shape;1525;p41"/>
            <p:cNvSpPr/>
            <p:nvPr/>
          </p:nvSpPr>
          <p:spPr>
            <a:xfrm>
              <a:off x="6050707" y="2646451"/>
              <a:ext cx="39882" cy="68329"/>
            </a:xfrm>
            <a:custGeom>
              <a:avLst/>
              <a:gdLst/>
              <a:ahLst/>
              <a:cxnLst/>
              <a:rect l="l" t="t" r="r" b="b"/>
              <a:pathLst>
                <a:path w="1252" h="2145" extrusionOk="0">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1B8FAA"/>
            </a:solidFill>
            <a:ln>
              <a:noFill/>
            </a:ln>
          </p:spPr>
          <p:txBody>
            <a:bodyPr spcFirstLastPara="1" wrap="square" lIns="91425" tIns="91425" rIns="91425" bIns="91425" anchor="ctr" anchorCtr="0">
              <a:noAutofit/>
            </a:bodyPr>
            <a:lstStyle/>
            <a:p>
              <a:endParaRPr/>
            </a:p>
          </p:txBody>
        </p:sp>
        <p:sp>
          <p:nvSpPr>
            <p:cNvPr id="1526" name="Google Shape;1526;p41"/>
            <p:cNvSpPr/>
            <p:nvPr/>
          </p:nvSpPr>
          <p:spPr>
            <a:xfrm>
              <a:off x="5976007" y="2563023"/>
              <a:ext cx="39851" cy="68297"/>
            </a:xfrm>
            <a:custGeom>
              <a:avLst/>
              <a:gdLst/>
              <a:ahLst/>
              <a:cxnLst/>
              <a:rect l="l" t="t" r="r" b="b"/>
              <a:pathLst>
                <a:path w="1251" h="2144" extrusionOk="0">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1B8FAA"/>
            </a:solidFill>
            <a:ln>
              <a:noFill/>
            </a:ln>
          </p:spPr>
          <p:txBody>
            <a:bodyPr spcFirstLastPara="1" wrap="square" lIns="91425" tIns="91425" rIns="91425" bIns="91425" anchor="ctr" anchorCtr="0">
              <a:noAutofit/>
            </a:bodyPr>
            <a:lstStyle/>
            <a:p>
              <a:endParaRPr/>
            </a:p>
          </p:txBody>
        </p:sp>
        <p:sp>
          <p:nvSpPr>
            <p:cNvPr id="1527" name="Google Shape;1527;p41"/>
            <p:cNvSpPr/>
            <p:nvPr/>
          </p:nvSpPr>
          <p:spPr>
            <a:xfrm>
              <a:off x="5919114" y="2453027"/>
              <a:ext cx="42877" cy="43673"/>
            </a:xfrm>
            <a:custGeom>
              <a:avLst/>
              <a:gdLst/>
              <a:ahLst/>
              <a:cxnLst/>
              <a:rect l="l" t="t" r="r" b="b"/>
              <a:pathLst>
                <a:path w="1346" h="1371" extrusionOk="0">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1B8FAA"/>
            </a:solidFill>
            <a:ln>
              <a:noFill/>
            </a:ln>
          </p:spPr>
          <p:txBody>
            <a:bodyPr spcFirstLastPara="1" wrap="square" lIns="91425" tIns="91425" rIns="91425" bIns="91425" anchor="ctr" anchorCtr="0">
              <a:noAutofit/>
            </a:bodyPr>
            <a:lstStyle/>
            <a:p>
              <a:endParaRPr/>
            </a:p>
          </p:txBody>
        </p:sp>
        <p:sp>
          <p:nvSpPr>
            <p:cNvPr id="1528" name="Google Shape;1528;p41"/>
            <p:cNvSpPr/>
            <p:nvPr/>
          </p:nvSpPr>
          <p:spPr>
            <a:xfrm>
              <a:off x="5756399" y="2434456"/>
              <a:ext cx="367925" cy="367161"/>
            </a:xfrm>
            <a:custGeom>
              <a:avLst/>
              <a:gdLst/>
              <a:ahLst/>
              <a:cxnLst/>
              <a:rect l="l" t="t" r="r" b="b"/>
              <a:pathLst>
                <a:path w="11550" h="11526" extrusionOk="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1B8FAA"/>
            </a:solidFill>
            <a:ln>
              <a:noFill/>
            </a:ln>
          </p:spPr>
          <p:txBody>
            <a:bodyPr spcFirstLastPara="1" wrap="square" lIns="91425" tIns="91425" rIns="91425" bIns="91425" anchor="ctr" anchorCtr="0">
              <a:noAutofit/>
            </a:bodyPr>
            <a:lstStyle/>
            <a:p>
              <a:endParaRPr/>
            </a:p>
          </p:txBody>
        </p:sp>
      </p:grpSp>
      <p:sp>
        <p:nvSpPr>
          <p:cNvPr id="1529" name="Google Shape;1529;p41"/>
          <p:cNvSpPr txBox="1"/>
          <p:nvPr/>
        </p:nvSpPr>
        <p:spPr>
          <a:xfrm>
            <a:off x="299321" y="1537066"/>
            <a:ext cx="2175900" cy="718800"/>
          </a:xfrm>
          <a:prstGeom prst="rect">
            <a:avLst/>
          </a:prstGeom>
          <a:noFill/>
          <a:ln>
            <a:noFill/>
          </a:ln>
        </p:spPr>
        <p:txBody>
          <a:bodyPr spcFirstLastPara="1" wrap="square" lIns="91425" tIns="91425" rIns="91425" bIns="91425" anchor="ctr" anchorCtr="0">
            <a:noAutofit/>
          </a:bodyPr>
          <a:lstStyle/>
          <a:p>
            <a:r>
              <a:rPr lang="ro-RO" sz="1200" dirty="0">
                <a:latin typeface="Fira Sans" panose="020B0604020202020204" charset="0"/>
                <a:ea typeface="Verdana" panose="020B0604030504040204" pitchFamily="34" charset="0"/>
                <a:cs typeface="Times New Roman" panose="02020603050405020304" pitchFamily="18" charset="0"/>
              </a:rPr>
              <a:t>Potrivit căruia tuturor participanţilor la sistemul de asigurare obligatorie de asistenţă medicală</a:t>
            </a:r>
            <a:endParaRPr lang="ro-RO" sz="1200" dirty="0">
              <a:latin typeface="Fira Sans" panose="020B0604020202020204" charset="0"/>
              <a:ea typeface="Fira Sans"/>
              <a:cs typeface="Fira Sans"/>
              <a:sym typeface="Fira Sans"/>
            </a:endParaRPr>
          </a:p>
        </p:txBody>
      </p:sp>
      <p:sp>
        <p:nvSpPr>
          <p:cNvPr id="1530" name="Google Shape;1530;p41"/>
          <p:cNvSpPr txBox="1"/>
          <p:nvPr/>
        </p:nvSpPr>
        <p:spPr>
          <a:xfrm>
            <a:off x="267133" y="2487836"/>
            <a:ext cx="2484475" cy="772500"/>
          </a:xfrm>
          <a:prstGeom prst="rect">
            <a:avLst/>
          </a:prstGeom>
          <a:noFill/>
          <a:ln>
            <a:noFill/>
          </a:ln>
        </p:spPr>
        <p:txBody>
          <a:bodyPr spcFirstLastPara="1" wrap="square" lIns="91425" tIns="91425" rIns="91425" bIns="91425" anchor="ctr" anchorCtr="0">
            <a:noAutofit/>
          </a:bodyPr>
          <a:lstStyle/>
          <a:p>
            <a:r>
              <a:rPr lang="ro-RO" sz="1200" dirty="0">
                <a:latin typeface="Fira Sans" panose="020B0604020202020204" charset="0"/>
                <a:ea typeface="Verdana" panose="020B0604030504040204" pitchFamily="34" charset="0"/>
                <a:cs typeface="Verdana" panose="020B0604030504040204" pitchFamily="34" charset="0"/>
              </a:rPr>
              <a:t>Potrivit căruia sistemul asigurării obligatorii de asistenţă medicală se administrează de sine stătător, autofinanţare şi nonprofit</a:t>
            </a:r>
            <a:endParaRPr lang="ro-RO" sz="1200" dirty="0">
              <a:latin typeface="Fira Sans" panose="020B0604020202020204" charset="0"/>
              <a:ea typeface="Fira Sans"/>
              <a:cs typeface="Fira Sans"/>
              <a:sym typeface="Fira Sans"/>
            </a:endParaRPr>
          </a:p>
        </p:txBody>
      </p:sp>
      <p:sp>
        <p:nvSpPr>
          <p:cNvPr id="1531" name="Google Shape;1531;p41"/>
          <p:cNvSpPr txBox="1"/>
          <p:nvPr/>
        </p:nvSpPr>
        <p:spPr>
          <a:xfrm>
            <a:off x="267133" y="3771591"/>
            <a:ext cx="2321406" cy="772500"/>
          </a:xfrm>
          <a:prstGeom prst="rect">
            <a:avLst/>
          </a:prstGeom>
          <a:noFill/>
          <a:ln>
            <a:noFill/>
          </a:ln>
        </p:spPr>
        <p:txBody>
          <a:bodyPr spcFirstLastPara="1" wrap="square" lIns="91425" tIns="91425" rIns="91425" bIns="91425" anchor="ctr" anchorCtr="0">
            <a:noAutofit/>
          </a:bodyPr>
          <a:lstStyle/>
          <a:p>
            <a:r>
              <a:rPr lang="ro-RO" sz="1200" dirty="0">
                <a:latin typeface="Fira Sans" panose="020B0604020202020204" charset="0"/>
                <a:ea typeface="Verdana" panose="020B0604030504040204" pitchFamily="34" charset="0"/>
                <a:cs typeface="Verdana" panose="020B0604030504040204" pitchFamily="34" charset="0"/>
              </a:rPr>
              <a:t>Potrivit căruia fondurile de asigurări obligatorii de asistenţă medicală realizate se redistribuie pentru plata obligaţiilor ce revin sistemului asigurării obligatorii de asistenţă medicală, conform legii</a:t>
            </a:r>
            <a:endParaRPr lang="ro-RO" sz="1200" dirty="0">
              <a:latin typeface="Fira Sans" panose="020B0604020202020204" charset="0"/>
              <a:ea typeface="Fira Sans"/>
              <a:cs typeface="Fira Sans"/>
              <a:sym typeface="Fira Sans"/>
            </a:endParaRPr>
          </a:p>
        </p:txBody>
      </p:sp>
      <p:sp>
        <p:nvSpPr>
          <p:cNvPr id="1532" name="Google Shape;1532;p41"/>
          <p:cNvSpPr txBox="1"/>
          <p:nvPr/>
        </p:nvSpPr>
        <p:spPr>
          <a:xfrm>
            <a:off x="6424374" y="1168285"/>
            <a:ext cx="2633320" cy="718800"/>
          </a:xfrm>
          <a:prstGeom prst="rect">
            <a:avLst/>
          </a:prstGeom>
          <a:noFill/>
          <a:ln>
            <a:noFill/>
          </a:ln>
        </p:spPr>
        <p:txBody>
          <a:bodyPr spcFirstLastPara="1" wrap="square" lIns="91425" tIns="91425" rIns="91425" bIns="91425" anchor="ctr" anchorCtr="0">
            <a:noAutofit/>
          </a:bodyPr>
          <a:lstStyle/>
          <a:p>
            <a:r>
              <a:rPr lang="ro-RO" sz="1200" dirty="0">
                <a:latin typeface="Fira Sans" panose="020B0604020202020204" charset="0"/>
                <a:ea typeface="Verdana" panose="020B0604030504040204" pitchFamily="34" charset="0"/>
                <a:cs typeface="Times New Roman" panose="02020603050405020304" pitchFamily="18" charset="0"/>
              </a:rPr>
              <a:t>Potrivit căruia statul organizează şi garantează sistemul asigurării obligatorii de asistenţă medicală bazat pe aceleaşi norme de drept</a:t>
            </a:r>
          </a:p>
        </p:txBody>
      </p:sp>
      <p:sp>
        <p:nvSpPr>
          <p:cNvPr id="1533" name="Google Shape;1533;p41"/>
          <p:cNvSpPr txBox="1"/>
          <p:nvPr/>
        </p:nvSpPr>
        <p:spPr>
          <a:xfrm>
            <a:off x="6411851" y="2277197"/>
            <a:ext cx="2941728" cy="695400"/>
          </a:xfrm>
          <a:prstGeom prst="rect">
            <a:avLst/>
          </a:prstGeom>
          <a:noFill/>
          <a:ln>
            <a:noFill/>
          </a:ln>
        </p:spPr>
        <p:txBody>
          <a:bodyPr spcFirstLastPara="1" wrap="square" lIns="91425" tIns="91425" rIns="91425" bIns="91425" anchor="ctr" anchorCtr="0">
            <a:noAutofit/>
          </a:bodyPr>
          <a:lstStyle/>
          <a:p>
            <a:r>
              <a:rPr lang="ro-RO" sz="1200" dirty="0">
                <a:latin typeface="Fira Sans" panose="020B0604020202020204" charset="0"/>
                <a:ea typeface="Verdana" panose="020B0604030504040204" pitchFamily="34" charset="0"/>
                <a:cs typeface="Times New Roman" panose="02020603050405020304" pitchFamily="18" charset="0"/>
              </a:rPr>
              <a:t>Potrivit căruia plătitorii primelor de asigurare obligatorie de asistenţă medicală achită contribuţiile respective în funcţie de venit, iar persoanele asigurate beneficiază de asistenţă medicală în funcţie de necesităţi</a:t>
            </a:r>
            <a:endParaRPr lang="ro-RO" sz="1200" dirty="0">
              <a:latin typeface="Fira Sans" panose="020B0604020202020204" charset="0"/>
              <a:ea typeface="Fira Sans"/>
              <a:cs typeface="Fira Sans"/>
              <a:sym typeface="Fira Sans"/>
            </a:endParaRPr>
          </a:p>
        </p:txBody>
      </p:sp>
      <p:sp>
        <p:nvSpPr>
          <p:cNvPr id="1534" name="Google Shape;1534;p41"/>
          <p:cNvSpPr txBox="1"/>
          <p:nvPr/>
        </p:nvSpPr>
        <p:spPr>
          <a:xfrm>
            <a:off x="6411851" y="3655848"/>
            <a:ext cx="2624428" cy="772500"/>
          </a:xfrm>
          <a:prstGeom prst="rect">
            <a:avLst/>
          </a:prstGeom>
          <a:noFill/>
          <a:ln>
            <a:noFill/>
          </a:ln>
        </p:spPr>
        <p:txBody>
          <a:bodyPr spcFirstLastPara="1" wrap="square" lIns="91425" tIns="91425" rIns="91425" bIns="91425" anchor="ctr" anchorCtr="0">
            <a:noAutofit/>
          </a:bodyPr>
          <a:lstStyle/>
          <a:p>
            <a:pPr>
              <a:buSzPts val="1100"/>
            </a:pPr>
            <a:r>
              <a:rPr lang="ro-RO" sz="1200" dirty="0">
                <a:latin typeface="Fira Sans" panose="020B0604020202020204" charset="0"/>
                <a:ea typeface="Verdana" panose="020B0604030504040204" pitchFamily="34" charset="0"/>
                <a:cs typeface="Verdana" panose="020B0604030504040204" pitchFamily="34" charset="0"/>
              </a:rPr>
              <a:t>Potrivit căruia persoanele fizice şi juridice au, conform legii, obligaţia de a participa la sistemul asigurării obligatorii de asistenţă medicală, iar drepturile de asigurări medicale se exercită corelativ cu îndeplinirea obligaţiilor</a:t>
            </a:r>
            <a:endParaRPr lang="ro-RO" sz="1200" dirty="0">
              <a:latin typeface="Fira Sans" panose="020B0604020202020204" charset="0"/>
              <a:ea typeface="Fira Sans"/>
              <a:cs typeface="Fira Sans"/>
              <a:sym typeface="Fira Sans"/>
            </a:endParaRPr>
          </a:p>
        </p:txBody>
      </p:sp>
      <p:sp>
        <p:nvSpPr>
          <p:cNvPr id="1535" name="Google Shape;1535;p41"/>
          <p:cNvSpPr txBox="1"/>
          <p:nvPr/>
        </p:nvSpPr>
        <p:spPr>
          <a:xfrm>
            <a:off x="4206250" y="1267525"/>
            <a:ext cx="1629000" cy="331500"/>
          </a:xfrm>
          <a:prstGeom prst="rect">
            <a:avLst/>
          </a:prstGeom>
          <a:noFill/>
          <a:ln>
            <a:noFill/>
          </a:ln>
        </p:spPr>
        <p:txBody>
          <a:bodyPr spcFirstLastPara="1" wrap="square" lIns="91425" tIns="91425" rIns="91425" bIns="91425" anchor="t" anchorCtr="0">
            <a:noAutofit/>
          </a:bodyPr>
          <a:lstStyle/>
          <a:p>
            <a:r>
              <a:rPr lang="ro-MD" sz="1800" b="1" dirty="0">
                <a:solidFill>
                  <a:srgbClr val="FFFFFF"/>
                </a:solidFill>
                <a:latin typeface="Fira Sans"/>
                <a:ea typeface="Fira Sans"/>
                <a:cs typeface="Fira Sans"/>
                <a:sym typeface="Fira Sans"/>
              </a:rPr>
              <a:t>Unicitate</a:t>
            </a:r>
            <a:endParaRPr sz="1800" b="1" dirty="0">
              <a:solidFill>
                <a:srgbClr val="FFFFFF"/>
              </a:solidFill>
              <a:latin typeface="Fira Sans"/>
              <a:ea typeface="Fira Sans"/>
              <a:cs typeface="Fira Sans"/>
              <a:sym typeface="Fira Sans"/>
            </a:endParaRPr>
          </a:p>
        </p:txBody>
      </p:sp>
      <p:sp>
        <p:nvSpPr>
          <p:cNvPr id="1536" name="Google Shape;1536;p41"/>
          <p:cNvSpPr txBox="1"/>
          <p:nvPr/>
        </p:nvSpPr>
        <p:spPr>
          <a:xfrm>
            <a:off x="4206250" y="2263925"/>
            <a:ext cx="1629000" cy="331500"/>
          </a:xfrm>
          <a:prstGeom prst="rect">
            <a:avLst/>
          </a:prstGeom>
          <a:noFill/>
          <a:ln>
            <a:noFill/>
          </a:ln>
        </p:spPr>
        <p:txBody>
          <a:bodyPr spcFirstLastPara="1" wrap="square" lIns="91425" tIns="91425" rIns="91425" bIns="91425" anchor="t" anchorCtr="0">
            <a:noAutofit/>
          </a:bodyPr>
          <a:lstStyle/>
          <a:p>
            <a:r>
              <a:rPr lang="ro-MD" sz="1800" b="1" dirty="0">
                <a:solidFill>
                  <a:srgbClr val="FFFFFF"/>
                </a:solidFill>
                <a:latin typeface="Fira Sans"/>
                <a:ea typeface="Fira Sans"/>
                <a:cs typeface="Fira Sans"/>
                <a:sym typeface="Fira Sans"/>
              </a:rPr>
              <a:t>Solidaritate</a:t>
            </a:r>
            <a:endParaRPr sz="1800" b="1" dirty="0">
              <a:solidFill>
                <a:srgbClr val="FFFFFF"/>
              </a:solidFill>
              <a:latin typeface="Fira Sans"/>
              <a:ea typeface="Fira Sans"/>
              <a:cs typeface="Fira Sans"/>
              <a:sym typeface="Fira Sans"/>
            </a:endParaRPr>
          </a:p>
        </p:txBody>
      </p:sp>
      <p:sp>
        <p:nvSpPr>
          <p:cNvPr id="1537" name="Google Shape;1537;p41"/>
          <p:cNvSpPr txBox="1"/>
          <p:nvPr/>
        </p:nvSpPr>
        <p:spPr>
          <a:xfrm>
            <a:off x="4090961" y="3260596"/>
            <a:ext cx="1629000" cy="331500"/>
          </a:xfrm>
          <a:prstGeom prst="rect">
            <a:avLst/>
          </a:prstGeom>
          <a:noFill/>
          <a:ln>
            <a:noFill/>
          </a:ln>
        </p:spPr>
        <p:txBody>
          <a:bodyPr spcFirstLastPara="1" wrap="square" lIns="91425" tIns="91425" rIns="91425" bIns="91425" anchor="t" anchorCtr="0">
            <a:noAutofit/>
          </a:bodyPr>
          <a:lstStyle/>
          <a:p>
            <a:r>
              <a:rPr lang="ro-MD" sz="1800" b="1" dirty="0">
                <a:solidFill>
                  <a:srgbClr val="FFFFFF"/>
                </a:solidFill>
                <a:latin typeface="Fira Sans"/>
                <a:ea typeface="Fira Sans"/>
                <a:cs typeface="Fira Sans"/>
                <a:sym typeface="Fira Sans"/>
              </a:rPr>
              <a:t>Obligativitate</a:t>
            </a:r>
            <a:endParaRPr sz="1800" b="1" dirty="0">
              <a:solidFill>
                <a:srgbClr val="FFFFFF"/>
              </a:solidFill>
              <a:latin typeface="Fira Sans"/>
              <a:ea typeface="Fira Sans"/>
              <a:cs typeface="Fira Sans"/>
              <a:sym typeface="Fira Sans"/>
            </a:endParaRPr>
          </a:p>
        </p:txBody>
      </p:sp>
      <p:sp>
        <p:nvSpPr>
          <p:cNvPr id="1538" name="Google Shape;1538;p41"/>
          <p:cNvSpPr txBox="1"/>
          <p:nvPr/>
        </p:nvSpPr>
        <p:spPr>
          <a:xfrm>
            <a:off x="3335775" y="3757775"/>
            <a:ext cx="1629000" cy="331500"/>
          </a:xfrm>
          <a:prstGeom prst="rect">
            <a:avLst/>
          </a:prstGeom>
          <a:noFill/>
          <a:ln>
            <a:noFill/>
          </a:ln>
        </p:spPr>
        <p:txBody>
          <a:bodyPr spcFirstLastPara="1" wrap="square" lIns="91425" tIns="91425" rIns="91425" bIns="91425" anchor="t" anchorCtr="0">
            <a:noAutofit/>
          </a:bodyPr>
          <a:lstStyle/>
          <a:p>
            <a:pPr algn="r"/>
            <a:r>
              <a:rPr lang="ro-MD" sz="1800" b="1" dirty="0">
                <a:solidFill>
                  <a:srgbClr val="FFFFFF"/>
                </a:solidFill>
                <a:latin typeface="Fira Sans"/>
                <a:ea typeface="Fira Sans"/>
                <a:cs typeface="Fira Sans"/>
                <a:sym typeface="Fira Sans"/>
              </a:rPr>
              <a:t>Repartitie</a:t>
            </a:r>
            <a:endParaRPr sz="1800" b="1" dirty="0">
              <a:solidFill>
                <a:srgbClr val="FFFFFF"/>
              </a:solidFill>
              <a:latin typeface="Fira Sans"/>
              <a:ea typeface="Fira Sans"/>
              <a:cs typeface="Fira Sans"/>
              <a:sym typeface="Fira Sans"/>
            </a:endParaRPr>
          </a:p>
        </p:txBody>
      </p:sp>
      <p:sp>
        <p:nvSpPr>
          <p:cNvPr id="1539" name="Google Shape;1539;p41"/>
          <p:cNvSpPr txBox="1"/>
          <p:nvPr/>
        </p:nvSpPr>
        <p:spPr>
          <a:xfrm>
            <a:off x="3335775" y="2762125"/>
            <a:ext cx="1629000" cy="331500"/>
          </a:xfrm>
          <a:prstGeom prst="rect">
            <a:avLst/>
          </a:prstGeom>
          <a:noFill/>
          <a:ln>
            <a:noFill/>
          </a:ln>
        </p:spPr>
        <p:txBody>
          <a:bodyPr spcFirstLastPara="1" wrap="square" lIns="91425" tIns="91425" rIns="91425" bIns="91425" anchor="t" anchorCtr="0">
            <a:noAutofit/>
          </a:bodyPr>
          <a:lstStyle/>
          <a:p>
            <a:pPr algn="r"/>
            <a:r>
              <a:rPr lang="ro-MD" sz="1800" b="1" dirty="0">
                <a:solidFill>
                  <a:srgbClr val="FFFFFF"/>
                </a:solidFill>
                <a:latin typeface="Fira Sans"/>
                <a:ea typeface="Fira Sans"/>
                <a:cs typeface="Fira Sans"/>
                <a:sym typeface="Fira Sans"/>
              </a:rPr>
              <a:t>Autonomie</a:t>
            </a:r>
            <a:endParaRPr sz="1800" b="1" dirty="0">
              <a:solidFill>
                <a:srgbClr val="FFFFFF"/>
              </a:solidFill>
              <a:latin typeface="Fira Sans"/>
              <a:ea typeface="Fira Sans"/>
              <a:cs typeface="Fira Sans"/>
              <a:sym typeface="Fira Sans"/>
            </a:endParaRPr>
          </a:p>
        </p:txBody>
      </p:sp>
      <p:sp>
        <p:nvSpPr>
          <p:cNvPr id="1540" name="Google Shape;1540;p41"/>
          <p:cNvSpPr txBox="1"/>
          <p:nvPr/>
        </p:nvSpPr>
        <p:spPr>
          <a:xfrm>
            <a:off x="3335775" y="1765988"/>
            <a:ext cx="1629000" cy="331500"/>
          </a:xfrm>
          <a:prstGeom prst="rect">
            <a:avLst/>
          </a:prstGeom>
          <a:noFill/>
          <a:ln>
            <a:noFill/>
          </a:ln>
        </p:spPr>
        <p:txBody>
          <a:bodyPr spcFirstLastPara="1" wrap="square" lIns="91425" tIns="91425" rIns="91425" bIns="91425" anchor="t" anchorCtr="0">
            <a:noAutofit/>
          </a:bodyPr>
          <a:lstStyle/>
          <a:p>
            <a:pPr algn="r"/>
            <a:r>
              <a:rPr lang="ro-MD" sz="1800" b="1" dirty="0">
                <a:solidFill>
                  <a:srgbClr val="FFFFFF"/>
                </a:solidFill>
                <a:latin typeface="Fira Sans"/>
                <a:ea typeface="Fira Sans"/>
                <a:cs typeface="Fira Sans"/>
                <a:sym typeface="Fira Sans"/>
              </a:rPr>
              <a:t>Egalitate</a:t>
            </a:r>
            <a:endParaRPr sz="1800" b="1" dirty="0">
              <a:solidFill>
                <a:srgbClr val="FFFFFF"/>
              </a:solidFill>
              <a:latin typeface="Fira Sans"/>
              <a:ea typeface="Fira Sans"/>
              <a:cs typeface="Fira Sans"/>
              <a:sym typeface="Fira Sans"/>
            </a:endParaRPr>
          </a:p>
        </p:txBody>
      </p:sp>
      <p:sp>
        <p:nvSpPr>
          <p:cNvPr id="2" name="Title 1">
            <a:extLst>
              <a:ext uri="{FF2B5EF4-FFF2-40B4-BE49-F238E27FC236}">
                <a16:creationId xmlns:a16="http://schemas.microsoft.com/office/drawing/2014/main" xmlns="" id="{B91E32B2-126F-4CB2-A0D8-D8927A46C4DD}"/>
              </a:ext>
            </a:extLst>
          </p:cNvPr>
          <p:cNvSpPr>
            <a:spLocks noGrp="1"/>
          </p:cNvSpPr>
          <p:nvPr>
            <p:ph type="title"/>
          </p:nvPr>
        </p:nvSpPr>
        <p:spPr/>
        <p:txBody>
          <a:bodyPr/>
          <a:lstStyle/>
          <a:p>
            <a:r>
              <a:rPr lang="ro-MD" dirty="0">
                <a:solidFill>
                  <a:schemeClr val="bg2"/>
                </a:solidFill>
                <a:latin typeface="Fira Sans" panose="020B0604020202020204" charset="0"/>
              </a:rPr>
              <a:t>Principiile de organizare a AOAM</a:t>
            </a:r>
            <a:endParaRPr lang="en-GB" dirty="0">
              <a:solidFill>
                <a:schemeClr val="bg2"/>
              </a:solidFill>
              <a:latin typeface="Fira Sans" panose="020B0604020202020204" charset="0"/>
            </a:endParaRPr>
          </a:p>
        </p:txBody>
      </p:sp>
    </p:spTree>
    <p:extLst>
      <p:ext uri="{BB962C8B-B14F-4D97-AF65-F5344CB8AC3E}">
        <p14:creationId xmlns:p14="http://schemas.microsoft.com/office/powerpoint/2010/main" val="367004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44425" y="5598"/>
            <a:ext cx="8038318" cy="1140000"/>
          </a:xfrm>
        </p:spPr>
        <p:txBody>
          <a:bodyPr/>
          <a:lstStyle/>
          <a:p>
            <a:r>
              <a:rPr lang="x-none" b="1" dirty="0">
                <a:solidFill>
                  <a:schemeClr val="bg2"/>
                </a:solidFill>
                <a:latin typeface="Verdana" panose="020B0604030504040204" pitchFamily="34" charset="0"/>
                <a:ea typeface="Verdana" panose="020B0604030504040204" pitchFamily="34" charset="0"/>
                <a:cs typeface="Verdana" panose="020B0604030504040204" pitchFamily="34" charset="0"/>
                <a:sym typeface="Arial"/>
              </a:rPr>
              <a:t>Sistemul de Asigurări Sociale de Sănătate</a:t>
            </a:r>
            <a:endParaRPr lang="en-US" b="1" dirty="0">
              <a:solidFill>
                <a:schemeClr val="bg2"/>
              </a:solidFill>
            </a:endParaRPr>
          </a:p>
        </p:txBody>
      </p:sp>
      <p:sp>
        <p:nvSpPr>
          <p:cNvPr id="6" name="Текст 5"/>
          <p:cNvSpPr>
            <a:spLocks noGrp="1"/>
          </p:cNvSpPr>
          <p:nvPr>
            <p:ph type="body" idx="1"/>
          </p:nvPr>
        </p:nvSpPr>
        <p:spPr>
          <a:xfrm>
            <a:off x="844425" y="1189619"/>
            <a:ext cx="7927042" cy="3785975"/>
          </a:xfrm>
        </p:spPr>
        <p:txBody>
          <a:bodyPr/>
          <a:lstStyle/>
          <a:p>
            <a:pPr marL="0" lvl="0" indent="0">
              <a:spcBef>
                <a:spcPts val="0"/>
              </a:spcBef>
              <a:buClr>
                <a:srgbClr val="000000"/>
              </a:buClr>
              <a:buSzPts val="1100"/>
              <a:buNone/>
            </a:pPr>
            <a:r>
              <a:rPr lang="x-none" dirty="0">
                <a:solidFill>
                  <a:srgbClr val="1DABA8"/>
                </a:solidFill>
                <a:latin typeface="Verdana" panose="020B0604030504040204" pitchFamily="34" charset="0"/>
                <a:ea typeface="Verdana" panose="020B0604030504040204" pitchFamily="34" charset="0"/>
                <a:cs typeface="Verdana" panose="020B0604030504040204" pitchFamily="34" charset="0"/>
                <a:sym typeface="Arial"/>
              </a:rPr>
              <a:t> </a:t>
            </a:r>
            <a:r>
              <a:rPr lang="ro-RO" b="1" i="1" dirty="0" err="1">
                <a:solidFill>
                  <a:srgbClr val="000000"/>
                </a:solidFill>
                <a:latin typeface="Playfair Display"/>
                <a:ea typeface="Playfair Display"/>
                <a:cs typeface="Playfair Display"/>
                <a:sym typeface="Playfair Display"/>
              </a:rPr>
              <a:t>Polita</a:t>
            </a:r>
            <a:r>
              <a:rPr lang="ro-RO" b="1" i="1" dirty="0">
                <a:solidFill>
                  <a:srgbClr val="000000"/>
                </a:solidFill>
                <a:latin typeface="Playfair Display"/>
                <a:ea typeface="Playfair Display"/>
                <a:cs typeface="Playfair Display"/>
                <a:sym typeface="Playfair Display"/>
              </a:rPr>
              <a:t> de asigurare </a:t>
            </a:r>
            <a:r>
              <a:rPr lang="ro-RO" dirty="0">
                <a:solidFill>
                  <a:srgbClr val="000000"/>
                </a:solidFill>
                <a:latin typeface="Times New Roman"/>
                <a:ea typeface="Times New Roman"/>
                <a:cs typeface="Times New Roman"/>
                <a:sym typeface="Times New Roman"/>
              </a:rPr>
              <a:t>este un document emis de </a:t>
            </a:r>
            <a:r>
              <a:rPr lang="ro-RO" dirty="0" err="1">
                <a:solidFill>
                  <a:srgbClr val="000000"/>
                </a:solidFill>
                <a:latin typeface="Times New Roman"/>
                <a:ea typeface="Times New Roman"/>
                <a:cs typeface="Times New Roman"/>
                <a:sym typeface="Times New Roman"/>
              </a:rPr>
              <a:t>catre</a:t>
            </a:r>
            <a:endParaRPr lang="ro-RO" dirty="0">
              <a:solidFill>
                <a:srgbClr val="000000"/>
              </a:solidFill>
              <a:latin typeface="Times New Roman"/>
              <a:ea typeface="Times New Roman"/>
              <a:cs typeface="Times New Roman"/>
              <a:sym typeface="Times New Roman"/>
            </a:endParaRPr>
          </a:p>
          <a:p>
            <a:pPr marL="0" lvl="0" indent="0">
              <a:spcBef>
                <a:spcPts val="0"/>
              </a:spcBef>
              <a:buClr>
                <a:srgbClr val="000000"/>
              </a:buClr>
              <a:buSzPts val="1100"/>
              <a:buNone/>
            </a:pPr>
            <a:r>
              <a:rPr lang="ro-RO" dirty="0">
                <a:solidFill>
                  <a:srgbClr val="000000"/>
                </a:solidFill>
                <a:latin typeface="Times New Roman"/>
                <a:ea typeface="Times New Roman"/>
                <a:cs typeface="Times New Roman"/>
                <a:sym typeface="Times New Roman"/>
              </a:rPr>
              <a:t>Compania </a:t>
            </a:r>
            <a:r>
              <a:rPr lang="ro-RO" dirty="0" err="1">
                <a:solidFill>
                  <a:srgbClr val="000000"/>
                </a:solidFill>
                <a:latin typeface="Times New Roman"/>
                <a:ea typeface="Times New Roman"/>
                <a:cs typeface="Times New Roman"/>
                <a:sym typeface="Times New Roman"/>
              </a:rPr>
              <a:t>Nationala</a:t>
            </a:r>
            <a:r>
              <a:rPr lang="ro-RO" dirty="0">
                <a:solidFill>
                  <a:srgbClr val="000000"/>
                </a:solidFill>
                <a:latin typeface="Times New Roman"/>
                <a:ea typeface="Times New Roman"/>
                <a:cs typeface="Times New Roman"/>
                <a:sym typeface="Times New Roman"/>
              </a:rPr>
              <a:t> de </a:t>
            </a:r>
            <a:r>
              <a:rPr lang="ro-RO" dirty="0" err="1">
                <a:solidFill>
                  <a:srgbClr val="000000"/>
                </a:solidFill>
                <a:latin typeface="Times New Roman"/>
                <a:ea typeface="Times New Roman"/>
                <a:cs typeface="Times New Roman"/>
                <a:sym typeface="Times New Roman"/>
              </a:rPr>
              <a:t>Asigurari</a:t>
            </a:r>
            <a:r>
              <a:rPr lang="ro-RO" dirty="0">
                <a:solidFill>
                  <a:srgbClr val="000000"/>
                </a:solidFill>
                <a:latin typeface="Times New Roman"/>
                <a:ea typeface="Times New Roman"/>
                <a:cs typeface="Times New Roman"/>
                <a:sym typeface="Times New Roman"/>
              </a:rPr>
              <a:t> în Medicina (asigurator), </a:t>
            </a:r>
            <a:r>
              <a:rPr lang="ro-RO" dirty="0" smtClean="0">
                <a:solidFill>
                  <a:srgbClr val="000000"/>
                </a:solidFill>
                <a:latin typeface="Times New Roman"/>
                <a:ea typeface="Times New Roman"/>
                <a:cs typeface="Times New Roman"/>
                <a:sym typeface="Times New Roman"/>
              </a:rPr>
              <a:t>prin care </a:t>
            </a:r>
            <a:r>
              <a:rPr lang="ro-RO" dirty="0">
                <a:solidFill>
                  <a:srgbClr val="000000"/>
                </a:solidFill>
                <a:latin typeface="Times New Roman"/>
                <a:ea typeface="Times New Roman"/>
                <a:cs typeface="Times New Roman"/>
                <a:sym typeface="Times New Roman"/>
              </a:rPr>
              <a:t>se certifica încheierea unui contract de asigurare între </a:t>
            </a:r>
            <a:r>
              <a:rPr lang="ro-RO" dirty="0" smtClean="0">
                <a:solidFill>
                  <a:srgbClr val="000000"/>
                </a:solidFill>
                <a:latin typeface="Times New Roman"/>
                <a:ea typeface="Times New Roman"/>
                <a:cs typeface="Times New Roman"/>
                <a:sym typeface="Times New Roman"/>
              </a:rPr>
              <a:t>o persoana </a:t>
            </a:r>
            <a:r>
              <a:rPr lang="ro-RO" dirty="0">
                <a:solidFill>
                  <a:srgbClr val="000000"/>
                </a:solidFill>
                <a:latin typeface="Times New Roman"/>
                <a:ea typeface="Times New Roman"/>
                <a:cs typeface="Times New Roman"/>
                <a:sym typeface="Times New Roman"/>
              </a:rPr>
              <a:t>(fizica sau juridica) și Companie, precum și dreptul</a:t>
            </a:r>
          </a:p>
          <a:p>
            <a:pPr marL="0" lvl="0" indent="0">
              <a:spcBef>
                <a:spcPts val="0"/>
              </a:spcBef>
              <a:buClr>
                <a:srgbClr val="000000"/>
              </a:buClr>
              <a:buSzPts val="1100"/>
              <a:buNone/>
            </a:pPr>
            <a:r>
              <a:rPr lang="ro-RO" dirty="0">
                <a:solidFill>
                  <a:srgbClr val="000000"/>
                </a:solidFill>
                <a:latin typeface="Times New Roman"/>
                <a:ea typeface="Times New Roman"/>
                <a:cs typeface="Times New Roman"/>
                <a:sym typeface="Times New Roman"/>
              </a:rPr>
              <a:t>respectivei persoane la asistenta medicala în cazul </a:t>
            </a:r>
            <a:r>
              <a:rPr lang="ro-RO" dirty="0" err="1">
                <a:solidFill>
                  <a:srgbClr val="000000"/>
                </a:solidFill>
                <a:latin typeface="Times New Roman"/>
                <a:ea typeface="Times New Roman"/>
                <a:cs typeface="Times New Roman"/>
                <a:sym typeface="Times New Roman"/>
              </a:rPr>
              <a:t>aparitiei</a:t>
            </a:r>
            <a:r>
              <a:rPr lang="ro-RO" dirty="0">
                <a:solidFill>
                  <a:srgbClr val="000000"/>
                </a:solidFill>
                <a:latin typeface="Times New Roman"/>
                <a:ea typeface="Times New Roman"/>
                <a:cs typeface="Times New Roman"/>
                <a:sym typeface="Times New Roman"/>
              </a:rPr>
              <a:t> </a:t>
            </a:r>
            <a:r>
              <a:rPr lang="ro-RO" dirty="0" smtClean="0">
                <a:solidFill>
                  <a:srgbClr val="000000"/>
                </a:solidFill>
                <a:latin typeface="Times New Roman"/>
                <a:ea typeface="Times New Roman"/>
                <a:cs typeface="Times New Roman"/>
                <a:sym typeface="Times New Roman"/>
              </a:rPr>
              <a:t>unei boli </a:t>
            </a:r>
            <a:r>
              <a:rPr lang="ro-RO" dirty="0">
                <a:solidFill>
                  <a:srgbClr val="000000"/>
                </a:solidFill>
                <a:latin typeface="Times New Roman"/>
                <a:ea typeface="Times New Roman"/>
                <a:cs typeface="Times New Roman"/>
                <a:sym typeface="Times New Roman"/>
              </a:rPr>
              <a:t>sau </a:t>
            </a:r>
            <a:r>
              <a:rPr lang="ro-RO" dirty="0" err="1">
                <a:solidFill>
                  <a:srgbClr val="000000"/>
                </a:solidFill>
                <a:latin typeface="Times New Roman"/>
                <a:ea typeface="Times New Roman"/>
                <a:cs typeface="Times New Roman"/>
                <a:sym typeface="Times New Roman"/>
              </a:rPr>
              <a:t>afectiuni</a:t>
            </a:r>
            <a:r>
              <a:rPr lang="ro-RO" dirty="0">
                <a:solidFill>
                  <a:srgbClr val="000000"/>
                </a:solidFill>
                <a:latin typeface="Times New Roman"/>
                <a:ea typeface="Times New Roman"/>
                <a:cs typeface="Times New Roman"/>
                <a:sym typeface="Times New Roman"/>
              </a:rPr>
              <a:t> cu impact asupra sănătății numit caz de</a:t>
            </a:r>
          </a:p>
          <a:p>
            <a:pPr marL="0" lvl="0" indent="0">
              <a:spcBef>
                <a:spcPts val="0"/>
              </a:spcBef>
              <a:buClr>
                <a:srgbClr val="000000"/>
              </a:buClr>
              <a:buSzPts val="1100"/>
              <a:buNone/>
            </a:pPr>
            <a:r>
              <a:rPr lang="ro-RO" sz="2800" dirty="0">
                <a:solidFill>
                  <a:srgbClr val="000000"/>
                </a:solidFill>
                <a:latin typeface="Times New Roman"/>
                <a:ea typeface="Times New Roman"/>
                <a:cs typeface="Times New Roman"/>
                <a:sym typeface="Times New Roman"/>
              </a:rPr>
              <a:t>asigurare.</a:t>
            </a:r>
            <a:endParaRPr lang="x-none" sz="1800" dirty="0">
              <a:solidFill>
                <a:srgbClr val="000000"/>
              </a:solidFill>
              <a:latin typeface="Times New Roman" pitchFamily="18" charset="0"/>
              <a:ea typeface="Verdana" panose="020B0604030504040204" pitchFamily="34" charset="0"/>
              <a:cs typeface="Times New Roman" pitchFamily="18" charset="0"/>
              <a:sym typeface="Arial"/>
            </a:endParaRP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6</a:t>
            </a:fld>
            <a:endParaRPr lang="en">
              <a:solidFill>
                <a:srgbClr val="FFFFFF"/>
              </a:solidFill>
            </a:endParaRPr>
          </a:p>
        </p:txBody>
      </p:sp>
      <p:pic>
        <p:nvPicPr>
          <p:cNvPr id="8" name="Google Shape;67;p15"/>
          <p:cNvPicPr preferRelativeResize="0"/>
          <p:nvPr/>
        </p:nvPicPr>
        <p:blipFill>
          <a:blip r:embed="rId2">
            <a:alphaModFix/>
          </a:blip>
          <a:stretch>
            <a:fillRect/>
          </a:stretch>
        </p:blipFill>
        <p:spPr>
          <a:xfrm>
            <a:off x="2609849" y="3588849"/>
            <a:ext cx="5729753" cy="1350800"/>
          </a:xfrm>
          <a:prstGeom prst="rect">
            <a:avLst/>
          </a:prstGeom>
          <a:noFill/>
          <a:ln>
            <a:noFill/>
          </a:ln>
        </p:spPr>
      </p:pic>
    </p:spTree>
    <p:extLst>
      <p:ext uri="{BB962C8B-B14F-4D97-AF65-F5344CB8AC3E}">
        <p14:creationId xmlns:p14="http://schemas.microsoft.com/office/powerpoint/2010/main" val="153628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44425" y="281883"/>
            <a:ext cx="7927042" cy="646268"/>
          </a:xfrm>
        </p:spPr>
        <p:txBody>
          <a:bodyPr/>
          <a:lstStyle/>
          <a:p>
            <a:r>
              <a:rPr lang="en-US" b="1" dirty="0" err="1">
                <a:solidFill>
                  <a:schemeClr val="bg2"/>
                </a:solidFill>
              </a:rPr>
              <a:t>Programul</a:t>
            </a:r>
            <a:r>
              <a:rPr lang="en-US" b="1" dirty="0">
                <a:solidFill>
                  <a:schemeClr val="bg2"/>
                </a:solidFill>
              </a:rPr>
              <a:t> </a:t>
            </a:r>
            <a:r>
              <a:rPr lang="en-US" b="1" dirty="0" err="1" smtClean="0">
                <a:solidFill>
                  <a:schemeClr val="bg2"/>
                </a:solidFill>
              </a:rPr>
              <a:t>unic</a:t>
            </a:r>
            <a:r>
              <a:rPr lang="ro-RO" b="1" dirty="0" smtClean="0">
                <a:solidFill>
                  <a:schemeClr val="bg2"/>
                </a:solidFill>
              </a:rPr>
              <a:t> al AOAM</a:t>
            </a:r>
            <a:r>
              <a:rPr lang="en-US" b="1" dirty="0" smtClean="0">
                <a:solidFill>
                  <a:schemeClr val="bg2"/>
                </a:solidFill>
              </a:rPr>
              <a:t> </a:t>
            </a:r>
            <a:endParaRPr lang="en-US" b="1" dirty="0">
              <a:solidFill>
                <a:schemeClr val="bg2"/>
              </a:solidFill>
            </a:endParaRPr>
          </a:p>
        </p:txBody>
      </p:sp>
      <p:sp>
        <p:nvSpPr>
          <p:cNvPr id="6" name="Текст 5"/>
          <p:cNvSpPr>
            <a:spLocks noGrp="1"/>
          </p:cNvSpPr>
          <p:nvPr>
            <p:ph type="body" idx="1"/>
          </p:nvPr>
        </p:nvSpPr>
        <p:spPr>
          <a:xfrm>
            <a:off x="782549" y="1098063"/>
            <a:ext cx="7927042" cy="3387900"/>
          </a:xfrm>
        </p:spPr>
        <p:txBody>
          <a:bodyPr/>
          <a:lstStyle/>
          <a:p>
            <a:r>
              <a:rPr lang="en-US" sz="2000" dirty="0"/>
              <a:t>e</a:t>
            </a:r>
            <a:r>
              <a:rPr lang="en-US" sz="2000" dirty="0" smtClean="0"/>
              <a:t>ste </a:t>
            </a:r>
            <a:r>
              <a:rPr lang="en-US" sz="2000" dirty="0" err="1" smtClean="0"/>
              <a:t>elaborat</a:t>
            </a:r>
            <a:r>
              <a:rPr lang="en-US" sz="2000" dirty="0" smtClean="0"/>
              <a:t> </a:t>
            </a:r>
            <a:r>
              <a:rPr lang="en-US" sz="2000" dirty="0" err="1"/>
              <a:t>în</a:t>
            </a:r>
            <a:r>
              <a:rPr lang="en-US" sz="2000" dirty="0"/>
              <a:t> </a:t>
            </a:r>
            <a:r>
              <a:rPr lang="en-US" sz="2000" dirty="0" err="1"/>
              <a:t>temeiul</a:t>
            </a:r>
            <a:r>
              <a:rPr lang="en-US" sz="2000" dirty="0"/>
              <a:t> art. 2 al </a:t>
            </a:r>
            <a:r>
              <a:rPr lang="en-US" sz="2000" dirty="0" err="1"/>
              <a:t>Legii</a:t>
            </a:r>
            <a:r>
              <a:rPr lang="en-US" sz="2000" dirty="0"/>
              <a:t> </a:t>
            </a:r>
            <a:r>
              <a:rPr lang="en-US" sz="2000" dirty="0" err="1"/>
              <a:t>nr</a:t>
            </a:r>
            <a:r>
              <a:rPr lang="en-US" sz="2000" dirty="0"/>
              <a:t>. 1585-XIII din 27 </a:t>
            </a:r>
            <a:r>
              <a:rPr lang="en-US" sz="2000" dirty="0" err="1"/>
              <a:t>februarie</a:t>
            </a:r>
            <a:r>
              <a:rPr lang="en-US" sz="2000" dirty="0"/>
              <a:t> 1998 cu </a:t>
            </a:r>
            <a:r>
              <a:rPr lang="en-US" sz="2000" dirty="0" err="1"/>
              <a:t>privire</a:t>
            </a:r>
            <a:r>
              <a:rPr lang="en-US" sz="2000" dirty="0"/>
              <a:t> la </a:t>
            </a:r>
            <a:r>
              <a:rPr lang="en-US" sz="2000" dirty="0" err="1"/>
              <a:t>asigurarea</a:t>
            </a:r>
            <a:r>
              <a:rPr lang="en-US" sz="2000" dirty="0"/>
              <a:t> </a:t>
            </a:r>
            <a:r>
              <a:rPr lang="en-US" sz="2000" dirty="0" err="1"/>
              <a:t>obligatorie</a:t>
            </a:r>
            <a:r>
              <a:rPr lang="en-US" sz="2000" dirty="0"/>
              <a:t> de </a:t>
            </a:r>
            <a:r>
              <a:rPr lang="en-US" sz="2000" dirty="0" err="1"/>
              <a:t>asistenţă</a:t>
            </a:r>
            <a:r>
              <a:rPr lang="en-US" sz="2000" dirty="0"/>
              <a:t> </a:t>
            </a:r>
            <a:r>
              <a:rPr lang="en-US" sz="2000" dirty="0" smtClean="0"/>
              <a:t>medical</a:t>
            </a:r>
            <a:r>
              <a:rPr lang="ro-MD" sz="2000" dirty="0" smtClean="0"/>
              <a:t>ă</a:t>
            </a:r>
            <a:endParaRPr lang="en-US" sz="2000" dirty="0" smtClean="0"/>
          </a:p>
          <a:p>
            <a:pPr marL="76200" indent="0">
              <a:buNone/>
            </a:pPr>
            <a:endParaRPr lang="en-US" sz="2000" dirty="0" smtClean="0"/>
          </a:p>
          <a:p>
            <a:r>
              <a:rPr lang="en-US" sz="2000" dirty="0" err="1" smtClean="0"/>
              <a:t>cuprinde</a:t>
            </a:r>
            <a:r>
              <a:rPr lang="en-US" sz="2000" dirty="0" smtClean="0"/>
              <a:t> </a:t>
            </a:r>
            <a:r>
              <a:rPr lang="en-US" sz="2000" dirty="0" err="1"/>
              <a:t>lista</a:t>
            </a:r>
            <a:r>
              <a:rPr lang="en-US" sz="2000" dirty="0"/>
              <a:t> </a:t>
            </a:r>
            <a:r>
              <a:rPr lang="en-US" sz="2000" dirty="0" err="1"/>
              <a:t>maladiilor</a:t>
            </a:r>
            <a:r>
              <a:rPr lang="en-US" sz="2000" dirty="0"/>
              <a:t> </a:t>
            </a:r>
            <a:r>
              <a:rPr lang="en-US" sz="2000" dirty="0" err="1"/>
              <a:t>şi</a:t>
            </a:r>
            <a:r>
              <a:rPr lang="en-US" sz="2000" dirty="0"/>
              <a:t> </a:t>
            </a:r>
            <a:r>
              <a:rPr lang="en-US" sz="2000" dirty="0" err="1"/>
              <a:t>stărilor</a:t>
            </a:r>
            <a:r>
              <a:rPr lang="en-US" sz="2000" dirty="0"/>
              <a:t> care </a:t>
            </a:r>
            <a:r>
              <a:rPr lang="en-US" sz="2000" dirty="0" err="1"/>
              <a:t>necesită</a:t>
            </a:r>
            <a:r>
              <a:rPr lang="en-US" sz="2000" dirty="0"/>
              <a:t> </a:t>
            </a:r>
            <a:r>
              <a:rPr lang="en-US" sz="2000" dirty="0" err="1"/>
              <a:t>asistenţă</a:t>
            </a:r>
            <a:r>
              <a:rPr lang="en-US" sz="2000" dirty="0"/>
              <a:t> </a:t>
            </a:r>
            <a:r>
              <a:rPr lang="en-US" sz="2000" dirty="0" err="1"/>
              <a:t>medicală</a:t>
            </a:r>
            <a:r>
              <a:rPr lang="en-US" sz="2000" dirty="0"/>
              <a:t> </a:t>
            </a:r>
            <a:r>
              <a:rPr lang="en-US" sz="2000" dirty="0" err="1"/>
              <a:t>şi</a:t>
            </a:r>
            <a:r>
              <a:rPr lang="en-US" sz="2000" dirty="0"/>
              <a:t> </a:t>
            </a:r>
            <a:r>
              <a:rPr lang="en-US" sz="2000" dirty="0" err="1"/>
              <a:t>stabileşte</a:t>
            </a:r>
            <a:r>
              <a:rPr lang="en-US" sz="2000" dirty="0"/>
              <a:t> </a:t>
            </a:r>
            <a:r>
              <a:rPr lang="en-US" sz="2000" dirty="0" err="1"/>
              <a:t>volumul</a:t>
            </a:r>
            <a:r>
              <a:rPr lang="en-US" sz="2000" dirty="0"/>
              <a:t> </a:t>
            </a:r>
            <a:r>
              <a:rPr lang="en-US" sz="2000" dirty="0" err="1"/>
              <a:t>asistenţei</a:t>
            </a:r>
            <a:r>
              <a:rPr lang="en-US" sz="2000" dirty="0"/>
              <a:t> </a:t>
            </a:r>
            <a:r>
              <a:rPr lang="en-US" sz="2000" dirty="0" err="1"/>
              <a:t>acordate</a:t>
            </a:r>
            <a:r>
              <a:rPr lang="en-US" sz="2000" dirty="0"/>
              <a:t> </a:t>
            </a:r>
            <a:r>
              <a:rPr lang="en-US" sz="2000" dirty="0" err="1"/>
              <a:t>persoanelor</a:t>
            </a:r>
            <a:r>
              <a:rPr lang="en-US" sz="2000" dirty="0"/>
              <a:t> de </a:t>
            </a:r>
            <a:r>
              <a:rPr lang="en-US" sz="2000" dirty="0" err="1"/>
              <a:t>către</a:t>
            </a:r>
            <a:r>
              <a:rPr lang="en-US" sz="2000" dirty="0"/>
              <a:t> </a:t>
            </a:r>
            <a:r>
              <a:rPr lang="en-US" sz="2000" dirty="0" err="1"/>
              <a:t>prestatorii</a:t>
            </a:r>
            <a:r>
              <a:rPr lang="en-US" sz="2000" dirty="0"/>
              <a:t> de </a:t>
            </a:r>
            <a:r>
              <a:rPr lang="en-US" sz="2000" dirty="0" err="1"/>
              <a:t>servicii</a:t>
            </a:r>
            <a:r>
              <a:rPr lang="en-US" sz="2000" dirty="0"/>
              <a:t> </a:t>
            </a:r>
            <a:r>
              <a:rPr lang="en-US" sz="2000" dirty="0" err="1"/>
              <a:t>medicale</a:t>
            </a:r>
            <a:r>
              <a:rPr lang="en-US" sz="2000" dirty="0"/>
              <a:t> </a:t>
            </a:r>
            <a:r>
              <a:rPr lang="en-US" sz="2000" dirty="0" err="1"/>
              <a:t>contractați</a:t>
            </a:r>
            <a:r>
              <a:rPr lang="en-US" sz="2000" dirty="0"/>
              <a:t> de </a:t>
            </a:r>
            <a:r>
              <a:rPr lang="en-US" sz="2000" dirty="0" err="1"/>
              <a:t>Compania</a:t>
            </a:r>
            <a:r>
              <a:rPr lang="en-US" sz="2000" dirty="0"/>
              <a:t> </a:t>
            </a:r>
            <a:r>
              <a:rPr lang="en-US" sz="2000" dirty="0" err="1"/>
              <a:t>Naţională</a:t>
            </a:r>
            <a:r>
              <a:rPr lang="en-US" sz="2000" dirty="0"/>
              <a:t> de </a:t>
            </a:r>
            <a:r>
              <a:rPr lang="en-US" sz="2000" dirty="0" err="1"/>
              <a:t>Asigurări</a:t>
            </a:r>
            <a:r>
              <a:rPr lang="en-US" sz="2000" dirty="0"/>
              <a:t> </a:t>
            </a:r>
            <a:r>
              <a:rPr lang="en-US" sz="2000" dirty="0" err="1"/>
              <a:t>în</a:t>
            </a:r>
            <a:r>
              <a:rPr lang="en-US" sz="2000" dirty="0"/>
              <a:t> </a:t>
            </a:r>
            <a:r>
              <a:rPr lang="en-US" sz="2000" dirty="0" err="1"/>
              <a:t>Medicină</a:t>
            </a:r>
            <a:r>
              <a:rPr lang="en-US" sz="2000" dirty="0"/>
              <a:t> </a:t>
            </a:r>
            <a:r>
              <a:rPr lang="en-US" sz="2000" dirty="0" err="1"/>
              <a:t>şi</a:t>
            </a:r>
            <a:r>
              <a:rPr lang="en-US" sz="2000" dirty="0"/>
              <a:t> </a:t>
            </a:r>
            <a:r>
              <a:rPr lang="en-US" sz="2000" dirty="0" err="1"/>
              <a:t>agenţiile</a:t>
            </a:r>
            <a:r>
              <a:rPr lang="en-US" sz="2000" dirty="0"/>
              <a:t> </a:t>
            </a:r>
            <a:r>
              <a:rPr lang="en-US" sz="2000" dirty="0" err="1"/>
              <a:t>ei</a:t>
            </a:r>
            <a:r>
              <a:rPr lang="en-US" sz="2000" dirty="0"/>
              <a:t> </a:t>
            </a:r>
            <a:r>
              <a:rPr lang="en-US" sz="2000" dirty="0" err="1"/>
              <a:t>teritoriale</a:t>
            </a:r>
            <a:r>
              <a:rPr lang="en-US" sz="2000" dirty="0"/>
              <a:t>, </a:t>
            </a:r>
            <a:r>
              <a:rPr lang="en-US" sz="2000" dirty="0" err="1"/>
              <a:t>în</a:t>
            </a:r>
            <a:r>
              <a:rPr lang="en-US" sz="2000" dirty="0"/>
              <a:t> </a:t>
            </a:r>
            <a:r>
              <a:rPr lang="en-US" sz="2000" dirty="0" err="1"/>
              <a:t>conformitate</a:t>
            </a:r>
            <a:r>
              <a:rPr lang="en-US" sz="2000" dirty="0"/>
              <a:t> cu </a:t>
            </a:r>
            <a:r>
              <a:rPr lang="en-US" sz="2000" dirty="0" err="1"/>
              <a:t>prevederile</a:t>
            </a:r>
            <a:r>
              <a:rPr lang="en-US" sz="2000" dirty="0"/>
              <a:t> </a:t>
            </a:r>
            <a:r>
              <a:rPr lang="en-US" sz="2000" dirty="0" err="1" smtClean="0"/>
              <a:t>legale</a:t>
            </a:r>
            <a:endParaRPr lang="en-US" sz="2000" dirty="0"/>
          </a:p>
        </p:txBody>
      </p:sp>
      <p:sp>
        <p:nvSpPr>
          <p:cNvPr id="4" name="Номер слайда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7</a:t>
            </a:fld>
            <a:endParaRPr lang="en"/>
          </a:p>
        </p:txBody>
      </p:sp>
    </p:spTree>
    <p:extLst>
      <p:ext uri="{BB962C8B-B14F-4D97-AF65-F5344CB8AC3E}">
        <p14:creationId xmlns:p14="http://schemas.microsoft.com/office/powerpoint/2010/main" val="726223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5" y="5598"/>
            <a:ext cx="8184428" cy="1140000"/>
          </a:xfrm>
        </p:spPr>
        <p:txBody>
          <a:bodyPr/>
          <a:lstStyle/>
          <a:p>
            <a:r>
              <a:rPr lang="en-US" b="1" dirty="0" err="1"/>
              <a:t>Lista</a:t>
            </a:r>
            <a:r>
              <a:rPr lang="en-US" b="1" dirty="0"/>
              <a:t> </a:t>
            </a:r>
            <a:r>
              <a:rPr lang="en-US" b="1" dirty="0" err="1"/>
              <a:t>maladiilor</a:t>
            </a:r>
            <a:r>
              <a:rPr lang="en-US" b="1" dirty="0"/>
              <a:t> </a:t>
            </a:r>
            <a:r>
              <a:rPr lang="en-US" b="1" dirty="0" err="1"/>
              <a:t>şi</a:t>
            </a:r>
            <a:r>
              <a:rPr lang="en-US" b="1" dirty="0"/>
              <a:t> </a:t>
            </a:r>
            <a:r>
              <a:rPr lang="en-US" b="1" dirty="0" err="1"/>
              <a:t>stărilor</a:t>
            </a:r>
            <a:r>
              <a:rPr lang="en-US" b="1" dirty="0"/>
              <a:t> care </a:t>
            </a:r>
            <a:r>
              <a:rPr lang="en-US" b="1" dirty="0" err="1"/>
              <a:t>necesită</a:t>
            </a:r>
            <a:r>
              <a:rPr lang="en-US" b="1" dirty="0"/>
              <a:t> </a:t>
            </a:r>
            <a:r>
              <a:rPr lang="en-US" b="1" dirty="0" err="1" smtClean="0"/>
              <a:t>asistenţă</a:t>
            </a:r>
            <a:r>
              <a:rPr lang="en-US" b="1" dirty="0" smtClean="0"/>
              <a:t> </a:t>
            </a:r>
            <a:r>
              <a:rPr lang="en-US" b="1" dirty="0" err="1" smtClean="0"/>
              <a:t>medicală</a:t>
            </a:r>
            <a:r>
              <a:rPr lang="en-US" b="1" dirty="0" smtClean="0"/>
              <a:t> </a:t>
            </a:r>
            <a:r>
              <a:rPr lang="en-US" b="1" dirty="0" err="1"/>
              <a:t>finanţată</a:t>
            </a:r>
            <a:r>
              <a:rPr lang="en-US" b="1" dirty="0"/>
              <a:t> din </a:t>
            </a:r>
            <a:r>
              <a:rPr lang="en-US" b="1" dirty="0" err="1"/>
              <a:t>mijloacele</a:t>
            </a:r>
            <a:r>
              <a:rPr lang="en-US" b="1" dirty="0"/>
              <a:t> </a:t>
            </a:r>
            <a:r>
              <a:rPr lang="ro-MD" b="1" dirty="0" smtClean="0"/>
              <a:t>AOAM (1)</a:t>
            </a:r>
            <a:endParaRPr lang="en-US" b="1" dirty="0"/>
          </a:p>
        </p:txBody>
      </p:sp>
      <p:sp>
        <p:nvSpPr>
          <p:cNvPr id="3" name="Текст 2"/>
          <p:cNvSpPr>
            <a:spLocks noGrp="1"/>
          </p:cNvSpPr>
          <p:nvPr>
            <p:ph type="body" idx="1"/>
          </p:nvPr>
        </p:nvSpPr>
        <p:spPr>
          <a:xfrm>
            <a:off x="844425" y="1538075"/>
            <a:ext cx="7859308" cy="3387900"/>
          </a:xfrm>
        </p:spPr>
        <p:txBody>
          <a:bodyPr/>
          <a:lstStyle/>
          <a:p>
            <a:r>
              <a:rPr lang="en-US" sz="1200" dirty="0"/>
              <a:t>a) </a:t>
            </a:r>
            <a:r>
              <a:rPr lang="en-US" sz="1200" dirty="0" err="1"/>
              <a:t>boli</a:t>
            </a:r>
            <a:r>
              <a:rPr lang="en-US" sz="1200" dirty="0"/>
              <a:t> </a:t>
            </a:r>
            <a:r>
              <a:rPr lang="en-US" sz="1200" dirty="0" err="1"/>
              <a:t>infecţioase</a:t>
            </a:r>
            <a:r>
              <a:rPr lang="en-US" sz="1200" dirty="0"/>
              <a:t> </a:t>
            </a:r>
            <a:r>
              <a:rPr lang="en-US" sz="1200" dirty="0" err="1"/>
              <a:t>şi</a:t>
            </a:r>
            <a:r>
              <a:rPr lang="en-US" sz="1200" dirty="0"/>
              <a:t> </a:t>
            </a:r>
            <a:r>
              <a:rPr lang="en-US" sz="1200" dirty="0" err="1"/>
              <a:t>parazitare</a:t>
            </a:r>
            <a:r>
              <a:rPr lang="en-US" sz="1200" dirty="0"/>
              <a:t> (A00 - B99</a:t>
            </a:r>
            <a:r>
              <a:rPr lang="en-US" sz="1200" dirty="0" smtClean="0"/>
              <a:t>);</a:t>
            </a:r>
            <a:endParaRPr lang="en-US" sz="1200" dirty="0"/>
          </a:p>
          <a:p>
            <a:r>
              <a:rPr lang="en-US" sz="1200" dirty="0"/>
              <a:t>b) </a:t>
            </a:r>
            <a:r>
              <a:rPr lang="en-US" sz="1200" dirty="0" err="1"/>
              <a:t>tumori</a:t>
            </a:r>
            <a:r>
              <a:rPr lang="en-US" sz="1200" dirty="0"/>
              <a:t> (C00 - D48</a:t>
            </a:r>
            <a:r>
              <a:rPr lang="en-US" sz="1200" dirty="0" smtClean="0"/>
              <a:t>);</a:t>
            </a:r>
            <a:endParaRPr lang="en-US" sz="1200" dirty="0"/>
          </a:p>
          <a:p>
            <a:r>
              <a:rPr lang="en-US" sz="1200" dirty="0"/>
              <a:t>c) </a:t>
            </a:r>
            <a:r>
              <a:rPr lang="en-US" sz="1200" dirty="0" err="1"/>
              <a:t>boli</a:t>
            </a:r>
            <a:r>
              <a:rPr lang="en-US" sz="1200" dirty="0"/>
              <a:t> ale </a:t>
            </a:r>
            <a:r>
              <a:rPr lang="en-US" sz="1200" dirty="0" err="1"/>
              <a:t>sîngelui</a:t>
            </a:r>
            <a:r>
              <a:rPr lang="en-US" sz="1200" dirty="0"/>
              <a:t>, ale </a:t>
            </a:r>
            <a:r>
              <a:rPr lang="en-US" sz="1200" dirty="0" err="1"/>
              <a:t>organelor</a:t>
            </a:r>
            <a:r>
              <a:rPr lang="en-US" sz="1200" dirty="0"/>
              <a:t> </a:t>
            </a:r>
            <a:r>
              <a:rPr lang="en-US" sz="1200" dirty="0" err="1"/>
              <a:t>hematopoetice</a:t>
            </a:r>
            <a:r>
              <a:rPr lang="en-US" sz="1200" dirty="0"/>
              <a:t> </a:t>
            </a:r>
            <a:r>
              <a:rPr lang="en-US" sz="1200" dirty="0" err="1"/>
              <a:t>şi</a:t>
            </a:r>
            <a:r>
              <a:rPr lang="en-US" sz="1200" dirty="0"/>
              <a:t> </a:t>
            </a:r>
            <a:r>
              <a:rPr lang="en-US" sz="1200" dirty="0" err="1"/>
              <a:t>unele</a:t>
            </a:r>
            <a:r>
              <a:rPr lang="en-US" sz="1200" dirty="0"/>
              <a:t> </a:t>
            </a:r>
            <a:r>
              <a:rPr lang="en-US" sz="1200" dirty="0" err="1"/>
              <a:t>tulburări</a:t>
            </a:r>
            <a:r>
              <a:rPr lang="en-US" sz="1200" dirty="0"/>
              <a:t> ale </a:t>
            </a:r>
            <a:r>
              <a:rPr lang="en-US" sz="1200" dirty="0" err="1"/>
              <a:t>mecanismului</a:t>
            </a:r>
            <a:r>
              <a:rPr lang="en-US" sz="1200" dirty="0"/>
              <a:t> </a:t>
            </a:r>
            <a:r>
              <a:rPr lang="en-US" sz="1200" dirty="0" err="1"/>
              <a:t>imunitar</a:t>
            </a:r>
            <a:r>
              <a:rPr lang="en-US" sz="1200" dirty="0"/>
              <a:t> (D50 - D89</a:t>
            </a:r>
            <a:r>
              <a:rPr lang="en-US" sz="1200" dirty="0" smtClean="0"/>
              <a:t>);</a:t>
            </a:r>
            <a:endParaRPr lang="en-US" sz="1200" dirty="0"/>
          </a:p>
          <a:p>
            <a:r>
              <a:rPr lang="en-US" sz="1200" dirty="0"/>
              <a:t>d) </a:t>
            </a:r>
            <a:r>
              <a:rPr lang="en-US" sz="1200" dirty="0" err="1"/>
              <a:t>boli</a:t>
            </a:r>
            <a:r>
              <a:rPr lang="en-US" sz="1200" dirty="0"/>
              <a:t> endocrine, de </a:t>
            </a:r>
            <a:r>
              <a:rPr lang="en-US" sz="1200" dirty="0" err="1"/>
              <a:t>nutriţie</a:t>
            </a:r>
            <a:r>
              <a:rPr lang="en-US" sz="1200" dirty="0"/>
              <a:t> </a:t>
            </a:r>
            <a:r>
              <a:rPr lang="en-US" sz="1200" dirty="0" err="1"/>
              <a:t>şi</a:t>
            </a:r>
            <a:r>
              <a:rPr lang="en-US" sz="1200" dirty="0"/>
              <a:t> de metabolism (E00 - E90</a:t>
            </a:r>
            <a:r>
              <a:rPr lang="en-US" sz="1200" dirty="0" smtClean="0"/>
              <a:t>);</a:t>
            </a:r>
            <a:endParaRPr lang="en-US" sz="1200" dirty="0"/>
          </a:p>
          <a:p>
            <a:r>
              <a:rPr lang="en-US" sz="1200" dirty="0"/>
              <a:t>e) </a:t>
            </a:r>
            <a:r>
              <a:rPr lang="en-US" sz="1200" dirty="0" err="1"/>
              <a:t>tulburări</a:t>
            </a:r>
            <a:r>
              <a:rPr lang="en-US" sz="1200" dirty="0"/>
              <a:t> </a:t>
            </a:r>
            <a:r>
              <a:rPr lang="en-US" sz="1200" dirty="0" err="1"/>
              <a:t>mintale</a:t>
            </a:r>
            <a:r>
              <a:rPr lang="en-US" sz="1200" dirty="0"/>
              <a:t> </a:t>
            </a:r>
            <a:r>
              <a:rPr lang="en-US" sz="1200" dirty="0" err="1"/>
              <a:t>şi</a:t>
            </a:r>
            <a:r>
              <a:rPr lang="en-US" sz="1200" dirty="0"/>
              <a:t> de </a:t>
            </a:r>
            <a:r>
              <a:rPr lang="en-US" sz="1200" dirty="0" err="1"/>
              <a:t>comportament</a:t>
            </a:r>
            <a:r>
              <a:rPr lang="en-US" sz="1200" dirty="0"/>
              <a:t> (F00 - F99</a:t>
            </a:r>
            <a:r>
              <a:rPr lang="en-US" sz="1200" dirty="0" smtClean="0"/>
              <a:t>);</a:t>
            </a:r>
            <a:endParaRPr lang="en-US" sz="1200" dirty="0"/>
          </a:p>
          <a:p>
            <a:r>
              <a:rPr lang="en-US" sz="1200" dirty="0"/>
              <a:t>f) </a:t>
            </a:r>
            <a:r>
              <a:rPr lang="en-US" sz="1200" dirty="0" err="1"/>
              <a:t>boli</a:t>
            </a:r>
            <a:r>
              <a:rPr lang="en-US" sz="1200" dirty="0"/>
              <a:t> ale </a:t>
            </a:r>
            <a:r>
              <a:rPr lang="en-US" sz="1200" dirty="0" err="1"/>
              <a:t>sistemului</a:t>
            </a:r>
            <a:r>
              <a:rPr lang="en-US" sz="1200" dirty="0"/>
              <a:t> </a:t>
            </a:r>
            <a:r>
              <a:rPr lang="en-US" sz="1200" dirty="0" err="1"/>
              <a:t>nervos</a:t>
            </a:r>
            <a:r>
              <a:rPr lang="en-US" sz="1200" dirty="0"/>
              <a:t> (G00 - G99</a:t>
            </a:r>
            <a:r>
              <a:rPr lang="en-US" sz="1200" dirty="0" smtClean="0"/>
              <a:t>);</a:t>
            </a:r>
            <a:endParaRPr lang="en-US" sz="1200" dirty="0"/>
          </a:p>
          <a:p>
            <a:r>
              <a:rPr lang="en-US" sz="1200" dirty="0"/>
              <a:t>g) </a:t>
            </a:r>
            <a:r>
              <a:rPr lang="en-US" sz="1200" dirty="0" err="1"/>
              <a:t>boli</a:t>
            </a:r>
            <a:r>
              <a:rPr lang="en-US" sz="1200" dirty="0"/>
              <a:t> ale </a:t>
            </a:r>
            <a:r>
              <a:rPr lang="en-US" sz="1200" dirty="0" err="1"/>
              <a:t>ochiului</a:t>
            </a:r>
            <a:r>
              <a:rPr lang="en-US" sz="1200" dirty="0"/>
              <a:t> </a:t>
            </a:r>
            <a:r>
              <a:rPr lang="en-US" sz="1200" dirty="0" err="1"/>
              <a:t>şi</a:t>
            </a:r>
            <a:r>
              <a:rPr lang="en-US" sz="1200" dirty="0"/>
              <a:t> ale </a:t>
            </a:r>
            <a:r>
              <a:rPr lang="en-US" sz="1200" dirty="0" err="1"/>
              <a:t>anexelor</a:t>
            </a:r>
            <a:r>
              <a:rPr lang="en-US" sz="1200" dirty="0"/>
              <a:t> sale (H00 - H59</a:t>
            </a:r>
            <a:r>
              <a:rPr lang="en-US" sz="1200" dirty="0" smtClean="0"/>
              <a:t>);</a:t>
            </a:r>
            <a:endParaRPr lang="en-US" sz="1200" dirty="0"/>
          </a:p>
          <a:p>
            <a:r>
              <a:rPr lang="en-US" sz="1200" dirty="0"/>
              <a:t>h) </a:t>
            </a:r>
            <a:r>
              <a:rPr lang="en-US" sz="1200" dirty="0" err="1"/>
              <a:t>boli</a:t>
            </a:r>
            <a:r>
              <a:rPr lang="en-US" sz="1200" dirty="0"/>
              <a:t> ale </a:t>
            </a:r>
            <a:r>
              <a:rPr lang="en-US" sz="1200" dirty="0" err="1"/>
              <a:t>urechii</a:t>
            </a:r>
            <a:r>
              <a:rPr lang="en-US" sz="1200" dirty="0"/>
              <a:t> </a:t>
            </a:r>
            <a:r>
              <a:rPr lang="en-US" sz="1200" dirty="0" err="1"/>
              <a:t>şi</a:t>
            </a:r>
            <a:r>
              <a:rPr lang="en-US" sz="1200" dirty="0"/>
              <a:t> ale </a:t>
            </a:r>
            <a:r>
              <a:rPr lang="en-US" sz="1200" dirty="0" err="1"/>
              <a:t>apofizei</a:t>
            </a:r>
            <a:r>
              <a:rPr lang="en-US" sz="1200" dirty="0"/>
              <a:t> </a:t>
            </a:r>
            <a:r>
              <a:rPr lang="en-US" sz="1200" dirty="0" err="1"/>
              <a:t>mastoide</a:t>
            </a:r>
            <a:r>
              <a:rPr lang="en-US" sz="1200" dirty="0"/>
              <a:t> (H60 - H95</a:t>
            </a:r>
            <a:r>
              <a:rPr lang="en-US" sz="1200" dirty="0" smtClean="0"/>
              <a:t>);</a:t>
            </a:r>
            <a:endParaRPr lang="en-US" sz="1200" dirty="0"/>
          </a:p>
          <a:p>
            <a:r>
              <a:rPr lang="en-US" sz="1200" dirty="0" err="1"/>
              <a:t>i</a:t>
            </a:r>
            <a:r>
              <a:rPr lang="en-US" sz="1200" dirty="0"/>
              <a:t>) </a:t>
            </a:r>
            <a:r>
              <a:rPr lang="en-US" sz="1200" dirty="0" err="1"/>
              <a:t>boli</a:t>
            </a:r>
            <a:r>
              <a:rPr lang="en-US" sz="1200" dirty="0"/>
              <a:t> ale </a:t>
            </a:r>
            <a:r>
              <a:rPr lang="en-US" sz="1200" dirty="0" err="1"/>
              <a:t>aparatului</a:t>
            </a:r>
            <a:r>
              <a:rPr lang="en-US" sz="1200" dirty="0"/>
              <a:t> circulator (I00 - I99</a:t>
            </a:r>
            <a:r>
              <a:rPr lang="en-US" sz="1200" dirty="0" smtClean="0"/>
              <a:t>);</a:t>
            </a:r>
            <a:endParaRPr lang="en-US" sz="1200" dirty="0"/>
          </a:p>
          <a:p>
            <a:r>
              <a:rPr lang="en-US" sz="1200" dirty="0"/>
              <a:t>j) </a:t>
            </a:r>
            <a:r>
              <a:rPr lang="en-US" sz="1200" dirty="0" err="1"/>
              <a:t>boli</a:t>
            </a:r>
            <a:r>
              <a:rPr lang="en-US" sz="1200" dirty="0"/>
              <a:t> ale </a:t>
            </a:r>
            <a:r>
              <a:rPr lang="en-US" sz="1200" dirty="0" err="1"/>
              <a:t>aparatului</a:t>
            </a:r>
            <a:r>
              <a:rPr lang="en-US" sz="1200" dirty="0"/>
              <a:t> respirator (J00 - J99);</a:t>
            </a:r>
          </a:p>
          <a:p>
            <a:r>
              <a:rPr lang="en-US" sz="1200" dirty="0" smtClean="0"/>
              <a:t>k</a:t>
            </a:r>
            <a:r>
              <a:rPr lang="en-US" sz="1200" dirty="0"/>
              <a:t>) </a:t>
            </a:r>
            <a:r>
              <a:rPr lang="en-US" sz="1200" dirty="0" err="1"/>
              <a:t>boli</a:t>
            </a:r>
            <a:r>
              <a:rPr lang="en-US" sz="1200" dirty="0"/>
              <a:t> ale </a:t>
            </a:r>
            <a:r>
              <a:rPr lang="en-US" sz="1200" dirty="0" err="1"/>
              <a:t>aparatului</a:t>
            </a:r>
            <a:r>
              <a:rPr lang="en-US" sz="1200" dirty="0"/>
              <a:t> </a:t>
            </a:r>
            <a:r>
              <a:rPr lang="en-US" sz="1200" dirty="0" err="1"/>
              <a:t>digestiv</a:t>
            </a:r>
            <a:r>
              <a:rPr lang="en-US" sz="1200" dirty="0"/>
              <a:t> (K00 - K93</a:t>
            </a:r>
            <a:r>
              <a:rPr lang="en-US" sz="1200" dirty="0" smtClean="0"/>
              <a:t>);</a:t>
            </a:r>
            <a:endParaRPr lang="en-US" sz="1200" dirty="0"/>
          </a:p>
          <a:p>
            <a:r>
              <a:rPr lang="en-US" sz="1200" dirty="0"/>
              <a:t>l) </a:t>
            </a:r>
            <a:r>
              <a:rPr lang="en-US" sz="1200" dirty="0" err="1"/>
              <a:t>boli</a:t>
            </a:r>
            <a:r>
              <a:rPr lang="en-US" sz="1200" dirty="0"/>
              <a:t> ale </a:t>
            </a:r>
            <a:r>
              <a:rPr lang="en-US" sz="1200" dirty="0" err="1"/>
              <a:t>pielii</a:t>
            </a:r>
            <a:r>
              <a:rPr lang="en-US" sz="1200" dirty="0"/>
              <a:t> </a:t>
            </a:r>
            <a:r>
              <a:rPr lang="en-US" sz="1200" dirty="0" err="1"/>
              <a:t>şi</a:t>
            </a:r>
            <a:r>
              <a:rPr lang="en-US" sz="1200" dirty="0"/>
              <a:t> </a:t>
            </a:r>
            <a:r>
              <a:rPr lang="en-US" sz="1200" dirty="0" err="1"/>
              <a:t>ţesutului</a:t>
            </a:r>
            <a:r>
              <a:rPr lang="en-US" sz="1200" dirty="0"/>
              <a:t> </a:t>
            </a:r>
            <a:r>
              <a:rPr lang="en-US" sz="1200" dirty="0" err="1"/>
              <a:t>celular</a:t>
            </a:r>
            <a:r>
              <a:rPr lang="en-US" sz="1200" dirty="0"/>
              <a:t> </a:t>
            </a:r>
            <a:r>
              <a:rPr lang="en-US" sz="1200" dirty="0" err="1"/>
              <a:t>subcutanat</a:t>
            </a:r>
            <a:r>
              <a:rPr lang="en-US" sz="1200" dirty="0"/>
              <a:t> (L00 - L99</a:t>
            </a:r>
            <a:r>
              <a:rPr lang="en-US" sz="1200" dirty="0" smtClean="0"/>
              <a:t>);</a:t>
            </a:r>
            <a:endParaRPr lang="en-US" sz="1200" dirty="0"/>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8</a:t>
            </a:fld>
            <a:endParaRPr lang="en">
              <a:solidFill>
                <a:srgbClr val="FFFFFF"/>
              </a:solidFill>
            </a:endParaRPr>
          </a:p>
        </p:txBody>
      </p:sp>
    </p:spTree>
    <p:extLst>
      <p:ext uri="{BB962C8B-B14F-4D97-AF65-F5344CB8AC3E}">
        <p14:creationId xmlns:p14="http://schemas.microsoft.com/office/powerpoint/2010/main" val="249814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25" y="5598"/>
            <a:ext cx="8299576" cy="1140000"/>
          </a:xfrm>
        </p:spPr>
        <p:txBody>
          <a:bodyPr/>
          <a:lstStyle/>
          <a:p>
            <a:r>
              <a:rPr lang="en-US" b="1" dirty="0" err="1"/>
              <a:t>Lista</a:t>
            </a:r>
            <a:r>
              <a:rPr lang="en-US" b="1" dirty="0"/>
              <a:t> </a:t>
            </a:r>
            <a:r>
              <a:rPr lang="en-US" b="1" dirty="0" err="1"/>
              <a:t>maladiilor</a:t>
            </a:r>
            <a:r>
              <a:rPr lang="en-US" b="1" dirty="0"/>
              <a:t> </a:t>
            </a:r>
            <a:r>
              <a:rPr lang="en-US" b="1" dirty="0" err="1"/>
              <a:t>şi</a:t>
            </a:r>
            <a:r>
              <a:rPr lang="en-US" b="1" dirty="0"/>
              <a:t> </a:t>
            </a:r>
            <a:r>
              <a:rPr lang="en-US" b="1" dirty="0" err="1"/>
              <a:t>stărilor</a:t>
            </a:r>
            <a:r>
              <a:rPr lang="en-US" b="1" dirty="0"/>
              <a:t> care </a:t>
            </a:r>
            <a:r>
              <a:rPr lang="en-US" b="1" dirty="0" err="1"/>
              <a:t>necesită</a:t>
            </a:r>
            <a:r>
              <a:rPr lang="en-US" b="1" dirty="0"/>
              <a:t> </a:t>
            </a:r>
            <a:r>
              <a:rPr lang="en-US" b="1" dirty="0" err="1" smtClean="0"/>
              <a:t>asistenţă</a:t>
            </a:r>
            <a:r>
              <a:rPr lang="en-US" b="1" dirty="0" smtClean="0"/>
              <a:t> </a:t>
            </a:r>
            <a:r>
              <a:rPr lang="en-US" b="1" dirty="0" err="1" smtClean="0"/>
              <a:t>medicală</a:t>
            </a:r>
            <a:r>
              <a:rPr lang="en-US" b="1" dirty="0" smtClean="0"/>
              <a:t> </a:t>
            </a:r>
            <a:r>
              <a:rPr lang="en-US" b="1" dirty="0" err="1"/>
              <a:t>finanţată</a:t>
            </a:r>
            <a:r>
              <a:rPr lang="en-US" b="1" dirty="0"/>
              <a:t> din </a:t>
            </a:r>
            <a:r>
              <a:rPr lang="en-US" b="1" dirty="0" err="1"/>
              <a:t>mijloacele</a:t>
            </a:r>
            <a:r>
              <a:rPr lang="en-US" b="1" dirty="0"/>
              <a:t> </a:t>
            </a:r>
            <a:r>
              <a:rPr lang="ro-MD" b="1" dirty="0" smtClean="0"/>
              <a:t>AOAM (2)</a:t>
            </a:r>
            <a:endParaRPr lang="en-US" b="1" dirty="0"/>
          </a:p>
        </p:txBody>
      </p:sp>
      <p:sp>
        <p:nvSpPr>
          <p:cNvPr id="3" name="Текст 2"/>
          <p:cNvSpPr>
            <a:spLocks noGrp="1"/>
          </p:cNvSpPr>
          <p:nvPr>
            <p:ph type="body" idx="1"/>
          </p:nvPr>
        </p:nvSpPr>
        <p:spPr>
          <a:xfrm>
            <a:off x="844424" y="1538075"/>
            <a:ext cx="8076055" cy="3387900"/>
          </a:xfrm>
        </p:spPr>
        <p:txBody>
          <a:bodyPr/>
          <a:lstStyle/>
          <a:p>
            <a:r>
              <a:rPr lang="en-US" sz="1200" dirty="0" smtClean="0"/>
              <a:t>m</a:t>
            </a:r>
            <a:r>
              <a:rPr lang="en-US" sz="1200" dirty="0"/>
              <a:t>) </a:t>
            </a:r>
            <a:r>
              <a:rPr lang="en-US" sz="1200" dirty="0" err="1"/>
              <a:t>boli</a:t>
            </a:r>
            <a:r>
              <a:rPr lang="en-US" sz="1200" dirty="0"/>
              <a:t> ale </a:t>
            </a:r>
            <a:r>
              <a:rPr lang="en-US" sz="1200" dirty="0" err="1"/>
              <a:t>sistemului</a:t>
            </a:r>
            <a:r>
              <a:rPr lang="en-US" sz="1200" dirty="0"/>
              <a:t> </a:t>
            </a:r>
            <a:r>
              <a:rPr lang="en-US" sz="1200" dirty="0" err="1"/>
              <a:t>osteoarticular</a:t>
            </a:r>
            <a:r>
              <a:rPr lang="en-US" sz="1200" dirty="0"/>
              <a:t>, ale </a:t>
            </a:r>
            <a:r>
              <a:rPr lang="en-US" sz="1200" dirty="0" err="1"/>
              <a:t>muşchilor</a:t>
            </a:r>
            <a:r>
              <a:rPr lang="en-US" sz="1200" dirty="0"/>
              <a:t> </a:t>
            </a:r>
            <a:r>
              <a:rPr lang="en-US" sz="1200" dirty="0" err="1"/>
              <a:t>şi</a:t>
            </a:r>
            <a:r>
              <a:rPr lang="en-US" sz="1200" dirty="0"/>
              <a:t> ale </a:t>
            </a:r>
            <a:r>
              <a:rPr lang="en-US" sz="1200" dirty="0" err="1"/>
              <a:t>ţesutului</a:t>
            </a:r>
            <a:r>
              <a:rPr lang="en-US" sz="1200" dirty="0"/>
              <a:t> </a:t>
            </a:r>
            <a:r>
              <a:rPr lang="en-US" sz="1200" dirty="0" err="1"/>
              <a:t>conjuctiv</a:t>
            </a:r>
            <a:r>
              <a:rPr lang="en-US" sz="1200" dirty="0"/>
              <a:t> (M00 - M99</a:t>
            </a:r>
            <a:r>
              <a:rPr lang="en-US" sz="1200" dirty="0" smtClean="0"/>
              <a:t>);</a:t>
            </a:r>
            <a:endParaRPr lang="en-US" sz="1200" dirty="0"/>
          </a:p>
          <a:p>
            <a:r>
              <a:rPr lang="en-US" sz="1200" dirty="0"/>
              <a:t>n) </a:t>
            </a:r>
            <a:r>
              <a:rPr lang="en-US" sz="1200" dirty="0" err="1"/>
              <a:t>boli</a:t>
            </a:r>
            <a:r>
              <a:rPr lang="en-US" sz="1200" dirty="0"/>
              <a:t> ale </a:t>
            </a:r>
            <a:r>
              <a:rPr lang="en-US" sz="1200" dirty="0" err="1"/>
              <a:t>aparatului</a:t>
            </a:r>
            <a:r>
              <a:rPr lang="en-US" sz="1200" dirty="0"/>
              <a:t> </a:t>
            </a:r>
            <a:r>
              <a:rPr lang="en-US" sz="1200" dirty="0" err="1"/>
              <a:t>genito-urinar</a:t>
            </a:r>
            <a:r>
              <a:rPr lang="en-US" sz="1200" dirty="0"/>
              <a:t> (N00 - N99</a:t>
            </a:r>
            <a:r>
              <a:rPr lang="en-US" sz="1200" dirty="0" smtClean="0"/>
              <a:t>);</a:t>
            </a:r>
            <a:endParaRPr lang="en-US" sz="1200" dirty="0"/>
          </a:p>
          <a:p>
            <a:r>
              <a:rPr lang="en-US" sz="1200" dirty="0"/>
              <a:t>o) </a:t>
            </a:r>
            <a:r>
              <a:rPr lang="en-US" sz="1200" dirty="0" err="1"/>
              <a:t>sarcina</a:t>
            </a:r>
            <a:r>
              <a:rPr lang="en-US" sz="1200" dirty="0"/>
              <a:t>, </a:t>
            </a:r>
            <a:r>
              <a:rPr lang="en-US" sz="1200" dirty="0" err="1"/>
              <a:t>naşterea</a:t>
            </a:r>
            <a:r>
              <a:rPr lang="en-US" sz="1200" dirty="0"/>
              <a:t>, </a:t>
            </a:r>
            <a:r>
              <a:rPr lang="en-US" sz="1200" dirty="0" err="1"/>
              <a:t>lăuzia</a:t>
            </a:r>
            <a:r>
              <a:rPr lang="en-US" sz="1200" dirty="0"/>
              <a:t> (O00 - O99</a:t>
            </a:r>
            <a:r>
              <a:rPr lang="en-US" sz="1200" dirty="0" smtClean="0"/>
              <a:t>);</a:t>
            </a:r>
            <a:endParaRPr lang="en-US" sz="1200" dirty="0"/>
          </a:p>
          <a:p>
            <a:r>
              <a:rPr lang="en-US" sz="1200" dirty="0"/>
              <a:t>p) </a:t>
            </a:r>
            <a:r>
              <a:rPr lang="en-US" sz="1200" dirty="0" err="1"/>
              <a:t>unele</a:t>
            </a:r>
            <a:r>
              <a:rPr lang="en-US" sz="1200" dirty="0"/>
              <a:t> </a:t>
            </a:r>
            <a:r>
              <a:rPr lang="en-US" sz="1200" dirty="0" err="1"/>
              <a:t>afecţiuni</a:t>
            </a:r>
            <a:r>
              <a:rPr lang="en-US" sz="1200" dirty="0"/>
              <a:t> a </a:t>
            </a:r>
            <a:r>
              <a:rPr lang="en-US" sz="1200" dirty="0" err="1"/>
              <a:t>căror</a:t>
            </a:r>
            <a:r>
              <a:rPr lang="en-US" sz="1200" dirty="0"/>
              <a:t> </a:t>
            </a:r>
            <a:r>
              <a:rPr lang="en-US" sz="1200" dirty="0" err="1"/>
              <a:t>origine</a:t>
            </a:r>
            <a:r>
              <a:rPr lang="en-US" sz="1200" dirty="0"/>
              <a:t> se </a:t>
            </a:r>
            <a:r>
              <a:rPr lang="en-US" sz="1200" dirty="0" err="1"/>
              <a:t>situează</a:t>
            </a:r>
            <a:r>
              <a:rPr lang="en-US" sz="1200" dirty="0"/>
              <a:t> </a:t>
            </a:r>
            <a:r>
              <a:rPr lang="en-US" sz="1200" dirty="0" err="1"/>
              <a:t>în</a:t>
            </a:r>
            <a:r>
              <a:rPr lang="en-US" sz="1200" dirty="0"/>
              <a:t> </a:t>
            </a:r>
            <a:r>
              <a:rPr lang="en-US" sz="1200" dirty="0" err="1"/>
              <a:t>perioada</a:t>
            </a:r>
            <a:r>
              <a:rPr lang="en-US" sz="1200" dirty="0"/>
              <a:t> </a:t>
            </a:r>
            <a:r>
              <a:rPr lang="en-US" sz="1200" dirty="0" err="1"/>
              <a:t>perinatală</a:t>
            </a:r>
            <a:r>
              <a:rPr lang="en-US" sz="1200" dirty="0"/>
              <a:t> (P00 - P96</a:t>
            </a:r>
            <a:r>
              <a:rPr lang="en-US" sz="1200" dirty="0" smtClean="0"/>
              <a:t>);</a:t>
            </a:r>
            <a:endParaRPr lang="en-US" sz="1200" dirty="0"/>
          </a:p>
          <a:p>
            <a:r>
              <a:rPr lang="en-US" sz="1200" dirty="0"/>
              <a:t>q) </a:t>
            </a:r>
            <a:r>
              <a:rPr lang="en-US" sz="1200" dirty="0" err="1"/>
              <a:t>malformaţii</a:t>
            </a:r>
            <a:r>
              <a:rPr lang="en-US" sz="1200" dirty="0"/>
              <a:t> </a:t>
            </a:r>
            <a:r>
              <a:rPr lang="en-US" sz="1200" dirty="0" err="1"/>
              <a:t>congenitale</a:t>
            </a:r>
            <a:r>
              <a:rPr lang="en-US" sz="1200" dirty="0"/>
              <a:t>, </a:t>
            </a:r>
            <a:r>
              <a:rPr lang="en-US" sz="1200" dirty="0" err="1"/>
              <a:t>deformaţii</a:t>
            </a:r>
            <a:r>
              <a:rPr lang="en-US" sz="1200" dirty="0"/>
              <a:t> </a:t>
            </a:r>
            <a:r>
              <a:rPr lang="en-US" sz="1200" dirty="0" err="1"/>
              <a:t>şi</a:t>
            </a:r>
            <a:r>
              <a:rPr lang="en-US" sz="1200" dirty="0"/>
              <a:t> </a:t>
            </a:r>
            <a:r>
              <a:rPr lang="en-US" sz="1200" dirty="0" err="1"/>
              <a:t>anomalii</a:t>
            </a:r>
            <a:r>
              <a:rPr lang="en-US" sz="1200" dirty="0"/>
              <a:t> </a:t>
            </a:r>
            <a:r>
              <a:rPr lang="en-US" sz="1200" dirty="0" err="1"/>
              <a:t>cromozomiale</a:t>
            </a:r>
            <a:r>
              <a:rPr lang="en-US" sz="1200" dirty="0"/>
              <a:t> (Q00 - Q99</a:t>
            </a:r>
            <a:r>
              <a:rPr lang="en-US" sz="1200" dirty="0" smtClean="0"/>
              <a:t>);</a:t>
            </a:r>
            <a:endParaRPr lang="en-US" sz="1200" dirty="0"/>
          </a:p>
          <a:p>
            <a:r>
              <a:rPr lang="en-US" sz="1200" dirty="0"/>
              <a:t>r) </a:t>
            </a:r>
            <a:r>
              <a:rPr lang="en-US" sz="1200" dirty="0" err="1"/>
              <a:t>simptome</a:t>
            </a:r>
            <a:r>
              <a:rPr lang="en-US" sz="1200" dirty="0"/>
              <a:t>, </a:t>
            </a:r>
            <a:r>
              <a:rPr lang="en-US" sz="1200" dirty="0" err="1"/>
              <a:t>semne</a:t>
            </a:r>
            <a:r>
              <a:rPr lang="en-US" sz="1200" dirty="0"/>
              <a:t> </a:t>
            </a:r>
            <a:r>
              <a:rPr lang="en-US" sz="1200" dirty="0" err="1"/>
              <a:t>şi</a:t>
            </a:r>
            <a:r>
              <a:rPr lang="en-US" sz="1200" dirty="0"/>
              <a:t> </a:t>
            </a:r>
            <a:r>
              <a:rPr lang="en-US" sz="1200" dirty="0" err="1"/>
              <a:t>rezultate</a:t>
            </a:r>
            <a:r>
              <a:rPr lang="en-US" sz="1200" dirty="0"/>
              <a:t> </a:t>
            </a:r>
            <a:r>
              <a:rPr lang="en-US" sz="1200" dirty="0" err="1"/>
              <a:t>anormale</a:t>
            </a:r>
            <a:r>
              <a:rPr lang="en-US" sz="1200" dirty="0"/>
              <a:t> ale </a:t>
            </a:r>
            <a:r>
              <a:rPr lang="en-US" sz="1200" dirty="0" err="1"/>
              <a:t>investigaţiilor</a:t>
            </a:r>
            <a:r>
              <a:rPr lang="en-US" sz="1200" dirty="0"/>
              <a:t> </a:t>
            </a:r>
            <a:r>
              <a:rPr lang="en-US" sz="1200" dirty="0" err="1"/>
              <a:t>clinice</a:t>
            </a:r>
            <a:r>
              <a:rPr lang="en-US" sz="1200" dirty="0"/>
              <a:t> </a:t>
            </a:r>
            <a:r>
              <a:rPr lang="en-US" sz="1200" dirty="0" err="1"/>
              <a:t>şi</a:t>
            </a:r>
            <a:r>
              <a:rPr lang="en-US" sz="1200" dirty="0"/>
              <a:t> de </a:t>
            </a:r>
            <a:r>
              <a:rPr lang="en-US" sz="1200" dirty="0" err="1"/>
              <a:t>laborator</a:t>
            </a:r>
            <a:r>
              <a:rPr lang="en-US" sz="1200" dirty="0"/>
              <a:t>, </a:t>
            </a:r>
            <a:r>
              <a:rPr lang="en-US" sz="1200" dirty="0" err="1"/>
              <a:t>neclasate</a:t>
            </a:r>
            <a:r>
              <a:rPr lang="en-US" sz="1200" dirty="0"/>
              <a:t> </a:t>
            </a:r>
            <a:r>
              <a:rPr lang="en-US" sz="1200" dirty="0" err="1"/>
              <a:t>în</a:t>
            </a:r>
            <a:r>
              <a:rPr lang="en-US" sz="1200" dirty="0"/>
              <a:t> </a:t>
            </a:r>
            <a:r>
              <a:rPr lang="en-US" sz="1200" dirty="0" err="1"/>
              <a:t>alte</a:t>
            </a:r>
            <a:r>
              <a:rPr lang="en-US" sz="1200" dirty="0"/>
              <a:t> </a:t>
            </a:r>
            <a:r>
              <a:rPr lang="en-US" sz="1200" dirty="0" err="1"/>
              <a:t>locuri</a:t>
            </a:r>
            <a:r>
              <a:rPr lang="en-US" sz="1200" dirty="0"/>
              <a:t> (R00 - R99</a:t>
            </a:r>
            <a:r>
              <a:rPr lang="en-US" sz="1200" dirty="0" smtClean="0"/>
              <a:t>);</a:t>
            </a:r>
            <a:endParaRPr lang="en-US" sz="1200" dirty="0"/>
          </a:p>
          <a:p>
            <a:r>
              <a:rPr lang="en-US" sz="1200" dirty="0"/>
              <a:t>s) </a:t>
            </a:r>
            <a:r>
              <a:rPr lang="en-US" sz="1200" dirty="0" err="1"/>
              <a:t>leziuni</a:t>
            </a:r>
            <a:r>
              <a:rPr lang="en-US" sz="1200" dirty="0"/>
              <a:t> </a:t>
            </a:r>
            <a:r>
              <a:rPr lang="en-US" sz="1200" dirty="0" err="1"/>
              <a:t>traumatice</a:t>
            </a:r>
            <a:r>
              <a:rPr lang="en-US" sz="1200" dirty="0"/>
              <a:t>, </a:t>
            </a:r>
            <a:r>
              <a:rPr lang="en-US" sz="1200" dirty="0" err="1"/>
              <a:t>otrăviri</a:t>
            </a:r>
            <a:r>
              <a:rPr lang="en-US" sz="1200" dirty="0"/>
              <a:t> </a:t>
            </a:r>
            <a:r>
              <a:rPr lang="en-US" sz="1200" dirty="0" err="1"/>
              <a:t>şi</a:t>
            </a:r>
            <a:r>
              <a:rPr lang="en-US" sz="1200" dirty="0"/>
              <a:t> </a:t>
            </a:r>
            <a:r>
              <a:rPr lang="en-US" sz="1200" dirty="0" err="1"/>
              <a:t>alte</a:t>
            </a:r>
            <a:r>
              <a:rPr lang="en-US" sz="1200" dirty="0"/>
              <a:t> </a:t>
            </a:r>
            <a:r>
              <a:rPr lang="en-US" sz="1200" dirty="0" err="1"/>
              <a:t>consecinţe</a:t>
            </a:r>
            <a:r>
              <a:rPr lang="en-US" sz="1200" dirty="0"/>
              <a:t> ale </a:t>
            </a:r>
            <a:r>
              <a:rPr lang="en-US" sz="1200" dirty="0" err="1"/>
              <a:t>cauzelor</a:t>
            </a:r>
            <a:r>
              <a:rPr lang="en-US" sz="1200" dirty="0"/>
              <a:t> </a:t>
            </a:r>
            <a:r>
              <a:rPr lang="en-US" sz="1200" dirty="0" err="1"/>
              <a:t>externe</a:t>
            </a:r>
            <a:r>
              <a:rPr lang="en-US" sz="1200" dirty="0"/>
              <a:t> (S00 - T98</a:t>
            </a:r>
            <a:r>
              <a:rPr lang="en-US" sz="1200" dirty="0" smtClean="0"/>
              <a:t>);</a:t>
            </a:r>
            <a:endParaRPr lang="en-US" sz="1200" dirty="0"/>
          </a:p>
          <a:p>
            <a:r>
              <a:rPr lang="en-US" sz="1200" dirty="0"/>
              <a:t>t) </a:t>
            </a:r>
            <a:r>
              <a:rPr lang="en-US" sz="1200" dirty="0" err="1"/>
              <a:t>boala</a:t>
            </a:r>
            <a:r>
              <a:rPr lang="en-US" sz="1200" dirty="0"/>
              <a:t> </a:t>
            </a:r>
            <a:r>
              <a:rPr lang="en-US" sz="1200" dirty="0" err="1"/>
              <a:t>actinică</a:t>
            </a:r>
            <a:r>
              <a:rPr lang="en-US" sz="1200" dirty="0"/>
              <a:t> (W90</a:t>
            </a:r>
            <a:r>
              <a:rPr lang="en-US" sz="1200" dirty="0" smtClean="0"/>
              <a:t>);</a:t>
            </a:r>
            <a:endParaRPr lang="en-US" sz="1200" dirty="0"/>
          </a:p>
          <a:p>
            <a:r>
              <a:rPr lang="en-US" sz="1200" dirty="0"/>
              <a:t>u) </a:t>
            </a:r>
            <a:r>
              <a:rPr lang="en-US" sz="1200" dirty="0" err="1"/>
              <a:t>factorii</a:t>
            </a:r>
            <a:r>
              <a:rPr lang="en-US" sz="1200" dirty="0"/>
              <a:t> </a:t>
            </a:r>
            <a:r>
              <a:rPr lang="en-US" sz="1200" dirty="0" err="1"/>
              <a:t>influenţînd</a:t>
            </a:r>
            <a:r>
              <a:rPr lang="en-US" sz="1200" dirty="0"/>
              <a:t> </a:t>
            </a:r>
            <a:r>
              <a:rPr lang="en-US" sz="1200" dirty="0" err="1"/>
              <a:t>starea</a:t>
            </a:r>
            <a:r>
              <a:rPr lang="en-US" sz="1200" dirty="0"/>
              <a:t> de </a:t>
            </a:r>
            <a:r>
              <a:rPr lang="en-US" sz="1200" dirty="0" err="1"/>
              <a:t>sănătate</a:t>
            </a:r>
            <a:r>
              <a:rPr lang="en-US" sz="1200" dirty="0"/>
              <a:t> </a:t>
            </a:r>
            <a:r>
              <a:rPr lang="en-US" sz="1200" dirty="0" err="1"/>
              <a:t>şi</a:t>
            </a:r>
            <a:r>
              <a:rPr lang="en-US" sz="1200" dirty="0"/>
              <a:t> </a:t>
            </a:r>
            <a:r>
              <a:rPr lang="en-US" sz="1200" dirty="0" err="1"/>
              <a:t>motivele</a:t>
            </a:r>
            <a:r>
              <a:rPr lang="en-US" sz="1200" dirty="0"/>
              <a:t> </a:t>
            </a:r>
            <a:r>
              <a:rPr lang="en-US" sz="1200" dirty="0" err="1"/>
              <a:t>recurgerii</a:t>
            </a:r>
            <a:r>
              <a:rPr lang="en-US" sz="1200" dirty="0"/>
              <a:t> la </a:t>
            </a:r>
            <a:r>
              <a:rPr lang="en-US" sz="1200" dirty="0" err="1"/>
              <a:t>serviciile</a:t>
            </a:r>
            <a:r>
              <a:rPr lang="en-US" sz="1200" dirty="0"/>
              <a:t> de </a:t>
            </a:r>
            <a:r>
              <a:rPr lang="en-US" sz="1200" dirty="0" err="1"/>
              <a:t>sănătate</a:t>
            </a:r>
            <a:r>
              <a:rPr lang="en-US" sz="1200" dirty="0"/>
              <a:t> (Z00-Z99</a:t>
            </a:r>
            <a:r>
              <a:rPr lang="en-US" sz="1200" dirty="0" smtClean="0"/>
              <a:t>);</a:t>
            </a:r>
            <a:endParaRPr lang="en-US" sz="1200" dirty="0"/>
          </a:p>
          <a:p>
            <a:r>
              <a:rPr lang="en-US" sz="1200" dirty="0"/>
              <a:t>v)  </a:t>
            </a:r>
            <a:r>
              <a:rPr lang="en-US" sz="1200" dirty="0" err="1"/>
              <a:t>coduri</a:t>
            </a:r>
            <a:r>
              <a:rPr lang="en-US" sz="1200" dirty="0"/>
              <a:t> </a:t>
            </a:r>
            <a:r>
              <a:rPr lang="en-US" sz="1200" dirty="0" err="1"/>
              <a:t>pentru</a:t>
            </a:r>
            <a:r>
              <a:rPr lang="en-US" sz="1200" dirty="0"/>
              <a:t> </a:t>
            </a:r>
            <a:r>
              <a:rPr lang="en-US" sz="1200" dirty="0" err="1"/>
              <a:t>scopuri</a:t>
            </a:r>
            <a:r>
              <a:rPr lang="en-US" sz="1200" dirty="0"/>
              <a:t> </a:t>
            </a:r>
            <a:r>
              <a:rPr lang="en-US" sz="1200" dirty="0" err="1"/>
              <a:t>speciale</a:t>
            </a:r>
            <a:r>
              <a:rPr lang="en-US" sz="1200" dirty="0"/>
              <a:t> (U07.1; U07.2).</a:t>
            </a:r>
          </a:p>
        </p:txBody>
      </p:sp>
      <p:sp>
        <p:nvSpPr>
          <p:cNvPr id="4" name="Номер слайда 3"/>
          <p:cNvSpPr>
            <a:spLocks noGrp="1"/>
          </p:cNvSpPr>
          <p:nvPr>
            <p:ph type="sldNum" idx="12"/>
          </p:nvPr>
        </p:nvSpPr>
        <p:spPr/>
        <p:txBody>
          <a:bodyPr/>
          <a:lstStyle/>
          <a:p>
            <a:fld id="{00000000-1234-1234-1234-123412341234}" type="slidenum">
              <a:rPr lang="en" smtClean="0">
                <a:solidFill>
                  <a:srgbClr val="FFFFFF"/>
                </a:solidFill>
              </a:rPr>
              <a:pPr/>
              <a:t>9</a:t>
            </a:fld>
            <a:endParaRPr lang="en">
              <a:solidFill>
                <a:srgbClr val="FFFFFF"/>
              </a:solidFill>
            </a:endParaRPr>
          </a:p>
        </p:txBody>
      </p:sp>
    </p:spTree>
    <p:extLst>
      <p:ext uri="{BB962C8B-B14F-4D97-AF65-F5344CB8AC3E}">
        <p14:creationId xmlns:p14="http://schemas.microsoft.com/office/powerpoint/2010/main" val="415521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care Infographics by Slidesgo">
  <a:themeElements>
    <a:clrScheme name="Simple Light">
      <a:dk1>
        <a:srgbClr val="000000"/>
      </a:dk1>
      <a:lt1>
        <a:srgbClr val="FFFFFF"/>
      </a:lt1>
      <a:dk2>
        <a:srgbClr val="1DABA8"/>
      </a:dk2>
      <a:lt2>
        <a:srgbClr val="5FCAAB"/>
      </a:lt2>
      <a:accent1>
        <a:srgbClr val="008F74"/>
      </a:accent1>
      <a:accent2>
        <a:srgbClr val="0F5980"/>
      </a:accent2>
      <a:accent3>
        <a:srgbClr val="1C7B83"/>
      </a:accent3>
      <a:accent4>
        <a:srgbClr val="115358"/>
      </a:accent4>
      <a:accent5>
        <a:srgbClr val="138C8A"/>
      </a:accent5>
      <a:accent6>
        <a:srgbClr val="1B8FAA"/>
      </a:accent6>
      <a:hlink>
        <a:srgbClr val="006D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4529</Words>
  <Application>Microsoft Office PowerPoint</Application>
  <PresentationFormat>Expunere pe ecran (16:9)</PresentationFormat>
  <Paragraphs>312</Paragraphs>
  <Slides>40</Slides>
  <Notes>10</Notes>
  <HiddenSlides>0</HiddenSlides>
  <MMClips>0</MMClips>
  <ScaleCrop>false</ScaleCrop>
  <HeadingPairs>
    <vt:vector size="6" baseType="variant">
      <vt:variant>
        <vt:lpstr>Fonturi utilizate</vt:lpstr>
      </vt:variant>
      <vt:variant>
        <vt:i4>7</vt:i4>
      </vt:variant>
      <vt:variant>
        <vt:lpstr>Temă</vt:lpstr>
      </vt:variant>
      <vt:variant>
        <vt:i4>5</vt:i4>
      </vt:variant>
      <vt:variant>
        <vt:lpstr>Titluri diapozitive</vt:lpstr>
      </vt:variant>
      <vt:variant>
        <vt:i4>40</vt:i4>
      </vt:variant>
    </vt:vector>
  </HeadingPairs>
  <TitlesOfParts>
    <vt:vector size="52" baseType="lpstr">
      <vt:lpstr>Source Sans Pro</vt:lpstr>
      <vt:lpstr>Fira Sans</vt:lpstr>
      <vt:lpstr>Verdana</vt:lpstr>
      <vt:lpstr>Dosis</vt:lpstr>
      <vt:lpstr>Times New Roman</vt:lpstr>
      <vt:lpstr>Playfair Display</vt:lpstr>
      <vt:lpstr>Arial</vt:lpstr>
      <vt:lpstr>Healthcare Infographics by Slidesgo</vt:lpstr>
      <vt:lpstr>Cerimon template</vt:lpstr>
      <vt:lpstr>1_Cerimon template</vt:lpstr>
      <vt:lpstr>2_Cerimon template</vt:lpstr>
      <vt:lpstr>3_Cerimon template</vt:lpstr>
      <vt:lpstr>Prezentare PowerPoint</vt:lpstr>
      <vt:lpstr>Asigurarea 0bligatorie de Asistență Medicală</vt:lpstr>
      <vt:lpstr>Sistemul de Asigurări Sociale de Sănătate</vt:lpstr>
      <vt:lpstr>Sistemul de Asigurări Sociale de Sănătate</vt:lpstr>
      <vt:lpstr>Principiile de organizare a AOAM</vt:lpstr>
      <vt:lpstr>Sistemul de Asigurări Sociale de Sănătate</vt:lpstr>
      <vt:lpstr>Programul unic al AOAM </vt:lpstr>
      <vt:lpstr>Lista maladiilor şi stărilor care necesită asistenţă medicală finanţată din mijloacele AOAM (1)</vt:lpstr>
      <vt:lpstr>Lista maladiilor şi stărilor care necesită asistenţă medicală finanţată din mijloacele AOAM (2)</vt:lpstr>
      <vt:lpstr>Modul de acordare a  serviciilor medicale</vt:lpstr>
      <vt:lpstr>METODE DE PLATĂ</vt:lpstr>
      <vt:lpstr>SUBIECŢII ASIGURĂRII </vt:lpstr>
      <vt:lpstr>Guvernul are calitatea de asigurat pentru următoarele categorii de persoane: </vt:lpstr>
      <vt:lpstr>Guvernul are calitatea de asigurat pentru următoarele categorii de persoane: </vt:lpstr>
      <vt:lpstr>FINANȚARE</vt:lpstr>
      <vt:lpstr>Prima asigurare medicală obligatorie</vt:lpstr>
      <vt:lpstr>Volumul asistenţei şi spectrul serviciilor medicale acordate</vt:lpstr>
      <vt:lpstr>Tipuri de asistență medicală</vt:lpstr>
      <vt:lpstr>Tipurile de asistenţă medicală</vt:lpstr>
      <vt:lpstr>Asistență medicală urgentă la etapa prespitalicească</vt:lpstr>
      <vt:lpstr>2. Asistență medicala primară</vt:lpstr>
      <vt:lpstr>Asistenţa medicală primară</vt:lpstr>
      <vt:lpstr>Asistenţa medicală primară</vt:lpstr>
      <vt:lpstr>Asistenţa medicală primară</vt:lpstr>
      <vt:lpstr>Asistenţa medicală primară</vt:lpstr>
      <vt:lpstr>Asistenţa medicală primară</vt:lpstr>
      <vt:lpstr>Asistenţa medicală primară</vt:lpstr>
      <vt:lpstr>Asistenţa medicală primară</vt:lpstr>
      <vt:lpstr>3. Asistență medicală specializată de ambulatoriu</vt:lpstr>
      <vt:lpstr>4. Asistență medicală spitalicească </vt:lpstr>
      <vt:lpstr>5. Investigații costisitoare și servicii de înaltă performanță</vt:lpstr>
      <vt:lpstr>Asistenţa medicală primară</vt:lpstr>
      <vt:lpstr>Asistenţa medicală primară</vt:lpstr>
      <vt:lpstr>Asistenţa medicală primară</vt:lpstr>
      <vt:lpstr>Asistenţa medicală primară</vt:lpstr>
      <vt:lpstr>Asistenţa medicală primară</vt:lpstr>
      <vt:lpstr>Asistenţa medicală primară</vt:lpstr>
      <vt:lpstr>Asistenţa medicală primară</vt:lpstr>
      <vt:lpstr>DREPTURI/OBLIGAȚII</vt:lpstr>
      <vt:lpstr>DREPTURI/OBLIGAȚII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35</cp:revision>
  <dcterms:modified xsi:type="dcterms:W3CDTF">2024-12-02T17:10:01Z</dcterms:modified>
</cp:coreProperties>
</file>