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4" d="100"/>
          <a:sy n="54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4099" name="Rectangle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ro-RO" sz="1500" b="1" dirty="0" smtClean="0"/>
          </a:p>
          <a:p>
            <a:pPr algn="ctr" eaLnBrk="1" hangingPunct="1">
              <a:buFont typeface="Wingdings 3" pitchFamily="18" charset="2"/>
              <a:buNone/>
            </a:pPr>
            <a:endParaRPr lang="ro-RO" sz="1500" b="1" dirty="0" smtClean="0"/>
          </a:p>
          <a:p>
            <a:pPr algn="ctr">
              <a:buNone/>
            </a:pPr>
            <a:r>
              <a:rPr lang="ro-RO" sz="4000" b="1" dirty="0" smtClean="0">
                <a:solidFill>
                  <a:srgbClr val="2B4A76"/>
                </a:solidFill>
              </a:rPr>
              <a:t> Problema urgențelor și bolilor acute în practica medicului de familie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Secvenţa corectă de asistenţa medicală de urgenţă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/>
          </a:bodyPr>
          <a:lstStyle/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Evaluarea iniţială - examinarea primară rapidă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Se încep manevrele de reanimare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Examinarea secundară detaliată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Teste paraclinice pentru stabilirea diagnosticului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Reevaluarea cât mai frecventă a pacientului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Măsurile de îngrijire definitivă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„ABCDE” În asistenţa medicală de urgenţă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solidFill>
                  <a:srgbClr val="002060"/>
                </a:solidFill>
              </a:rPr>
              <a:t>A</a:t>
            </a:r>
            <a:r>
              <a:rPr lang="vi-VN" dirty="0" smtClean="0"/>
              <a:t> - eliberarea căilor aeriene (atenţie la coloana cervicală!)</a:t>
            </a:r>
            <a:endParaRPr lang="ro-RO" dirty="0" smtClean="0"/>
          </a:p>
          <a:p>
            <a:pPr>
              <a:buNone/>
            </a:pPr>
            <a:r>
              <a:rPr lang="vi-VN" dirty="0" smtClean="0">
                <a:solidFill>
                  <a:srgbClr val="002060"/>
                </a:solidFill>
              </a:rPr>
              <a:t>B</a:t>
            </a:r>
            <a:r>
              <a:rPr lang="vi-VN" dirty="0" smtClean="0"/>
              <a:t> - respiraţia  </a:t>
            </a:r>
            <a:endParaRPr lang="ro-RO" dirty="0" smtClean="0"/>
          </a:p>
          <a:p>
            <a:pPr>
              <a:buNone/>
            </a:pPr>
            <a:r>
              <a:rPr lang="vi-VN" dirty="0" smtClean="0">
                <a:solidFill>
                  <a:srgbClr val="002060"/>
                </a:solidFill>
              </a:rPr>
              <a:t>C</a:t>
            </a:r>
            <a:r>
              <a:rPr lang="vi-VN" dirty="0" smtClean="0"/>
              <a:t> - circulaţia (atenţie la coloana cervicală - controlul hemoragiilor)  </a:t>
            </a:r>
            <a:endParaRPr lang="ro-RO" dirty="0" smtClean="0"/>
          </a:p>
          <a:p>
            <a:pPr>
              <a:buNone/>
            </a:pPr>
            <a:r>
              <a:rPr lang="vi-VN" dirty="0" smtClean="0">
                <a:solidFill>
                  <a:srgbClr val="002060"/>
                </a:solidFill>
              </a:rPr>
              <a:t>D</a:t>
            </a:r>
            <a:r>
              <a:rPr lang="vi-VN" dirty="0" smtClean="0"/>
              <a:t> - statusul neurologic  </a:t>
            </a:r>
            <a:endParaRPr lang="ro-RO" dirty="0" smtClean="0"/>
          </a:p>
          <a:p>
            <a:pPr>
              <a:buNone/>
            </a:pPr>
            <a:r>
              <a:rPr lang="vi-VN" dirty="0" smtClean="0">
                <a:solidFill>
                  <a:srgbClr val="002060"/>
                </a:solidFill>
              </a:rPr>
              <a:t>E </a:t>
            </a:r>
            <a:r>
              <a:rPr lang="vi-VN" dirty="0" smtClean="0"/>
              <a:t>- expunerea la factori de mediu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Cum se face examinarea primară</a:t>
            </a:r>
            <a:r>
              <a:rPr lang="pt-BR" dirty="0" smtClean="0"/>
              <a:t>?</a:t>
            </a:r>
            <a:endParaRPr lang="ru-RU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/>
              <a:t> </a:t>
            </a:r>
            <a:r>
              <a:rPr lang="vi-VN" dirty="0" smtClean="0">
                <a:solidFill>
                  <a:srgbClr val="002060"/>
                </a:solidFill>
              </a:rPr>
              <a:t>Circulaţia: </a:t>
            </a:r>
            <a:r>
              <a:rPr lang="vi-VN" dirty="0" smtClean="0"/>
              <a:t>verificarea pulsului, tensiunii arteriale, </a:t>
            </a:r>
            <a:endParaRPr lang="ro-RO" dirty="0" smtClean="0"/>
          </a:p>
          <a:p>
            <a:r>
              <a:rPr lang="ro-RO" dirty="0" smtClean="0">
                <a:solidFill>
                  <a:srgbClr val="002060"/>
                </a:solidFill>
              </a:rPr>
              <a:t>F</a:t>
            </a:r>
            <a:r>
              <a:rPr lang="vi-VN" dirty="0" smtClean="0">
                <a:solidFill>
                  <a:srgbClr val="002060"/>
                </a:solidFill>
              </a:rPr>
              <a:t>recvenţei respiraţiilor </a:t>
            </a:r>
            <a:endParaRPr lang="ro-RO" dirty="0" smtClean="0">
              <a:solidFill>
                <a:srgbClr val="002060"/>
              </a:solidFill>
            </a:endParaRPr>
          </a:p>
          <a:p>
            <a:r>
              <a:rPr lang="vi-VN" dirty="0" smtClean="0"/>
              <a:t> </a:t>
            </a:r>
            <a:r>
              <a:rPr lang="ro-RO" dirty="0" smtClean="0">
                <a:solidFill>
                  <a:srgbClr val="002060"/>
                </a:solidFill>
              </a:rPr>
              <a:t>T</a:t>
            </a:r>
            <a:r>
              <a:rPr lang="vi-VN" dirty="0" smtClean="0">
                <a:solidFill>
                  <a:srgbClr val="002060"/>
                </a:solidFill>
              </a:rPr>
              <a:t>emperatura </a:t>
            </a:r>
            <a:r>
              <a:rPr lang="vi-VN" dirty="0" smtClean="0"/>
              <a:t>(dacă se poate măsura rapid) </a:t>
            </a:r>
            <a:endParaRPr lang="ro-RO" dirty="0" smtClean="0"/>
          </a:p>
          <a:p>
            <a:r>
              <a:rPr lang="vi-VN" dirty="0" smtClean="0"/>
              <a:t> </a:t>
            </a:r>
            <a:r>
              <a:rPr lang="en-US" dirty="0" smtClean="0"/>
              <a:t>S</a:t>
            </a:r>
            <a:r>
              <a:rPr lang="vi-VN" dirty="0" smtClean="0"/>
              <a:t>e va verifica dacă pacientul prezintă hemoragii externe şi se va face hemostază prin compresiune locală </a:t>
            </a:r>
            <a:endParaRPr lang="ro-RO" dirty="0" smtClean="0"/>
          </a:p>
          <a:p>
            <a:r>
              <a:rPr lang="vi-VN" dirty="0" smtClean="0"/>
              <a:t> </a:t>
            </a:r>
            <a:r>
              <a:rPr lang="en-US" dirty="0" smtClean="0"/>
              <a:t>S</a:t>
            </a:r>
            <a:r>
              <a:rPr lang="vi-VN" dirty="0" smtClean="0"/>
              <a:t>e va monitoriza pacientul determinându-i-se </a:t>
            </a:r>
            <a:r>
              <a:rPr lang="vi-VN" dirty="0" smtClean="0">
                <a:solidFill>
                  <a:srgbClr val="002060"/>
                </a:solidFill>
              </a:rPr>
              <a:t>ritmul cardiac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Măsurile de reanimare care trebuie efectuate în timpul examinării primare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/>
              <a:t>Căile aeriene: </a:t>
            </a:r>
            <a:endParaRPr lang="ro-RO" dirty="0" smtClean="0"/>
          </a:p>
          <a:p>
            <a:r>
              <a:rPr lang="vi-VN" dirty="0" smtClean="0"/>
              <a:t> manevre de deschidere a căilor aeriene</a:t>
            </a:r>
            <a:endParaRPr lang="ro-RO" dirty="0" smtClean="0"/>
          </a:p>
          <a:p>
            <a:r>
              <a:rPr lang="vi-VN" dirty="0" smtClean="0"/>
              <a:t> dacă este inconştient – cale orofaringiană</a:t>
            </a:r>
            <a:endParaRPr lang="ro-RO" dirty="0" smtClean="0"/>
          </a:p>
          <a:p>
            <a:r>
              <a:rPr lang="vi-VN" dirty="0" smtClean="0"/>
              <a:t>Respiraţia: </a:t>
            </a:r>
            <a:endParaRPr lang="ro-RO" dirty="0" smtClean="0"/>
          </a:p>
          <a:p>
            <a:r>
              <a:rPr lang="vi-VN" dirty="0" smtClean="0"/>
              <a:t> ventilaţie pe mască şi balon </a:t>
            </a:r>
            <a:endParaRPr lang="ro-RO" dirty="0" smtClean="0"/>
          </a:p>
          <a:p>
            <a:r>
              <a:rPr lang="vi-VN" dirty="0" smtClean="0"/>
              <a:t> dacă este necesară, manevra Heimlich </a:t>
            </a:r>
            <a:endParaRPr lang="ro-RO" dirty="0" smtClean="0"/>
          </a:p>
          <a:p>
            <a:r>
              <a:rPr lang="vi-VN" dirty="0" smtClean="0"/>
              <a:t> IOT dacă ventilaţia pe mască şi balon este ineficientă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Rezumatul examinării iniţiale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/>
              <a:t>I. Examinarea primară/resuscitare • A, B, C, D, E </a:t>
            </a:r>
            <a:endParaRPr lang="ro-RO" dirty="0" smtClean="0"/>
          </a:p>
          <a:p>
            <a:pPr>
              <a:buNone/>
            </a:pPr>
            <a:r>
              <a:rPr lang="vi-VN" dirty="0" smtClean="0"/>
              <a:t>II. Examinarea secundară • radiografii, laborator, sondă nazogastrică şi urinară</a:t>
            </a:r>
            <a:endParaRPr lang="ro-RO" dirty="0" smtClean="0"/>
          </a:p>
          <a:p>
            <a:pPr>
              <a:buNone/>
            </a:pPr>
            <a:r>
              <a:rPr lang="vi-VN" dirty="0" smtClean="0"/>
              <a:t>III. Reevaluare</a:t>
            </a:r>
            <a:endParaRPr lang="en-US" dirty="0" smtClean="0"/>
          </a:p>
          <a:p>
            <a:pPr>
              <a:buNone/>
            </a:pPr>
            <a:r>
              <a:rPr lang="vi-VN" dirty="0" smtClean="0"/>
              <a:t> • diagnostic final </a:t>
            </a:r>
            <a:endParaRPr lang="en-US" dirty="0" smtClean="0"/>
          </a:p>
          <a:p>
            <a:pPr>
              <a:buNone/>
            </a:pPr>
            <a:r>
              <a:rPr lang="vi-VN" dirty="0" smtClean="0"/>
              <a:t>• opţiuni: lăsare la domiciliu, internare într-o secţie, internare la ATI, intrare în sala de operaţie, transfer la o altă clinică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Componentele “mini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examenului neurologic”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Nivelul de conştienţă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Reactivitatea pupilară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Activitatea motorie a extremităţilor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Glasgow Coma Score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510" t="18941" r="39655" b="17923"/>
          <a:stretch>
            <a:fillRect/>
          </a:stretch>
        </p:blipFill>
        <p:spPr bwMode="auto">
          <a:xfrm>
            <a:off x="4357686" y="3429000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Aspectul general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bez 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Cifotic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Deformări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Tonus muscular normal, flasc, </a:t>
            </a:r>
            <a:r>
              <a:rPr lang="ro-RO" sz="2800" dirty="0" err="1" smtClean="0">
                <a:latin typeface="Arial" pitchFamily="34" charset="0"/>
                <a:cs typeface="Arial" pitchFamily="34" charset="0"/>
              </a:rPr>
              <a:t>spactic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Deshidratare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Poziții antalgice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Edeme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Febră 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Transpirații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Pielea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Paloarea/culoarea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Temperatura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Umiditatea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Prurit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Erupții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Infecții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Cardiovascular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Puls +/-, frecvența, ritm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Dureri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Sufluri, zgomote cardiace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TA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Extremități calde/ reci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Imagini pentru urgente la medicul de fami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643446"/>
            <a:ext cx="5643570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Respirator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Respirații+/-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Dispnee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Respirație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Kussmaul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Cheyne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Stokes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Halena( alcool, acetonă,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foetur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hepatic)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Ventilație pulmonară simetrică +/-</a:t>
            </a:r>
          </a:p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Hiperson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tate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/matitate</a:t>
            </a:r>
          </a:p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Auscultativ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raluri, crepitații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Tuse,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optizie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2530" name="Picture 2" descr="Imagini pentru tulburari respirator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214950"/>
            <a:ext cx="4305307" cy="1643050"/>
          </a:xfrm>
          <a:prstGeom prst="rect">
            <a:avLst/>
          </a:prstGeom>
          <a:noFill/>
        </p:spPr>
      </p:pic>
      <p:pic>
        <p:nvPicPr>
          <p:cNvPr id="22532" name="Picture 4" descr="Imagini pentru tulburari respiratorii"/>
          <p:cNvPicPr>
            <a:picLocks noChangeAspect="1" noChangeArrowheads="1"/>
          </p:cNvPicPr>
          <p:nvPr/>
        </p:nvPicPr>
        <p:blipFill>
          <a:blip r:embed="rId3"/>
          <a:srcRect l="8125" r="5624" b="9091"/>
          <a:stretch>
            <a:fillRect/>
          </a:stretch>
        </p:blipFill>
        <p:spPr bwMode="auto">
          <a:xfrm>
            <a:off x="5357818" y="0"/>
            <a:ext cx="350046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Obiective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Principalele urgențe medico-chirurgicale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Particularitățile, structura urgențelor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Caracteristicele semnelor și simptomelor  de evaluare</a:t>
            </a:r>
          </a:p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Algoritme de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diagnostic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și tratament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Digestiv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Dureri abdominale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Grețuri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Vomă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Balonare abdominală</a:t>
            </a:r>
          </a:p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Defans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muscular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Scaun+/-, caracteristici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Melenă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Imagini pentru urgente diges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85860"/>
            <a:ext cx="364330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Nervos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42910" y="1785926"/>
            <a:ext cx="7400948" cy="4525963"/>
          </a:xfrm>
        </p:spPr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Sensibilitatea cutanată +/-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ROT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Pupilele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miotice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, midriatice reflexe+/-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Paralizii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Conștienta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Convulsii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Semne de meningism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Imagini pentru urgente sistem ner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Imagini pentru urgente sistem ner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Imagini pentru urgente sistem ner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Imagini pentru urgente sistem ner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Imagini pentru urgente sistem ner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Imagine 8" descr="nerv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0"/>
            <a:ext cx="2047875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Renal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Micții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anorale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Disurie,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polachiurie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Hematurie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Poliurie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Retenție acută de urină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Incontinență de urină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Dureri lombare</a:t>
            </a:r>
          </a:p>
          <a:p>
            <a:endParaRPr lang="ru-RU" dirty="0"/>
          </a:p>
        </p:txBody>
      </p:sp>
      <p:sp>
        <p:nvSpPr>
          <p:cNvPr id="19458" name="AutoShape 2" descr="Imagini pentru urgente renale si urolog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Imagine 4" descr="re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357430"/>
            <a:ext cx="350043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Osteo-articular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Sistemul osos integru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Prezența de deformări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Anatomia articulațiilor și mobilitatea acestora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NAD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NAT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noduli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ine 3" descr="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857628"/>
            <a:ext cx="4119573" cy="23860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 de investigare rapidă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Observarea stării generale și poziției bolnavului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Verificarea stării de conștiință, răspunde sau nu la stimuli verbali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Verificarea funcției respiratorii, observarea mișcărilor toracelui și abdomenului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Puls și TA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Verificarea unor eventuale hemoragii externe în caz de traumatisme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 de investigare rapidă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II</a:t>
            </a:r>
            <a:endParaRPr lang="ru-RU" sz="32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Inspectarea și palparea scalpului, plăgii, contuzii, dureri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Inspecția globilor oculari, mișcări, pupile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Inspecția palparea feței, nasului, urechii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Inspecția gura, laringe, corp străin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Inspecția, palparea gâtului,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plagi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, contuzii, fracturi, dureri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Examenul abdomenului, pelvisului, extremităților și spatelui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Factorii care influențează urgențele la MF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Aprecierea pacientului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Imposibilitatea infirmării anticipate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Necesitatea acceptării soli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ro-RO" sz="2400" dirty="0" err="1" smtClean="0">
                <a:latin typeface="Arial" pitchFamily="34" charset="0"/>
                <a:cs typeface="Arial" pitchFamily="34" charset="0"/>
              </a:rPr>
              <a:t>tărilor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 bolnavului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Posibilități reduse de investigații 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o-RO" sz="2400" dirty="0" err="1" smtClean="0">
                <a:latin typeface="Arial" pitchFamily="34" charset="0"/>
                <a:cs typeface="Arial" pitchFamily="34" charset="0"/>
              </a:rPr>
              <a:t>raclinice</a:t>
            </a:r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Imposibilitatea de a stabili rapid diagnostic etiologic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Dificultatea de a confirma rapid diagnosticul clinic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Dificultatea de a urmări permanent bolnavul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Necesitatea  de a considera urgențe unele cazuri neelucidate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Evitarea riscului pentru bolnav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Dificultăți de diagnostic în urgențe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Urgențe care pot să evolueze cu tablou clinic minor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Simptome comune pentru urgențe și boli obișnuite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Dificultatea de a stabili exact gravitatea din acuze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Debuturi atipice ale urgențelor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Dificultatea efectuării unor investigații paraclinice necesare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Dificultatea consultării altor specialiști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Criza de timp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Caracteristicele fundamentale ale unui simptom dominant: perspectiva pacientului</a:t>
            </a: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 fontScale="925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Îl deranjează cele mai tare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De obicei este foarte intens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Uneori reprezintă agravarea unui simptom cronic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Alteori reprezintă apariția unui simptom nou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 descr="Imagini pentru pac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Imagine 4" descr="pa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429132"/>
            <a:ext cx="650085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Caracteristicele fundamentale ale unui simptom dominant: d</a:t>
            </a:r>
            <a:r>
              <a:rPr lang="ro-RO" sz="3200" dirty="0" smtClean="0">
                <a:solidFill>
                  <a:srgbClr val="002060"/>
                </a:solidFill>
              </a:rPr>
              <a:t>in perspectiva medicului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Domină tabloul clinic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Are semnificație are în diagnostic și tratament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Uneori nu poate fi sesizat de bolnav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Alteori evoluează discret  fiind acoperit de alte simptome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Are o mare semnificație în stabilirea diagnosticului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De multe ori indică o atitudine</a:t>
            </a:r>
          </a:p>
          <a:p>
            <a:pPr>
              <a:buNone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 terapeutica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ine 3" descr="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4786322"/>
            <a:ext cx="24574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Atitudinea MF în fața unei urgențe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Dificultatea aprecierii unei urgențe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Evaluarea bolnavului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Aprecierea MF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Necesitatea investigațiilor paraclinice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Dificultatea de a supraveghea bolnavul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Gravitatea simptomelor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Afectarea funcțiilor vitale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Afectarea stării generale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Necesitatea intervenției rapide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Atitudinea MF în fața unei urgențe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Particularitățile simptomelor dominante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00034" y="1142984"/>
          <a:ext cx="842968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Caracteristici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   Tip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Debut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Brusc</a:t>
                      </a: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Lent</a:t>
                      </a: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Insidios</a:t>
                      </a:r>
                    </a:p>
                    <a:p>
                      <a:pPr algn="just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Modalități evolutive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Progresivă</a:t>
                      </a: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În platou</a:t>
                      </a:r>
                    </a:p>
                    <a:p>
                      <a:pPr algn="just"/>
                      <a:r>
                        <a:rPr lang="ro-RO" sz="2400" dirty="0" err="1" smtClean="0">
                          <a:latin typeface="Arial" pitchFamily="34" charset="0"/>
                          <a:cs typeface="Arial" pitchFamily="34" charset="0"/>
                        </a:rPr>
                        <a:t>Ondulantă</a:t>
                      </a:r>
                      <a:endParaRPr lang="ro-RO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Remitentă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Caracterul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Violent</a:t>
                      </a: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Puternic </a:t>
                      </a: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Ușor</a:t>
                      </a:r>
                    </a:p>
                    <a:p>
                      <a:pPr algn="just"/>
                      <a:r>
                        <a:rPr lang="ro-RO" sz="2400" dirty="0" smtClean="0">
                          <a:latin typeface="Arial" pitchFamily="34" charset="0"/>
                          <a:cs typeface="Arial" pitchFamily="34" charset="0"/>
                        </a:rPr>
                        <a:t>Moderat</a:t>
                      </a:r>
                    </a:p>
                    <a:p>
                      <a:pPr algn="just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Simptome dominante expuse de pacient </a:t>
            </a:r>
            <a:r>
              <a:rPr lang="ro-RO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căutate de medic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Expuse spontan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Căutate de medic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Durere abdominală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err="1" smtClean="0">
                          <a:latin typeface="Arial" pitchFamily="34" charset="0"/>
                          <a:cs typeface="Arial" pitchFamily="34" charset="0"/>
                        </a:rPr>
                        <a:t>Defans</a:t>
                      </a:r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 muscular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Cefalee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Redoarea cefei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Palpitații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Tulburări  de ritm cardiac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Diaree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Deshidratare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Vertij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Tulburări de echilibru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Dispnee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err="1" smtClean="0">
                          <a:latin typeface="Arial" pitchFamily="34" charset="0"/>
                          <a:cs typeface="Arial" pitchFamily="34" charset="0"/>
                        </a:rPr>
                        <a:t>Pusee</a:t>
                      </a:r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 de TA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Hemoragii externe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800" dirty="0" smtClean="0">
                          <a:latin typeface="Arial" pitchFamily="34" charset="0"/>
                          <a:cs typeface="Arial" pitchFamily="34" charset="0"/>
                        </a:rPr>
                        <a:t>Prăbușirea TA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16731" r="2079" b="15397"/>
          <a:stretch>
            <a:fillRect/>
          </a:stretch>
        </p:blipFill>
        <p:spPr bwMode="auto">
          <a:xfrm>
            <a:off x="0" y="500042"/>
            <a:ext cx="88582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Urgența hipertensivă comună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21466" r="7404" b="7506"/>
          <a:stretch>
            <a:fillRect/>
          </a:stretch>
        </p:blipFill>
        <p:spPr bwMode="auto">
          <a:xfrm>
            <a:off x="0" y="1000108"/>
            <a:ext cx="8929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Urgența hipertensivă comună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56191" r="7404" b="12240"/>
          <a:stretch>
            <a:fillRect/>
          </a:stretch>
        </p:blipFill>
        <p:spPr bwMode="auto">
          <a:xfrm>
            <a:off x="1500166" y="2714620"/>
            <a:ext cx="62151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62" t="18941" r="4159" b="6874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41" t="15152" r="13616" b="5927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62" t="11049" r="2384" b="22658"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4" t="24623" r="6516" b="10663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Definiția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		</a:t>
            </a:r>
            <a:r>
              <a:rPr lang="ro-RO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Urgența medico-chirurgicală este o boală care afectează în mod grav funcțiile  vitale ale organismului, punând în pericol viața bolnavului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Principalele semne și simptome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Stop cardiac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Dispneea acută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Cianoza acută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Paloarea acută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Congestia feței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Durerea toracică acută, abdominală acută, ale extremităților, lombară, oculară, </a:t>
            </a:r>
            <a:r>
              <a:rPr lang="ro-RO" sz="2400" dirty="0" err="1" smtClean="0">
                <a:latin typeface="Arial" pitchFamily="34" charset="0"/>
                <a:cs typeface="Arial" pitchFamily="34" charset="0"/>
              </a:rPr>
              <a:t>bucofaringiană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, pelviană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Palpitațiile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Cefalee</a:t>
            </a:r>
          </a:p>
          <a:p>
            <a:pPr algn="just"/>
            <a:r>
              <a:rPr lang="ro-RO" sz="2400" dirty="0" smtClean="0">
                <a:latin typeface="Arial" pitchFamily="34" charset="0"/>
                <a:cs typeface="Arial" pitchFamily="34" charset="0"/>
              </a:rPr>
              <a:t>Puseul de HTA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Principalele semne și simptome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Autofit/>
          </a:bodyPr>
          <a:lstStyle/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Prăbușirea TA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Voma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Diareea acută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Convulsii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Vertij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Paralizii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Oliguria și anuria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Retenția acută de urină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Hipertermia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Erupții cutanat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Agitație psihomotorie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Tentativa de suicid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Epistaxis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Hematuria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Hemoragia genitală</a:t>
            </a:r>
          </a:p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Homoptizia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Hematemeza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Melena</a:t>
            </a:r>
          </a:p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Rectoragia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Pierderea cunoștinței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traumatismele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Structura urgențelor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Cardiovasculare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Respiratorii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Digestive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Renale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Neuropsihice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Genitale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Endocrin-metabolice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Dermatologice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Oftalmologice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ORL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Intoxicațiile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Altele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Evaluarea iniţială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Obiective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/>
              <a:t> Identificarea şi tratarea imediată a leziunilor respectând priorităţile</a:t>
            </a:r>
            <a:endParaRPr lang="ro-RO" dirty="0" smtClean="0"/>
          </a:p>
          <a:p>
            <a:pPr>
              <a:buFont typeface="Wingdings" pitchFamily="2" charset="2"/>
              <a:buChar char="Ø"/>
            </a:pPr>
            <a:r>
              <a:rPr lang="vi-VN" dirty="0" smtClean="0"/>
              <a:t>Stabilirea necesităţii efectuării manevrelor de reanimare după care se va efectua evaluarea secundară </a:t>
            </a:r>
            <a:endParaRPr lang="ro-RO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Identificarea leziunilor care pun în pericol viaţa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Obstrucţia căilor aeriene - ucide cel mai rapid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poziţia capului, sânge, vomismente, corpi străini, compresiune externă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Absenţa respiraţiei - ucide aproape imediat » pneumotorace, hemotorace, leziuni pulmonare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Absenţa circulaţiei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emoragii interne sau externe, leziuni ale inimii, aritmii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 Procese expansive intracraniene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1016</Words>
  <Application>Microsoft Office PowerPoint</Application>
  <PresentationFormat>Expunere pe ecran (4:3)</PresentationFormat>
  <Paragraphs>257</Paragraphs>
  <Slides>38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38</vt:i4>
      </vt:variant>
    </vt:vector>
  </HeadingPairs>
  <TitlesOfParts>
    <vt:vector size="43" baseType="lpstr">
      <vt:lpstr>Arial</vt:lpstr>
      <vt:lpstr>Calibri</vt:lpstr>
      <vt:lpstr>Wingdings</vt:lpstr>
      <vt:lpstr>Wingdings 3</vt:lpstr>
      <vt:lpstr>Thème Office</vt:lpstr>
      <vt:lpstr>Prezentare PowerPoint</vt:lpstr>
      <vt:lpstr>Obiective</vt:lpstr>
      <vt:lpstr>Atitudinea MF în fața unei urgențe</vt:lpstr>
      <vt:lpstr>Definiția</vt:lpstr>
      <vt:lpstr>Principalele semne și simptome</vt:lpstr>
      <vt:lpstr>Principalele semne și simptome II</vt:lpstr>
      <vt:lpstr>Structura urgențelor</vt:lpstr>
      <vt:lpstr>Evaluarea iniţială </vt:lpstr>
      <vt:lpstr>Identificarea leziunilor care pun în pericol viaţa </vt:lpstr>
      <vt:lpstr>Secvenţa corectă de asistenţa medicală de urgenţă</vt:lpstr>
      <vt:lpstr>„ABCDE” În asistenţa medicală de urgenţă </vt:lpstr>
      <vt:lpstr>Cum se face examinarea primară?</vt:lpstr>
      <vt:lpstr>Măsurile de reanimare care trebuie efectuate în timpul examinării primare</vt:lpstr>
      <vt:lpstr>Rezumatul examinării iniţiale </vt:lpstr>
      <vt:lpstr>Componentele “mini examenului neurologic”</vt:lpstr>
      <vt:lpstr>Aspectul general</vt:lpstr>
      <vt:lpstr>Pielea</vt:lpstr>
      <vt:lpstr>Cardiovascular</vt:lpstr>
      <vt:lpstr>Respirator</vt:lpstr>
      <vt:lpstr>Digestiv</vt:lpstr>
      <vt:lpstr>Nervos</vt:lpstr>
      <vt:lpstr>Renal</vt:lpstr>
      <vt:lpstr>Osteo-articular</vt:lpstr>
      <vt:lpstr>Algoritm de investigare rapidă</vt:lpstr>
      <vt:lpstr>Algoritm de investigare rapidă II</vt:lpstr>
      <vt:lpstr>Factorii care influențează urgențele la MF</vt:lpstr>
      <vt:lpstr>Dificultăți de diagnostic în urgențe</vt:lpstr>
      <vt:lpstr>Caracteristicele fundamentale ale unui simptom dominant: perspectiva pacientului </vt:lpstr>
      <vt:lpstr>Caracteristicele fundamentale ale unui simptom dominant: din perspectiva medicului</vt:lpstr>
      <vt:lpstr>Particularitățile simptomelor dominante</vt:lpstr>
      <vt:lpstr>Simptome dominante expuse de pacient vs căutate de medic</vt:lpstr>
      <vt:lpstr>Prezentare PowerPoint</vt:lpstr>
      <vt:lpstr>Urgența hipertensivă comună</vt:lpstr>
      <vt:lpstr>Urgența hipertensivă comună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Admin</dc:creator>
  <cp:lastModifiedBy>User</cp:lastModifiedBy>
  <cp:revision>35</cp:revision>
  <dcterms:created xsi:type="dcterms:W3CDTF">2016-11-20T15:15:16Z</dcterms:created>
  <dcterms:modified xsi:type="dcterms:W3CDTF">2024-12-02T18:38:05Z</dcterms:modified>
</cp:coreProperties>
</file>