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58" r:id="rId7"/>
    <p:sldId id="267" r:id="rId8"/>
    <p:sldId id="259" r:id="rId9"/>
    <p:sldId id="262" r:id="rId10"/>
    <p:sldId id="263" r:id="rId11"/>
    <p:sldId id="266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60" y="-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BF32F7A-8A60-164B-8D5E-62420FD2FC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00200" y="1524000"/>
            <a:ext cx="8915400" cy="2220913"/>
          </a:xfrm>
        </p:spPr>
        <p:txBody>
          <a:bodyPr/>
          <a:lstStyle/>
          <a:p>
            <a:r>
              <a:rPr lang="ro-MO" sz="7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o-MO" sz="7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MO" sz="7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o-MO" sz="7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o-MD" sz="7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Urgențele hipertensive</a:t>
            </a: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xmlns="" val="366436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074AB0F-0F66-4C4C-B2E4-C6ADD09B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08" y="1096857"/>
            <a:ext cx="10982098" cy="1257616"/>
          </a:xfrm>
        </p:spPr>
        <p:txBody>
          <a:bodyPr/>
          <a:lstStyle/>
          <a:p>
            <a:r>
              <a:rPr lang="ro-RO"/>
              <a:t>Formele clinice de HTA (hipertensiune arteriala) 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B564DD19-1FA4-FF46-84A2-2106C52E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968" y="2749650"/>
            <a:ext cx="8946541" cy="4195481"/>
          </a:xfrm>
        </p:spPr>
        <p:txBody>
          <a:bodyPr/>
          <a:lstStyle/>
          <a:p>
            <a:pPr fontAlgn="base"/>
            <a:r>
              <a:rPr lang="ro-MD" b="1" i="0">
                <a:effectLst/>
                <a:latin typeface="graphik-regular"/>
              </a:rPr>
              <a:t>HTA esentiala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HTA secundara-renala, endocrina, neurogena, cardiovasculara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HTA refractara -se defineste ca persistenta valorilor tensionale inalte (dupa administrarea a cel putin 3 medicamente antihipertensive si dupa ce sunt efectuate modificari ale stilului de viata)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HTA maligna - este un sindrom cu cresterea severa a TA&gt;140/90 mmHg asociata cu leziuni vasculare ca hemoragii retiniene, exsudate si edem papilar</a:t>
            </a:r>
          </a:p>
          <a:p>
            <a:endParaRPr lang="ro-MD"/>
          </a:p>
        </p:txBody>
      </p:sp>
    </p:spTree>
    <p:extLst>
      <p:ext uri="{BB962C8B-B14F-4D97-AF65-F5344CB8AC3E}">
        <p14:creationId xmlns:p14="http://schemas.microsoft.com/office/powerpoint/2010/main" xmlns="" val="371007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:a16="http://schemas.microsoft.com/office/drawing/2014/main" xmlns="" id="{FB1FCD43-EBBE-1242-AA36-C4C55A19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952" y="1204968"/>
            <a:ext cx="9404723" cy="1400530"/>
          </a:xfrm>
        </p:spPr>
        <p:txBody>
          <a:bodyPr/>
          <a:lstStyle/>
          <a:p>
            <a:r>
              <a:rPr lang="ro-MD"/>
              <a:t>Investigaţiile paraclinice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6BD2F82-5E91-2045-8CB0-27F1326A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44" y="2389271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ro-MD"/>
          </a:p>
          <a:p>
            <a:pPr marL="0" indent="0">
              <a:buNone/>
            </a:pPr>
            <a:r>
              <a:rPr lang="ro-MD"/>
              <a:t> Examenul instrumental. Obligatoriu</a:t>
            </a:r>
          </a:p>
          <a:p>
            <a:r>
              <a:rPr lang="ro-MD"/>
              <a:t>ECG:</a:t>
            </a:r>
            <a:r>
              <a:rPr lang="ro-RO"/>
              <a:t> </a:t>
            </a:r>
            <a:r>
              <a:rPr lang="ro-MD"/>
              <a:t>semne de hipertrofie ventriculară stîngă, semne de ischemie acută a miocardului;</a:t>
            </a:r>
          </a:p>
          <a:p>
            <a:r>
              <a:rPr lang="ro-MD"/>
              <a:t>Fundoscopia: hemoragie, exudate, edem papilar.</a:t>
            </a:r>
          </a:p>
          <a:p>
            <a:r>
              <a:rPr lang="ro-MD"/>
              <a:t>Pulsoximetria</a:t>
            </a:r>
          </a:p>
        </p:txBody>
      </p:sp>
    </p:spTree>
    <p:extLst>
      <p:ext uri="{BB962C8B-B14F-4D97-AF65-F5344CB8AC3E}">
        <p14:creationId xmlns:p14="http://schemas.microsoft.com/office/powerpoint/2010/main" xmlns="" val="68563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13D544B-E5A2-B946-929F-7B39F4DF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666" y="1349119"/>
            <a:ext cx="9404723" cy="1400530"/>
          </a:xfrm>
        </p:spPr>
        <p:txBody>
          <a:bodyPr/>
          <a:lstStyle/>
          <a:p>
            <a:r>
              <a:rPr lang="ro-RO"/>
              <a:t>Diagnostic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8A7E024F-E281-7247-B9AA-F3F4BF90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75" y="3429000"/>
            <a:ext cx="8946541" cy="4195481"/>
          </a:xfrm>
        </p:spPr>
        <p:txBody>
          <a:bodyPr/>
          <a:lstStyle/>
          <a:p>
            <a:pPr fontAlgn="base"/>
            <a:r>
              <a:rPr lang="ro-MD" b="1" i="0">
                <a:effectLst/>
                <a:latin typeface="graphik-regular"/>
              </a:rPr>
              <a:t>Masurarea valorilor tensiunii arteriale impune masuratori repetate ( cel putin 2 masuratori/vizita) pe perioada lungi de timp (cel putin 2-3 vizite la interval de 2-3 saptamani), Atunci cand masurarea tensiunii arteriale este sever crescuta, diagnosticul se poate pune numai pe o masuratoare .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Monitorizarea Holter a valorilor TA (monitorizare automata pe 24h) permite o verificare mai buna a valorilor tensionale in functie de ritmul diurn-nocturn si activitatile pacientului .</a:t>
            </a:r>
          </a:p>
          <a:p>
            <a:pPr marL="0" indent="0">
              <a:buNone/>
            </a:pPr>
            <a:endParaRPr lang="ro-MD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xmlns="" id="{633FBD89-75E9-B84E-862F-D2CC1AE7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90" y="605077"/>
            <a:ext cx="4976212" cy="24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43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AA01760E-46B1-2348-BC4F-1F73E8A6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Tratament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B33A89DE-E7DB-FF4A-9258-D137DCD3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o-MD" sz="2600" b="1" i="0">
                <a:effectLst/>
                <a:latin typeface="graphik-medium"/>
              </a:rPr>
              <a:t>Modificarea stilului de viata </a:t>
            </a:r>
            <a:r>
              <a:rPr lang="ro-MD" sz="2600" b="1" i="0">
                <a:effectLst/>
                <a:latin typeface="graphik-regular"/>
              </a:rPr>
              <a:t>poate include:</a:t>
            </a:r>
          </a:p>
          <a:p>
            <a:pPr fontAlgn="base"/>
            <a:r>
              <a:rPr lang="ro-MD" b="0" i="0">
                <a:effectLst/>
                <a:latin typeface="graphik-regular"/>
              </a:rPr>
              <a:t>Oprirea fumatului- duce la scaderea riscurilor cardiovasculare (infarct de miocard si accident vascular cerebral); se poate incerca terapia de inlocuire nicotinica cu bupropion sau </a:t>
            </a:r>
            <a:r>
              <a:rPr lang="ro-RO" b="0" i="0">
                <a:effectLst/>
                <a:latin typeface="graphik-regular"/>
              </a:rPr>
              <a:t>varenicline. </a:t>
            </a:r>
            <a:endParaRPr lang="ro-MD" b="0" i="0">
              <a:effectLst/>
              <a:latin typeface="graphik-regular"/>
            </a:endParaRPr>
          </a:p>
          <a:p>
            <a:pPr fontAlgn="base"/>
            <a:r>
              <a:rPr lang="ro-MD" b="0" i="0">
                <a:effectLst/>
                <a:latin typeface="graphik-regular"/>
              </a:rPr>
              <a:t>Scaderea ponderala- duce la reducerea valorilor tensionale.</a:t>
            </a:r>
          </a:p>
          <a:p>
            <a:pPr fontAlgn="base"/>
            <a:r>
              <a:rPr lang="ro-MD" b="0" i="0">
                <a:effectLst/>
                <a:latin typeface="graphik-regular"/>
              </a:rPr>
              <a:t>Evitarea consumului excesiv de alcool din cauza efectului negativ asupra medicatiei antihipertensive - reducerea eficientei acesteia- si se recomanda o limitare a consumului de 10-20 g etanol /zi la femei si 20-30g/zi la barbati.</a:t>
            </a:r>
          </a:p>
          <a:p>
            <a:pPr fontAlgn="base"/>
            <a:r>
              <a:rPr lang="ro-MD" b="0" i="0">
                <a:effectLst/>
                <a:latin typeface="graphik-regular"/>
              </a:rPr>
              <a:t>Scaderea aportului de sare cu o recomandare de consum zilnic de maxim 5 g.</a:t>
            </a:r>
          </a:p>
          <a:p>
            <a:pPr fontAlgn="base"/>
            <a:r>
              <a:rPr lang="ro-MD" b="0" i="0">
                <a:effectLst/>
                <a:latin typeface="graphik-regular"/>
              </a:rPr>
              <a:t>Exercitiul fizic in limita tolerantei .Se recomanda 30-45 minute zilnic de tip alergare usoara, mers in pas alert, inot. Este necesara o evaluarea prealabila a pacientului din punct de vedere a tolerantei la efort.</a:t>
            </a:r>
          </a:p>
          <a:p>
            <a:pPr fontAlgn="base"/>
            <a:r>
              <a:rPr lang="ro-MD" b="0" i="0">
                <a:effectLst/>
                <a:latin typeface="graphik-regular"/>
              </a:rPr>
              <a:t>Reducerea aportului de grasimi si prajeli in alimentatie si recomandarea unei diete bogate in fructe si legume (300g/zi).</a:t>
            </a:r>
          </a:p>
          <a:p>
            <a:pPr marL="0" indent="0">
              <a:buNone/>
            </a:pPr>
            <a:endParaRPr lang="ro-MD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3AD6A6F4-B13A-1C44-ACA5-4F8D6799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368" y="227289"/>
            <a:ext cx="2477357" cy="18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03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412672A8-6FB1-6F43-9195-7744886D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482" y="1031423"/>
            <a:ext cx="9404723" cy="1400530"/>
          </a:xfrm>
        </p:spPr>
        <p:txBody>
          <a:bodyPr/>
          <a:lstStyle/>
          <a:p>
            <a:r>
              <a:rPr lang="ro-RO"/>
              <a:t>Rolul inginerului biomedical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07B637E-7B02-EC40-A543-68F6D724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482" y="243195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o-RO" sz="2000"/>
              <a:t>Inginerului biomedical îi revine funcția de a oferi aparate medicinale lucrative, arătînd date cu exaccitate ,pentru a putea pune un diagnostic corect.</a:t>
            </a:r>
          </a:p>
          <a:p>
            <a:pPr marL="0" indent="0">
              <a:buNone/>
            </a:pPr>
            <a:r>
              <a:rPr lang="ro-RO" sz="2000"/>
              <a:t>Si anume :</a:t>
            </a:r>
          </a:p>
          <a:p>
            <a:r>
              <a:rPr lang="ro-RO"/>
              <a:t>Cardiograma Holter Ecocardiografia cordului</a:t>
            </a:r>
          </a:p>
          <a:p>
            <a:r>
              <a:rPr lang="ro-RO"/>
              <a:t>Ecografia Abdominala (diagnostic diferențial) pentru a face diferențierea dintre TA si tensiunea simptomatica </a:t>
            </a:r>
          </a:p>
          <a:p>
            <a:r>
              <a:rPr lang="ro-RO"/>
              <a:t>Dopplerografia vaselor , pentru a vedea daca nu sunt probleme vasculare (mâini, picioare etc) </a:t>
            </a:r>
          </a:p>
          <a:p>
            <a:pPr marL="0" indent="0">
              <a:buNone/>
            </a:pPr>
            <a:endParaRPr lang="ro-MD"/>
          </a:p>
        </p:txBody>
      </p:sp>
    </p:spTree>
    <p:extLst>
      <p:ext uri="{BB962C8B-B14F-4D97-AF65-F5344CB8AC3E}">
        <p14:creationId xmlns:p14="http://schemas.microsoft.com/office/powerpoint/2010/main" xmlns="" val="221514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7F38B54-B715-344A-B9EC-E0D9A743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o-RO"/>
              <a:t>Cuprins 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CE362496-1096-1946-B918-5952A44D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662519"/>
            <a:ext cx="8946541" cy="4195481"/>
          </a:xfrm>
        </p:spPr>
        <p:txBody>
          <a:bodyPr/>
          <a:lstStyle/>
          <a:p>
            <a:r>
              <a:rPr lang="ro-MD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Epidemiologia. </a:t>
            </a:r>
            <a:endParaRPr lang="ro-RO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MD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Factorii de risc pentru apariția urgențelor hipertensive. </a:t>
            </a:r>
            <a:endParaRPr lang="ro-RO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MD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Semnele clinice. </a:t>
            </a:r>
            <a:endParaRPr lang="ro-RO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MD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Metodele de investigație a pacientului cu urgențe hipertensive</a:t>
            </a:r>
            <a:r>
              <a:rPr lang="ro-RO" sz="1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RO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MD"/>
          </a:p>
        </p:txBody>
      </p:sp>
    </p:spTree>
    <p:extLst>
      <p:ext uri="{BB962C8B-B14F-4D97-AF65-F5344CB8AC3E}">
        <p14:creationId xmlns:p14="http://schemas.microsoft.com/office/powerpoint/2010/main" xmlns="" val="213732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4A25CCF7-7900-6545-A9CB-361E8E37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44" y="2496482"/>
            <a:ext cx="1092131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D" sz="2800" b="1"/>
              <a:t>Urgenţă hipertensivă (UH)</a:t>
            </a:r>
            <a:endParaRPr lang="ro-RO" sz="2800" b="1"/>
          </a:p>
          <a:p>
            <a:pPr marL="0" indent="0">
              <a:buNone/>
            </a:pPr>
            <a:endParaRPr lang="ro-RO" sz="2400" b="1"/>
          </a:p>
          <a:p>
            <a:pPr marL="0" indent="0">
              <a:buNone/>
            </a:pPr>
            <a:r>
              <a:rPr lang="ro-MD" sz="2400"/>
              <a:t>este un sindrom clinic, caracterizat prin creşterea rapidă,</a:t>
            </a:r>
            <a:r>
              <a:rPr lang="ro-RO" sz="2400"/>
              <a:t> </a:t>
            </a:r>
            <a:r>
              <a:rPr lang="ro-MD" sz="2400"/>
              <a:t>severă şi persistentă a TA, cel mai frecvent cu valori mai mari de 220 mmHg, pentru Tas</a:t>
            </a:r>
            <a:r>
              <a:rPr lang="ro-RO" sz="2400"/>
              <a:t>(tensiune arteriala sistolica) </a:t>
            </a:r>
            <a:r>
              <a:rPr lang="ro-MD" sz="2400"/>
              <a:t>, şi/sau 120-130 mmHg, pentru Tad</a:t>
            </a:r>
            <a:r>
              <a:rPr lang="ro-RO" sz="2400"/>
              <a:t>(tensiune arteriala diastolic) </a:t>
            </a:r>
            <a:r>
              <a:rPr lang="ro-MD" sz="2400"/>
              <a:t>, cu un potenţial de deteriorare acută a funcţiei unuia sau a mai</a:t>
            </a:r>
            <a:r>
              <a:rPr lang="ro-RO" sz="2400"/>
              <a:t> </a:t>
            </a:r>
            <a:r>
              <a:rPr lang="ro-MD" sz="2400"/>
              <a:t>multor organe-ţintă. Totodată trebuie menţionat, că mai important decît</a:t>
            </a:r>
            <a:r>
              <a:rPr lang="ro-RO" sz="2400"/>
              <a:t> </a:t>
            </a:r>
            <a:r>
              <a:rPr lang="ro-MD" sz="2400"/>
              <a:t>nivelul absolut al valorilor</a:t>
            </a:r>
            <a:r>
              <a:rPr lang="ro-RO" sz="2400"/>
              <a:t> </a:t>
            </a:r>
            <a:r>
              <a:rPr lang="ro-MD" sz="2400"/>
              <a:t>tensionale este rata şi rapiditatea creşterii TA.</a:t>
            </a:r>
          </a:p>
        </p:txBody>
      </p:sp>
      <p:pic>
        <p:nvPicPr>
          <p:cNvPr id="2" name="Imagine 3">
            <a:extLst>
              <a:ext uri="{FF2B5EF4-FFF2-40B4-BE49-F238E27FC236}">
                <a16:creationId xmlns:a16="http://schemas.microsoft.com/office/drawing/2014/main" xmlns="" id="{1EA6D4EA-C438-7A47-BC7C-0787D693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645" y="166037"/>
            <a:ext cx="5824248" cy="31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6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206F7740-50C8-8A49-BF6D-80938006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68" y="2016880"/>
            <a:ext cx="109933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D" b="1"/>
              <a:t>Urgenţă hipertensivă extremă (cu risc vital major)</a:t>
            </a:r>
            <a:r>
              <a:rPr lang="ro-MD"/>
              <a:t>: formă severă a TA, care se asociază cu afectarea acută sau progresivă a organelor-ţintă. Această stare clinică necesită reducerea</a:t>
            </a:r>
            <a:r>
              <a:rPr lang="ro-RO"/>
              <a:t> </a:t>
            </a:r>
            <a:r>
              <a:rPr lang="ro-MD"/>
              <a:t>imediată (maxim timp de o oră) a TA cu remedii administrate intravenos.</a:t>
            </a:r>
          </a:p>
          <a:p>
            <a:pPr marL="0" indent="0">
              <a:buNone/>
            </a:pPr>
            <a:r>
              <a:rPr lang="ro-MD" b="1"/>
              <a:t>Urgenţă hipertensivă comună (relativă)</a:t>
            </a:r>
            <a:r>
              <a:rPr lang="ro-MD"/>
              <a:t>: creştere severă şi persistentă a TA, dar fără semne</a:t>
            </a:r>
            <a:r>
              <a:rPr lang="ro-RO"/>
              <a:t> </a:t>
            </a:r>
            <a:r>
              <a:rPr lang="ro-MD"/>
              <a:t>de afectare acută a organelor-ţintă. În această situaţie este indicată reducerea treptată a TA timp de 24 de ore, de obicei folosind antihipertensive orale.</a:t>
            </a:r>
            <a:endParaRPr lang="ro-RO"/>
          </a:p>
          <a:p>
            <a:pPr marL="0" indent="0">
              <a:buNone/>
            </a:pPr>
            <a:endParaRPr lang="ro-MD"/>
          </a:p>
          <a:p>
            <a:pPr marL="0" indent="0">
              <a:buNone/>
            </a:pPr>
            <a:r>
              <a:rPr lang="ro-MD"/>
              <a:t>În concluzie, nu valoarea TA face distincţia dintre aceste două tipuri de urgenţe, ci afectarea acută de organe-ţintă.</a:t>
            </a:r>
          </a:p>
        </p:txBody>
      </p:sp>
    </p:spTree>
    <p:extLst>
      <p:ext uri="{BB962C8B-B14F-4D97-AF65-F5344CB8AC3E}">
        <p14:creationId xmlns:p14="http://schemas.microsoft.com/office/powerpoint/2010/main" xmlns="" val="176956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349319C-410F-A54E-940B-D165D1F1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704" y="1680527"/>
            <a:ext cx="8867156" cy="41954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MD" b="1"/>
              <a:t>Hipertensiune accelerat - malignă</a:t>
            </a:r>
            <a:r>
              <a:rPr lang="ro-MD"/>
              <a:t> reprezintă creşterea marcată a TA în asociere </a:t>
            </a:r>
          </a:p>
          <a:p>
            <a:pPr marL="0" indent="0">
              <a:buNone/>
            </a:pPr>
            <a:r>
              <a:rPr lang="ro-MD"/>
              <a:t>cu afectarea de organe ţintă. HTA accelerată este sindromul în care alături de TA </a:t>
            </a:r>
          </a:p>
          <a:p>
            <a:pPr marL="0" indent="0">
              <a:buNone/>
            </a:pPr>
            <a:r>
              <a:rPr lang="ro-MD"/>
              <a:t>sever crescută (Tad 130-140 mm Hg) sunt prezente hemoragii şi exudate retiniene</a:t>
            </a:r>
          </a:p>
          <a:p>
            <a:pPr marL="0" indent="0">
              <a:buNone/>
            </a:pPr>
            <a:r>
              <a:rPr lang="ro-MD"/>
              <a:t> (retinopatie de gradul 3 Keith - Wagener); HTA malignă se asociază cu edem</a:t>
            </a:r>
          </a:p>
          <a:p>
            <a:pPr marL="0" indent="0">
              <a:buNone/>
            </a:pPr>
            <a:r>
              <a:rPr lang="ro-MD"/>
              <a:t>papilar (retinopatie gradul 4). </a:t>
            </a:r>
            <a:endParaRPr lang="ro-RO"/>
          </a:p>
          <a:p>
            <a:pPr marL="0" indent="0">
              <a:buNone/>
            </a:pPr>
            <a:endParaRPr lang="ro-MD"/>
          </a:p>
          <a:p>
            <a:pPr marL="0" indent="0">
              <a:buNone/>
            </a:pPr>
            <a:r>
              <a:rPr lang="ro-MD" b="1"/>
              <a:t>Encefalopatia hipertensivă</a:t>
            </a:r>
            <a:r>
              <a:rPr lang="ro-MD"/>
              <a:t> înseamnă elevarea bruscă, persistentă a TA cu cefalee </a:t>
            </a:r>
          </a:p>
          <a:p>
            <a:pPr marL="0" indent="0">
              <a:buNone/>
            </a:pPr>
            <a:r>
              <a:rPr lang="ro-MD"/>
              <a:t>severă şi alterarea statusului mental, simptomele fiind reversibile după reducerea </a:t>
            </a:r>
          </a:p>
          <a:p>
            <a:pPr marL="0" indent="0">
              <a:buNone/>
            </a:pPr>
            <a:r>
              <a:rPr lang="ro-MD"/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xmlns="" val="209240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036A3B7-C0BE-E047-BB5E-014962BE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Epidemiologia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8C1A4FAE-4CB4-AB45-8E0E-9663746B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9" y="1716564"/>
            <a:ext cx="11123758" cy="49384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RO"/>
              <a:t>Urgențele</a:t>
            </a:r>
            <a:r>
              <a:rPr lang="ro-MD"/>
              <a:t> </a:t>
            </a:r>
            <a:r>
              <a:rPr lang="ro-RO"/>
              <a:t>hipertensive </a:t>
            </a:r>
            <a:r>
              <a:rPr lang="ro-MD"/>
              <a:t>se pot manifesta în orice formă de hipertensiune arterială. Incidenţa este mare (20-25%) în formele secundare de</a:t>
            </a:r>
            <a:r>
              <a:rPr lang="ro-RO"/>
              <a:t> (hiperhipertensiune arteriala) HTA </a:t>
            </a:r>
            <a:r>
              <a:rPr lang="ro-MD"/>
              <a:t>(ex., feocromocitom, HTA renovasculară) şi mult mai mică</a:t>
            </a:r>
            <a:r>
              <a:rPr lang="ro-RO"/>
              <a:t> </a:t>
            </a:r>
            <a:r>
              <a:rPr lang="ro-MD"/>
              <a:t>(sub 1%) – în HTA esenţială tratată</a:t>
            </a:r>
          </a:p>
          <a:p>
            <a:pPr marL="0" indent="0">
              <a:buNone/>
            </a:pPr>
            <a:r>
              <a:rPr lang="ro-MD"/>
              <a:t>În UH afectarea acută a unui organ-ţintă se înregistrează în 83% din cazuri. Două organe-ţintă sunt afectate în 14% din cazuri. Implicarea poliorganică (mai mult de 3 organe) se atestă la 3% dintre</a:t>
            </a:r>
            <a:r>
              <a:rPr lang="ro-RO"/>
              <a:t> </a:t>
            </a:r>
            <a:r>
              <a:rPr lang="ro-MD"/>
              <a:t>pacienţii cu urgenţe hipertensive</a:t>
            </a:r>
          </a:p>
          <a:p>
            <a:pPr marL="0" indent="0">
              <a:buNone/>
            </a:pPr>
            <a:r>
              <a:rPr lang="ro-MD"/>
              <a:t>Pentru fiecare 20 mmHg în TA sistolică, şi 10 mmHg, în TA diastolică, valori ridicate de la 115/75</a:t>
            </a:r>
            <a:r>
              <a:rPr lang="ro-RO"/>
              <a:t> </a:t>
            </a:r>
            <a:r>
              <a:rPr lang="ro-MD"/>
              <a:t>mmHg, rata mortalităţii prin cardiopatie ischemică şi prin boli cerebrovasculare se dublează</a:t>
            </a:r>
            <a:r>
              <a:rPr lang="ro-RO"/>
              <a:t>.</a:t>
            </a:r>
            <a:r>
              <a:rPr lang="ro-MD"/>
              <a:t> </a:t>
            </a:r>
            <a:endParaRPr lang="ro-RO"/>
          </a:p>
          <a:p>
            <a:pPr marL="0" indent="0">
              <a:buNone/>
            </a:pPr>
            <a:endParaRPr lang="ro-MD"/>
          </a:p>
          <a:p>
            <a:pPr marL="0" indent="0">
              <a:buNone/>
            </a:pPr>
            <a:r>
              <a:rPr lang="ro-MD"/>
              <a:t>Morbiditatea şi mortalitatea prin UH depinde de afectarea organelor-ţintă şi de gradul TA. În condiţii de control adecvat al TA şi de complianţă medicamentoasă, rata de supravieţuire la pacienţii cu</a:t>
            </a:r>
            <a:r>
              <a:rPr lang="ro-RO"/>
              <a:t> </a:t>
            </a:r>
            <a:r>
              <a:rPr lang="ro-MD"/>
              <a:t>urgenţe hipertensive reprezintă 70%</a:t>
            </a:r>
            <a:r>
              <a:rPr lang="ro-RO"/>
              <a:t>. </a:t>
            </a:r>
            <a:endParaRPr lang="ro-MD"/>
          </a:p>
          <a:p>
            <a:r>
              <a:rPr lang="ro-MD"/>
              <a:t>Rata mortalităţii în caz de urgenţe hipertensive netratate constituie 79% per an. </a:t>
            </a:r>
            <a:endParaRPr lang="ro-RO"/>
          </a:p>
          <a:p>
            <a:r>
              <a:rPr lang="ro-MD"/>
              <a:t>Rata supravieţuirii</a:t>
            </a:r>
            <a:r>
              <a:rPr lang="ro-RO"/>
              <a:t> </a:t>
            </a:r>
            <a:r>
              <a:rPr lang="ro-MD"/>
              <a:t>de 5 ani, printre toţi pacienţii care prezintă urgenţe hipertensive, este de 74% </a:t>
            </a:r>
          </a:p>
          <a:p>
            <a:pPr marL="0" indent="0">
              <a:buNone/>
            </a:pPr>
            <a:r>
              <a:rPr lang="ro-MD"/>
              <a:t>Studiile efectuate de OMS arată că aproximativ 62% din accidentele cerebrovasculare şi 49% din evenimentele acute cardiace sunt cauzate de hipertensiunea arterială</a:t>
            </a:r>
          </a:p>
        </p:txBody>
      </p:sp>
    </p:spTree>
    <p:extLst>
      <p:ext uri="{BB962C8B-B14F-4D97-AF65-F5344CB8AC3E}">
        <p14:creationId xmlns:p14="http://schemas.microsoft.com/office/powerpoint/2010/main" xmlns="" val="217980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:a16="http://schemas.microsoft.com/office/drawing/2014/main" xmlns="" id="{9D460ECE-7567-5B4D-9D5F-F73907017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940" y="234849"/>
            <a:ext cx="6003820" cy="6388301"/>
          </a:xfrm>
        </p:spPr>
      </p:pic>
    </p:spTree>
    <p:extLst>
      <p:ext uri="{BB962C8B-B14F-4D97-AF65-F5344CB8AC3E}">
        <p14:creationId xmlns:p14="http://schemas.microsoft.com/office/powerpoint/2010/main" xmlns="" val="62327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3B64F8A-E0FD-DC48-9751-4E82520F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04" y="837121"/>
            <a:ext cx="9404723" cy="1400530"/>
          </a:xfrm>
        </p:spPr>
        <p:txBody>
          <a:bodyPr/>
          <a:lstStyle/>
          <a:p>
            <a:r>
              <a:rPr lang="ro-RO"/>
              <a:t>Simptome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BE9F807-85DB-DA45-960C-7CD24EBC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485" y="2362204"/>
            <a:ext cx="8946541" cy="4195481"/>
          </a:xfrm>
        </p:spPr>
        <p:txBody>
          <a:bodyPr/>
          <a:lstStyle/>
          <a:p>
            <a:pPr fontAlgn="base"/>
            <a:r>
              <a:rPr lang="ro-MD" b="1" i="0">
                <a:effectLst/>
                <a:latin typeface="graphik-regular"/>
              </a:rPr>
              <a:t>cefalee 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dispnee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adinamie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vertij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durere retrosternala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amorteala si greata, care sunt nespecifice dar cu conditia sa fie asociate cu valori tensionale inalte</a:t>
            </a:r>
          </a:p>
          <a:p>
            <a:pPr marL="0" indent="0">
              <a:buNone/>
            </a:pPr>
            <a:endParaRPr lang="ro-MD"/>
          </a:p>
        </p:txBody>
      </p:sp>
      <p:pic>
        <p:nvPicPr>
          <p:cNvPr id="6" name="Imagine 6">
            <a:extLst>
              <a:ext uri="{FF2B5EF4-FFF2-40B4-BE49-F238E27FC236}">
                <a16:creationId xmlns:a16="http://schemas.microsoft.com/office/drawing/2014/main" xmlns="" id="{8018A232-9B29-6F45-99AE-5746AE17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03" y="667139"/>
            <a:ext cx="5085193" cy="33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87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F3476248-1604-F14E-8103-C614E403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547" y="929397"/>
            <a:ext cx="9404723" cy="1400530"/>
          </a:xfrm>
        </p:spPr>
        <p:txBody>
          <a:bodyPr/>
          <a:lstStyle/>
          <a:p>
            <a:r>
              <a:rPr lang="ro-RO"/>
              <a:t>Factori de risc </a:t>
            </a:r>
            <a:endParaRPr lang="ro-MD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4B504FA8-52AF-E04F-835F-2ED2BCAC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209801"/>
            <a:ext cx="8946541" cy="4195481"/>
          </a:xfrm>
        </p:spPr>
        <p:txBody>
          <a:bodyPr/>
          <a:lstStyle/>
          <a:p>
            <a:pPr fontAlgn="base"/>
            <a:r>
              <a:rPr lang="ro-MD" b="1" i="0">
                <a:effectLst/>
                <a:latin typeface="graphik-regular"/>
              </a:rPr>
              <a:t>Valorile mari ale tensiunii arteriale sistolice si diastolice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varsta (barbati &gt; 55ani si femei &gt; 65ani)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fumatul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dislipidemia: colesterol &gt;190 mg/dl sau trigliceride &gt; 150mg/dl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glicemia &gt; 102-125 mg/dl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alterarea tolerantei la glucoza</a:t>
            </a:r>
          </a:p>
          <a:p>
            <a:pPr fontAlgn="base"/>
            <a:r>
              <a:rPr lang="ro-MD" b="1" i="0">
                <a:effectLst/>
                <a:latin typeface="graphik-regular"/>
              </a:rPr>
              <a:t>obezitatea abdominala: circumferinta taliei la barbati&gt;102 cm si la femei &gt;88 cm).</a:t>
            </a:r>
          </a:p>
          <a:p>
            <a:endParaRPr lang="ro-MD"/>
          </a:p>
        </p:txBody>
      </p:sp>
    </p:spTree>
    <p:extLst>
      <p:ext uri="{BB962C8B-B14F-4D97-AF65-F5344CB8AC3E}">
        <p14:creationId xmlns:p14="http://schemas.microsoft.com/office/powerpoint/2010/main" xmlns="" val="293730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Произвольный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Ion</vt:lpstr>
      <vt:lpstr>  Urgențele hipertensive</vt:lpstr>
      <vt:lpstr>Cuprins </vt:lpstr>
      <vt:lpstr>Слайд 3</vt:lpstr>
      <vt:lpstr>Слайд 4</vt:lpstr>
      <vt:lpstr>Слайд 5</vt:lpstr>
      <vt:lpstr>Epidemiologia</vt:lpstr>
      <vt:lpstr>Слайд 7</vt:lpstr>
      <vt:lpstr>Simptome</vt:lpstr>
      <vt:lpstr>Factori de risc </vt:lpstr>
      <vt:lpstr>Formele clinice de HTA (hipertensiune arteriala) </vt:lpstr>
      <vt:lpstr>Investigaţiile paraclinice</vt:lpstr>
      <vt:lpstr>Diagnostic</vt:lpstr>
      <vt:lpstr>Tratament</vt:lpstr>
      <vt:lpstr>Rolul inginerului biomedical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Urgențele hipertensive</dc:title>
  <dc:creator>Ali Bahia</dc:creator>
  <cp:lastModifiedBy>galina.buta@outlook.com</cp:lastModifiedBy>
  <cp:revision>6</cp:revision>
  <dcterms:created xsi:type="dcterms:W3CDTF">2021-12-06T06:29:10Z</dcterms:created>
  <dcterms:modified xsi:type="dcterms:W3CDTF">2022-09-24T06:09:44Z</dcterms:modified>
</cp:coreProperties>
</file>