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3" r:id="rId5"/>
    <p:sldId id="258" r:id="rId6"/>
    <p:sldId id="259" r:id="rId7"/>
    <p:sldId id="289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80" r:id="rId24"/>
    <p:sldId id="279" r:id="rId25"/>
    <p:sldId id="281" r:id="rId26"/>
    <p:sldId id="282" r:id="rId27"/>
    <p:sldId id="283" r:id="rId28"/>
    <p:sldId id="284" r:id="rId29"/>
    <p:sldId id="290" r:id="rId30"/>
    <p:sldId id="275" r:id="rId31"/>
    <p:sldId id="285" r:id="rId32"/>
    <p:sldId id="286" r:id="rId33"/>
    <p:sldId id="287" r:id="rId34"/>
    <p:sldId id="288" r:id="rId35"/>
    <p:sldId id="27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6" d="100"/>
          <a:sy n="66" d="100"/>
        </p:scale>
        <p:origin x="-122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608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590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11461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458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93690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8021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2478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88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87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833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187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715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40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937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070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353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9514C-3D7F-4F18-BFB5-B7D84FB8E8B3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5113338-B07E-4E01-ACE0-DFC21691F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907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med.ro/abces-pulmonar-cauze-diagnostic-tratament/" TargetMode="External"/><Relationship Id="rId2" Type="http://schemas.openxmlformats.org/officeDocument/2006/relationships/hyperlink" Target="https://www.medlife.ro/glosar-medical/afectiuni-medicale/abces-pulmonar-cauze-simptome-trata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sid.ro/boli-afectiuni/abcesul-pulmonar-13783136/" TargetMode="External"/><Relationship Id="rId4" Type="http://schemas.openxmlformats.org/officeDocument/2006/relationships/hyperlink" Target="https://ro.wikipedia.org/wiki/Abces_pulmona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Prezentare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dirty="0" smtClean="0">
                <a:latin typeface="Times New Roman" pitchFamily="18" charset="0"/>
                <a:cs typeface="Times New Roman" pitchFamily="18" charset="0"/>
              </a:rPr>
            </a:br>
            <a:r>
              <a:rPr lang="ro-RO" sz="3100" dirty="0" smtClean="0"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Abces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pulmonar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BCES_PULM_EVACU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476672"/>
            <a:ext cx="7500990" cy="53403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Abcesul pulmonar reprezintă un stadiu evolutiv relativ avansat al unui proces pneumonic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Procesul inflamator caracteristic condensării pneumonice capătă o pronunțată tendință spre necroză și ramolire, cu o bogată componentă exudativă. Abcesul pulmonar acut în faza sa inițială este o colecție purulentă, delimitată de țesut pulmonar densificat, inflamator. Dupa începerea evacuării masei tisulare necrozate și transformate purulent, rezultă o cavitate neoformată.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P-1-293x30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548680"/>
            <a:ext cx="6858047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b="1" dirty="0"/>
              <a:t>Abcesul pulmonar este constituit din 3 elemente</a:t>
            </a:r>
            <a:r>
              <a:rPr lang="vi-VN" dirty="0"/>
              <a:t>:</a:t>
            </a:r>
          </a:p>
          <a:p>
            <a:r>
              <a:rPr lang="vi-VN" i="1" dirty="0"/>
              <a:t>membrana piogenă</a:t>
            </a:r>
            <a:r>
              <a:rPr lang="vi-VN" dirty="0"/>
              <a:t> – constituită din: țesut necrotic în care se află resturi de parenchim pulmonar amestecate cu leucocite mai mult sau mai puțin alterate; depozite de fibrină, alveolită fibrinoasă și/sau purulentă, zone de țesut de granulație și fibroscleroză; vascularizația din perete este aproape constant afectată de tromboze;</a:t>
            </a:r>
          </a:p>
          <a:p>
            <a:r>
              <a:rPr lang="vi-VN" i="1" dirty="0"/>
              <a:t>cavitate neregulată</a:t>
            </a:r>
            <a:r>
              <a:rPr lang="vi-VN" dirty="0"/>
              <a:t> care conține puroi;</a:t>
            </a:r>
          </a:p>
          <a:p>
            <a:r>
              <a:rPr lang="vi-VN" i="1" dirty="0"/>
              <a:t>reacție periferică parenchimatoasă</a:t>
            </a:r>
            <a:r>
              <a:rPr lang="vi-VN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abloul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 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Debutul abcesului pulmonar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poate fi: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subacut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cu manifestări de tip pseudogripal (febră sau stare subfebrilă, alterarea stării generale), având o durată de 7 – 10 zile;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fiind similar cu debutul unei pneumonii bacteriene acute (frison, febră, durere toracică, 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tuse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iniţial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fără expectoraţie apoi cu expectoraţie mucopurulentă);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brutal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sugerează o pneumonie acută gravă, forma toxică, asociind rapid bronhoree purulentă abundentă și hemoptizii recurente;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insuficiență respiratorie acută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atunci când supurația parenchimatoasă a erodat pleura viscerală și s-a extins la spațiul pleural realizând astfel un piopneumotorax spontan secundar.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perioada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stare a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abcesului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disting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3 faze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anatomo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</a:t>
            </a:r>
            <a:r>
              <a:rPr lang="ro-RO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anume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b="1" dirty="0"/>
              <a:t>1)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Faza de constituire a abcesului: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corespunde clinic unei pneumonii acute cu sindrom de condensare;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stare subfebrilă ce poate evolua până la o stare febrilă (39 – 40°C) în faza de abces constituit; febra are caracter neregulat, curba termică având o evoluţie inversă faţă de cea a expectoraţiei mucopurulente;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tuse şi expectoraţie mucopurulentă în cantitate redusă, nefetidă; după câteva zile tusea devine mai frecventă, apar accese prelungite și sputa piohemoragică.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Faza de deschidere în bronhii: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loc după 5 – 15 zile de evoluţie;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respiraţia bolnavului devine urât mirositoare – halenă fetidă;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expectoraţia purulentă creşte cantitativ (100 – 500 ml pe zi) și este fetidă;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evacuarea poate fi: unică – evacuare masivă de puroi (vomică); vomica fracţionată – evacuare după accese repetate de tuse la intervale relativ egale (20 – 40 ml pentru fiecare episod).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după eliminarea puroiului febra scade, iar starea generală se ameliorează.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Faza de drenare a cavităţii supurate: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astenie fizică, paloare, transpiraţii, inapetenţă, stare febrilă sau subfebrilă;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expectoraţie purulentă în cantitate variabilă (10 → 400 ml pe zi);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hemoptizii frecvente.</a:t>
            </a:r>
          </a:p>
          <a:p>
            <a:pPr>
              <a:buNone/>
            </a:pPr>
            <a:r>
              <a:rPr lang="ro-R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Examenul clinic obiectiv al bolnavului arată o stare de nutriție deficitară, paloare tegumentară.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examenul aparatului respirator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poate decela o zonă de condensare cu submatitate, frecături pleurale, raluri crepitante și subcrepitante. Bolnavul poate prezenta hipocratism digital în cazul abceselor pulmonare vechi sau poate regresa odată cu vindecarea abcesului. 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ansamblu semnele fizice ale abcesului pulmonar sunt necaracteristice.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adii-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785794"/>
            <a:ext cx="8072494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6589199" cy="1280890"/>
          </a:xfrm>
        </p:spPr>
        <p:txBody>
          <a:bodyPr/>
          <a:lstStyle/>
          <a:p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Simptome generale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196752"/>
            <a:ext cx="7706816" cy="566124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Aparitia</a:t>
            </a: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simptomelor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dificil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vizibile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daca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pneumoniei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In general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ridicata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frisoane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transpiratii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nocturne,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flegma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(cu gust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miros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fetid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deseori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treime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cazuri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durere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piept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pleurala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dispnee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lipsa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tahipnee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tahicardie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incrucisarea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degetelor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cazuri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cronice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deshidratare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letargie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sunet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surd la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percutie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daca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consolidarea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efuziunea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respiratie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bronhiala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ro-RO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diferentiat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infectii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toracice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pneumonii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tuberculoza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micobacteriile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oportuniste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neoplazie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embolismul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vasculitita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sarcoidoza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cavitati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chistul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bronhogenic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infectat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Abcesul pulmonar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Abcesul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este o colecție la nivelul parenchimului pulmonar, netuberculoasă, circumscrisă. Acesta este caracterizat de prezența de spații cavitare pline cu puroi. În cazul unor acumulări purulente numeroase (mai mici de 2 cm) se vorbește de pneumonie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necrozantă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Abcesul pulmonar primitiv este mai frecvent la bărbați, în aproximativ 70 % din cazuri, mai ales la cei cu  vârste de 35 – 55 ani.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Diagnosticul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5" y="1772816"/>
            <a:ext cx="7346776" cy="468052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simptomelor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investigatiilor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amintite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corelate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anormala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plamanilor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context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suspiciune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aspiratie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bronsica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sputei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puroiului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imagistice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radiografiile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tomografiile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multiple)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localizata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infectia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plamani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exclude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afectiuni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(cancer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emfizem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infectiilor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grave,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prelevare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biopsie-transtoracica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hepatice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sangelui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(CRP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prezinta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ridicat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neutrofilie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anemie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normocitara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Explorări de laborator</a:t>
            </a:r>
            <a:r>
              <a:rPr lang="vi-VN" dirty="0"/>
              <a:t/>
            </a:r>
            <a:br>
              <a:rPr lang="vi-VN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44824"/>
            <a:ext cx="7922841" cy="4752528"/>
          </a:xfrm>
        </p:spPr>
        <p:txBody>
          <a:bodyPr>
            <a:normAutofit/>
          </a:bodyPr>
          <a:lstStyle/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leucocitoză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(&gt; 20.000/mm</a:t>
            </a:r>
            <a:r>
              <a:rPr lang="vi-V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neutrofilie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anemie secundară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procesului infecţios cronic;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 de spută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conține leucocite alterate (puroi), fibre elastice (absente în sputa bronşiectaticului), germeni anaerobi la examenul bacteriologic;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VSH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(viteza de sedimentare a hematiilor),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fibrinogen și CRP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(proteina C reactivă) crescute;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hemoculturile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pot fi pozitive (dacă sunt recoltate înaintea antibioterapiei);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cazul în care un abces pulmonar se complică cu un empiem, poate fi utilă şi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analiza bacteriologică a lichidului pleural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Explorări imagistice</a:t>
            </a:r>
            <a:r>
              <a:rPr lang="vi-VN" dirty="0"/>
              <a:t/>
            </a:r>
            <a:br>
              <a:rPr lang="vi-VN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6016" y="1844824"/>
            <a:ext cx="3970784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Radiografia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toracică</a:t>
            </a:r>
            <a:endParaRPr lang="ro-RO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Datorită evoluţiei relativ subacute a bolii, aspectul radiologic poate fi diferit în funcţie de stadiul de evoluţie al abcesului pulmonar. Uneori, este deseori necesară repetarea radiografiei toracice pentru a surprinde evoluţia abcesului şi pentru a evalua eficacitatea tratamentului.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Apariţia imaginii radiologice tipice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 cavitate cu nivel hidro-aeric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poate fi întâlnită la 7 – 10 zile de la debut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o-RO" dirty="0" smtClean="0"/>
          </a:p>
          <a:p>
            <a:endParaRPr lang="ro-RO" dirty="0"/>
          </a:p>
          <a:p>
            <a:endParaRPr lang="ro-RO" dirty="0" smtClean="0"/>
          </a:p>
          <a:p>
            <a:endParaRPr lang="ru-RU" dirty="0"/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428735"/>
            <a:ext cx="3639347" cy="46974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9426" y="111593"/>
            <a:ext cx="8865147" cy="6634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8" y="428604"/>
            <a:ext cx="321471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CT (computer tomografia) pulmonar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aduce imformații utile privind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localizarea și dimensiunile abcesului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permite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diferenţierea între un abces pulmonar periferic şi un empiem pleural latero – toracic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cu nivel hidro-aeric prin fistulă bronho – pulmonară;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 şi în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urmărirea evoluţiei sub tratament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68973849_2469638453080040_2058823213634289664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6576"/>
            <a:ext cx="5715008" cy="60848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1600200"/>
            <a:ext cx="4257676" cy="4525963"/>
          </a:xfrm>
        </p:spPr>
        <p:txBody>
          <a:bodyPr/>
          <a:lstStyle/>
          <a:p>
            <a:pPr>
              <a:buNone/>
            </a:pPr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Rezonanța magnetică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(RNM)</a:t>
            </a:r>
            <a:endParaRPr lang="ro-RO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aduce imformații utile privind 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localizarea și dimensiunile abcesului</a:t>
            </a: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ceva mai detaliat ca CT.</a:t>
            </a:r>
          </a:p>
          <a:p>
            <a:endParaRPr lang="vi-VN" dirty="0" smtClean="0"/>
          </a:p>
          <a:p>
            <a:endParaRPr lang="ru-RU" dirty="0"/>
          </a:p>
        </p:txBody>
      </p:sp>
      <p:pic>
        <p:nvPicPr>
          <p:cNvPr id="4" name="Рисунок 3" descr="300px-CT_chest_in_pneumonia_with_abscesses_caverns_and_effusions_d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928670"/>
            <a:ext cx="3857652" cy="521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1" y="1340768"/>
            <a:ext cx="7562800" cy="4570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Bronhoscopia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obligatorie la bolnavii de peste 45 ani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arată modificări locale de tip congestiv la nivelul mucoasei bronșice;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utilă pentru a recolta prin lavaj bronho – alveolar, probe necesare pentru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examenul bacteriologic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(sputa poate fi contaminată cu germeni anaerobi de la nivelul cavității bucale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o-R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  <a:p>
            <a:endParaRPr lang="vi-VN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589199" cy="932682"/>
          </a:xfrm>
        </p:spPr>
        <p:txBody>
          <a:bodyPr>
            <a:normAutofit fontScale="90000"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Diagnosticul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diferenţial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abcesului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9117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i="1" dirty="0">
                <a:latin typeface="+mj-lt"/>
              </a:rPr>
              <a:t> Pentru majoritatea cazurilor, diagnosticul de abces pulmonar nu pune </a:t>
            </a:r>
            <a:r>
              <a:rPr lang="vi-VN" i="1" dirty="0" smtClean="0">
                <a:latin typeface="+mj-lt"/>
              </a:rPr>
              <a:t>probleme </a:t>
            </a:r>
            <a:r>
              <a:rPr lang="vi-VN" i="1" dirty="0">
                <a:latin typeface="+mj-lt"/>
              </a:rPr>
              <a:t>deosebite</a:t>
            </a:r>
            <a:r>
              <a:rPr lang="vi-VN" dirty="0">
                <a:latin typeface="+mj-lt"/>
              </a:rPr>
              <a:t>. Uneori însă manifestările clinice nu sunt atât de evidente, iar bolnavului i se decelează o imagine hidro-aerică care pune probleme diagnostice. Substratul anomaliilor radiologice de tip cavitar poate fi:</a:t>
            </a:r>
          </a:p>
          <a:p>
            <a:r>
              <a:rPr lang="vi-VN" i="1" dirty="0">
                <a:latin typeface="+mj-lt"/>
              </a:rPr>
              <a:t>infecţii</a:t>
            </a:r>
            <a:r>
              <a:rPr lang="vi-VN" dirty="0">
                <a:latin typeface="+mj-lt"/>
              </a:rPr>
              <a:t>: </a:t>
            </a:r>
            <a:r>
              <a:rPr lang="vi-VN" dirty="0" smtClean="0">
                <a:latin typeface="+mj-lt"/>
              </a:rPr>
              <a:t>pneumonie abcedată </a:t>
            </a:r>
            <a:r>
              <a:rPr lang="vi-VN" dirty="0">
                <a:latin typeface="+mj-lt"/>
              </a:rPr>
              <a:t>(stafilococ, Klebsiella, fungi), </a:t>
            </a:r>
            <a:r>
              <a:rPr lang="vi-VN" dirty="0" smtClean="0">
                <a:latin typeface="+mj-lt"/>
              </a:rPr>
              <a:t>emboli</a:t>
            </a:r>
            <a:r>
              <a:rPr lang="ro-RO" dirty="0" smtClean="0">
                <a:latin typeface="+mj-lt"/>
              </a:rPr>
              <a:t>e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septică sau infarct pulmonar suprainfectat excavat, leziuni chistice infectate (bule de emfizem, chiste posttraumatice, chiste bronşiectatice), infecţii parazitare (Entamoeba histolytica);</a:t>
            </a:r>
          </a:p>
          <a:p>
            <a:r>
              <a:rPr lang="vi-VN" i="1" dirty="0">
                <a:latin typeface="+mj-lt"/>
              </a:rPr>
              <a:t>tumori</a:t>
            </a:r>
            <a:r>
              <a:rPr lang="vi-VN" dirty="0">
                <a:latin typeface="+mj-lt"/>
              </a:rPr>
              <a:t>: cancer bronhopulmonar excavat;</a:t>
            </a:r>
          </a:p>
          <a:p>
            <a:r>
              <a:rPr lang="vi-VN" i="1" dirty="0">
                <a:latin typeface="+mj-lt"/>
              </a:rPr>
              <a:t>anomalii de dezvoltare</a:t>
            </a:r>
            <a:r>
              <a:rPr lang="vi-VN" dirty="0">
                <a:latin typeface="+mj-lt"/>
              </a:rPr>
              <a:t>: chist bronhogenic;</a:t>
            </a:r>
          </a:p>
          <a:p>
            <a:r>
              <a:rPr lang="vi-VN" i="1" dirty="0">
                <a:latin typeface="+mj-lt"/>
              </a:rPr>
              <a:t>boli vasculare</a:t>
            </a:r>
            <a:r>
              <a:rPr lang="vi-VN" dirty="0">
                <a:latin typeface="+mj-lt"/>
              </a:rPr>
              <a:t>: infarct pulmonar excavat, granulomatoza Wegener;</a:t>
            </a:r>
          </a:p>
          <a:p>
            <a:r>
              <a:rPr lang="vi-VN" i="1" dirty="0">
                <a:latin typeface="+mj-lt"/>
              </a:rPr>
              <a:t>pneumoconioze</a:t>
            </a:r>
            <a:r>
              <a:rPr lang="vi-VN" dirty="0">
                <a:latin typeface="+mj-lt"/>
              </a:rPr>
              <a:t>;</a:t>
            </a:r>
          </a:p>
          <a:p>
            <a:r>
              <a:rPr lang="vi-VN" i="1" dirty="0">
                <a:latin typeface="+mj-lt"/>
              </a:rPr>
              <a:t>sarcoidoza</a:t>
            </a:r>
            <a:r>
              <a:rPr lang="vi-VN" dirty="0" smtClean="0">
                <a:latin typeface="+mj-lt"/>
              </a:rPr>
              <a:t>.</a:t>
            </a:r>
            <a:endParaRPr lang="ro-RO" dirty="0" smtClean="0">
              <a:latin typeface="+mj-lt"/>
            </a:endParaRPr>
          </a:p>
          <a:p>
            <a:r>
              <a:rPr lang="vi-VN" dirty="0">
                <a:latin typeface="+mj-lt"/>
              </a:rPr>
              <a:t>O problemă importantă în diagnosticul diferențial al abcesului pulmonar o reprezintă diferențierea de </a:t>
            </a:r>
            <a:r>
              <a:rPr lang="vi-VN" dirty="0" smtClean="0">
                <a:latin typeface="+mj-lt"/>
              </a:rPr>
              <a:t>tuberculoza</a:t>
            </a:r>
            <a:r>
              <a:rPr lang="ro-RO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 pulmonară cavitară care se poate suprainfecta cu germeni anaerobi. În acest caz este necesar să se facă determinări repetate pentru evidențierea bacilului Koch în spută.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 </a:t>
            </a:r>
            <a:r>
              <a:rPr lang="ro-RO" sz="4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omplicațiile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abcesului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pulmonar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7" y="1700808"/>
            <a:ext cx="7778824" cy="421041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vi-VN" b="1" dirty="0">
                <a:latin typeface="+mj-lt"/>
              </a:rPr>
              <a:t>Complicaţiile abcesului pulmonar</a:t>
            </a:r>
            <a:r>
              <a:rPr lang="vi-VN" dirty="0">
                <a:latin typeface="+mj-lt"/>
              </a:rPr>
              <a:t> pot fi:</a:t>
            </a:r>
          </a:p>
          <a:p>
            <a:pPr>
              <a:buNone/>
            </a:pPr>
            <a:r>
              <a:rPr lang="vi-VN" b="1" dirty="0">
                <a:latin typeface="+mj-lt"/>
              </a:rPr>
              <a:t>a) Pulmonare:</a:t>
            </a:r>
            <a:endParaRPr lang="vi-VN" dirty="0">
              <a:latin typeface="+mj-lt"/>
            </a:endParaRPr>
          </a:p>
          <a:p>
            <a:r>
              <a:rPr lang="vi-VN" dirty="0">
                <a:latin typeface="+mj-lt"/>
              </a:rPr>
              <a:t>hemoptizia – </a:t>
            </a:r>
            <a:r>
              <a:rPr lang="vi-VN" i="1" dirty="0">
                <a:latin typeface="+mj-lt"/>
              </a:rPr>
              <a:t>cea mai frecventă şi mai persistentă</a:t>
            </a:r>
            <a:r>
              <a:rPr lang="vi-VN" dirty="0">
                <a:latin typeface="+mj-lt"/>
              </a:rPr>
              <a:t>;</a:t>
            </a:r>
          </a:p>
          <a:p>
            <a:r>
              <a:rPr lang="vi-VN" dirty="0">
                <a:latin typeface="+mj-lt"/>
              </a:rPr>
              <a:t>pleurezia purulentă (empiemul) ca urmare a extinderii procesului supurativ la nivelul pleurei;</a:t>
            </a:r>
          </a:p>
          <a:p>
            <a:r>
              <a:rPr lang="vi-VN" dirty="0">
                <a:latin typeface="+mj-lt"/>
              </a:rPr>
              <a:t>mediastinită supurată – extinderea procesului infecţios la nivelul mediastinului;</a:t>
            </a:r>
          </a:p>
          <a:p>
            <a:r>
              <a:rPr lang="vi-VN" dirty="0">
                <a:latin typeface="+mj-lt"/>
              </a:rPr>
              <a:t>supuraţii subfrenice;</a:t>
            </a:r>
          </a:p>
          <a:p>
            <a:r>
              <a:rPr lang="vi-VN" dirty="0">
                <a:latin typeface="+mj-lt"/>
              </a:rPr>
              <a:t>infecţii respiratorii cu evoluţie spre cord pulmonar cronic.</a:t>
            </a:r>
          </a:p>
          <a:p>
            <a:pPr>
              <a:buNone/>
            </a:pPr>
            <a:r>
              <a:rPr lang="vi-VN" b="1" dirty="0">
                <a:latin typeface="+mj-lt"/>
              </a:rPr>
              <a:t>b) La distanţă:</a:t>
            </a:r>
            <a:endParaRPr lang="vi-VN" dirty="0">
              <a:latin typeface="+mj-lt"/>
            </a:endParaRPr>
          </a:p>
          <a:p>
            <a:r>
              <a:rPr lang="vi-VN" dirty="0">
                <a:latin typeface="+mj-lt"/>
              </a:rPr>
              <a:t>metastaze septice pe cale sanguină cu formare de abcese în diverse organe (ficat, creier);</a:t>
            </a:r>
          </a:p>
          <a:p>
            <a:r>
              <a:rPr lang="vi-VN" dirty="0">
                <a:latin typeface="+mj-lt"/>
              </a:rPr>
              <a:t>amiloidoza;</a:t>
            </a:r>
          </a:p>
          <a:p>
            <a:r>
              <a:rPr lang="vi-VN" dirty="0">
                <a:latin typeface="+mj-lt"/>
              </a:rPr>
              <a:t>tulburări digestive, datorită ingestiei permanente de material purulent.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bces-pulmon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587723" cy="61746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itlu-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428604"/>
            <a:ext cx="6572296" cy="5715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76408"/>
            <a:ext cx="6589199" cy="1280890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Tratamentul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71588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•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saptamani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prelungi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prevenirea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recaderilor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utilizeaza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asociere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antibiotice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anaerobi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aerobi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initial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injectabil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ulterior oral.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fizioterapie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respiratorie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drenaj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postural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bronsice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drenaj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spalatura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pleurala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pleural).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hidratare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oxigenoterapie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bronhodilatatoare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chirurgical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raspuns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antibiotic.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aparitie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complicatiilor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(ex.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pleural),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suspiciune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neoplasm,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hemoragie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asociat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obstructie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bronsica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diametru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6 cm).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rezistente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ex. Pseudomonas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aeruginosa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lobectomie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pneumonectomie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excizia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lob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Tratamentul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medical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antibioterapia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1" y="2133600"/>
            <a:ext cx="7922840" cy="377762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folosesc antibiotice cu spectru larg, toxicitate redusă și care au penetraţie bună în focarele necrotice.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Penicilina 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are acţiune bactericidă, activă pe majoritatea speciilor anaerobe. Se administrează în doza de 10 – 20 milioane UI/zi, în 2 prize, timp de 6 – 8 săptămâni. În caz de evoluţie favorabilă, dozele se pot reduce după 10 – 14 zile.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Metronidazol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are acţiune bactericidă, bine tolerat. Doza este de 2 g pe zi, 3 – 4 prize pe zi, intravenos.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Clindamicină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are acţiune dominant bacteriostatică. Doza este de 2 – 4 g pe zi, 3 – 4 prize, intravenos.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Cloramfenicol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antibiotic cu acțiune bacteriostatică, toxic hematologic (anemie aplastică). Este puțin utilizat din cauza toxicității hematologice. Doza este de 3 – 4 g, oral sau intravenos, în 4 prize.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Betalactamine cu spectru larg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Carbenicilina 6 – 30 g intravenos, în 3 prize; Ticarcilina 15 g intravenos, în 3 prize; Mezlocilina 15 – 18 g intravenos, în 3 prize.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392078"/>
            <a:ext cx="8229600" cy="5433467"/>
          </a:xfrm>
        </p:spPr>
        <p:txBody>
          <a:bodyPr>
            <a:normAutofit/>
          </a:bodyPr>
          <a:lstStyle/>
          <a:p>
            <a:r>
              <a:rPr lang="vi-VN" b="1" dirty="0">
                <a:latin typeface="+mj-lt"/>
              </a:rPr>
              <a:t>Cefoxitina</a:t>
            </a:r>
            <a:r>
              <a:rPr lang="vi-VN" dirty="0">
                <a:latin typeface="+mj-lt"/>
              </a:rPr>
              <a:t> – este singura cefalosporină activă pe germenii incriminați în etiologia abcesului pulmonar. Doza zilnică este de 3 – 6 g pe zi intravenos, în 3 prize.</a:t>
            </a:r>
          </a:p>
          <a:p>
            <a:r>
              <a:rPr lang="vi-VN" b="1" dirty="0">
                <a:latin typeface="+mj-lt"/>
              </a:rPr>
              <a:t>Tienamicin</a:t>
            </a:r>
            <a:r>
              <a:rPr lang="vi-VN" dirty="0">
                <a:latin typeface="+mj-lt"/>
              </a:rPr>
              <a:t>a – are un spectru ultra larg. Se administrează în doza de 1 – 2 g pe zi intravenos, în 3 prize.</a:t>
            </a:r>
          </a:p>
          <a:p>
            <a:r>
              <a:rPr lang="vi-VN" b="1" dirty="0">
                <a:latin typeface="+mj-lt"/>
              </a:rPr>
              <a:t>Imipenem</a:t>
            </a:r>
            <a:r>
              <a:rPr lang="vi-VN" dirty="0">
                <a:latin typeface="+mj-lt"/>
              </a:rPr>
              <a:t> – se administrează în doza de 1 – 2 g pe zi, în 3 prize.</a:t>
            </a:r>
          </a:p>
          <a:p>
            <a:r>
              <a:rPr lang="vi-VN" b="1" dirty="0">
                <a:latin typeface="+mj-lt"/>
              </a:rPr>
              <a:t>    După 10 – 14 zile de tratament intensiv, în caz de răspuns favorabil, </a:t>
            </a:r>
            <a:r>
              <a:rPr lang="vi-VN" dirty="0">
                <a:latin typeface="+mj-lt"/>
              </a:rPr>
              <a:t>dozele se pot reduce, trecându-se la medicaţie orală în dozele uzuale</a:t>
            </a:r>
            <a:r>
              <a:rPr lang="vi-VN" b="1" dirty="0">
                <a:latin typeface="+mj-lt"/>
              </a:rPr>
              <a:t>.</a:t>
            </a:r>
            <a:r>
              <a:rPr lang="vi-VN" dirty="0">
                <a:latin typeface="+mj-lt"/>
              </a:rPr>
              <a:t> Durata tratamentului este de 3 – 6 săptămâni.</a:t>
            </a:r>
          </a:p>
          <a:p>
            <a:r>
              <a:rPr lang="vi-VN" b="1" dirty="0">
                <a:latin typeface="+mj-lt"/>
              </a:rPr>
              <a:t>    Criteriile eficacităţii tratamentului sunt: dispariţia bronhoreei purulente şi a fetidităţii sputei și reducerea cavităţilor (închiderea completă apare după 1 – 2 luni).</a:t>
            </a:r>
            <a:endParaRPr lang="vi-VN" dirty="0">
              <a:latin typeface="+mj-lt"/>
            </a:endParaRPr>
          </a:p>
          <a:p>
            <a:r>
              <a:rPr lang="vi-VN" b="1" dirty="0">
                <a:latin typeface="+mj-lt"/>
              </a:rPr>
              <a:t>    În cazurile grave</a:t>
            </a:r>
            <a:r>
              <a:rPr lang="vi-VN" dirty="0">
                <a:latin typeface="+mj-lt"/>
              </a:rPr>
              <a:t>, </a:t>
            </a:r>
            <a:r>
              <a:rPr lang="vi-VN" b="1" dirty="0">
                <a:latin typeface="+mj-lt"/>
              </a:rPr>
              <a:t>se utilizează asociaţii de antibiotice</a:t>
            </a:r>
            <a:r>
              <a:rPr lang="vi-VN" dirty="0">
                <a:latin typeface="+mj-lt"/>
              </a:rPr>
              <a:t>: Penicilina G + Metronidazol + Aminoglicozide (Gentamicină, Tobramicină, Amikacină).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rognosticul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abcesului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pulmonar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vi-VN" dirty="0">
                <a:latin typeface="+mj-lt"/>
              </a:rPr>
              <a:t> În condițiile unui tratament corect, 80% din pacienţii cu abces pulmonar se vindecă fără sechele.Dacă după 8 – 12 săptămâni, vindecarea nu s-a produs se consideră că abcesul a intrat în faza de cronicizare când proliferările conjunctive scleroase limitează procesul transformându-l în pioscleroză.</a:t>
            </a:r>
          </a:p>
          <a:p>
            <a:r>
              <a:rPr lang="vi-VN" dirty="0">
                <a:latin typeface="+mj-lt"/>
              </a:rPr>
              <a:t>    În era preantibiotică, mortalitatea în abcesul pulmonar era de 30 – 40%. În ultimele decenii, abcesul pulmonar păstrează o gravitate redutabilă având </a:t>
            </a:r>
            <a:r>
              <a:rPr lang="vi-VN" i="1" dirty="0">
                <a:latin typeface="+mj-lt"/>
              </a:rPr>
              <a:t>o mortalitate 5 – 15% pentru bolnavii cu abces primitiv.</a:t>
            </a:r>
            <a:r>
              <a:rPr lang="vi-VN" dirty="0">
                <a:latin typeface="+mj-lt"/>
              </a:rPr>
              <a:t> </a:t>
            </a:r>
            <a:r>
              <a:rPr lang="vi-VN" i="1" dirty="0">
                <a:latin typeface="+mj-lt"/>
              </a:rPr>
              <a:t>Bolnavii cu cancer pulmonar și abces pulmonar secundar au o mortalitate de 70%.</a:t>
            </a:r>
            <a:r>
              <a:rPr lang="vi-VN" dirty="0">
                <a:latin typeface="+mj-lt"/>
              </a:rPr>
              <a:t>Elementele de prognostic nefavorabil ale abcesului pulmonar sunt:</a:t>
            </a:r>
          </a:p>
          <a:p>
            <a:r>
              <a:rPr lang="vi-VN" dirty="0">
                <a:latin typeface="+mj-lt"/>
              </a:rPr>
              <a:t>simptomatologie clinică de peste 8 săptămâni;</a:t>
            </a:r>
          </a:p>
          <a:p>
            <a:r>
              <a:rPr lang="vi-VN" dirty="0">
                <a:latin typeface="+mj-lt"/>
              </a:rPr>
              <a:t>cavitatea abcesului &gt; 6 cm;</a:t>
            </a:r>
          </a:p>
          <a:p>
            <a:r>
              <a:rPr lang="vi-VN" dirty="0">
                <a:latin typeface="+mj-lt"/>
              </a:rPr>
              <a:t>pneumonie poliabcedată;</a:t>
            </a:r>
          </a:p>
          <a:p>
            <a:r>
              <a:rPr lang="vi-VN" dirty="0">
                <a:latin typeface="+mj-lt"/>
              </a:rPr>
              <a:t>vârsta înaintată;</a:t>
            </a:r>
          </a:p>
          <a:p>
            <a:r>
              <a:rPr lang="vi-VN" dirty="0">
                <a:latin typeface="+mj-lt"/>
              </a:rPr>
              <a:t>imunodepresia.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Profilaxie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vaccinare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anigripala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antipneumococica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 special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afectiuni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preexistente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Diagnosticarea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prompta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pneumoniilor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potential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necrozant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Supravegherea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cronica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pacientilor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bronsiectazii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fibroza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chistica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paradontozelor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infectiilor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gingivale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Tratamentul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afectiunilor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favorizeaza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aspiratia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(ex.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epilepsie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afectiuni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esofagiene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accidente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vasculare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cerebrale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  <a:r>
              <a:rPr lang="ro-RO" dirty="0" smtClean="0"/>
              <a:t/>
            </a:r>
            <a:br>
              <a:rPr lang="ro-RO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https://www.medlife.ro/glosar-medical/afectiuni-medicale/abces-pulmonar-cauze-simptome-tratament</a:t>
            </a:r>
            <a:endParaRPr lang="ro-RO" dirty="0" smtClean="0"/>
          </a:p>
          <a:p>
            <a:r>
              <a:rPr lang="ro-RO" dirty="0" smtClean="0">
                <a:hlinkClick r:id="rId3"/>
              </a:rPr>
              <a:t>https://newsmed.ro/abces-pulmonar-cauze-diagnostic-tratament/</a:t>
            </a:r>
            <a:endParaRPr lang="ro-RO" dirty="0" smtClean="0"/>
          </a:p>
          <a:p>
            <a:r>
              <a:rPr lang="ro-RO" dirty="0" smtClean="0">
                <a:hlinkClick r:id="rId4"/>
              </a:rPr>
              <a:t>https://ro.wikipedia.org/wiki/Abces_pulmonar</a:t>
            </a:r>
            <a:endParaRPr lang="ro-RO" dirty="0" smtClean="0"/>
          </a:p>
          <a:p>
            <a:r>
              <a:rPr lang="ro-RO" dirty="0" smtClean="0">
                <a:hlinkClick r:id="rId5"/>
              </a:rPr>
              <a:t>https://www.csid.ro/boli-afectiuni/abcesul-pulmonar-13783136/</a:t>
            </a:r>
            <a:endParaRPr lang="ro-RO" dirty="0" smtClean="0"/>
          </a:p>
          <a:p>
            <a:endParaRPr lang="ro-RO" dirty="0" smtClean="0"/>
          </a:p>
          <a:p>
            <a:endParaRPr lang="ro-RO" dirty="0" smtClean="0"/>
          </a:p>
          <a:p>
            <a:endParaRPr lang="ro-RO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00px-CT_chest_in_pneumonia_with_abscesses_caverns_and_effusions_d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714356"/>
            <a:ext cx="6500858" cy="54118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reprezinta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anerobe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Peptostreptococcus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Prevotella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Bacteroides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Fusobacterium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spp.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microaerofile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Streptococcus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bacterii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aerobe: Staphylococcus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Streptococcus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pyogenes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bacili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gram-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special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Klebsiella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pneumoniae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Pseudomonas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aeruginosa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Burkholderia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pseudomallei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Haemophilus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influenzae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 B,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Legionella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paraziți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Paragonimus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westermani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Entamoeba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histolytica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fungi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Cryptococcus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neoformans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microbacterii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Condiții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apariție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Condițiile aspirante de apariție a abcesului pulmonar sunt: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aspirarea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conținutului orofaringian în plămân - este favorizată de dereglarea mecanismului tusei și deglutiției. Este întâlnită în alterări ale stării de conștiență (amnezie, comă, ebrietate, epilepsie, accidente vasculare cerebrale), boli esofagiene, afectări ale nervilor cranieni;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diseminarea hematogenă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din focarele extrapulmonare - apare în stările septicemice extreme;</a:t>
            </a:r>
          </a:p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existența unor 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condiții sistemice imunodeprimante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diabet, ciroză, cancer, corticoterapie, terapie imunodeprimantă;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leziuni preexistente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 caracter ischemic și necrotic, care înlesnesc grefarea anaerobilor: cancer, bronsiectazii, infarct pulmonar.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rata_im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642918"/>
            <a:ext cx="7286676" cy="57150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Factorii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favorizanți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apariția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abcesului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pulmonar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reprezentați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Frigul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acționează prin scăderea rezistenței generale a organismului și prin vasoconstricție locală care face posibilă exacerbarea agresiunii florei bacteriene;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Existența unei surse de agenți infecțioși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sinuzite, tumori laringiene infectate, bronșite cronice, bronșiectazii, cancer suprainfectat;</a:t>
            </a:r>
          </a:p>
          <a:p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Suprimarea sau deprimarea mecanismelor de autoapărare locală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prin stări de inconștiență (comă, anestezie, epilepsie, ebrietate), paralizie laringiană, tulburări de deglutiție (cancer esofagian, acalazia cardiei), intervenții chirurgicale toracice sau abdominale;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Boli periodontale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– acestea se asociază în proporție ridicată cu abcesul pulmonar. Din acest motiv un abces pulmonar la un pacient edentat presupune existența unei leziuni obstructive bronșice sau o embolie septică pulmonară;</a:t>
            </a:r>
          </a:p>
          <a:p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Existența unor stenoze bronșice tumorale, inflamatorii sau cicatriciale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Obstrucție mecanică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prin cheaguri de sânge, puroi, fragmente tisulare care pot complica o extracție dentară sau amigdalectomia;</a:t>
            </a:r>
          </a:p>
          <a:p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Stări de carență a apărării generale antiinfecțioase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legate de vârsta înaintată, debilitate, cașexie, diabet, alcoolism cronic, imobilizare prelungită.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273</TotalTime>
  <Words>648</Words>
  <Application>Microsoft Office PowerPoint</Application>
  <PresentationFormat>Экран (4:3)</PresentationFormat>
  <Paragraphs>145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Легкий дым</vt:lpstr>
      <vt:lpstr>Prezentare  Tema: “Abces pulmonar.”</vt:lpstr>
      <vt:lpstr>Abcesul pulmonar</vt:lpstr>
      <vt:lpstr>Слайд 3</vt:lpstr>
      <vt:lpstr>Слайд 4</vt:lpstr>
      <vt:lpstr>Слайд 5</vt:lpstr>
      <vt:lpstr>Condiții de apariție </vt:lpstr>
      <vt:lpstr>Слайд 7</vt:lpstr>
      <vt:lpstr>Factorii favorizanți au rol important în apariția abcesului pulmonar și sunt reprezentați de:</vt:lpstr>
      <vt:lpstr>Слайд 9</vt:lpstr>
      <vt:lpstr>Слайд 10</vt:lpstr>
      <vt:lpstr>Слайд 11</vt:lpstr>
      <vt:lpstr>Слайд 12</vt:lpstr>
      <vt:lpstr>Слайд 13</vt:lpstr>
      <vt:lpstr>Tabloul clinic a abcesul pulmonar </vt:lpstr>
      <vt:lpstr> În perioada de stare a abcesului pulmonar se disting 3 faze anatomo – clinica și anume:</vt:lpstr>
      <vt:lpstr>Слайд 16</vt:lpstr>
      <vt:lpstr>Слайд 17</vt:lpstr>
      <vt:lpstr>Слайд 18</vt:lpstr>
      <vt:lpstr>Simptome generale</vt:lpstr>
      <vt:lpstr>Diagnosticul de abces pulmonar </vt:lpstr>
      <vt:lpstr> Explorări de laborator </vt:lpstr>
      <vt:lpstr>Explorări imagistice </vt:lpstr>
      <vt:lpstr>Слайд 23</vt:lpstr>
      <vt:lpstr>Слайд 24</vt:lpstr>
      <vt:lpstr>Слайд 25</vt:lpstr>
      <vt:lpstr>Слайд 26</vt:lpstr>
      <vt:lpstr>Diagnosticul diferenţial al abcesului pulmonar </vt:lpstr>
      <vt:lpstr> Complicațiile abcesului pulmonar </vt:lpstr>
      <vt:lpstr>Слайд 29</vt:lpstr>
      <vt:lpstr>Tratamentul pentru abces pulmonar</vt:lpstr>
      <vt:lpstr>Tratamentul medical (antibioterapia) </vt:lpstr>
      <vt:lpstr>Слайд 32</vt:lpstr>
      <vt:lpstr>Prognosticul abcesului pulmonar </vt:lpstr>
      <vt:lpstr>Profilaxie</vt:lpstr>
      <vt:lpstr>Bibliografie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Tema: Abces pulmonar</dc:title>
  <dc:creator>Ilie</dc:creator>
  <cp:lastModifiedBy>galina.buta@outlook.com</cp:lastModifiedBy>
  <cp:revision>22</cp:revision>
  <dcterms:created xsi:type="dcterms:W3CDTF">2020-11-14T14:33:43Z</dcterms:created>
  <dcterms:modified xsi:type="dcterms:W3CDTF">2021-11-14T20:02:51Z</dcterms:modified>
</cp:coreProperties>
</file>