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67" r:id="rId4"/>
    <p:sldId id="259" r:id="rId5"/>
    <p:sldId id="269" r:id="rId6"/>
    <p:sldId id="260" r:id="rId7"/>
    <p:sldId id="261" r:id="rId8"/>
    <p:sldId id="262" r:id="rId9"/>
    <p:sldId id="270" r:id="rId10"/>
    <p:sldId id="263" r:id="rId11"/>
    <p:sldId id="264" r:id="rId12"/>
    <p:sldId id="265" r:id="rId13"/>
    <p:sldId id="266" r:id="rId14"/>
    <p:sldId id="268"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76" y="-3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81299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31443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287785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A3F2E9-D2B0-4F60-BDA0-4DB5CEB1AB89}" type="slidenum">
              <a:rPr lang="ru-RU" smtClean="0"/>
              <a:pPr/>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134274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1892524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2207689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129012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1048418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143536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60465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337280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227184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323572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230901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241874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115650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4815D0-6678-4659-A5AF-E6837933663B}" type="datetimeFigureOut">
              <a:rPr lang="ru-RU" smtClean="0"/>
              <a:pPr/>
              <a:t>16.09.2021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30561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64815D0-6678-4659-A5AF-E6837933663B}" type="datetimeFigureOut">
              <a:rPr lang="ru-RU" smtClean="0"/>
              <a:pPr/>
              <a:t>16.09.2021</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9A3F2E9-D2B0-4F60-BDA0-4DB5CEB1AB89}" type="slidenum">
              <a:rPr lang="ru-RU" smtClean="0"/>
              <a:pPr/>
              <a:t>‹#›</a:t>
            </a:fld>
            <a:endParaRPr lang="ru-RU"/>
          </a:p>
        </p:txBody>
      </p:sp>
    </p:spTree>
    <p:extLst>
      <p:ext uri="{BB962C8B-B14F-4D97-AF65-F5344CB8AC3E}">
        <p14:creationId xmlns:p14="http://schemas.microsoft.com/office/powerpoint/2010/main" xmlns="" val="360367193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o.wikipedia.org/wiki/Tuberculoz&#259;" TargetMode="External"/><Relationship Id="rId2" Type="http://schemas.openxmlformats.org/officeDocument/2006/relationships/hyperlink" Target="https://ru.scribd.com/doc/178072407/Profilaxia-Tuberculoze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o.wikipedia.org/wiki/Boal%C4%83_infec%C8%9Bioas%C4%83" TargetMode="External"/><Relationship Id="rId7" Type="http://schemas.openxmlformats.org/officeDocument/2006/relationships/image" Target="../media/image6.jpeg"/><Relationship Id="rId2" Type="http://schemas.openxmlformats.org/officeDocument/2006/relationships/hyperlink" Target="https://ro.wikipedia.org/wiki/Bacil" TargetMode="External"/><Relationship Id="rId1" Type="http://schemas.openxmlformats.org/officeDocument/2006/relationships/slideLayout" Target="../slideLayouts/slideLayout2.xml"/><Relationship Id="rId6" Type="http://schemas.openxmlformats.org/officeDocument/2006/relationships/hyperlink" Target="https://ro.wikipedia.org/wiki/Pl%C4%83m%C3%A2n" TargetMode="External"/><Relationship Id="rId5" Type="http://schemas.openxmlformats.org/officeDocument/2006/relationships/hyperlink" Target="https://ro.wikipedia.org/wiki/Mycobacterium_tuberculosis" TargetMode="External"/><Relationship Id="rId4" Type="http://schemas.openxmlformats.org/officeDocument/2006/relationships/hyperlink" Target="https://ro.wikipedia.org/wiki/Mycobacteriu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fatulmedicului.ro/HIV" TargetMode="External"/><Relationship Id="rId2" Type="http://schemas.openxmlformats.org/officeDocument/2006/relationships/hyperlink" Target="http://www.sfatulmedicului.ro/Tuberculoza/tuberculoza-tbc-generalitati_49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sfatulmedicului.ro/dictionar-medical/vaccin_257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idx="4294967295"/>
          </p:nvPr>
        </p:nvSpPr>
        <p:spPr>
          <a:xfrm>
            <a:off x="450574" y="2027583"/>
            <a:ext cx="11370364" cy="2655542"/>
          </a:xfrm>
        </p:spPr>
        <p:txBody>
          <a:bodyPr>
            <a:normAutofit/>
          </a:bodyPr>
          <a:lstStyle/>
          <a:p>
            <a:pPr algn="ctr"/>
            <a:r>
              <a:rPr lang="ro" sz="2000" dirty="0">
                <a:latin typeface="Calibri Light"/>
                <a:cs typeface="Calibri Light"/>
              </a:rPr>
              <a:t/>
            </a:r>
            <a:br>
              <a:rPr lang="ro" sz="2000" dirty="0">
                <a:latin typeface="Calibri Light"/>
                <a:cs typeface="Calibri Light"/>
              </a:rPr>
            </a:br>
            <a:r>
              <a:rPr lang="ro" sz="2000" dirty="0">
                <a:latin typeface="Calibri Light"/>
                <a:cs typeface="Calibri Light"/>
              </a:rPr>
              <a:t/>
            </a:r>
            <a:br>
              <a:rPr lang="ro" sz="2000" dirty="0">
                <a:latin typeface="Calibri Light"/>
                <a:cs typeface="Calibri Light"/>
              </a:rPr>
            </a:br>
            <a:r>
              <a:rPr lang="en-US" sz="2400" b="1" dirty="0">
                <a:latin typeface="Calibri Light"/>
                <a:cs typeface="Calibri Light"/>
              </a:rPr>
              <a:t/>
            </a:r>
            <a:br>
              <a:rPr lang="en-US" sz="2400" b="1" dirty="0">
                <a:latin typeface="Calibri Light"/>
                <a:cs typeface="Calibri Light"/>
              </a:rPr>
            </a:br>
            <a:r>
              <a:rPr lang="en-US" sz="2400" b="1" dirty="0">
                <a:latin typeface="Calibri Light"/>
                <a:cs typeface="Calibri Light"/>
              </a:rPr>
              <a:t/>
            </a:r>
            <a:br>
              <a:rPr lang="en-US" sz="2400" b="1" dirty="0">
                <a:latin typeface="Calibri Light"/>
                <a:cs typeface="Calibri Light"/>
              </a:rPr>
            </a:br>
            <a:r>
              <a:rPr lang="en-US" sz="4000" b="1" dirty="0" err="1" smtClean="0">
                <a:latin typeface="Bookman Old Style" pitchFamily="18" charset="0"/>
                <a:cs typeface="Calibri Light"/>
              </a:rPr>
              <a:t>Tema</a:t>
            </a:r>
            <a:r>
              <a:rPr lang="en-US" sz="4000" b="1" dirty="0" smtClean="0">
                <a:latin typeface="Bookman Old Style" pitchFamily="18" charset="0"/>
                <a:cs typeface="Calibri Light"/>
              </a:rPr>
              <a:t>:</a:t>
            </a:r>
            <a:r>
              <a:rPr lang="ro-RO" sz="4000" b="1" dirty="0" smtClean="0">
                <a:latin typeface="Bookman Old Style" pitchFamily="18" charset="0"/>
                <a:cs typeface="Calibri Light"/>
              </a:rPr>
              <a:t>Profilaxia tuberculozei</a:t>
            </a:r>
            <a:endParaRPr lang="ru-RU" sz="4000" dirty="0" err="1">
              <a:latin typeface="Bookman Old Style" pitchFamily="18" charset="0"/>
              <a:cs typeface="Calibri Light"/>
            </a:endParaRPr>
          </a:p>
        </p:txBody>
      </p:sp>
    </p:spTree>
    <p:extLst>
      <p:ext uri="{BB962C8B-B14F-4D97-AF65-F5344CB8AC3E}">
        <p14:creationId xmlns:p14="http://schemas.microsoft.com/office/powerpoint/2010/main" xmlns="" val="3637344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4328" y="695459"/>
            <a:ext cx="4599904" cy="5743048"/>
          </a:xfrm>
        </p:spPr>
        <p:txBody>
          <a:bodyPr>
            <a:normAutofit/>
          </a:bodyPr>
          <a:lstStyle/>
          <a:p>
            <a:pPr fontAlgn="base"/>
            <a:r>
              <a:rPr lang="en-US" b="1" dirty="0" err="1" smtClean="0"/>
              <a:t>În</a:t>
            </a:r>
            <a:r>
              <a:rPr lang="en-US" dirty="0" smtClean="0"/>
              <a:t> </a:t>
            </a:r>
            <a:r>
              <a:rPr lang="en-US" b="1" dirty="0" err="1"/>
              <a:t>profilaxia</a:t>
            </a:r>
            <a:r>
              <a:rPr lang="en-US" dirty="0"/>
              <a:t>  </a:t>
            </a:r>
            <a:r>
              <a:rPr lang="en-US" dirty="0" err="1"/>
              <a:t>tuberculozei</a:t>
            </a:r>
            <a:r>
              <a:rPr lang="en-US" dirty="0"/>
              <a:t> </a:t>
            </a:r>
            <a:r>
              <a:rPr lang="en-US" dirty="0" err="1"/>
              <a:t>joacă</a:t>
            </a:r>
            <a:r>
              <a:rPr lang="en-US" dirty="0"/>
              <a:t> un </a:t>
            </a:r>
            <a:r>
              <a:rPr lang="en-US" dirty="0" err="1"/>
              <a:t>rol</a:t>
            </a:r>
            <a:r>
              <a:rPr lang="en-US" dirty="0"/>
              <a:t> important  </a:t>
            </a:r>
            <a:r>
              <a:rPr lang="en-US" dirty="0" err="1"/>
              <a:t>respectarea</a:t>
            </a:r>
            <a:r>
              <a:rPr lang="en-US" dirty="0"/>
              <a:t> </a:t>
            </a:r>
            <a:r>
              <a:rPr lang="en-US" dirty="0" err="1"/>
              <a:t>unui</a:t>
            </a:r>
            <a:r>
              <a:rPr lang="en-US" dirty="0"/>
              <a:t> </a:t>
            </a:r>
            <a:r>
              <a:rPr lang="en-US" dirty="0" err="1"/>
              <a:t>regim</a:t>
            </a:r>
            <a:r>
              <a:rPr lang="en-US" dirty="0"/>
              <a:t> </a:t>
            </a:r>
            <a:r>
              <a:rPr lang="en-US" dirty="0" err="1"/>
              <a:t>raţional</a:t>
            </a:r>
            <a:r>
              <a:rPr lang="en-US" dirty="0"/>
              <a:t> de  </a:t>
            </a:r>
            <a:r>
              <a:rPr lang="en-US" dirty="0" err="1"/>
              <a:t>alimentaţie</a:t>
            </a:r>
            <a:r>
              <a:rPr lang="en-US" dirty="0"/>
              <a:t>, care se </a:t>
            </a:r>
            <a:r>
              <a:rPr lang="en-US" dirty="0" err="1"/>
              <a:t>recomandă</a:t>
            </a:r>
            <a:r>
              <a:rPr lang="en-US" dirty="0"/>
              <a:t>  </a:t>
            </a:r>
            <a:r>
              <a:rPr lang="en-US" dirty="0" err="1"/>
              <a:t>în</a:t>
            </a:r>
            <a:r>
              <a:rPr lang="en-US" dirty="0"/>
              <a:t> </a:t>
            </a:r>
            <a:r>
              <a:rPr lang="en-US" dirty="0" err="1"/>
              <a:t>dependenţă</a:t>
            </a:r>
            <a:r>
              <a:rPr lang="en-US" dirty="0"/>
              <a:t> de </a:t>
            </a:r>
            <a:r>
              <a:rPr lang="en-US" dirty="0" err="1"/>
              <a:t>starea</a:t>
            </a:r>
            <a:r>
              <a:rPr lang="en-US" dirty="0"/>
              <a:t>  </a:t>
            </a:r>
            <a:r>
              <a:rPr lang="en-US" dirty="0" err="1"/>
              <a:t>bolnavului</a:t>
            </a:r>
            <a:r>
              <a:rPr lang="en-US" dirty="0"/>
              <a:t>, de forma </a:t>
            </a:r>
            <a:r>
              <a:rPr lang="en-US" dirty="0" err="1"/>
              <a:t>şi</a:t>
            </a:r>
            <a:r>
              <a:rPr lang="en-US" dirty="0"/>
              <a:t> </a:t>
            </a:r>
            <a:r>
              <a:rPr lang="en-US" dirty="0" err="1"/>
              <a:t>evoluţia</a:t>
            </a:r>
            <a:r>
              <a:rPr lang="en-US" dirty="0"/>
              <a:t> </a:t>
            </a:r>
            <a:r>
              <a:rPr lang="en-US" dirty="0" err="1"/>
              <a:t>bolii</a:t>
            </a:r>
            <a:r>
              <a:rPr lang="en-US" dirty="0"/>
              <a:t>. </a:t>
            </a:r>
            <a:r>
              <a:rPr lang="en-US" dirty="0" err="1"/>
              <a:t>Alimentaţia</a:t>
            </a:r>
            <a:r>
              <a:rPr lang="en-US" dirty="0"/>
              <a:t> </a:t>
            </a:r>
            <a:r>
              <a:rPr lang="en-US" dirty="0" err="1"/>
              <a:t>trebuie</a:t>
            </a:r>
            <a:r>
              <a:rPr lang="en-US" dirty="0"/>
              <a:t> </a:t>
            </a:r>
            <a:r>
              <a:rPr lang="en-US" dirty="0" err="1"/>
              <a:t>să</a:t>
            </a:r>
            <a:r>
              <a:rPr lang="en-US" dirty="0"/>
              <a:t> </a:t>
            </a:r>
            <a:r>
              <a:rPr lang="en-US" dirty="0" err="1"/>
              <a:t>aibă</a:t>
            </a:r>
            <a:r>
              <a:rPr lang="en-US" dirty="0"/>
              <a:t> o </a:t>
            </a:r>
            <a:r>
              <a:rPr lang="en-US" dirty="0" err="1"/>
              <a:t>valoare</a:t>
            </a:r>
            <a:r>
              <a:rPr lang="en-US" dirty="0"/>
              <a:t> de circa 3000 </a:t>
            </a:r>
            <a:r>
              <a:rPr lang="en-US" dirty="0" err="1"/>
              <a:t>calorii</a:t>
            </a:r>
            <a:r>
              <a:rPr lang="en-US" dirty="0"/>
              <a:t> </a:t>
            </a:r>
            <a:r>
              <a:rPr lang="en-US" dirty="0" err="1"/>
              <a:t>pe</a:t>
            </a:r>
            <a:r>
              <a:rPr lang="en-US" dirty="0"/>
              <a:t> </a:t>
            </a:r>
            <a:r>
              <a:rPr lang="en-US" dirty="0" err="1"/>
              <a:t>zi</a:t>
            </a:r>
            <a:r>
              <a:rPr lang="en-US" dirty="0"/>
              <a:t>  </a:t>
            </a:r>
            <a:r>
              <a:rPr lang="en-US" dirty="0" err="1"/>
              <a:t>şi</a:t>
            </a:r>
            <a:r>
              <a:rPr lang="en-US" dirty="0"/>
              <a:t> se </a:t>
            </a:r>
            <a:r>
              <a:rPr lang="en-US" dirty="0" err="1"/>
              <a:t>va</a:t>
            </a:r>
            <a:r>
              <a:rPr lang="en-US" dirty="0"/>
              <a:t> </a:t>
            </a:r>
            <a:r>
              <a:rPr lang="en-US" dirty="0" err="1"/>
              <a:t>realiza</a:t>
            </a:r>
            <a:r>
              <a:rPr lang="en-US" dirty="0"/>
              <a:t>  </a:t>
            </a:r>
            <a:r>
              <a:rPr lang="en-US" dirty="0" err="1"/>
              <a:t>prin</a:t>
            </a:r>
            <a:r>
              <a:rPr lang="en-US" dirty="0"/>
              <a:t> </a:t>
            </a:r>
            <a:r>
              <a:rPr lang="en-US" dirty="0" err="1"/>
              <a:t>consumul</a:t>
            </a:r>
            <a:r>
              <a:rPr lang="en-US" dirty="0"/>
              <a:t>  </a:t>
            </a:r>
            <a:r>
              <a:rPr lang="en-US" dirty="0" err="1"/>
              <a:t>unor</a:t>
            </a:r>
            <a:r>
              <a:rPr lang="en-US" dirty="0"/>
              <a:t> </a:t>
            </a:r>
            <a:r>
              <a:rPr lang="en-US" dirty="0" err="1"/>
              <a:t>produse</a:t>
            </a:r>
            <a:r>
              <a:rPr lang="en-US" dirty="0"/>
              <a:t> </a:t>
            </a:r>
            <a:r>
              <a:rPr lang="en-US" dirty="0" err="1"/>
              <a:t>bogate</a:t>
            </a:r>
            <a:r>
              <a:rPr lang="en-US" dirty="0"/>
              <a:t> </a:t>
            </a:r>
            <a:r>
              <a:rPr lang="en-US" dirty="0" err="1"/>
              <a:t>în</a:t>
            </a:r>
            <a:r>
              <a:rPr lang="en-US" dirty="0"/>
              <a:t> </a:t>
            </a:r>
            <a:r>
              <a:rPr lang="en-US" dirty="0" err="1"/>
              <a:t>proteine</a:t>
            </a:r>
            <a:r>
              <a:rPr lang="en-US" dirty="0"/>
              <a:t> (carne, </a:t>
            </a:r>
            <a:r>
              <a:rPr lang="en-US" dirty="0" err="1"/>
              <a:t>lapte</a:t>
            </a:r>
            <a:r>
              <a:rPr lang="en-US" dirty="0"/>
              <a:t>, </a:t>
            </a:r>
            <a:r>
              <a:rPr lang="en-US" dirty="0" err="1"/>
              <a:t>ouă</a:t>
            </a:r>
            <a:r>
              <a:rPr lang="en-US" dirty="0"/>
              <a:t>). </a:t>
            </a:r>
            <a:r>
              <a:rPr lang="en-US" dirty="0" err="1"/>
              <a:t>Consumul</a:t>
            </a:r>
            <a:r>
              <a:rPr lang="en-US" dirty="0"/>
              <a:t> </a:t>
            </a:r>
            <a:r>
              <a:rPr lang="en-US" dirty="0" err="1"/>
              <a:t>abundent</a:t>
            </a:r>
            <a:r>
              <a:rPr lang="en-US" dirty="0"/>
              <a:t> al </a:t>
            </a:r>
            <a:r>
              <a:rPr lang="en-US" dirty="0" err="1"/>
              <a:t>grăsimilor</a:t>
            </a:r>
            <a:r>
              <a:rPr lang="en-US" dirty="0"/>
              <a:t> nu </a:t>
            </a:r>
            <a:r>
              <a:rPr lang="en-US" dirty="0" err="1"/>
              <a:t>este</a:t>
            </a:r>
            <a:r>
              <a:rPr lang="en-US" dirty="0"/>
              <a:t>  </a:t>
            </a:r>
            <a:r>
              <a:rPr lang="en-US" dirty="0" err="1"/>
              <a:t>justificat</a:t>
            </a:r>
            <a:r>
              <a:rPr lang="en-US" dirty="0"/>
              <a:t>. </a:t>
            </a:r>
            <a:r>
              <a:rPr lang="en-US" dirty="0" err="1"/>
              <a:t>Plimbările</a:t>
            </a:r>
            <a:r>
              <a:rPr lang="en-US" dirty="0"/>
              <a:t> regulate la  </a:t>
            </a:r>
            <a:r>
              <a:rPr lang="en-US" dirty="0" err="1"/>
              <a:t>aer</a:t>
            </a:r>
            <a:r>
              <a:rPr lang="en-US" dirty="0"/>
              <a:t> </a:t>
            </a:r>
            <a:r>
              <a:rPr lang="en-US" dirty="0" err="1"/>
              <a:t>uşurează</a:t>
            </a:r>
            <a:r>
              <a:rPr lang="en-US" dirty="0"/>
              <a:t> </a:t>
            </a:r>
            <a:r>
              <a:rPr lang="en-US" dirty="0" err="1"/>
              <a:t>respiraţia</a:t>
            </a:r>
            <a:r>
              <a:rPr lang="en-US" dirty="0"/>
              <a:t>, </a:t>
            </a:r>
            <a:r>
              <a:rPr lang="en-US" dirty="0" err="1"/>
              <a:t>sporesc</a:t>
            </a:r>
            <a:r>
              <a:rPr lang="en-US" dirty="0"/>
              <a:t> </a:t>
            </a:r>
            <a:r>
              <a:rPr lang="en-US" dirty="0" err="1"/>
              <a:t>pofta</a:t>
            </a:r>
            <a:r>
              <a:rPr lang="en-US" dirty="0"/>
              <a:t> de </a:t>
            </a:r>
            <a:r>
              <a:rPr lang="en-US" dirty="0" err="1"/>
              <a:t>mâncare</a:t>
            </a:r>
            <a:r>
              <a:rPr lang="en-US" dirty="0"/>
              <a:t>, </a:t>
            </a:r>
            <a:r>
              <a:rPr lang="en-US" dirty="0" err="1"/>
              <a:t>stimulează</a:t>
            </a:r>
            <a:r>
              <a:rPr lang="en-US" dirty="0"/>
              <a:t> </a:t>
            </a:r>
            <a:r>
              <a:rPr lang="en-US" dirty="0" err="1"/>
              <a:t>forţele</a:t>
            </a:r>
            <a:r>
              <a:rPr lang="en-US" dirty="0"/>
              <a:t> </a:t>
            </a:r>
            <a:r>
              <a:rPr lang="en-US" dirty="0" err="1"/>
              <a:t>organismului</a:t>
            </a:r>
            <a:r>
              <a:rPr lang="en-US" dirty="0"/>
              <a:t>. </a:t>
            </a:r>
            <a:endParaRPr lang="ru-RU" dirty="0"/>
          </a:p>
        </p:txBody>
      </p:sp>
      <p:pic>
        <p:nvPicPr>
          <p:cNvPr id="5122" name="Picture 2" descr="Tuberculoza – infecție cauzată de bacilul Koch | Let The Mind Games Begi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19427" y="1281112"/>
            <a:ext cx="6264078" cy="50112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4379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Răspândirea tuberculozei</a:t>
            </a:r>
            <a:endParaRPr lang="ru-RU" dirty="0"/>
          </a:p>
        </p:txBody>
      </p:sp>
      <p:sp>
        <p:nvSpPr>
          <p:cNvPr id="3" name="Объект 2"/>
          <p:cNvSpPr>
            <a:spLocks noGrp="1"/>
          </p:cNvSpPr>
          <p:nvPr>
            <p:ph idx="1"/>
          </p:nvPr>
        </p:nvSpPr>
        <p:spPr>
          <a:xfrm>
            <a:off x="471716" y="1803921"/>
            <a:ext cx="5702841" cy="4195481"/>
          </a:xfrm>
        </p:spPr>
        <p:txBody>
          <a:bodyPr/>
          <a:lstStyle/>
          <a:p>
            <a:r>
              <a:rPr lang="en-US" dirty="0" err="1"/>
              <a:t>Întrucât</a:t>
            </a:r>
            <a:r>
              <a:rPr lang="en-US" dirty="0"/>
              <a:t> </a:t>
            </a:r>
            <a:r>
              <a:rPr lang="en-US" dirty="0" err="1"/>
              <a:t>tuberculoză</a:t>
            </a:r>
            <a:r>
              <a:rPr lang="en-US" dirty="0"/>
              <a:t> </a:t>
            </a:r>
            <a:r>
              <a:rPr lang="en-US" dirty="0" err="1"/>
              <a:t>este</a:t>
            </a:r>
            <a:r>
              <a:rPr lang="en-US" dirty="0"/>
              <a:t> o </a:t>
            </a:r>
            <a:r>
              <a:rPr lang="en-US" dirty="0" err="1"/>
              <a:t>boală</a:t>
            </a:r>
            <a:r>
              <a:rPr lang="en-US" dirty="0"/>
              <a:t> </a:t>
            </a:r>
            <a:r>
              <a:rPr lang="en-US" dirty="0" err="1"/>
              <a:t>infecţioasă</a:t>
            </a:r>
            <a:r>
              <a:rPr lang="en-US" dirty="0"/>
              <a:t>, au o </a:t>
            </a:r>
            <a:r>
              <a:rPr lang="en-US" dirty="0" err="1"/>
              <a:t>importanţă</a:t>
            </a:r>
            <a:r>
              <a:rPr lang="en-US" dirty="0"/>
              <a:t> </a:t>
            </a:r>
            <a:r>
              <a:rPr lang="en-US" dirty="0" err="1"/>
              <a:t>deosebită</a:t>
            </a:r>
            <a:r>
              <a:rPr lang="en-US" dirty="0"/>
              <a:t> </a:t>
            </a:r>
            <a:r>
              <a:rPr lang="en-US" dirty="0" err="1"/>
              <a:t>măsurile</a:t>
            </a:r>
            <a:r>
              <a:rPr lang="en-US" dirty="0"/>
              <a:t> de </a:t>
            </a:r>
            <a:r>
              <a:rPr lang="en-US" dirty="0" err="1"/>
              <a:t>prevenire</a:t>
            </a:r>
            <a:r>
              <a:rPr lang="en-US" dirty="0"/>
              <a:t> a  </a:t>
            </a:r>
            <a:r>
              <a:rPr lang="en-US" dirty="0" err="1"/>
              <a:t>răspândirii</a:t>
            </a:r>
            <a:r>
              <a:rPr lang="en-US" dirty="0"/>
              <a:t> </a:t>
            </a:r>
            <a:r>
              <a:rPr lang="en-US" dirty="0" err="1"/>
              <a:t>infecţiei</a:t>
            </a:r>
            <a:r>
              <a:rPr lang="en-US" dirty="0"/>
              <a:t> </a:t>
            </a:r>
            <a:r>
              <a:rPr lang="en-US" dirty="0" err="1"/>
              <a:t>tuberculoase</a:t>
            </a:r>
            <a:r>
              <a:rPr lang="en-US" dirty="0"/>
              <a:t>. </a:t>
            </a:r>
            <a:r>
              <a:rPr lang="en-US" dirty="0" err="1"/>
              <a:t>Depistarea</a:t>
            </a:r>
            <a:r>
              <a:rPr lang="en-US" dirty="0"/>
              <a:t>  </a:t>
            </a:r>
            <a:r>
              <a:rPr lang="en-US" dirty="0" err="1"/>
              <a:t>şi</a:t>
            </a:r>
            <a:r>
              <a:rPr lang="en-US" dirty="0"/>
              <a:t> </a:t>
            </a:r>
            <a:r>
              <a:rPr lang="en-US" dirty="0" err="1"/>
              <a:t>lichidarea</a:t>
            </a:r>
            <a:r>
              <a:rPr lang="en-US" dirty="0"/>
              <a:t> </a:t>
            </a:r>
            <a:r>
              <a:rPr lang="en-US" dirty="0" err="1"/>
              <a:t>focarelor</a:t>
            </a:r>
            <a:r>
              <a:rPr lang="en-US" dirty="0"/>
              <a:t> de </a:t>
            </a:r>
            <a:r>
              <a:rPr lang="en-US" dirty="0" err="1"/>
              <a:t>tuberculoză</a:t>
            </a:r>
            <a:r>
              <a:rPr lang="en-US" dirty="0"/>
              <a:t>  </a:t>
            </a:r>
            <a:r>
              <a:rPr lang="en-US" dirty="0" err="1"/>
              <a:t>este</a:t>
            </a:r>
            <a:r>
              <a:rPr lang="en-US" dirty="0"/>
              <a:t> o </a:t>
            </a:r>
            <a:r>
              <a:rPr lang="en-US" dirty="0" err="1"/>
              <a:t>condiţie</a:t>
            </a:r>
            <a:r>
              <a:rPr lang="en-US" dirty="0"/>
              <a:t> </a:t>
            </a:r>
            <a:r>
              <a:rPr lang="en-US" dirty="0" err="1"/>
              <a:t>primordială</a:t>
            </a:r>
            <a:r>
              <a:rPr lang="en-US" dirty="0"/>
              <a:t> a </a:t>
            </a:r>
            <a:r>
              <a:rPr lang="en-US" dirty="0" err="1"/>
              <a:t>profilaxiei</a:t>
            </a:r>
            <a:r>
              <a:rPr lang="en-US" dirty="0"/>
              <a:t> </a:t>
            </a:r>
            <a:r>
              <a:rPr lang="en-US" dirty="0" err="1"/>
              <a:t>tuberculozei</a:t>
            </a:r>
            <a:r>
              <a:rPr lang="en-US" dirty="0"/>
              <a:t>, </a:t>
            </a:r>
            <a:r>
              <a:rPr lang="en-US" dirty="0" err="1"/>
              <a:t>drept</a:t>
            </a:r>
            <a:r>
              <a:rPr lang="en-US" dirty="0"/>
              <a:t> </a:t>
            </a:r>
            <a:r>
              <a:rPr lang="en-US" dirty="0" err="1"/>
              <a:t>focar</a:t>
            </a:r>
            <a:r>
              <a:rPr lang="en-US" dirty="0"/>
              <a:t>  de </a:t>
            </a:r>
            <a:r>
              <a:rPr lang="en-US" dirty="0" err="1"/>
              <a:t>tuberculoză</a:t>
            </a:r>
            <a:r>
              <a:rPr lang="en-US" dirty="0"/>
              <a:t> se </a:t>
            </a:r>
            <a:r>
              <a:rPr lang="en-US" dirty="0" err="1"/>
              <a:t>consideră</a:t>
            </a:r>
            <a:r>
              <a:rPr lang="en-US" dirty="0"/>
              <a:t> nu </a:t>
            </a:r>
            <a:r>
              <a:rPr lang="en-US" dirty="0" err="1"/>
              <a:t>numai</a:t>
            </a:r>
            <a:r>
              <a:rPr lang="en-US" dirty="0"/>
              <a:t> </a:t>
            </a:r>
            <a:r>
              <a:rPr lang="en-US" dirty="0" err="1"/>
              <a:t>bolnavii</a:t>
            </a:r>
            <a:r>
              <a:rPr lang="en-US" dirty="0"/>
              <a:t> de </a:t>
            </a:r>
            <a:r>
              <a:rPr lang="en-US" dirty="0" err="1"/>
              <a:t>tuberculoză</a:t>
            </a:r>
            <a:r>
              <a:rPr lang="en-US" dirty="0"/>
              <a:t>, </a:t>
            </a:r>
            <a:r>
              <a:rPr lang="en-US" dirty="0" err="1"/>
              <a:t>dar</a:t>
            </a:r>
            <a:r>
              <a:rPr lang="en-US" dirty="0"/>
              <a:t> </a:t>
            </a:r>
            <a:r>
              <a:rPr lang="en-US" dirty="0" err="1"/>
              <a:t>şi</a:t>
            </a:r>
            <a:r>
              <a:rPr lang="en-US" dirty="0"/>
              <a:t> </a:t>
            </a:r>
            <a:r>
              <a:rPr lang="en-US" dirty="0" err="1"/>
              <a:t>cei</a:t>
            </a:r>
            <a:r>
              <a:rPr lang="en-US" dirty="0"/>
              <a:t> din </a:t>
            </a:r>
            <a:r>
              <a:rPr lang="en-US" dirty="0" err="1"/>
              <a:t>jurul</a:t>
            </a:r>
            <a:r>
              <a:rPr lang="en-US" dirty="0"/>
              <a:t> </a:t>
            </a:r>
            <a:r>
              <a:rPr lang="en-US" dirty="0" err="1"/>
              <a:t>lor</a:t>
            </a:r>
            <a:r>
              <a:rPr lang="en-US" dirty="0"/>
              <a:t>, de la care se pot  </a:t>
            </a:r>
            <a:r>
              <a:rPr lang="en-US" dirty="0" err="1"/>
              <a:t>infecta</a:t>
            </a:r>
            <a:r>
              <a:rPr lang="en-US" dirty="0"/>
              <a:t> </a:t>
            </a:r>
            <a:r>
              <a:rPr lang="en-US" dirty="0" err="1"/>
              <a:t>oamenii</a:t>
            </a:r>
            <a:r>
              <a:rPr lang="en-US" dirty="0"/>
              <a:t> </a:t>
            </a:r>
            <a:r>
              <a:rPr lang="en-US" dirty="0" err="1"/>
              <a:t>sănătoşi</a:t>
            </a:r>
            <a:r>
              <a:rPr lang="en-US" dirty="0"/>
              <a:t>. </a:t>
            </a:r>
            <a:endParaRPr lang="ru-RU" dirty="0"/>
          </a:p>
        </p:txBody>
      </p:sp>
      <p:pic>
        <p:nvPicPr>
          <p:cNvPr id="6146" name="Picture 2" descr="Pe 24 martie marcăm Ziua Mondială de Luptă Împotriva Tuberculozei |  Răsunetu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48952" y="1530285"/>
            <a:ext cx="5515826" cy="397496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6592478" y="6145681"/>
            <a:ext cx="6096000" cy="646331"/>
          </a:xfrm>
          <a:prstGeom prst="rect">
            <a:avLst/>
          </a:prstGeom>
        </p:spPr>
        <p:txBody>
          <a:bodyPr>
            <a:spAutoFit/>
          </a:bodyPr>
          <a:lstStyle/>
          <a:p>
            <a:r>
              <a:rPr lang="ru-RU" dirty="0"/>
              <a:t>https://ru.scribd.com/doc/178072407/Profilaxia-Tuberculozei</a:t>
            </a:r>
          </a:p>
        </p:txBody>
      </p:sp>
    </p:spTree>
    <p:extLst>
      <p:ext uri="{BB962C8B-B14F-4D97-AF65-F5344CB8AC3E}">
        <p14:creationId xmlns:p14="http://schemas.microsoft.com/office/powerpoint/2010/main" xmlns="" val="1588675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8021" y="1176225"/>
            <a:ext cx="4741307" cy="5017185"/>
          </a:xfrm>
        </p:spPr>
        <p:txBody>
          <a:bodyPr>
            <a:normAutofit/>
          </a:bodyPr>
          <a:lstStyle/>
          <a:p>
            <a:r>
              <a:rPr lang="en-US" dirty="0" err="1"/>
              <a:t>Profilaxia</a:t>
            </a:r>
            <a:r>
              <a:rPr lang="en-US" dirty="0"/>
              <a:t> </a:t>
            </a:r>
            <a:r>
              <a:rPr lang="en-US" dirty="0" err="1"/>
              <a:t>tuberculozei</a:t>
            </a:r>
            <a:r>
              <a:rPr lang="en-US" dirty="0"/>
              <a:t>, ca </a:t>
            </a:r>
            <a:r>
              <a:rPr lang="en-US" dirty="0" err="1"/>
              <a:t>şi</a:t>
            </a:r>
            <a:r>
              <a:rPr lang="en-US" dirty="0"/>
              <a:t> </a:t>
            </a:r>
            <a:r>
              <a:rPr lang="en-US" dirty="0" err="1"/>
              <a:t>cea</a:t>
            </a:r>
            <a:r>
              <a:rPr lang="en-US" dirty="0"/>
              <a:t> a </a:t>
            </a:r>
            <a:r>
              <a:rPr lang="en-US" dirty="0" err="1"/>
              <a:t>altor</a:t>
            </a:r>
            <a:r>
              <a:rPr lang="en-US" dirty="0"/>
              <a:t>  </a:t>
            </a:r>
            <a:r>
              <a:rPr lang="en-US" dirty="0" err="1"/>
              <a:t>boli</a:t>
            </a:r>
            <a:r>
              <a:rPr lang="en-US" dirty="0"/>
              <a:t>  </a:t>
            </a:r>
            <a:r>
              <a:rPr lang="en-US" dirty="0" err="1"/>
              <a:t>infecţioase</a:t>
            </a:r>
            <a:r>
              <a:rPr lang="en-US" dirty="0"/>
              <a:t>, se </a:t>
            </a:r>
            <a:r>
              <a:rPr lang="en-US" dirty="0" err="1"/>
              <a:t>realizează</a:t>
            </a:r>
            <a:r>
              <a:rPr lang="en-US" dirty="0"/>
              <a:t> </a:t>
            </a:r>
            <a:r>
              <a:rPr lang="en-US" dirty="0" err="1"/>
              <a:t>prin</a:t>
            </a:r>
            <a:r>
              <a:rPr lang="en-US" dirty="0"/>
              <a:t> </a:t>
            </a:r>
            <a:r>
              <a:rPr lang="en-US" dirty="0" err="1"/>
              <a:t>sporirea</a:t>
            </a:r>
            <a:r>
              <a:rPr lang="en-US" dirty="0"/>
              <a:t>  </a:t>
            </a:r>
            <a:r>
              <a:rPr lang="en-US" dirty="0" err="1"/>
              <a:t>rezistenţei</a:t>
            </a:r>
            <a:r>
              <a:rPr lang="en-US" dirty="0"/>
              <a:t> </a:t>
            </a:r>
            <a:r>
              <a:rPr lang="en-US" dirty="0" err="1"/>
              <a:t>specifice</a:t>
            </a:r>
            <a:r>
              <a:rPr lang="en-US" dirty="0"/>
              <a:t> a </a:t>
            </a:r>
            <a:r>
              <a:rPr lang="en-US" dirty="0" err="1"/>
              <a:t>organismului</a:t>
            </a:r>
            <a:r>
              <a:rPr lang="en-US" dirty="0"/>
              <a:t> cu </a:t>
            </a:r>
            <a:r>
              <a:rPr lang="en-US" dirty="0" err="1"/>
              <a:t>ajutorul</a:t>
            </a:r>
            <a:r>
              <a:rPr lang="en-US" dirty="0"/>
              <a:t>  </a:t>
            </a:r>
            <a:r>
              <a:rPr lang="en-US" dirty="0" err="1"/>
              <a:t>vaccinării</a:t>
            </a:r>
            <a:r>
              <a:rPr lang="en-US" dirty="0"/>
              <a:t> </a:t>
            </a:r>
            <a:r>
              <a:rPr lang="en-US" dirty="0" err="1"/>
              <a:t>antituberculoase</a:t>
            </a:r>
            <a:r>
              <a:rPr lang="en-US" dirty="0"/>
              <a:t>.  </a:t>
            </a:r>
            <a:r>
              <a:rPr lang="en-US" dirty="0" err="1"/>
              <a:t>Vaccinul</a:t>
            </a:r>
            <a:r>
              <a:rPr lang="en-US" dirty="0"/>
              <a:t> </a:t>
            </a:r>
            <a:r>
              <a:rPr lang="ru-RU" dirty="0"/>
              <a:t>БКГ</a:t>
            </a:r>
            <a:r>
              <a:rPr lang="en-US" dirty="0"/>
              <a:t>, </a:t>
            </a:r>
            <a:r>
              <a:rPr lang="en-US" dirty="0" err="1"/>
              <a:t>descoperit</a:t>
            </a:r>
            <a:r>
              <a:rPr lang="en-US" dirty="0"/>
              <a:t> </a:t>
            </a:r>
            <a:r>
              <a:rPr lang="en-US" dirty="0" err="1"/>
              <a:t>în</a:t>
            </a:r>
            <a:r>
              <a:rPr lang="en-US" dirty="0"/>
              <a:t> 1921 de </a:t>
            </a:r>
            <a:r>
              <a:rPr lang="en-US" dirty="0" err="1"/>
              <a:t>Calmet</a:t>
            </a:r>
            <a:r>
              <a:rPr lang="en-US" dirty="0"/>
              <a:t> (</a:t>
            </a:r>
            <a:r>
              <a:rPr lang="en-US" dirty="0" err="1"/>
              <a:t>Calmette</a:t>
            </a:r>
            <a:r>
              <a:rPr lang="en-US" dirty="0"/>
              <a:t>) </a:t>
            </a:r>
            <a:r>
              <a:rPr lang="en-US" dirty="0" err="1"/>
              <a:t>şi</a:t>
            </a:r>
            <a:r>
              <a:rPr lang="en-US" dirty="0"/>
              <a:t> </a:t>
            </a:r>
            <a:r>
              <a:rPr lang="en-US" dirty="0" err="1"/>
              <a:t>Geren</a:t>
            </a:r>
            <a:r>
              <a:rPr lang="en-US" dirty="0"/>
              <a:t>, </a:t>
            </a:r>
            <a:r>
              <a:rPr lang="en-US" dirty="0" err="1"/>
              <a:t>constituie</a:t>
            </a:r>
            <a:r>
              <a:rPr lang="en-US" dirty="0"/>
              <a:t> </a:t>
            </a:r>
            <a:r>
              <a:rPr lang="en-US" dirty="0" err="1"/>
              <a:t>una</a:t>
            </a:r>
            <a:r>
              <a:rPr lang="en-US" dirty="0"/>
              <a:t> </a:t>
            </a:r>
            <a:r>
              <a:rPr lang="en-US" dirty="0" err="1"/>
              <a:t>dintre</a:t>
            </a:r>
            <a:r>
              <a:rPr lang="en-US" dirty="0"/>
              <a:t>  </a:t>
            </a:r>
            <a:r>
              <a:rPr lang="en-US" dirty="0" err="1"/>
              <a:t>măsurile</a:t>
            </a:r>
            <a:r>
              <a:rPr lang="en-US" dirty="0"/>
              <a:t> </a:t>
            </a:r>
            <a:r>
              <a:rPr lang="en-US" dirty="0" err="1"/>
              <a:t>principale</a:t>
            </a:r>
            <a:r>
              <a:rPr lang="en-US" dirty="0"/>
              <a:t> de </a:t>
            </a:r>
            <a:r>
              <a:rPr lang="en-US" dirty="0" err="1"/>
              <a:t>profilaxie</a:t>
            </a:r>
            <a:r>
              <a:rPr lang="en-US" dirty="0"/>
              <a:t> a </a:t>
            </a:r>
            <a:r>
              <a:rPr lang="en-US" dirty="0" err="1"/>
              <a:t>tubeculozei</a:t>
            </a:r>
            <a:r>
              <a:rPr lang="en-US" dirty="0"/>
              <a:t>. </a:t>
            </a:r>
            <a:r>
              <a:rPr lang="en-US" dirty="0" err="1"/>
              <a:t>În</a:t>
            </a:r>
            <a:r>
              <a:rPr lang="en-US" dirty="0"/>
              <a:t> Moldova </a:t>
            </a:r>
            <a:r>
              <a:rPr lang="en-US" dirty="0" err="1"/>
              <a:t>toţi</a:t>
            </a:r>
            <a:r>
              <a:rPr lang="en-US" dirty="0"/>
              <a:t> </a:t>
            </a:r>
            <a:r>
              <a:rPr lang="en-US" dirty="0" err="1"/>
              <a:t>nou-născuţii</a:t>
            </a:r>
            <a:r>
              <a:rPr lang="en-US" dirty="0"/>
              <a:t> </a:t>
            </a:r>
            <a:r>
              <a:rPr lang="en-US" dirty="0" err="1"/>
              <a:t>sunt</a:t>
            </a:r>
            <a:r>
              <a:rPr lang="en-US" dirty="0"/>
              <a:t> </a:t>
            </a:r>
            <a:r>
              <a:rPr lang="en-US" dirty="0" err="1"/>
              <a:t>supuşi</a:t>
            </a:r>
            <a:r>
              <a:rPr lang="en-US" dirty="0"/>
              <a:t>  </a:t>
            </a:r>
            <a:r>
              <a:rPr lang="en-US" dirty="0" err="1"/>
              <a:t>în</a:t>
            </a:r>
            <a:r>
              <a:rPr lang="en-US" dirty="0"/>
              <a:t> mod </a:t>
            </a:r>
            <a:r>
              <a:rPr lang="en-US" dirty="0" err="1"/>
              <a:t>obligatoriu</a:t>
            </a:r>
            <a:r>
              <a:rPr lang="en-US" dirty="0"/>
              <a:t> </a:t>
            </a:r>
            <a:r>
              <a:rPr lang="en-US" dirty="0" err="1"/>
              <a:t>vaccinării</a:t>
            </a:r>
            <a:r>
              <a:rPr lang="en-US" dirty="0"/>
              <a:t> </a:t>
            </a:r>
            <a:r>
              <a:rPr lang="en-US" dirty="0" err="1"/>
              <a:t>antituberculoase</a:t>
            </a:r>
            <a:r>
              <a:rPr lang="en-US" dirty="0"/>
              <a:t>, care </a:t>
            </a:r>
            <a:r>
              <a:rPr lang="en-US" dirty="0" err="1"/>
              <a:t>apoi</a:t>
            </a:r>
            <a:r>
              <a:rPr lang="en-US" dirty="0"/>
              <a:t> se </a:t>
            </a:r>
            <a:r>
              <a:rPr lang="en-US" dirty="0" err="1"/>
              <a:t>repetă</a:t>
            </a:r>
            <a:r>
              <a:rPr lang="en-US" dirty="0"/>
              <a:t> </a:t>
            </a:r>
            <a:r>
              <a:rPr lang="en-US" dirty="0" err="1"/>
              <a:t>peste</a:t>
            </a:r>
            <a:r>
              <a:rPr lang="en-US" dirty="0"/>
              <a:t> </a:t>
            </a:r>
            <a:r>
              <a:rPr lang="en-US" dirty="0" err="1"/>
              <a:t>fiecare</a:t>
            </a:r>
            <a:r>
              <a:rPr lang="en-US" dirty="0"/>
              <a:t> 5-7 </a:t>
            </a:r>
            <a:r>
              <a:rPr lang="en-US" dirty="0" err="1"/>
              <a:t>ani</a:t>
            </a:r>
            <a:r>
              <a:rPr lang="en-US" dirty="0"/>
              <a:t>. </a:t>
            </a:r>
            <a:endParaRPr lang="ru-RU" dirty="0"/>
          </a:p>
        </p:txBody>
      </p:sp>
      <p:pic>
        <p:nvPicPr>
          <p:cNvPr id="7170" name="Picture 2" descr="Vaccinarea contra tuberculozei este necesară? – NordNew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65913" y="1587353"/>
            <a:ext cx="6668876" cy="3629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1744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Concluzia:</a:t>
            </a:r>
            <a:endParaRPr lang="ru-RU" dirty="0"/>
          </a:p>
        </p:txBody>
      </p:sp>
      <p:sp>
        <p:nvSpPr>
          <p:cNvPr id="3" name="Объект 2"/>
          <p:cNvSpPr>
            <a:spLocks noGrp="1"/>
          </p:cNvSpPr>
          <p:nvPr>
            <p:ph idx="1"/>
          </p:nvPr>
        </p:nvSpPr>
        <p:spPr>
          <a:xfrm>
            <a:off x="1579364" y="1732407"/>
            <a:ext cx="8946541" cy="4195481"/>
          </a:xfrm>
        </p:spPr>
        <p:txBody>
          <a:bodyPr/>
          <a:lstStyle/>
          <a:p>
            <a:r>
              <a:rPr lang="en-US" dirty="0" smtClean="0"/>
              <a:t>Dup</a:t>
            </a:r>
            <a:r>
              <a:rPr lang="ro-RO" dirty="0" smtClean="0"/>
              <a:t>ă apariția vaccinei contra tuberculozei numărul de infectări a scăzut considerabil. Chiar dacă vaccina are și unele reacții adverse ele pot fi neglijate. Vaccina împreună cu măsurile de igienă, modul de viață sănătos au dus la micșorarea contaminărilor, dar totuși aproximativ 1,5 mln de oameni se molipsesc de tuberculoză.</a:t>
            </a:r>
            <a:endParaRPr lang="ru-RU" dirty="0"/>
          </a:p>
        </p:txBody>
      </p:sp>
    </p:spTree>
    <p:extLst>
      <p:ext uri="{BB962C8B-B14F-4D97-AF65-F5344CB8AC3E}">
        <p14:creationId xmlns:p14="http://schemas.microsoft.com/office/powerpoint/2010/main" xmlns="" val="538558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Bibliografie:</a:t>
            </a:r>
            <a:endParaRPr lang="ru-RU" dirty="0"/>
          </a:p>
        </p:txBody>
      </p:sp>
      <p:sp>
        <p:nvSpPr>
          <p:cNvPr id="3" name="Объект 2"/>
          <p:cNvSpPr>
            <a:spLocks noGrp="1"/>
          </p:cNvSpPr>
          <p:nvPr>
            <p:ph idx="1"/>
          </p:nvPr>
        </p:nvSpPr>
        <p:spPr>
          <a:xfrm>
            <a:off x="646111" y="1487310"/>
            <a:ext cx="8946541" cy="4195481"/>
          </a:xfrm>
        </p:spPr>
        <p:txBody>
          <a:bodyPr/>
          <a:lstStyle/>
          <a:p>
            <a:r>
              <a:rPr lang="en-US" dirty="0">
                <a:hlinkClick r:id="rId2"/>
              </a:rPr>
              <a:t>https://</a:t>
            </a:r>
            <a:r>
              <a:rPr lang="en-US" dirty="0" smtClean="0">
                <a:hlinkClick r:id="rId2"/>
              </a:rPr>
              <a:t>ru.scribd.com/doc/178072407/Profilaxia-Tuberculozei</a:t>
            </a:r>
            <a:endParaRPr lang="ro-RO" dirty="0"/>
          </a:p>
          <a:p>
            <a:r>
              <a:rPr lang="en-US" dirty="0">
                <a:hlinkClick r:id="rId3"/>
              </a:rPr>
              <a:t>https://</a:t>
            </a:r>
            <a:r>
              <a:rPr lang="en-US" dirty="0" smtClean="0">
                <a:hlinkClick r:id="rId3"/>
              </a:rPr>
              <a:t>ro.wikipedia.org/wiki/Tuberculoză</a:t>
            </a:r>
            <a:endParaRPr lang="ro-RO" dirty="0" smtClean="0"/>
          </a:p>
          <a:p>
            <a:r>
              <a:rPr lang="ru-RU" dirty="0"/>
              <a:t>http://cemf.md/news/Profilaxia-tuberculozei</a:t>
            </a:r>
          </a:p>
          <a:p>
            <a:r>
              <a:rPr lang="en-US" dirty="0"/>
              <a:t>http://www.noe.gv.at/noe/Gesundheitsvorsorge-Forschung/TBC_Mendel-Mantoux-Test_Informationsblatt_v1_17_ro.pdf</a:t>
            </a:r>
            <a:endParaRPr lang="ru-RU" dirty="0"/>
          </a:p>
          <a:p>
            <a:endParaRPr lang="ru-RU" dirty="0"/>
          </a:p>
        </p:txBody>
      </p:sp>
    </p:spTree>
    <p:extLst>
      <p:ext uri="{BB962C8B-B14F-4D97-AF65-F5344CB8AC3E}">
        <p14:creationId xmlns:p14="http://schemas.microsoft.com/office/powerpoint/2010/main" xmlns="" val="535652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466" y="188768"/>
            <a:ext cx="9404723" cy="1400530"/>
          </a:xfrm>
        </p:spPr>
        <p:txBody>
          <a:bodyPr/>
          <a:lstStyle/>
          <a:p>
            <a:r>
              <a:rPr lang="ro-RO" dirty="0" smtClean="0"/>
              <a:t>Introducere:</a:t>
            </a:r>
            <a:endParaRPr lang="ru-RU" dirty="0"/>
          </a:p>
        </p:txBody>
      </p:sp>
      <p:sp>
        <p:nvSpPr>
          <p:cNvPr id="3" name="Объект 2"/>
          <p:cNvSpPr>
            <a:spLocks noGrp="1"/>
          </p:cNvSpPr>
          <p:nvPr>
            <p:ph idx="1"/>
          </p:nvPr>
        </p:nvSpPr>
        <p:spPr>
          <a:xfrm>
            <a:off x="278466" y="1430749"/>
            <a:ext cx="7140429" cy="4195481"/>
          </a:xfrm>
        </p:spPr>
        <p:txBody>
          <a:bodyPr>
            <a:normAutofit fontScale="92500"/>
          </a:bodyPr>
          <a:lstStyle/>
          <a:p>
            <a:r>
              <a:rPr lang="en-US" b="1" dirty="0" err="1"/>
              <a:t>Tuberculoza</a:t>
            </a:r>
            <a:r>
              <a:rPr lang="en-US" dirty="0"/>
              <a:t>, </a:t>
            </a:r>
            <a:r>
              <a:rPr lang="en-US" dirty="0" err="1"/>
              <a:t>sau</a:t>
            </a:r>
            <a:r>
              <a:rPr lang="en-US" dirty="0"/>
              <a:t> </a:t>
            </a:r>
            <a:r>
              <a:rPr lang="en-US" b="1" dirty="0"/>
              <a:t>TBC</a:t>
            </a:r>
            <a:r>
              <a:rPr lang="en-US" dirty="0"/>
              <a:t> (</a:t>
            </a:r>
            <a:r>
              <a:rPr lang="en-US" dirty="0" err="1"/>
              <a:t>abreviere</a:t>
            </a:r>
            <a:r>
              <a:rPr lang="en-US" dirty="0"/>
              <a:t> </a:t>
            </a:r>
            <a:r>
              <a:rPr lang="en-US" dirty="0" err="1"/>
              <a:t>pentru</a:t>
            </a:r>
            <a:r>
              <a:rPr lang="en-US" dirty="0"/>
              <a:t> „</a:t>
            </a:r>
            <a:r>
              <a:rPr lang="en-US" dirty="0" err="1">
                <a:hlinkClick r:id="rId2" tooltip="Bacil"/>
              </a:rPr>
              <a:t>bacilul</a:t>
            </a:r>
            <a:r>
              <a:rPr lang="en-US" dirty="0"/>
              <a:t> de </a:t>
            </a:r>
            <a:r>
              <a:rPr lang="en-US" dirty="0" err="1"/>
              <a:t>tubercul</a:t>
            </a:r>
            <a:r>
              <a:rPr lang="en-US" dirty="0"/>
              <a:t>”) </a:t>
            </a:r>
            <a:r>
              <a:rPr lang="en-US" dirty="0" err="1"/>
              <a:t>este</a:t>
            </a:r>
            <a:r>
              <a:rPr lang="en-US" dirty="0"/>
              <a:t> o </a:t>
            </a:r>
            <a:r>
              <a:rPr lang="en-US" dirty="0" err="1">
                <a:hlinkClick r:id="rId3" tooltip="Boală infecțioasă"/>
              </a:rPr>
              <a:t>boală</a:t>
            </a:r>
            <a:r>
              <a:rPr lang="en-US" dirty="0">
                <a:hlinkClick r:id="rId3" tooltip="Boală infecțioasă"/>
              </a:rPr>
              <a:t> </a:t>
            </a:r>
            <a:r>
              <a:rPr lang="en-US" dirty="0" err="1">
                <a:hlinkClick r:id="rId3" tooltip="Boală infecțioasă"/>
              </a:rPr>
              <a:t>infecțioasă</a:t>
            </a:r>
            <a:r>
              <a:rPr lang="en-US" dirty="0"/>
              <a:t> </a:t>
            </a:r>
            <a:r>
              <a:rPr lang="en-US" dirty="0" err="1"/>
              <a:t>frecventă</a:t>
            </a:r>
            <a:r>
              <a:rPr lang="en-US" dirty="0"/>
              <a:t> </a:t>
            </a:r>
            <a:r>
              <a:rPr lang="en-US" dirty="0" err="1"/>
              <a:t>și</a:t>
            </a:r>
            <a:r>
              <a:rPr lang="en-US" dirty="0"/>
              <a:t>, de </a:t>
            </a:r>
            <a:r>
              <a:rPr lang="en-US" dirty="0" err="1"/>
              <a:t>obicei</a:t>
            </a:r>
            <a:r>
              <a:rPr lang="en-US" dirty="0"/>
              <a:t>, </a:t>
            </a:r>
            <a:r>
              <a:rPr lang="en-US" dirty="0" err="1"/>
              <a:t>curabilă</a:t>
            </a:r>
            <a:r>
              <a:rPr lang="en-US" dirty="0"/>
              <a:t>, </a:t>
            </a:r>
            <a:r>
              <a:rPr lang="en-US" dirty="0" err="1"/>
              <a:t>provocată</a:t>
            </a:r>
            <a:r>
              <a:rPr lang="en-US" dirty="0"/>
              <a:t> de </a:t>
            </a:r>
            <a:r>
              <a:rPr lang="en-US" dirty="0" err="1"/>
              <a:t>diferite</a:t>
            </a:r>
            <a:r>
              <a:rPr lang="en-US" dirty="0"/>
              <a:t> </a:t>
            </a:r>
            <a:r>
              <a:rPr lang="en-US" dirty="0" err="1"/>
              <a:t>tipuri</a:t>
            </a:r>
            <a:r>
              <a:rPr lang="en-US" dirty="0"/>
              <a:t> de </a:t>
            </a:r>
            <a:r>
              <a:rPr lang="en-US" dirty="0" err="1">
                <a:hlinkClick r:id="rId4" tooltip="Mycobacterium"/>
              </a:rPr>
              <a:t>micobacterii</a:t>
            </a:r>
            <a:r>
              <a:rPr lang="en-US" dirty="0"/>
              <a:t>, de </a:t>
            </a:r>
            <a:r>
              <a:rPr lang="en-US" dirty="0" err="1"/>
              <a:t>obicei</a:t>
            </a:r>
            <a:r>
              <a:rPr lang="en-US" dirty="0"/>
              <a:t> de </a:t>
            </a:r>
            <a:r>
              <a:rPr lang="en-US" i="1" dirty="0">
                <a:hlinkClick r:id="rId5" tooltip="Mycobacterium tuberculosis"/>
              </a:rPr>
              <a:t>Mycobacterium </a:t>
            </a:r>
            <a:r>
              <a:rPr lang="en-US" i="1" dirty="0" err="1" smtClean="0">
                <a:hlinkClick r:id="rId5" tooltip="Mycobacterium tuberculosis"/>
              </a:rPr>
              <a:t>tuberculosis</a:t>
            </a:r>
            <a:r>
              <a:rPr lang="en-US" dirty="0" err="1" smtClean="0"/>
              <a:t>.Cel</a:t>
            </a:r>
            <a:r>
              <a:rPr lang="en-US" dirty="0" smtClean="0"/>
              <a:t> </a:t>
            </a:r>
            <a:r>
              <a:rPr lang="en-US" dirty="0" err="1"/>
              <a:t>mai</a:t>
            </a:r>
            <a:r>
              <a:rPr lang="en-US" dirty="0"/>
              <a:t> des, </a:t>
            </a:r>
            <a:r>
              <a:rPr lang="en-US" dirty="0" err="1"/>
              <a:t>tuberculoza</a:t>
            </a:r>
            <a:r>
              <a:rPr lang="en-US" dirty="0"/>
              <a:t> </a:t>
            </a:r>
            <a:r>
              <a:rPr lang="en-US" dirty="0" err="1"/>
              <a:t>atacă</a:t>
            </a:r>
            <a:r>
              <a:rPr lang="en-US" dirty="0"/>
              <a:t> </a:t>
            </a:r>
            <a:r>
              <a:rPr lang="en-US" dirty="0" err="1">
                <a:hlinkClick r:id="rId6" tooltip="Plămân"/>
              </a:rPr>
              <a:t>plămânii</a:t>
            </a:r>
            <a:r>
              <a:rPr lang="en-US" dirty="0"/>
              <a:t>, </a:t>
            </a:r>
            <a:r>
              <a:rPr lang="en-US" dirty="0" err="1"/>
              <a:t>dar</a:t>
            </a:r>
            <a:r>
              <a:rPr lang="en-US" dirty="0"/>
              <a:t> </a:t>
            </a:r>
            <a:r>
              <a:rPr lang="en-US" dirty="0" err="1"/>
              <a:t>poate</a:t>
            </a:r>
            <a:r>
              <a:rPr lang="en-US" dirty="0"/>
              <a:t> </a:t>
            </a:r>
            <a:r>
              <a:rPr lang="en-US" dirty="0" err="1"/>
              <a:t>afecta</a:t>
            </a:r>
            <a:r>
              <a:rPr lang="en-US" dirty="0"/>
              <a:t> </a:t>
            </a:r>
            <a:r>
              <a:rPr lang="en-US" dirty="0" err="1"/>
              <a:t>și</a:t>
            </a:r>
            <a:r>
              <a:rPr lang="en-US" dirty="0"/>
              <a:t> </a:t>
            </a:r>
            <a:r>
              <a:rPr lang="en-US" dirty="0" err="1"/>
              <a:t>alte</a:t>
            </a:r>
            <a:r>
              <a:rPr lang="en-US" dirty="0"/>
              <a:t> </a:t>
            </a:r>
            <a:r>
              <a:rPr lang="en-US" dirty="0" err="1"/>
              <a:t>părți</a:t>
            </a:r>
            <a:r>
              <a:rPr lang="en-US" dirty="0"/>
              <a:t> ale </a:t>
            </a:r>
            <a:r>
              <a:rPr lang="en-US" dirty="0" err="1"/>
              <a:t>corpului</a:t>
            </a:r>
            <a:r>
              <a:rPr lang="en-US" dirty="0"/>
              <a:t> (</a:t>
            </a:r>
            <a:r>
              <a:rPr lang="en-US" dirty="0" err="1"/>
              <a:t>pleură</a:t>
            </a:r>
            <a:r>
              <a:rPr lang="en-US" dirty="0"/>
              <a:t>, </a:t>
            </a:r>
            <a:r>
              <a:rPr lang="en-US" dirty="0" err="1"/>
              <a:t>rinichi</a:t>
            </a:r>
            <a:r>
              <a:rPr lang="en-US" dirty="0"/>
              <a:t>, </a:t>
            </a:r>
            <a:r>
              <a:rPr lang="en-US" dirty="0" err="1"/>
              <a:t>peritoneu</a:t>
            </a:r>
            <a:r>
              <a:rPr lang="en-US" dirty="0"/>
              <a:t>, </a:t>
            </a:r>
            <a:r>
              <a:rPr lang="en-US" dirty="0" err="1"/>
              <a:t>piele</a:t>
            </a:r>
            <a:r>
              <a:rPr lang="en-US" dirty="0"/>
              <a:t>, </a:t>
            </a:r>
            <a:r>
              <a:rPr lang="en-US" dirty="0" err="1"/>
              <a:t>ochi</a:t>
            </a:r>
            <a:r>
              <a:rPr lang="en-US" dirty="0"/>
              <a:t>, </a:t>
            </a:r>
            <a:r>
              <a:rPr lang="en-US" dirty="0" err="1"/>
              <a:t>oase</a:t>
            </a:r>
            <a:r>
              <a:rPr lang="en-US" dirty="0"/>
              <a:t> etc.). </a:t>
            </a:r>
            <a:r>
              <a:rPr lang="en-US" dirty="0" err="1"/>
              <a:t>Tuberculoza</a:t>
            </a:r>
            <a:r>
              <a:rPr lang="en-US" dirty="0"/>
              <a:t> se </a:t>
            </a:r>
            <a:r>
              <a:rPr lang="en-US" dirty="0" err="1"/>
              <a:t>transmite</a:t>
            </a:r>
            <a:r>
              <a:rPr lang="en-US" dirty="0"/>
              <a:t> </a:t>
            </a:r>
            <a:r>
              <a:rPr lang="en-US" dirty="0" err="1"/>
              <a:t>prin</a:t>
            </a:r>
            <a:r>
              <a:rPr lang="en-US" dirty="0"/>
              <a:t> </a:t>
            </a:r>
            <a:r>
              <a:rPr lang="en-US" dirty="0" err="1"/>
              <a:t>aer</a:t>
            </a:r>
            <a:r>
              <a:rPr lang="en-US" dirty="0"/>
              <a:t>, </a:t>
            </a:r>
            <a:r>
              <a:rPr lang="en-US" dirty="0" err="1"/>
              <a:t>când</a:t>
            </a:r>
            <a:r>
              <a:rPr lang="en-US" dirty="0"/>
              <a:t> </a:t>
            </a:r>
            <a:r>
              <a:rPr lang="en-US" dirty="0" err="1"/>
              <a:t>persoanele</a:t>
            </a:r>
            <a:r>
              <a:rPr lang="en-US" dirty="0"/>
              <a:t> care </a:t>
            </a:r>
            <a:r>
              <a:rPr lang="en-US" dirty="0" err="1"/>
              <a:t>suferă</a:t>
            </a:r>
            <a:r>
              <a:rPr lang="en-US" dirty="0"/>
              <a:t> de </a:t>
            </a:r>
            <a:r>
              <a:rPr lang="en-US" dirty="0" err="1"/>
              <a:t>forme</a:t>
            </a:r>
            <a:r>
              <a:rPr lang="en-US" dirty="0"/>
              <a:t> active de TBC </a:t>
            </a:r>
            <a:r>
              <a:rPr lang="en-US" dirty="0" err="1"/>
              <a:t>tușesc</a:t>
            </a:r>
            <a:r>
              <a:rPr lang="en-US" dirty="0"/>
              <a:t>, </a:t>
            </a:r>
            <a:r>
              <a:rPr lang="en-US" dirty="0" err="1"/>
              <a:t>strănută</a:t>
            </a:r>
            <a:r>
              <a:rPr lang="en-US" dirty="0"/>
              <a:t> </a:t>
            </a:r>
            <a:r>
              <a:rPr lang="en-US" dirty="0" err="1"/>
              <a:t>sau</a:t>
            </a:r>
            <a:r>
              <a:rPr lang="en-US" dirty="0"/>
              <a:t> </a:t>
            </a:r>
            <a:r>
              <a:rPr lang="en-US" dirty="0" err="1"/>
              <a:t>elimină</a:t>
            </a:r>
            <a:r>
              <a:rPr lang="en-US" dirty="0"/>
              <a:t> </a:t>
            </a:r>
            <a:r>
              <a:rPr lang="en-US" dirty="0" err="1"/>
              <a:t>spută</a:t>
            </a:r>
            <a:r>
              <a:rPr lang="en-US" dirty="0"/>
              <a:t> </a:t>
            </a:r>
            <a:r>
              <a:rPr lang="en-US" dirty="0" err="1"/>
              <a:t>în</a:t>
            </a:r>
            <a:r>
              <a:rPr lang="en-US" dirty="0"/>
              <a:t> </a:t>
            </a:r>
            <a:r>
              <a:rPr lang="en-US" dirty="0" err="1"/>
              <a:t>aer</a:t>
            </a:r>
            <a:r>
              <a:rPr lang="en-US" dirty="0"/>
              <a:t> (</a:t>
            </a:r>
            <a:r>
              <a:rPr lang="en-US" dirty="0" err="1"/>
              <a:t>picăturile</a:t>
            </a:r>
            <a:r>
              <a:rPr lang="en-US" dirty="0"/>
              <a:t> </a:t>
            </a:r>
            <a:r>
              <a:rPr lang="en-US" dirty="0" err="1"/>
              <a:t>Pfluger</a:t>
            </a:r>
            <a:r>
              <a:rPr lang="en-US" dirty="0" smtClean="0"/>
              <a:t>).</a:t>
            </a:r>
            <a:r>
              <a:rPr lang="en-US" dirty="0"/>
              <a:t> </a:t>
            </a:r>
            <a:r>
              <a:rPr lang="en-US" dirty="0" err="1"/>
              <a:t>Cele</a:t>
            </a:r>
            <a:r>
              <a:rPr lang="en-US" dirty="0"/>
              <a:t> </a:t>
            </a:r>
            <a:r>
              <a:rPr lang="en-US" dirty="0" err="1"/>
              <a:t>mai</a:t>
            </a:r>
            <a:r>
              <a:rPr lang="en-US" dirty="0"/>
              <a:t> </a:t>
            </a:r>
            <a:r>
              <a:rPr lang="en-US" dirty="0" err="1"/>
              <a:t>contagioase</a:t>
            </a:r>
            <a:r>
              <a:rPr lang="en-US" dirty="0"/>
              <a:t> </a:t>
            </a:r>
            <a:r>
              <a:rPr lang="en-US" dirty="0" err="1"/>
              <a:t>forme</a:t>
            </a:r>
            <a:r>
              <a:rPr lang="en-US" dirty="0"/>
              <a:t> </a:t>
            </a:r>
            <a:r>
              <a:rPr lang="en-US" dirty="0" err="1"/>
              <a:t>sunt</a:t>
            </a:r>
            <a:r>
              <a:rPr lang="en-US" dirty="0"/>
              <a:t> </a:t>
            </a:r>
            <a:r>
              <a:rPr lang="en-US" dirty="0" err="1"/>
              <a:t>cele</a:t>
            </a:r>
            <a:r>
              <a:rPr lang="en-US" dirty="0"/>
              <a:t> </a:t>
            </a:r>
            <a:r>
              <a:rPr lang="en-US" dirty="0" err="1"/>
              <a:t>cavitare</a:t>
            </a:r>
            <a:r>
              <a:rPr lang="en-US" dirty="0"/>
              <a:t> </a:t>
            </a:r>
            <a:r>
              <a:rPr lang="en-US" dirty="0" err="1"/>
              <a:t>si</a:t>
            </a:r>
            <a:r>
              <a:rPr lang="en-US" dirty="0"/>
              <a:t> </a:t>
            </a:r>
            <a:r>
              <a:rPr lang="en-US" dirty="0" err="1"/>
              <a:t>cele</a:t>
            </a:r>
            <a:r>
              <a:rPr lang="en-US" dirty="0"/>
              <a:t> extensive. </a:t>
            </a:r>
            <a:r>
              <a:rPr lang="en-US" dirty="0" err="1"/>
              <a:t>Una</a:t>
            </a:r>
            <a:r>
              <a:rPr lang="en-US" dirty="0"/>
              <a:t> din </a:t>
            </a:r>
            <a:r>
              <a:rPr lang="en-US" dirty="0" err="1"/>
              <a:t>zece</a:t>
            </a:r>
            <a:r>
              <a:rPr lang="en-US" dirty="0"/>
              <a:t> </a:t>
            </a:r>
            <a:r>
              <a:rPr lang="en-US" dirty="0" err="1"/>
              <a:t>infecții</a:t>
            </a:r>
            <a:r>
              <a:rPr lang="en-US" dirty="0"/>
              <a:t> </a:t>
            </a:r>
            <a:r>
              <a:rPr lang="en-US" dirty="0" err="1"/>
              <a:t>latente</a:t>
            </a:r>
            <a:r>
              <a:rPr lang="en-US" dirty="0"/>
              <a:t> </a:t>
            </a:r>
            <a:r>
              <a:rPr lang="en-US" dirty="0" err="1"/>
              <a:t>progresează</a:t>
            </a:r>
            <a:r>
              <a:rPr lang="en-US" dirty="0"/>
              <a:t> ulterior </a:t>
            </a:r>
            <a:r>
              <a:rPr lang="en-US" dirty="0" err="1"/>
              <a:t>în</a:t>
            </a:r>
            <a:r>
              <a:rPr lang="en-US" dirty="0"/>
              <a:t> </a:t>
            </a:r>
            <a:r>
              <a:rPr lang="en-US" dirty="0" err="1"/>
              <a:t>boala</a:t>
            </a:r>
            <a:r>
              <a:rPr lang="en-US" dirty="0"/>
              <a:t> </a:t>
            </a:r>
            <a:r>
              <a:rPr lang="en-US" dirty="0" err="1"/>
              <a:t>activă</a:t>
            </a:r>
            <a:r>
              <a:rPr lang="en-US" dirty="0"/>
              <a:t>. </a:t>
            </a:r>
            <a:r>
              <a:rPr lang="en-US" dirty="0" err="1"/>
              <a:t>Lăsată</a:t>
            </a:r>
            <a:r>
              <a:rPr lang="en-US" dirty="0"/>
              <a:t> </a:t>
            </a:r>
            <a:r>
              <a:rPr lang="en-US" dirty="0" err="1"/>
              <a:t>netratată</a:t>
            </a:r>
            <a:r>
              <a:rPr lang="en-US" dirty="0"/>
              <a:t>, </a:t>
            </a:r>
            <a:r>
              <a:rPr lang="en-US" dirty="0" err="1"/>
              <a:t>tuberculoza</a:t>
            </a:r>
            <a:r>
              <a:rPr lang="en-US" dirty="0"/>
              <a:t> </a:t>
            </a:r>
            <a:r>
              <a:rPr lang="en-US" dirty="0" err="1"/>
              <a:t>omoară</a:t>
            </a:r>
            <a:r>
              <a:rPr lang="en-US" dirty="0"/>
              <a:t> </a:t>
            </a:r>
            <a:r>
              <a:rPr lang="en-US" dirty="0" err="1"/>
              <a:t>peste</a:t>
            </a:r>
            <a:r>
              <a:rPr lang="en-US" dirty="0"/>
              <a:t> 50% din </a:t>
            </a:r>
            <a:r>
              <a:rPr lang="en-US" dirty="0" err="1"/>
              <a:t>persoanele</a:t>
            </a:r>
            <a:r>
              <a:rPr lang="en-US" dirty="0"/>
              <a:t> </a:t>
            </a:r>
            <a:r>
              <a:rPr lang="en-US" dirty="0" err="1"/>
              <a:t>afectate</a:t>
            </a:r>
            <a:r>
              <a:rPr lang="en-US" dirty="0"/>
              <a:t>.</a:t>
            </a:r>
            <a:endParaRPr lang="ru-RU" dirty="0"/>
          </a:p>
        </p:txBody>
      </p:sp>
      <p:pic>
        <p:nvPicPr>
          <p:cNvPr id="1026" name="Picture 2" descr="Tuberculoza - boalã infectioasã cu evolutie cronicã - 27 Februarie 2017 -  MedBlog - MedTorrents - Site-ul studentilor de la Medicina"/>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23530" y="1589298"/>
            <a:ext cx="4719317" cy="357488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230809" y="6308045"/>
            <a:ext cx="4750018" cy="369332"/>
          </a:xfrm>
          <a:prstGeom prst="rect">
            <a:avLst/>
          </a:prstGeom>
        </p:spPr>
        <p:txBody>
          <a:bodyPr wrap="none">
            <a:spAutoFit/>
          </a:bodyPr>
          <a:lstStyle/>
          <a:p>
            <a:r>
              <a:rPr lang="en-US" dirty="0"/>
              <a:t>https://ro.wikipedia.org/wiki/Tuberculoză</a:t>
            </a:r>
            <a:endParaRPr lang="ru-RU" dirty="0"/>
          </a:p>
        </p:txBody>
      </p:sp>
    </p:spTree>
    <p:extLst>
      <p:ext uri="{BB962C8B-B14F-4D97-AF65-F5344CB8AC3E}">
        <p14:creationId xmlns:p14="http://schemas.microsoft.com/office/powerpoint/2010/main" xmlns="" val="3217248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Factorii de risc:</a:t>
            </a:r>
            <a:endParaRPr lang="ru-RU" dirty="0"/>
          </a:p>
        </p:txBody>
      </p:sp>
      <p:sp>
        <p:nvSpPr>
          <p:cNvPr id="3" name="Объект 2"/>
          <p:cNvSpPr>
            <a:spLocks noGrp="1"/>
          </p:cNvSpPr>
          <p:nvPr>
            <p:ph idx="1"/>
          </p:nvPr>
        </p:nvSpPr>
        <p:spPr>
          <a:xfrm>
            <a:off x="646111" y="1930369"/>
            <a:ext cx="4986404" cy="4195481"/>
          </a:xfrm>
        </p:spPr>
        <p:txBody>
          <a:bodyPr/>
          <a:lstStyle/>
          <a:p>
            <a:r>
              <a:rPr lang="ro-RO" dirty="0" smtClean="0"/>
              <a:t>-Fumatul activ și pasiv</a:t>
            </a:r>
          </a:p>
          <a:p>
            <a:r>
              <a:rPr lang="ro-RO" dirty="0" smtClean="0"/>
              <a:t>-Supraoboseala</a:t>
            </a:r>
          </a:p>
          <a:p>
            <a:r>
              <a:rPr lang="ro-RO" dirty="0" smtClean="0"/>
              <a:t>-Alimentația neregulată</a:t>
            </a:r>
          </a:p>
          <a:p>
            <a:r>
              <a:rPr lang="ro-RO" dirty="0" smtClean="0"/>
              <a:t>-Condițiile de trai</a:t>
            </a:r>
            <a:endParaRPr lang="ro-RO" dirty="0"/>
          </a:p>
          <a:p>
            <a:r>
              <a:rPr lang="ro-RO" dirty="0" smtClean="0"/>
              <a:t>-Condițiile de muncă</a:t>
            </a:r>
          </a:p>
          <a:p>
            <a:r>
              <a:rPr lang="ro-RO" dirty="0" smtClean="0"/>
              <a:t>-Expunerea în timp îndelungat cu cei care au tuberculoză</a:t>
            </a:r>
            <a:endParaRPr lang="ru-RU" dirty="0"/>
          </a:p>
        </p:txBody>
      </p:sp>
      <p:sp>
        <p:nvSpPr>
          <p:cNvPr id="4" name="AutoShape 2" descr="Tuberculoza și sarcina (Z.Cazacu) — IMSP SCM &quot;Gheorghe Paladi&quot;"/>
          <p:cNvSpPr>
            <a:spLocks noChangeAspect="1" noChangeArrowheads="1"/>
          </p:cNvSpPr>
          <p:nvPr/>
        </p:nvSpPr>
        <p:spPr bwMode="auto">
          <a:xfrm>
            <a:off x="155574" y="-144463"/>
            <a:ext cx="4114767" cy="411478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Tuberculoza și sarcina (Z.Cazacu) — IMSP SCM &quot;Gheorghe Paladi&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Tuberculoza (TBC) - Ce este, Simptome si Tratamen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48471" y="1545995"/>
            <a:ext cx="6207551" cy="41383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2530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2" y="452718"/>
            <a:ext cx="6112908" cy="876461"/>
          </a:xfrm>
        </p:spPr>
        <p:txBody>
          <a:bodyPr/>
          <a:lstStyle/>
          <a:p>
            <a:r>
              <a:rPr lang="en-US" b="1" dirty="0" err="1"/>
              <a:t>Profilaxia</a:t>
            </a:r>
            <a:r>
              <a:rPr lang="en-US" b="1" dirty="0"/>
              <a:t> </a:t>
            </a:r>
            <a:r>
              <a:rPr lang="en-US" b="1" dirty="0" err="1"/>
              <a:t>Tuberculozei</a:t>
            </a:r>
            <a:endParaRPr lang="ru-RU" dirty="0"/>
          </a:p>
        </p:txBody>
      </p:sp>
      <p:sp>
        <p:nvSpPr>
          <p:cNvPr id="3" name="Объект 2"/>
          <p:cNvSpPr>
            <a:spLocks noGrp="1"/>
          </p:cNvSpPr>
          <p:nvPr>
            <p:ph idx="1"/>
          </p:nvPr>
        </p:nvSpPr>
        <p:spPr>
          <a:xfrm>
            <a:off x="646112" y="2128333"/>
            <a:ext cx="5184366" cy="4195481"/>
          </a:xfrm>
        </p:spPr>
        <p:txBody>
          <a:bodyPr/>
          <a:lstStyle/>
          <a:p>
            <a:r>
              <a:rPr lang="en-US" dirty="0" err="1"/>
              <a:t>Evitarea</a:t>
            </a:r>
            <a:r>
              <a:rPr lang="en-US" dirty="0"/>
              <a:t> </a:t>
            </a:r>
            <a:r>
              <a:rPr lang="en-US" dirty="0" err="1"/>
              <a:t>contactarii</a:t>
            </a:r>
            <a:r>
              <a:rPr lang="en-US" dirty="0"/>
              <a:t> </a:t>
            </a:r>
            <a:r>
              <a:rPr lang="en-US" dirty="0" err="1"/>
              <a:t>tuberculozei</a:t>
            </a:r>
            <a:r>
              <a:rPr lang="en-US" dirty="0"/>
              <a:t> </a:t>
            </a:r>
            <a:r>
              <a:rPr lang="en-US" dirty="0" err="1"/>
              <a:t>active.Tuberculoza</a:t>
            </a:r>
            <a:r>
              <a:rPr lang="en-US" dirty="0"/>
              <a:t> </a:t>
            </a:r>
            <a:r>
              <a:rPr lang="en-US" dirty="0" err="1"/>
              <a:t>activa</a:t>
            </a:r>
            <a:r>
              <a:rPr lang="en-US" dirty="0"/>
              <a:t> </a:t>
            </a:r>
            <a:r>
              <a:rPr lang="en-US" dirty="0" err="1"/>
              <a:t>este</a:t>
            </a:r>
            <a:r>
              <a:rPr lang="en-US" dirty="0"/>
              <a:t> o </a:t>
            </a:r>
            <a:r>
              <a:rPr lang="en-US" dirty="0" err="1"/>
              <a:t>infectie</a:t>
            </a:r>
            <a:r>
              <a:rPr lang="en-US" dirty="0"/>
              <a:t> care se </a:t>
            </a:r>
            <a:r>
              <a:rPr lang="en-US" dirty="0" err="1"/>
              <a:t>raspandeste</a:t>
            </a:r>
            <a:r>
              <a:rPr lang="en-US" dirty="0"/>
              <a:t> in </a:t>
            </a:r>
            <a:r>
              <a:rPr lang="en-US" dirty="0" err="1"/>
              <a:t>corpul</a:t>
            </a:r>
            <a:r>
              <a:rPr lang="en-US" dirty="0"/>
              <a:t> </a:t>
            </a:r>
            <a:r>
              <a:rPr lang="en-US" dirty="0" err="1"/>
              <a:t>persoanei</a:t>
            </a:r>
            <a:r>
              <a:rPr lang="en-US" dirty="0"/>
              <a:t> </a:t>
            </a:r>
            <a:r>
              <a:rPr lang="en-US" dirty="0" err="1"/>
              <a:t>bolnave</a:t>
            </a:r>
            <a:r>
              <a:rPr lang="en-US" dirty="0"/>
              <a:t> </a:t>
            </a:r>
            <a:r>
              <a:rPr lang="en-US" dirty="0" err="1"/>
              <a:t>si</a:t>
            </a:r>
            <a:r>
              <a:rPr lang="en-US" dirty="0"/>
              <a:t> care </a:t>
            </a:r>
            <a:r>
              <a:rPr lang="en-US" dirty="0" err="1"/>
              <a:t>este</a:t>
            </a:r>
            <a:r>
              <a:rPr lang="en-US" dirty="0"/>
              <a:t> </a:t>
            </a:r>
            <a:r>
              <a:rPr lang="en-US" dirty="0" err="1"/>
              <a:t>extrem</a:t>
            </a:r>
            <a:r>
              <a:rPr lang="en-US" dirty="0"/>
              <a:t> de </a:t>
            </a:r>
            <a:r>
              <a:rPr lang="en-US" dirty="0" err="1"/>
              <a:t>contagioasa</a:t>
            </a:r>
            <a:r>
              <a:rPr lang="en-US" dirty="0"/>
              <a:t>. </a:t>
            </a:r>
            <a:r>
              <a:rPr lang="en-US" dirty="0" err="1"/>
              <a:t>Organizatia</a:t>
            </a:r>
            <a:r>
              <a:rPr lang="en-US" dirty="0"/>
              <a:t> </a:t>
            </a:r>
            <a:r>
              <a:rPr lang="en-US" dirty="0" err="1"/>
              <a:t>Mondiala</a:t>
            </a:r>
            <a:r>
              <a:rPr lang="en-US" dirty="0"/>
              <a:t> de </a:t>
            </a:r>
            <a:r>
              <a:rPr lang="en-US" dirty="0" err="1"/>
              <a:t>Sănătate</a:t>
            </a:r>
            <a:r>
              <a:rPr lang="en-US" dirty="0"/>
              <a:t> </a:t>
            </a:r>
            <a:r>
              <a:rPr lang="en-US" dirty="0" err="1"/>
              <a:t>apreciază</a:t>
            </a:r>
            <a:r>
              <a:rPr lang="en-US" dirty="0"/>
              <a:t> ca o </a:t>
            </a:r>
            <a:r>
              <a:rPr lang="en-US" dirty="0" err="1"/>
              <a:t>treime</a:t>
            </a:r>
            <a:r>
              <a:rPr lang="en-US" dirty="0"/>
              <a:t> din </a:t>
            </a:r>
            <a:r>
              <a:rPr lang="en-US" dirty="0" err="1"/>
              <a:t>populatia</a:t>
            </a:r>
            <a:r>
              <a:rPr lang="en-US" dirty="0"/>
              <a:t> </a:t>
            </a:r>
            <a:r>
              <a:rPr lang="en-US" dirty="0" err="1"/>
              <a:t>globului</a:t>
            </a:r>
            <a:r>
              <a:rPr lang="en-US" dirty="0"/>
              <a:t> </a:t>
            </a:r>
            <a:r>
              <a:rPr lang="en-US" dirty="0" err="1"/>
              <a:t>este</a:t>
            </a:r>
            <a:r>
              <a:rPr lang="en-US" dirty="0"/>
              <a:t> </a:t>
            </a:r>
            <a:r>
              <a:rPr lang="en-US" dirty="0" err="1"/>
              <a:t>infectată</a:t>
            </a:r>
            <a:r>
              <a:rPr lang="en-US" dirty="0"/>
              <a:t> cu o </a:t>
            </a:r>
            <a:r>
              <a:rPr lang="en-US" dirty="0" err="1"/>
              <a:t>bacterie</a:t>
            </a:r>
            <a:r>
              <a:rPr lang="en-US" dirty="0"/>
              <a:t> care </a:t>
            </a:r>
            <a:r>
              <a:rPr lang="en-US" dirty="0" err="1"/>
              <a:t>cauzeaza</a:t>
            </a:r>
            <a:r>
              <a:rPr lang="en-US" dirty="0"/>
              <a:t> TBC. </a:t>
            </a:r>
            <a:endParaRPr lang="ru-RU" dirty="0"/>
          </a:p>
        </p:txBody>
      </p:sp>
      <p:pic>
        <p:nvPicPr>
          <p:cNvPr id="2050" name="Picture 2" descr="Tuberculoză - Wikiped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99813" y="1422348"/>
            <a:ext cx="5170569" cy="475692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284015" y="6323814"/>
            <a:ext cx="5157181" cy="369332"/>
          </a:xfrm>
          <a:prstGeom prst="rect">
            <a:avLst/>
          </a:prstGeom>
        </p:spPr>
        <p:txBody>
          <a:bodyPr wrap="none">
            <a:spAutoFit/>
          </a:bodyPr>
          <a:lstStyle/>
          <a:p>
            <a:r>
              <a:rPr lang="ru-RU" dirty="0"/>
              <a:t>http://cemf.md/news/Profilaxia-tuberculozei</a:t>
            </a:r>
          </a:p>
        </p:txBody>
      </p:sp>
    </p:spTree>
    <p:extLst>
      <p:ext uri="{BB962C8B-B14F-4D97-AF65-F5344CB8AC3E}">
        <p14:creationId xmlns:p14="http://schemas.microsoft.com/office/powerpoint/2010/main" xmlns="" val="636590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Măsuri generale de profilaxie:</a:t>
            </a:r>
            <a:endParaRPr lang="ru-RU" dirty="0"/>
          </a:p>
        </p:txBody>
      </p:sp>
      <p:sp>
        <p:nvSpPr>
          <p:cNvPr id="3" name="Объект 2"/>
          <p:cNvSpPr>
            <a:spLocks noGrp="1"/>
          </p:cNvSpPr>
          <p:nvPr>
            <p:ph idx="1"/>
          </p:nvPr>
        </p:nvSpPr>
        <p:spPr>
          <a:xfrm>
            <a:off x="820508" y="2052918"/>
            <a:ext cx="4958123" cy="4195481"/>
          </a:xfrm>
        </p:spPr>
        <p:txBody>
          <a:bodyPr/>
          <a:lstStyle/>
          <a:p>
            <a:r>
              <a:rPr lang="ro-RO" dirty="0" smtClean="0"/>
              <a:t>Alimentația la timp</a:t>
            </a:r>
          </a:p>
          <a:p>
            <a:r>
              <a:rPr lang="ro-RO" dirty="0" smtClean="0"/>
              <a:t>Exerciții fizice</a:t>
            </a:r>
          </a:p>
          <a:p>
            <a:r>
              <a:rPr lang="ro-RO" dirty="0" smtClean="0"/>
              <a:t>Aflarea cât mai puțin timp în preajma persoanelor infectate</a:t>
            </a:r>
          </a:p>
          <a:p>
            <a:r>
              <a:rPr lang="ro-RO" dirty="0" smtClean="0"/>
              <a:t>Odihnă necesară</a:t>
            </a:r>
          </a:p>
          <a:p>
            <a:r>
              <a:rPr lang="ro-RO" dirty="0" smtClean="0"/>
              <a:t>Plimbări în aer liber</a:t>
            </a:r>
            <a:endParaRPr lang="ru-RU" dirty="0"/>
          </a:p>
        </p:txBody>
      </p:sp>
      <p:pic>
        <p:nvPicPr>
          <p:cNvPr id="2050" name="Picture 2" descr="TUBERCULOZA: Tot ce trebuie să ştii despre simptome, diagnostic şi  tratament | Primăria Băhrinești, raionul Florești Republica Moldov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5546" y="1557943"/>
            <a:ext cx="4876800" cy="4581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1678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1270" y="273609"/>
            <a:ext cx="9404723" cy="1400530"/>
          </a:xfrm>
        </p:spPr>
        <p:txBody>
          <a:bodyPr/>
          <a:lstStyle/>
          <a:p>
            <a:r>
              <a:rPr lang="en-US" dirty="0" err="1"/>
              <a:t>Pentru</a:t>
            </a:r>
            <a:r>
              <a:rPr lang="en-US" dirty="0"/>
              <a:t> a </a:t>
            </a:r>
            <a:r>
              <a:rPr lang="en-US" dirty="0" err="1"/>
              <a:t>preveni</a:t>
            </a:r>
            <a:r>
              <a:rPr lang="en-US" dirty="0"/>
              <a:t> </a:t>
            </a:r>
            <a:r>
              <a:rPr lang="en-US" dirty="0" err="1"/>
              <a:t>infectia</a:t>
            </a:r>
            <a:r>
              <a:rPr lang="en-US" dirty="0"/>
              <a:t> cu TBC </a:t>
            </a:r>
            <a:r>
              <a:rPr lang="en-US" dirty="0" err="1"/>
              <a:t>trebuie</a:t>
            </a:r>
            <a:r>
              <a:rPr lang="en-US" dirty="0"/>
              <a:t> </a:t>
            </a:r>
            <a:r>
              <a:rPr lang="en-US" dirty="0" err="1"/>
              <a:t>sa</a:t>
            </a:r>
            <a:r>
              <a:rPr lang="en-US" dirty="0"/>
              <a:t>:</a:t>
            </a:r>
            <a:endParaRPr lang="ru-RU" dirty="0"/>
          </a:p>
        </p:txBody>
      </p:sp>
      <p:sp>
        <p:nvSpPr>
          <p:cNvPr id="3" name="Объект 2"/>
          <p:cNvSpPr>
            <a:spLocks noGrp="1"/>
          </p:cNvSpPr>
          <p:nvPr>
            <p:ph idx="1"/>
          </p:nvPr>
        </p:nvSpPr>
        <p:spPr>
          <a:xfrm>
            <a:off x="790360" y="1807821"/>
            <a:ext cx="10908304" cy="4762661"/>
          </a:xfrm>
        </p:spPr>
        <p:txBody>
          <a:bodyPr>
            <a:normAutofit lnSpcReduction="10000"/>
          </a:bodyPr>
          <a:lstStyle/>
          <a:p>
            <a:r>
              <a:rPr lang="en-US" dirty="0"/>
              <a:t>- nu se </a:t>
            </a:r>
            <a:r>
              <a:rPr lang="en-US" dirty="0" err="1"/>
              <a:t>petreaca</a:t>
            </a:r>
            <a:r>
              <a:rPr lang="en-US" dirty="0"/>
              <a:t> </a:t>
            </a:r>
            <a:r>
              <a:rPr lang="en-US" dirty="0" err="1"/>
              <a:t>mult</a:t>
            </a:r>
            <a:r>
              <a:rPr lang="en-US" dirty="0"/>
              <a:t> </a:t>
            </a:r>
            <a:r>
              <a:rPr lang="en-US" dirty="0" err="1"/>
              <a:t>timp</a:t>
            </a:r>
            <a:r>
              <a:rPr lang="en-US" dirty="0"/>
              <a:t> </a:t>
            </a:r>
            <a:r>
              <a:rPr lang="en-US" dirty="0" err="1"/>
              <a:t>intr</a:t>
            </a:r>
            <a:r>
              <a:rPr lang="en-US" dirty="0"/>
              <a:t>-un </a:t>
            </a:r>
            <a:r>
              <a:rPr lang="en-US" dirty="0" err="1"/>
              <a:t>loc</a:t>
            </a:r>
            <a:r>
              <a:rPr lang="en-US" dirty="0"/>
              <a:t> </a:t>
            </a:r>
            <a:r>
              <a:rPr lang="en-US" dirty="0" err="1"/>
              <a:t>aglomerat</a:t>
            </a:r>
            <a:r>
              <a:rPr lang="en-US" dirty="0"/>
              <a:t> cu </a:t>
            </a:r>
            <a:r>
              <a:rPr lang="en-US" dirty="0" err="1"/>
              <a:t>cineva</a:t>
            </a:r>
            <a:r>
              <a:rPr lang="en-US" dirty="0"/>
              <a:t> care are </a:t>
            </a:r>
            <a:r>
              <a:rPr lang="en-US" dirty="0" err="1"/>
              <a:t>tuberculoza</a:t>
            </a:r>
            <a:r>
              <a:rPr lang="en-US" dirty="0"/>
              <a:t> </a:t>
            </a:r>
            <a:r>
              <a:rPr lang="en-US" dirty="0" err="1"/>
              <a:t>activă</a:t>
            </a:r>
            <a:r>
              <a:rPr lang="en-US" dirty="0"/>
              <a:t>, </a:t>
            </a:r>
            <a:r>
              <a:rPr lang="en-US" dirty="0" err="1"/>
              <a:t>dacă</a:t>
            </a:r>
            <a:r>
              <a:rPr lang="en-US" dirty="0"/>
              <a:t> nu </a:t>
            </a:r>
            <a:r>
              <a:rPr lang="en-US" dirty="0" err="1"/>
              <a:t>urmează</a:t>
            </a:r>
            <a:r>
              <a:rPr lang="en-US" dirty="0"/>
              <a:t> un </a:t>
            </a:r>
            <a:r>
              <a:rPr lang="en-US" dirty="0" err="1"/>
              <a:t>tratament</a:t>
            </a:r>
            <a:r>
              <a:rPr lang="en-US" dirty="0"/>
              <a:t> de </a:t>
            </a:r>
            <a:r>
              <a:rPr lang="en-US" dirty="0" err="1"/>
              <a:t>cel</a:t>
            </a:r>
            <a:r>
              <a:rPr lang="en-US" dirty="0"/>
              <a:t> </a:t>
            </a:r>
            <a:r>
              <a:rPr lang="en-US" dirty="0" err="1"/>
              <a:t>putin</a:t>
            </a:r>
            <a:r>
              <a:rPr lang="en-US" dirty="0"/>
              <a:t> </a:t>
            </a:r>
            <a:r>
              <a:rPr lang="en-US" dirty="0" err="1"/>
              <a:t>două</a:t>
            </a:r>
            <a:r>
              <a:rPr lang="en-US" dirty="0"/>
              <a:t> </a:t>
            </a:r>
            <a:r>
              <a:rPr lang="en-US" dirty="0" err="1"/>
              <a:t>săptamani</a:t>
            </a:r>
            <a:r>
              <a:rPr lang="en-US" dirty="0"/>
              <a:t/>
            </a:r>
            <a:br>
              <a:rPr lang="en-US" dirty="0"/>
            </a:br>
            <a:r>
              <a:rPr lang="en-US" dirty="0"/>
              <a:t>- </a:t>
            </a:r>
            <a:r>
              <a:rPr lang="en-US" dirty="0" err="1"/>
              <a:t>poartă</a:t>
            </a:r>
            <a:r>
              <a:rPr lang="en-US" dirty="0"/>
              <a:t> </a:t>
            </a:r>
            <a:r>
              <a:rPr lang="en-US" dirty="0" err="1"/>
              <a:t>masti</a:t>
            </a:r>
            <a:r>
              <a:rPr lang="en-US" dirty="0"/>
              <a:t> de </a:t>
            </a:r>
            <a:r>
              <a:rPr lang="en-US" dirty="0" err="1"/>
              <a:t>protectie</a:t>
            </a:r>
            <a:r>
              <a:rPr lang="en-US" dirty="0"/>
              <a:t>, in special </a:t>
            </a:r>
            <a:r>
              <a:rPr lang="en-US" dirty="0" err="1"/>
              <a:t>cei</a:t>
            </a:r>
            <a:r>
              <a:rPr lang="en-US" dirty="0"/>
              <a:t> care </a:t>
            </a:r>
            <a:r>
              <a:rPr lang="en-US" dirty="0" err="1"/>
              <a:t>lucrează</a:t>
            </a:r>
            <a:r>
              <a:rPr lang="en-US" dirty="0"/>
              <a:t> in </a:t>
            </a:r>
            <a:r>
              <a:rPr lang="en-US" dirty="0" err="1"/>
              <a:t>centre</a:t>
            </a:r>
            <a:r>
              <a:rPr lang="en-US" dirty="0"/>
              <a:t> de </a:t>
            </a:r>
            <a:r>
              <a:rPr lang="en-US" dirty="0" err="1"/>
              <a:t>ingrijire</a:t>
            </a:r>
            <a:r>
              <a:rPr lang="en-US" dirty="0"/>
              <a:t> a </a:t>
            </a:r>
            <a:r>
              <a:rPr lang="en-US" dirty="0" err="1"/>
              <a:t>celor</a:t>
            </a:r>
            <a:r>
              <a:rPr lang="en-US" dirty="0"/>
              <a:t> cu </a:t>
            </a:r>
            <a:r>
              <a:rPr lang="en-US" dirty="0" err="1"/>
              <a:t>tuberculoză</a:t>
            </a:r>
            <a:r>
              <a:rPr lang="en-US" dirty="0"/>
              <a:t>. </a:t>
            </a:r>
            <a:r>
              <a:rPr lang="en-US" dirty="0" err="1"/>
              <a:t>Evitarea</a:t>
            </a:r>
            <a:r>
              <a:rPr lang="en-US" dirty="0"/>
              <a:t> </a:t>
            </a:r>
            <a:r>
              <a:rPr lang="en-US" dirty="0" err="1"/>
              <a:t>transformarii</a:t>
            </a:r>
            <a:r>
              <a:rPr lang="en-US" dirty="0"/>
              <a:t> </a:t>
            </a:r>
            <a:r>
              <a:rPr lang="en-US" dirty="0" err="1"/>
              <a:t>tuberculozei</a:t>
            </a:r>
            <a:r>
              <a:rPr lang="en-US" dirty="0"/>
              <a:t> </a:t>
            </a:r>
            <a:r>
              <a:rPr lang="en-US" dirty="0" err="1"/>
              <a:t>latente</a:t>
            </a:r>
            <a:r>
              <a:rPr lang="en-US" dirty="0"/>
              <a:t> in </a:t>
            </a:r>
            <a:r>
              <a:rPr lang="en-US" u="sng" dirty="0" err="1">
                <a:hlinkClick r:id="rId2" tooltip="Tuberculoza (tbc) - generalitati"/>
              </a:rPr>
              <a:t>tuberculoza</a:t>
            </a:r>
            <a:r>
              <a:rPr lang="en-US" u="sng" dirty="0">
                <a:hlinkClick r:id="rId2" tooltip="Tuberculoza (tbc) - generalitati"/>
              </a:rPr>
              <a:t> </a:t>
            </a:r>
            <a:r>
              <a:rPr lang="en-US" dirty="0" err="1"/>
              <a:t>active.În</a:t>
            </a:r>
            <a:r>
              <a:rPr lang="en-US" dirty="0"/>
              <a:t> general, </a:t>
            </a:r>
            <a:r>
              <a:rPr lang="en-US" dirty="0" err="1"/>
              <a:t>tratamentul</a:t>
            </a:r>
            <a:r>
              <a:rPr lang="en-US" dirty="0"/>
              <a:t> cu </a:t>
            </a:r>
            <a:r>
              <a:rPr lang="en-US" dirty="0" err="1"/>
              <a:t>isoniazidă</a:t>
            </a:r>
            <a:r>
              <a:rPr lang="en-US" dirty="0"/>
              <a:t> </a:t>
            </a:r>
            <a:r>
              <a:rPr lang="en-US" dirty="0" err="1"/>
              <a:t>timp</a:t>
            </a:r>
            <a:r>
              <a:rPr lang="en-US" dirty="0"/>
              <a:t> de 9 </a:t>
            </a:r>
            <a:r>
              <a:rPr lang="en-US" dirty="0" err="1"/>
              <a:t>luni</a:t>
            </a:r>
            <a:r>
              <a:rPr lang="en-US" dirty="0"/>
              <a:t> </a:t>
            </a:r>
            <a:r>
              <a:rPr lang="en-US" dirty="0" err="1"/>
              <a:t>sau</a:t>
            </a:r>
            <a:r>
              <a:rPr lang="en-US" dirty="0"/>
              <a:t> </a:t>
            </a:r>
            <a:r>
              <a:rPr lang="en-US" dirty="0" err="1"/>
              <a:t>rifampicina</a:t>
            </a:r>
            <a:r>
              <a:rPr lang="en-US" dirty="0"/>
              <a:t> </a:t>
            </a:r>
            <a:r>
              <a:rPr lang="en-US" dirty="0" err="1"/>
              <a:t>timp</a:t>
            </a:r>
            <a:r>
              <a:rPr lang="en-US" dirty="0"/>
              <a:t> de 6 </a:t>
            </a:r>
            <a:r>
              <a:rPr lang="en-US" dirty="0" err="1"/>
              <a:t>luni</a:t>
            </a:r>
            <a:r>
              <a:rPr lang="en-US" dirty="0"/>
              <a:t>, </a:t>
            </a:r>
            <a:r>
              <a:rPr lang="en-US" dirty="0" err="1"/>
              <a:t>previne</a:t>
            </a:r>
            <a:r>
              <a:rPr lang="en-US" dirty="0"/>
              <a:t> </a:t>
            </a:r>
            <a:r>
              <a:rPr lang="en-US" dirty="0" err="1"/>
              <a:t>transformarea</a:t>
            </a:r>
            <a:r>
              <a:rPr lang="en-US" dirty="0"/>
              <a:t> </a:t>
            </a:r>
            <a:r>
              <a:rPr lang="en-US" dirty="0" err="1"/>
              <a:t>tuberculozei</a:t>
            </a:r>
            <a:r>
              <a:rPr lang="en-US" dirty="0"/>
              <a:t> </a:t>
            </a:r>
            <a:r>
              <a:rPr lang="en-US" dirty="0" err="1"/>
              <a:t>latente</a:t>
            </a:r>
            <a:r>
              <a:rPr lang="en-US" dirty="0"/>
              <a:t>. </a:t>
            </a:r>
            <a:r>
              <a:rPr lang="en-US" dirty="0" err="1"/>
              <a:t>Acest</a:t>
            </a:r>
            <a:r>
              <a:rPr lang="en-US" dirty="0"/>
              <a:t> </a:t>
            </a:r>
            <a:r>
              <a:rPr lang="en-US" dirty="0" err="1"/>
              <a:t>tratament</a:t>
            </a:r>
            <a:r>
              <a:rPr lang="en-US" dirty="0"/>
              <a:t> se face </a:t>
            </a:r>
            <a:r>
              <a:rPr lang="en-US" dirty="0" err="1"/>
              <a:t>celor</a:t>
            </a:r>
            <a:r>
              <a:rPr lang="en-US" dirty="0"/>
              <a:t> care la </a:t>
            </a:r>
            <a:r>
              <a:rPr lang="en-US" dirty="0" err="1"/>
              <a:t>testul</a:t>
            </a:r>
            <a:r>
              <a:rPr lang="en-US" dirty="0"/>
              <a:t> de </a:t>
            </a:r>
            <a:r>
              <a:rPr lang="en-US" dirty="0" err="1"/>
              <a:t>tuberculina</a:t>
            </a:r>
            <a:r>
              <a:rPr lang="en-US" dirty="0"/>
              <a:t> au </a:t>
            </a:r>
            <a:r>
              <a:rPr lang="en-US" dirty="0" err="1"/>
              <a:t>fost</a:t>
            </a:r>
            <a:r>
              <a:rPr lang="en-US" dirty="0"/>
              <a:t> </a:t>
            </a:r>
            <a:r>
              <a:rPr lang="en-US" dirty="0" err="1"/>
              <a:t>descoperiti</a:t>
            </a:r>
            <a:r>
              <a:rPr lang="en-US" dirty="0"/>
              <a:t> ca </a:t>
            </a:r>
            <a:r>
              <a:rPr lang="en-US" dirty="0" err="1"/>
              <a:t>purtatori</a:t>
            </a:r>
            <a:r>
              <a:rPr lang="en-US" dirty="0"/>
              <a:t> </a:t>
            </a:r>
            <a:r>
              <a:rPr lang="en-US" dirty="0" err="1"/>
              <a:t>ai</a:t>
            </a:r>
            <a:r>
              <a:rPr lang="en-US" dirty="0"/>
              <a:t> </a:t>
            </a:r>
            <a:r>
              <a:rPr lang="en-US" dirty="0" err="1"/>
              <a:t>bacteriei</a:t>
            </a:r>
            <a:r>
              <a:rPr lang="en-US" dirty="0"/>
              <a:t> </a:t>
            </a:r>
            <a:r>
              <a:rPr lang="en-US" dirty="0" err="1"/>
              <a:t>si</a:t>
            </a:r>
            <a:r>
              <a:rPr lang="en-US" dirty="0"/>
              <a:t> </a:t>
            </a:r>
            <a:r>
              <a:rPr lang="en-US" dirty="0" err="1"/>
              <a:t>este</a:t>
            </a:r>
            <a:r>
              <a:rPr lang="en-US" dirty="0"/>
              <a:t> </a:t>
            </a:r>
            <a:r>
              <a:rPr lang="en-US" dirty="0" err="1"/>
              <a:t>deosebit</a:t>
            </a:r>
            <a:r>
              <a:rPr lang="en-US" dirty="0"/>
              <a:t> de important </a:t>
            </a:r>
            <a:r>
              <a:rPr lang="en-US" dirty="0" err="1"/>
              <a:t>pentru</a:t>
            </a:r>
            <a:r>
              <a:rPr lang="en-US" dirty="0"/>
              <a:t> </a:t>
            </a:r>
            <a:r>
              <a:rPr lang="en-US" dirty="0" err="1"/>
              <a:t>persoanele</a:t>
            </a:r>
            <a:r>
              <a:rPr lang="en-US" dirty="0"/>
              <a:t> care:</a:t>
            </a:r>
            <a:br>
              <a:rPr lang="en-US" dirty="0"/>
            </a:br>
            <a:r>
              <a:rPr lang="en-US" dirty="0"/>
              <a:t>- </a:t>
            </a:r>
            <a:r>
              <a:rPr lang="en-US" dirty="0" err="1"/>
              <a:t>sunt</a:t>
            </a:r>
            <a:r>
              <a:rPr lang="en-US" dirty="0"/>
              <a:t> </a:t>
            </a:r>
            <a:r>
              <a:rPr lang="en-US" dirty="0" err="1"/>
              <a:t>cunoscute</a:t>
            </a:r>
            <a:r>
              <a:rPr lang="en-US" dirty="0"/>
              <a:t> a fi </a:t>
            </a:r>
            <a:r>
              <a:rPr lang="en-US" dirty="0" err="1"/>
              <a:t>infectate</a:t>
            </a:r>
            <a:r>
              <a:rPr lang="en-US" dirty="0"/>
              <a:t> cu </a:t>
            </a:r>
            <a:r>
              <a:rPr lang="en-US" u="sng" dirty="0">
                <a:hlinkClick r:id="rId3" tooltip="Hiv"/>
              </a:rPr>
              <a:t>HIV </a:t>
            </a:r>
            <a:r>
              <a:rPr lang="en-US" dirty="0"/>
              <a:t/>
            </a:r>
            <a:br>
              <a:rPr lang="en-US" dirty="0"/>
            </a:br>
            <a:r>
              <a:rPr lang="en-US" dirty="0"/>
              <a:t>- au un contact </a:t>
            </a:r>
            <a:r>
              <a:rPr lang="en-US" dirty="0" err="1"/>
              <a:t>strans</a:t>
            </a:r>
            <a:r>
              <a:rPr lang="en-US" dirty="0"/>
              <a:t> cu </a:t>
            </a:r>
            <a:r>
              <a:rPr lang="en-US" dirty="0" err="1"/>
              <a:t>cineva</a:t>
            </a:r>
            <a:r>
              <a:rPr lang="en-US" dirty="0"/>
              <a:t> care are TBC </a:t>
            </a:r>
            <a:r>
              <a:rPr lang="en-US" dirty="0" err="1"/>
              <a:t>activ</a:t>
            </a:r>
            <a:r>
              <a:rPr lang="en-US" dirty="0"/>
              <a:t/>
            </a:r>
            <a:br>
              <a:rPr lang="en-US" dirty="0"/>
            </a:br>
            <a:r>
              <a:rPr lang="en-US" dirty="0"/>
              <a:t>- au </a:t>
            </a:r>
            <a:r>
              <a:rPr lang="en-US" dirty="0" err="1"/>
              <a:t>facut</a:t>
            </a:r>
            <a:r>
              <a:rPr lang="en-US" dirty="0"/>
              <a:t> </a:t>
            </a:r>
            <a:r>
              <a:rPr lang="en-US" dirty="0" err="1"/>
              <a:t>radiografie</a:t>
            </a:r>
            <a:r>
              <a:rPr lang="en-US" dirty="0"/>
              <a:t> </a:t>
            </a:r>
            <a:r>
              <a:rPr lang="en-US" dirty="0" err="1"/>
              <a:t>toracica</a:t>
            </a:r>
            <a:r>
              <a:rPr lang="en-US" dirty="0"/>
              <a:t> care </a:t>
            </a:r>
            <a:r>
              <a:rPr lang="en-US" dirty="0" err="1"/>
              <a:t>sugereaza</a:t>
            </a:r>
            <a:r>
              <a:rPr lang="en-US" dirty="0"/>
              <a:t> o </a:t>
            </a:r>
            <a:r>
              <a:rPr lang="en-US" dirty="0" err="1"/>
              <a:t>infectie</a:t>
            </a:r>
            <a:r>
              <a:rPr lang="en-US" dirty="0"/>
              <a:t> cu TBC </a:t>
            </a:r>
            <a:r>
              <a:rPr lang="en-US" dirty="0" err="1"/>
              <a:t>si</a:t>
            </a:r>
            <a:r>
              <a:rPr lang="en-US" dirty="0"/>
              <a:t> nu au </a:t>
            </a:r>
            <a:r>
              <a:rPr lang="en-US" dirty="0" err="1"/>
              <a:t>facut</a:t>
            </a:r>
            <a:r>
              <a:rPr lang="en-US" dirty="0"/>
              <a:t> un </a:t>
            </a:r>
            <a:r>
              <a:rPr lang="en-US" dirty="0" err="1"/>
              <a:t>tratament</a:t>
            </a:r>
            <a:r>
              <a:rPr lang="en-US" dirty="0"/>
              <a:t> </a:t>
            </a:r>
            <a:r>
              <a:rPr lang="en-US" dirty="0" err="1"/>
              <a:t>complet</a:t>
            </a:r>
            <a:r>
              <a:rPr lang="en-US" dirty="0"/>
              <a:t/>
            </a:r>
            <a:br>
              <a:rPr lang="en-US" dirty="0"/>
            </a:br>
            <a:r>
              <a:rPr lang="en-US" dirty="0"/>
              <a:t>- </a:t>
            </a:r>
            <a:r>
              <a:rPr lang="en-US" dirty="0" err="1"/>
              <a:t>sunt</a:t>
            </a:r>
            <a:r>
              <a:rPr lang="en-US" dirty="0"/>
              <a:t> </a:t>
            </a:r>
            <a:r>
              <a:rPr lang="en-US" dirty="0" err="1"/>
              <a:t>dependenti</a:t>
            </a:r>
            <a:r>
              <a:rPr lang="en-US" dirty="0"/>
              <a:t> de </a:t>
            </a:r>
            <a:r>
              <a:rPr lang="en-US" dirty="0" err="1"/>
              <a:t>droguri</a:t>
            </a:r>
            <a:r>
              <a:rPr lang="en-US" dirty="0"/>
              <a:t/>
            </a:r>
            <a:br>
              <a:rPr lang="en-US" dirty="0"/>
            </a:br>
            <a:r>
              <a:rPr lang="en-US" dirty="0"/>
              <a:t>- au o </a:t>
            </a:r>
            <a:r>
              <a:rPr lang="en-US" dirty="0" err="1"/>
              <a:t>boala</a:t>
            </a:r>
            <a:r>
              <a:rPr lang="en-US" dirty="0"/>
              <a:t> </a:t>
            </a:r>
            <a:r>
              <a:rPr lang="en-US" dirty="0" err="1"/>
              <a:t>sau</a:t>
            </a:r>
            <a:r>
              <a:rPr lang="en-US" dirty="0"/>
              <a:t> </a:t>
            </a:r>
            <a:r>
              <a:rPr lang="en-US" dirty="0" err="1"/>
              <a:t>iau</a:t>
            </a:r>
            <a:r>
              <a:rPr lang="en-US" dirty="0"/>
              <a:t> </a:t>
            </a:r>
            <a:r>
              <a:rPr lang="en-US" dirty="0" err="1"/>
              <a:t>medicamente</a:t>
            </a:r>
            <a:r>
              <a:rPr lang="en-US" dirty="0"/>
              <a:t> </a:t>
            </a:r>
            <a:r>
              <a:rPr lang="en-US" dirty="0" err="1"/>
              <a:t>pentru</a:t>
            </a:r>
            <a:r>
              <a:rPr lang="en-US" dirty="0"/>
              <a:t> </a:t>
            </a:r>
            <a:r>
              <a:rPr lang="en-US" dirty="0" err="1"/>
              <a:t>sistemul</a:t>
            </a:r>
            <a:r>
              <a:rPr lang="en-US" dirty="0"/>
              <a:t> </a:t>
            </a:r>
            <a:r>
              <a:rPr lang="en-US" dirty="0" err="1"/>
              <a:t>imun</a:t>
            </a:r>
            <a:r>
              <a:rPr lang="en-US" dirty="0"/>
              <a:t/>
            </a:r>
            <a:br>
              <a:rPr lang="en-US" dirty="0"/>
            </a:br>
            <a:r>
              <a:rPr lang="en-US" dirty="0"/>
              <a:t>- au </a:t>
            </a:r>
            <a:r>
              <a:rPr lang="en-US" dirty="0" err="1"/>
              <a:t>facut</a:t>
            </a:r>
            <a:r>
              <a:rPr lang="en-US" dirty="0"/>
              <a:t> in </a:t>
            </a:r>
            <a:r>
              <a:rPr lang="en-US" dirty="0" err="1"/>
              <a:t>ultimii</a:t>
            </a:r>
            <a:r>
              <a:rPr lang="en-US" dirty="0"/>
              <a:t> </a:t>
            </a:r>
            <a:r>
              <a:rPr lang="en-US" dirty="0" err="1"/>
              <a:t>doi</a:t>
            </a:r>
            <a:r>
              <a:rPr lang="en-US" dirty="0"/>
              <a:t> </a:t>
            </a:r>
            <a:r>
              <a:rPr lang="en-US" dirty="0" err="1"/>
              <a:t>ani</a:t>
            </a:r>
            <a:r>
              <a:rPr lang="en-US" dirty="0"/>
              <a:t> un test de </a:t>
            </a:r>
            <a:r>
              <a:rPr lang="en-US" dirty="0" err="1"/>
              <a:t>tuberculina</a:t>
            </a:r>
            <a:r>
              <a:rPr lang="en-US" dirty="0"/>
              <a:t> care a </a:t>
            </a:r>
            <a:r>
              <a:rPr lang="en-US" dirty="0" err="1"/>
              <a:t>iesit</a:t>
            </a:r>
            <a:r>
              <a:rPr lang="en-US" dirty="0"/>
              <a:t> </a:t>
            </a:r>
            <a:r>
              <a:rPr lang="en-US" dirty="0" err="1"/>
              <a:t>negativ</a:t>
            </a:r>
            <a:r>
              <a:rPr lang="en-US" dirty="0"/>
              <a:t>, </a:t>
            </a:r>
            <a:r>
              <a:rPr lang="en-US" dirty="0" err="1"/>
              <a:t>dar</a:t>
            </a:r>
            <a:r>
              <a:rPr lang="en-US" dirty="0"/>
              <a:t> care </a:t>
            </a:r>
            <a:r>
              <a:rPr lang="en-US" dirty="0" err="1"/>
              <a:t>acum</a:t>
            </a:r>
            <a:r>
              <a:rPr lang="en-US" dirty="0"/>
              <a:t>, s-a </a:t>
            </a:r>
            <a:r>
              <a:rPr lang="en-US" dirty="0" err="1"/>
              <a:t>dovedit</a:t>
            </a:r>
            <a:r>
              <a:rPr lang="en-US" dirty="0"/>
              <a:t> </a:t>
            </a:r>
            <a:r>
              <a:rPr lang="en-US" dirty="0" err="1"/>
              <a:t>pozitiv</a:t>
            </a:r>
            <a:r>
              <a:rPr lang="en-US" dirty="0"/>
              <a:t>.</a:t>
            </a:r>
            <a:endParaRPr lang="ru-RU" dirty="0"/>
          </a:p>
        </p:txBody>
      </p:sp>
      <p:sp>
        <p:nvSpPr>
          <p:cNvPr id="4" name="Прямоугольник 3"/>
          <p:cNvSpPr/>
          <p:nvPr/>
        </p:nvSpPr>
        <p:spPr>
          <a:xfrm>
            <a:off x="148512" y="6247316"/>
            <a:ext cx="6096000" cy="646331"/>
          </a:xfrm>
          <a:prstGeom prst="rect">
            <a:avLst/>
          </a:prstGeom>
        </p:spPr>
        <p:txBody>
          <a:bodyPr>
            <a:spAutoFit/>
          </a:bodyPr>
          <a:lstStyle/>
          <a:p>
            <a:r>
              <a:rPr lang="ru-RU" dirty="0"/>
              <a:t>https://ru.scribd.com/doc/178072407/Profilaxia-Tuberculozei</a:t>
            </a:r>
          </a:p>
        </p:txBody>
      </p:sp>
    </p:spTree>
    <p:extLst>
      <p:ext uri="{BB962C8B-B14F-4D97-AF65-F5344CB8AC3E}">
        <p14:creationId xmlns:p14="http://schemas.microsoft.com/office/powerpoint/2010/main" xmlns="" val="2834039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Vaccinul</a:t>
            </a:r>
            <a:r>
              <a:rPr lang="en-US" b="1" dirty="0"/>
              <a:t> anti TBC </a:t>
            </a:r>
            <a:r>
              <a:rPr lang="en-US" b="1" dirty="0" err="1"/>
              <a:t>este</a:t>
            </a:r>
            <a:r>
              <a:rPr lang="en-US" b="1" dirty="0"/>
              <a:t> de </a:t>
            </a:r>
            <a:r>
              <a:rPr lang="en-US" b="1" dirty="0" err="1"/>
              <a:t>ajutor</a:t>
            </a:r>
            <a:r>
              <a:rPr lang="en-US" b="1" dirty="0"/>
              <a:t>?</a:t>
            </a:r>
            <a:endParaRPr lang="ru-RU" dirty="0"/>
          </a:p>
        </p:txBody>
      </p:sp>
      <p:sp>
        <p:nvSpPr>
          <p:cNvPr id="3" name="Объект 2"/>
          <p:cNvSpPr>
            <a:spLocks noGrp="1"/>
          </p:cNvSpPr>
          <p:nvPr>
            <p:ph idx="1"/>
          </p:nvPr>
        </p:nvSpPr>
        <p:spPr>
          <a:xfrm>
            <a:off x="415157" y="1722980"/>
            <a:ext cx="5731120" cy="4913490"/>
          </a:xfrm>
        </p:spPr>
        <p:txBody>
          <a:bodyPr/>
          <a:lstStyle/>
          <a:p>
            <a:r>
              <a:rPr lang="en-US" dirty="0"/>
              <a:t>Un </a:t>
            </a:r>
            <a:r>
              <a:rPr lang="en-US" dirty="0" err="1"/>
              <a:t>vaccin</a:t>
            </a:r>
            <a:r>
              <a:rPr lang="en-US" dirty="0"/>
              <a:t> </a:t>
            </a:r>
            <a:r>
              <a:rPr lang="en-US" dirty="0" err="1"/>
              <a:t>pentru</a:t>
            </a:r>
            <a:r>
              <a:rPr lang="en-US" dirty="0"/>
              <a:t> TBC (</a:t>
            </a:r>
            <a:r>
              <a:rPr lang="en-US" dirty="0" err="1"/>
              <a:t>bacilul</a:t>
            </a:r>
            <a:r>
              <a:rPr lang="en-US" dirty="0"/>
              <a:t> </a:t>
            </a:r>
            <a:r>
              <a:rPr lang="en-US" dirty="0" err="1"/>
              <a:t>Calmette-Guerrin</a:t>
            </a:r>
            <a:r>
              <a:rPr lang="en-US" dirty="0"/>
              <a:t> </a:t>
            </a:r>
            <a:r>
              <a:rPr lang="en-US" dirty="0" err="1"/>
              <a:t>sau</a:t>
            </a:r>
            <a:r>
              <a:rPr lang="en-US" dirty="0"/>
              <a:t> BCG) </a:t>
            </a:r>
            <a:r>
              <a:rPr lang="en-US" dirty="0" err="1"/>
              <a:t>este</a:t>
            </a:r>
            <a:r>
              <a:rPr lang="en-US" dirty="0"/>
              <a:t> </a:t>
            </a:r>
            <a:r>
              <a:rPr lang="en-US" dirty="0" err="1"/>
              <a:t>folosit</a:t>
            </a:r>
            <a:r>
              <a:rPr lang="en-US" dirty="0"/>
              <a:t> in </a:t>
            </a:r>
            <a:r>
              <a:rPr lang="en-US" dirty="0" err="1"/>
              <a:t>multe</a:t>
            </a:r>
            <a:r>
              <a:rPr lang="en-US" dirty="0"/>
              <a:t> </a:t>
            </a:r>
            <a:r>
              <a:rPr lang="en-US" dirty="0" err="1"/>
              <a:t>tări</a:t>
            </a:r>
            <a:r>
              <a:rPr lang="en-US" dirty="0"/>
              <a:t> </a:t>
            </a:r>
            <a:r>
              <a:rPr lang="en-US" dirty="0" err="1"/>
              <a:t>pentru</a:t>
            </a:r>
            <a:r>
              <a:rPr lang="en-US" dirty="0"/>
              <a:t> </a:t>
            </a:r>
            <a:r>
              <a:rPr lang="en-US" dirty="0" err="1"/>
              <a:t>prevenirea</a:t>
            </a:r>
            <a:r>
              <a:rPr lang="en-US" dirty="0"/>
              <a:t> </a:t>
            </a:r>
            <a:r>
              <a:rPr lang="en-US" dirty="0" err="1"/>
              <a:t>infectiei</a:t>
            </a:r>
            <a:r>
              <a:rPr lang="en-US" dirty="0"/>
              <a:t>.</a:t>
            </a:r>
            <a:br>
              <a:rPr lang="en-US" dirty="0"/>
            </a:br>
            <a:r>
              <a:rPr lang="en-US" dirty="0"/>
              <a:t/>
            </a:r>
            <a:br>
              <a:rPr lang="en-US" dirty="0"/>
            </a:br>
            <a:r>
              <a:rPr lang="en-US" dirty="0" err="1"/>
              <a:t>Oricum</a:t>
            </a:r>
            <a:r>
              <a:rPr lang="en-US" dirty="0"/>
              <a:t>, </a:t>
            </a:r>
            <a:r>
              <a:rPr lang="en-US" dirty="0" err="1"/>
              <a:t>acest</a:t>
            </a:r>
            <a:r>
              <a:rPr lang="en-US" dirty="0"/>
              <a:t> </a:t>
            </a:r>
            <a:r>
              <a:rPr lang="en-US" dirty="0" err="1"/>
              <a:t>vaccin</a:t>
            </a:r>
            <a:r>
              <a:rPr lang="en-US" dirty="0"/>
              <a:t> nu </a:t>
            </a:r>
            <a:r>
              <a:rPr lang="en-US" dirty="0" err="1"/>
              <a:t>este</a:t>
            </a:r>
            <a:r>
              <a:rPr lang="en-US" dirty="0"/>
              <a:t> </a:t>
            </a:r>
            <a:r>
              <a:rPr lang="en-US" dirty="0" err="1"/>
              <a:t>aproape</a:t>
            </a:r>
            <a:r>
              <a:rPr lang="en-US" dirty="0"/>
              <a:t> de </a:t>
            </a:r>
            <a:r>
              <a:rPr lang="en-US" dirty="0" err="1"/>
              <a:t>loc</a:t>
            </a:r>
            <a:r>
              <a:rPr lang="en-US" dirty="0"/>
              <a:t> </a:t>
            </a:r>
            <a:r>
              <a:rPr lang="en-US" dirty="0" err="1"/>
              <a:t>folosit</a:t>
            </a:r>
            <a:r>
              <a:rPr lang="en-US" dirty="0"/>
              <a:t> in </a:t>
            </a:r>
            <a:r>
              <a:rPr lang="en-US" dirty="0" err="1"/>
              <a:t>Statele</a:t>
            </a:r>
            <a:r>
              <a:rPr lang="en-US" dirty="0"/>
              <a:t> Unite </a:t>
            </a:r>
            <a:r>
              <a:rPr lang="en-US" dirty="0" err="1"/>
              <a:t>deoarece</a:t>
            </a:r>
            <a:r>
              <a:rPr lang="en-US" dirty="0"/>
              <a:t>:</a:t>
            </a:r>
            <a:br>
              <a:rPr lang="en-US" dirty="0"/>
            </a:br>
            <a:r>
              <a:rPr lang="en-US" dirty="0"/>
              <a:t>- </a:t>
            </a:r>
            <a:r>
              <a:rPr lang="en-US" dirty="0" err="1"/>
              <a:t>riscul</a:t>
            </a:r>
            <a:r>
              <a:rPr lang="en-US" dirty="0"/>
              <a:t> de a </a:t>
            </a:r>
            <a:r>
              <a:rPr lang="en-US" dirty="0" err="1"/>
              <a:t>contacta</a:t>
            </a:r>
            <a:r>
              <a:rPr lang="en-US" dirty="0"/>
              <a:t> </a:t>
            </a:r>
            <a:r>
              <a:rPr lang="en-US" dirty="0" err="1"/>
              <a:t>infectia</a:t>
            </a:r>
            <a:r>
              <a:rPr lang="en-US" dirty="0"/>
              <a:t> </a:t>
            </a:r>
            <a:r>
              <a:rPr lang="en-US" dirty="0" err="1"/>
              <a:t>este</a:t>
            </a:r>
            <a:r>
              <a:rPr lang="en-US" dirty="0"/>
              <a:t> </a:t>
            </a:r>
            <a:r>
              <a:rPr lang="en-US" dirty="0" err="1"/>
              <a:t>scazut</a:t>
            </a:r>
            <a:r>
              <a:rPr lang="en-US" dirty="0"/>
              <a:t> in America de Nord</a:t>
            </a:r>
            <a:br>
              <a:rPr lang="en-US" dirty="0"/>
            </a:br>
            <a:r>
              <a:rPr lang="en-US" dirty="0"/>
              <a:t>- </a:t>
            </a:r>
            <a:r>
              <a:rPr lang="en-US" u="sng" dirty="0" err="1">
                <a:hlinkClick r:id="rId2" tooltip="Vaccin"/>
              </a:rPr>
              <a:t>vaccinul</a:t>
            </a:r>
            <a:r>
              <a:rPr lang="en-US" dirty="0"/>
              <a:t> nu </a:t>
            </a:r>
            <a:r>
              <a:rPr lang="en-US" dirty="0" err="1"/>
              <a:t>este</a:t>
            </a:r>
            <a:r>
              <a:rPr lang="en-US" dirty="0"/>
              <a:t> </a:t>
            </a:r>
            <a:r>
              <a:rPr lang="en-US" dirty="0" err="1"/>
              <a:t>eficient</a:t>
            </a:r>
            <a:r>
              <a:rPr lang="en-US" dirty="0"/>
              <a:t> </a:t>
            </a:r>
            <a:r>
              <a:rPr lang="en-US" dirty="0" err="1"/>
              <a:t>pentru</a:t>
            </a:r>
            <a:r>
              <a:rPr lang="en-US" dirty="0"/>
              <a:t> </a:t>
            </a:r>
            <a:r>
              <a:rPr lang="en-US" dirty="0" err="1"/>
              <a:t>adulti</a:t>
            </a:r>
            <a:r>
              <a:rPr lang="en-US" dirty="0"/>
              <a:t/>
            </a:r>
            <a:br>
              <a:rPr lang="en-US" dirty="0"/>
            </a:br>
            <a:r>
              <a:rPr lang="en-US" dirty="0"/>
              <a:t>- </a:t>
            </a:r>
            <a:r>
              <a:rPr lang="en-US" dirty="0" err="1"/>
              <a:t>vaccinul</a:t>
            </a:r>
            <a:r>
              <a:rPr lang="en-US" dirty="0"/>
              <a:t> BCG </a:t>
            </a:r>
            <a:r>
              <a:rPr lang="en-US" dirty="0" err="1"/>
              <a:t>poate</a:t>
            </a:r>
            <a:r>
              <a:rPr lang="en-US" dirty="0"/>
              <a:t> </a:t>
            </a:r>
            <a:r>
              <a:rPr lang="en-US" dirty="0" err="1"/>
              <a:t>cauza</a:t>
            </a:r>
            <a:r>
              <a:rPr lang="en-US" dirty="0"/>
              <a:t> </a:t>
            </a:r>
            <a:r>
              <a:rPr lang="en-US" dirty="0" err="1"/>
              <a:t>unei</a:t>
            </a:r>
            <a:r>
              <a:rPr lang="en-US" dirty="0"/>
              <a:t> </a:t>
            </a:r>
            <a:r>
              <a:rPr lang="en-US" dirty="0" err="1"/>
              <a:t>persoane</a:t>
            </a:r>
            <a:r>
              <a:rPr lang="en-US" dirty="0"/>
              <a:t> </a:t>
            </a:r>
            <a:r>
              <a:rPr lang="en-US" dirty="0" err="1"/>
              <a:t>aparitia</a:t>
            </a:r>
            <a:r>
              <a:rPr lang="en-US" dirty="0"/>
              <a:t> </a:t>
            </a:r>
            <a:r>
              <a:rPr lang="en-US" dirty="0" err="1"/>
              <a:t>unui</a:t>
            </a:r>
            <a:r>
              <a:rPr lang="en-US" dirty="0"/>
              <a:t> </a:t>
            </a:r>
            <a:r>
              <a:rPr lang="en-US" dirty="0" err="1"/>
              <a:t>rezultat</a:t>
            </a:r>
            <a:r>
              <a:rPr lang="en-US" dirty="0"/>
              <a:t> </a:t>
            </a:r>
            <a:r>
              <a:rPr lang="en-US" dirty="0" err="1"/>
              <a:t>pozitiv</a:t>
            </a:r>
            <a:r>
              <a:rPr lang="en-US" dirty="0"/>
              <a:t> la </a:t>
            </a:r>
            <a:r>
              <a:rPr lang="en-US" dirty="0" err="1"/>
              <a:t>testul</a:t>
            </a:r>
            <a:r>
              <a:rPr lang="en-US" dirty="0"/>
              <a:t> de </a:t>
            </a:r>
            <a:r>
              <a:rPr lang="en-US" dirty="0" err="1"/>
              <a:t>tuberculina</a:t>
            </a:r>
            <a:r>
              <a:rPr lang="en-US" dirty="0"/>
              <a:t>. </a:t>
            </a:r>
            <a:r>
              <a:rPr lang="ru-RU" dirty="0" err="1"/>
              <a:t>Acest</a:t>
            </a:r>
            <a:r>
              <a:rPr lang="ru-RU" dirty="0"/>
              <a:t> </a:t>
            </a:r>
            <a:r>
              <a:rPr lang="ru-RU" dirty="0" err="1"/>
              <a:t>lucru</a:t>
            </a:r>
            <a:r>
              <a:rPr lang="ru-RU" dirty="0"/>
              <a:t> </a:t>
            </a:r>
            <a:r>
              <a:rPr lang="ru-RU" dirty="0" err="1"/>
              <a:t>face</a:t>
            </a:r>
            <a:r>
              <a:rPr lang="ru-RU" dirty="0"/>
              <a:t> </a:t>
            </a:r>
            <a:r>
              <a:rPr lang="ru-RU" dirty="0" err="1"/>
              <a:t>dificila</a:t>
            </a:r>
            <a:r>
              <a:rPr lang="ru-RU" dirty="0"/>
              <a:t> </a:t>
            </a:r>
            <a:r>
              <a:rPr lang="ru-RU" dirty="0" err="1"/>
              <a:t>testarea</a:t>
            </a:r>
            <a:r>
              <a:rPr lang="ru-RU" dirty="0"/>
              <a:t> </a:t>
            </a:r>
            <a:r>
              <a:rPr lang="ru-RU" dirty="0" err="1"/>
              <a:t>pacientilor</a:t>
            </a:r>
            <a:r>
              <a:rPr lang="ru-RU" dirty="0"/>
              <a:t>.</a:t>
            </a:r>
          </a:p>
        </p:txBody>
      </p:sp>
      <p:pic>
        <p:nvPicPr>
          <p:cNvPr id="3074" name="Picture 2" descr="Tuberculoza este un diagnostic şi nu o condamna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46277" y="2281843"/>
            <a:ext cx="5715000" cy="3067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1093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1270" y="386731"/>
            <a:ext cx="9404723" cy="1400530"/>
          </a:xfrm>
        </p:spPr>
        <p:txBody>
          <a:bodyPr/>
          <a:lstStyle/>
          <a:p>
            <a:r>
              <a:rPr lang="en-US" dirty="0" err="1"/>
              <a:t>Proba</a:t>
            </a:r>
            <a:r>
              <a:rPr lang="en-US" dirty="0"/>
              <a:t> </a:t>
            </a:r>
            <a:r>
              <a:rPr lang="en-US" dirty="0" err="1"/>
              <a:t>Mantoux</a:t>
            </a:r>
            <a:endParaRPr lang="ru-RU" dirty="0"/>
          </a:p>
        </p:txBody>
      </p:sp>
      <p:sp>
        <p:nvSpPr>
          <p:cNvPr id="3" name="Объект 2"/>
          <p:cNvSpPr>
            <a:spLocks noGrp="1"/>
          </p:cNvSpPr>
          <p:nvPr>
            <p:ph idx="1"/>
          </p:nvPr>
        </p:nvSpPr>
        <p:spPr>
          <a:xfrm>
            <a:off x="424583" y="1355335"/>
            <a:ext cx="6475838" cy="5262281"/>
          </a:xfrm>
        </p:spPr>
        <p:txBody>
          <a:bodyPr>
            <a:normAutofit lnSpcReduction="10000"/>
          </a:bodyPr>
          <a:lstStyle/>
          <a:p>
            <a:r>
              <a:rPr lang="en-US" dirty="0" err="1"/>
              <a:t>Baza</a:t>
            </a:r>
            <a:r>
              <a:rPr lang="en-US" dirty="0"/>
              <a:t> </a:t>
            </a:r>
            <a:r>
              <a:rPr lang="en-US" dirty="0" err="1"/>
              <a:t>profilaxie</a:t>
            </a:r>
            <a:r>
              <a:rPr lang="en-US" dirty="0"/>
              <a:t> </a:t>
            </a:r>
            <a:r>
              <a:rPr lang="en-US" dirty="0" err="1"/>
              <a:t>tuberculozei</a:t>
            </a:r>
            <a:r>
              <a:rPr lang="en-US" dirty="0"/>
              <a:t> la </a:t>
            </a:r>
            <a:r>
              <a:rPr lang="en-US" dirty="0" err="1"/>
              <a:t>momentul</a:t>
            </a:r>
            <a:r>
              <a:rPr lang="en-US" dirty="0"/>
              <a:t> actual o </a:t>
            </a:r>
            <a:r>
              <a:rPr lang="en-US" dirty="0" err="1"/>
              <a:t>reprezintă</a:t>
            </a:r>
            <a:r>
              <a:rPr lang="en-US" dirty="0"/>
              <a:t> </a:t>
            </a:r>
            <a:r>
              <a:rPr lang="en-US" dirty="0" err="1"/>
              <a:t>vaccinarea</a:t>
            </a:r>
            <a:r>
              <a:rPr lang="en-US" dirty="0"/>
              <a:t> TBC (BCG). </a:t>
            </a:r>
            <a:r>
              <a:rPr lang="en-US" dirty="0" err="1"/>
              <a:t>În</a:t>
            </a:r>
            <a:r>
              <a:rPr lang="en-US" dirty="0"/>
              <a:t> </a:t>
            </a:r>
            <a:r>
              <a:rPr lang="en-US" dirty="0" err="1"/>
              <a:t>conformitate</a:t>
            </a:r>
            <a:r>
              <a:rPr lang="en-US" dirty="0"/>
              <a:t> cu ,,</a:t>
            </a:r>
            <a:r>
              <a:rPr lang="en-US" dirty="0" err="1"/>
              <a:t>calendarul</a:t>
            </a:r>
            <a:r>
              <a:rPr lang="en-US" dirty="0"/>
              <a:t> </a:t>
            </a:r>
            <a:r>
              <a:rPr lang="en-US" dirty="0" err="1"/>
              <a:t>naţional</a:t>
            </a:r>
            <a:r>
              <a:rPr lang="en-US" dirty="0"/>
              <a:t> de </a:t>
            </a:r>
            <a:r>
              <a:rPr lang="en-US" dirty="0" err="1"/>
              <a:t>vaccinare</a:t>
            </a:r>
            <a:r>
              <a:rPr lang="en-US" dirty="0"/>
              <a:t>”, </a:t>
            </a:r>
            <a:r>
              <a:rPr lang="en-US" dirty="0" err="1"/>
              <a:t>vaccinul</a:t>
            </a:r>
            <a:r>
              <a:rPr lang="en-US" dirty="0"/>
              <a:t> </a:t>
            </a:r>
            <a:r>
              <a:rPr lang="en-US" dirty="0" err="1"/>
              <a:t>este</a:t>
            </a:r>
            <a:r>
              <a:rPr lang="en-US" dirty="0"/>
              <a:t> </a:t>
            </a:r>
            <a:r>
              <a:rPr lang="en-US" dirty="0" err="1"/>
              <a:t>administrat</a:t>
            </a:r>
            <a:r>
              <a:rPr lang="en-US" dirty="0"/>
              <a:t> </a:t>
            </a:r>
            <a:r>
              <a:rPr lang="en-US" dirty="0" err="1"/>
              <a:t>în</a:t>
            </a:r>
            <a:r>
              <a:rPr lang="en-US" dirty="0"/>
              <a:t> </a:t>
            </a:r>
            <a:r>
              <a:rPr lang="en-US" dirty="0" err="1"/>
              <a:t>maternitate</a:t>
            </a:r>
            <a:r>
              <a:rPr lang="en-US" dirty="0"/>
              <a:t> </a:t>
            </a:r>
            <a:r>
              <a:rPr lang="en-US" dirty="0" err="1"/>
              <a:t>în</a:t>
            </a:r>
            <a:r>
              <a:rPr lang="en-US" dirty="0"/>
              <a:t> </a:t>
            </a:r>
            <a:r>
              <a:rPr lang="en-US" dirty="0" err="1"/>
              <a:t>primele</a:t>
            </a:r>
            <a:r>
              <a:rPr lang="en-US" dirty="0"/>
              <a:t> 3/7 </a:t>
            </a:r>
            <a:r>
              <a:rPr lang="en-US" dirty="0" err="1"/>
              <a:t>zile</a:t>
            </a:r>
            <a:r>
              <a:rPr lang="en-US" dirty="0"/>
              <a:t> de la </a:t>
            </a:r>
            <a:r>
              <a:rPr lang="en-US" dirty="0" err="1"/>
              <a:t>naşterea</a:t>
            </a:r>
            <a:r>
              <a:rPr lang="en-US" dirty="0"/>
              <a:t> </a:t>
            </a:r>
            <a:r>
              <a:rPr lang="en-US" dirty="0" err="1"/>
              <a:t>copilului</a:t>
            </a:r>
            <a:r>
              <a:rPr lang="en-US" dirty="0"/>
              <a:t>. La </a:t>
            </a:r>
            <a:r>
              <a:rPr lang="en-US" dirty="0" err="1"/>
              <a:t>vîrsta</a:t>
            </a:r>
            <a:r>
              <a:rPr lang="en-US" dirty="0"/>
              <a:t> de 7-13 </a:t>
            </a:r>
            <a:r>
              <a:rPr lang="en-US" dirty="0" err="1"/>
              <a:t>ani</a:t>
            </a:r>
            <a:r>
              <a:rPr lang="en-US" dirty="0"/>
              <a:t> are </a:t>
            </a:r>
            <a:r>
              <a:rPr lang="en-US" dirty="0" err="1"/>
              <a:t>loc</a:t>
            </a:r>
            <a:r>
              <a:rPr lang="en-US" dirty="0"/>
              <a:t> </a:t>
            </a:r>
            <a:r>
              <a:rPr lang="en-US" dirty="0" err="1"/>
              <a:t>revaccinarea</a:t>
            </a:r>
            <a:r>
              <a:rPr lang="en-US" dirty="0"/>
              <a:t>. </a:t>
            </a:r>
            <a:br>
              <a:rPr lang="en-US" dirty="0"/>
            </a:br>
            <a:r>
              <a:rPr lang="en-US" dirty="0"/>
              <a:t/>
            </a:r>
            <a:br>
              <a:rPr lang="en-US" dirty="0"/>
            </a:br>
            <a:r>
              <a:rPr lang="en-US" dirty="0" err="1"/>
              <a:t>În</a:t>
            </a:r>
            <a:r>
              <a:rPr lang="en-US" dirty="0"/>
              <a:t> </a:t>
            </a:r>
            <a:r>
              <a:rPr lang="en-US" dirty="0" err="1"/>
              <a:t>scopul</a:t>
            </a:r>
            <a:r>
              <a:rPr lang="en-US" dirty="0"/>
              <a:t> </a:t>
            </a:r>
            <a:r>
              <a:rPr lang="en-US" dirty="0" err="1"/>
              <a:t>depistării</a:t>
            </a:r>
            <a:r>
              <a:rPr lang="en-US" dirty="0"/>
              <a:t> </a:t>
            </a:r>
            <a:r>
              <a:rPr lang="en-US" dirty="0" err="1"/>
              <a:t>tuberculozei</a:t>
            </a:r>
            <a:r>
              <a:rPr lang="en-US" dirty="0"/>
              <a:t> </a:t>
            </a:r>
            <a:r>
              <a:rPr lang="en-US" dirty="0" err="1"/>
              <a:t>în</a:t>
            </a:r>
            <a:r>
              <a:rPr lang="en-US" dirty="0"/>
              <a:t> </a:t>
            </a:r>
            <a:r>
              <a:rPr lang="en-US" dirty="0" err="1"/>
              <a:t>stadii</a:t>
            </a:r>
            <a:r>
              <a:rPr lang="en-US" dirty="0"/>
              <a:t> </a:t>
            </a:r>
            <a:r>
              <a:rPr lang="en-US" dirty="0" err="1"/>
              <a:t>incipiente</a:t>
            </a:r>
            <a:r>
              <a:rPr lang="en-US" dirty="0"/>
              <a:t>, </a:t>
            </a:r>
            <a:r>
              <a:rPr lang="en-US" dirty="0" err="1"/>
              <a:t>cei</a:t>
            </a:r>
            <a:r>
              <a:rPr lang="en-US" dirty="0"/>
              <a:t> </a:t>
            </a:r>
            <a:r>
              <a:rPr lang="en-US" dirty="0" err="1"/>
              <a:t>maturi</a:t>
            </a:r>
            <a:r>
              <a:rPr lang="en-US" dirty="0"/>
              <a:t> </a:t>
            </a:r>
            <a:r>
              <a:rPr lang="en-US" dirty="0" err="1"/>
              <a:t>trebuie</a:t>
            </a:r>
            <a:r>
              <a:rPr lang="en-US" dirty="0"/>
              <a:t> </a:t>
            </a:r>
            <a:r>
              <a:rPr lang="en-US" dirty="0" err="1"/>
              <a:t>să</a:t>
            </a:r>
            <a:r>
              <a:rPr lang="en-US" dirty="0"/>
              <a:t> </a:t>
            </a:r>
            <a:r>
              <a:rPr lang="en-US" dirty="0" err="1"/>
              <a:t>facă</a:t>
            </a:r>
            <a:r>
              <a:rPr lang="en-US" dirty="0"/>
              <a:t> o </a:t>
            </a:r>
            <a:r>
              <a:rPr lang="en-US" dirty="0" err="1"/>
              <a:t>investigaţie</a:t>
            </a:r>
            <a:r>
              <a:rPr lang="en-US" dirty="0"/>
              <a:t> </a:t>
            </a:r>
            <a:r>
              <a:rPr lang="en-US" dirty="0" err="1"/>
              <a:t>Roengen</a:t>
            </a:r>
            <a:r>
              <a:rPr lang="en-US" dirty="0"/>
              <a:t> </a:t>
            </a:r>
            <a:r>
              <a:rPr lang="en-US" dirty="0" err="1"/>
              <a:t>cel</a:t>
            </a:r>
            <a:r>
              <a:rPr lang="en-US" dirty="0"/>
              <a:t> </a:t>
            </a:r>
            <a:r>
              <a:rPr lang="en-US" dirty="0" err="1"/>
              <a:t>puţin</a:t>
            </a:r>
            <a:r>
              <a:rPr lang="en-US" dirty="0"/>
              <a:t> o </a:t>
            </a:r>
            <a:r>
              <a:rPr lang="en-US" dirty="0" err="1"/>
              <a:t>dată</a:t>
            </a:r>
            <a:r>
              <a:rPr lang="en-US" dirty="0"/>
              <a:t> </a:t>
            </a:r>
            <a:r>
              <a:rPr lang="en-US" dirty="0" err="1"/>
              <a:t>în</a:t>
            </a:r>
            <a:r>
              <a:rPr lang="en-US" dirty="0"/>
              <a:t> an (</a:t>
            </a:r>
            <a:r>
              <a:rPr lang="en-US" dirty="0" err="1"/>
              <a:t>în</a:t>
            </a:r>
            <a:r>
              <a:rPr lang="en-US" dirty="0"/>
              <a:t> </a:t>
            </a:r>
            <a:r>
              <a:rPr lang="en-US" dirty="0" err="1"/>
              <a:t>dependenţă</a:t>
            </a:r>
            <a:r>
              <a:rPr lang="en-US" dirty="0"/>
              <a:t> de </a:t>
            </a:r>
            <a:r>
              <a:rPr lang="en-US" dirty="0" err="1"/>
              <a:t>profesie</a:t>
            </a:r>
            <a:r>
              <a:rPr lang="en-US" dirty="0"/>
              <a:t>, </a:t>
            </a:r>
            <a:r>
              <a:rPr lang="en-US" dirty="0" err="1"/>
              <a:t>starea</a:t>
            </a:r>
            <a:r>
              <a:rPr lang="en-US" dirty="0"/>
              <a:t> de </a:t>
            </a:r>
            <a:r>
              <a:rPr lang="en-US" dirty="0" err="1"/>
              <a:t>sănătate</a:t>
            </a:r>
            <a:r>
              <a:rPr lang="en-US" dirty="0"/>
              <a:t> </a:t>
            </a:r>
            <a:r>
              <a:rPr lang="en-US" dirty="0" err="1"/>
              <a:t>şi</a:t>
            </a:r>
            <a:r>
              <a:rPr lang="en-US" dirty="0"/>
              <a:t> </a:t>
            </a:r>
            <a:r>
              <a:rPr lang="en-US" dirty="0" err="1"/>
              <a:t>apartenenţa</a:t>
            </a:r>
            <a:r>
              <a:rPr lang="en-US" dirty="0"/>
              <a:t> la </a:t>
            </a:r>
            <a:r>
              <a:rPr lang="en-US" dirty="0" err="1"/>
              <a:t>grupa</a:t>
            </a:r>
            <a:r>
              <a:rPr lang="en-US" dirty="0"/>
              <a:t> de </a:t>
            </a:r>
            <a:r>
              <a:rPr lang="en-US" dirty="0" err="1"/>
              <a:t>risc</a:t>
            </a:r>
            <a:r>
              <a:rPr lang="en-US" dirty="0"/>
              <a:t>). De </a:t>
            </a:r>
            <a:r>
              <a:rPr lang="en-US" dirty="0" err="1"/>
              <a:t>asemenea</a:t>
            </a:r>
            <a:r>
              <a:rPr lang="en-US" dirty="0"/>
              <a:t>, </a:t>
            </a:r>
            <a:r>
              <a:rPr lang="en-US" dirty="0" err="1"/>
              <a:t>în</a:t>
            </a:r>
            <a:r>
              <a:rPr lang="en-US" dirty="0"/>
              <a:t> </a:t>
            </a:r>
            <a:r>
              <a:rPr lang="en-US" dirty="0" err="1"/>
              <a:t>cazul</a:t>
            </a:r>
            <a:r>
              <a:rPr lang="en-US" dirty="0"/>
              <a:t> </a:t>
            </a:r>
            <a:r>
              <a:rPr lang="en-US" dirty="0" err="1"/>
              <a:t>schimbării</a:t>
            </a:r>
            <a:r>
              <a:rPr lang="en-US" dirty="0"/>
              <a:t> </a:t>
            </a:r>
            <a:r>
              <a:rPr lang="en-US" dirty="0" err="1"/>
              <a:t>bruşte</a:t>
            </a:r>
            <a:r>
              <a:rPr lang="en-US" dirty="0"/>
              <a:t> a </a:t>
            </a:r>
            <a:r>
              <a:rPr lang="en-US" dirty="0" err="1"/>
              <a:t>reacţiei</a:t>
            </a:r>
            <a:r>
              <a:rPr lang="en-US" dirty="0"/>
              <a:t> </a:t>
            </a:r>
            <a:r>
              <a:rPr lang="en-US" dirty="0" err="1"/>
              <a:t>Mantoux</a:t>
            </a:r>
            <a:r>
              <a:rPr lang="en-US" dirty="0"/>
              <a:t> </a:t>
            </a:r>
            <a:r>
              <a:rPr lang="en-US" dirty="0" err="1"/>
              <a:t>în</a:t>
            </a:r>
            <a:r>
              <a:rPr lang="en-US" dirty="0"/>
              <a:t> </a:t>
            </a:r>
            <a:r>
              <a:rPr lang="en-US" dirty="0" err="1"/>
              <a:t>comparaţie</a:t>
            </a:r>
            <a:r>
              <a:rPr lang="en-US" dirty="0"/>
              <a:t> cu </a:t>
            </a:r>
            <a:r>
              <a:rPr lang="en-US" dirty="0" err="1"/>
              <a:t>cea</a:t>
            </a:r>
            <a:r>
              <a:rPr lang="en-US" dirty="0"/>
              <a:t> </a:t>
            </a:r>
            <a:r>
              <a:rPr lang="en-US" dirty="0" err="1"/>
              <a:t>făcută</a:t>
            </a:r>
            <a:r>
              <a:rPr lang="en-US" dirty="0"/>
              <a:t> anterior. </a:t>
            </a:r>
            <a:r>
              <a:rPr lang="en-US" dirty="0" err="1"/>
              <a:t>Medicul</a:t>
            </a:r>
            <a:r>
              <a:rPr lang="en-US" dirty="0"/>
              <a:t> </a:t>
            </a:r>
            <a:r>
              <a:rPr lang="en-US" dirty="0" err="1"/>
              <a:t>vă</a:t>
            </a:r>
            <a:r>
              <a:rPr lang="en-US" dirty="0"/>
              <a:t> </a:t>
            </a:r>
            <a:r>
              <a:rPr lang="en-US" dirty="0" err="1"/>
              <a:t>poate</a:t>
            </a:r>
            <a:r>
              <a:rPr lang="en-US" dirty="0"/>
              <a:t> </a:t>
            </a:r>
            <a:r>
              <a:rPr lang="en-US" dirty="0" err="1"/>
              <a:t>indica</a:t>
            </a:r>
            <a:r>
              <a:rPr lang="en-US" dirty="0"/>
              <a:t> un </a:t>
            </a:r>
            <a:r>
              <a:rPr lang="en-US" dirty="0" err="1"/>
              <a:t>tratament</a:t>
            </a:r>
            <a:r>
              <a:rPr lang="en-US" dirty="0"/>
              <a:t> </a:t>
            </a:r>
            <a:r>
              <a:rPr lang="en-US" dirty="0" err="1"/>
              <a:t>chimio-terapeutic</a:t>
            </a:r>
            <a:r>
              <a:rPr lang="en-US" dirty="0"/>
              <a:t> </a:t>
            </a:r>
            <a:r>
              <a:rPr lang="en-US" dirty="0" err="1"/>
              <a:t>profilactic</a:t>
            </a:r>
            <a:r>
              <a:rPr lang="en-US" dirty="0"/>
              <a:t> </a:t>
            </a:r>
            <a:r>
              <a:rPr lang="en-US" dirty="0" err="1"/>
              <a:t>în</a:t>
            </a:r>
            <a:r>
              <a:rPr lang="en-US" dirty="0"/>
              <a:t> complex cu </a:t>
            </a:r>
            <a:r>
              <a:rPr lang="en-US" dirty="0" err="1"/>
              <a:t>hepatoprotectoare</a:t>
            </a:r>
            <a:r>
              <a:rPr lang="en-US" dirty="0"/>
              <a:t> </a:t>
            </a:r>
            <a:r>
              <a:rPr lang="en-US" dirty="0" err="1"/>
              <a:t>şi</a:t>
            </a:r>
            <a:r>
              <a:rPr lang="en-US" dirty="0"/>
              <a:t> </a:t>
            </a:r>
            <a:r>
              <a:rPr lang="en-US" dirty="0" err="1"/>
              <a:t>vitamine</a:t>
            </a:r>
            <a:r>
              <a:rPr lang="en-US" dirty="0"/>
              <a:t> din </a:t>
            </a:r>
            <a:r>
              <a:rPr lang="en-US" dirty="0" err="1"/>
              <a:t>grupa</a:t>
            </a:r>
            <a:r>
              <a:rPr lang="en-US" dirty="0"/>
              <a:t> B. </a:t>
            </a:r>
            <a:endParaRPr lang="ru-RU" dirty="0"/>
          </a:p>
        </p:txBody>
      </p:sp>
      <p:pic>
        <p:nvPicPr>
          <p:cNvPr id="4098" name="Picture 2" descr="24 martie – Ziua Mondială de combatere a Tuberculozei | Ministerul  Sănătății, Muncii și Protecţiei Socia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49679" y="2048609"/>
            <a:ext cx="5029200" cy="22669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6686746" y="6046998"/>
            <a:ext cx="6096000" cy="646331"/>
          </a:xfrm>
          <a:prstGeom prst="rect">
            <a:avLst/>
          </a:prstGeom>
        </p:spPr>
        <p:txBody>
          <a:bodyPr>
            <a:spAutoFit/>
          </a:bodyPr>
          <a:lstStyle/>
          <a:p>
            <a:r>
              <a:rPr lang="ru-RU" dirty="0"/>
              <a:t>https://ru.scribd.com/doc/178072407/Profilaxia-Tuberculozei</a:t>
            </a:r>
          </a:p>
        </p:txBody>
      </p:sp>
    </p:spTree>
    <p:extLst>
      <p:ext uri="{BB962C8B-B14F-4D97-AF65-F5344CB8AC3E}">
        <p14:creationId xmlns:p14="http://schemas.microsoft.com/office/powerpoint/2010/main" xmlns="" val="1131280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dirty="0"/>
              <a:t>Evaluarea testului la tuberculină Mendel-Mantoux:</a:t>
            </a:r>
            <a:endParaRPr lang="ru-RU" dirty="0"/>
          </a:p>
        </p:txBody>
      </p:sp>
      <p:sp>
        <p:nvSpPr>
          <p:cNvPr id="3" name="Объект 2"/>
          <p:cNvSpPr>
            <a:spLocks noGrp="1"/>
          </p:cNvSpPr>
          <p:nvPr>
            <p:ph idx="1"/>
          </p:nvPr>
        </p:nvSpPr>
        <p:spPr>
          <a:xfrm>
            <a:off x="339365" y="1939797"/>
            <a:ext cx="5118379" cy="4195481"/>
          </a:xfrm>
        </p:spPr>
        <p:txBody>
          <a:bodyPr>
            <a:normAutofit fontScale="85000" lnSpcReduction="20000"/>
          </a:bodyPr>
          <a:lstStyle/>
          <a:p>
            <a:r>
              <a:rPr lang="en-US" dirty="0" err="1"/>
              <a:t>Citirea</a:t>
            </a:r>
            <a:r>
              <a:rPr lang="en-US" dirty="0"/>
              <a:t> se face </a:t>
            </a:r>
            <a:r>
              <a:rPr lang="en-US" dirty="0" err="1"/>
              <a:t>cel</a:t>
            </a:r>
            <a:r>
              <a:rPr lang="en-US" dirty="0"/>
              <a:t> </a:t>
            </a:r>
            <a:r>
              <a:rPr lang="en-US" dirty="0" err="1"/>
              <a:t>mai</a:t>
            </a:r>
            <a:r>
              <a:rPr lang="en-US" dirty="0"/>
              <a:t> </a:t>
            </a:r>
            <a:r>
              <a:rPr lang="en-US" dirty="0" err="1"/>
              <a:t>devreme</a:t>
            </a:r>
            <a:r>
              <a:rPr lang="en-US" dirty="0"/>
              <a:t> </a:t>
            </a:r>
            <a:r>
              <a:rPr lang="en-US" dirty="0" err="1"/>
              <a:t>după</a:t>
            </a:r>
            <a:r>
              <a:rPr lang="en-US" dirty="0"/>
              <a:t> 48 de ore, </a:t>
            </a:r>
            <a:r>
              <a:rPr lang="en-US" dirty="0" err="1"/>
              <a:t>în</a:t>
            </a:r>
            <a:r>
              <a:rPr lang="en-US" dirty="0"/>
              <a:t> mod </a:t>
            </a:r>
            <a:r>
              <a:rPr lang="en-US" dirty="0" err="1"/>
              <a:t>optim</a:t>
            </a:r>
            <a:r>
              <a:rPr lang="en-US" dirty="0"/>
              <a:t> </a:t>
            </a:r>
            <a:r>
              <a:rPr lang="en-US" dirty="0" err="1"/>
              <a:t>în</a:t>
            </a:r>
            <a:r>
              <a:rPr lang="en-US" dirty="0"/>
              <a:t> a </a:t>
            </a:r>
            <a:r>
              <a:rPr lang="en-US" dirty="0" err="1"/>
              <a:t>treia</a:t>
            </a:r>
            <a:r>
              <a:rPr lang="en-US" dirty="0"/>
              <a:t> </a:t>
            </a:r>
            <a:r>
              <a:rPr lang="en-US" dirty="0" err="1"/>
              <a:t>zi</a:t>
            </a:r>
            <a:r>
              <a:rPr lang="en-US" dirty="0"/>
              <a:t>, </a:t>
            </a:r>
            <a:r>
              <a:rPr lang="en-US" dirty="0" err="1"/>
              <a:t>dar</a:t>
            </a:r>
            <a:r>
              <a:rPr lang="en-US" dirty="0"/>
              <a:t> nu </a:t>
            </a:r>
            <a:r>
              <a:rPr lang="en-US" dirty="0" err="1"/>
              <a:t>mai</a:t>
            </a:r>
            <a:r>
              <a:rPr lang="en-US" dirty="0"/>
              <a:t> </a:t>
            </a:r>
            <a:r>
              <a:rPr lang="en-US" dirty="0" err="1"/>
              <a:t>târziu</a:t>
            </a:r>
            <a:r>
              <a:rPr lang="en-US" dirty="0"/>
              <a:t> de o </a:t>
            </a:r>
            <a:r>
              <a:rPr lang="en-US" dirty="0" err="1"/>
              <a:t>săptămână</a:t>
            </a:r>
            <a:r>
              <a:rPr lang="en-US" dirty="0"/>
              <a:t> de la </a:t>
            </a:r>
            <a:r>
              <a:rPr lang="en-US" dirty="0" err="1"/>
              <a:t>aplicare</a:t>
            </a:r>
            <a:r>
              <a:rPr lang="en-US" dirty="0"/>
              <a:t>. </a:t>
            </a:r>
            <a:r>
              <a:rPr lang="en-US" dirty="0" err="1"/>
              <a:t>Induraţia</a:t>
            </a:r>
            <a:r>
              <a:rPr lang="en-US" dirty="0"/>
              <a:t> se </a:t>
            </a:r>
            <a:r>
              <a:rPr lang="en-US" dirty="0" err="1"/>
              <a:t>marchează</a:t>
            </a:r>
            <a:r>
              <a:rPr lang="en-US" dirty="0"/>
              <a:t>, se </a:t>
            </a:r>
            <a:r>
              <a:rPr lang="en-US" dirty="0" err="1"/>
              <a:t>măsoară</a:t>
            </a:r>
            <a:r>
              <a:rPr lang="en-US" dirty="0"/>
              <a:t>, </a:t>
            </a:r>
            <a:r>
              <a:rPr lang="en-US" dirty="0" smtClean="0"/>
              <a:t>se</a:t>
            </a:r>
            <a:r>
              <a:rPr lang="ro-RO" dirty="0" smtClean="0"/>
              <a:t> </a:t>
            </a:r>
            <a:r>
              <a:rPr lang="en-US" dirty="0" err="1"/>
              <a:t>documentează</a:t>
            </a:r>
            <a:r>
              <a:rPr lang="en-US" dirty="0"/>
              <a:t> </a:t>
            </a:r>
            <a:r>
              <a:rPr lang="en-US" dirty="0" err="1"/>
              <a:t>şi</a:t>
            </a:r>
            <a:r>
              <a:rPr lang="en-US" dirty="0"/>
              <a:t> se </a:t>
            </a:r>
            <a:r>
              <a:rPr lang="en-US" dirty="0" err="1"/>
              <a:t>evaluează</a:t>
            </a:r>
            <a:r>
              <a:rPr lang="en-US" dirty="0"/>
              <a:t>. O </a:t>
            </a:r>
            <a:r>
              <a:rPr lang="en-US" dirty="0" err="1"/>
              <a:t>induraţie</a:t>
            </a:r>
            <a:r>
              <a:rPr lang="en-US" dirty="0"/>
              <a:t> &lt; 5 mm </a:t>
            </a:r>
            <a:r>
              <a:rPr lang="en-US" dirty="0" err="1"/>
              <a:t>este</a:t>
            </a:r>
            <a:r>
              <a:rPr lang="en-US" dirty="0"/>
              <a:t> de </a:t>
            </a:r>
            <a:r>
              <a:rPr lang="en-US" dirty="0" err="1"/>
              <a:t>obicei</a:t>
            </a:r>
            <a:r>
              <a:rPr lang="en-US" dirty="0"/>
              <a:t> </a:t>
            </a:r>
            <a:r>
              <a:rPr lang="en-US" dirty="0" err="1"/>
              <a:t>lipsită</a:t>
            </a:r>
            <a:r>
              <a:rPr lang="en-US" dirty="0"/>
              <a:t> de </a:t>
            </a:r>
            <a:r>
              <a:rPr lang="en-US" dirty="0" err="1"/>
              <a:t>semnificaţie</a:t>
            </a:r>
            <a:r>
              <a:rPr lang="en-US" dirty="0"/>
              <a:t>, 10 mm </a:t>
            </a:r>
            <a:r>
              <a:rPr lang="en-US" dirty="0" err="1"/>
              <a:t>indică</a:t>
            </a:r>
            <a:r>
              <a:rPr lang="en-US" dirty="0"/>
              <a:t> o </a:t>
            </a:r>
            <a:r>
              <a:rPr lang="en-US" dirty="0" err="1"/>
              <a:t>posibilă</a:t>
            </a:r>
            <a:r>
              <a:rPr lang="en-US" dirty="0"/>
              <a:t> </a:t>
            </a:r>
            <a:r>
              <a:rPr lang="en-US" dirty="0" err="1"/>
              <a:t>infecţie</a:t>
            </a:r>
            <a:r>
              <a:rPr lang="en-US" dirty="0"/>
              <a:t> cu TBC </a:t>
            </a:r>
            <a:r>
              <a:rPr lang="en-US" dirty="0" err="1"/>
              <a:t>în</a:t>
            </a:r>
            <a:r>
              <a:rPr lang="en-US" dirty="0"/>
              <a:t> </a:t>
            </a:r>
            <a:r>
              <a:rPr lang="en-US" dirty="0" err="1"/>
              <a:t>grupe</a:t>
            </a:r>
            <a:r>
              <a:rPr lang="en-US" dirty="0"/>
              <a:t> de </a:t>
            </a:r>
            <a:r>
              <a:rPr lang="en-US" dirty="0" err="1"/>
              <a:t>risc</a:t>
            </a:r>
            <a:r>
              <a:rPr lang="en-US" dirty="0"/>
              <a:t> </a:t>
            </a:r>
            <a:r>
              <a:rPr lang="en-US" dirty="0" err="1"/>
              <a:t>şi</a:t>
            </a:r>
            <a:r>
              <a:rPr lang="en-US" dirty="0"/>
              <a:t> la </a:t>
            </a:r>
            <a:r>
              <a:rPr lang="en-US" dirty="0" err="1"/>
              <a:t>contactul</a:t>
            </a:r>
            <a:r>
              <a:rPr lang="en-US" dirty="0"/>
              <a:t> cu </a:t>
            </a:r>
            <a:r>
              <a:rPr lang="en-US" dirty="0" err="1"/>
              <a:t>pacienţii</a:t>
            </a:r>
            <a:r>
              <a:rPr lang="en-US" dirty="0"/>
              <a:t> cu TBC </a:t>
            </a:r>
            <a:r>
              <a:rPr lang="en-US" dirty="0" err="1"/>
              <a:t>deschis</a:t>
            </a:r>
            <a:r>
              <a:rPr lang="en-US" dirty="0"/>
              <a:t>, </a:t>
            </a:r>
            <a:r>
              <a:rPr lang="en-US" dirty="0" err="1"/>
              <a:t>în</a:t>
            </a:r>
            <a:r>
              <a:rPr lang="en-US" dirty="0"/>
              <a:t> </a:t>
            </a:r>
            <a:r>
              <a:rPr lang="en-US" dirty="0" err="1"/>
              <a:t>vreme</a:t>
            </a:r>
            <a:r>
              <a:rPr lang="en-US" dirty="0"/>
              <a:t> </a:t>
            </a:r>
            <a:r>
              <a:rPr lang="en-US" dirty="0" err="1"/>
              <a:t>ce</a:t>
            </a:r>
            <a:r>
              <a:rPr lang="en-US" dirty="0"/>
              <a:t> o </a:t>
            </a:r>
            <a:r>
              <a:rPr lang="en-US" dirty="0" err="1"/>
              <a:t>induraţie</a:t>
            </a:r>
            <a:r>
              <a:rPr lang="en-US" dirty="0"/>
              <a:t> de 15 mm </a:t>
            </a:r>
            <a:r>
              <a:rPr lang="en-US" dirty="0" err="1"/>
              <a:t>sau</a:t>
            </a:r>
            <a:r>
              <a:rPr lang="en-US" dirty="0"/>
              <a:t> o </a:t>
            </a:r>
            <a:r>
              <a:rPr lang="en-US" dirty="0" err="1"/>
              <a:t>reacţie</a:t>
            </a:r>
            <a:r>
              <a:rPr lang="en-US" dirty="0"/>
              <a:t> </a:t>
            </a:r>
            <a:r>
              <a:rPr lang="en-US" dirty="0" err="1"/>
              <a:t>ulceroasă</a:t>
            </a:r>
            <a:r>
              <a:rPr lang="en-US" dirty="0"/>
              <a:t> a </a:t>
            </a:r>
            <a:r>
              <a:rPr lang="en-US" dirty="0" err="1"/>
              <a:t>pielii</a:t>
            </a:r>
            <a:r>
              <a:rPr lang="en-US" dirty="0"/>
              <a:t> (</a:t>
            </a:r>
            <a:r>
              <a:rPr lang="en-US" dirty="0" err="1"/>
              <a:t>formarea</a:t>
            </a:r>
            <a:r>
              <a:rPr lang="en-US" dirty="0"/>
              <a:t> </a:t>
            </a:r>
            <a:r>
              <a:rPr lang="en-US" dirty="0" err="1"/>
              <a:t>unui</a:t>
            </a:r>
            <a:r>
              <a:rPr lang="en-US" dirty="0"/>
              <a:t> </a:t>
            </a:r>
            <a:r>
              <a:rPr lang="en-US" dirty="0" err="1"/>
              <a:t>abces</a:t>
            </a:r>
            <a:r>
              <a:rPr lang="en-US" dirty="0"/>
              <a:t>) </a:t>
            </a:r>
            <a:r>
              <a:rPr lang="en-US" dirty="0" err="1"/>
              <a:t>semnalează</a:t>
            </a:r>
            <a:r>
              <a:rPr lang="en-US" dirty="0"/>
              <a:t> o </a:t>
            </a:r>
            <a:r>
              <a:rPr lang="en-US" dirty="0" err="1"/>
              <a:t>infecţie</a:t>
            </a:r>
            <a:r>
              <a:rPr lang="en-US" dirty="0"/>
              <a:t> cu TBC </a:t>
            </a:r>
            <a:r>
              <a:rPr lang="en-US" dirty="0" err="1"/>
              <a:t>foarte</a:t>
            </a:r>
            <a:r>
              <a:rPr lang="en-US" dirty="0"/>
              <a:t> </a:t>
            </a:r>
            <a:r>
              <a:rPr lang="en-US" dirty="0" err="1"/>
              <a:t>probabilă</a:t>
            </a:r>
            <a:r>
              <a:rPr lang="en-US" dirty="0"/>
              <a:t>. </a:t>
            </a:r>
            <a:r>
              <a:rPr lang="en-US" dirty="0" err="1"/>
              <a:t>Testul</a:t>
            </a:r>
            <a:r>
              <a:rPr lang="en-US" dirty="0"/>
              <a:t> la </a:t>
            </a:r>
            <a:r>
              <a:rPr lang="en-US" dirty="0" err="1"/>
              <a:t>tuberculină</a:t>
            </a:r>
            <a:r>
              <a:rPr lang="en-US" dirty="0"/>
              <a:t> Mendel-</a:t>
            </a:r>
            <a:r>
              <a:rPr lang="en-US" dirty="0" err="1"/>
              <a:t>Mantoux</a:t>
            </a:r>
            <a:r>
              <a:rPr lang="en-US" dirty="0"/>
              <a:t> nu </a:t>
            </a:r>
            <a:r>
              <a:rPr lang="en-US" dirty="0" err="1"/>
              <a:t>dă</a:t>
            </a:r>
            <a:r>
              <a:rPr lang="en-US" dirty="0"/>
              <a:t> </a:t>
            </a:r>
            <a:r>
              <a:rPr lang="en-US" dirty="0" err="1"/>
              <a:t>nicio</a:t>
            </a:r>
            <a:r>
              <a:rPr lang="en-US" dirty="0"/>
              <a:t> </a:t>
            </a:r>
            <a:r>
              <a:rPr lang="en-US" dirty="0" err="1"/>
              <a:t>informaţie</a:t>
            </a:r>
            <a:r>
              <a:rPr lang="en-US" dirty="0"/>
              <a:t> cu </a:t>
            </a:r>
            <a:r>
              <a:rPr lang="en-US" dirty="0" err="1"/>
              <a:t>privire</a:t>
            </a:r>
            <a:r>
              <a:rPr lang="en-US" dirty="0"/>
              <a:t> la </a:t>
            </a:r>
            <a:r>
              <a:rPr lang="en-US" dirty="0" err="1"/>
              <a:t>amploarea</a:t>
            </a:r>
            <a:r>
              <a:rPr lang="en-US" dirty="0"/>
              <a:t>, </a:t>
            </a:r>
            <a:r>
              <a:rPr lang="en-US" dirty="0" err="1"/>
              <a:t>infecţiozitatea</a:t>
            </a:r>
            <a:r>
              <a:rPr lang="en-US" dirty="0"/>
              <a:t> </a:t>
            </a:r>
            <a:r>
              <a:rPr lang="en-US" dirty="0" err="1"/>
              <a:t>sau</a:t>
            </a:r>
            <a:r>
              <a:rPr lang="en-US" dirty="0"/>
              <a:t> </a:t>
            </a:r>
            <a:r>
              <a:rPr lang="en-US" dirty="0" err="1"/>
              <a:t>localizarea</a:t>
            </a:r>
            <a:r>
              <a:rPr lang="en-US" dirty="0"/>
              <a:t> </a:t>
            </a:r>
            <a:r>
              <a:rPr lang="en-US" dirty="0" err="1"/>
              <a:t>unei</a:t>
            </a:r>
            <a:r>
              <a:rPr lang="en-US" dirty="0"/>
              <a:t> </a:t>
            </a:r>
            <a:r>
              <a:rPr lang="en-US" dirty="0" err="1"/>
              <a:t>îmbolnăviri</a:t>
            </a:r>
            <a:r>
              <a:rPr lang="en-US" dirty="0"/>
              <a:t> cu TBC, ci </a:t>
            </a:r>
            <a:r>
              <a:rPr lang="en-US" dirty="0" err="1"/>
              <a:t>indică</a:t>
            </a:r>
            <a:r>
              <a:rPr lang="en-US" dirty="0"/>
              <a:t> </a:t>
            </a:r>
            <a:r>
              <a:rPr lang="en-US" dirty="0" err="1"/>
              <a:t>numai</a:t>
            </a:r>
            <a:r>
              <a:rPr lang="en-US" dirty="0"/>
              <a:t> </a:t>
            </a:r>
            <a:r>
              <a:rPr lang="en-US" dirty="0" err="1"/>
              <a:t>reacţia</a:t>
            </a:r>
            <a:r>
              <a:rPr lang="en-US" dirty="0"/>
              <a:t> antigen-</a:t>
            </a:r>
            <a:r>
              <a:rPr lang="en-US" dirty="0" err="1"/>
              <a:t>anticorpi</a:t>
            </a:r>
            <a:r>
              <a:rPr lang="en-US" dirty="0"/>
              <a:t> a </a:t>
            </a:r>
            <a:r>
              <a:rPr lang="en-US" dirty="0" err="1"/>
              <a:t>organismului</a:t>
            </a:r>
            <a:r>
              <a:rPr lang="en-US" dirty="0"/>
              <a:t> la </a:t>
            </a:r>
            <a:r>
              <a:rPr lang="en-US" dirty="0" err="1"/>
              <a:t>agentul</a:t>
            </a:r>
            <a:r>
              <a:rPr lang="en-US" dirty="0"/>
              <a:t> </a:t>
            </a:r>
            <a:r>
              <a:rPr lang="en-US" dirty="0" err="1"/>
              <a:t>patogen</a:t>
            </a:r>
            <a:r>
              <a:rPr lang="en-US" dirty="0"/>
              <a:t> al </a:t>
            </a:r>
            <a:r>
              <a:rPr lang="en-US" dirty="0" err="1"/>
              <a:t>tuberculozei</a:t>
            </a:r>
            <a:r>
              <a:rPr lang="en-US" dirty="0"/>
              <a:t>. </a:t>
            </a:r>
            <a:endParaRPr lang="ru-RU" dirty="0"/>
          </a:p>
        </p:txBody>
      </p:sp>
      <p:sp>
        <p:nvSpPr>
          <p:cNvPr id="4" name="Прямоугольник 3"/>
          <p:cNvSpPr/>
          <p:nvPr/>
        </p:nvSpPr>
        <p:spPr>
          <a:xfrm>
            <a:off x="339365" y="6031048"/>
            <a:ext cx="10935093" cy="646331"/>
          </a:xfrm>
          <a:prstGeom prst="rect">
            <a:avLst/>
          </a:prstGeom>
        </p:spPr>
        <p:txBody>
          <a:bodyPr wrap="square">
            <a:spAutoFit/>
          </a:bodyPr>
          <a:lstStyle/>
          <a:p>
            <a:r>
              <a:rPr lang="ru-RU" dirty="0"/>
              <a:t>http://www.noe.gv.at/noe/Gesundheitsvorsorge-Forschung/TBC_Mendel-Mantoux-Test_Informationsblatt_v1_17_ro.pdf</a:t>
            </a:r>
          </a:p>
        </p:txBody>
      </p:sp>
      <p:sp>
        <p:nvSpPr>
          <p:cNvPr id="5" name="AutoShape 2" descr="Intradermoreacția la tuberculină (I.D.R.) - Pagina de Nurs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6" name="Picture 4" descr="Testul Mantoux - un studiu care provoacă controverse. Cum arată manta în  cazul tuberculoze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28474" y="1939797"/>
            <a:ext cx="5651336" cy="37717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06913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283</TotalTime>
  <Words>473</Words>
  <Application>Microsoft Office PowerPoint</Application>
  <PresentationFormat>Произвольный</PresentationFormat>
  <Paragraphs>43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Ион</vt:lpstr>
      <vt:lpstr>    Tema:Profilaxia tuberculozei</vt:lpstr>
      <vt:lpstr>Introducere:</vt:lpstr>
      <vt:lpstr>Factorii de risc:</vt:lpstr>
      <vt:lpstr>Profilaxia Tuberculozei</vt:lpstr>
      <vt:lpstr>Măsuri generale de profilaxie:</vt:lpstr>
      <vt:lpstr>Pentru a preveni infectia cu TBC trebuie sa:</vt:lpstr>
      <vt:lpstr>Vaccinul anti TBC este de ajutor?</vt:lpstr>
      <vt:lpstr>Proba Mantoux</vt:lpstr>
      <vt:lpstr>Evaluarea testului la tuberculină Mendel-Mantoux:</vt:lpstr>
      <vt:lpstr>Слайд 10</vt:lpstr>
      <vt:lpstr>Răspândirea tuberculozei</vt:lpstr>
      <vt:lpstr>Слайд 12</vt:lpstr>
      <vt:lpstr>Concluzia:</vt:lpstr>
      <vt:lpstr>Bibliografie: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Ministerul Educației, Culturii și Cercetării al Republicii Moldova  Universitatea Tehnică a Moldovei  Facultatea Calculatoare, Informatică și Ingineria Biomedicală     Prezentare  La disciplina  Elemente de medicină internă și chirurgie  Tema:Profilaxia tuberculozei</dc:title>
  <dc:creator>Alexandru Burdeniuc</dc:creator>
  <cp:lastModifiedBy>galina.buta@outlook.com</cp:lastModifiedBy>
  <cp:revision>11</cp:revision>
  <dcterms:created xsi:type="dcterms:W3CDTF">2020-09-14T07:17:02Z</dcterms:created>
  <dcterms:modified xsi:type="dcterms:W3CDTF">2021-09-16T10:58:38Z</dcterms:modified>
</cp:coreProperties>
</file>