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9" r:id="rId3"/>
    <p:sldId id="257" r:id="rId4"/>
    <p:sldId id="260" r:id="rId5"/>
    <p:sldId id="261" r:id="rId6"/>
    <p:sldId id="262" r:id="rId7"/>
    <p:sldId id="258" r:id="rId8"/>
    <p:sldId id="264" r:id="rId9"/>
    <p:sldId id="265" r:id="rId10"/>
    <p:sldId id="267" r:id="rId11"/>
    <p:sldId id="259" r:id="rId12"/>
    <p:sldId id="263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 Mutaf" userId="c3f27570-ca7e-4cc1-ac94-433c9e28619e" providerId="ADAL" clId="{1990B17D-73F5-4E1C-8771-E013D848B940}"/>
    <pc:docChg chg="addSld delSld modSld">
      <pc:chgData name="Vitali Mutaf" userId="c3f27570-ca7e-4cc1-ac94-433c9e28619e" providerId="ADAL" clId="{1990B17D-73F5-4E1C-8771-E013D848B940}" dt="2021-10-05T04:53:23.769" v="66" actId="2696"/>
      <pc:docMkLst>
        <pc:docMk/>
      </pc:docMkLst>
      <pc:sldChg chg="addSp delSp modSp del mod">
        <pc:chgData name="Vitali Mutaf" userId="c3f27570-ca7e-4cc1-ac94-433c9e28619e" providerId="ADAL" clId="{1990B17D-73F5-4E1C-8771-E013D848B940}" dt="2021-10-05T04:53:23.769" v="66" actId="2696"/>
        <pc:sldMkLst>
          <pc:docMk/>
          <pc:sldMk cId="1317180105" sldId="256"/>
        </pc:sldMkLst>
        <pc:spChg chg="mod">
          <ac:chgData name="Vitali Mutaf" userId="c3f27570-ca7e-4cc1-ac94-433c9e28619e" providerId="ADAL" clId="{1990B17D-73F5-4E1C-8771-E013D848B940}" dt="2021-10-05T04:50:31.329" v="11" actId="20577"/>
          <ac:spMkLst>
            <pc:docMk/>
            <pc:sldMk cId="1317180105" sldId="256"/>
            <ac:spMk id="12" creationId="{00000000-0000-0000-0000-000000000000}"/>
          </ac:spMkLst>
        </pc:spChg>
        <pc:picChg chg="add del">
          <ac:chgData name="Vitali Mutaf" userId="c3f27570-ca7e-4cc1-ac94-433c9e28619e" providerId="ADAL" clId="{1990B17D-73F5-4E1C-8771-E013D848B940}" dt="2021-10-05T04:51:16.044" v="13"/>
          <ac:picMkLst>
            <pc:docMk/>
            <pc:sldMk cId="1317180105" sldId="256"/>
            <ac:picMk id="2" creationId="{AB63A8AC-1286-40DB-8384-822AD2789F4F}"/>
          </ac:picMkLst>
        </pc:picChg>
      </pc:sldChg>
      <pc:sldChg chg="modSp mod">
        <pc:chgData name="Vitali Mutaf" userId="c3f27570-ca7e-4cc1-ac94-433c9e28619e" providerId="ADAL" clId="{1990B17D-73F5-4E1C-8771-E013D848B940}" dt="2021-10-05T04:49:57.700" v="7" actId="20577"/>
        <pc:sldMkLst>
          <pc:docMk/>
          <pc:sldMk cId="2018725087" sldId="257"/>
        </pc:sldMkLst>
        <pc:spChg chg="mod">
          <ac:chgData name="Vitali Mutaf" userId="c3f27570-ca7e-4cc1-ac94-433c9e28619e" providerId="ADAL" clId="{1990B17D-73F5-4E1C-8771-E013D848B940}" dt="2021-10-05T04:49:57.700" v="7" actId="20577"/>
          <ac:spMkLst>
            <pc:docMk/>
            <pc:sldMk cId="2018725087" sldId="257"/>
            <ac:spMk id="4" creationId="{00000000-0000-0000-0000-000000000000}"/>
          </ac:spMkLst>
        </pc:spChg>
      </pc:sldChg>
      <pc:sldChg chg="modSp add">
        <pc:chgData name="Vitali Mutaf" userId="c3f27570-ca7e-4cc1-ac94-433c9e28619e" providerId="ADAL" clId="{1990B17D-73F5-4E1C-8771-E013D848B940}" dt="2021-10-05T04:52:28.405" v="65" actId="6549"/>
        <pc:sldMkLst>
          <pc:docMk/>
          <pc:sldMk cId="0" sldId="318"/>
        </pc:sldMkLst>
        <pc:spChg chg="mod">
          <ac:chgData name="Vitali Mutaf" userId="c3f27570-ca7e-4cc1-ac94-433c9e28619e" providerId="ADAL" clId="{1990B17D-73F5-4E1C-8771-E013D848B940}" dt="2021-10-05T04:52:28.405" v="65" actId="6549"/>
          <ac:spMkLst>
            <pc:docMk/>
            <pc:sldMk cId="0" sldId="318"/>
            <ac:spMk id="124936" creationId="{80E2E90A-B226-499A-BC8A-5571BCD048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3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8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3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B042-421B-4B16-9849-2796A2FE947C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B2FF-A40D-483B-BA71-2EAAD3B7C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1">
            <a:extLst>
              <a:ext uri="{FF2B5EF4-FFF2-40B4-BE49-F238E27FC236}">
                <a16:creationId xmlns:a16="http://schemas.microsoft.com/office/drawing/2014/main" id="{05614DF7-FD09-424E-A67D-664CF5CB79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87612-63A0-4325-B7C5-E96E329745EE}" type="datetime1">
              <a:rPr lang="en-GB"/>
              <a:pPr>
                <a:defRPr/>
              </a:pPr>
              <a:t>15/09/2024</a:t>
            </a:fld>
            <a:endParaRPr lang="bg-BG"/>
          </a:p>
        </p:txBody>
      </p:sp>
      <p:sp>
        <p:nvSpPr>
          <p:cNvPr id="124933" name="WordArt 5">
            <a:extLst>
              <a:ext uri="{FF2B5EF4-FFF2-40B4-BE49-F238E27FC236}">
                <a16:creationId xmlns:a16="http://schemas.microsoft.com/office/drawing/2014/main" id="{84857B1D-941F-4007-AD88-EAEE2BBD6A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7451" y="333375"/>
            <a:ext cx="7705725" cy="1271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77"/>
              </a:avLst>
            </a:prstTxWarp>
            <a:scene3d>
              <a:camera prst="legacyPerspectiveBottom"/>
              <a:lightRig rig="legacyNormal2" dir="t"/>
            </a:scene3d>
            <a:sp3d extrusionH="430200" prstMaterial="legacyMetal"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it-IT" sz="1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  MOLDOVA</a:t>
            </a:r>
          </a:p>
          <a:p>
            <a:pPr algn="ctr"/>
            <a:endParaRPr lang="it-IT" sz="1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TEHNICĂ a MOLDOVEI </a:t>
            </a:r>
          </a:p>
          <a:p>
            <a:pPr algn="ctr"/>
            <a:endParaRPr lang="en-US" sz="1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E6AFC2A7-459F-4D56-8D77-BA2EF492C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5410201"/>
            <a:ext cx="3390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en-US" sz="2400" b="1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6" name="WordArt 8">
            <a:extLst>
              <a:ext uri="{FF2B5EF4-FFF2-40B4-BE49-F238E27FC236}">
                <a16:creationId xmlns:a16="http://schemas.microsoft.com/office/drawing/2014/main" id="{80E2E90A-B226-499A-BC8A-5571BCD048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5188" y="2349501"/>
            <a:ext cx="7910512" cy="20161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000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SECURITATEA </a:t>
            </a:r>
            <a:r>
              <a:rPr lang="ro-RO" sz="4000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 INCENDII</a:t>
            </a:r>
            <a:endParaRPr lang="en-US" sz="4000" i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000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ÎN </a:t>
            </a:r>
            <a:r>
              <a:rPr lang="ro-RO" sz="4000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CLĂDIRI PUBLICE</a:t>
            </a:r>
            <a:endParaRPr lang="en-US" sz="4000" i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26" name="Rectangle 12">
            <a:extLst>
              <a:ext uri="{FF2B5EF4-FFF2-40B4-BE49-F238E27FC236}">
                <a16:creationId xmlns:a16="http://schemas.microsoft.com/office/drawing/2014/main" id="{E649DA55-AD1D-445F-BBD0-AA05701FA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4" y="288926"/>
            <a:ext cx="61928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/>
          </a:p>
        </p:txBody>
      </p:sp>
      <p:sp>
        <p:nvSpPr>
          <p:cNvPr id="124942" name="Rectangle 14">
            <a:extLst>
              <a:ext uri="{FF2B5EF4-FFF2-40B4-BE49-F238E27FC236}">
                <a16:creationId xmlns:a16="http://schemas.microsoft.com/office/drawing/2014/main" id="{7E2BB471-17D3-4EE8-9A62-83FF74117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4938713"/>
            <a:ext cx="36576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colonel </a:t>
            </a:r>
            <a:r>
              <a:rPr lang="en-US" sz="2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Vitali</a:t>
            </a:r>
            <a:r>
              <a:rPr lang="en-US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MUTAF</a:t>
            </a:r>
          </a:p>
          <a:p>
            <a:pPr algn="r" eaLnBrk="1" hangingPunct="1">
              <a:defRPr/>
            </a:pPr>
            <a:r>
              <a:rPr lang="ro-RO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lector universitar</a:t>
            </a:r>
            <a:endParaRPr lang="en-US" sz="21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defRPr/>
            </a:pPr>
            <a:r>
              <a:rPr lang="en-US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vitali.mutaf@adm.utm.md</a:t>
            </a:r>
          </a:p>
          <a:p>
            <a:pPr algn="r" eaLnBrk="1" hangingPunct="1">
              <a:defRPr/>
            </a:pPr>
            <a:r>
              <a:rPr lang="en-US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vitali.mutaf@mediu.gov.md</a:t>
            </a:r>
          </a:p>
          <a:p>
            <a:pPr algn="r" eaLnBrk="1" hangingPunct="1">
              <a:defRPr/>
            </a:pPr>
            <a:endParaRPr lang="en-US" sz="19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ine similar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7244"/>
            <a:ext cx="3748768" cy="28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85" y="437244"/>
            <a:ext cx="3856167" cy="28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ine similar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03" y="437244"/>
            <a:ext cx="3345541" cy="25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60" y="3744600"/>
            <a:ext cx="3995510" cy="267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ine similar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18" y="3559245"/>
            <a:ext cx="4561568" cy="30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6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ini pentru тушения пожара от пожарных кра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87" y="152271"/>
            <a:ext cx="80486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hikremont.ru/netcat_files/Image/Ognts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1" y="2798712"/>
            <a:ext cx="3487277" cy="37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9086" y="2667951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по направлению ветра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пожаров вне помещений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9086" y="4475792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Ликвидация очага горения (по возможности)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9085" y="5181782"/>
            <a:ext cx="629920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Одновременное тушение несколькими огнетушителями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9085" y="5893772"/>
            <a:ext cx="560579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Тушение до полной ликвидации горения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9085" y="3670951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Последовательное тушение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4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ini pentru встреча пожарных подраздел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8" y="203437"/>
            <a:ext cx="33242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31226" y="203437"/>
            <a:ext cx="1750142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Указываем направление и пути подъезда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6" descr="Imagini pentru эвакуация имущества при пожа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18" y="152626"/>
            <a:ext cx="3222625" cy="325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681027" y="0"/>
            <a:ext cx="1915888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Оказываем содействие в эвакуации имущества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0" y="4875893"/>
            <a:ext cx="10660392" cy="1858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1990" y="4386869"/>
            <a:ext cx="4995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Методы использования ручных огнетушителей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300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1313" y="189658"/>
            <a:ext cx="319314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СТАТИСТИКА ПОЖАРОВ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4172" y="697488"/>
            <a:ext cx="158327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7664"/>
              </p:ext>
            </p:extLst>
          </p:nvPr>
        </p:nvGraphicFramePr>
        <p:xfrm>
          <a:off x="2714172" y="697489"/>
          <a:ext cx="7532914" cy="5906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6102625" imgH="3438442" progId="Excel.Chart.8">
                  <p:embed/>
                </p:oleObj>
              </mc:Choice>
              <mc:Fallback>
                <p:oleObj name="Диаграмма" r:id="rId2" imgW="6102625" imgH="3438442" progId="Excel.Chart.8">
                  <p:embed/>
                  <p:pic>
                    <p:nvPicPr>
                      <p:cNvPr id="6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37"/>
                      <a:stretch>
                        <a:fillRect/>
                      </a:stretch>
                    </p:blipFill>
                    <p:spPr bwMode="auto">
                      <a:xfrm>
                        <a:off x="2714172" y="697489"/>
                        <a:ext cx="7532914" cy="5906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52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26316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22671"/>
              </p:ext>
            </p:extLst>
          </p:nvPr>
        </p:nvGraphicFramePr>
        <p:xfrm>
          <a:off x="0" y="0"/>
          <a:ext cx="12192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6019610" imgH="3181255" progId="Excel.Chart.8">
                  <p:embed/>
                </p:oleObj>
              </mc:Choice>
              <mc:Fallback>
                <p:oleObj name="Диаграмма" r:id="rId2" imgW="6019610" imgH="3181255" progId="Excel.Chart.8">
                  <p:embed/>
                  <p:pic>
                    <p:nvPicPr>
                      <p:cNvPr id="5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78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187577"/>
              </p:ext>
            </p:extLst>
          </p:nvPr>
        </p:nvGraphicFramePr>
        <p:xfrm>
          <a:off x="0" y="0"/>
          <a:ext cx="12192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6276784" imgH="2990945" progId="Excel.Chart.8">
                  <p:embed/>
                </p:oleObj>
              </mc:Choice>
              <mc:Fallback>
                <p:oleObj name="Диаграмма" r:id="rId2" imgW="6276784" imgH="2990945" progId="Excel.Chart.8">
                  <p:embed/>
                  <p:pic>
                    <p:nvPicPr>
                      <p:cNvPr id="5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048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0970" y="248615"/>
            <a:ext cx="7399945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ПЕРЕЧЕНЬ НЕОБХОДИМЫХ ДОКУМЕНТОВ НА ОБЪЕКТЕ: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255" y="814672"/>
            <a:ext cx="11582402" cy="544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 о назначении лица, ответственного за пожарную безопасность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Удостоверение, подтверждающее прохождение соответствующих курсов (</a:t>
            </a:r>
            <a:r>
              <a:rPr lang="nn-NO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nn-NO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Nr. 960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nn-NO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din  08.08.2016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Наличие инструкций по мерам пожарной безопасности</a:t>
            </a:r>
            <a:r>
              <a:rPr lang="ro-RO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Контракты на обслуживание установок по обнаружению и тушению пожаров 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сигнализация, оповещение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тушение, дымоудаление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внутренние и наружные пожарные краны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x-non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Наличие актов периодической проверки установок согласно специальным нормам 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технический отчёт о проверке электрооборудования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протоколы соответствия газового оборудования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 вентиляции и дымоходов,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протокола проверки на водоотдачу внутренних и наружных пожарных гидрантов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протокола проверки систем обнаружения и тушения пожара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 инструктажа каждого сотрудника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 мерах пожарной безопасности и действиях в случае пожара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 проверки первичных средств пожаротушения 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огнетушителей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перекантовки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пожарных рукавов, пр.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мероприятия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Протокола проверки знаний и проведения практических тренировок</a:t>
            </a:r>
            <a:r>
              <a:rPr lang="x-non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17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07923" y="654270"/>
            <a:ext cx="11055144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en-US" sz="3200" b="1" u="sng" dirty="0">
                <a:latin typeface="Times New Roman" panose="02020603050405020304" pitchFamily="18" charset="0"/>
              </a:rPr>
              <a:t>ЗАКОНОДАТЕЛЬНАЯ И НОРМАТИВНАЯ БАЗА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  <a:p>
            <a:pPr algn="just"/>
            <a:endParaRPr lang="ru-RU" altLang="en-US" sz="2400" b="1" dirty="0">
              <a:latin typeface="Times New Roman" panose="02020603050405020304" pitchFamily="18" charset="0"/>
            </a:endParaRPr>
          </a:p>
          <a:p>
            <a:pPr algn="just"/>
            <a:endParaRPr lang="ru-RU" altLang="en-US" sz="2400" b="1" dirty="0">
              <a:latin typeface="Times New Roman" panose="02020603050405020304" pitchFamily="18" charset="0"/>
            </a:endParaRPr>
          </a:p>
          <a:p>
            <a:pPr algn="just"/>
            <a:r>
              <a:rPr lang="ru-RU" altLang="en-US" sz="2800" b="1" dirty="0">
                <a:latin typeface="Times New Roman" panose="02020603050405020304" pitchFamily="18" charset="0"/>
              </a:rPr>
              <a:t>- Закон № </a:t>
            </a:r>
            <a:r>
              <a:rPr lang="x-none" altLang="en-US" sz="2800" b="1" dirty="0">
                <a:latin typeface="Times New Roman" panose="02020603050405020304" pitchFamily="18" charset="0"/>
              </a:rPr>
              <a:t>267 </a:t>
            </a:r>
            <a:r>
              <a:rPr lang="ru-RU" altLang="en-US" sz="2800" b="1" dirty="0">
                <a:latin typeface="Times New Roman" panose="02020603050405020304" pitchFamily="18" charset="0"/>
              </a:rPr>
              <a:t>от</a:t>
            </a:r>
            <a:r>
              <a:rPr lang="x-none" altLang="en-US" sz="2800" b="1" dirty="0">
                <a:latin typeface="Times New Roman" panose="02020603050405020304" pitchFamily="18" charset="0"/>
              </a:rPr>
              <a:t> 09.11.1994 </a:t>
            </a:r>
            <a:r>
              <a:rPr lang="ru-RU" altLang="en-US" sz="2800" b="1" dirty="0">
                <a:latin typeface="Times New Roman" panose="02020603050405020304" pitchFamily="18" charset="0"/>
              </a:rPr>
              <a:t>«О пожарной безопасности»;</a:t>
            </a:r>
          </a:p>
          <a:p>
            <a:pPr algn="just"/>
            <a:endParaRPr lang="ru-RU" altLang="en-US" sz="2800" b="1" dirty="0">
              <a:latin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just"/>
            <a:r>
              <a:rPr lang="ru-RU" altLang="en-US" sz="2800" b="1" dirty="0">
                <a:latin typeface="Times New Roman" panose="02020603050405020304" pitchFamily="18" charset="0"/>
              </a:rPr>
              <a:t>- Постановление Правительства №</a:t>
            </a:r>
            <a:r>
              <a:rPr lang="nn-NO" altLang="en-US" sz="2800" b="1" dirty="0">
                <a:latin typeface="Times New Roman" panose="02020603050405020304" pitchFamily="18" charset="0"/>
              </a:rPr>
              <a:t> </a:t>
            </a:r>
            <a:r>
              <a:rPr lang="ru-RU" altLang="en-US" sz="2800" b="1" dirty="0">
                <a:latin typeface="Times New Roman" panose="02020603050405020304" pitchFamily="18" charset="0"/>
              </a:rPr>
              <a:t>847 от</a:t>
            </a:r>
            <a:r>
              <a:rPr lang="nn-NO" altLang="en-US" sz="2800" b="1" dirty="0">
                <a:latin typeface="Times New Roman" panose="02020603050405020304" pitchFamily="18" charset="0"/>
              </a:rPr>
              <a:t> 07.12.2022</a:t>
            </a:r>
            <a:r>
              <a:rPr lang="x-none" altLang="en-US" sz="2800" b="1" dirty="0">
                <a:latin typeface="Times New Roman" panose="02020603050405020304" pitchFamily="18" charset="0"/>
              </a:rPr>
              <a:t>, </a:t>
            </a:r>
            <a:r>
              <a:rPr lang="ru-RU" altLang="en-US" sz="2800" b="1" dirty="0">
                <a:latin typeface="Times New Roman" panose="02020603050405020304" pitchFamily="18" charset="0"/>
              </a:rPr>
              <a:t>«Об утверждении основных правил пожарной безопасности в Республике Молдова»;</a:t>
            </a:r>
          </a:p>
        </p:txBody>
      </p:sp>
    </p:spTree>
    <p:extLst>
      <p:ext uri="{BB962C8B-B14F-4D97-AF65-F5344CB8AC3E}">
        <p14:creationId xmlns:p14="http://schemas.microsoft.com/office/powerpoint/2010/main" val="255172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4893" y="595498"/>
            <a:ext cx="11473478" cy="124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en-US" sz="2400" b="1" u="sng" dirty="0">
                <a:latin typeface="Times New Roman" panose="02020603050405020304" pitchFamily="18" charset="0"/>
              </a:rPr>
              <a:t>Организационные меры по предотвращению пожара</a:t>
            </a:r>
            <a:r>
              <a:rPr lang="x-none" altLang="en-US" sz="2400" b="1" u="sng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r>
              <a:rPr lang="en-US" b="1" dirty="0"/>
              <a:t>a) </a:t>
            </a:r>
            <a:r>
              <a:rPr lang="ru-RU" b="1" dirty="0"/>
              <a:t>Устанавливаются и оборудуются места для курения</a:t>
            </a:r>
            <a:r>
              <a:rPr lang="en-US" b="1" dirty="0"/>
              <a:t>;</a:t>
            </a:r>
          </a:p>
        </p:txBody>
      </p:sp>
      <p:pic>
        <p:nvPicPr>
          <p:cNvPr id="2050" name="Picture 2" descr="Imagini pentru Место для ку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3" y="2418735"/>
            <a:ext cx="5736317" cy="36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i pentru Место для кур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27" y="2169446"/>
            <a:ext cx="5464440" cy="40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650" y="0"/>
            <a:ext cx="1095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ru-RU" b="1" dirty="0"/>
              <a:t>б</a:t>
            </a:r>
            <a:r>
              <a:rPr lang="en-US" b="1" dirty="0"/>
              <a:t>) </a:t>
            </a:r>
            <a:r>
              <a:rPr lang="ru-RU" b="1" dirty="0"/>
              <a:t>устанавливаются места хранения и максимально допустимое количество первичного материала</a:t>
            </a:r>
            <a:r>
              <a:rPr lang="en-US" b="1" dirty="0"/>
              <a:t>, </a:t>
            </a:r>
            <a:r>
              <a:rPr lang="ru-RU" b="1" dirty="0"/>
              <a:t>полуфабрикатов и готовой продукции, которые могут храниться в помещении</a:t>
            </a:r>
            <a:r>
              <a:rPr lang="en-US" b="1" dirty="0"/>
              <a:t>;</a:t>
            </a:r>
          </a:p>
        </p:txBody>
      </p:sp>
      <p:pic>
        <p:nvPicPr>
          <p:cNvPr id="5122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880369"/>
            <a:ext cx="3314700" cy="2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ini pentru складирования в помещени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880369"/>
            <a:ext cx="4038600" cy="26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067550" y="427776"/>
            <a:ext cx="2952750" cy="3383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410450" y="201210"/>
            <a:ext cx="3390901" cy="3609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050" y="3523058"/>
            <a:ext cx="11677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ru-RU" b="1" dirty="0"/>
              <a:t>в</a:t>
            </a:r>
            <a:r>
              <a:rPr lang="en-US" b="1" dirty="0"/>
              <a:t>) </a:t>
            </a:r>
            <a:r>
              <a:rPr lang="ru-RU" b="1" dirty="0"/>
              <a:t>устанавливается порядок удаления сгораемых отходов и пыли</a:t>
            </a:r>
            <a:r>
              <a:rPr lang="en-US" b="1" dirty="0"/>
              <a:t>, </a:t>
            </a:r>
            <a:r>
              <a:rPr lang="ru-RU" b="1" dirty="0"/>
              <a:t>хранения рабочей одежды, загрязненной маслами</a:t>
            </a:r>
            <a:r>
              <a:rPr lang="en-US" b="1" dirty="0"/>
              <a:t>;</a:t>
            </a:r>
          </a:p>
        </p:txBody>
      </p:sp>
      <p:pic>
        <p:nvPicPr>
          <p:cNvPr id="5128" name="Picture 8" descr="Imagini pentru уборка пыли и складирования на предприят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984723"/>
            <a:ext cx="2489200" cy="27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600200" y="4152900"/>
            <a:ext cx="3911600" cy="2563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905000" y="4089400"/>
            <a:ext cx="3276600" cy="276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2" descr="Imagini pentru уборка пыли и складирования на предприят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028529"/>
            <a:ext cx="3977169" cy="28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900" y="0"/>
            <a:ext cx="11099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г</a:t>
            </a:r>
            <a:r>
              <a:rPr lang="en-US" dirty="0"/>
              <a:t>) </a:t>
            </a:r>
            <a:r>
              <a:rPr lang="ru-RU" b="1" dirty="0"/>
              <a:t>устанавливается порядок отключения электрооборудования в случае пожара и по окончанию работы</a:t>
            </a:r>
            <a:r>
              <a:rPr lang="en-US" b="1" dirty="0"/>
              <a:t>;</a:t>
            </a:r>
          </a:p>
        </p:txBody>
      </p:sp>
      <p:sp>
        <p:nvSpPr>
          <p:cNvPr id="5" name="AutoShape 2" descr="Imagini pentru электрическии чаи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61" y="617367"/>
            <a:ext cx="5026025" cy="24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87" y="617367"/>
            <a:ext cx="3010231" cy="24699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7974" y="3196836"/>
            <a:ext cx="1110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д</a:t>
            </a:r>
            <a:r>
              <a:rPr lang="en-US" dirty="0"/>
              <a:t>) </a:t>
            </a:r>
            <a:r>
              <a:rPr lang="ru-RU" b="1" dirty="0"/>
              <a:t>Регламентируется порядок проведения огневых работ и других пожароопасных работ</a:t>
            </a:r>
            <a:r>
              <a:rPr lang="en-US" b="1" dirty="0"/>
              <a:t>, </a:t>
            </a:r>
            <a:r>
              <a:rPr lang="ru-RU" b="1" dirty="0"/>
              <a:t>порядок проверки и закрытия помещений по окончании работ</a:t>
            </a:r>
            <a:r>
              <a:rPr lang="en-US" b="1" dirty="0"/>
              <a:t>, </a:t>
            </a:r>
            <a:r>
              <a:rPr lang="ru-RU" b="1" dirty="0"/>
              <a:t>действия работников при обнаружении пожара</a:t>
            </a:r>
            <a:r>
              <a:rPr lang="en-US" b="1" dirty="0"/>
              <a:t>;</a:t>
            </a:r>
            <a:endParaRPr lang="x-none" b="1" dirty="0"/>
          </a:p>
        </p:txBody>
      </p:sp>
      <p:sp>
        <p:nvSpPr>
          <p:cNvPr id="8" name="AutoShape 6" descr="Imagini pentru работа с открытым огне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ini pentru работа с открытым огнем"/>
          <p:cNvSpPr>
            <a:spLocks noChangeAspect="1" noChangeArrowheads="1"/>
          </p:cNvSpPr>
          <p:nvPr/>
        </p:nvSpPr>
        <p:spPr bwMode="auto">
          <a:xfrm>
            <a:off x="379669" y="1433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В период действия особого противопожарного режима запрещаются любые работы с открытым огне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239973"/>
            <a:ext cx="3381830" cy="23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89" y="4137552"/>
            <a:ext cx="3806826" cy="25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5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8529" y="179183"/>
            <a:ext cx="94488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МЕРЫ ПО ОБЕСПЕЧЕНИЮ БЕЗОПАСНОСТИ ПРИ ПОЖАРЕ</a:t>
            </a:r>
            <a:endParaRPr lang="en-US" sz="2800" b="1" dirty="0"/>
          </a:p>
        </p:txBody>
      </p:sp>
      <p:pic>
        <p:nvPicPr>
          <p:cNvPr id="1026" name="Picture 2" descr="Действия при обнаружении пожара в общественном зд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899743"/>
            <a:ext cx="8494362" cy="59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49928" y="1377301"/>
            <a:ext cx="32004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/>
              <a:t>Звонить </a:t>
            </a:r>
            <a:r>
              <a:rPr lang="x-none" sz="3200" b="1" dirty="0"/>
              <a:t>112</a:t>
            </a:r>
            <a:r>
              <a:rPr lang="x-none" b="1" dirty="0"/>
              <a:t> !!!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Включить систему ручного оповещения о пожаре</a:t>
            </a:r>
            <a:endParaRPr lang="en-US" b="1" dirty="0"/>
          </a:p>
        </p:txBody>
      </p:sp>
      <p:pic>
        <p:nvPicPr>
          <p:cNvPr id="1028" name="Picture 4" descr="Imagini pentru ручной извещат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9" y="2534286"/>
            <a:ext cx="2246672" cy="21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49928" y="5103763"/>
            <a:ext cx="3421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/>
              <a:t>Предпринять меры согласно Плану эвакуации персонала и посетителей здания при пожаре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54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179338"/>
            <a:ext cx="11544300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Руководители объектов с массовым пребыванием людей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(50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более человек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дополнительно к План-схеме эвакуации персонала в случае пожара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обязаны разработать инструкции по действиям персонала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обеспечения скорейшей и безопасной эвакуации людей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согласно которым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минимум раз в полгода должны проводиться практические тренировки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 всеми привлекаемыми лицами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1" dirty="0"/>
          </a:p>
        </p:txBody>
      </p:sp>
      <p:pic>
        <p:nvPicPr>
          <p:cNvPr id="1026" name="Picture 2" descr="Imagini pentru Организация эвакуации людеи из магази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8" y="2779405"/>
            <a:ext cx="5158248" cy="37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i pentru Эвыкуация людеи по пожарной безопас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51" y="2779405"/>
            <a:ext cx="5724573" cy="38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4972" y="312449"/>
            <a:ext cx="4041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 ЭВАКУАЦИИ</a:t>
            </a:r>
            <a:endParaRPr lang="en-US" dirty="0"/>
          </a:p>
        </p:txBody>
      </p:sp>
      <p:pic>
        <p:nvPicPr>
          <p:cNvPr id="5122" name="Picture 2" descr="Imagini pentru правила эвакуации при пожа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798286"/>
            <a:ext cx="3690710" cy="27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ini pentru правила эвакуации при пожа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82" y="798286"/>
            <a:ext cx="3743447" cy="28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10226522_w640_h640_ev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798285"/>
            <a:ext cx="3975342" cy="28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WrtWsMVYd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9" y="3953524"/>
            <a:ext cx="3428013" cy="27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18222" y="4536764"/>
            <a:ext cx="1657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Турникеты открываются</a:t>
            </a:r>
            <a:endParaRPr lang="en-US" dirty="0"/>
          </a:p>
        </p:txBody>
      </p:sp>
      <p:pic>
        <p:nvPicPr>
          <p:cNvPr id="14" name="Picture 5" descr="f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23" y="4014330"/>
            <a:ext cx="3627056" cy="27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435238" y="4635086"/>
            <a:ext cx="2698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Затемнённые места подсвечиваются дополнительно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2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i pentru Эвакуация Людей при пожа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" y="2189511"/>
            <a:ext cx="6447961" cy="42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46" y="235974"/>
            <a:ext cx="5656332" cy="424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0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455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Vitali Mutaf</cp:lastModifiedBy>
  <cp:revision>28</cp:revision>
  <dcterms:created xsi:type="dcterms:W3CDTF">2019-11-18T08:00:37Z</dcterms:created>
  <dcterms:modified xsi:type="dcterms:W3CDTF">2024-09-15T08:18:24Z</dcterms:modified>
</cp:coreProperties>
</file>