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732" y="-6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41603" y="379221"/>
            <a:ext cx="10108793" cy="848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C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C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C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C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90371" y="1515236"/>
            <a:ext cx="8142605" cy="14890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C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90371" y="1515236"/>
            <a:ext cx="8142605" cy="14890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C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sinnersprojects.ro/culori-potrivite-logo-design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hyperlink" Target="http://now-wow.blogspot.com/2013/03/asocierea-culorilor.html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colorschemedesigner.com/" TargetMode="External"/><Relationship Id="rId2" Type="http://schemas.openxmlformats.org/officeDocument/2006/relationships/hyperlink" Target="http://kuler.adobe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olourlovers.com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vk.com/galka_ha_galka" TargetMode="External"/><Relationship Id="rId2" Type="http://schemas.openxmlformats.org/officeDocument/2006/relationships/hyperlink" Target="mailto:mail@craftsmandigital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52041" y="2286127"/>
            <a:ext cx="8486140" cy="1713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6200">
              <a:lnSpc>
                <a:spcPct val="100000"/>
              </a:lnSpc>
              <a:spcBef>
                <a:spcPts val="100"/>
              </a:spcBef>
            </a:pPr>
            <a:r>
              <a:rPr sz="6600" spc="-5" dirty="0">
                <a:solidFill>
                  <a:srgbClr val="000000"/>
                </a:solidFill>
                <a:latin typeface="Georgia"/>
                <a:cs typeface="Georgia"/>
              </a:rPr>
              <a:t>ОСНОВЫ</a:t>
            </a:r>
            <a:r>
              <a:rPr sz="6600" spc="-65" dirty="0">
                <a:solidFill>
                  <a:srgbClr val="000000"/>
                </a:solidFill>
                <a:latin typeface="Georgia"/>
                <a:cs typeface="Georgia"/>
              </a:rPr>
              <a:t> </a:t>
            </a:r>
            <a:r>
              <a:rPr sz="6600" spc="-5" dirty="0">
                <a:solidFill>
                  <a:srgbClr val="000000"/>
                </a:solidFill>
                <a:latin typeface="Georgia"/>
                <a:cs typeface="Georgia"/>
              </a:rPr>
              <a:t>ДИЗАЙНА</a:t>
            </a:r>
            <a:endParaRPr sz="660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4400" dirty="0">
                <a:solidFill>
                  <a:srgbClr val="404040"/>
                </a:solidFill>
              </a:rPr>
              <a:t>или </a:t>
            </a:r>
            <a:r>
              <a:rPr sz="4400" spc="-45" dirty="0">
                <a:solidFill>
                  <a:srgbClr val="404040"/>
                </a:solidFill>
              </a:rPr>
              <a:t>без </a:t>
            </a:r>
            <a:r>
              <a:rPr sz="4400" spc="-25" dirty="0">
                <a:solidFill>
                  <a:srgbClr val="404040"/>
                </a:solidFill>
              </a:rPr>
              <a:t>чего </a:t>
            </a:r>
            <a:r>
              <a:rPr sz="4400" spc="-5" dirty="0">
                <a:solidFill>
                  <a:srgbClr val="404040"/>
                </a:solidFill>
              </a:rPr>
              <a:t>не </a:t>
            </a:r>
            <a:r>
              <a:rPr sz="4400" spc="-35" dirty="0">
                <a:solidFill>
                  <a:srgbClr val="404040"/>
                </a:solidFill>
              </a:rPr>
              <a:t>сделать</a:t>
            </a:r>
            <a:r>
              <a:rPr sz="4400" spc="15" dirty="0">
                <a:solidFill>
                  <a:srgbClr val="404040"/>
                </a:solidFill>
              </a:rPr>
              <a:t> </a:t>
            </a:r>
            <a:r>
              <a:rPr sz="4400" spc="-5" dirty="0">
                <a:solidFill>
                  <a:srgbClr val="404040"/>
                </a:solidFill>
              </a:rPr>
              <a:t>красиво</a:t>
            </a:r>
            <a:endParaRPr sz="44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75176" y="1872995"/>
            <a:ext cx="7124282" cy="44603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859282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На 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что обратить</a:t>
            </a:r>
            <a:r>
              <a:rPr sz="5400" spc="-7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внимание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87932" y="2179777"/>
            <a:ext cx="3406775" cy="24657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9900" indent="-457834">
              <a:lnSpc>
                <a:spcPct val="100000"/>
              </a:lnSpc>
              <a:spcBef>
                <a:spcPts val="105"/>
              </a:spcBef>
              <a:buChar char="•"/>
              <a:tabLst>
                <a:tab pos="469900" algn="l"/>
                <a:tab pos="470534" algn="l"/>
              </a:tabLst>
            </a:pPr>
            <a:r>
              <a:rPr sz="3200" dirty="0">
                <a:latin typeface="Arial"/>
                <a:cs typeface="Arial"/>
              </a:rPr>
              <a:t>ЦВЕТ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Arial"/>
              <a:buChar char="•"/>
            </a:pPr>
            <a:endParaRPr sz="3300">
              <a:latin typeface="Arial"/>
              <a:cs typeface="Arial"/>
            </a:endParaRPr>
          </a:p>
          <a:p>
            <a:pPr marL="469900" indent="-457834">
              <a:lnSpc>
                <a:spcPct val="100000"/>
              </a:lnSpc>
              <a:buChar char="•"/>
              <a:tabLst>
                <a:tab pos="469900" algn="l"/>
                <a:tab pos="470534" algn="l"/>
              </a:tabLst>
            </a:pPr>
            <a:r>
              <a:rPr sz="3200" spc="-35" dirty="0">
                <a:latin typeface="Arial"/>
                <a:cs typeface="Arial"/>
              </a:rPr>
              <a:t>ШРИФТ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Arial"/>
              <a:buChar char="•"/>
            </a:pPr>
            <a:endParaRPr sz="3300">
              <a:latin typeface="Arial"/>
              <a:cs typeface="Arial"/>
            </a:endParaRPr>
          </a:p>
          <a:p>
            <a:pPr marL="469900" indent="-457834">
              <a:lnSpc>
                <a:spcPct val="100000"/>
              </a:lnSpc>
              <a:buChar char="•"/>
              <a:tabLst>
                <a:tab pos="469900" algn="l"/>
                <a:tab pos="470534" algn="l"/>
              </a:tabLst>
            </a:pPr>
            <a:r>
              <a:rPr sz="3200" spc="-5" dirty="0">
                <a:latin typeface="Arial"/>
                <a:cs typeface="Arial"/>
              </a:rPr>
              <a:t>КОМПОЗИЦИЯ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324970" y="23876"/>
            <a:ext cx="3441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10</a:t>
            </a:r>
            <a:endParaRPr sz="24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49223" y="1717040"/>
            <a:ext cx="9989820" cy="2952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4800" spc="-45" dirty="0">
                <a:latin typeface="Arial"/>
                <a:cs typeface="Arial"/>
              </a:rPr>
              <a:t>Когда </a:t>
            </a:r>
            <a:r>
              <a:rPr sz="4800" dirty="0">
                <a:latin typeface="Arial"/>
                <a:cs typeface="Arial"/>
              </a:rPr>
              <a:t>мне </a:t>
            </a:r>
            <a:r>
              <a:rPr sz="4800" spc="-95" dirty="0">
                <a:latin typeface="Arial"/>
                <a:cs typeface="Arial"/>
              </a:rPr>
              <a:t>говорят, </a:t>
            </a:r>
            <a:r>
              <a:rPr sz="4800" spc="-20" dirty="0">
                <a:latin typeface="Arial"/>
                <a:cs typeface="Arial"/>
              </a:rPr>
              <a:t>что </a:t>
            </a:r>
            <a:r>
              <a:rPr sz="4800" dirty="0">
                <a:latin typeface="Arial"/>
                <a:cs typeface="Arial"/>
              </a:rPr>
              <a:t>красный </a:t>
            </a:r>
            <a:r>
              <a:rPr sz="4800" spc="-5" dirty="0">
                <a:latin typeface="Arial"/>
                <a:cs typeface="Arial"/>
              </a:rPr>
              <a:t>не  </a:t>
            </a:r>
            <a:r>
              <a:rPr sz="4800" spc="-55" dirty="0">
                <a:latin typeface="Arial"/>
                <a:cs typeface="Arial"/>
              </a:rPr>
              <a:t>сочетается </a:t>
            </a:r>
            <a:r>
              <a:rPr sz="4800" dirty="0">
                <a:latin typeface="Arial"/>
                <a:cs typeface="Arial"/>
              </a:rPr>
              <a:t>с </a:t>
            </a:r>
            <a:r>
              <a:rPr sz="4800" spc="-35" dirty="0">
                <a:latin typeface="Arial"/>
                <a:cs typeface="Arial"/>
              </a:rPr>
              <a:t>зеленым </a:t>
            </a:r>
            <a:r>
              <a:rPr sz="4800" dirty="0">
                <a:latin typeface="Arial"/>
                <a:cs typeface="Arial"/>
              </a:rPr>
              <a:t>– я </a:t>
            </a:r>
            <a:r>
              <a:rPr sz="4800" spc="-25" dirty="0">
                <a:latin typeface="Arial"/>
                <a:cs typeface="Arial"/>
              </a:rPr>
              <a:t>сатанею.  </a:t>
            </a:r>
            <a:r>
              <a:rPr sz="4800" spc="-20" dirty="0">
                <a:solidFill>
                  <a:srgbClr val="C00000"/>
                </a:solidFill>
                <a:latin typeface="Arial"/>
                <a:cs typeface="Arial"/>
              </a:rPr>
              <a:t>Посмотри </a:t>
            </a:r>
            <a:r>
              <a:rPr sz="4800" spc="-5" dirty="0">
                <a:solidFill>
                  <a:srgbClr val="C00000"/>
                </a:solidFill>
                <a:latin typeface="Arial"/>
                <a:cs typeface="Arial"/>
              </a:rPr>
              <a:t>на грядку </a:t>
            </a:r>
            <a:r>
              <a:rPr sz="4800" spc="5" dirty="0">
                <a:solidFill>
                  <a:srgbClr val="C00000"/>
                </a:solidFill>
                <a:latin typeface="Arial"/>
                <a:cs typeface="Arial"/>
              </a:rPr>
              <a:t>клубники,  </a:t>
            </a:r>
            <a:r>
              <a:rPr sz="4800" spc="-5" dirty="0">
                <a:solidFill>
                  <a:srgbClr val="C00000"/>
                </a:solidFill>
                <a:latin typeface="Arial"/>
                <a:cs typeface="Arial"/>
              </a:rPr>
              <a:t>дундук!</a:t>
            </a:r>
            <a:endParaRPr sz="4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492745" y="5870549"/>
            <a:ext cx="3697604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Georgia"/>
                <a:cs typeface="Georgia"/>
              </a:rPr>
              <a:t>Рома</a:t>
            </a:r>
            <a:r>
              <a:rPr sz="3200" spc="-85" dirty="0">
                <a:latin typeface="Georgia"/>
                <a:cs typeface="Georgia"/>
              </a:rPr>
              <a:t> </a:t>
            </a:r>
            <a:r>
              <a:rPr sz="3200" dirty="0">
                <a:latin typeface="Georgia"/>
                <a:cs typeface="Georgia"/>
              </a:rPr>
              <a:t>Воронежский</a:t>
            </a:r>
            <a:endParaRPr sz="32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562737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Как 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выбрать</a:t>
            </a:r>
            <a:r>
              <a:rPr sz="5400" spc="-95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цвет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34115" y="23876"/>
            <a:ext cx="3270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12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663951" y="1700783"/>
            <a:ext cx="6861048" cy="45735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1000" y="1905000"/>
            <a:ext cx="3657600" cy="398865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66800" y="0"/>
            <a:ext cx="9931197" cy="158248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5" dirty="0" err="1">
                <a:solidFill>
                  <a:srgbClr val="585858"/>
                </a:solidFill>
                <a:latin typeface="Georgia"/>
                <a:cs typeface="Georgia"/>
              </a:rPr>
              <a:t>Цветовой</a:t>
            </a:r>
            <a:r>
              <a:rPr sz="5400" spc="-8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spc="-5" dirty="0" err="1" smtClean="0">
                <a:solidFill>
                  <a:srgbClr val="585858"/>
                </a:solidFill>
                <a:latin typeface="Georgia"/>
                <a:cs typeface="Georgia"/>
              </a:rPr>
              <a:t>круг</a:t>
            </a:r>
            <a:r>
              <a:rPr lang="ro-MO" sz="5400" spc="-5" dirty="0" smtClean="0">
                <a:solidFill>
                  <a:srgbClr val="585858"/>
                </a:solidFill>
                <a:latin typeface="Georgia"/>
                <a:cs typeface="Georgia"/>
              </a:rPr>
              <a:t/>
            </a:r>
            <a:br>
              <a:rPr lang="ro-MO" sz="5400" spc="-5" dirty="0" smtClean="0">
                <a:solidFill>
                  <a:srgbClr val="585858"/>
                </a:solidFill>
                <a:latin typeface="Georgia"/>
                <a:cs typeface="Georgia"/>
              </a:rPr>
            </a:br>
            <a:r>
              <a:rPr lang="ro-MO" sz="2400" spc="-5" dirty="0" smtClean="0">
                <a:solidFill>
                  <a:srgbClr val="585858"/>
                </a:solidFill>
                <a:latin typeface="Georgia"/>
                <a:cs typeface="Georgia"/>
                <a:hlinkClick r:id="rId3"/>
              </a:rPr>
              <a:t>https://sinnersprojects.ro/culori-potrivite-logo-design</a:t>
            </a:r>
            <a:r>
              <a:rPr lang="ro-MO" sz="2400" spc="-5" dirty="0" smtClean="0">
                <a:solidFill>
                  <a:srgbClr val="585858"/>
                </a:solidFill>
                <a:latin typeface="Georgia"/>
                <a:cs typeface="Georgia"/>
                <a:hlinkClick r:id="rId3"/>
              </a:rPr>
              <a:t>/</a:t>
            </a:r>
            <a:r>
              <a:rPr lang="ro-MO" sz="2400" spc="-5" dirty="0" smtClean="0">
                <a:solidFill>
                  <a:srgbClr val="585858"/>
                </a:solidFill>
                <a:latin typeface="Georgia"/>
                <a:cs typeface="Georgia"/>
              </a:rPr>
              <a:t/>
            </a:r>
            <a:br>
              <a:rPr lang="ro-MO" sz="2400" spc="-5" dirty="0" smtClean="0">
                <a:solidFill>
                  <a:srgbClr val="585858"/>
                </a:solidFill>
                <a:latin typeface="Georgia"/>
                <a:cs typeface="Georgia"/>
              </a:rPr>
            </a:br>
            <a:r>
              <a:rPr lang="ro-MO" sz="2400" spc="-5" dirty="0" smtClean="0">
                <a:solidFill>
                  <a:srgbClr val="585858"/>
                </a:solidFill>
                <a:latin typeface="Georgia"/>
                <a:cs typeface="Georgia"/>
                <a:hlinkClick r:id="rId4"/>
              </a:rPr>
              <a:t>http://</a:t>
            </a:r>
            <a:r>
              <a:rPr lang="ro-MO" sz="2400" spc="-5" dirty="0" smtClean="0">
                <a:solidFill>
                  <a:srgbClr val="585858"/>
                </a:solidFill>
                <a:latin typeface="Georgia"/>
                <a:cs typeface="Georgia"/>
                <a:hlinkClick r:id="rId4"/>
              </a:rPr>
              <a:t>now-wow.blogspot.com/2013/03/asocierea-culorilor.html</a:t>
            </a:r>
            <a:r>
              <a:rPr lang="ro-MO" sz="2400" spc="-5" dirty="0" smtClean="0">
                <a:solidFill>
                  <a:srgbClr val="585858"/>
                </a:solidFill>
                <a:latin typeface="Georgia"/>
                <a:cs typeface="Georgia"/>
              </a:rPr>
              <a:t>   </a:t>
            </a:r>
            <a:endParaRPr sz="2400" dirty="0">
              <a:latin typeface="Georgia"/>
              <a:cs typeface="Georgi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1335639" y="23876"/>
            <a:ext cx="3251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13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000" y="4495800"/>
            <a:ext cx="4797425" cy="19773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927735">
              <a:lnSpc>
                <a:spcPct val="100000"/>
              </a:lnSpc>
              <a:spcBef>
                <a:spcPts val="100"/>
              </a:spcBef>
            </a:pPr>
            <a:r>
              <a:rPr sz="3200" spc="-10" dirty="0">
                <a:latin typeface="Arial"/>
                <a:cs typeface="Arial"/>
              </a:rPr>
              <a:t>Оттенки, </a:t>
            </a:r>
            <a:r>
              <a:rPr sz="3200" spc="-5" dirty="0">
                <a:latin typeface="Arial"/>
                <a:cs typeface="Arial"/>
              </a:rPr>
              <a:t>собранные  </a:t>
            </a:r>
            <a:r>
              <a:rPr sz="3200" spc="-10" dirty="0">
                <a:latin typeface="Arial"/>
                <a:cs typeface="Arial"/>
              </a:rPr>
              <a:t>вместе </a:t>
            </a:r>
            <a:r>
              <a:rPr sz="3200" dirty="0">
                <a:latin typeface="Arial"/>
                <a:cs typeface="Arial"/>
              </a:rPr>
              <a:t>с</a:t>
            </a:r>
            <a:r>
              <a:rPr sz="3200" spc="-6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помощью</a:t>
            </a: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3200" spc="-35" dirty="0">
                <a:latin typeface="Arial"/>
                <a:cs typeface="Arial"/>
              </a:rPr>
              <a:t>цветового </a:t>
            </a:r>
            <a:r>
              <a:rPr sz="3200" spc="-20" dirty="0">
                <a:latin typeface="Arial"/>
                <a:cs typeface="Arial"/>
              </a:rPr>
              <a:t>круга, </a:t>
            </a:r>
            <a:r>
              <a:rPr sz="3200" dirty="0">
                <a:latin typeface="Arial"/>
                <a:cs typeface="Arial"/>
              </a:rPr>
              <a:t>не</a:t>
            </a:r>
            <a:r>
              <a:rPr sz="3200" spc="-80" dirty="0">
                <a:latin typeface="Arial"/>
                <a:cs typeface="Arial"/>
              </a:rPr>
              <a:t> </a:t>
            </a:r>
            <a:r>
              <a:rPr sz="3200" spc="-40" dirty="0">
                <a:latin typeface="Arial"/>
                <a:cs typeface="Arial"/>
              </a:rPr>
              <a:t>будут  </a:t>
            </a:r>
            <a:r>
              <a:rPr sz="3200" spc="-30" dirty="0">
                <a:latin typeface="Arial"/>
                <a:cs typeface="Arial"/>
              </a:rPr>
              <a:t>резать</a:t>
            </a:r>
            <a:r>
              <a:rPr sz="3200" spc="-25" dirty="0">
                <a:latin typeface="Arial"/>
                <a:cs typeface="Arial"/>
              </a:rPr>
              <a:t> </a:t>
            </a:r>
            <a:r>
              <a:rPr sz="3200" spc="-30" dirty="0">
                <a:latin typeface="Arial"/>
                <a:cs typeface="Arial"/>
              </a:rPr>
              <a:t>глаз.</a:t>
            </a:r>
            <a:endParaRPr sz="3200" dirty="0">
              <a:latin typeface="Arial"/>
              <a:cs typeface="Arial"/>
            </a:endParaRPr>
          </a:p>
        </p:txBody>
      </p:sp>
      <p:pic>
        <p:nvPicPr>
          <p:cNvPr id="7" name="Picture 6" descr="complementareanaloage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53000" y="1676400"/>
            <a:ext cx="3352800" cy="2816352"/>
          </a:xfrm>
          <a:prstGeom prst="rect">
            <a:avLst/>
          </a:prstGeom>
        </p:spPr>
      </p:pic>
      <p:pic>
        <p:nvPicPr>
          <p:cNvPr id="8" name="Picture 7" descr="Triadic-color-scheme-for-a-logo-design-sinners-project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05800" y="1600200"/>
            <a:ext cx="3707027" cy="2819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607377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Комплементарные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32591" y="23876"/>
            <a:ext cx="3289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14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92708" y="1368551"/>
            <a:ext cx="10043159" cy="41208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018743" y="5760211"/>
            <a:ext cx="1001331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Контрастные. </a:t>
            </a:r>
            <a:r>
              <a:rPr sz="3200" spc="-20" dirty="0">
                <a:latin typeface="Arial"/>
                <a:cs typeface="Arial"/>
              </a:rPr>
              <a:t>Один </a:t>
            </a:r>
            <a:r>
              <a:rPr sz="3200" dirty="0">
                <a:latin typeface="Arial"/>
                <a:cs typeface="Arial"/>
              </a:rPr>
              <a:t>– </a:t>
            </a:r>
            <a:r>
              <a:rPr sz="3200" spc="-5" dirty="0">
                <a:latin typeface="Arial"/>
                <a:cs typeface="Arial"/>
              </a:rPr>
              <a:t>основной, </a:t>
            </a:r>
            <a:r>
              <a:rPr sz="3200" spc="-25" dirty="0">
                <a:latin typeface="Arial"/>
                <a:cs typeface="Arial"/>
              </a:rPr>
              <a:t>второй </a:t>
            </a:r>
            <a:r>
              <a:rPr sz="3200" dirty="0">
                <a:latin typeface="Arial"/>
                <a:cs typeface="Arial"/>
              </a:rPr>
              <a:t>–</a:t>
            </a:r>
            <a:r>
              <a:rPr sz="3200" spc="-35" dirty="0">
                <a:latin typeface="Arial"/>
                <a:cs typeface="Arial"/>
              </a:rPr>
              <a:t> </a:t>
            </a:r>
            <a:r>
              <a:rPr sz="3200" spc="-10" dirty="0">
                <a:latin typeface="Arial"/>
                <a:cs typeface="Arial"/>
              </a:rPr>
              <a:t>акцентный.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326199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Триадные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38686" y="23876"/>
            <a:ext cx="3181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15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41603" y="5821781"/>
            <a:ext cx="671322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20" dirty="0">
                <a:latin typeface="Arial"/>
                <a:cs typeface="Arial"/>
              </a:rPr>
              <a:t>Один </a:t>
            </a:r>
            <a:r>
              <a:rPr sz="3200" dirty="0">
                <a:latin typeface="Arial"/>
                <a:cs typeface="Arial"/>
              </a:rPr>
              <a:t>– </a:t>
            </a:r>
            <a:r>
              <a:rPr sz="3200" spc="-5" dirty="0">
                <a:latin typeface="Arial"/>
                <a:cs typeface="Arial"/>
              </a:rPr>
              <a:t>основной, </a:t>
            </a:r>
            <a:r>
              <a:rPr sz="3200" spc="-15" dirty="0">
                <a:latin typeface="Arial"/>
                <a:cs typeface="Arial"/>
              </a:rPr>
              <a:t>два </a:t>
            </a:r>
            <a:r>
              <a:rPr sz="3200" dirty="0">
                <a:latin typeface="Arial"/>
                <a:cs typeface="Arial"/>
              </a:rPr>
              <a:t>–</a:t>
            </a:r>
            <a:r>
              <a:rPr sz="3200" spc="-80" dirty="0">
                <a:latin typeface="Arial"/>
                <a:cs typeface="Arial"/>
              </a:rPr>
              <a:t> </a:t>
            </a:r>
            <a:r>
              <a:rPr sz="3200" spc="-10" dirty="0">
                <a:latin typeface="Arial"/>
                <a:cs typeface="Arial"/>
              </a:rPr>
              <a:t>акцентные.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444240" y="1703953"/>
            <a:ext cx="7728204" cy="36252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923607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Частично</a:t>
            </a:r>
            <a:r>
              <a:rPr sz="5400" spc="-5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комплементарные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32591" y="23876"/>
            <a:ext cx="3295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16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806952" y="1700783"/>
            <a:ext cx="4578096" cy="45780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389572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Аналоговые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43258" y="23876"/>
            <a:ext cx="3098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17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805428" y="1691639"/>
            <a:ext cx="4581144" cy="45826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462280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Можно</a:t>
            </a:r>
            <a:r>
              <a:rPr sz="5400" spc="-9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проще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1603" y="1571370"/>
            <a:ext cx="6329045" cy="2465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9900" indent="-457834">
              <a:lnSpc>
                <a:spcPct val="100000"/>
              </a:lnSpc>
              <a:spcBef>
                <a:spcPts val="105"/>
              </a:spcBef>
              <a:buClr>
                <a:srgbClr val="000000"/>
              </a:buClr>
              <a:buChar char="•"/>
              <a:tabLst>
                <a:tab pos="469265" algn="l"/>
                <a:tab pos="470534" algn="l"/>
              </a:tabLst>
            </a:pPr>
            <a:r>
              <a:rPr sz="3200" u="heavy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2"/>
              </a:rPr>
              <a:t>http://kuler.adobe.com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Arial"/>
              <a:buChar char="•"/>
            </a:pPr>
            <a:endParaRPr sz="3300">
              <a:latin typeface="Arial"/>
              <a:cs typeface="Arial"/>
            </a:endParaRPr>
          </a:p>
          <a:p>
            <a:pPr marL="469900" indent="-457834">
              <a:lnSpc>
                <a:spcPct val="100000"/>
              </a:lnSpc>
              <a:spcBef>
                <a:spcPts val="5"/>
              </a:spcBef>
              <a:buClr>
                <a:srgbClr val="000000"/>
              </a:buClr>
              <a:buChar char="•"/>
              <a:tabLst>
                <a:tab pos="469265" algn="l"/>
                <a:tab pos="470534" algn="l"/>
              </a:tabLst>
            </a:pPr>
            <a:r>
              <a:rPr sz="3200" u="heavy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3"/>
              </a:rPr>
              <a:t>http://colorschemedesigner.com/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Arial"/>
              <a:buChar char="•"/>
            </a:pPr>
            <a:endParaRPr sz="3300">
              <a:latin typeface="Arial"/>
              <a:cs typeface="Arial"/>
            </a:endParaRPr>
          </a:p>
          <a:p>
            <a:pPr marL="469900" indent="-457834">
              <a:lnSpc>
                <a:spcPct val="100000"/>
              </a:lnSpc>
              <a:buClr>
                <a:srgbClr val="000000"/>
              </a:buClr>
              <a:buChar char="•"/>
              <a:tabLst>
                <a:tab pos="469265" algn="l"/>
                <a:tab pos="470534" algn="l"/>
              </a:tabLst>
            </a:pPr>
            <a:r>
              <a:rPr sz="3200" u="heavy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4"/>
              </a:rPr>
              <a:t>http://www.colourlovers.com/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1328018" y="23876"/>
            <a:ext cx="3384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18</a:t>
            </a:r>
            <a:endParaRPr sz="24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508952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latin typeface="Georgia"/>
                <a:cs typeface="Georgia"/>
              </a:rPr>
              <a:t>Важно</a:t>
            </a:r>
            <a:r>
              <a:rPr sz="5400" spc="-95" dirty="0">
                <a:latin typeface="Georgia"/>
                <a:cs typeface="Georgia"/>
              </a:rPr>
              <a:t> </a:t>
            </a:r>
            <a:r>
              <a:rPr sz="5400" dirty="0">
                <a:latin typeface="Georgia"/>
                <a:cs typeface="Georgia"/>
              </a:rPr>
              <a:t>помнить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87932" y="1568652"/>
            <a:ext cx="9081770" cy="4416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9900" indent="-457834">
              <a:lnSpc>
                <a:spcPct val="100000"/>
              </a:lnSpc>
              <a:spcBef>
                <a:spcPts val="105"/>
              </a:spcBef>
              <a:buChar char="•"/>
              <a:tabLst>
                <a:tab pos="469900" algn="l"/>
                <a:tab pos="470534" algn="l"/>
              </a:tabLst>
            </a:pPr>
            <a:r>
              <a:rPr sz="3200" spc="-40" dirty="0">
                <a:latin typeface="Arial"/>
                <a:cs typeface="Arial"/>
              </a:rPr>
              <a:t>Цвета </a:t>
            </a:r>
            <a:r>
              <a:rPr sz="3200" spc="-15" dirty="0">
                <a:latin typeface="Arial"/>
                <a:cs typeface="Arial"/>
              </a:rPr>
              <a:t>имеют </a:t>
            </a:r>
            <a:r>
              <a:rPr sz="3200" spc="-10" dirty="0">
                <a:latin typeface="Arial"/>
                <a:cs typeface="Arial"/>
              </a:rPr>
              <a:t>свои</a:t>
            </a:r>
            <a:r>
              <a:rPr sz="3200" spc="-25" dirty="0">
                <a:latin typeface="Arial"/>
                <a:cs typeface="Arial"/>
              </a:rPr>
              <a:t> </a:t>
            </a:r>
            <a:r>
              <a:rPr sz="3200" spc="-15" dirty="0">
                <a:latin typeface="Arial"/>
                <a:cs typeface="Arial"/>
              </a:rPr>
              <a:t>значения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Arial"/>
              <a:buChar char="•"/>
            </a:pPr>
            <a:endParaRPr sz="3300">
              <a:latin typeface="Arial"/>
              <a:cs typeface="Arial"/>
            </a:endParaRPr>
          </a:p>
          <a:p>
            <a:pPr marL="469900" marR="1115695" indent="-457834">
              <a:lnSpc>
                <a:spcPct val="100000"/>
              </a:lnSpc>
              <a:buChar char="•"/>
              <a:tabLst>
                <a:tab pos="469900" algn="l"/>
                <a:tab pos="470534" algn="l"/>
              </a:tabLst>
            </a:pPr>
            <a:r>
              <a:rPr sz="3200" spc="-30" dirty="0">
                <a:latin typeface="Arial"/>
                <a:cs typeface="Arial"/>
              </a:rPr>
              <a:t>Цветовая </a:t>
            </a:r>
            <a:r>
              <a:rPr sz="3200" spc="-5" dirty="0">
                <a:latin typeface="Arial"/>
                <a:cs typeface="Arial"/>
              </a:rPr>
              <a:t>схема </a:t>
            </a:r>
            <a:r>
              <a:rPr sz="3200" spc="-15" dirty="0">
                <a:latin typeface="Arial"/>
                <a:cs typeface="Arial"/>
              </a:rPr>
              <a:t>должна </a:t>
            </a:r>
            <a:r>
              <a:rPr sz="3200" dirty="0">
                <a:latin typeface="Arial"/>
                <a:cs typeface="Arial"/>
              </a:rPr>
              <a:t>быть </a:t>
            </a:r>
            <a:r>
              <a:rPr sz="3200" spc="-5" dirty="0">
                <a:latin typeface="Arial"/>
                <a:cs typeface="Arial"/>
              </a:rPr>
              <a:t>уместной  </a:t>
            </a:r>
            <a:r>
              <a:rPr sz="3200" spc="5" dirty="0">
                <a:latin typeface="Arial"/>
                <a:cs typeface="Arial"/>
              </a:rPr>
              <a:t>(специфика </a:t>
            </a:r>
            <a:r>
              <a:rPr sz="3200" spc="-5" dirty="0">
                <a:latin typeface="Arial"/>
                <a:cs typeface="Arial"/>
              </a:rPr>
              <a:t>проекта, </a:t>
            </a:r>
            <a:r>
              <a:rPr sz="3200" spc="-20" dirty="0">
                <a:latin typeface="Arial"/>
                <a:cs typeface="Arial"/>
              </a:rPr>
              <a:t>предпочтения</a:t>
            </a:r>
            <a:r>
              <a:rPr sz="3200" spc="-8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ЦА)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Arial"/>
              <a:buChar char="•"/>
            </a:pPr>
            <a:endParaRPr sz="3300">
              <a:latin typeface="Arial"/>
              <a:cs typeface="Arial"/>
            </a:endParaRPr>
          </a:p>
          <a:p>
            <a:pPr marL="469900" indent="-457834">
              <a:lnSpc>
                <a:spcPct val="100000"/>
              </a:lnSpc>
              <a:buChar char="•"/>
              <a:tabLst>
                <a:tab pos="469900" algn="l"/>
                <a:tab pos="470534" algn="l"/>
              </a:tabLst>
            </a:pPr>
            <a:r>
              <a:rPr sz="3200" spc="-35" dirty="0">
                <a:latin typeface="Arial"/>
                <a:cs typeface="Arial"/>
              </a:rPr>
              <a:t>Цвета </a:t>
            </a:r>
            <a:r>
              <a:rPr sz="3200" spc="-30" dirty="0">
                <a:latin typeface="Arial"/>
                <a:cs typeface="Arial"/>
              </a:rPr>
              <a:t>влияют </a:t>
            </a:r>
            <a:r>
              <a:rPr sz="3200" spc="-5" dirty="0">
                <a:latin typeface="Arial"/>
                <a:cs typeface="Arial"/>
              </a:rPr>
              <a:t>на настроение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Arial"/>
              <a:buChar char="•"/>
            </a:pPr>
            <a:endParaRPr sz="3300">
              <a:latin typeface="Arial"/>
              <a:cs typeface="Arial"/>
            </a:endParaRPr>
          </a:p>
          <a:p>
            <a:pPr marL="469900" marR="5080" indent="-457834">
              <a:lnSpc>
                <a:spcPct val="100000"/>
              </a:lnSpc>
              <a:spcBef>
                <a:spcPts val="5"/>
              </a:spcBef>
              <a:buChar char="•"/>
              <a:tabLst>
                <a:tab pos="469900" algn="l"/>
                <a:tab pos="470534" algn="l"/>
              </a:tabLst>
            </a:pPr>
            <a:r>
              <a:rPr sz="3200" spc="-5" dirty="0">
                <a:latin typeface="Arial"/>
                <a:cs typeface="Arial"/>
              </a:rPr>
              <a:t>Яркие </a:t>
            </a:r>
            <a:r>
              <a:rPr sz="3200" spc="-40" dirty="0">
                <a:latin typeface="Arial"/>
                <a:cs typeface="Arial"/>
              </a:rPr>
              <a:t>цвета </a:t>
            </a:r>
            <a:r>
              <a:rPr sz="3200" spc="-35" dirty="0">
                <a:latin typeface="Arial"/>
                <a:cs typeface="Arial"/>
              </a:rPr>
              <a:t>потребляют </a:t>
            </a:r>
            <a:r>
              <a:rPr sz="3200" spc="-15" dirty="0">
                <a:latin typeface="Arial"/>
                <a:cs typeface="Arial"/>
              </a:rPr>
              <a:t>больше </a:t>
            </a:r>
            <a:r>
              <a:rPr sz="3200" spc="-10" dirty="0">
                <a:latin typeface="Arial"/>
                <a:cs typeface="Arial"/>
              </a:rPr>
              <a:t>ментальной  </a:t>
            </a:r>
            <a:r>
              <a:rPr sz="3200" spc="-5" dirty="0">
                <a:latin typeface="Arial"/>
                <a:cs typeface="Arial"/>
              </a:rPr>
              <a:t>энергии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1332591" y="23876"/>
            <a:ext cx="3295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19</a:t>
            </a:r>
            <a:endParaRPr sz="24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72915" y="393191"/>
            <a:ext cx="4978399" cy="6070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99646" y="23876"/>
            <a:ext cx="1962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2</a:t>
            </a:r>
            <a:endParaRPr sz="24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644525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Как 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выбрать</a:t>
            </a:r>
            <a:r>
              <a:rPr sz="5400" spc="-95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шрифт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05158" y="23876"/>
            <a:ext cx="3841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20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667000" y="1700783"/>
            <a:ext cx="6861048" cy="45735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814514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Когда 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выбираешь</a:t>
            </a:r>
            <a:r>
              <a:rPr sz="5400" spc="-8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шрифт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34115" y="23876"/>
            <a:ext cx="3276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21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74521" y="1492452"/>
            <a:ext cx="398272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35" dirty="0">
                <a:solidFill>
                  <a:srgbClr val="404040"/>
                </a:solidFill>
                <a:latin typeface="Arial"/>
                <a:cs typeface="Arial"/>
              </a:rPr>
              <a:t>следует</a:t>
            </a:r>
            <a:r>
              <a:rPr sz="3200" spc="-10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3200" spc="-10" dirty="0">
                <a:solidFill>
                  <a:srgbClr val="404040"/>
                </a:solidFill>
                <a:latin typeface="Arial"/>
                <a:cs typeface="Arial"/>
              </a:rPr>
              <a:t>учитывать…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78179" y="2436317"/>
            <a:ext cx="4679315" cy="24657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2530475">
              <a:lnSpc>
                <a:spcPct val="100000"/>
              </a:lnSpc>
              <a:spcBef>
                <a:spcPts val="105"/>
              </a:spcBef>
            </a:pPr>
            <a:r>
              <a:rPr sz="3200" spc="-45" dirty="0">
                <a:latin typeface="Arial"/>
                <a:cs typeface="Arial"/>
              </a:rPr>
              <a:t>РАЗМЕР  </a:t>
            </a:r>
            <a:r>
              <a:rPr sz="3200" spc="-35" dirty="0">
                <a:latin typeface="Arial"/>
                <a:cs typeface="Arial"/>
              </a:rPr>
              <a:t>К</a:t>
            </a:r>
            <a:r>
              <a:rPr sz="3200" dirty="0">
                <a:latin typeface="Arial"/>
                <a:cs typeface="Arial"/>
              </a:rPr>
              <a:t>ОНТ</a:t>
            </a:r>
            <a:r>
              <a:rPr sz="3200" spc="-215" dirty="0">
                <a:latin typeface="Arial"/>
                <a:cs typeface="Arial"/>
              </a:rPr>
              <a:t>Р</a:t>
            </a:r>
            <a:r>
              <a:rPr sz="3200" spc="-75" dirty="0">
                <a:latin typeface="Arial"/>
                <a:cs typeface="Arial"/>
              </a:rPr>
              <a:t>А</a:t>
            </a:r>
            <a:r>
              <a:rPr sz="3200" spc="-110" dirty="0">
                <a:latin typeface="Arial"/>
                <a:cs typeface="Arial"/>
              </a:rPr>
              <a:t>С</a:t>
            </a:r>
            <a:r>
              <a:rPr sz="3200" dirty="0">
                <a:latin typeface="Arial"/>
                <a:cs typeface="Arial"/>
              </a:rPr>
              <a:t>Т</a:t>
            </a:r>
            <a:endParaRPr sz="3200">
              <a:latin typeface="Arial"/>
              <a:cs typeface="Arial"/>
            </a:endParaRPr>
          </a:p>
          <a:p>
            <a:pPr marL="12700" marR="1345565">
              <a:lnSpc>
                <a:spcPct val="100000"/>
              </a:lnSpc>
              <a:spcBef>
                <a:spcPts val="5"/>
              </a:spcBef>
            </a:pPr>
            <a:r>
              <a:rPr sz="3200" dirty="0">
                <a:latin typeface="Arial"/>
                <a:cs typeface="Arial"/>
              </a:rPr>
              <a:t>П</a:t>
            </a:r>
            <a:r>
              <a:rPr sz="3200" spc="-75" dirty="0">
                <a:latin typeface="Arial"/>
                <a:cs typeface="Arial"/>
              </a:rPr>
              <a:t>Р</a:t>
            </a:r>
            <a:r>
              <a:rPr sz="3200" dirty="0">
                <a:latin typeface="Arial"/>
                <a:cs typeface="Arial"/>
              </a:rPr>
              <a:t>О</a:t>
            </a:r>
            <a:r>
              <a:rPr sz="3200" spc="-105" dirty="0">
                <a:latin typeface="Arial"/>
                <a:cs typeface="Arial"/>
              </a:rPr>
              <a:t>С</a:t>
            </a:r>
            <a:r>
              <a:rPr sz="3200" dirty="0">
                <a:latin typeface="Arial"/>
                <a:cs typeface="Arial"/>
              </a:rPr>
              <a:t>Т</a:t>
            </a:r>
            <a:r>
              <a:rPr sz="3200" spc="-220" dirty="0">
                <a:latin typeface="Arial"/>
                <a:cs typeface="Arial"/>
              </a:rPr>
              <a:t>Р</a:t>
            </a:r>
            <a:r>
              <a:rPr sz="3200" dirty="0">
                <a:latin typeface="Arial"/>
                <a:cs typeface="Arial"/>
              </a:rPr>
              <a:t>АН</a:t>
            </a:r>
            <a:r>
              <a:rPr sz="3200" spc="-105" dirty="0">
                <a:latin typeface="Arial"/>
                <a:cs typeface="Arial"/>
              </a:rPr>
              <a:t>С</a:t>
            </a:r>
            <a:r>
              <a:rPr sz="3200" dirty="0">
                <a:latin typeface="Arial"/>
                <a:cs typeface="Arial"/>
              </a:rPr>
              <a:t>Т</a:t>
            </a:r>
            <a:r>
              <a:rPr sz="3200" spc="-114" dirty="0">
                <a:latin typeface="Arial"/>
                <a:cs typeface="Arial"/>
              </a:rPr>
              <a:t>В</a:t>
            </a:r>
            <a:r>
              <a:rPr sz="3200" dirty="0">
                <a:latin typeface="Arial"/>
                <a:cs typeface="Arial"/>
              </a:rPr>
              <a:t>О  </a:t>
            </a:r>
            <a:r>
              <a:rPr sz="3200" spc="-45" dirty="0">
                <a:latin typeface="Arial"/>
                <a:cs typeface="Arial"/>
              </a:rPr>
              <a:t>ИЕРАРХИЯ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3200" spc="-30" dirty="0">
                <a:latin typeface="Arial"/>
                <a:cs typeface="Arial"/>
              </a:rPr>
              <a:t>СОЧЕТАНИЕ</a:t>
            </a:r>
            <a:r>
              <a:rPr sz="3200" spc="-65" dirty="0">
                <a:latin typeface="Arial"/>
                <a:cs typeface="Arial"/>
              </a:rPr>
              <a:t> </a:t>
            </a:r>
            <a:r>
              <a:rPr sz="3200" spc="-45" dirty="0">
                <a:latin typeface="Arial"/>
                <a:cs typeface="Arial"/>
              </a:rPr>
              <a:t>ШРИФТОВ</a:t>
            </a:r>
            <a:endParaRPr sz="32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09715" y="2415539"/>
            <a:ext cx="542925" cy="2554605"/>
          </a:xfrm>
          <a:custGeom>
            <a:avLst/>
            <a:gdLst/>
            <a:ahLst/>
            <a:cxnLst/>
            <a:rect l="l" t="t" r="r" b="b"/>
            <a:pathLst>
              <a:path w="542925" h="2554604">
                <a:moveTo>
                  <a:pt x="0" y="0"/>
                </a:moveTo>
                <a:lnTo>
                  <a:pt x="72128" y="1611"/>
                </a:lnTo>
                <a:lnTo>
                  <a:pt x="136934" y="6161"/>
                </a:lnTo>
                <a:lnTo>
                  <a:pt x="191833" y="13223"/>
                </a:lnTo>
                <a:lnTo>
                  <a:pt x="234244" y="22370"/>
                </a:lnTo>
                <a:lnTo>
                  <a:pt x="271272" y="45212"/>
                </a:lnTo>
                <a:lnTo>
                  <a:pt x="271272" y="1191514"/>
                </a:lnTo>
                <a:lnTo>
                  <a:pt x="280959" y="1203550"/>
                </a:lnTo>
                <a:lnTo>
                  <a:pt x="350710" y="1223502"/>
                </a:lnTo>
                <a:lnTo>
                  <a:pt x="405609" y="1230564"/>
                </a:lnTo>
                <a:lnTo>
                  <a:pt x="470415" y="1235114"/>
                </a:lnTo>
                <a:lnTo>
                  <a:pt x="542543" y="1236726"/>
                </a:lnTo>
                <a:lnTo>
                  <a:pt x="470415" y="1238346"/>
                </a:lnTo>
                <a:lnTo>
                  <a:pt x="405609" y="1242916"/>
                </a:lnTo>
                <a:lnTo>
                  <a:pt x="350710" y="1249997"/>
                </a:lnTo>
                <a:lnTo>
                  <a:pt x="308299" y="1259153"/>
                </a:lnTo>
                <a:lnTo>
                  <a:pt x="271272" y="1281938"/>
                </a:lnTo>
                <a:lnTo>
                  <a:pt x="271272" y="2509012"/>
                </a:lnTo>
                <a:lnTo>
                  <a:pt x="261584" y="2521048"/>
                </a:lnTo>
                <a:lnTo>
                  <a:pt x="234244" y="2531853"/>
                </a:lnTo>
                <a:lnTo>
                  <a:pt x="191833" y="2541000"/>
                </a:lnTo>
                <a:lnTo>
                  <a:pt x="136934" y="2548062"/>
                </a:lnTo>
                <a:lnTo>
                  <a:pt x="72128" y="2552612"/>
                </a:lnTo>
                <a:lnTo>
                  <a:pt x="0" y="2554224"/>
                </a:lnTo>
              </a:path>
            </a:pathLst>
          </a:custGeom>
          <a:ln w="6096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015988" y="3174873"/>
            <a:ext cx="418782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spc="-5" dirty="0">
                <a:solidFill>
                  <a:srgbClr val="585858"/>
                </a:solidFill>
                <a:latin typeface="Georgia"/>
                <a:cs typeface="Georgia"/>
              </a:rPr>
              <a:t>читабельность</a:t>
            </a:r>
            <a:endParaRPr sz="48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232854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Размер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14303" y="23876"/>
            <a:ext cx="3670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22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001011" y="1700783"/>
            <a:ext cx="9171432" cy="45857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298513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Контраст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15827" y="23876"/>
            <a:ext cx="3651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23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025395" y="1700783"/>
            <a:ext cx="9147048" cy="45735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448881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Пространство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12779" y="23876"/>
            <a:ext cx="3689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24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001011" y="1700783"/>
            <a:ext cx="9171432" cy="45857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318770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Иерархия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18875" y="23876"/>
            <a:ext cx="3581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25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025395" y="1700783"/>
            <a:ext cx="9147048" cy="45735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652970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Сочетание</a:t>
            </a:r>
            <a:r>
              <a:rPr sz="5400" spc="-11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шрифтов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12779" y="23876"/>
            <a:ext cx="3695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26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126162" y="1628960"/>
            <a:ext cx="7954914" cy="46887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652970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Сочетание</a:t>
            </a:r>
            <a:r>
              <a:rPr sz="5400" spc="-11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шрифтов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23446" y="23876"/>
            <a:ext cx="3498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27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78179" y="1578356"/>
            <a:ext cx="9946640" cy="34404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9900" indent="-457834">
              <a:lnSpc>
                <a:spcPct val="100000"/>
              </a:lnSpc>
              <a:spcBef>
                <a:spcPts val="105"/>
              </a:spcBef>
              <a:buChar char="•"/>
              <a:tabLst>
                <a:tab pos="469265" algn="l"/>
                <a:tab pos="470534" algn="l"/>
              </a:tabLst>
            </a:pPr>
            <a:r>
              <a:rPr sz="3200" spc="-15" dirty="0">
                <a:solidFill>
                  <a:srgbClr val="1E1E1E"/>
                </a:solidFill>
                <a:latin typeface="Arial"/>
                <a:cs typeface="Arial"/>
              </a:rPr>
              <a:t>Шрифты должны </a:t>
            </a:r>
            <a:r>
              <a:rPr sz="3200" spc="-25" dirty="0">
                <a:solidFill>
                  <a:srgbClr val="1E1E1E"/>
                </a:solidFill>
                <a:latin typeface="Arial"/>
                <a:cs typeface="Arial"/>
              </a:rPr>
              <a:t>отличаться </a:t>
            </a:r>
            <a:r>
              <a:rPr sz="3200" spc="-10" dirty="0">
                <a:solidFill>
                  <a:srgbClr val="1E1E1E"/>
                </a:solidFill>
                <a:latin typeface="Arial"/>
                <a:cs typeface="Arial"/>
              </a:rPr>
              <a:t>друг </a:t>
            </a:r>
            <a:r>
              <a:rPr sz="3200" spc="-40" dirty="0">
                <a:solidFill>
                  <a:srgbClr val="1E1E1E"/>
                </a:solidFill>
                <a:latin typeface="Arial"/>
                <a:cs typeface="Arial"/>
              </a:rPr>
              <a:t>от</a:t>
            </a:r>
            <a:r>
              <a:rPr sz="3200" spc="-35" dirty="0">
                <a:solidFill>
                  <a:srgbClr val="1E1E1E"/>
                </a:solidFill>
                <a:latin typeface="Arial"/>
                <a:cs typeface="Arial"/>
              </a:rPr>
              <a:t> </a:t>
            </a:r>
            <a:r>
              <a:rPr sz="3200" spc="-25" dirty="0">
                <a:solidFill>
                  <a:srgbClr val="1E1E1E"/>
                </a:solidFill>
                <a:latin typeface="Arial"/>
                <a:cs typeface="Arial"/>
              </a:rPr>
              <a:t>друга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har char="•"/>
            </a:pPr>
            <a:endParaRPr sz="3300">
              <a:latin typeface="Arial"/>
              <a:cs typeface="Arial"/>
            </a:endParaRPr>
          </a:p>
          <a:p>
            <a:pPr marL="469900" marR="717550" indent="-457834">
              <a:lnSpc>
                <a:spcPct val="100000"/>
              </a:lnSpc>
              <a:spcBef>
                <a:spcPts val="5"/>
              </a:spcBef>
              <a:buChar char="•"/>
              <a:tabLst>
                <a:tab pos="469265" algn="l"/>
                <a:tab pos="470534" algn="l"/>
              </a:tabLst>
            </a:pPr>
            <a:r>
              <a:rPr sz="3200" spc="-15" dirty="0">
                <a:latin typeface="Arial"/>
                <a:cs typeface="Arial"/>
              </a:rPr>
              <a:t>Используйте шрифты </a:t>
            </a:r>
            <a:r>
              <a:rPr sz="3200" dirty="0">
                <a:latin typeface="Arial"/>
                <a:cs typeface="Arial"/>
              </a:rPr>
              <a:t>с </a:t>
            </a:r>
            <a:r>
              <a:rPr sz="3200" spc="-10" dirty="0">
                <a:latin typeface="Arial"/>
                <a:cs typeface="Arial"/>
              </a:rPr>
              <a:t>существенно</a:t>
            </a:r>
            <a:r>
              <a:rPr sz="3200" spc="-110" dirty="0">
                <a:latin typeface="Arial"/>
                <a:cs typeface="Arial"/>
              </a:rPr>
              <a:t> </a:t>
            </a:r>
            <a:r>
              <a:rPr sz="3200" spc="-10" dirty="0">
                <a:latin typeface="Arial"/>
                <a:cs typeface="Arial"/>
              </a:rPr>
              <a:t>разными  размерами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har char="•"/>
            </a:pPr>
            <a:endParaRPr sz="3300">
              <a:latin typeface="Arial"/>
              <a:cs typeface="Arial"/>
            </a:endParaRPr>
          </a:p>
          <a:p>
            <a:pPr marL="469900" marR="5080" indent="-457834">
              <a:lnSpc>
                <a:spcPct val="100000"/>
              </a:lnSpc>
              <a:buChar char="•"/>
              <a:tabLst>
                <a:tab pos="469265" algn="l"/>
                <a:tab pos="470534" algn="l"/>
              </a:tabLst>
            </a:pPr>
            <a:r>
              <a:rPr sz="3200" spc="-10" dirty="0">
                <a:latin typeface="Arial"/>
                <a:cs typeface="Arial"/>
              </a:rPr>
              <a:t>Комбинируйте </a:t>
            </a:r>
            <a:r>
              <a:rPr sz="3200" spc="-15" dirty="0">
                <a:latin typeface="Arial"/>
                <a:cs typeface="Arial"/>
              </a:rPr>
              <a:t>шрифты </a:t>
            </a:r>
            <a:r>
              <a:rPr sz="3200" dirty="0">
                <a:latin typeface="Arial"/>
                <a:cs typeface="Arial"/>
              </a:rPr>
              <a:t>с </a:t>
            </a:r>
            <a:r>
              <a:rPr sz="3200" spc="-5" dirty="0">
                <a:latin typeface="Arial"/>
                <a:cs typeface="Arial"/>
              </a:rPr>
              <a:t>засечками </a:t>
            </a:r>
            <a:r>
              <a:rPr sz="3200" spc="20" dirty="0">
                <a:latin typeface="Arial"/>
                <a:cs typeface="Arial"/>
              </a:rPr>
              <a:t>со</a:t>
            </a:r>
            <a:r>
              <a:rPr sz="3200" spc="-130" dirty="0">
                <a:latin typeface="Arial"/>
                <a:cs typeface="Arial"/>
              </a:rPr>
              <a:t> </a:t>
            </a:r>
            <a:r>
              <a:rPr sz="3200" spc="-20" dirty="0">
                <a:latin typeface="Arial"/>
                <a:cs typeface="Arial"/>
              </a:rPr>
              <a:t>шрифтами  </a:t>
            </a:r>
            <a:r>
              <a:rPr sz="3200" spc="-40" dirty="0">
                <a:latin typeface="Arial"/>
                <a:cs typeface="Arial"/>
              </a:rPr>
              <a:t>без </a:t>
            </a:r>
            <a:r>
              <a:rPr sz="3200" spc="-15" dirty="0">
                <a:latin typeface="Arial"/>
                <a:cs typeface="Arial"/>
              </a:rPr>
              <a:t>засечек, </a:t>
            </a:r>
            <a:r>
              <a:rPr sz="3200" spc="-10" dirty="0">
                <a:latin typeface="Arial"/>
                <a:cs typeface="Arial"/>
              </a:rPr>
              <a:t>разные размеры </a:t>
            </a:r>
            <a:r>
              <a:rPr sz="3200" dirty="0">
                <a:latin typeface="Arial"/>
                <a:cs typeface="Arial"/>
              </a:rPr>
              <a:t>и</a:t>
            </a:r>
            <a:r>
              <a:rPr sz="3200" spc="-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стили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508952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latin typeface="Georgia"/>
                <a:cs typeface="Georgia"/>
              </a:rPr>
              <a:t>Важно</a:t>
            </a:r>
            <a:r>
              <a:rPr sz="5400" spc="-95" dirty="0">
                <a:latin typeface="Georgia"/>
                <a:cs typeface="Georgia"/>
              </a:rPr>
              <a:t> </a:t>
            </a:r>
            <a:r>
              <a:rPr sz="5400" dirty="0">
                <a:latin typeface="Georgia"/>
                <a:cs typeface="Georgia"/>
              </a:rPr>
              <a:t>помнить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08206" y="23876"/>
            <a:ext cx="3784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28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40363" y="3306531"/>
            <a:ext cx="10196616" cy="279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063548" y="1570989"/>
            <a:ext cx="570484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9265" indent="-457200">
              <a:lnSpc>
                <a:spcPct val="100000"/>
              </a:lnSpc>
              <a:spcBef>
                <a:spcPts val="105"/>
              </a:spcBef>
              <a:buChar char="•"/>
              <a:tabLst>
                <a:tab pos="469265" algn="l"/>
                <a:tab pos="469900" algn="l"/>
              </a:tabLst>
            </a:pPr>
            <a:r>
              <a:rPr sz="3200" spc="-15" dirty="0">
                <a:latin typeface="Arial"/>
                <a:cs typeface="Arial"/>
              </a:rPr>
              <a:t>Шрифт </a:t>
            </a:r>
            <a:r>
              <a:rPr sz="3200" spc="-30" dirty="0">
                <a:latin typeface="Arial"/>
                <a:cs typeface="Arial"/>
              </a:rPr>
              <a:t>создает</a:t>
            </a:r>
            <a:r>
              <a:rPr sz="3200" spc="-8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настроение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508952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latin typeface="Georgia"/>
                <a:cs typeface="Georgia"/>
              </a:rPr>
              <a:t>Важно</a:t>
            </a:r>
            <a:r>
              <a:rPr sz="5400" spc="-95" dirty="0">
                <a:latin typeface="Georgia"/>
                <a:cs typeface="Georgia"/>
              </a:rPr>
              <a:t> </a:t>
            </a:r>
            <a:r>
              <a:rPr sz="5400" dirty="0">
                <a:latin typeface="Georgia"/>
                <a:cs typeface="Georgia"/>
              </a:rPr>
              <a:t>помнить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12779" y="23876"/>
            <a:ext cx="3695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29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371600" y="3359408"/>
            <a:ext cx="9286727" cy="30115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063548" y="1574419"/>
            <a:ext cx="8722360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9265" indent="-457200">
              <a:lnSpc>
                <a:spcPct val="100000"/>
              </a:lnSpc>
              <a:spcBef>
                <a:spcPts val="105"/>
              </a:spcBef>
              <a:buChar char="•"/>
              <a:tabLst>
                <a:tab pos="469265" algn="l"/>
                <a:tab pos="469900" algn="l"/>
              </a:tabLst>
            </a:pPr>
            <a:r>
              <a:rPr sz="3200" spc="-15" dirty="0">
                <a:latin typeface="Arial"/>
                <a:cs typeface="Arial"/>
              </a:rPr>
              <a:t>Шрифт </a:t>
            </a:r>
            <a:r>
              <a:rPr sz="3200" spc="-30" dirty="0">
                <a:latin typeface="Arial"/>
                <a:cs typeface="Arial"/>
              </a:rPr>
              <a:t>создает </a:t>
            </a:r>
            <a:r>
              <a:rPr sz="3200" spc="-5" dirty="0">
                <a:latin typeface="Arial"/>
                <a:cs typeface="Arial"/>
              </a:rPr>
              <a:t>настроение</a:t>
            </a:r>
            <a:endParaRPr sz="3200">
              <a:latin typeface="Arial"/>
              <a:cs typeface="Arial"/>
            </a:endParaRPr>
          </a:p>
          <a:p>
            <a:pPr marL="469265" indent="-457200">
              <a:lnSpc>
                <a:spcPct val="100000"/>
              </a:lnSpc>
              <a:buChar char="•"/>
              <a:tabLst>
                <a:tab pos="469265" algn="l"/>
                <a:tab pos="469900" algn="l"/>
              </a:tabLst>
            </a:pPr>
            <a:r>
              <a:rPr sz="3200" spc="-20" dirty="0">
                <a:latin typeface="Arial"/>
                <a:cs typeface="Arial"/>
              </a:rPr>
              <a:t>Много </a:t>
            </a:r>
            <a:r>
              <a:rPr sz="3200" spc="-10" dirty="0">
                <a:latin typeface="Arial"/>
                <a:cs typeface="Arial"/>
              </a:rPr>
              <a:t>разных </a:t>
            </a:r>
            <a:r>
              <a:rPr sz="3200" spc="-20" dirty="0">
                <a:latin typeface="Arial"/>
                <a:cs typeface="Arial"/>
              </a:rPr>
              <a:t>шрифтов </a:t>
            </a:r>
            <a:r>
              <a:rPr sz="3200" dirty="0">
                <a:latin typeface="Arial"/>
                <a:cs typeface="Arial"/>
              </a:rPr>
              <a:t>– не </a:t>
            </a:r>
            <a:r>
              <a:rPr sz="3200" spc="-30" dirty="0">
                <a:latin typeface="Arial"/>
                <a:cs typeface="Arial"/>
              </a:rPr>
              <a:t>всегда</a:t>
            </a:r>
            <a:r>
              <a:rPr sz="3200" spc="-125" dirty="0">
                <a:latin typeface="Arial"/>
                <a:cs typeface="Arial"/>
              </a:rPr>
              <a:t> </a:t>
            </a:r>
            <a:r>
              <a:rPr sz="3200" spc="-10" dirty="0">
                <a:latin typeface="Arial"/>
                <a:cs typeface="Arial"/>
              </a:rPr>
              <a:t>хорошо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941411" y="0"/>
            <a:ext cx="5250588" cy="68519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50442" y="2360498"/>
            <a:ext cx="8128634" cy="2769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4766945" algn="l"/>
                <a:tab pos="7011034" algn="l"/>
              </a:tabLst>
            </a:pPr>
            <a:r>
              <a:rPr sz="6000" spc="-5" dirty="0">
                <a:solidFill>
                  <a:srgbClr val="000000"/>
                </a:solidFill>
              </a:rPr>
              <a:t>Дизай</a:t>
            </a:r>
            <a:r>
              <a:rPr sz="6000" dirty="0">
                <a:solidFill>
                  <a:srgbClr val="000000"/>
                </a:solidFill>
              </a:rPr>
              <a:t>н –</a:t>
            </a:r>
            <a:r>
              <a:rPr sz="6000" spc="-15" dirty="0">
                <a:solidFill>
                  <a:srgbClr val="000000"/>
                </a:solidFill>
              </a:rPr>
              <a:t> </a:t>
            </a:r>
            <a:r>
              <a:rPr sz="6000" spc="-135" dirty="0">
                <a:solidFill>
                  <a:srgbClr val="000000"/>
                </a:solidFill>
              </a:rPr>
              <a:t>э</a:t>
            </a:r>
            <a:r>
              <a:rPr sz="6000" spc="-75" dirty="0">
                <a:solidFill>
                  <a:srgbClr val="000000"/>
                </a:solidFill>
              </a:rPr>
              <a:t>т</a:t>
            </a:r>
            <a:r>
              <a:rPr sz="6000" dirty="0">
                <a:solidFill>
                  <a:srgbClr val="000000"/>
                </a:solidFill>
              </a:rPr>
              <a:t>о	</a:t>
            </a:r>
            <a:r>
              <a:rPr sz="6000" spc="-5" dirty="0">
                <a:solidFill>
                  <a:srgbClr val="000000"/>
                </a:solidFill>
              </a:rPr>
              <a:t>н</a:t>
            </a:r>
            <a:r>
              <a:rPr sz="6000" dirty="0">
                <a:solidFill>
                  <a:srgbClr val="000000"/>
                </a:solidFill>
              </a:rPr>
              <a:t>е</a:t>
            </a:r>
            <a:r>
              <a:rPr sz="6000" spc="-5" dirty="0">
                <a:solidFill>
                  <a:srgbClr val="000000"/>
                </a:solidFill>
              </a:rPr>
              <a:t> </a:t>
            </a:r>
            <a:r>
              <a:rPr sz="6000" spc="-70" dirty="0">
                <a:solidFill>
                  <a:srgbClr val="000000"/>
                </a:solidFill>
              </a:rPr>
              <a:t>т</a:t>
            </a:r>
            <a:r>
              <a:rPr sz="6000" spc="-5" dirty="0">
                <a:solidFill>
                  <a:srgbClr val="000000"/>
                </a:solidFill>
              </a:rPr>
              <a:t>о</a:t>
            </a:r>
            <a:r>
              <a:rPr sz="6000" dirty="0">
                <a:solidFill>
                  <a:srgbClr val="000000"/>
                </a:solidFill>
              </a:rPr>
              <a:t>,	</a:t>
            </a:r>
            <a:r>
              <a:rPr sz="6000" spc="110" dirty="0">
                <a:solidFill>
                  <a:srgbClr val="000000"/>
                </a:solidFill>
              </a:rPr>
              <a:t>к</a:t>
            </a:r>
            <a:r>
              <a:rPr sz="6000" spc="-5" dirty="0">
                <a:solidFill>
                  <a:srgbClr val="000000"/>
                </a:solidFill>
              </a:rPr>
              <a:t>ак  </a:t>
            </a:r>
            <a:r>
              <a:rPr sz="6000" spc="-50" dirty="0">
                <a:solidFill>
                  <a:srgbClr val="000000"/>
                </a:solidFill>
              </a:rPr>
              <a:t>предмет</a:t>
            </a:r>
            <a:r>
              <a:rPr sz="6000" spc="-10" dirty="0">
                <a:solidFill>
                  <a:srgbClr val="000000"/>
                </a:solidFill>
              </a:rPr>
              <a:t> </a:t>
            </a:r>
            <a:r>
              <a:rPr sz="6000" spc="-95" dirty="0">
                <a:solidFill>
                  <a:srgbClr val="000000"/>
                </a:solidFill>
              </a:rPr>
              <a:t>выглядит,</a:t>
            </a:r>
            <a:endParaRPr sz="6000"/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647700" algn="l"/>
                <a:tab pos="1834514" algn="l"/>
                <a:tab pos="3150870" algn="l"/>
              </a:tabLst>
            </a:pPr>
            <a:r>
              <a:rPr sz="6000" dirty="0"/>
              <a:t>а	</a:t>
            </a:r>
            <a:r>
              <a:rPr sz="6000" spc="-30" dirty="0"/>
              <a:t>то,	</a:t>
            </a:r>
            <a:r>
              <a:rPr sz="6000" spc="35" dirty="0"/>
              <a:t>как	</a:t>
            </a:r>
            <a:r>
              <a:rPr sz="6000" spc="-5" dirty="0"/>
              <a:t>он</a:t>
            </a:r>
            <a:r>
              <a:rPr sz="6000" spc="-40" dirty="0"/>
              <a:t> </a:t>
            </a:r>
            <a:r>
              <a:rPr sz="6000" spc="-55" dirty="0"/>
              <a:t>работает</a:t>
            </a:r>
            <a:endParaRPr sz="6000"/>
          </a:p>
        </p:txBody>
      </p:sp>
      <p:sp>
        <p:nvSpPr>
          <p:cNvPr id="4" name="object 4"/>
          <p:cNvSpPr txBox="1"/>
          <p:nvPr/>
        </p:nvSpPr>
        <p:spPr>
          <a:xfrm>
            <a:off x="8899652" y="5870549"/>
            <a:ext cx="227584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Georgia"/>
                <a:cs typeface="Georgia"/>
              </a:rPr>
              <a:t>Стив</a:t>
            </a:r>
            <a:r>
              <a:rPr sz="3200" spc="-50" dirty="0">
                <a:latin typeface="Georgia"/>
                <a:cs typeface="Georgia"/>
              </a:rPr>
              <a:t> </a:t>
            </a:r>
            <a:r>
              <a:rPr sz="3200" spc="-5" dirty="0">
                <a:latin typeface="Georgia"/>
                <a:cs typeface="Georgia"/>
              </a:rPr>
              <a:t>Джобс</a:t>
            </a:r>
            <a:endParaRPr sz="32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508952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latin typeface="Georgia"/>
                <a:cs typeface="Georgia"/>
              </a:rPr>
              <a:t>Важно</a:t>
            </a:r>
            <a:r>
              <a:rPr sz="5400" spc="-95" dirty="0">
                <a:latin typeface="Georgia"/>
                <a:cs typeface="Georgia"/>
              </a:rPr>
              <a:t> </a:t>
            </a:r>
            <a:r>
              <a:rPr sz="5400" dirty="0">
                <a:latin typeface="Georgia"/>
                <a:cs typeface="Georgia"/>
              </a:rPr>
              <a:t>помнить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55014" y="1572208"/>
            <a:ext cx="8723630" cy="14903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9265" indent="-457200">
              <a:lnSpc>
                <a:spcPct val="100000"/>
              </a:lnSpc>
              <a:spcBef>
                <a:spcPts val="105"/>
              </a:spcBef>
              <a:buChar char="•"/>
              <a:tabLst>
                <a:tab pos="469265" algn="l"/>
                <a:tab pos="469900" algn="l"/>
              </a:tabLst>
            </a:pPr>
            <a:r>
              <a:rPr sz="3200" spc="-15" dirty="0">
                <a:latin typeface="Arial"/>
                <a:cs typeface="Arial"/>
              </a:rPr>
              <a:t>Шрифт </a:t>
            </a:r>
            <a:r>
              <a:rPr sz="3200" spc="-30" dirty="0">
                <a:latin typeface="Arial"/>
                <a:cs typeface="Arial"/>
              </a:rPr>
              <a:t>создает </a:t>
            </a:r>
            <a:r>
              <a:rPr sz="3200" spc="-5" dirty="0">
                <a:latin typeface="Arial"/>
                <a:cs typeface="Arial"/>
              </a:rPr>
              <a:t>настроение</a:t>
            </a:r>
            <a:endParaRPr sz="3200">
              <a:latin typeface="Arial"/>
              <a:cs typeface="Arial"/>
            </a:endParaRPr>
          </a:p>
          <a:p>
            <a:pPr marL="469265" indent="-457200">
              <a:lnSpc>
                <a:spcPct val="100000"/>
              </a:lnSpc>
              <a:spcBef>
                <a:spcPts val="5"/>
              </a:spcBef>
              <a:buChar char="•"/>
              <a:tabLst>
                <a:tab pos="469265" algn="l"/>
                <a:tab pos="469900" algn="l"/>
              </a:tabLst>
            </a:pPr>
            <a:r>
              <a:rPr sz="3200" spc="-20" dirty="0">
                <a:latin typeface="Arial"/>
                <a:cs typeface="Arial"/>
              </a:rPr>
              <a:t>Много </a:t>
            </a:r>
            <a:r>
              <a:rPr sz="3200" spc="-15" dirty="0">
                <a:latin typeface="Arial"/>
                <a:cs typeface="Arial"/>
              </a:rPr>
              <a:t>разных </a:t>
            </a:r>
            <a:r>
              <a:rPr sz="3200" spc="-20" dirty="0">
                <a:latin typeface="Arial"/>
                <a:cs typeface="Arial"/>
              </a:rPr>
              <a:t>шрифтов </a:t>
            </a:r>
            <a:r>
              <a:rPr sz="3200" dirty="0">
                <a:latin typeface="Arial"/>
                <a:cs typeface="Arial"/>
              </a:rPr>
              <a:t>– </a:t>
            </a:r>
            <a:r>
              <a:rPr sz="3200" spc="-5" dirty="0">
                <a:latin typeface="Arial"/>
                <a:cs typeface="Arial"/>
              </a:rPr>
              <a:t>не </a:t>
            </a:r>
            <a:r>
              <a:rPr sz="3200" spc="-30" dirty="0">
                <a:latin typeface="Arial"/>
                <a:cs typeface="Arial"/>
              </a:rPr>
              <a:t>всегда</a:t>
            </a:r>
            <a:r>
              <a:rPr sz="3200" spc="-65" dirty="0">
                <a:latin typeface="Arial"/>
                <a:cs typeface="Arial"/>
              </a:rPr>
              <a:t> </a:t>
            </a:r>
            <a:r>
              <a:rPr sz="3200" spc="-10" dirty="0">
                <a:latin typeface="Arial"/>
                <a:cs typeface="Arial"/>
              </a:rPr>
              <a:t>хорошо</a:t>
            </a:r>
            <a:endParaRPr sz="3200">
              <a:latin typeface="Arial"/>
              <a:cs typeface="Arial"/>
            </a:endParaRPr>
          </a:p>
          <a:p>
            <a:pPr marL="469265" indent="-457200">
              <a:lnSpc>
                <a:spcPct val="100000"/>
              </a:lnSpc>
              <a:buChar char="•"/>
              <a:tabLst>
                <a:tab pos="469265" algn="l"/>
                <a:tab pos="469900" algn="l"/>
              </a:tabLst>
            </a:pPr>
            <a:r>
              <a:rPr sz="3200" spc="-15" dirty="0">
                <a:latin typeface="Arial"/>
                <a:cs typeface="Arial"/>
              </a:rPr>
              <a:t>Шрифт </a:t>
            </a:r>
            <a:r>
              <a:rPr sz="3200" spc="-35" dirty="0">
                <a:latin typeface="Arial"/>
                <a:cs typeface="Arial"/>
              </a:rPr>
              <a:t>влияет </a:t>
            </a:r>
            <a:r>
              <a:rPr sz="3200" spc="-5" dirty="0">
                <a:latin typeface="Arial"/>
                <a:cs typeface="Arial"/>
              </a:rPr>
              <a:t>на </a:t>
            </a:r>
            <a:r>
              <a:rPr sz="3200" spc="-20" dirty="0">
                <a:latin typeface="Arial"/>
                <a:cs typeface="Arial"/>
              </a:rPr>
              <a:t>читабельность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1306682" y="23876"/>
            <a:ext cx="3797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7E7E7E"/>
                </a:solidFill>
                <a:latin typeface="Georgia"/>
                <a:cs typeface="Georgia"/>
              </a:rPr>
              <a:t>30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02080" y="3429000"/>
            <a:ext cx="9363456" cy="28453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807402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Составляем</a:t>
            </a:r>
            <a:r>
              <a:rPr sz="5400" spc="-5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композицию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35639" y="23876"/>
            <a:ext cx="3238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7E7E7E"/>
                </a:solidFill>
                <a:latin typeface="Georgia"/>
                <a:cs typeface="Georgia"/>
              </a:rPr>
              <a:t>31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699004" y="1700783"/>
            <a:ext cx="6861048" cy="45735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41603" y="379221"/>
            <a:ext cx="742442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Варианты</a:t>
            </a:r>
            <a:r>
              <a:rPr sz="5400" spc="-6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композиции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15827" y="23876"/>
            <a:ext cx="3632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7E7E7E"/>
                </a:solidFill>
                <a:latin typeface="Georgia"/>
                <a:cs typeface="Georgia"/>
              </a:rPr>
              <a:t>32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63548" y="1586560"/>
            <a:ext cx="236728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Single</a:t>
            </a:r>
            <a:r>
              <a:rPr sz="3200" spc="-50" dirty="0">
                <a:latin typeface="Arial"/>
                <a:cs typeface="Arial"/>
              </a:rPr>
              <a:t> </a:t>
            </a:r>
            <a:r>
              <a:rPr sz="3200" spc="-15" dirty="0">
                <a:latin typeface="Arial"/>
                <a:cs typeface="Arial"/>
              </a:rPr>
              <a:t>Visual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93235" y="2362199"/>
            <a:ext cx="7379207" cy="39121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41603" y="379221"/>
            <a:ext cx="742442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Варианты</a:t>
            </a:r>
            <a:r>
              <a:rPr sz="5400" spc="-6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композиции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17351" y="23876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7E7E7E"/>
                </a:solidFill>
                <a:latin typeface="Georgia"/>
                <a:cs typeface="Georgia"/>
              </a:rPr>
              <a:t>33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63548" y="1586560"/>
            <a:ext cx="304800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Arial"/>
                <a:cs typeface="Arial"/>
              </a:rPr>
              <a:t>Правило</a:t>
            </a:r>
            <a:r>
              <a:rPr sz="3200" spc="-90" dirty="0">
                <a:latin typeface="Arial"/>
                <a:cs typeface="Arial"/>
              </a:rPr>
              <a:t> </a:t>
            </a:r>
            <a:r>
              <a:rPr sz="3200" spc="-30" dirty="0">
                <a:latin typeface="Arial"/>
                <a:cs typeface="Arial"/>
              </a:rPr>
              <a:t>третей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070347" y="1700783"/>
            <a:ext cx="6102096" cy="48204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742442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Варианты</a:t>
            </a:r>
            <a:r>
              <a:rPr sz="5400" spc="-6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композиции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14303" y="23876"/>
            <a:ext cx="3651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7E7E7E"/>
                </a:solidFill>
                <a:latin typeface="Georgia"/>
                <a:cs typeface="Georgia"/>
              </a:rPr>
              <a:t>34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62329" y="1585721"/>
            <a:ext cx="322135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25" dirty="0">
                <a:latin typeface="Arial"/>
                <a:cs typeface="Arial"/>
              </a:rPr>
              <a:t>Золотое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spc="-20" dirty="0">
                <a:latin typeface="Arial"/>
                <a:cs typeface="Arial"/>
              </a:rPr>
              <a:t>сечение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52575" y="2452116"/>
            <a:ext cx="3139986" cy="20947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54852" y="1688592"/>
            <a:ext cx="5117592" cy="45857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992883" y="4475810"/>
            <a:ext cx="144843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1</a:t>
            </a:r>
            <a:r>
              <a:rPr sz="3200" spc="-15" dirty="0">
                <a:latin typeface="Arial"/>
                <a:cs typeface="Arial"/>
              </a:rPr>
              <a:t>,</a:t>
            </a:r>
            <a:r>
              <a:rPr sz="3200" spc="-5" dirty="0">
                <a:latin typeface="Arial"/>
                <a:cs typeface="Arial"/>
              </a:rPr>
              <a:t>6</a:t>
            </a:r>
            <a:r>
              <a:rPr sz="3200" spc="-15" dirty="0">
                <a:latin typeface="Arial"/>
                <a:cs typeface="Arial"/>
              </a:rPr>
              <a:t>1</a:t>
            </a:r>
            <a:r>
              <a:rPr sz="3200" dirty="0">
                <a:latin typeface="Arial"/>
                <a:cs typeface="Arial"/>
              </a:rPr>
              <a:t>8…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41603" y="379221"/>
            <a:ext cx="742442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Варианты</a:t>
            </a:r>
            <a:r>
              <a:rPr sz="5400" spc="-6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композиции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20398" y="23876"/>
            <a:ext cx="3536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7E7E7E"/>
                </a:solidFill>
                <a:latin typeface="Georgia"/>
                <a:cs typeface="Georgia"/>
              </a:rPr>
              <a:t>35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76960" y="1586560"/>
            <a:ext cx="149479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Z</a:t>
            </a:r>
            <a:r>
              <a:rPr sz="3200" dirty="0">
                <a:latin typeface="Arial"/>
                <a:cs typeface="Arial"/>
              </a:rPr>
              <a:t>-l</a:t>
            </a:r>
            <a:r>
              <a:rPr sz="3200" spc="-10" dirty="0">
                <a:latin typeface="Arial"/>
                <a:cs typeface="Arial"/>
              </a:rPr>
              <a:t>a</a:t>
            </a:r>
            <a:r>
              <a:rPr sz="3200" dirty="0">
                <a:latin typeface="Arial"/>
                <a:cs typeface="Arial"/>
              </a:rPr>
              <a:t>yout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139184" y="1690116"/>
            <a:ext cx="7033259" cy="45841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41603" y="379221"/>
            <a:ext cx="742442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Варианты</a:t>
            </a:r>
            <a:r>
              <a:rPr sz="5400" spc="-6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композиции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14303" y="23876"/>
            <a:ext cx="3651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7E7E7E"/>
                </a:solidFill>
                <a:latin typeface="Georgia"/>
                <a:cs typeface="Georgia"/>
              </a:rPr>
              <a:t>36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63548" y="1586560"/>
            <a:ext cx="149479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F</a:t>
            </a:r>
            <a:r>
              <a:rPr sz="3200" dirty="0">
                <a:latin typeface="Arial"/>
                <a:cs typeface="Arial"/>
              </a:rPr>
              <a:t>-l</a:t>
            </a:r>
            <a:r>
              <a:rPr sz="3200" spc="-10" dirty="0">
                <a:latin typeface="Arial"/>
                <a:cs typeface="Arial"/>
              </a:rPr>
              <a:t>a</a:t>
            </a:r>
            <a:r>
              <a:rPr sz="3200" dirty="0">
                <a:latin typeface="Arial"/>
                <a:cs typeface="Arial"/>
              </a:rPr>
              <a:t>yout</a:t>
            </a:r>
            <a:endParaRPr sz="32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114044" y="2906267"/>
            <a:ext cx="10058400" cy="3368040"/>
            <a:chOff x="1114044" y="2906267"/>
            <a:chExt cx="10058400" cy="3368040"/>
          </a:xfrm>
        </p:grpSpPr>
        <p:sp>
          <p:nvSpPr>
            <p:cNvPr id="7" name="object 7"/>
            <p:cNvSpPr/>
            <p:nvPr/>
          </p:nvSpPr>
          <p:spPr>
            <a:xfrm>
              <a:off x="1114044" y="2906267"/>
              <a:ext cx="5076444" cy="336804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096000" y="2906267"/>
              <a:ext cx="5076444" cy="336804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828230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Всё дело в движении</a:t>
            </a:r>
            <a:r>
              <a:rPr sz="5400" spc="-95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глаз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24970" y="23876"/>
            <a:ext cx="3460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7E7E7E"/>
                </a:solidFill>
                <a:latin typeface="Georgia"/>
                <a:cs typeface="Georgia"/>
              </a:rPr>
              <a:t>37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391155" y="1504188"/>
            <a:ext cx="7290816" cy="51602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743902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Управляем</a:t>
            </a:r>
            <a:r>
              <a:rPr sz="5400" spc="-75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движением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09731" y="23876"/>
            <a:ext cx="3746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7E7E7E"/>
                </a:solidFill>
                <a:latin typeface="Georgia"/>
                <a:cs typeface="Georgia"/>
              </a:rPr>
              <a:t>38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341364" y="1700783"/>
            <a:ext cx="2791967" cy="20924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959607" y="1702307"/>
            <a:ext cx="2904744" cy="20909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945892" y="4201667"/>
            <a:ext cx="2913887" cy="20665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341364" y="4203191"/>
            <a:ext cx="2791967" cy="2093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597598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Помним </a:t>
            </a: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о</a:t>
            </a:r>
            <a:r>
              <a:rPr sz="5400" spc="-8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деталях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14303" y="23876"/>
            <a:ext cx="3651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7E7E7E"/>
                </a:solidFill>
                <a:latin typeface="Georgia"/>
                <a:cs typeface="Georgia"/>
              </a:rPr>
              <a:t>39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281171" y="1711451"/>
            <a:ext cx="7519416" cy="45887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447611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Цель</a:t>
            </a:r>
            <a:r>
              <a:rPr sz="5400" spc="-8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дизайна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98122" y="23876"/>
            <a:ext cx="1981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4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264152" y="2814269"/>
            <a:ext cx="6108447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15" dirty="0">
                <a:solidFill>
                  <a:srgbClr val="C00000"/>
                </a:solidFill>
                <a:latin typeface="Arial"/>
                <a:cs typeface="Arial"/>
              </a:rPr>
              <a:t>коммуникация</a:t>
            </a:r>
            <a:endParaRPr sz="6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72083" y="4988433"/>
            <a:ext cx="10048240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5244" algn="r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latin typeface="Arial"/>
                <a:cs typeface="Arial"/>
              </a:rPr>
              <a:t>При помощи </a:t>
            </a:r>
            <a:r>
              <a:rPr sz="3000" spc="-5" dirty="0">
                <a:latin typeface="Arial"/>
                <a:cs typeface="Arial"/>
              </a:rPr>
              <a:t>дизайны </a:t>
            </a:r>
            <a:r>
              <a:rPr sz="3000" dirty="0">
                <a:latin typeface="Arial"/>
                <a:cs typeface="Arial"/>
              </a:rPr>
              <a:t>Вы </a:t>
            </a:r>
            <a:r>
              <a:rPr sz="3000" spc="-10" dirty="0">
                <a:latin typeface="Arial"/>
                <a:cs typeface="Arial"/>
              </a:rPr>
              <a:t>доносите </a:t>
            </a:r>
            <a:r>
              <a:rPr sz="3000" dirty="0">
                <a:latin typeface="Arial"/>
                <a:cs typeface="Arial"/>
              </a:rPr>
              <a:t>информацию</a:t>
            </a:r>
            <a:r>
              <a:rPr sz="3000" spc="-75" dirty="0">
                <a:latin typeface="Arial"/>
                <a:cs typeface="Arial"/>
              </a:rPr>
              <a:t> </a:t>
            </a:r>
            <a:r>
              <a:rPr sz="3000" spc="-5" dirty="0">
                <a:latin typeface="Arial"/>
                <a:cs typeface="Arial"/>
              </a:rPr>
              <a:t>до</a:t>
            </a:r>
            <a:r>
              <a:rPr sz="3000" spc="-35" dirty="0">
                <a:latin typeface="Arial"/>
                <a:cs typeface="Arial"/>
              </a:rPr>
              <a:t> </a:t>
            </a:r>
            <a:r>
              <a:rPr sz="3000" dirty="0">
                <a:latin typeface="Arial"/>
                <a:cs typeface="Arial"/>
              </a:rPr>
              <a:t>ЦА.  </a:t>
            </a:r>
            <a:r>
              <a:rPr sz="3000" spc="-10" dirty="0">
                <a:solidFill>
                  <a:srgbClr val="252525"/>
                </a:solidFill>
                <a:latin typeface="Arial"/>
                <a:cs typeface="Arial"/>
              </a:rPr>
              <a:t>Хороший </a:t>
            </a:r>
            <a:r>
              <a:rPr sz="3000" spc="-5" dirty="0">
                <a:solidFill>
                  <a:srgbClr val="252525"/>
                </a:solidFill>
                <a:latin typeface="Arial"/>
                <a:cs typeface="Arial"/>
              </a:rPr>
              <a:t>дизайн </a:t>
            </a:r>
            <a:r>
              <a:rPr sz="3000" dirty="0">
                <a:solidFill>
                  <a:srgbClr val="252525"/>
                </a:solidFill>
                <a:latin typeface="Arial"/>
                <a:cs typeface="Arial"/>
              </a:rPr>
              <a:t>– </a:t>
            </a:r>
            <a:r>
              <a:rPr sz="3000" spc="-45" dirty="0">
                <a:solidFill>
                  <a:srgbClr val="252525"/>
                </a:solidFill>
                <a:latin typeface="Arial"/>
                <a:cs typeface="Arial"/>
              </a:rPr>
              <a:t>доносит. </a:t>
            </a:r>
            <a:r>
              <a:rPr sz="3000" spc="-10" dirty="0">
                <a:solidFill>
                  <a:srgbClr val="252525"/>
                </a:solidFill>
                <a:latin typeface="Arial"/>
                <a:cs typeface="Arial"/>
              </a:rPr>
              <a:t>Плохой </a:t>
            </a:r>
            <a:r>
              <a:rPr sz="3000" spc="-5" dirty="0">
                <a:solidFill>
                  <a:srgbClr val="252525"/>
                </a:solidFill>
                <a:latin typeface="Arial"/>
                <a:cs typeface="Arial"/>
              </a:rPr>
              <a:t>дизайн </a:t>
            </a:r>
            <a:r>
              <a:rPr sz="3000" dirty="0">
                <a:solidFill>
                  <a:srgbClr val="252525"/>
                </a:solidFill>
                <a:latin typeface="Arial"/>
                <a:cs typeface="Arial"/>
              </a:rPr>
              <a:t>–</a:t>
            </a:r>
            <a:r>
              <a:rPr sz="3000" spc="5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3000" spc="-5" dirty="0">
                <a:solidFill>
                  <a:srgbClr val="252525"/>
                </a:solidFill>
                <a:latin typeface="Arial"/>
                <a:cs typeface="Arial"/>
              </a:rPr>
              <a:t>доносит…</a:t>
            </a:r>
            <a:endParaRPr sz="30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</a:pPr>
            <a:r>
              <a:rPr sz="3000" spc="-5" dirty="0">
                <a:solidFill>
                  <a:srgbClr val="252525"/>
                </a:solidFill>
                <a:latin typeface="Arial"/>
                <a:cs typeface="Arial"/>
              </a:rPr>
              <a:t>но не</a:t>
            </a:r>
            <a:r>
              <a:rPr sz="3000" spc="-85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3000" spc="-90" dirty="0">
                <a:solidFill>
                  <a:srgbClr val="252525"/>
                </a:solidFill>
                <a:latin typeface="Arial"/>
                <a:cs typeface="Arial"/>
              </a:rPr>
              <a:t>ту.</a:t>
            </a:r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597598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Помним </a:t>
            </a: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о</a:t>
            </a:r>
            <a:r>
              <a:rPr sz="5400" spc="-8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деталях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05158" y="23876"/>
            <a:ext cx="3848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40</a:t>
            </a:r>
            <a:endParaRPr sz="2400">
              <a:latin typeface="Georgia"/>
              <a:cs typeface="Georgi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423672" y="1700783"/>
            <a:ext cx="10377170" cy="4599940"/>
            <a:chOff x="423672" y="1700783"/>
            <a:chExt cx="10377170" cy="4599940"/>
          </a:xfrm>
        </p:grpSpPr>
        <p:sp>
          <p:nvSpPr>
            <p:cNvPr id="6" name="object 6"/>
            <p:cNvSpPr/>
            <p:nvPr/>
          </p:nvSpPr>
          <p:spPr>
            <a:xfrm>
              <a:off x="3281172" y="1711451"/>
              <a:ext cx="7519416" cy="458876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23672" y="1700783"/>
              <a:ext cx="4639056" cy="30861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597598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Помним </a:t>
            </a: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о</a:t>
            </a:r>
            <a:r>
              <a:rPr sz="5400" spc="-8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деталях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32591" y="23876"/>
            <a:ext cx="3289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41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961132" y="1290827"/>
            <a:ext cx="8211311" cy="47655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597598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Помним </a:t>
            </a: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о</a:t>
            </a:r>
            <a:r>
              <a:rPr sz="5400" spc="-8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деталях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12779" y="23876"/>
            <a:ext cx="3683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42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471683" y="1700783"/>
            <a:ext cx="7275820" cy="43964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2342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Дизайн </a:t>
            </a:r>
            <a:r>
              <a:rPr spc="-5" dirty="0"/>
              <a:t>не </a:t>
            </a:r>
            <a:r>
              <a:rPr spc="5" dirty="0"/>
              <a:t>нужно </a:t>
            </a:r>
            <a:r>
              <a:rPr spc="-15" dirty="0"/>
              <a:t>обсуждать.  </a:t>
            </a:r>
            <a:r>
              <a:rPr dirty="0">
                <a:solidFill>
                  <a:srgbClr val="000000"/>
                </a:solidFill>
              </a:rPr>
              <a:t>Он </a:t>
            </a:r>
            <a:r>
              <a:rPr spc="-40" dirty="0">
                <a:solidFill>
                  <a:srgbClr val="000000"/>
                </a:solidFill>
              </a:rPr>
              <a:t>является</a:t>
            </a:r>
            <a:r>
              <a:rPr spc="-30" dirty="0">
                <a:solidFill>
                  <a:srgbClr val="000000"/>
                </a:solidFill>
              </a:rPr>
              <a:t> </a:t>
            </a:r>
            <a:r>
              <a:rPr spc="-10" dirty="0">
                <a:solidFill>
                  <a:srgbClr val="000000"/>
                </a:solidFill>
              </a:rPr>
              <a:t>решением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90371" y="2978658"/>
            <a:ext cx="9559925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4800" spc="-20" dirty="0">
                <a:latin typeface="Arial"/>
                <a:cs typeface="Arial"/>
              </a:rPr>
              <a:t>поставленной задачи. Обсуждать  </a:t>
            </a:r>
            <a:r>
              <a:rPr sz="4800" spc="-15" dirty="0">
                <a:latin typeface="Arial"/>
                <a:cs typeface="Arial"/>
              </a:rPr>
              <a:t>можно </a:t>
            </a:r>
            <a:r>
              <a:rPr sz="4800" spc="-25" dirty="0">
                <a:latin typeface="Arial"/>
                <a:cs typeface="Arial"/>
              </a:rPr>
              <a:t>только </a:t>
            </a:r>
            <a:r>
              <a:rPr sz="4800" spc="-30" dirty="0">
                <a:latin typeface="Arial"/>
                <a:cs typeface="Arial"/>
              </a:rPr>
              <a:t>одно: </a:t>
            </a:r>
            <a:r>
              <a:rPr sz="4800" spc="-10" dirty="0">
                <a:latin typeface="Arial"/>
                <a:cs typeface="Arial"/>
              </a:rPr>
              <a:t>решена  </a:t>
            </a:r>
            <a:r>
              <a:rPr sz="4800" spc="-25" dirty="0">
                <a:latin typeface="Arial"/>
                <a:cs typeface="Arial"/>
              </a:rPr>
              <a:t>задача </a:t>
            </a:r>
            <a:r>
              <a:rPr sz="4800" dirty="0">
                <a:latin typeface="Arial"/>
                <a:cs typeface="Arial"/>
              </a:rPr>
              <a:t>или</a:t>
            </a:r>
            <a:r>
              <a:rPr sz="4800" spc="60" dirty="0">
                <a:latin typeface="Arial"/>
                <a:cs typeface="Arial"/>
              </a:rPr>
              <a:t> </a:t>
            </a:r>
            <a:r>
              <a:rPr sz="4800" spc="-175" dirty="0">
                <a:latin typeface="Arial"/>
                <a:cs typeface="Arial"/>
              </a:rPr>
              <a:t>нет.</a:t>
            </a:r>
            <a:endParaRPr sz="4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813040" y="5844032"/>
            <a:ext cx="336296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eorgia"/>
                <a:cs typeface="Georgia"/>
              </a:rPr>
              <a:t>Артемий</a:t>
            </a:r>
            <a:r>
              <a:rPr sz="3200" spc="-60" dirty="0">
                <a:latin typeface="Georgia"/>
                <a:cs typeface="Georgia"/>
              </a:rPr>
              <a:t> </a:t>
            </a:r>
            <a:r>
              <a:rPr sz="3200" spc="-5" dirty="0">
                <a:latin typeface="Georgia"/>
                <a:cs typeface="Georgia"/>
              </a:rPr>
              <a:t>Лебедев</a:t>
            </a:r>
            <a:endParaRPr sz="32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317944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Контакты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1603" y="1721612"/>
            <a:ext cx="5285740" cy="2465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788670">
              <a:lnSpc>
                <a:spcPct val="100000"/>
              </a:lnSpc>
              <a:spcBef>
                <a:spcPts val="105"/>
              </a:spcBef>
            </a:pPr>
            <a:r>
              <a:rPr sz="3200" u="heavy" spc="-5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</a:rPr>
              <a:t>craftsmandigital.ru </a:t>
            </a:r>
            <a:r>
              <a:rPr sz="3200" spc="-5" dirty="0">
                <a:solidFill>
                  <a:srgbClr val="0462C1"/>
                </a:solidFill>
                <a:latin typeface="Arial"/>
                <a:cs typeface="Arial"/>
              </a:rPr>
              <a:t> </a:t>
            </a:r>
            <a:r>
              <a:rPr sz="3200" u="heavy" spc="-5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2"/>
              </a:rPr>
              <a:t>mail@craftsmandigital.ru </a:t>
            </a:r>
            <a:r>
              <a:rPr sz="3200" spc="-5" dirty="0">
                <a:solidFill>
                  <a:srgbClr val="0462C1"/>
                </a:solidFill>
                <a:latin typeface="Arial"/>
                <a:cs typeface="Arial"/>
              </a:rPr>
              <a:t> </a:t>
            </a:r>
            <a:r>
              <a:rPr sz="3200" spc="-65" dirty="0">
                <a:latin typeface="Arial"/>
                <a:cs typeface="Arial"/>
              </a:rPr>
              <a:t>Тел.: </a:t>
            </a:r>
            <a:r>
              <a:rPr sz="3200" dirty="0">
                <a:latin typeface="Arial"/>
                <a:cs typeface="Arial"/>
              </a:rPr>
              <a:t>8 </a:t>
            </a:r>
            <a:r>
              <a:rPr sz="3200" spc="-10" dirty="0">
                <a:latin typeface="Arial"/>
                <a:cs typeface="Arial"/>
              </a:rPr>
              <a:t>(343) </a:t>
            </a:r>
            <a:r>
              <a:rPr sz="3200" spc="-5" dirty="0">
                <a:latin typeface="Arial"/>
                <a:cs typeface="Arial"/>
              </a:rPr>
              <a:t>290-90-20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3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3200" u="heavy" spc="-5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3"/>
              </a:rPr>
              <a:t>http://vk.com/galka_ha_galka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693022" y="5491073"/>
            <a:ext cx="2472690" cy="850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latin typeface="Georgia"/>
                <a:cs typeface="Georgia"/>
              </a:rPr>
              <a:t>Галина</a:t>
            </a:r>
            <a:r>
              <a:rPr sz="2800" spc="-40" dirty="0">
                <a:latin typeface="Georgia"/>
                <a:cs typeface="Georgia"/>
              </a:rPr>
              <a:t> </a:t>
            </a:r>
            <a:r>
              <a:rPr sz="2800" spc="-5" dirty="0">
                <a:latin typeface="Georgia"/>
                <a:cs typeface="Georgia"/>
              </a:rPr>
              <a:t>Хазова</a:t>
            </a:r>
            <a:endParaRPr sz="2800">
              <a:latin typeface="Georgia"/>
              <a:cs typeface="Georgia"/>
            </a:endParaRPr>
          </a:p>
          <a:p>
            <a:pPr marL="1009015">
              <a:lnSpc>
                <a:spcPct val="100000"/>
              </a:lnSpc>
              <a:spcBef>
                <a:spcPts val="20"/>
              </a:spcBef>
            </a:pPr>
            <a:r>
              <a:rPr sz="2600" spc="-5" dirty="0">
                <a:solidFill>
                  <a:srgbClr val="404040"/>
                </a:solidFill>
                <a:latin typeface="Arial"/>
                <a:cs typeface="Arial"/>
              </a:rPr>
              <a:t>дизайнер</a:t>
            </a:r>
            <a:endParaRPr sz="26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39367" y="5939028"/>
            <a:ext cx="3329939" cy="3794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90371" y="1781302"/>
            <a:ext cx="7282180" cy="2956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600" spc="-5" dirty="0">
                <a:solidFill>
                  <a:srgbClr val="FFFFFF"/>
                </a:solidFill>
                <a:latin typeface="Georgia"/>
                <a:cs typeface="Georgia"/>
              </a:rPr>
              <a:t>Люди</a:t>
            </a:r>
            <a:r>
              <a:rPr sz="6600" spc="-105" dirty="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sz="6600" spc="-5" dirty="0">
                <a:solidFill>
                  <a:srgbClr val="FFFFFF"/>
                </a:solidFill>
                <a:latin typeface="Georgia"/>
                <a:cs typeface="Georgia"/>
              </a:rPr>
              <a:t>игнорируют  </a:t>
            </a:r>
            <a:r>
              <a:rPr sz="6600" dirty="0">
                <a:solidFill>
                  <a:srgbClr val="FFFFFF"/>
                </a:solidFill>
                <a:latin typeface="Georgia"/>
                <a:cs typeface="Georgia"/>
              </a:rPr>
              <a:t>дизайн,</a:t>
            </a:r>
            <a:r>
              <a:rPr sz="6600" spc="185" dirty="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sz="6000" spc="-25" dirty="0">
                <a:solidFill>
                  <a:srgbClr val="FFFFFF"/>
                </a:solidFill>
                <a:latin typeface="Arial"/>
                <a:cs typeface="Arial"/>
              </a:rPr>
              <a:t>который</a:t>
            </a:r>
            <a:endParaRPr sz="6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6000" spc="-40" dirty="0">
                <a:solidFill>
                  <a:srgbClr val="FFFFFF"/>
                </a:solidFill>
                <a:latin typeface="Arial"/>
                <a:cs typeface="Arial"/>
              </a:rPr>
              <a:t>игнорирует</a:t>
            </a:r>
            <a:r>
              <a:rPr sz="60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000" spc="-30" dirty="0">
                <a:solidFill>
                  <a:srgbClr val="FFFFFF"/>
                </a:solidFill>
                <a:latin typeface="Arial"/>
                <a:cs typeface="Arial"/>
              </a:rPr>
              <a:t>людей</a:t>
            </a:r>
            <a:endParaRPr sz="6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86064" y="5883960"/>
            <a:ext cx="281432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F1F1F1"/>
                </a:solidFill>
                <a:latin typeface="Georgia"/>
                <a:cs typeface="Georgia"/>
              </a:rPr>
              <a:t>Фрэнк</a:t>
            </a:r>
            <a:r>
              <a:rPr sz="3200" spc="-75" dirty="0">
                <a:solidFill>
                  <a:srgbClr val="F1F1F1"/>
                </a:solidFill>
                <a:latin typeface="Georgia"/>
                <a:cs typeface="Georgia"/>
              </a:rPr>
              <a:t> </a:t>
            </a:r>
            <a:r>
              <a:rPr sz="3200" spc="-5" dirty="0">
                <a:solidFill>
                  <a:srgbClr val="F1F1F1"/>
                </a:solidFill>
                <a:latin typeface="Georgia"/>
                <a:cs typeface="Georgia"/>
              </a:rPr>
              <a:t>Химеро</a:t>
            </a:r>
            <a:endParaRPr sz="32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603" y="379221"/>
            <a:ext cx="719391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Требования к</a:t>
            </a:r>
            <a:r>
              <a:rPr sz="5400" spc="-85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дизайну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87932" y="1588388"/>
            <a:ext cx="6780530" cy="3928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9900" indent="-457834">
              <a:lnSpc>
                <a:spcPct val="100000"/>
              </a:lnSpc>
              <a:spcBef>
                <a:spcPts val="105"/>
              </a:spcBef>
              <a:buChar char="•"/>
              <a:tabLst>
                <a:tab pos="469900" algn="l"/>
                <a:tab pos="470534" algn="l"/>
              </a:tabLst>
            </a:pPr>
            <a:r>
              <a:rPr sz="3200" spc="-10" dirty="0">
                <a:latin typeface="Arial"/>
                <a:cs typeface="Arial"/>
              </a:rPr>
              <a:t>ИНТУИТИВНОСТЬ</a:t>
            </a:r>
            <a:endParaRPr sz="3200">
              <a:latin typeface="Arial"/>
              <a:cs typeface="Arial"/>
            </a:endParaRPr>
          </a:p>
          <a:p>
            <a:pPr marL="927100">
              <a:lnSpc>
                <a:spcPct val="100000"/>
              </a:lnSpc>
            </a:pPr>
            <a:r>
              <a:rPr sz="3200" spc="-5" dirty="0">
                <a:solidFill>
                  <a:srgbClr val="404040"/>
                </a:solidFill>
                <a:latin typeface="Arial"/>
                <a:cs typeface="Arial"/>
              </a:rPr>
              <a:t>«не </a:t>
            </a:r>
            <a:r>
              <a:rPr sz="3200" spc="-20" dirty="0">
                <a:solidFill>
                  <a:srgbClr val="404040"/>
                </a:solidFill>
                <a:latin typeface="Arial"/>
                <a:cs typeface="Arial"/>
              </a:rPr>
              <a:t>заставляйте </a:t>
            </a:r>
            <a:r>
              <a:rPr sz="3200" dirty="0">
                <a:solidFill>
                  <a:srgbClr val="404040"/>
                </a:solidFill>
                <a:latin typeface="Arial"/>
                <a:cs typeface="Arial"/>
              </a:rPr>
              <a:t>меня</a:t>
            </a:r>
            <a:r>
              <a:rPr sz="3200" spc="-7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3200" spc="-15" dirty="0">
                <a:solidFill>
                  <a:srgbClr val="404040"/>
                </a:solidFill>
                <a:latin typeface="Arial"/>
                <a:cs typeface="Arial"/>
              </a:rPr>
              <a:t>думать»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300">
              <a:latin typeface="Arial"/>
              <a:cs typeface="Arial"/>
            </a:endParaRPr>
          </a:p>
          <a:p>
            <a:pPr marL="469900" indent="-457834">
              <a:lnSpc>
                <a:spcPct val="100000"/>
              </a:lnSpc>
              <a:buChar char="•"/>
              <a:tabLst>
                <a:tab pos="469900" algn="l"/>
                <a:tab pos="470534" algn="l"/>
              </a:tabLst>
            </a:pPr>
            <a:r>
              <a:rPr sz="3200" spc="-55" dirty="0">
                <a:latin typeface="Arial"/>
                <a:cs typeface="Arial"/>
              </a:rPr>
              <a:t>ПРОСТОТА</a:t>
            </a:r>
            <a:endParaRPr sz="3200">
              <a:latin typeface="Arial"/>
              <a:cs typeface="Arial"/>
            </a:endParaRPr>
          </a:p>
          <a:p>
            <a:pPr marL="927100">
              <a:lnSpc>
                <a:spcPct val="100000"/>
              </a:lnSpc>
            </a:pPr>
            <a:r>
              <a:rPr sz="3200" dirty="0">
                <a:solidFill>
                  <a:srgbClr val="404040"/>
                </a:solidFill>
                <a:latin typeface="Arial"/>
                <a:cs typeface="Arial"/>
              </a:rPr>
              <a:t>keep it</a:t>
            </a:r>
            <a:r>
              <a:rPr sz="3200" spc="-3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404040"/>
                </a:solidFill>
                <a:latin typeface="Arial"/>
                <a:cs typeface="Arial"/>
              </a:rPr>
              <a:t>simple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300">
              <a:latin typeface="Arial"/>
              <a:cs typeface="Arial"/>
            </a:endParaRPr>
          </a:p>
          <a:p>
            <a:pPr marL="469900" marR="1325245" indent="-469900">
              <a:lnSpc>
                <a:spcPct val="100000"/>
              </a:lnSpc>
              <a:spcBef>
                <a:spcPts val="5"/>
              </a:spcBef>
              <a:buChar char="•"/>
              <a:tabLst>
                <a:tab pos="469900" algn="l"/>
                <a:tab pos="470534" algn="l"/>
              </a:tabLst>
            </a:pPr>
            <a:r>
              <a:rPr sz="3200" spc="-35" dirty="0">
                <a:latin typeface="Arial"/>
                <a:cs typeface="Arial"/>
              </a:rPr>
              <a:t>ПОСЛЕДОВАТЕЛЬНОСТЬ </a:t>
            </a:r>
            <a:r>
              <a:rPr sz="3200" spc="-3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3200" spc="-15" dirty="0">
                <a:solidFill>
                  <a:srgbClr val="404040"/>
                </a:solidFill>
                <a:latin typeface="Arial"/>
                <a:cs typeface="Arial"/>
              </a:rPr>
              <a:t>используйте</a:t>
            </a:r>
            <a:r>
              <a:rPr sz="3200" spc="-6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3200" spc="-20" dirty="0">
                <a:solidFill>
                  <a:srgbClr val="404040"/>
                </a:solidFill>
                <a:latin typeface="Arial"/>
                <a:cs typeface="Arial"/>
              </a:rPr>
              <a:t>паттерны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1398122" y="23876"/>
            <a:ext cx="1981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6</a:t>
            </a:r>
            <a:endParaRPr sz="24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41603" y="379221"/>
            <a:ext cx="6354445" cy="1671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927100" algn="l"/>
              </a:tabLst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Красивый дизайн</a:t>
            </a:r>
            <a:r>
              <a:rPr sz="5400" spc="-9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–  не	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сама</a:t>
            </a:r>
            <a:r>
              <a:rPr sz="5400" spc="-15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цель,</a:t>
            </a:r>
            <a:endParaRPr sz="5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136630" y="0"/>
            <a:ext cx="721360" cy="681990"/>
          </a:xfrm>
          <a:custGeom>
            <a:avLst/>
            <a:gdLst/>
            <a:ahLst/>
            <a:cxnLst/>
            <a:rect l="l" t="t" r="r" b="b"/>
            <a:pathLst>
              <a:path w="721359" h="681990">
                <a:moveTo>
                  <a:pt x="720851" y="0"/>
                </a:moveTo>
                <a:lnTo>
                  <a:pt x="720851" y="533273"/>
                </a:lnTo>
                <a:lnTo>
                  <a:pt x="360425" y="681989"/>
                </a:lnTo>
                <a:lnTo>
                  <a:pt x="0" y="533273"/>
                </a:lnTo>
                <a:lnTo>
                  <a:pt x="0" y="0"/>
                </a:lnTo>
              </a:path>
            </a:pathLst>
          </a:custGeom>
          <a:ln w="502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408791" y="23876"/>
            <a:ext cx="1790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7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661786" y="2848432"/>
            <a:ext cx="87058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-5" dirty="0">
                <a:solidFill>
                  <a:srgbClr val="C00000"/>
                </a:solidFill>
                <a:latin typeface="Arial"/>
                <a:cs typeface="Arial"/>
              </a:rPr>
              <a:t>но</a:t>
            </a:r>
            <a:endParaRPr sz="6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93551" y="23876"/>
            <a:ext cx="2076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8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257544" y="2784346"/>
            <a:ext cx="5599176" cy="4069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70331" y="0"/>
            <a:ext cx="5562600" cy="39822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98122" y="23876"/>
            <a:ext cx="1981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7E7E7E"/>
                </a:solidFill>
                <a:latin typeface="Georgia"/>
                <a:cs typeface="Georgia"/>
              </a:rPr>
              <a:t>9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1603" y="379221"/>
            <a:ext cx="10165080" cy="60534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815079">
              <a:lnSpc>
                <a:spcPct val="100000"/>
              </a:lnSpc>
              <a:spcBef>
                <a:spcPts val="100"/>
              </a:spcBef>
              <a:tabLst>
                <a:tab pos="927100" algn="l"/>
              </a:tabLst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Красивый дизайн</a:t>
            </a:r>
            <a:r>
              <a:rPr sz="5400" spc="-90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–  не	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сама</a:t>
            </a:r>
            <a:r>
              <a:rPr sz="5400" spc="-15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цель</a:t>
            </a:r>
            <a:endParaRPr sz="5400">
              <a:latin typeface="Georgia"/>
              <a:cs typeface="Georgi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5700">
              <a:latin typeface="Georgia"/>
              <a:cs typeface="Georgia"/>
            </a:endParaRPr>
          </a:p>
          <a:p>
            <a:pPr marR="46355" algn="ctr">
              <a:lnSpc>
                <a:spcPct val="100000"/>
              </a:lnSpc>
            </a:pPr>
            <a:r>
              <a:rPr sz="6000" spc="-5" dirty="0">
                <a:solidFill>
                  <a:srgbClr val="C00000"/>
                </a:solidFill>
                <a:latin typeface="Arial"/>
                <a:cs typeface="Arial"/>
              </a:rPr>
              <a:t>но</a:t>
            </a:r>
            <a:endParaRPr sz="6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6800">
              <a:latin typeface="Arial"/>
              <a:cs typeface="Arial"/>
            </a:endParaRPr>
          </a:p>
          <a:p>
            <a:pPr marL="4966970" marR="5080" indent="-2078989">
              <a:lnSpc>
                <a:spcPct val="100000"/>
              </a:lnSpc>
              <a:spcBef>
                <a:spcPts val="5"/>
              </a:spcBef>
              <a:tabLst>
                <a:tab pos="5882005" algn="l"/>
              </a:tabLst>
            </a:pP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без </a:t>
            </a:r>
            <a:r>
              <a:rPr sz="5400" spc="-5" dirty="0">
                <a:solidFill>
                  <a:srgbClr val="585858"/>
                </a:solidFill>
                <a:latin typeface="Georgia"/>
                <a:cs typeface="Georgia"/>
              </a:rPr>
              <a:t>красивого</a:t>
            </a:r>
            <a:r>
              <a:rPr sz="5400" spc="-55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dirty="0">
                <a:solidFill>
                  <a:srgbClr val="585858"/>
                </a:solidFill>
                <a:latin typeface="Georgia"/>
                <a:cs typeface="Georgia"/>
              </a:rPr>
              <a:t>дизайна  не	достичь</a:t>
            </a:r>
            <a:r>
              <a:rPr sz="5400" spc="-85" dirty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sz="5400" spc="-10" dirty="0">
                <a:solidFill>
                  <a:srgbClr val="585858"/>
                </a:solidFill>
                <a:latin typeface="Georgia"/>
                <a:cs typeface="Georgia"/>
              </a:rPr>
              <a:t>цели</a:t>
            </a:r>
            <a:endParaRPr sz="54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</TotalTime>
  <Words>387</Words>
  <Application>Microsoft Office PowerPoint</Application>
  <PresentationFormat>Custom</PresentationFormat>
  <Paragraphs>151</Paragraphs>
  <Slides>44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ОСНОВЫ ДИЗАЙНА или без чего не сделать красиво</vt:lpstr>
      <vt:lpstr>Slide 2</vt:lpstr>
      <vt:lpstr>Дизайн – это не то, как  предмет выглядит, а то, как он работает</vt:lpstr>
      <vt:lpstr>Цель дизайна</vt:lpstr>
      <vt:lpstr>Slide 5</vt:lpstr>
      <vt:lpstr>Требования к дизайну</vt:lpstr>
      <vt:lpstr>Slide 7</vt:lpstr>
      <vt:lpstr>Slide 8</vt:lpstr>
      <vt:lpstr>Slide 9</vt:lpstr>
      <vt:lpstr>На что обратить внимание</vt:lpstr>
      <vt:lpstr>Slide 11</vt:lpstr>
      <vt:lpstr>Как выбрать цвет</vt:lpstr>
      <vt:lpstr>Цветовой круг https://sinnersprojects.ro/culori-potrivite-logo-design/ http://now-wow.blogspot.com/2013/03/asocierea-culorilor.html   </vt:lpstr>
      <vt:lpstr>Комплементарные</vt:lpstr>
      <vt:lpstr>Триадные</vt:lpstr>
      <vt:lpstr>Частично комплементарные</vt:lpstr>
      <vt:lpstr>Аналоговые</vt:lpstr>
      <vt:lpstr>Можно проще</vt:lpstr>
      <vt:lpstr>Важно помнить</vt:lpstr>
      <vt:lpstr>Как выбрать шрифт</vt:lpstr>
      <vt:lpstr>Когда выбираешь шрифт</vt:lpstr>
      <vt:lpstr>Размер</vt:lpstr>
      <vt:lpstr>Контраст</vt:lpstr>
      <vt:lpstr>Пространство</vt:lpstr>
      <vt:lpstr>Иерархия</vt:lpstr>
      <vt:lpstr>Сочетание шрифтов</vt:lpstr>
      <vt:lpstr>Сочетание шрифтов</vt:lpstr>
      <vt:lpstr>Важно помнить</vt:lpstr>
      <vt:lpstr>Важно помнить</vt:lpstr>
      <vt:lpstr>Важно помнить</vt:lpstr>
      <vt:lpstr>Составляем композицию</vt:lpstr>
      <vt:lpstr>Slide 32</vt:lpstr>
      <vt:lpstr>Slide 33</vt:lpstr>
      <vt:lpstr>Варианты композиции</vt:lpstr>
      <vt:lpstr>Slide 35</vt:lpstr>
      <vt:lpstr>Slide 36</vt:lpstr>
      <vt:lpstr>Всё дело в движении глаз</vt:lpstr>
      <vt:lpstr>Управляем движением</vt:lpstr>
      <vt:lpstr>Помним о деталях</vt:lpstr>
      <vt:lpstr>Помним о деталях</vt:lpstr>
      <vt:lpstr>Помним о деталях</vt:lpstr>
      <vt:lpstr>Помним о деталях</vt:lpstr>
      <vt:lpstr>Slide 43</vt:lpstr>
      <vt:lpstr>Контакты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ДИЗАЙНА или без чего не сделать красиво</dc:title>
  <cp:lastModifiedBy>Mihai</cp:lastModifiedBy>
  <cp:revision>2</cp:revision>
  <dcterms:created xsi:type="dcterms:W3CDTF">2021-09-01T07:35:22Z</dcterms:created>
  <dcterms:modified xsi:type="dcterms:W3CDTF">2021-09-01T07:57:33Z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2013-11-08T00:00:00Z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2021-09-01T00:00:00Z</vt:filetime>
  </property>
</Properties>
</file>