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Override PartName="/ppt/slides/slide123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24" y="-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634488" y="2297938"/>
            <a:ext cx="3875023" cy="5137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2A046E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3300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1500" b="0" i="0">
                <a:solidFill>
                  <a:srgbClr val="3333FF"/>
                </a:solidFill>
                <a:latin typeface="Segoe UI Emoji"/>
                <a:cs typeface="Segoe UI Emoj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3300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3300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1286" y="2081911"/>
            <a:ext cx="7961426" cy="5137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FF3300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4886" y="3298952"/>
            <a:ext cx="8574227" cy="2465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500" b="0" i="0">
                <a:solidFill>
                  <a:srgbClr val="3333FF"/>
                </a:solidFill>
                <a:latin typeface="Segoe UI Emoji"/>
                <a:cs typeface="Segoe UI Emoj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5.png"/><Relationship Id="rId4" Type="http://schemas.openxmlformats.org/officeDocument/2006/relationships/image" Target="../media/image204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5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png"/><Relationship Id="rId13" Type="http://schemas.openxmlformats.org/officeDocument/2006/relationships/image" Target="../media/image218.png"/><Relationship Id="rId3" Type="http://schemas.openxmlformats.org/officeDocument/2006/relationships/image" Target="../media/image208.png"/><Relationship Id="rId7" Type="http://schemas.openxmlformats.org/officeDocument/2006/relationships/image" Target="../media/image212.png"/><Relationship Id="rId12" Type="http://schemas.openxmlformats.org/officeDocument/2006/relationships/image" Target="../media/image217.png"/><Relationship Id="rId17" Type="http://schemas.openxmlformats.org/officeDocument/2006/relationships/image" Target="../media/image222.png"/><Relationship Id="rId2" Type="http://schemas.openxmlformats.org/officeDocument/2006/relationships/image" Target="../media/image207.jpeg"/><Relationship Id="rId16" Type="http://schemas.openxmlformats.org/officeDocument/2006/relationships/image" Target="../media/image2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1.png"/><Relationship Id="rId11" Type="http://schemas.openxmlformats.org/officeDocument/2006/relationships/image" Target="../media/image216.png"/><Relationship Id="rId5" Type="http://schemas.openxmlformats.org/officeDocument/2006/relationships/image" Target="../media/image210.png"/><Relationship Id="rId15" Type="http://schemas.openxmlformats.org/officeDocument/2006/relationships/image" Target="../media/image220.png"/><Relationship Id="rId10" Type="http://schemas.openxmlformats.org/officeDocument/2006/relationships/image" Target="../media/image215.jpeg"/><Relationship Id="rId4" Type="http://schemas.openxmlformats.org/officeDocument/2006/relationships/image" Target="../media/image209.png"/><Relationship Id="rId9" Type="http://schemas.openxmlformats.org/officeDocument/2006/relationships/image" Target="../media/image214.png"/><Relationship Id="rId14" Type="http://schemas.openxmlformats.org/officeDocument/2006/relationships/image" Target="../media/image219.jpe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9.png"/><Relationship Id="rId13" Type="http://schemas.openxmlformats.org/officeDocument/2006/relationships/image" Target="../media/image234.png"/><Relationship Id="rId18" Type="http://schemas.openxmlformats.org/officeDocument/2006/relationships/image" Target="../media/image239.png"/><Relationship Id="rId3" Type="http://schemas.openxmlformats.org/officeDocument/2006/relationships/image" Target="../media/image224.png"/><Relationship Id="rId7" Type="http://schemas.openxmlformats.org/officeDocument/2006/relationships/image" Target="../media/image228.png"/><Relationship Id="rId12" Type="http://schemas.openxmlformats.org/officeDocument/2006/relationships/image" Target="../media/image233.png"/><Relationship Id="rId17" Type="http://schemas.openxmlformats.org/officeDocument/2006/relationships/image" Target="../media/image238.png"/><Relationship Id="rId2" Type="http://schemas.openxmlformats.org/officeDocument/2006/relationships/image" Target="../media/image223.png"/><Relationship Id="rId16" Type="http://schemas.openxmlformats.org/officeDocument/2006/relationships/image" Target="../media/image2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7.png"/><Relationship Id="rId11" Type="http://schemas.openxmlformats.org/officeDocument/2006/relationships/image" Target="../media/image232.png"/><Relationship Id="rId5" Type="http://schemas.openxmlformats.org/officeDocument/2006/relationships/image" Target="../media/image226.png"/><Relationship Id="rId15" Type="http://schemas.openxmlformats.org/officeDocument/2006/relationships/image" Target="../media/image236.png"/><Relationship Id="rId10" Type="http://schemas.openxmlformats.org/officeDocument/2006/relationships/image" Target="../media/image231.png"/><Relationship Id="rId4" Type="http://schemas.openxmlformats.org/officeDocument/2006/relationships/image" Target="../media/image225.png"/><Relationship Id="rId9" Type="http://schemas.openxmlformats.org/officeDocument/2006/relationships/image" Target="../media/image230.png"/><Relationship Id="rId14" Type="http://schemas.openxmlformats.org/officeDocument/2006/relationships/image" Target="../media/image235.png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6.png"/><Relationship Id="rId13" Type="http://schemas.openxmlformats.org/officeDocument/2006/relationships/image" Target="../media/image251.png"/><Relationship Id="rId18" Type="http://schemas.openxmlformats.org/officeDocument/2006/relationships/image" Target="../media/image256.png"/><Relationship Id="rId3" Type="http://schemas.openxmlformats.org/officeDocument/2006/relationships/image" Target="../media/image241.png"/><Relationship Id="rId21" Type="http://schemas.openxmlformats.org/officeDocument/2006/relationships/hyperlink" Target="http://www.slideshare.net/busaco/sabin-buraga-dezvoltator-web-2019/" TargetMode="External"/><Relationship Id="rId7" Type="http://schemas.openxmlformats.org/officeDocument/2006/relationships/image" Target="../media/image245.png"/><Relationship Id="rId12" Type="http://schemas.openxmlformats.org/officeDocument/2006/relationships/image" Target="../media/image250.png"/><Relationship Id="rId17" Type="http://schemas.openxmlformats.org/officeDocument/2006/relationships/image" Target="../media/image255.png"/><Relationship Id="rId2" Type="http://schemas.openxmlformats.org/officeDocument/2006/relationships/image" Target="../media/image240.png"/><Relationship Id="rId16" Type="http://schemas.openxmlformats.org/officeDocument/2006/relationships/image" Target="../media/image254.png"/><Relationship Id="rId20" Type="http://schemas.openxmlformats.org/officeDocument/2006/relationships/image" Target="../media/image25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4.png"/><Relationship Id="rId11" Type="http://schemas.openxmlformats.org/officeDocument/2006/relationships/image" Target="../media/image249.png"/><Relationship Id="rId5" Type="http://schemas.openxmlformats.org/officeDocument/2006/relationships/image" Target="../media/image243.png"/><Relationship Id="rId15" Type="http://schemas.openxmlformats.org/officeDocument/2006/relationships/image" Target="../media/image253.png"/><Relationship Id="rId10" Type="http://schemas.openxmlformats.org/officeDocument/2006/relationships/image" Target="../media/image248.png"/><Relationship Id="rId19" Type="http://schemas.openxmlformats.org/officeDocument/2006/relationships/image" Target="../media/image257.png"/><Relationship Id="rId4" Type="http://schemas.openxmlformats.org/officeDocument/2006/relationships/image" Target="../media/image242.png"/><Relationship Id="rId9" Type="http://schemas.openxmlformats.org/officeDocument/2006/relationships/image" Target="../media/image247.png"/><Relationship Id="rId14" Type="http://schemas.openxmlformats.org/officeDocument/2006/relationships/image" Target="../media/image252.pn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photos/nathansmith/4704268314/" TargetMode="External"/><Relationship Id="rId2" Type="http://schemas.openxmlformats.org/officeDocument/2006/relationships/image" Target="../media/image25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26" Type="http://schemas.openxmlformats.org/officeDocument/2006/relationships/image" Target="../media/image39.png"/><Relationship Id="rId3" Type="http://schemas.openxmlformats.org/officeDocument/2006/relationships/image" Target="../media/image16.png"/><Relationship Id="rId21" Type="http://schemas.openxmlformats.org/officeDocument/2006/relationships/image" Target="../media/image34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5" Type="http://schemas.openxmlformats.org/officeDocument/2006/relationships/image" Target="../media/image38.png"/><Relationship Id="rId2" Type="http://schemas.openxmlformats.org/officeDocument/2006/relationships/image" Target="../media/image15.png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24" Type="http://schemas.openxmlformats.org/officeDocument/2006/relationships/image" Target="../media/image37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23" Type="http://schemas.openxmlformats.org/officeDocument/2006/relationships/image" Target="../media/image36.png"/><Relationship Id="rId10" Type="http://schemas.openxmlformats.org/officeDocument/2006/relationships/image" Target="../media/image23.png"/><Relationship Id="rId19" Type="http://schemas.openxmlformats.org/officeDocument/2006/relationships/image" Target="../media/image32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image" Target="../media/image35.png"/><Relationship Id="rId27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reilly.com/programming/free/files/software-architecture-patterns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3" Type="http://schemas.openxmlformats.org/officeDocument/2006/relationships/image" Target="../media/image46.png"/><Relationship Id="rId21" Type="http://schemas.openxmlformats.org/officeDocument/2006/relationships/image" Target="../media/image64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image" Target="../media/image45.png"/><Relationship Id="rId16" Type="http://schemas.openxmlformats.org/officeDocument/2006/relationships/image" Target="../media/image59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19" Type="http://schemas.openxmlformats.org/officeDocument/2006/relationships/image" Target="../media/image62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Relationship Id="rId22" Type="http://schemas.openxmlformats.org/officeDocument/2006/relationships/image" Target="../media/image6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hyperlink" Target="http://www.linkedin.com/pulse/iaas-paas-saas-explained-compared-arsalan-eizadirad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hyperlink" Target="http://www.linkedin.com/pulse/20140730172610-9679881-pizza-as-a-service" TargetMode="External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hyperlink" Target="http://www.paulkerrison.co.uk/random/pizza-as-a-service-2-0" TargetMode="External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08.png"/><Relationship Id="rId18" Type="http://schemas.openxmlformats.org/officeDocument/2006/relationships/image" Target="../media/image112.png"/><Relationship Id="rId3" Type="http://schemas.openxmlformats.org/officeDocument/2006/relationships/image" Target="../media/image98.png"/><Relationship Id="rId21" Type="http://schemas.openxmlformats.org/officeDocument/2006/relationships/image" Target="../media/image115.pn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17" Type="http://schemas.openxmlformats.org/officeDocument/2006/relationships/image" Target="../media/image111.png"/><Relationship Id="rId2" Type="http://schemas.openxmlformats.org/officeDocument/2006/relationships/image" Target="../media/image97.png"/><Relationship Id="rId16" Type="http://schemas.openxmlformats.org/officeDocument/2006/relationships/image" Target="../media/image110.png"/><Relationship Id="rId20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24" Type="http://schemas.openxmlformats.org/officeDocument/2006/relationships/image" Target="../media/image118.png"/><Relationship Id="rId5" Type="http://schemas.openxmlformats.org/officeDocument/2006/relationships/image" Target="../media/image100.png"/><Relationship Id="rId15" Type="http://schemas.openxmlformats.org/officeDocument/2006/relationships/hyperlink" Target="http://www.leaseweblabs.com/2013/10/api-first-architecture-fat-vs-thin-server-debate/" TargetMode="External"/><Relationship Id="rId23" Type="http://schemas.openxmlformats.org/officeDocument/2006/relationships/image" Target="../media/image117.png"/><Relationship Id="rId10" Type="http://schemas.openxmlformats.org/officeDocument/2006/relationships/image" Target="../media/image105.png"/><Relationship Id="rId19" Type="http://schemas.openxmlformats.org/officeDocument/2006/relationships/image" Target="../media/image113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Relationship Id="rId14" Type="http://schemas.openxmlformats.org/officeDocument/2006/relationships/image" Target="../media/image109.png"/><Relationship Id="rId22" Type="http://schemas.openxmlformats.org/officeDocument/2006/relationships/image" Target="../media/image116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1.png"/><Relationship Id="rId18" Type="http://schemas.openxmlformats.org/officeDocument/2006/relationships/image" Target="../media/image136.png"/><Relationship Id="rId26" Type="http://schemas.openxmlformats.org/officeDocument/2006/relationships/image" Target="../media/image144.png"/><Relationship Id="rId39" Type="http://schemas.openxmlformats.org/officeDocument/2006/relationships/image" Target="../media/image157.png"/><Relationship Id="rId3" Type="http://schemas.openxmlformats.org/officeDocument/2006/relationships/image" Target="../media/image121.png"/><Relationship Id="rId21" Type="http://schemas.openxmlformats.org/officeDocument/2006/relationships/image" Target="../media/image139.png"/><Relationship Id="rId34" Type="http://schemas.openxmlformats.org/officeDocument/2006/relationships/image" Target="../media/image152.png"/><Relationship Id="rId42" Type="http://schemas.openxmlformats.org/officeDocument/2006/relationships/image" Target="../media/image160.png"/><Relationship Id="rId47" Type="http://schemas.openxmlformats.org/officeDocument/2006/relationships/image" Target="../media/image165.png"/><Relationship Id="rId50" Type="http://schemas.openxmlformats.org/officeDocument/2006/relationships/image" Target="../media/image168.png"/><Relationship Id="rId7" Type="http://schemas.openxmlformats.org/officeDocument/2006/relationships/image" Target="../media/image125.png"/><Relationship Id="rId12" Type="http://schemas.openxmlformats.org/officeDocument/2006/relationships/image" Target="../media/image130.png"/><Relationship Id="rId17" Type="http://schemas.openxmlformats.org/officeDocument/2006/relationships/image" Target="../media/image135.png"/><Relationship Id="rId25" Type="http://schemas.openxmlformats.org/officeDocument/2006/relationships/image" Target="../media/image143.png"/><Relationship Id="rId33" Type="http://schemas.openxmlformats.org/officeDocument/2006/relationships/image" Target="../media/image151.png"/><Relationship Id="rId38" Type="http://schemas.openxmlformats.org/officeDocument/2006/relationships/image" Target="../media/image156.png"/><Relationship Id="rId46" Type="http://schemas.openxmlformats.org/officeDocument/2006/relationships/image" Target="../media/image164.png"/><Relationship Id="rId2" Type="http://schemas.openxmlformats.org/officeDocument/2006/relationships/image" Target="../media/image120.png"/><Relationship Id="rId16" Type="http://schemas.openxmlformats.org/officeDocument/2006/relationships/image" Target="../media/image134.png"/><Relationship Id="rId20" Type="http://schemas.openxmlformats.org/officeDocument/2006/relationships/image" Target="../media/image138.png"/><Relationship Id="rId29" Type="http://schemas.openxmlformats.org/officeDocument/2006/relationships/image" Target="../media/image147.png"/><Relationship Id="rId41" Type="http://schemas.openxmlformats.org/officeDocument/2006/relationships/image" Target="../media/image1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png"/><Relationship Id="rId11" Type="http://schemas.openxmlformats.org/officeDocument/2006/relationships/image" Target="../media/image129.png"/><Relationship Id="rId24" Type="http://schemas.openxmlformats.org/officeDocument/2006/relationships/image" Target="../media/image142.png"/><Relationship Id="rId32" Type="http://schemas.openxmlformats.org/officeDocument/2006/relationships/image" Target="../media/image150.png"/><Relationship Id="rId37" Type="http://schemas.openxmlformats.org/officeDocument/2006/relationships/image" Target="../media/image155.png"/><Relationship Id="rId40" Type="http://schemas.openxmlformats.org/officeDocument/2006/relationships/image" Target="../media/image158.png"/><Relationship Id="rId45" Type="http://schemas.openxmlformats.org/officeDocument/2006/relationships/image" Target="../media/image163.png"/><Relationship Id="rId5" Type="http://schemas.openxmlformats.org/officeDocument/2006/relationships/image" Target="../media/image123.png"/><Relationship Id="rId15" Type="http://schemas.openxmlformats.org/officeDocument/2006/relationships/image" Target="../media/image133.png"/><Relationship Id="rId23" Type="http://schemas.openxmlformats.org/officeDocument/2006/relationships/image" Target="../media/image141.png"/><Relationship Id="rId28" Type="http://schemas.openxmlformats.org/officeDocument/2006/relationships/image" Target="../media/image146.png"/><Relationship Id="rId36" Type="http://schemas.openxmlformats.org/officeDocument/2006/relationships/image" Target="../media/image154.png"/><Relationship Id="rId49" Type="http://schemas.openxmlformats.org/officeDocument/2006/relationships/image" Target="../media/image167.png"/><Relationship Id="rId10" Type="http://schemas.openxmlformats.org/officeDocument/2006/relationships/image" Target="../media/image128.png"/><Relationship Id="rId19" Type="http://schemas.openxmlformats.org/officeDocument/2006/relationships/image" Target="../media/image137.png"/><Relationship Id="rId31" Type="http://schemas.openxmlformats.org/officeDocument/2006/relationships/image" Target="../media/image149.png"/><Relationship Id="rId44" Type="http://schemas.openxmlformats.org/officeDocument/2006/relationships/image" Target="../media/image162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Relationship Id="rId14" Type="http://schemas.openxmlformats.org/officeDocument/2006/relationships/image" Target="../media/image132.png"/><Relationship Id="rId22" Type="http://schemas.openxmlformats.org/officeDocument/2006/relationships/image" Target="../media/image140.png"/><Relationship Id="rId27" Type="http://schemas.openxmlformats.org/officeDocument/2006/relationships/image" Target="../media/image145.png"/><Relationship Id="rId30" Type="http://schemas.openxmlformats.org/officeDocument/2006/relationships/image" Target="../media/image148.png"/><Relationship Id="rId35" Type="http://schemas.openxmlformats.org/officeDocument/2006/relationships/image" Target="../media/image153.png"/><Relationship Id="rId43" Type="http://schemas.openxmlformats.org/officeDocument/2006/relationships/image" Target="../media/image161.png"/><Relationship Id="rId48" Type="http://schemas.openxmlformats.org/officeDocument/2006/relationships/image" Target="../media/image166.png"/><Relationship Id="rId8" Type="http://schemas.openxmlformats.org/officeDocument/2006/relationships/image" Target="../media/image126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13" Type="http://schemas.openxmlformats.org/officeDocument/2006/relationships/image" Target="../media/image177.png"/><Relationship Id="rId3" Type="http://schemas.openxmlformats.org/officeDocument/2006/relationships/image" Target="../media/image170.png"/><Relationship Id="rId7" Type="http://schemas.openxmlformats.org/officeDocument/2006/relationships/image" Target="../media/image172.png"/><Relationship Id="rId12" Type="http://schemas.openxmlformats.org/officeDocument/2006/relationships/image" Target="../media/image176.png"/><Relationship Id="rId2" Type="http://schemas.openxmlformats.org/officeDocument/2006/relationships/image" Target="../media/image97.png"/><Relationship Id="rId16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175.png"/><Relationship Id="rId5" Type="http://schemas.openxmlformats.org/officeDocument/2006/relationships/image" Target="../media/image103.png"/><Relationship Id="rId15" Type="http://schemas.openxmlformats.org/officeDocument/2006/relationships/image" Target="../media/image179.png"/><Relationship Id="rId10" Type="http://schemas.openxmlformats.org/officeDocument/2006/relationships/image" Target="../media/image174.png"/><Relationship Id="rId4" Type="http://schemas.openxmlformats.org/officeDocument/2006/relationships/image" Target="../media/image171.png"/><Relationship Id="rId9" Type="http://schemas.openxmlformats.org/officeDocument/2006/relationships/image" Target="../media/image100.png"/><Relationship Id="rId14" Type="http://schemas.openxmlformats.org/officeDocument/2006/relationships/image" Target="../media/image178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13" Type="http://schemas.openxmlformats.org/officeDocument/2006/relationships/image" Target="../media/image177.png"/><Relationship Id="rId3" Type="http://schemas.openxmlformats.org/officeDocument/2006/relationships/image" Target="../media/image170.png"/><Relationship Id="rId7" Type="http://schemas.openxmlformats.org/officeDocument/2006/relationships/image" Target="../media/image172.png"/><Relationship Id="rId12" Type="http://schemas.openxmlformats.org/officeDocument/2006/relationships/image" Target="../media/image176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175.png"/><Relationship Id="rId5" Type="http://schemas.openxmlformats.org/officeDocument/2006/relationships/image" Target="../media/image103.png"/><Relationship Id="rId10" Type="http://schemas.openxmlformats.org/officeDocument/2006/relationships/image" Target="../media/image174.png"/><Relationship Id="rId4" Type="http://schemas.openxmlformats.org/officeDocument/2006/relationships/image" Target="../media/image171.png"/><Relationship Id="rId9" Type="http://schemas.openxmlformats.org/officeDocument/2006/relationships/image" Target="../media/image100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13" Type="http://schemas.openxmlformats.org/officeDocument/2006/relationships/image" Target="../media/image177.png"/><Relationship Id="rId3" Type="http://schemas.openxmlformats.org/officeDocument/2006/relationships/image" Target="../media/image181.png"/><Relationship Id="rId7" Type="http://schemas.openxmlformats.org/officeDocument/2006/relationships/image" Target="../media/image172.png"/><Relationship Id="rId12" Type="http://schemas.openxmlformats.org/officeDocument/2006/relationships/image" Target="../media/image176.png"/><Relationship Id="rId2" Type="http://schemas.openxmlformats.org/officeDocument/2006/relationships/image" Target="../media/image97.png"/><Relationship Id="rId16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175.png"/><Relationship Id="rId5" Type="http://schemas.openxmlformats.org/officeDocument/2006/relationships/image" Target="../media/image103.png"/><Relationship Id="rId15" Type="http://schemas.openxmlformats.org/officeDocument/2006/relationships/image" Target="../media/image182.png"/><Relationship Id="rId10" Type="http://schemas.openxmlformats.org/officeDocument/2006/relationships/image" Target="../media/image174.png"/><Relationship Id="rId4" Type="http://schemas.openxmlformats.org/officeDocument/2006/relationships/image" Target="../media/image171.png"/><Relationship Id="rId9" Type="http://schemas.openxmlformats.org/officeDocument/2006/relationships/image" Target="../media/image100.png"/><Relationship Id="rId14" Type="http://schemas.openxmlformats.org/officeDocument/2006/relationships/image" Target="../media/image17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13" Type="http://schemas.openxmlformats.org/officeDocument/2006/relationships/image" Target="../media/image177.png"/><Relationship Id="rId3" Type="http://schemas.openxmlformats.org/officeDocument/2006/relationships/image" Target="../media/image181.png"/><Relationship Id="rId7" Type="http://schemas.openxmlformats.org/officeDocument/2006/relationships/image" Target="../media/image172.png"/><Relationship Id="rId12" Type="http://schemas.openxmlformats.org/officeDocument/2006/relationships/image" Target="../media/image176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175.png"/><Relationship Id="rId5" Type="http://schemas.openxmlformats.org/officeDocument/2006/relationships/image" Target="../media/image103.png"/><Relationship Id="rId10" Type="http://schemas.openxmlformats.org/officeDocument/2006/relationships/image" Target="../media/image174.png"/><Relationship Id="rId4" Type="http://schemas.openxmlformats.org/officeDocument/2006/relationships/image" Target="../media/image171.png"/><Relationship Id="rId9" Type="http://schemas.openxmlformats.org/officeDocument/2006/relationships/image" Target="../media/image100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13" Type="http://schemas.openxmlformats.org/officeDocument/2006/relationships/image" Target="../media/image177.png"/><Relationship Id="rId3" Type="http://schemas.openxmlformats.org/officeDocument/2006/relationships/image" Target="../media/image183.png"/><Relationship Id="rId7" Type="http://schemas.openxmlformats.org/officeDocument/2006/relationships/image" Target="../media/image172.png"/><Relationship Id="rId12" Type="http://schemas.openxmlformats.org/officeDocument/2006/relationships/image" Target="../media/image176.png"/><Relationship Id="rId17" Type="http://schemas.openxmlformats.org/officeDocument/2006/relationships/image" Target="../media/image188.png"/><Relationship Id="rId2" Type="http://schemas.openxmlformats.org/officeDocument/2006/relationships/image" Target="../media/image97.png"/><Relationship Id="rId16" Type="http://schemas.openxmlformats.org/officeDocument/2006/relationships/image" Target="../media/image1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5.png"/><Relationship Id="rId11" Type="http://schemas.openxmlformats.org/officeDocument/2006/relationships/image" Target="../media/image175.png"/><Relationship Id="rId5" Type="http://schemas.openxmlformats.org/officeDocument/2006/relationships/image" Target="../media/image103.png"/><Relationship Id="rId15" Type="http://schemas.openxmlformats.org/officeDocument/2006/relationships/image" Target="../media/image186.png"/><Relationship Id="rId10" Type="http://schemas.openxmlformats.org/officeDocument/2006/relationships/image" Target="../media/image174.png"/><Relationship Id="rId4" Type="http://schemas.openxmlformats.org/officeDocument/2006/relationships/image" Target="../media/image184.png"/><Relationship Id="rId9" Type="http://schemas.openxmlformats.org/officeDocument/2006/relationships/image" Target="../media/image100.png"/><Relationship Id="rId14" Type="http://schemas.openxmlformats.org/officeDocument/2006/relationships/hyperlink" Target="http://www.leaseweblabs.com/2013/10/api-first-architecture-fat-vs-thin-server-debate/" TargetMode="Externa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png"/><Relationship Id="rId13" Type="http://schemas.openxmlformats.org/officeDocument/2006/relationships/image" Target="../media/image196.png"/><Relationship Id="rId18" Type="http://schemas.openxmlformats.org/officeDocument/2006/relationships/image" Target="../media/image201.png"/><Relationship Id="rId3" Type="http://schemas.openxmlformats.org/officeDocument/2006/relationships/image" Target="../media/image189.png"/><Relationship Id="rId7" Type="http://schemas.openxmlformats.org/officeDocument/2006/relationships/image" Target="../media/image172.png"/><Relationship Id="rId12" Type="http://schemas.openxmlformats.org/officeDocument/2006/relationships/image" Target="../media/image195.png"/><Relationship Id="rId17" Type="http://schemas.openxmlformats.org/officeDocument/2006/relationships/image" Target="../media/image200.png"/><Relationship Id="rId2" Type="http://schemas.openxmlformats.org/officeDocument/2006/relationships/image" Target="../media/image97.png"/><Relationship Id="rId16" Type="http://schemas.openxmlformats.org/officeDocument/2006/relationships/image" Target="../media/image1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png"/><Relationship Id="rId11" Type="http://schemas.openxmlformats.org/officeDocument/2006/relationships/image" Target="../media/image194.png"/><Relationship Id="rId5" Type="http://schemas.openxmlformats.org/officeDocument/2006/relationships/image" Target="../media/image103.png"/><Relationship Id="rId15" Type="http://schemas.openxmlformats.org/officeDocument/2006/relationships/image" Target="../media/image198.png"/><Relationship Id="rId10" Type="http://schemas.openxmlformats.org/officeDocument/2006/relationships/image" Target="../media/image193.png"/><Relationship Id="rId4" Type="http://schemas.openxmlformats.org/officeDocument/2006/relationships/image" Target="../media/image190.png"/><Relationship Id="rId9" Type="http://schemas.openxmlformats.org/officeDocument/2006/relationships/image" Target="../media/image176.png"/><Relationship Id="rId14" Type="http://schemas.openxmlformats.org/officeDocument/2006/relationships/image" Target="../media/image197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761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1" y="761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57200" y="914400"/>
            <a:ext cx="8324850" cy="2981960"/>
          </a:xfrm>
          <a:prstGeom prst="rect">
            <a:avLst/>
          </a:prstGeom>
        </p:spPr>
        <p:txBody>
          <a:bodyPr vert="horz" wrap="square" lIns="0" tIns="20193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590"/>
              </a:spcBef>
            </a:pPr>
            <a:r>
              <a:rPr sz="13800" spc="310" dirty="0">
                <a:solidFill>
                  <a:srgbClr val="3333FF"/>
                </a:solidFill>
                <a:latin typeface="Segoe UI Emoji"/>
                <a:cs typeface="Segoe UI Emoji"/>
              </a:rPr>
              <a:t>💡</a:t>
            </a:r>
            <a:endParaRPr sz="13800" dirty="0">
              <a:latin typeface="Segoe UI Emoji"/>
              <a:cs typeface="Segoe UI Emoji"/>
            </a:endParaRPr>
          </a:p>
          <a:p>
            <a:pPr algn="ctr">
              <a:lnSpc>
                <a:spcPct val="100000"/>
              </a:lnSpc>
              <a:spcBef>
                <a:spcPts val="430"/>
              </a:spcBef>
            </a:pPr>
            <a:r>
              <a:rPr sz="4000" b="1" spc="-5" dirty="0">
                <a:solidFill>
                  <a:srgbClr val="FFFFFF"/>
                </a:solidFill>
                <a:latin typeface="Cambria"/>
                <a:cs typeface="Cambria"/>
              </a:rPr>
              <a:t>aplicații Web: </a:t>
            </a:r>
            <a:r>
              <a:rPr sz="4000" b="1" spc="-10" dirty="0">
                <a:solidFill>
                  <a:srgbClr val="FFFFFF"/>
                </a:solidFill>
                <a:latin typeface="Cambria"/>
                <a:cs typeface="Cambria"/>
              </a:rPr>
              <a:t>aspecte</a:t>
            </a:r>
            <a:r>
              <a:rPr sz="4000" b="1" spc="1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4000" b="1" spc="-5" dirty="0">
                <a:solidFill>
                  <a:srgbClr val="FFFFFF"/>
                </a:solidFill>
                <a:latin typeface="Cambria"/>
                <a:cs typeface="Cambria"/>
              </a:rPr>
              <a:t>arhitecturale</a:t>
            </a:r>
            <a:endParaRPr sz="40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3262" y="2081911"/>
            <a:ext cx="7640320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Interacțiunea dintre utilizator(i)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și</a:t>
            </a:r>
            <a:r>
              <a:rPr b="0" spc="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software</a:t>
            </a:r>
          </a:p>
          <a:p>
            <a:pPr marL="26034">
              <a:lnSpc>
                <a:spcPct val="100000"/>
              </a:lnSpc>
            </a:pP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se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realizează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via o </a:t>
            </a:r>
            <a:r>
              <a:rPr spc="-5" dirty="0"/>
              <a:t>interfață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spc="-5" dirty="0">
                <a:solidFill>
                  <a:srgbClr val="000000"/>
                </a:solidFill>
                <a:latin typeface="Cambria"/>
                <a:cs typeface="Cambria"/>
              </a:rPr>
              <a:t>user</a:t>
            </a:r>
            <a:r>
              <a:rPr b="0" i="1" spc="-3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i="1" dirty="0">
                <a:solidFill>
                  <a:srgbClr val="000000"/>
                </a:solidFill>
                <a:latin typeface="Cambria"/>
                <a:cs typeface="Cambria"/>
              </a:rPr>
              <a:t>interface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72083" y="4178757"/>
            <a:ext cx="7658100" cy="1676400"/>
            <a:chOff x="672083" y="4178757"/>
            <a:chExt cx="7658100" cy="1676400"/>
          </a:xfrm>
        </p:grpSpPr>
        <p:sp>
          <p:nvSpPr>
            <p:cNvPr id="4" name="object 4"/>
            <p:cNvSpPr/>
            <p:nvPr/>
          </p:nvSpPr>
          <p:spPr>
            <a:xfrm>
              <a:off x="672083" y="4259529"/>
              <a:ext cx="7657719" cy="140779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75003" y="4178757"/>
              <a:ext cx="6653403" cy="16760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19327" y="4287012"/>
              <a:ext cx="7572756" cy="132283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19327" y="4287012"/>
              <a:ext cx="7573009" cy="1323340"/>
            </a:xfrm>
            <a:custGeom>
              <a:avLst/>
              <a:gdLst/>
              <a:ahLst/>
              <a:cxnLst/>
              <a:rect l="l" t="t" r="r" b="b"/>
              <a:pathLst>
                <a:path w="7573009" h="1323339">
                  <a:moveTo>
                    <a:pt x="0" y="220471"/>
                  </a:moveTo>
                  <a:lnTo>
                    <a:pt x="4479" y="176030"/>
                  </a:lnTo>
                  <a:lnTo>
                    <a:pt x="17325" y="134641"/>
                  </a:lnTo>
                  <a:lnTo>
                    <a:pt x="37652" y="97190"/>
                  </a:lnTo>
                  <a:lnTo>
                    <a:pt x="64573" y="64563"/>
                  </a:lnTo>
                  <a:lnTo>
                    <a:pt x="97202" y="37645"/>
                  </a:lnTo>
                  <a:lnTo>
                    <a:pt x="134652" y="17321"/>
                  </a:lnTo>
                  <a:lnTo>
                    <a:pt x="176037" y="4477"/>
                  </a:lnTo>
                  <a:lnTo>
                    <a:pt x="220472" y="0"/>
                  </a:lnTo>
                  <a:lnTo>
                    <a:pt x="7352283" y="0"/>
                  </a:lnTo>
                  <a:lnTo>
                    <a:pt x="7396725" y="4477"/>
                  </a:lnTo>
                  <a:lnTo>
                    <a:pt x="7438114" y="17321"/>
                  </a:lnTo>
                  <a:lnTo>
                    <a:pt x="7475565" y="37645"/>
                  </a:lnTo>
                  <a:lnTo>
                    <a:pt x="7508192" y="64563"/>
                  </a:lnTo>
                  <a:lnTo>
                    <a:pt x="7535110" y="97190"/>
                  </a:lnTo>
                  <a:lnTo>
                    <a:pt x="7555434" y="134641"/>
                  </a:lnTo>
                  <a:lnTo>
                    <a:pt x="7568278" y="176030"/>
                  </a:lnTo>
                  <a:lnTo>
                    <a:pt x="7572756" y="220471"/>
                  </a:lnTo>
                  <a:lnTo>
                    <a:pt x="7572756" y="1102360"/>
                  </a:lnTo>
                  <a:lnTo>
                    <a:pt x="7568278" y="1146801"/>
                  </a:lnTo>
                  <a:lnTo>
                    <a:pt x="7555434" y="1188190"/>
                  </a:lnTo>
                  <a:lnTo>
                    <a:pt x="7535110" y="1225641"/>
                  </a:lnTo>
                  <a:lnTo>
                    <a:pt x="7508192" y="1258268"/>
                  </a:lnTo>
                  <a:lnTo>
                    <a:pt x="7475565" y="1285186"/>
                  </a:lnTo>
                  <a:lnTo>
                    <a:pt x="7438114" y="1305510"/>
                  </a:lnTo>
                  <a:lnTo>
                    <a:pt x="7396725" y="1318354"/>
                  </a:lnTo>
                  <a:lnTo>
                    <a:pt x="7352283" y="1322832"/>
                  </a:lnTo>
                  <a:lnTo>
                    <a:pt x="220472" y="1322832"/>
                  </a:lnTo>
                  <a:lnTo>
                    <a:pt x="176037" y="1318354"/>
                  </a:lnTo>
                  <a:lnTo>
                    <a:pt x="134652" y="1305510"/>
                  </a:lnTo>
                  <a:lnTo>
                    <a:pt x="97202" y="1285186"/>
                  </a:lnTo>
                  <a:lnTo>
                    <a:pt x="64573" y="1258268"/>
                  </a:lnTo>
                  <a:lnTo>
                    <a:pt x="37652" y="1225641"/>
                  </a:lnTo>
                  <a:lnTo>
                    <a:pt x="17325" y="1188190"/>
                  </a:lnTo>
                  <a:lnTo>
                    <a:pt x="4479" y="1146801"/>
                  </a:lnTo>
                  <a:lnTo>
                    <a:pt x="0" y="1102360"/>
                  </a:lnTo>
                  <a:lnTo>
                    <a:pt x="0" y="220471"/>
                  </a:lnTo>
                  <a:close/>
                </a:path>
              </a:pathLst>
            </a:custGeom>
            <a:ln w="9143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418336" y="4287392"/>
            <a:ext cx="617728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Cambria"/>
                <a:cs typeface="Cambria"/>
              </a:rPr>
              <a:t>API (</a:t>
            </a:r>
            <a:r>
              <a:rPr sz="2800" i="1" spc="-10" dirty="0">
                <a:latin typeface="Cambria"/>
                <a:cs typeface="Cambria"/>
              </a:rPr>
              <a:t>Application Programming </a:t>
            </a:r>
            <a:r>
              <a:rPr sz="2800" i="1" spc="-15" dirty="0">
                <a:latin typeface="Cambria"/>
                <a:cs typeface="Cambria"/>
              </a:rPr>
              <a:t>Interface</a:t>
            </a:r>
            <a:r>
              <a:rPr sz="2800" spc="-15" dirty="0">
                <a:latin typeface="Cambria"/>
                <a:cs typeface="Cambria"/>
              </a:rPr>
              <a:t>)  </a:t>
            </a:r>
            <a:r>
              <a:rPr sz="2800" i="1" spc="-10" dirty="0">
                <a:latin typeface="Cambria"/>
                <a:cs typeface="Cambria"/>
              </a:rPr>
              <a:t>versus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b="1" spc="-5" dirty="0">
                <a:latin typeface="Cambria"/>
                <a:cs typeface="Cambria"/>
              </a:rPr>
              <a:t>UI </a:t>
            </a:r>
            <a:r>
              <a:rPr sz="2800" spc="-5" dirty="0">
                <a:latin typeface="Cambria"/>
                <a:cs typeface="Cambria"/>
              </a:rPr>
              <a:t>(</a:t>
            </a:r>
            <a:r>
              <a:rPr sz="2800" b="1" i="1" spc="-5" dirty="0">
                <a:latin typeface="Cambria"/>
                <a:cs typeface="Cambria"/>
              </a:rPr>
              <a:t>User</a:t>
            </a:r>
            <a:r>
              <a:rPr sz="2800" b="1" i="1" spc="-25" dirty="0">
                <a:latin typeface="Cambria"/>
                <a:cs typeface="Cambria"/>
              </a:rPr>
              <a:t> </a:t>
            </a:r>
            <a:r>
              <a:rPr sz="2800" b="1" i="1" spc="-10" dirty="0">
                <a:latin typeface="Cambria"/>
                <a:cs typeface="Cambria"/>
              </a:rPr>
              <a:t>Interface</a:t>
            </a:r>
            <a:r>
              <a:rPr sz="2800" spc="-10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601" y="2297938"/>
            <a:ext cx="8763000" cy="19786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458595">
              <a:lnSpc>
                <a:spcPct val="100200"/>
              </a:lnSpc>
              <a:spcBef>
                <a:spcPts val="95"/>
              </a:spcBef>
            </a:pP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Modalități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de descriere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abstractă:  </a:t>
            </a: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OpenAPI Specification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(ex-</a:t>
            </a: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Swagger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)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– </a:t>
            </a:r>
            <a:r>
              <a:rPr spc="-305" dirty="0">
                <a:solidFill>
                  <a:srgbClr val="3333FF"/>
                </a:solidFill>
                <a:latin typeface="Arial"/>
                <a:cs typeface="Arial"/>
              </a:rPr>
              <a:t>openapis.org  </a:t>
            </a: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RAML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spc="-5" dirty="0">
                <a:solidFill>
                  <a:srgbClr val="2A046E"/>
                </a:solidFill>
                <a:latin typeface="Cambria"/>
                <a:cs typeface="Cambria"/>
              </a:rPr>
              <a:t>RESTful API Modeling </a:t>
            </a:r>
            <a:r>
              <a:rPr b="0" i="1" dirty="0">
                <a:solidFill>
                  <a:srgbClr val="2A046E"/>
                </a:solidFill>
                <a:latin typeface="Cambria"/>
                <a:cs typeface="Cambria"/>
              </a:rPr>
              <a:t>Language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) –</a:t>
            </a:r>
            <a:r>
              <a:rPr b="0" spc="1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pc="-290" dirty="0">
                <a:solidFill>
                  <a:srgbClr val="3333FF"/>
                </a:solidFill>
                <a:latin typeface="Arial"/>
                <a:cs typeface="Arial"/>
              </a:rPr>
              <a:t>raml.org</a:t>
            </a:r>
          </a:p>
          <a:p>
            <a:pPr marL="3810" algn="ctr">
              <a:lnSpc>
                <a:spcPct val="100000"/>
              </a:lnSpc>
            </a:pP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API Blueprint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–</a:t>
            </a:r>
            <a:r>
              <a:rPr b="0" spc="-1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pc="-280" dirty="0">
                <a:solidFill>
                  <a:srgbClr val="3333FF"/>
                </a:solidFill>
                <a:latin typeface="Arial"/>
                <a:cs typeface="Arial"/>
              </a:rPr>
              <a:t>apiblueprint.org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82164" y="5532526"/>
            <a:ext cx="4979670" cy="8801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Cambria"/>
                <a:cs typeface="Cambria"/>
              </a:rPr>
              <a:t>alte </a:t>
            </a:r>
            <a:r>
              <a:rPr sz="2800" spc="-5" dirty="0">
                <a:latin typeface="Cambria"/>
                <a:cs typeface="Cambria"/>
              </a:rPr>
              <a:t>resurse de interes: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2800" b="1" spc="-275" dirty="0">
                <a:solidFill>
                  <a:srgbClr val="3333FF"/>
                </a:solidFill>
                <a:latin typeface="Arial"/>
                <a:cs typeface="Arial"/>
              </a:rPr>
              <a:t>github.com/Kikobeats/awesome-api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35757" y="2297938"/>
            <a:ext cx="387413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OpenAPI</a:t>
            </a:r>
            <a:r>
              <a:rPr b="0" spc="-6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Specification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2209" y="3276346"/>
            <a:ext cx="8940165" cy="30130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soluție </a:t>
            </a:r>
            <a:r>
              <a:rPr sz="2800" spc="-10" dirty="0">
                <a:latin typeface="Cambria"/>
                <a:cs typeface="Cambria"/>
              </a:rPr>
              <a:t>modernă </a:t>
            </a:r>
            <a:r>
              <a:rPr sz="2800" spc="-5" dirty="0">
                <a:latin typeface="Cambria"/>
                <a:cs typeface="Cambria"/>
              </a:rPr>
              <a:t>de a declara – independent de platformă –  interfața publică a unui </a:t>
            </a:r>
            <a:r>
              <a:rPr sz="2800" spc="-10" dirty="0">
                <a:latin typeface="Cambria"/>
                <a:cs typeface="Cambria"/>
              </a:rPr>
              <a:t>API</a:t>
            </a:r>
            <a:r>
              <a:rPr sz="2800" spc="-5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REST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versiunea </a:t>
            </a:r>
            <a:r>
              <a:rPr sz="2800" dirty="0">
                <a:latin typeface="Cambria"/>
                <a:cs typeface="Cambria"/>
              </a:rPr>
              <a:t>curentă: </a:t>
            </a:r>
            <a:r>
              <a:rPr sz="2800" spc="-10" dirty="0">
                <a:latin typeface="Cambria"/>
                <a:cs typeface="Cambria"/>
              </a:rPr>
              <a:t>OpenAPI </a:t>
            </a:r>
            <a:r>
              <a:rPr sz="2800" spc="-5" dirty="0">
                <a:latin typeface="Cambria"/>
                <a:cs typeface="Cambria"/>
              </a:rPr>
              <a:t>3.0.2 (septembrie</a:t>
            </a:r>
            <a:r>
              <a:rPr sz="2800" spc="25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2019)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formate folosite: </a:t>
            </a:r>
            <a:r>
              <a:rPr sz="2800" spc="-10" dirty="0">
                <a:latin typeface="Cambria"/>
                <a:cs typeface="Cambria"/>
              </a:rPr>
              <a:t>JSON</a:t>
            </a:r>
            <a:r>
              <a:rPr sz="2800" spc="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și/sau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10" dirty="0">
                <a:latin typeface="Cambria"/>
                <a:cs typeface="Cambria"/>
              </a:rPr>
              <a:t>YAML </a:t>
            </a:r>
            <a:r>
              <a:rPr sz="2800" dirty="0">
                <a:latin typeface="Cambria"/>
                <a:cs typeface="Cambria"/>
              </a:rPr>
              <a:t>(</a:t>
            </a:r>
            <a:r>
              <a:rPr sz="2800" i="1" dirty="0">
                <a:latin typeface="Cambria"/>
                <a:cs typeface="Cambria"/>
              </a:rPr>
              <a:t>Yet </a:t>
            </a:r>
            <a:r>
              <a:rPr sz="2800" i="1" spc="-10" dirty="0">
                <a:latin typeface="Cambria"/>
                <a:cs typeface="Cambria"/>
              </a:rPr>
              <a:t>Another </a:t>
            </a:r>
            <a:r>
              <a:rPr sz="2800" i="1" spc="-5" dirty="0">
                <a:latin typeface="Cambria"/>
                <a:cs typeface="Cambria"/>
              </a:rPr>
              <a:t>Markup</a:t>
            </a:r>
            <a:r>
              <a:rPr sz="2800" i="1" spc="20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Language</a:t>
            </a:r>
            <a:r>
              <a:rPr sz="2800" spc="-5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35757" y="2297938"/>
            <a:ext cx="387413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OpenAPI</a:t>
            </a:r>
            <a:r>
              <a:rPr b="0" spc="-6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Specification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91308" y="3276346"/>
            <a:ext cx="496125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bibliotecă JS de</a:t>
            </a:r>
            <a:r>
              <a:rPr sz="2800" spc="-20" dirty="0">
                <a:latin typeface="Cambria"/>
                <a:cs typeface="Cambria"/>
              </a:rPr>
              <a:t> </a:t>
            </a:r>
            <a:r>
              <a:rPr sz="2800" dirty="0">
                <a:latin typeface="Cambria"/>
                <a:cs typeface="Cambria"/>
              </a:rPr>
              <a:t>procesare: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Spectral </a:t>
            </a:r>
            <a:r>
              <a:rPr sz="2800" spc="-5" dirty="0">
                <a:latin typeface="Cambria"/>
                <a:cs typeface="Cambria"/>
              </a:rPr>
              <a:t>(JavaScript,</a:t>
            </a:r>
            <a:r>
              <a:rPr sz="2800" spc="-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TypeScript)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35757" y="2297938"/>
            <a:ext cx="387413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OpenAPI</a:t>
            </a:r>
            <a:r>
              <a:rPr b="0" spc="-6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Specification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5558" y="3276346"/>
            <a:ext cx="7472680" cy="2159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creare de servicii (puncte </a:t>
            </a:r>
            <a:r>
              <a:rPr sz="2800" spc="-10" dirty="0">
                <a:latin typeface="Cambria"/>
                <a:cs typeface="Cambria"/>
              </a:rPr>
              <a:t>terminale </a:t>
            </a:r>
            <a:r>
              <a:rPr sz="2800" spc="-5" dirty="0">
                <a:latin typeface="Cambria"/>
                <a:cs typeface="Cambria"/>
              </a:rPr>
              <a:t>– </a:t>
            </a:r>
            <a:r>
              <a:rPr sz="2800" i="1" spc="-5" dirty="0">
                <a:latin typeface="Cambria"/>
                <a:cs typeface="Cambria"/>
              </a:rPr>
              <a:t>end-points</a:t>
            </a:r>
            <a:r>
              <a:rPr sz="2800" spc="-5" dirty="0">
                <a:latin typeface="Cambria"/>
                <a:cs typeface="Cambria"/>
              </a:rPr>
              <a:t>)  pe baza unui document</a:t>
            </a:r>
            <a:r>
              <a:rPr sz="2800" spc="-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OpenAPI:</a:t>
            </a:r>
            <a:endParaRPr sz="2800">
              <a:latin typeface="Cambria"/>
              <a:cs typeface="Cambria"/>
            </a:endParaRPr>
          </a:p>
          <a:p>
            <a:pPr marL="1983105" marR="1974214" algn="ctr">
              <a:lnSpc>
                <a:spcPct val="100000"/>
              </a:lnSpc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Exegesis </a:t>
            </a:r>
            <a:r>
              <a:rPr sz="2800" spc="-5" dirty="0">
                <a:latin typeface="Cambria"/>
                <a:cs typeface="Cambria"/>
              </a:rPr>
              <a:t>(Node.js) 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Fusio </a:t>
            </a:r>
            <a:r>
              <a:rPr sz="2800" spc="-5" dirty="0">
                <a:latin typeface="Cambria"/>
                <a:cs typeface="Cambria"/>
              </a:rPr>
              <a:t>(PHP,</a:t>
            </a:r>
            <a:r>
              <a:rPr sz="2800" spc="-3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JavaScript)</a:t>
            </a:r>
            <a:endParaRPr sz="280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Vert.x </a:t>
            </a:r>
            <a:r>
              <a:rPr sz="2800" spc="-5" dirty="0">
                <a:latin typeface="Cambria"/>
                <a:cs typeface="Cambria"/>
              </a:rPr>
              <a:t>(Java, Kotlin, JS, Ruby,</a:t>
            </a:r>
            <a:r>
              <a:rPr sz="2800" spc="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Scala,…)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OpenAPI</a:t>
            </a:r>
            <a:r>
              <a:rPr spc="-60" dirty="0"/>
              <a:t> </a:t>
            </a:r>
            <a:r>
              <a:rPr spc="-5" dirty="0"/>
              <a:t>Specification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28825" y="3276346"/>
            <a:ext cx="508444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66495" marR="5080" indent="-115443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Cambria"/>
                <a:cs typeface="Cambria"/>
              </a:rPr>
              <a:t>generator </a:t>
            </a:r>
            <a:r>
              <a:rPr sz="2800" spc="-5" dirty="0">
                <a:latin typeface="Cambria"/>
                <a:cs typeface="Cambria"/>
              </a:rPr>
              <a:t>de cod – exemplificare:  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BaucisJS</a:t>
            </a:r>
            <a:r>
              <a:rPr sz="2800" spc="5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(Node.js)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58673"/>
            <a:ext cx="12318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70" dirty="0">
                <a:latin typeface="Arial"/>
                <a:cs typeface="Arial"/>
              </a:rPr>
              <a:t>{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48844" y="369265"/>
            <a:ext cx="22383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25" dirty="0">
                <a:solidFill>
                  <a:srgbClr val="000000"/>
                </a:solidFill>
                <a:latin typeface="Arial"/>
                <a:cs typeface="Arial"/>
              </a:rPr>
              <a:t>"</a:t>
            </a:r>
            <a:r>
              <a:rPr sz="2400" spc="-225" dirty="0">
                <a:latin typeface="Arial"/>
                <a:cs typeface="Arial"/>
              </a:rPr>
              <a:t>openapi</a:t>
            </a:r>
            <a:r>
              <a:rPr sz="2400" spc="-225" dirty="0">
                <a:solidFill>
                  <a:srgbClr val="000000"/>
                </a:solidFill>
                <a:latin typeface="Arial"/>
                <a:cs typeface="Arial"/>
              </a:rPr>
              <a:t>":</a:t>
            </a:r>
            <a:r>
              <a:rPr sz="2400" spc="-16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spc="-190" dirty="0">
                <a:solidFill>
                  <a:srgbClr val="000000"/>
                </a:solidFill>
                <a:latin typeface="Arial"/>
                <a:cs typeface="Arial"/>
              </a:rPr>
              <a:t>"3.0.0",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8844" y="680720"/>
            <a:ext cx="6452870" cy="4744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65"/>
              </a:lnSpc>
              <a:spcBef>
                <a:spcPts val="100"/>
              </a:spcBef>
            </a:pPr>
            <a:r>
              <a:rPr sz="2400" b="1" spc="-215" dirty="0">
                <a:latin typeface="Arial"/>
                <a:cs typeface="Arial"/>
              </a:rPr>
              <a:t>"</a:t>
            </a:r>
            <a:r>
              <a:rPr sz="2400" b="1" spc="-215" dirty="0">
                <a:solidFill>
                  <a:srgbClr val="FF3300"/>
                </a:solidFill>
                <a:latin typeface="Arial"/>
                <a:cs typeface="Arial"/>
              </a:rPr>
              <a:t>paths</a:t>
            </a:r>
            <a:r>
              <a:rPr sz="2400" b="1" spc="-215" dirty="0">
                <a:latin typeface="Arial"/>
                <a:cs typeface="Arial"/>
              </a:rPr>
              <a:t>":</a:t>
            </a:r>
            <a:r>
              <a:rPr sz="2400" b="1" spc="-120" dirty="0">
                <a:latin typeface="Arial"/>
                <a:cs typeface="Arial"/>
              </a:rPr>
              <a:t> </a:t>
            </a:r>
            <a:r>
              <a:rPr sz="2400" b="1" spc="-170" dirty="0">
                <a:latin typeface="Arial"/>
                <a:cs typeface="Arial"/>
              </a:rPr>
              <a:t>{</a:t>
            </a:r>
            <a:endParaRPr sz="2400">
              <a:latin typeface="Arial"/>
              <a:cs typeface="Arial"/>
            </a:endParaRPr>
          </a:p>
          <a:p>
            <a:pPr marL="220979">
              <a:lnSpc>
                <a:spcPts val="2450"/>
              </a:lnSpc>
            </a:pPr>
            <a:r>
              <a:rPr sz="2400" b="1" spc="-215" dirty="0">
                <a:latin typeface="Arial"/>
                <a:cs typeface="Arial"/>
              </a:rPr>
              <a:t>"</a:t>
            </a:r>
            <a:r>
              <a:rPr sz="2400" b="1" spc="-215" dirty="0">
                <a:solidFill>
                  <a:srgbClr val="3333FF"/>
                </a:solidFill>
                <a:latin typeface="Arial"/>
                <a:cs typeface="Arial"/>
              </a:rPr>
              <a:t>/resource</a:t>
            </a:r>
            <a:r>
              <a:rPr sz="2400" b="1" spc="-215" dirty="0">
                <a:latin typeface="Arial"/>
                <a:cs typeface="Arial"/>
              </a:rPr>
              <a:t>":</a:t>
            </a:r>
            <a:r>
              <a:rPr sz="2400" b="1" spc="-105" dirty="0">
                <a:latin typeface="Arial"/>
                <a:cs typeface="Arial"/>
              </a:rPr>
              <a:t> </a:t>
            </a:r>
            <a:r>
              <a:rPr sz="2400" b="1" spc="-170" dirty="0">
                <a:latin typeface="Arial"/>
                <a:cs typeface="Arial"/>
              </a:rPr>
              <a:t>{</a:t>
            </a:r>
            <a:endParaRPr sz="2400">
              <a:latin typeface="Arial"/>
              <a:cs typeface="Arial"/>
            </a:endParaRPr>
          </a:p>
          <a:p>
            <a:pPr marL="431800">
              <a:lnSpc>
                <a:spcPts val="2450"/>
              </a:lnSpc>
            </a:pPr>
            <a:r>
              <a:rPr sz="2400" b="1" spc="-204" dirty="0">
                <a:latin typeface="Arial"/>
                <a:cs typeface="Arial"/>
              </a:rPr>
              <a:t>"get":</a:t>
            </a:r>
            <a:r>
              <a:rPr sz="2400" b="1" spc="-120" dirty="0">
                <a:latin typeface="Arial"/>
                <a:cs typeface="Arial"/>
              </a:rPr>
              <a:t> </a:t>
            </a:r>
            <a:r>
              <a:rPr sz="2400" b="1" spc="-170" dirty="0">
                <a:latin typeface="Arial"/>
                <a:cs typeface="Arial"/>
              </a:rPr>
              <a:t>{</a:t>
            </a:r>
            <a:endParaRPr sz="2400">
              <a:latin typeface="Arial"/>
              <a:cs typeface="Arial"/>
            </a:endParaRPr>
          </a:p>
          <a:p>
            <a:pPr marL="640080" marR="2884805">
              <a:lnSpc>
                <a:spcPts val="2450"/>
              </a:lnSpc>
              <a:spcBef>
                <a:spcPts val="225"/>
              </a:spcBef>
            </a:pPr>
            <a:r>
              <a:rPr sz="2400" b="1" spc="-210" dirty="0">
                <a:latin typeface="Arial"/>
                <a:cs typeface="Arial"/>
              </a:rPr>
              <a:t>"</a:t>
            </a:r>
            <a:r>
              <a:rPr sz="2400" b="1" spc="-210" dirty="0">
                <a:solidFill>
                  <a:srgbClr val="FF3300"/>
                </a:solidFill>
                <a:latin typeface="Arial"/>
                <a:cs typeface="Arial"/>
              </a:rPr>
              <a:t>operationId</a:t>
            </a:r>
            <a:r>
              <a:rPr sz="2400" b="1" spc="-210" dirty="0">
                <a:latin typeface="Arial"/>
                <a:cs typeface="Arial"/>
              </a:rPr>
              <a:t>": "service",  </a:t>
            </a:r>
            <a:r>
              <a:rPr sz="2400" b="1" spc="-225" dirty="0">
                <a:latin typeface="Arial"/>
                <a:cs typeface="Arial"/>
              </a:rPr>
              <a:t>"</a:t>
            </a:r>
            <a:r>
              <a:rPr sz="2400" b="1" spc="-225" dirty="0">
                <a:solidFill>
                  <a:srgbClr val="FF3300"/>
                </a:solidFill>
                <a:latin typeface="Arial"/>
                <a:cs typeface="Arial"/>
              </a:rPr>
              <a:t>parameters</a:t>
            </a:r>
            <a:r>
              <a:rPr sz="2400" b="1" spc="-225" dirty="0">
                <a:latin typeface="Arial"/>
                <a:cs typeface="Arial"/>
              </a:rPr>
              <a:t>": </a:t>
            </a:r>
            <a:r>
              <a:rPr sz="2400" b="1" spc="-145" dirty="0">
                <a:latin typeface="Arial"/>
                <a:cs typeface="Arial"/>
              </a:rPr>
              <a:t>[</a:t>
            </a:r>
            <a:r>
              <a:rPr sz="2400" b="1" spc="-10" dirty="0">
                <a:latin typeface="Arial"/>
                <a:cs typeface="Arial"/>
              </a:rPr>
              <a:t> </a:t>
            </a:r>
            <a:r>
              <a:rPr sz="2400" b="1" spc="-170" dirty="0">
                <a:latin typeface="Arial"/>
                <a:cs typeface="Arial"/>
              </a:rPr>
              <a:t>{</a:t>
            </a:r>
            <a:endParaRPr sz="2400">
              <a:latin typeface="Arial"/>
              <a:cs typeface="Arial"/>
            </a:endParaRPr>
          </a:p>
          <a:p>
            <a:pPr marL="857250">
              <a:lnSpc>
                <a:spcPts val="2220"/>
              </a:lnSpc>
            </a:pPr>
            <a:r>
              <a:rPr sz="2400" b="1" spc="-245" dirty="0">
                <a:latin typeface="Arial"/>
                <a:cs typeface="Arial"/>
              </a:rPr>
              <a:t>"</a:t>
            </a:r>
            <a:r>
              <a:rPr sz="2400" b="1" spc="-245" dirty="0">
                <a:solidFill>
                  <a:srgbClr val="FF3300"/>
                </a:solidFill>
                <a:latin typeface="Arial"/>
                <a:cs typeface="Arial"/>
              </a:rPr>
              <a:t>name</a:t>
            </a:r>
            <a:r>
              <a:rPr sz="2400" b="1" spc="-245" dirty="0">
                <a:latin typeface="Arial"/>
                <a:cs typeface="Arial"/>
              </a:rPr>
              <a:t>":</a:t>
            </a:r>
            <a:r>
              <a:rPr sz="2400" b="1" spc="-120" dirty="0">
                <a:latin typeface="Arial"/>
                <a:cs typeface="Arial"/>
              </a:rPr>
              <a:t> </a:t>
            </a:r>
            <a:r>
              <a:rPr sz="2400" b="1" spc="-225" dirty="0">
                <a:latin typeface="Arial"/>
                <a:cs typeface="Arial"/>
              </a:rPr>
              <a:t>"parameter",</a:t>
            </a:r>
            <a:endParaRPr sz="2400">
              <a:latin typeface="Arial"/>
              <a:cs typeface="Arial"/>
            </a:endParaRPr>
          </a:p>
          <a:p>
            <a:pPr marL="857250">
              <a:lnSpc>
                <a:spcPts val="2450"/>
              </a:lnSpc>
            </a:pPr>
            <a:r>
              <a:rPr sz="2400" b="1" spc="-190" dirty="0">
                <a:latin typeface="Arial"/>
                <a:cs typeface="Arial"/>
              </a:rPr>
              <a:t>"</a:t>
            </a:r>
            <a:r>
              <a:rPr sz="2400" b="1" spc="-190" dirty="0">
                <a:solidFill>
                  <a:srgbClr val="FF3300"/>
                </a:solidFill>
                <a:latin typeface="Arial"/>
                <a:cs typeface="Arial"/>
              </a:rPr>
              <a:t>in</a:t>
            </a:r>
            <a:r>
              <a:rPr sz="2400" b="1" spc="-190" dirty="0">
                <a:latin typeface="Arial"/>
                <a:cs typeface="Arial"/>
              </a:rPr>
              <a:t>":</a:t>
            </a:r>
            <a:r>
              <a:rPr sz="2400" b="1" spc="-130" dirty="0">
                <a:latin typeface="Arial"/>
                <a:cs typeface="Arial"/>
              </a:rPr>
              <a:t> </a:t>
            </a:r>
            <a:r>
              <a:rPr sz="2400" b="1" spc="-220" dirty="0">
                <a:latin typeface="Arial"/>
                <a:cs typeface="Arial"/>
              </a:rPr>
              <a:t>"query",</a:t>
            </a:r>
            <a:endParaRPr sz="2400">
              <a:latin typeface="Arial"/>
              <a:cs typeface="Arial"/>
            </a:endParaRPr>
          </a:p>
          <a:p>
            <a:pPr marL="857250">
              <a:lnSpc>
                <a:spcPts val="2450"/>
              </a:lnSpc>
            </a:pPr>
            <a:r>
              <a:rPr sz="2400" b="1" spc="-245" dirty="0">
                <a:latin typeface="Arial"/>
                <a:cs typeface="Arial"/>
              </a:rPr>
              <a:t>"</a:t>
            </a:r>
            <a:r>
              <a:rPr sz="2400" b="1" spc="-245" dirty="0">
                <a:solidFill>
                  <a:srgbClr val="FF3300"/>
                </a:solidFill>
                <a:latin typeface="Arial"/>
                <a:cs typeface="Arial"/>
              </a:rPr>
              <a:t>schema</a:t>
            </a:r>
            <a:r>
              <a:rPr sz="2400" b="1" spc="-245" dirty="0">
                <a:latin typeface="Arial"/>
                <a:cs typeface="Arial"/>
              </a:rPr>
              <a:t>": </a:t>
            </a:r>
            <a:r>
              <a:rPr sz="2400" b="1" spc="-170" dirty="0">
                <a:latin typeface="Arial"/>
                <a:cs typeface="Arial"/>
              </a:rPr>
              <a:t>{ </a:t>
            </a:r>
            <a:r>
              <a:rPr sz="2400" b="1" spc="-220" dirty="0">
                <a:latin typeface="Arial"/>
                <a:cs typeface="Arial"/>
              </a:rPr>
              <a:t>"</a:t>
            </a:r>
            <a:r>
              <a:rPr sz="2400" b="1" spc="-220" dirty="0">
                <a:solidFill>
                  <a:srgbClr val="FF3300"/>
                </a:solidFill>
                <a:latin typeface="Arial"/>
                <a:cs typeface="Arial"/>
              </a:rPr>
              <a:t>type</a:t>
            </a:r>
            <a:r>
              <a:rPr sz="2400" b="1" spc="-220" dirty="0">
                <a:latin typeface="Arial"/>
                <a:cs typeface="Arial"/>
              </a:rPr>
              <a:t>" </a:t>
            </a:r>
            <a:r>
              <a:rPr sz="2400" b="1" spc="-145" dirty="0">
                <a:latin typeface="Arial"/>
                <a:cs typeface="Arial"/>
              </a:rPr>
              <a:t>: </a:t>
            </a:r>
            <a:r>
              <a:rPr sz="2400" b="1" spc="-204" dirty="0">
                <a:latin typeface="Arial"/>
                <a:cs typeface="Arial"/>
              </a:rPr>
              <a:t>"string"</a:t>
            </a:r>
            <a:r>
              <a:rPr sz="2400" b="1" spc="-225" dirty="0">
                <a:latin typeface="Arial"/>
                <a:cs typeface="Arial"/>
              </a:rPr>
              <a:t> </a:t>
            </a:r>
            <a:r>
              <a:rPr sz="2400" b="1" spc="-170" dirty="0">
                <a:latin typeface="Arial"/>
                <a:cs typeface="Arial"/>
              </a:rPr>
              <a:t>}</a:t>
            </a:r>
            <a:endParaRPr sz="2400">
              <a:latin typeface="Arial"/>
              <a:cs typeface="Arial"/>
            </a:endParaRPr>
          </a:p>
          <a:p>
            <a:pPr marL="640080">
              <a:lnSpc>
                <a:spcPts val="2450"/>
              </a:lnSpc>
            </a:pPr>
            <a:r>
              <a:rPr sz="2400" b="1" spc="-170" dirty="0">
                <a:latin typeface="Arial"/>
                <a:cs typeface="Arial"/>
              </a:rPr>
              <a:t>}</a:t>
            </a:r>
            <a:r>
              <a:rPr sz="2400" b="1" spc="-120" dirty="0">
                <a:latin typeface="Arial"/>
                <a:cs typeface="Arial"/>
              </a:rPr>
              <a:t> </a:t>
            </a:r>
            <a:r>
              <a:rPr sz="2400" b="1" spc="-135" dirty="0">
                <a:latin typeface="Arial"/>
                <a:cs typeface="Arial"/>
              </a:rPr>
              <a:t>],</a:t>
            </a:r>
            <a:endParaRPr sz="2400">
              <a:latin typeface="Arial"/>
              <a:cs typeface="Arial"/>
            </a:endParaRPr>
          </a:p>
          <a:p>
            <a:pPr marL="640080">
              <a:lnSpc>
                <a:spcPts val="2450"/>
              </a:lnSpc>
            </a:pPr>
            <a:r>
              <a:rPr sz="2400" b="1" spc="-229" dirty="0">
                <a:latin typeface="Arial"/>
                <a:cs typeface="Arial"/>
              </a:rPr>
              <a:t>"</a:t>
            </a:r>
            <a:r>
              <a:rPr sz="2400" b="1" spc="-229" dirty="0">
                <a:solidFill>
                  <a:srgbClr val="FF3300"/>
                </a:solidFill>
                <a:latin typeface="Arial"/>
                <a:cs typeface="Arial"/>
              </a:rPr>
              <a:t>responses</a:t>
            </a:r>
            <a:r>
              <a:rPr sz="2400" b="1" spc="-229" dirty="0">
                <a:latin typeface="Arial"/>
                <a:cs typeface="Arial"/>
              </a:rPr>
              <a:t>":</a:t>
            </a:r>
            <a:r>
              <a:rPr sz="2400" b="1" spc="-95" dirty="0">
                <a:latin typeface="Arial"/>
                <a:cs typeface="Arial"/>
              </a:rPr>
              <a:t> </a:t>
            </a:r>
            <a:r>
              <a:rPr sz="2400" b="1" spc="-170" dirty="0">
                <a:latin typeface="Arial"/>
                <a:cs typeface="Arial"/>
              </a:rPr>
              <a:t>{</a:t>
            </a:r>
            <a:endParaRPr sz="2400">
              <a:latin typeface="Arial"/>
              <a:cs typeface="Arial"/>
            </a:endParaRPr>
          </a:p>
          <a:p>
            <a:pPr marL="857250">
              <a:lnSpc>
                <a:spcPts val="2450"/>
              </a:lnSpc>
            </a:pPr>
            <a:r>
              <a:rPr sz="2400" b="1" spc="-220" dirty="0">
                <a:latin typeface="Arial"/>
                <a:cs typeface="Arial"/>
              </a:rPr>
              <a:t>"</a:t>
            </a:r>
            <a:r>
              <a:rPr sz="2400" b="1" spc="-220" dirty="0">
                <a:solidFill>
                  <a:srgbClr val="2A046E"/>
                </a:solidFill>
                <a:latin typeface="Arial"/>
                <a:cs typeface="Arial"/>
              </a:rPr>
              <a:t>200</a:t>
            </a:r>
            <a:r>
              <a:rPr sz="2400" b="1" spc="-220" dirty="0">
                <a:latin typeface="Arial"/>
                <a:cs typeface="Arial"/>
              </a:rPr>
              <a:t>":</a:t>
            </a:r>
            <a:r>
              <a:rPr sz="2400" b="1" spc="-105" dirty="0">
                <a:latin typeface="Arial"/>
                <a:cs typeface="Arial"/>
              </a:rPr>
              <a:t> </a:t>
            </a:r>
            <a:r>
              <a:rPr sz="2400" b="1" spc="-170" dirty="0">
                <a:latin typeface="Arial"/>
                <a:cs typeface="Arial"/>
              </a:rPr>
              <a:t>{</a:t>
            </a:r>
            <a:endParaRPr sz="2400">
              <a:latin typeface="Arial"/>
              <a:cs typeface="Arial"/>
            </a:endParaRPr>
          </a:p>
          <a:p>
            <a:pPr marL="1771650" marR="1615440">
              <a:lnSpc>
                <a:spcPts val="2450"/>
              </a:lnSpc>
              <a:spcBef>
                <a:spcPts val="220"/>
              </a:spcBef>
            </a:pPr>
            <a:r>
              <a:rPr sz="2400" b="1" spc="-210" dirty="0">
                <a:latin typeface="Arial"/>
                <a:cs typeface="Arial"/>
              </a:rPr>
              <a:t>"</a:t>
            </a:r>
            <a:r>
              <a:rPr sz="2400" b="1" spc="-210" dirty="0">
                <a:solidFill>
                  <a:srgbClr val="FF3300"/>
                </a:solidFill>
                <a:latin typeface="Arial"/>
                <a:cs typeface="Arial"/>
              </a:rPr>
              <a:t>description</a:t>
            </a:r>
            <a:r>
              <a:rPr sz="2400" b="1" spc="-210" dirty="0">
                <a:latin typeface="Arial"/>
                <a:cs typeface="Arial"/>
              </a:rPr>
              <a:t>": </a:t>
            </a:r>
            <a:r>
              <a:rPr sz="2400" b="1" spc="-235" dirty="0">
                <a:latin typeface="Arial"/>
                <a:cs typeface="Arial"/>
              </a:rPr>
              <a:t>"Success",  </a:t>
            </a:r>
            <a:r>
              <a:rPr sz="2400" b="1" spc="-245" dirty="0">
                <a:latin typeface="Arial"/>
                <a:cs typeface="Arial"/>
              </a:rPr>
              <a:t>"</a:t>
            </a:r>
            <a:r>
              <a:rPr sz="2400" b="1" spc="-245" dirty="0">
                <a:solidFill>
                  <a:srgbClr val="FF3300"/>
                </a:solidFill>
                <a:latin typeface="Arial"/>
                <a:cs typeface="Arial"/>
              </a:rPr>
              <a:t>schema</a:t>
            </a:r>
            <a:r>
              <a:rPr sz="2400" b="1" spc="-245" dirty="0">
                <a:latin typeface="Arial"/>
                <a:cs typeface="Arial"/>
              </a:rPr>
              <a:t>":</a:t>
            </a:r>
            <a:r>
              <a:rPr sz="2400" b="1" spc="-95" dirty="0">
                <a:latin typeface="Arial"/>
                <a:cs typeface="Arial"/>
              </a:rPr>
              <a:t> </a:t>
            </a:r>
            <a:r>
              <a:rPr sz="2400" b="1" spc="-170" dirty="0">
                <a:latin typeface="Arial"/>
                <a:cs typeface="Arial"/>
              </a:rPr>
              <a:t>{</a:t>
            </a:r>
            <a:endParaRPr sz="2400">
              <a:latin typeface="Arial"/>
              <a:cs typeface="Arial"/>
            </a:endParaRPr>
          </a:p>
          <a:p>
            <a:pPr marL="2686050">
              <a:lnSpc>
                <a:spcPts val="2220"/>
              </a:lnSpc>
            </a:pPr>
            <a:r>
              <a:rPr sz="2400" b="1" spc="-215" dirty="0">
                <a:latin typeface="Arial"/>
                <a:cs typeface="Arial"/>
              </a:rPr>
              <a:t>"$ref":"#/definitions/</a:t>
            </a:r>
            <a:r>
              <a:rPr sz="2400" b="1" spc="-215" dirty="0">
                <a:solidFill>
                  <a:srgbClr val="2A046E"/>
                </a:solidFill>
                <a:latin typeface="Arial"/>
                <a:cs typeface="Arial"/>
              </a:rPr>
              <a:t>Response</a:t>
            </a:r>
            <a:r>
              <a:rPr sz="2400" b="1" spc="-215" dirty="0">
                <a:latin typeface="Arial"/>
                <a:cs typeface="Arial"/>
              </a:rPr>
              <a:t>"</a:t>
            </a:r>
            <a:endParaRPr sz="2400">
              <a:latin typeface="Arial"/>
              <a:cs typeface="Arial"/>
            </a:endParaRPr>
          </a:p>
          <a:p>
            <a:pPr marL="1771650">
              <a:lnSpc>
                <a:spcPts val="2665"/>
              </a:lnSpc>
            </a:pPr>
            <a:r>
              <a:rPr sz="2400" b="1" spc="-170" dirty="0">
                <a:latin typeface="Arial"/>
                <a:cs typeface="Arial"/>
              </a:rPr>
              <a:t>}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444" y="5345074"/>
            <a:ext cx="12318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70" dirty="0">
                <a:latin typeface="Arial"/>
                <a:cs typeface="Arial"/>
              </a:rPr>
              <a:t>}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6627" y="5655970"/>
            <a:ext cx="12318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70" dirty="0">
                <a:latin typeface="Arial"/>
                <a:cs typeface="Arial"/>
              </a:rPr>
              <a:t>}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7631" y="5966866"/>
            <a:ext cx="12318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70" dirty="0">
                <a:latin typeface="Arial"/>
                <a:cs typeface="Arial"/>
              </a:rPr>
              <a:t>}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8739" y="6277762"/>
            <a:ext cx="12318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70" dirty="0">
                <a:latin typeface="Arial"/>
                <a:cs typeface="Arial"/>
              </a:rPr>
              <a:t>}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86250" y="5575808"/>
            <a:ext cx="424688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0922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„scheletul” unui document  </a:t>
            </a:r>
            <a:r>
              <a:rPr sz="2800" spc="-10" dirty="0">
                <a:latin typeface="Cambria"/>
                <a:cs typeface="Cambria"/>
              </a:rPr>
              <a:t>OpenAPI </a:t>
            </a:r>
            <a:r>
              <a:rPr sz="2800" dirty="0">
                <a:latin typeface="Cambria"/>
                <a:cs typeface="Cambria"/>
              </a:rPr>
              <a:t>specificând </a:t>
            </a:r>
            <a:r>
              <a:rPr sz="2800" spc="-5" dirty="0">
                <a:latin typeface="Cambria"/>
                <a:cs typeface="Cambria"/>
              </a:rPr>
              <a:t>un</a:t>
            </a:r>
            <a:r>
              <a:rPr sz="2800" spc="-5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API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32587"/>
            <a:ext cx="9144000" cy="6593205"/>
            <a:chOff x="0" y="132587"/>
            <a:chExt cx="9144000" cy="6593205"/>
          </a:xfrm>
        </p:grpSpPr>
        <p:sp>
          <p:nvSpPr>
            <p:cNvPr id="3" name="object 3"/>
            <p:cNvSpPr/>
            <p:nvPr/>
          </p:nvSpPr>
          <p:spPr>
            <a:xfrm>
              <a:off x="0" y="141731"/>
              <a:ext cx="9144000" cy="657453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61" y="137159"/>
              <a:ext cx="9143365" cy="6583680"/>
            </a:xfrm>
            <a:custGeom>
              <a:avLst/>
              <a:gdLst/>
              <a:ahLst/>
              <a:cxnLst/>
              <a:rect l="l" t="t" r="r" b="b"/>
              <a:pathLst>
                <a:path w="9143365" h="6583680">
                  <a:moveTo>
                    <a:pt x="0" y="6583680"/>
                  </a:moveTo>
                  <a:lnTo>
                    <a:pt x="9143238" y="6583680"/>
                  </a:lnTo>
                </a:path>
                <a:path w="9143365" h="6583680">
                  <a:moveTo>
                    <a:pt x="9143238" y="0"/>
                  </a:moveTo>
                  <a:lnTo>
                    <a:pt x="0" y="0"/>
                  </a:lnTo>
                </a:path>
              </a:pathLst>
            </a:custGeom>
            <a:ln w="9144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805428" y="5088635"/>
              <a:ext cx="5269610" cy="116401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802379" y="4992585"/>
              <a:ext cx="5274183" cy="138645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852671" y="5116067"/>
              <a:ext cx="5184648" cy="10789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852671" y="5116067"/>
              <a:ext cx="5184775" cy="1079500"/>
            </a:xfrm>
            <a:custGeom>
              <a:avLst/>
              <a:gdLst/>
              <a:ahLst/>
              <a:cxnLst/>
              <a:rect l="l" t="t" r="r" b="b"/>
              <a:pathLst>
                <a:path w="5184775" h="1079500">
                  <a:moveTo>
                    <a:pt x="0" y="179831"/>
                  </a:moveTo>
                  <a:lnTo>
                    <a:pt x="6424" y="132027"/>
                  </a:lnTo>
                  <a:lnTo>
                    <a:pt x="24553" y="89069"/>
                  </a:lnTo>
                  <a:lnTo>
                    <a:pt x="52673" y="52673"/>
                  </a:lnTo>
                  <a:lnTo>
                    <a:pt x="89069" y="24553"/>
                  </a:lnTo>
                  <a:lnTo>
                    <a:pt x="132027" y="6424"/>
                  </a:lnTo>
                  <a:lnTo>
                    <a:pt x="179831" y="0"/>
                  </a:lnTo>
                  <a:lnTo>
                    <a:pt x="5004816" y="0"/>
                  </a:lnTo>
                  <a:lnTo>
                    <a:pt x="5052620" y="6424"/>
                  </a:lnTo>
                  <a:lnTo>
                    <a:pt x="5095578" y="24553"/>
                  </a:lnTo>
                  <a:lnTo>
                    <a:pt x="5131974" y="52673"/>
                  </a:lnTo>
                  <a:lnTo>
                    <a:pt x="5160094" y="89069"/>
                  </a:lnTo>
                  <a:lnTo>
                    <a:pt x="5178223" y="132027"/>
                  </a:lnTo>
                  <a:lnTo>
                    <a:pt x="5184648" y="179831"/>
                  </a:lnTo>
                  <a:lnTo>
                    <a:pt x="5184648" y="899159"/>
                  </a:lnTo>
                  <a:lnTo>
                    <a:pt x="5178223" y="946964"/>
                  </a:lnTo>
                  <a:lnTo>
                    <a:pt x="5160094" y="989922"/>
                  </a:lnTo>
                  <a:lnTo>
                    <a:pt x="5131974" y="1026318"/>
                  </a:lnTo>
                  <a:lnTo>
                    <a:pt x="5095578" y="1054438"/>
                  </a:lnTo>
                  <a:lnTo>
                    <a:pt x="5052620" y="1072567"/>
                  </a:lnTo>
                  <a:lnTo>
                    <a:pt x="5004816" y="1078991"/>
                  </a:lnTo>
                  <a:lnTo>
                    <a:pt x="179831" y="1078991"/>
                  </a:lnTo>
                  <a:lnTo>
                    <a:pt x="132027" y="1072567"/>
                  </a:lnTo>
                  <a:lnTo>
                    <a:pt x="89069" y="1054438"/>
                  </a:lnTo>
                  <a:lnTo>
                    <a:pt x="52673" y="1026318"/>
                  </a:lnTo>
                  <a:lnTo>
                    <a:pt x="24553" y="989922"/>
                  </a:lnTo>
                  <a:lnTo>
                    <a:pt x="6424" y="946964"/>
                  </a:lnTo>
                  <a:lnTo>
                    <a:pt x="0" y="899159"/>
                  </a:lnTo>
                  <a:lnTo>
                    <a:pt x="0" y="179831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016502" y="5101208"/>
            <a:ext cx="4859655" cy="1097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Cambria"/>
                <a:cs typeface="Cambria"/>
              </a:rPr>
              <a:t>editarea unei </a:t>
            </a:r>
            <a:r>
              <a:rPr sz="2800" spc="-5" dirty="0">
                <a:latin typeface="Cambria"/>
                <a:cs typeface="Cambria"/>
              </a:rPr>
              <a:t>specificații de</a:t>
            </a:r>
            <a:r>
              <a:rPr sz="2800" spc="-10" dirty="0">
                <a:latin typeface="Cambria"/>
                <a:cs typeface="Cambria"/>
              </a:rPr>
              <a:t> API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latin typeface="Cambria"/>
                <a:cs typeface="Cambria"/>
              </a:rPr>
              <a:t>proiectul </a:t>
            </a:r>
            <a:r>
              <a:rPr sz="2400" spc="-15" dirty="0">
                <a:latin typeface="Cambria"/>
                <a:cs typeface="Cambria"/>
              </a:rPr>
              <a:t>UReR </a:t>
            </a:r>
            <a:r>
              <a:rPr sz="2400" spc="-85" dirty="0">
                <a:latin typeface="Cambria"/>
                <a:cs typeface="Cambria"/>
              </a:rPr>
              <a:t>(V. </a:t>
            </a:r>
            <a:r>
              <a:rPr sz="2400" spc="10" dirty="0">
                <a:latin typeface="Cambria"/>
                <a:cs typeface="Cambria"/>
              </a:rPr>
              <a:t>Vîrlan </a:t>
            </a:r>
            <a:r>
              <a:rPr sz="2400" i="1" spc="-5" dirty="0">
                <a:latin typeface="Cambria"/>
                <a:cs typeface="Cambria"/>
              </a:rPr>
              <a:t>et al</a:t>
            </a:r>
            <a:r>
              <a:rPr sz="2400" spc="-5" dirty="0">
                <a:latin typeface="Cambria"/>
                <a:cs typeface="Cambria"/>
              </a:rPr>
              <a:t>., </a:t>
            </a:r>
            <a:r>
              <a:rPr sz="2400" dirty="0">
                <a:latin typeface="Cambria"/>
                <a:cs typeface="Cambria"/>
              </a:rPr>
              <a:t>2017)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1800" b="1" spc="-185" dirty="0">
                <a:solidFill>
                  <a:srgbClr val="3333FF"/>
                </a:solidFill>
                <a:latin typeface="Arial"/>
                <a:cs typeface="Arial"/>
              </a:rPr>
              <a:t>github.com/VirlanValentin/WADe_UReR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3857" y="5790387"/>
            <a:ext cx="847534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caz </a:t>
            </a:r>
            <a:r>
              <a:rPr sz="2800" spc="-10" dirty="0">
                <a:latin typeface="Cambria"/>
                <a:cs typeface="Cambria"/>
              </a:rPr>
              <a:t>concret: </a:t>
            </a:r>
            <a:r>
              <a:rPr sz="2800" spc="-40" dirty="0">
                <a:solidFill>
                  <a:srgbClr val="FF3300"/>
                </a:solidFill>
                <a:latin typeface="Cambria"/>
                <a:cs typeface="Cambria"/>
              </a:rPr>
              <a:t>Wowza 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Streaming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Engine 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REST</a:t>
            </a:r>
            <a:r>
              <a:rPr sz="2800" spc="35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API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Cambria"/>
                <a:cs typeface="Cambria"/>
              </a:rPr>
              <a:t>specificația </a:t>
            </a:r>
            <a:r>
              <a:rPr sz="2800" spc="-10" dirty="0">
                <a:solidFill>
                  <a:srgbClr val="2A046E"/>
                </a:solidFill>
                <a:latin typeface="Cambria"/>
                <a:cs typeface="Cambria"/>
              </a:rPr>
              <a:t>OpenAPI </a:t>
            </a:r>
            <a:r>
              <a:rPr sz="2800" spc="-5" dirty="0">
                <a:latin typeface="Cambria"/>
                <a:cs typeface="Cambria"/>
              </a:rPr>
              <a:t>editată cu 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{API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Studio}</a:t>
            </a:r>
            <a:r>
              <a:rPr sz="2800" spc="-5" dirty="0">
                <a:latin typeface="Cambria"/>
                <a:cs typeface="Cambria"/>
              </a:rPr>
              <a:t>:</a:t>
            </a:r>
            <a:r>
              <a:rPr sz="2800" spc="135" dirty="0">
                <a:latin typeface="Cambria"/>
                <a:cs typeface="Cambria"/>
              </a:rPr>
              <a:t> </a:t>
            </a:r>
            <a:r>
              <a:rPr sz="2800" b="1" spc="-245" dirty="0">
                <a:solidFill>
                  <a:srgbClr val="3333FF"/>
                </a:solidFill>
                <a:latin typeface="Arial"/>
                <a:cs typeface="Arial"/>
              </a:rPr>
              <a:t>apistudio.io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5622290"/>
            <a:chOff x="0" y="0"/>
            <a:chExt cx="9144000" cy="562229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9144000" cy="561289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1" y="5617464"/>
              <a:ext cx="9143365" cy="0"/>
            </a:xfrm>
            <a:custGeom>
              <a:avLst/>
              <a:gdLst/>
              <a:ahLst/>
              <a:cxnLst/>
              <a:rect l="l" t="t" r="r" b="b"/>
              <a:pathLst>
                <a:path w="9143365">
                  <a:moveTo>
                    <a:pt x="0" y="0"/>
                  </a:moveTo>
                  <a:lnTo>
                    <a:pt x="9143238" y="0"/>
                  </a:lnTo>
                </a:path>
              </a:pathLst>
            </a:custGeom>
            <a:ln w="9144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9057" y="2297938"/>
            <a:ext cx="594741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SDK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i="1" dirty="0">
                <a:latin typeface="Cambria"/>
                <a:cs typeface="Cambria"/>
              </a:rPr>
              <a:t>Software Development</a:t>
            </a:r>
            <a:r>
              <a:rPr i="1" spc="-80" dirty="0">
                <a:latin typeface="Cambria"/>
                <a:cs typeface="Cambria"/>
              </a:rPr>
              <a:t> </a:t>
            </a:r>
            <a:r>
              <a:rPr i="1" spc="-5" dirty="0">
                <a:latin typeface="Cambria"/>
                <a:cs typeface="Cambria"/>
              </a:rPr>
              <a:t>Kit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0057" y="3276346"/>
            <a:ext cx="8322945" cy="2159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încapsulează funcționalitățile </a:t>
            </a:r>
            <a:r>
              <a:rPr sz="2800" spc="-10" dirty="0">
                <a:latin typeface="Cambria"/>
                <a:cs typeface="Cambria"/>
              </a:rPr>
              <a:t>API-ului </a:t>
            </a:r>
            <a:r>
              <a:rPr sz="2800" spc="-5" dirty="0">
                <a:latin typeface="Cambria"/>
                <a:cs typeface="Cambria"/>
              </a:rPr>
              <a:t>într-o bibliotecă  (implementată </a:t>
            </a:r>
            <a:r>
              <a:rPr sz="2800" spc="-10" dirty="0">
                <a:latin typeface="Cambria"/>
                <a:cs typeface="Cambria"/>
              </a:rPr>
              <a:t>într-un </a:t>
            </a:r>
            <a:r>
              <a:rPr sz="2800" spc="-5" dirty="0">
                <a:latin typeface="Cambria"/>
                <a:cs typeface="Cambria"/>
              </a:rPr>
              <a:t>anumit limbaj de programare,  pentru o platformă </a:t>
            </a:r>
            <a:r>
              <a:rPr sz="2800" spc="-10" dirty="0">
                <a:latin typeface="Cambria"/>
                <a:cs typeface="Cambria"/>
              </a:rPr>
              <a:t>software/hardware</a:t>
            </a:r>
            <a:r>
              <a:rPr sz="2800" spc="45" dirty="0">
                <a:latin typeface="Cambria"/>
                <a:cs typeface="Cambria"/>
              </a:rPr>
              <a:t> </a:t>
            </a:r>
            <a:r>
              <a:rPr sz="2800" dirty="0">
                <a:latin typeface="Cambria"/>
                <a:cs typeface="Cambria"/>
              </a:rPr>
              <a:t>specifică)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i="1" spc="-10" dirty="0">
                <a:latin typeface="Cambria"/>
                <a:cs typeface="Cambria"/>
              </a:rPr>
              <a:t>API </a:t>
            </a:r>
            <a:r>
              <a:rPr sz="2800" i="1" spc="-5" dirty="0">
                <a:latin typeface="Cambria"/>
                <a:cs typeface="Cambria"/>
              </a:rPr>
              <a:t>façade</a:t>
            </a:r>
            <a:r>
              <a:rPr sz="2800" i="1" dirty="0">
                <a:latin typeface="Cambria"/>
                <a:cs typeface="Cambria"/>
              </a:rPr>
              <a:t> </a:t>
            </a:r>
            <a:r>
              <a:rPr sz="2800" i="1" spc="-10" dirty="0">
                <a:latin typeface="Cambria"/>
                <a:cs typeface="Cambria"/>
              </a:rPr>
              <a:t>pattern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9057" y="2297938"/>
            <a:ext cx="594741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SDK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i="1" dirty="0">
                <a:latin typeface="Cambria"/>
                <a:cs typeface="Cambria"/>
              </a:rPr>
              <a:t>Software Development</a:t>
            </a:r>
            <a:r>
              <a:rPr i="1" spc="-80" dirty="0">
                <a:latin typeface="Cambria"/>
                <a:cs typeface="Cambria"/>
              </a:rPr>
              <a:t> </a:t>
            </a:r>
            <a:r>
              <a:rPr i="1" spc="-5" dirty="0">
                <a:latin typeface="Cambria"/>
                <a:cs typeface="Cambria"/>
              </a:rPr>
              <a:t>Kit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0057" y="3276346"/>
            <a:ext cx="8322945" cy="2585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încapsulează funcționalitățile </a:t>
            </a:r>
            <a:r>
              <a:rPr sz="2800" spc="-10" dirty="0">
                <a:latin typeface="Cambria"/>
                <a:cs typeface="Cambria"/>
              </a:rPr>
              <a:t>API-ului </a:t>
            </a:r>
            <a:r>
              <a:rPr sz="2800" spc="-5" dirty="0">
                <a:latin typeface="Cambria"/>
                <a:cs typeface="Cambria"/>
              </a:rPr>
              <a:t>într-o bibliotecă  (implementată </a:t>
            </a:r>
            <a:r>
              <a:rPr sz="2800" spc="-10" dirty="0">
                <a:latin typeface="Cambria"/>
                <a:cs typeface="Cambria"/>
              </a:rPr>
              <a:t>într-un </a:t>
            </a:r>
            <a:r>
              <a:rPr sz="2800" spc="-5" dirty="0">
                <a:latin typeface="Cambria"/>
                <a:cs typeface="Cambria"/>
              </a:rPr>
              <a:t>anumit limbaj de programare,  pentru o platformă </a:t>
            </a:r>
            <a:r>
              <a:rPr sz="2800" spc="-10" dirty="0">
                <a:latin typeface="Cambria"/>
                <a:cs typeface="Cambria"/>
              </a:rPr>
              <a:t>software/hardware</a:t>
            </a:r>
            <a:r>
              <a:rPr sz="2800" spc="45" dirty="0">
                <a:latin typeface="Cambria"/>
                <a:cs typeface="Cambria"/>
              </a:rPr>
              <a:t> </a:t>
            </a:r>
            <a:r>
              <a:rPr sz="2800" dirty="0">
                <a:latin typeface="Cambria"/>
                <a:cs typeface="Cambria"/>
              </a:rPr>
              <a:t>specifică)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marL="382905" marR="37465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exemplu: 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Octokit </a:t>
            </a:r>
            <a:r>
              <a:rPr sz="2800" spc="-5" dirty="0">
                <a:latin typeface="Cambria"/>
                <a:cs typeface="Cambria"/>
              </a:rPr>
              <a:t>(Go, Java, </a:t>
            </a:r>
            <a:r>
              <a:rPr sz="2800" spc="-10" dirty="0">
                <a:latin typeface="Cambria"/>
                <a:cs typeface="Cambria"/>
              </a:rPr>
              <a:t>.NET, </a:t>
            </a:r>
            <a:r>
              <a:rPr sz="2800" spc="-5" dirty="0">
                <a:latin typeface="Cambria"/>
                <a:cs typeface="Cambria"/>
              </a:rPr>
              <a:t>Node.js, Ruby,…)  </a:t>
            </a:r>
            <a:r>
              <a:rPr sz="2800" dirty="0">
                <a:latin typeface="Cambria"/>
                <a:cs typeface="Cambria"/>
              </a:rPr>
              <a:t>oferit </a:t>
            </a:r>
            <a:r>
              <a:rPr sz="2800" spc="-5" dirty="0">
                <a:latin typeface="Cambria"/>
                <a:cs typeface="Cambria"/>
              </a:rPr>
              <a:t>de Github –</a:t>
            </a:r>
            <a:r>
              <a:rPr sz="2800" spc="60" dirty="0">
                <a:latin typeface="Cambria"/>
                <a:cs typeface="Cambria"/>
              </a:rPr>
              <a:t> </a:t>
            </a:r>
            <a:r>
              <a:rPr sz="2800" b="1" spc="-250" dirty="0">
                <a:solidFill>
                  <a:srgbClr val="3333FF"/>
                </a:solidFill>
                <a:latin typeface="Arial"/>
                <a:cs typeface="Arial"/>
              </a:rPr>
              <a:t>developer.github.com/v3/libraries/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94708" y="2081911"/>
            <a:ext cx="2929891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solidFill>
                  <a:srgbClr val="000000"/>
                </a:solidFill>
                <a:latin typeface="Cambria"/>
                <a:cs typeface="Cambria"/>
              </a:rPr>
              <a:t>Aplicații</a:t>
            </a:r>
            <a:r>
              <a:rPr spc="-6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pc="-5" dirty="0">
                <a:solidFill>
                  <a:srgbClr val="000000"/>
                </a:solidFill>
                <a:latin typeface="Cambria"/>
                <a:cs typeface="Cambria"/>
              </a:rPr>
              <a:t>Web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716404" y="2999612"/>
            <a:ext cx="570801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colecție interconectată de </a:t>
            </a:r>
            <a:r>
              <a:rPr sz="2800" spc="-10" dirty="0">
                <a:latin typeface="Cambria"/>
                <a:cs typeface="Cambria"/>
              </a:rPr>
              <a:t>pagini Web  </a:t>
            </a:r>
            <a:r>
              <a:rPr sz="2800" spc="-5" dirty="0">
                <a:latin typeface="Cambria"/>
                <a:cs typeface="Cambria"/>
              </a:rPr>
              <a:t>cu conținut </a:t>
            </a:r>
            <a:r>
              <a:rPr sz="2800" spc="-10" dirty="0">
                <a:latin typeface="Cambria"/>
                <a:cs typeface="Cambria"/>
              </a:rPr>
              <a:t>generat</a:t>
            </a:r>
            <a:r>
              <a:rPr sz="2800" spc="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dinamic,</a:t>
            </a:r>
            <a:endParaRPr sz="280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oferind o funcționalitate specifică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76650" y="2297938"/>
            <a:ext cx="178943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i="1" spc="-5" dirty="0">
                <a:latin typeface="Cambria"/>
                <a:cs typeface="Cambria"/>
              </a:rPr>
              <a:t>Mash-ups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80922" y="3276346"/>
            <a:ext cx="6981825" cy="2159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3335" algn="just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combinarea – la </a:t>
            </a:r>
            <a:r>
              <a:rPr sz="2800" spc="-10" dirty="0">
                <a:latin typeface="Cambria"/>
                <a:cs typeface="Cambria"/>
              </a:rPr>
              <a:t>nivel </a:t>
            </a:r>
            <a:r>
              <a:rPr sz="2800" spc="-5" dirty="0">
                <a:latin typeface="Cambria"/>
                <a:cs typeface="Cambria"/>
              </a:rPr>
              <a:t>de client și/sau server –  a datelor ce provin din </a:t>
            </a:r>
            <a:r>
              <a:rPr sz="2800" spc="-10" dirty="0">
                <a:latin typeface="Cambria"/>
                <a:cs typeface="Cambria"/>
              </a:rPr>
              <a:t>surse </a:t>
            </a:r>
            <a:r>
              <a:rPr sz="2800" spc="-5" dirty="0">
                <a:latin typeface="Cambria"/>
                <a:cs typeface="Cambria"/>
              </a:rPr>
              <a:t>(situri) multiple,  oferindu-se o funcționalitate/experiență</a:t>
            </a:r>
            <a:r>
              <a:rPr sz="2800" spc="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nouă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marL="567055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„curentul”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SaaS </a:t>
            </a:r>
            <a:r>
              <a:rPr sz="2800" spc="-10" dirty="0">
                <a:latin typeface="Cambria"/>
                <a:cs typeface="Cambria"/>
              </a:rPr>
              <a:t>(</a:t>
            </a:r>
            <a:r>
              <a:rPr sz="2800" i="1" spc="-10" dirty="0">
                <a:solidFill>
                  <a:srgbClr val="FF3300"/>
                </a:solidFill>
                <a:latin typeface="Cambria"/>
                <a:cs typeface="Cambria"/>
              </a:rPr>
              <a:t>Software 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As A</a:t>
            </a:r>
            <a:r>
              <a:rPr sz="2800" i="1" spc="45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Service</a:t>
            </a:r>
            <a:r>
              <a:rPr sz="2800" spc="-5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76650" y="2297938"/>
            <a:ext cx="179070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i="1" spc="-5" dirty="0">
                <a:latin typeface="Cambria"/>
                <a:cs typeface="Cambria"/>
              </a:rPr>
              <a:t>Mas</a:t>
            </a:r>
            <a:r>
              <a:rPr i="1" spc="5" dirty="0">
                <a:latin typeface="Cambria"/>
                <a:cs typeface="Cambria"/>
              </a:rPr>
              <a:t>h</a:t>
            </a:r>
            <a:r>
              <a:rPr i="1" dirty="0">
                <a:latin typeface="Cambria"/>
                <a:cs typeface="Cambria"/>
              </a:rPr>
              <a:t>-</a:t>
            </a:r>
            <a:r>
              <a:rPr i="1" spc="-5" dirty="0">
                <a:latin typeface="Cambria"/>
                <a:cs typeface="Cambria"/>
              </a:rPr>
              <a:t>u</a:t>
            </a:r>
            <a:r>
              <a:rPr i="1" spc="5" dirty="0">
                <a:latin typeface="Cambria"/>
                <a:cs typeface="Cambria"/>
              </a:rPr>
              <a:t>p</a:t>
            </a:r>
            <a:r>
              <a:rPr i="1" dirty="0">
                <a:latin typeface="Cambria"/>
                <a:cs typeface="Cambria"/>
              </a:rPr>
              <a:t>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5797" y="3276346"/>
            <a:ext cx="7912100" cy="2585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2A046E"/>
                </a:solidFill>
                <a:latin typeface="Cambria"/>
                <a:cs typeface="Cambria"/>
              </a:rPr>
              <a:t>combinare </a:t>
            </a:r>
            <a:r>
              <a:rPr sz="2800" spc="-5" dirty="0">
                <a:latin typeface="Cambria"/>
                <a:cs typeface="Cambria"/>
              </a:rPr>
              <a:t>– surse de date (eterogene)</a:t>
            </a:r>
            <a:r>
              <a:rPr sz="2800" spc="45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multiple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marL="1905" algn="ctr">
              <a:lnSpc>
                <a:spcPct val="100000"/>
              </a:lnSpc>
            </a:pPr>
            <a:r>
              <a:rPr sz="2800" spc="-10" dirty="0">
                <a:solidFill>
                  <a:srgbClr val="2A046E"/>
                </a:solidFill>
                <a:latin typeface="Cambria"/>
                <a:cs typeface="Cambria"/>
              </a:rPr>
              <a:t>agregare </a:t>
            </a:r>
            <a:r>
              <a:rPr sz="2800" spc="-5" dirty="0">
                <a:latin typeface="Cambria"/>
                <a:cs typeface="Cambria"/>
              </a:rPr>
              <a:t>– analizarea</a:t>
            </a:r>
            <a:r>
              <a:rPr sz="2800" spc="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datelor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i="1" spc="-10" dirty="0">
                <a:latin typeface="Cambria"/>
                <a:cs typeface="Cambria"/>
              </a:rPr>
              <a:t>e.g.</a:t>
            </a:r>
            <a:r>
              <a:rPr sz="2800" spc="-10" dirty="0">
                <a:latin typeface="Cambria"/>
                <a:cs typeface="Cambria"/>
              </a:rPr>
              <a:t>, </a:t>
            </a:r>
            <a:r>
              <a:rPr sz="2800" spc="-5" dirty="0">
                <a:latin typeface="Cambria"/>
                <a:cs typeface="Cambria"/>
              </a:rPr>
              <a:t>via </a:t>
            </a:r>
            <a:r>
              <a:rPr sz="2800" i="1" spc="-5" dirty="0">
                <a:latin typeface="Cambria"/>
                <a:cs typeface="Cambria"/>
              </a:rPr>
              <a:t>machine</a:t>
            </a:r>
            <a:r>
              <a:rPr sz="2800" spc="-5" dirty="0">
                <a:latin typeface="Cambria"/>
                <a:cs typeface="Cambria"/>
              </a:rPr>
              <a:t>/</a:t>
            </a:r>
            <a:r>
              <a:rPr sz="2800" i="1" spc="-5" dirty="0">
                <a:latin typeface="Cambria"/>
                <a:cs typeface="Cambria"/>
              </a:rPr>
              <a:t>deep learning</a:t>
            </a:r>
            <a:r>
              <a:rPr sz="2800" spc="-5" dirty="0">
                <a:latin typeface="Cambria"/>
                <a:cs typeface="Cambria"/>
              </a:rPr>
              <a:t>, deducții</a:t>
            </a:r>
            <a:r>
              <a:rPr sz="2800" spc="8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automate,…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solidFill>
                  <a:srgbClr val="2A046E"/>
                </a:solidFill>
                <a:latin typeface="Cambria"/>
                <a:cs typeface="Cambria"/>
              </a:rPr>
              <a:t>vizualizare </a:t>
            </a:r>
            <a:r>
              <a:rPr sz="2800" spc="-5" dirty="0">
                <a:latin typeface="Cambria"/>
                <a:cs typeface="Cambria"/>
              </a:rPr>
              <a:t>– redarea datelor</a:t>
            </a:r>
            <a:r>
              <a:rPr sz="280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agregate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64382" y="703003"/>
            <a:ext cx="414020" cy="508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95"/>
              </a:lnSpc>
            </a:pPr>
            <a:r>
              <a:rPr sz="4000" b="1" i="1" spc="-5" dirty="0">
                <a:solidFill>
                  <a:srgbClr val="2A046E"/>
                </a:solidFill>
                <a:latin typeface="Candara"/>
                <a:cs typeface="Candara"/>
              </a:rPr>
              <a:t>m</a:t>
            </a:r>
            <a:endParaRPr sz="4000">
              <a:latin typeface="Candara"/>
              <a:cs typeface="Candar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77987" y="703003"/>
            <a:ext cx="1600835" cy="508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95"/>
              </a:lnSpc>
            </a:pPr>
            <a:r>
              <a:rPr sz="4000" b="1" i="1" spc="-5" dirty="0">
                <a:solidFill>
                  <a:srgbClr val="2A046E"/>
                </a:solidFill>
                <a:latin typeface="Candara"/>
                <a:cs typeface="Candara"/>
              </a:rPr>
              <a:t>ash-</a:t>
            </a:r>
            <a:r>
              <a:rPr sz="4000" b="1" i="1" spc="-10" dirty="0">
                <a:solidFill>
                  <a:srgbClr val="2A046E"/>
                </a:solidFill>
                <a:latin typeface="Candara"/>
                <a:cs typeface="Candara"/>
              </a:rPr>
              <a:t>ups</a:t>
            </a:r>
            <a:endParaRPr sz="4000">
              <a:latin typeface="Candara"/>
              <a:cs typeface="Candar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-4000" y="0"/>
            <a:ext cx="9152890" cy="3230880"/>
            <a:chOff x="-4000" y="0"/>
            <a:chExt cx="9152890" cy="3230880"/>
          </a:xfrm>
        </p:grpSpPr>
        <p:sp>
          <p:nvSpPr>
            <p:cNvPr id="5" name="object 5"/>
            <p:cNvSpPr/>
            <p:nvPr/>
          </p:nvSpPr>
          <p:spPr>
            <a:xfrm>
              <a:off x="4212335" y="0"/>
              <a:ext cx="4931663" cy="321716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207764" y="3221736"/>
              <a:ext cx="4936490" cy="0"/>
            </a:xfrm>
            <a:custGeom>
              <a:avLst/>
              <a:gdLst/>
              <a:ahLst/>
              <a:cxnLst/>
              <a:rect l="l" t="t" r="r" b="b"/>
              <a:pathLst>
                <a:path w="4936490">
                  <a:moveTo>
                    <a:pt x="0" y="0"/>
                  </a:moveTo>
                  <a:lnTo>
                    <a:pt x="4936236" y="0"/>
                  </a:lnTo>
                </a:path>
              </a:pathLst>
            </a:custGeom>
            <a:ln w="9144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0"/>
              <a:ext cx="5754624" cy="322173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62" y="758"/>
              <a:ext cx="5758815" cy="3196590"/>
            </a:xfrm>
            <a:custGeom>
              <a:avLst/>
              <a:gdLst/>
              <a:ahLst/>
              <a:cxnLst/>
              <a:rect l="l" t="t" r="r" b="b"/>
              <a:pathLst>
                <a:path w="5758815" h="3196590">
                  <a:moveTo>
                    <a:pt x="0" y="3196593"/>
                  </a:moveTo>
                  <a:lnTo>
                    <a:pt x="5758434" y="3196593"/>
                  </a:lnTo>
                  <a:lnTo>
                    <a:pt x="5758434" y="0"/>
                  </a:lnTo>
                </a:path>
              </a:pathLst>
            </a:custGeom>
            <a:ln w="9144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0292" y="1851621"/>
              <a:ext cx="5630799" cy="5895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6220" y="1879092"/>
              <a:ext cx="5258943" cy="61087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7535" y="1879092"/>
              <a:ext cx="5545836" cy="50444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7535" y="1879092"/>
              <a:ext cx="5546090" cy="504825"/>
            </a:xfrm>
            <a:custGeom>
              <a:avLst/>
              <a:gdLst/>
              <a:ahLst/>
              <a:cxnLst/>
              <a:rect l="l" t="t" r="r" b="b"/>
              <a:pathLst>
                <a:path w="5546090" h="504825">
                  <a:moveTo>
                    <a:pt x="0" y="84074"/>
                  </a:moveTo>
                  <a:lnTo>
                    <a:pt x="6607" y="51327"/>
                  </a:lnTo>
                  <a:lnTo>
                    <a:pt x="24625" y="24606"/>
                  </a:lnTo>
                  <a:lnTo>
                    <a:pt x="51349" y="6600"/>
                  </a:lnTo>
                  <a:lnTo>
                    <a:pt x="84074" y="0"/>
                  </a:lnTo>
                  <a:lnTo>
                    <a:pt x="5461762" y="0"/>
                  </a:lnTo>
                  <a:lnTo>
                    <a:pt x="5494508" y="6600"/>
                  </a:lnTo>
                  <a:lnTo>
                    <a:pt x="5521229" y="24606"/>
                  </a:lnTo>
                  <a:lnTo>
                    <a:pt x="5539235" y="51327"/>
                  </a:lnTo>
                  <a:lnTo>
                    <a:pt x="5545836" y="84074"/>
                  </a:lnTo>
                  <a:lnTo>
                    <a:pt x="5545836" y="420370"/>
                  </a:lnTo>
                  <a:lnTo>
                    <a:pt x="5539235" y="453116"/>
                  </a:lnTo>
                  <a:lnTo>
                    <a:pt x="5521229" y="479837"/>
                  </a:lnTo>
                  <a:lnTo>
                    <a:pt x="5494508" y="497843"/>
                  </a:lnTo>
                  <a:lnTo>
                    <a:pt x="5461762" y="504444"/>
                  </a:lnTo>
                  <a:lnTo>
                    <a:pt x="84074" y="504444"/>
                  </a:lnTo>
                  <a:lnTo>
                    <a:pt x="51349" y="497843"/>
                  </a:lnTo>
                  <a:lnTo>
                    <a:pt x="24625" y="479837"/>
                  </a:lnTo>
                  <a:lnTo>
                    <a:pt x="6607" y="453116"/>
                  </a:lnTo>
                  <a:lnTo>
                    <a:pt x="0" y="420370"/>
                  </a:lnTo>
                  <a:lnTo>
                    <a:pt x="0" y="84074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418591" y="1959610"/>
            <a:ext cx="490601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solidFill>
                  <a:srgbClr val="FF3300"/>
                </a:solidFill>
                <a:latin typeface="Cambria"/>
                <a:cs typeface="Cambria"/>
              </a:rPr>
              <a:t>Selfiexploratory </a:t>
            </a:r>
            <a:r>
              <a:rPr sz="2000" dirty="0">
                <a:latin typeface="Cambria"/>
                <a:cs typeface="Cambria"/>
              </a:rPr>
              <a:t>–</a:t>
            </a:r>
            <a:r>
              <a:rPr sz="2000" spc="50" dirty="0">
                <a:latin typeface="Cambria"/>
                <a:cs typeface="Cambria"/>
              </a:rPr>
              <a:t> </a:t>
            </a:r>
            <a:r>
              <a:rPr sz="2000" b="1" spc="-170" dirty="0">
                <a:solidFill>
                  <a:srgbClr val="3333FF"/>
                </a:solidFill>
                <a:latin typeface="Arial"/>
                <a:cs typeface="Arial"/>
              </a:rPr>
              <a:t>selfiecity.net/selfiexploratory/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488179" y="198081"/>
            <a:ext cx="4655820" cy="638810"/>
            <a:chOff x="4488179" y="198081"/>
            <a:chExt cx="4655820" cy="638810"/>
          </a:xfrm>
        </p:grpSpPr>
        <p:sp>
          <p:nvSpPr>
            <p:cNvPr id="15" name="object 15"/>
            <p:cNvSpPr/>
            <p:nvPr/>
          </p:nvSpPr>
          <p:spPr>
            <a:xfrm>
              <a:off x="4518659" y="198081"/>
              <a:ext cx="4621911" cy="58957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488179" y="225552"/>
              <a:ext cx="4655820" cy="61087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65903" y="225552"/>
              <a:ext cx="4536948" cy="504444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65903" y="225552"/>
              <a:ext cx="4537075" cy="504825"/>
            </a:xfrm>
            <a:custGeom>
              <a:avLst/>
              <a:gdLst/>
              <a:ahLst/>
              <a:cxnLst/>
              <a:rect l="l" t="t" r="r" b="b"/>
              <a:pathLst>
                <a:path w="4537075" h="504825">
                  <a:moveTo>
                    <a:pt x="0" y="84074"/>
                  </a:moveTo>
                  <a:lnTo>
                    <a:pt x="6600" y="51327"/>
                  </a:lnTo>
                  <a:lnTo>
                    <a:pt x="24606" y="24606"/>
                  </a:lnTo>
                  <a:lnTo>
                    <a:pt x="51327" y="6600"/>
                  </a:lnTo>
                  <a:lnTo>
                    <a:pt x="84074" y="0"/>
                  </a:lnTo>
                  <a:lnTo>
                    <a:pt x="4452874" y="0"/>
                  </a:lnTo>
                  <a:lnTo>
                    <a:pt x="4485620" y="6600"/>
                  </a:lnTo>
                  <a:lnTo>
                    <a:pt x="4512341" y="24606"/>
                  </a:lnTo>
                  <a:lnTo>
                    <a:pt x="4530347" y="51327"/>
                  </a:lnTo>
                  <a:lnTo>
                    <a:pt x="4536948" y="84074"/>
                  </a:lnTo>
                  <a:lnTo>
                    <a:pt x="4536948" y="420370"/>
                  </a:lnTo>
                  <a:lnTo>
                    <a:pt x="4530347" y="453116"/>
                  </a:lnTo>
                  <a:lnTo>
                    <a:pt x="4512341" y="479837"/>
                  </a:lnTo>
                  <a:lnTo>
                    <a:pt x="4485620" y="497843"/>
                  </a:lnTo>
                  <a:lnTo>
                    <a:pt x="4452874" y="504444"/>
                  </a:lnTo>
                  <a:lnTo>
                    <a:pt x="84074" y="504444"/>
                  </a:lnTo>
                  <a:lnTo>
                    <a:pt x="51327" y="497843"/>
                  </a:lnTo>
                  <a:lnTo>
                    <a:pt x="24606" y="479837"/>
                  </a:lnTo>
                  <a:lnTo>
                    <a:pt x="6600" y="453116"/>
                  </a:lnTo>
                  <a:lnTo>
                    <a:pt x="0" y="420370"/>
                  </a:lnTo>
                  <a:lnTo>
                    <a:pt x="0" y="84074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4671821" y="305181"/>
            <a:ext cx="432689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0" spc="-5" dirty="0">
                <a:latin typeface="Cambria"/>
                <a:cs typeface="Cambria"/>
              </a:rPr>
              <a:t>Nukemap </a:t>
            </a:r>
            <a:r>
              <a:rPr sz="2000" b="0" dirty="0">
                <a:solidFill>
                  <a:srgbClr val="000000"/>
                </a:solidFill>
                <a:latin typeface="Cambria"/>
                <a:cs typeface="Cambria"/>
              </a:rPr>
              <a:t>–</a:t>
            </a:r>
            <a:r>
              <a:rPr sz="2000" b="0" spc="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spc="-204" dirty="0">
                <a:solidFill>
                  <a:srgbClr val="3333FF"/>
                </a:solidFill>
                <a:latin typeface="Arial"/>
                <a:cs typeface="Arial"/>
              </a:rPr>
              <a:t>nuclearsecrecy.com/nukemap/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-4000" y="3172777"/>
            <a:ext cx="6348730" cy="3689985"/>
            <a:chOff x="-4000" y="3172777"/>
            <a:chExt cx="6348730" cy="3689985"/>
          </a:xfrm>
        </p:grpSpPr>
        <p:sp>
          <p:nvSpPr>
            <p:cNvPr id="21" name="object 21"/>
            <p:cNvSpPr/>
            <p:nvPr/>
          </p:nvSpPr>
          <p:spPr>
            <a:xfrm>
              <a:off x="0" y="3182111"/>
              <a:ext cx="6335268" cy="3675886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62" y="3177539"/>
              <a:ext cx="6339205" cy="3680460"/>
            </a:xfrm>
            <a:custGeom>
              <a:avLst/>
              <a:gdLst/>
              <a:ahLst/>
              <a:cxnLst/>
              <a:rect l="l" t="t" r="r" b="b"/>
              <a:pathLst>
                <a:path w="6339205" h="3680459">
                  <a:moveTo>
                    <a:pt x="6339078" y="3680460"/>
                  </a:moveTo>
                  <a:lnTo>
                    <a:pt x="6339078" y="0"/>
                  </a:lnTo>
                  <a:lnTo>
                    <a:pt x="0" y="0"/>
                  </a:lnTo>
                </a:path>
              </a:pathLst>
            </a:custGeom>
            <a:ln w="9144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07720" y="3528047"/>
              <a:ext cx="4117466" cy="58776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18387" y="3553968"/>
              <a:ext cx="4094607" cy="61087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4964" y="3555492"/>
              <a:ext cx="4032504" cy="502920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54964" y="3555492"/>
              <a:ext cx="4032885" cy="502920"/>
            </a:xfrm>
            <a:custGeom>
              <a:avLst/>
              <a:gdLst/>
              <a:ahLst/>
              <a:cxnLst/>
              <a:rect l="l" t="t" r="r" b="b"/>
              <a:pathLst>
                <a:path w="4032885" h="502920">
                  <a:moveTo>
                    <a:pt x="0" y="83820"/>
                  </a:moveTo>
                  <a:lnTo>
                    <a:pt x="6587" y="51167"/>
                  </a:lnTo>
                  <a:lnTo>
                    <a:pt x="24550" y="24526"/>
                  </a:lnTo>
                  <a:lnTo>
                    <a:pt x="51193" y="6578"/>
                  </a:lnTo>
                  <a:lnTo>
                    <a:pt x="83820" y="0"/>
                  </a:lnTo>
                  <a:lnTo>
                    <a:pt x="3948684" y="0"/>
                  </a:lnTo>
                  <a:lnTo>
                    <a:pt x="3981283" y="6578"/>
                  </a:lnTo>
                  <a:lnTo>
                    <a:pt x="4007929" y="24526"/>
                  </a:lnTo>
                  <a:lnTo>
                    <a:pt x="4025907" y="51167"/>
                  </a:lnTo>
                  <a:lnTo>
                    <a:pt x="4032504" y="83820"/>
                  </a:lnTo>
                  <a:lnTo>
                    <a:pt x="4032504" y="419100"/>
                  </a:lnTo>
                  <a:lnTo>
                    <a:pt x="4025907" y="451752"/>
                  </a:lnTo>
                  <a:lnTo>
                    <a:pt x="4007929" y="478393"/>
                  </a:lnTo>
                  <a:lnTo>
                    <a:pt x="3981283" y="496341"/>
                  </a:lnTo>
                  <a:lnTo>
                    <a:pt x="3948684" y="502920"/>
                  </a:lnTo>
                  <a:lnTo>
                    <a:pt x="83820" y="502920"/>
                  </a:lnTo>
                  <a:lnTo>
                    <a:pt x="51193" y="496341"/>
                  </a:lnTo>
                  <a:lnTo>
                    <a:pt x="24550" y="478393"/>
                  </a:lnTo>
                  <a:lnTo>
                    <a:pt x="6587" y="451752"/>
                  </a:lnTo>
                  <a:lnTo>
                    <a:pt x="0" y="419100"/>
                  </a:lnTo>
                  <a:lnTo>
                    <a:pt x="0" y="83820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001369" y="3635121"/>
            <a:ext cx="374015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solidFill>
                  <a:srgbClr val="FF3300"/>
                </a:solidFill>
                <a:latin typeface="Cambria"/>
                <a:cs typeface="Cambria"/>
              </a:rPr>
              <a:t>Coinorama </a:t>
            </a:r>
            <a:r>
              <a:rPr sz="2000" dirty="0">
                <a:latin typeface="Cambria"/>
                <a:cs typeface="Cambria"/>
              </a:rPr>
              <a:t>–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b="1" spc="-195" dirty="0">
                <a:solidFill>
                  <a:srgbClr val="3333FF"/>
                </a:solidFill>
                <a:latin typeface="Arial"/>
                <a:cs typeface="Arial"/>
              </a:rPr>
              <a:t>github.com/coinorama/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5827776" y="3180587"/>
            <a:ext cx="3321050" cy="3682365"/>
            <a:chOff x="5827776" y="3180587"/>
            <a:chExt cx="3321050" cy="3682365"/>
          </a:xfrm>
        </p:grpSpPr>
        <p:sp>
          <p:nvSpPr>
            <p:cNvPr id="29" name="object 29"/>
            <p:cNvSpPr/>
            <p:nvPr/>
          </p:nvSpPr>
          <p:spPr>
            <a:xfrm>
              <a:off x="5836920" y="3189731"/>
              <a:ext cx="3307079" cy="3668266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832348" y="3185159"/>
              <a:ext cx="3312160" cy="3672840"/>
            </a:xfrm>
            <a:custGeom>
              <a:avLst/>
              <a:gdLst/>
              <a:ahLst/>
              <a:cxnLst/>
              <a:rect l="l" t="t" r="r" b="b"/>
              <a:pathLst>
                <a:path w="3312159" h="3672840">
                  <a:moveTo>
                    <a:pt x="3311652" y="0"/>
                  </a:moveTo>
                  <a:lnTo>
                    <a:pt x="0" y="0"/>
                  </a:lnTo>
                  <a:lnTo>
                    <a:pt x="0" y="3672840"/>
                  </a:lnTo>
                </a:path>
              </a:pathLst>
            </a:custGeom>
            <a:ln w="9144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074664" y="5512307"/>
              <a:ext cx="2822066" cy="58776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051804" y="5538216"/>
              <a:ext cx="2869311" cy="610870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121908" y="5539739"/>
              <a:ext cx="2737103" cy="502919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121908" y="5539739"/>
              <a:ext cx="2737485" cy="502920"/>
            </a:xfrm>
            <a:custGeom>
              <a:avLst/>
              <a:gdLst/>
              <a:ahLst/>
              <a:cxnLst/>
              <a:rect l="l" t="t" r="r" b="b"/>
              <a:pathLst>
                <a:path w="2737484" h="502920">
                  <a:moveTo>
                    <a:pt x="0" y="83820"/>
                  </a:moveTo>
                  <a:lnTo>
                    <a:pt x="6596" y="51220"/>
                  </a:lnTo>
                  <a:lnTo>
                    <a:pt x="24574" y="24574"/>
                  </a:lnTo>
                  <a:lnTo>
                    <a:pt x="51220" y="6596"/>
                  </a:lnTo>
                  <a:lnTo>
                    <a:pt x="83819" y="0"/>
                  </a:lnTo>
                  <a:lnTo>
                    <a:pt x="2653284" y="0"/>
                  </a:lnTo>
                  <a:lnTo>
                    <a:pt x="2685883" y="6596"/>
                  </a:lnTo>
                  <a:lnTo>
                    <a:pt x="2712529" y="24574"/>
                  </a:lnTo>
                  <a:lnTo>
                    <a:pt x="2730507" y="51220"/>
                  </a:lnTo>
                  <a:lnTo>
                    <a:pt x="2737103" y="83820"/>
                  </a:lnTo>
                  <a:lnTo>
                    <a:pt x="2737103" y="419100"/>
                  </a:lnTo>
                  <a:lnTo>
                    <a:pt x="2730507" y="451726"/>
                  </a:lnTo>
                  <a:lnTo>
                    <a:pt x="2712529" y="478369"/>
                  </a:lnTo>
                  <a:lnTo>
                    <a:pt x="2685883" y="496332"/>
                  </a:lnTo>
                  <a:lnTo>
                    <a:pt x="2653284" y="502920"/>
                  </a:lnTo>
                  <a:lnTo>
                    <a:pt x="83819" y="502920"/>
                  </a:lnTo>
                  <a:lnTo>
                    <a:pt x="51220" y="496332"/>
                  </a:lnTo>
                  <a:lnTo>
                    <a:pt x="24574" y="478369"/>
                  </a:lnTo>
                  <a:lnTo>
                    <a:pt x="6596" y="451726"/>
                  </a:lnTo>
                  <a:lnTo>
                    <a:pt x="0" y="419100"/>
                  </a:lnTo>
                  <a:lnTo>
                    <a:pt x="0" y="83820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6234429" y="5619394"/>
            <a:ext cx="25139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solidFill>
                  <a:srgbClr val="FF3300"/>
                </a:solidFill>
                <a:latin typeface="Cambria"/>
                <a:cs typeface="Cambria"/>
              </a:rPr>
              <a:t>PopURLS </a:t>
            </a:r>
            <a:r>
              <a:rPr sz="2000" dirty="0">
                <a:latin typeface="Cambria"/>
                <a:cs typeface="Cambria"/>
              </a:rPr>
              <a:t>–</a:t>
            </a:r>
            <a:r>
              <a:rPr sz="2000" spc="-90" dirty="0">
                <a:latin typeface="Cambria"/>
                <a:cs typeface="Cambria"/>
              </a:rPr>
              <a:t> </a:t>
            </a:r>
            <a:r>
              <a:rPr sz="2000" b="1" spc="-200" dirty="0">
                <a:solidFill>
                  <a:srgbClr val="3333FF"/>
                </a:solidFill>
                <a:latin typeface="Arial"/>
                <a:cs typeface="Arial"/>
              </a:rPr>
              <a:t>popurls.com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91433" y="2441905"/>
            <a:ext cx="296291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i="1" dirty="0">
                <a:latin typeface="Cambria"/>
                <a:cs typeface="Cambria"/>
              </a:rPr>
              <a:t>Web</a:t>
            </a:r>
            <a:r>
              <a:rPr i="1" spc="-60" dirty="0">
                <a:latin typeface="Cambria"/>
                <a:cs typeface="Cambria"/>
              </a:rPr>
              <a:t> </a:t>
            </a:r>
            <a:r>
              <a:rPr i="1" spc="-5" dirty="0">
                <a:latin typeface="Cambria"/>
                <a:cs typeface="Cambria"/>
              </a:rPr>
              <a:t>component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14450" y="3359911"/>
            <a:ext cx="6911975" cy="2585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parte a </a:t>
            </a:r>
            <a:r>
              <a:rPr sz="2800" spc="-10" dirty="0">
                <a:latin typeface="Cambria"/>
                <a:cs typeface="Cambria"/>
              </a:rPr>
              <a:t>unei </a:t>
            </a:r>
            <a:r>
              <a:rPr sz="2800" spc="-5" dirty="0">
                <a:latin typeface="Cambria"/>
                <a:cs typeface="Cambria"/>
              </a:rPr>
              <a:t>interfețe Web cu</a:t>
            </a:r>
            <a:r>
              <a:rPr sz="2800" spc="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utilizatorul</a:t>
            </a:r>
            <a:endParaRPr sz="28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ce încapsulează o suită de funcții</a:t>
            </a:r>
            <a:r>
              <a:rPr sz="2800" spc="-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înrudite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3300">
              <a:latin typeface="Cambria"/>
              <a:cs typeface="Cambria"/>
            </a:endParaRPr>
          </a:p>
          <a:p>
            <a:pPr marL="2540" algn="ctr">
              <a:lnSpc>
                <a:spcPct val="100000"/>
              </a:lnSpc>
              <a:spcBef>
                <a:spcPts val="2855"/>
              </a:spcBef>
            </a:pPr>
            <a:r>
              <a:rPr sz="2800" i="1" spc="-10" dirty="0">
                <a:latin typeface="Cambria"/>
                <a:cs typeface="Cambria"/>
              </a:rPr>
              <a:t>e.g.</a:t>
            </a:r>
            <a:r>
              <a:rPr sz="2800" spc="-10" dirty="0">
                <a:latin typeface="Cambria"/>
                <a:cs typeface="Cambria"/>
              </a:rPr>
              <a:t>, </a:t>
            </a:r>
            <a:r>
              <a:rPr sz="2800" spc="-5" dirty="0">
                <a:latin typeface="Cambria"/>
                <a:cs typeface="Cambria"/>
              </a:rPr>
              <a:t>calendar, cititor de fluxuri de</a:t>
            </a:r>
            <a:r>
              <a:rPr sz="2800" spc="5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știri,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buton de </a:t>
            </a:r>
            <a:r>
              <a:rPr sz="2800" spc="-10" dirty="0">
                <a:latin typeface="Cambria"/>
                <a:cs typeface="Cambria"/>
              </a:rPr>
              <a:t>partajare </a:t>
            </a:r>
            <a:r>
              <a:rPr sz="2800" spc="-5" dirty="0">
                <a:latin typeface="Cambria"/>
                <a:cs typeface="Cambria"/>
              </a:rPr>
              <a:t>a URL-ului în altă</a:t>
            </a:r>
            <a:r>
              <a:rPr sz="2800" spc="5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aplicație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91433" y="2441905"/>
            <a:ext cx="296291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i="1" dirty="0">
                <a:latin typeface="Cambria"/>
                <a:cs typeface="Cambria"/>
              </a:rPr>
              <a:t>Web</a:t>
            </a:r>
            <a:r>
              <a:rPr i="1" spc="-60" dirty="0">
                <a:latin typeface="Cambria"/>
                <a:cs typeface="Cambria"/>
              </a:rPr>
              <a:t> </a:t>
            </a:r>
            <a:r>
              <a:rPr i="1" spc="-5" dirty="0">
                <a:latin typeface="Cambria"/>
                <a:cs typeface="Cambria"/>
              </a:rPr>
              <a:t>component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dezvoltare bazată pe o </a:t>
            </a:r>
            <a:r>
              <a:rPr sz="2800" spc="-10" dirty="0">
                <a:solidFill>
                  <a:srgbClr val="000000"/>
                </a:solidFill>
                <a:latin typeface="Cambria"/>
                <a:cs typeface="Cambria"/>
              </a:rPr>
              <a:t>bibliotecă/</a:t>
            </a:r>
            <a:r>
              <a:rPr sz="2800" i="1" spc="-10" dirty="0">
                <a:solidFill>
                  <a:srgbClr val="000000"/>
                </a:solidFill>
                <a:latin typeface="Cambria"/>
                <a:cs typeface="Cambria"/>
              </a:rPr>
              <a:t>framework</a:t>
            </a:r>
            <a:r>
              <a:rPr sz="2800" i="1" spc="5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mbria"/>
                <a:cs typeface="Cambria"/>
              </a:rPr>
              <a:t>JS</a:t>
            </a:r>
            <a:endParaRPr sz="2800">
              <a:latin typeface="Cambria"/>
              <a:cs typeface="Cambria"/>
            </a:endParaRPr>
          </a:p>
          <a:p>
            <a:pPr marL="13335" marR="5080" algn="ctr">
              <a:lnSpc>
                <a:spcPts val="6240"/>
              </a:lnSpc>
              <a:spcBef>
                <a:spcPts val="685"/>
              </a:spcBef>
            </a:pP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soluții – uzual, la nivel de client: 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Polymer</a:t>
            </a:r>
            <a:r>
              <a:rPr sz="2800" spc="-10" dirty="0">
                <a:solidFill>
                  <a:srgbClr val="000000"/>
                </a:solidFill>
                <a:latin typeface="Cambria"/>
                <a:cs typeface="Cambria"/>
              </a:rPr>
              <a:t>,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React</a:t>
            </a: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,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X-Tag</a:t>
            </a: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,…  în </a:t>
            </a:r>
            <a:r>
              <a:rPr sz="2800" spc="-10" dirty="0">
                <a:solidFill>
                  <a:srgbClr val="000000"/>
                </a:solidFill>
                <a:latin typeface="Cambria"/>
                <a:cs typeface="Cambria"/>
              </a:rPr>
              <a:t>lucru </a:t>
            </a: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la Consorțiul Web (septembrie</a:t>
            </a:r>
            <a:r>
              <a:rPr sz="2800" spc="5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mbria"/>
                <a:cs typeface="Cambria"/>
              </a:rPr>
              <a:t>2019)</a:t>
            </a:r>
            <a:endParaRPr sz="2800">
              <a:latin typeface="Cambria"/>
              <a:cs typeface="Cambria"/>
            </a:endParaRPr>
          </a:p>
          <a:p>
            <a:pPr marL="1270" algn="ctr">
              <a:lnSpc>
                <a:spcPts val="2685"/>
              </a:lnSpc>
            </a:pPr>
            <a:r>
              <a:rPr sz="2800" b="1" spc="-280" dirty="0">
                <a:latin typeface="Arial"/>
                <a:cs typeface="Arial"/>
              </a:rPr>
              <a:t>github.com/w3c/webcomponents/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02202" y="2441905"/>
            <a:ext cx="134112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i="1" dirty="0">
                <a:latin typeface="Cambria"/>
                <a:cs typeface="Cambria"/>
              </a:rPr>
              <a:t>Widget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12165" y="3298952"/>
            <a:ext cx="8122920" cy="3012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aplicație – de sine-stătătoare</a:t>
            </a:r>
            <a:r>
              <a:rPr sz="2800" spc="-2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sau</a:t>
            </a:r>
            <a:endParaRPr sz="2800">
              <a:latin typeface="Cambria"/>
              <a:cs typeface="Cambria"/>
            </a:endParaRPr>
          </a:p>
          <a:p>
            <a:pPr marL="45720" marR="4254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inclusă într-un container (</a:t>
            </a:r>
            <a:r>
              <a:rPr sz="2800" i="1" spc="-5" dirty="0">
                <a:latin typeface="Cambria"/>
                <a:cs typeface="Cambria"/>
              </a:rPr>
              <a:t>e.g.</a:t>
            </a:r>
            <a:r>
              <a:rPr sz="2800" spc="-5" dirty="0">
                <a:latin typeface="Cambria"/>
                <a:cs typeface="Cambria"/>
              </a:rPr>
              <a:t>, un document HTML) –  ce </a:t>
            </a:r>
            <a:r>
              <a:rPr sz="2800" dirty="0">
                <a:latin typeface="Cambria"/>
                <a:cs typeface="Cambria"/>
              </a:rPr>
              <a:t>oferă </a:t>
            </a:r>
            <a:r>
              <a:rPr sz="2800" spc="-5" dirty="0">
                <a:latin typeface="Cambria"/>
                <a:cs typeface="Cambria"/>
              </a:rPr>
              <a:t>o </a:t>
            </a:r>
            <a:r>
              <a:rPr sz="2800" dirty="0">
                <a:latin typeface="Cambria"/>
                <a:cs typeface="Cambria"/>
              </a:rPr>
              <a:t>funcționalitate</a:t>
            </a:r>
            <a:r>
              <a:rPr sz="2800" spc="-2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specifică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3300">
              <a:latin typeface="Cambria"/>
              <a:cs typeface="Cambria"/>
            </a:endParaRPr>
          </a:p>
          <a:p>
            <a:pPr marL="222885" marR="5080" indent="-210820">
              <a:lnSpc>
                <a:spcPct val="100000"/>
              </a:lnSpc>
              <a:spcBef>
                <a:spcPts val="2855"/>
              </a:spcBef>
            </a:pPr>
            <a:r>
              <a:rPr sz="2800" spc="-5" dirty="0">
                <a:latin typeface="Cambria"/>
                <a:cs typeface="Cambria"/>
              </a:rPr>
              <a:t>rulează la </a:t>
            </a:r>
            <a:r>
              <a:rPr sz="2800" spc="-10" dirty="0">
                <a:latin typeface="Cambria"/>
                <a:cs typeface="Cambria"/>
              </a:rPr>
              <a:t>nivel </a:t>
            </a:r>
            <a:r>
              <a:rPr sz="2800" spc="-5" dirty="0">
                <a:latin typeface="Cambria"/>
                <a:cs typeface="Cambria"/>
              </a:rPr>
              <a:t>de client (platformă pusă la dispoziție  de sistemul de operare și/sau de </a:t>
            </a:r>
            <a:r>
              <a:rPr sz="2800" spc="-10" dirty="0">
                <a:latin typeface="Cambria"/>
                <a:cs typeface="Cambria"/>
              </a:rPr>
              <a:t>navigatorul</a:t>
            </a:r>
            <a:r>
              <a:rPr sz="2800" spc="7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Web)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05021" y="2441905"/>
            <a:ext cx="193484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latin typeface="Cambria"/>
                <a:cs typeface="Cambria"/>
              </a:rPr>
              <a:t>(</a:t>
            </a:r>
            <a:r>
              <a:rPr i="1" spc="-5" dirty="0">
                <a:latin typeface="Cambria"/>
                <a:cs typeface="Cambria"/>
              </a:rPr>
              <a:t>Web</a:t>
            </a:r>
            <a:r>
              <a:rPr b="0" spc="-5" dirty="0">
                <a:latin typeface="Cambria"/>
                <a:cs typeface="Cambria"/>
              </a:rPr>
              <a:t>)</a:t>
            </a:r>
            <a:r>
              <a:rPr b="0" spc="-65" dirty="0">
                <a:latin typeface="Cambria"/>
                <a:cs typeface="Cambria"/>
              </a:rPr>
              <a:t> </a:t>
            </a:r>
            <a:r>
              <a:rPr i="1" dirty="0">
                <a:latin typeface="Cambria"/>
                <a:cs typeface="Cambria"/>
              </a:rPr>
              <a:t>app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330" y="3298952"/>
            <a:ext cx="731329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o aplicație (Web)</a:t>
            </a:r>
            <a:r>
              <a:rPr sz="2800" spc="-1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instalabilă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care folosește API-urile oferite de o</a:t>
            </a:r>
            <a:r>
              <a:rPr sz="2800" spc="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platformă: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i="1" spc="-5" dirty="0">
                <a:latin typeface="Cambria"/>
                <a:cs typeface="Cambria"/>
              </a:rPr>
              <a:t>browser</a:t>
            </a:r>
            <a:r>
              <a:rPr sz="2800" spc="-5" dirty="0">
                <a:latin typeface="Cambria"/>
                <a:cs typeface="Cambria"/>
              </a:rPr>
              <a:t>, server de aplicații, sistem de</a:t>
            </a:r>
            <a:r>
              <a:rPr sz="2800" spc="2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operare,…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05021" y="2441905"/>
            <a:ext cx="193484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latin typeface="Cambria"/>
                <a:cs typeface="Cambria"/>
              </a:rPr>
              <a:t>(</a:t>
            </a:r>
            <a:r>
              <a:rPr i="1" spc="-5" dirty="0">
                <a:latin typeface="Cambria"/>
                <a:cs typeface="Cambria"/>
              </a:rPr>
              <a:t>Web</a:t>
            </a:r>
            <a:r>
              <a:rPr b="0" spc="-5" dirty="0">
                <a:latin typeface="Cambria"/>
                <a:cs typeface="Cambria"/>
              </a:rPr>
              <a:t>)</a:t>
            </a:r>
            <a:r>
              <a:rPr b="0" spc="-65" dirty="0">
                <a:latin typeface="Cambria"/>
                <a:cs typeface="Cambria"/>
              </a:rPr>
              <a:t> </a:t>
            </a:r>
            <a:r>
              <a:rPr i="1" dirty="0">
                <a:latin typeface="Cambria"/>
                <a:cs typeface="Cambria"/>
              </a:rPr>
              <a:t>app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i="1" spc="-5" dirty="0">
                <a:solidFill>
                  <a:srgbClr val="000000"/>
                </a:solidFill>
                <a:latin typeface="Cambria"/>
                <a:cs typeface="Cambria"/>
              </a:rPr>
              <a:t>a distributed </a:t>
            </a:r>
            <a:r>
              <a:rPr sz="2800" i="1" spc="-10" dirty="0">
                <a:solidFill>
                  <a:srgbClr val="000000"/>
                </a:solidFill>
                <a:latin typeface="Cambria"/>
                <a:cs typeface="Cambria"/>
              </a:rPr>
              <a:t>computer </a:t>
            </a:r>
            <a:r>
              <a:rPr sz="2800" i="1" spc="-5" dirty="0">
                <a:solidFill>
                  <a:srgbClr val="000000"/>
                </a:solidFill>
                <a:latin typeface="Cambria"/>
                <a:cs typeface="Cambria"/>
              </a:rPr>
              <a:t>software application designed</a:t>
            </a:r>
            <a:r>
              <a:rPr sz="2800" i="1" spc="11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i="1" spc="-10" dirty="0">
                <a:solidFill>
                  <a:srgbClr val="000000"/>
                </a:solidFill>
                <a:latin typeface="Cambria"/>
                <a:cs typeface="Cambria"/>
              </a:rPr>
              <a:t>for</a:t>
            </a:r>
            <a:endParaRPr sz="2800">
              <a:latin typeface="Cambria"/>
              <a:cs typeface="Cambria"/>
            </a:endParaRPr>
          </a:p>
          <a:p>
            <a:pPr marL="1226820" marR="1219835" algn="ctr">
              <a:lnSpc>
                <a:spcPct val="100000"/>
              </a:lnSpc>
            </a:pPr>
            <a:r>
              <a:rPr sz="2800" spc="-5" dirty="0">
                <a:solidFill>
                  <a:srgbClr val="2A046E"/>
                </a:solidFill>
                <a:latin typeface="Cambria"/>
                <a:cs typeface="Cambria"/>
              </a:rPr>
              <a:t>optimal </a:t>
            </a:r>
            <a:r>
              <a:rPr sz="2800" spc="-10" dirty="0">
                <a:solidFill>
                  <a:srgbClr val="2A046E"/>
                </a:solidFill>
                <a:latin typeface="Cambria"/>
                <a:cs typeface="Cambria"/>
              </a:rPr>
              <a:t>use </a:t>
            </a:r>
            <a:r>
              <a:rPr sz="2800" spc="-5" dirty="0">
                <a:solidFill>
                  <a:srgbClr val="2A046E"/>
                </a:solidFill>
                <a:latin typeface="Cambria"/>
                <a:cs typeface="Cambria"/>
              </a:rPr>
              <a:t>on specific screen sizes </a:t>
            </a:r>
            <a:r>
              <a:rPr sz="2800" i="1" spc="-5" dirty="0">
                <a:solidFill>
                  <a:srgbClr val="000000"/>
                </a:solidFill>
                <a:latin typeface="Cambria"/>
                <a:cs typeface="Cambria"/>
              </a:rPr>
              <a:t>and  with particular </a:t>
            </a:r>
            <a:r>
              <a:rPr sz="2800" spc="-5" dirty="0">
                <a:solidFill>
                  <a:srgbClr val="2A046E"/>
                </a:solidFill>
                <a:latin typeface="Cambria"/>
                <a:cs typeface="Cambria"/>
              </a:rPr>
              <a:t>interface </a:t>
            </a:r>
            <a:r>
              <a:rPr sz="2800" spc="-10" dirty="0">
                <a:solidFill>
                  <a:srgbClr val="2A046E"/>
                </a:solidFill>
                <a:latin typeface="Cambria"/>
                <a:cs typeface="Cambria"/>
              </a:rPr>
              <a:t>technologies  </a:t>
            </a: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Robert Shilston,</a:t>
            </a:r>
            <a:r>
              <a:rPr sz="2800" spc="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mbria"/>
                <a:cs typeface="Cambria"/>
              </a:rPr>
              <a:t>2013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612135" y="3544823"/>
            <a:ext cx="2677795" cy="1310640"/>
            <a:chOff x="2612135" y="3544823"/>
            <a:chExt cx="2677795" cy="1310640"/>
          </a:xfrm>
        </p:grpSpPr>
        <p:sp>
          <p:nvSpPr>
            <p:cNvPr id="3" name="object 3"/>
            <p:cNvSpPr/>
            <p:nvPr/>
          </p:nvSpPr>
          <p:spPr>
            <a:xfrm>
              <a:off x="2612135" y="3544823"/>
              <a:ext cx="2677287" cy="131025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734055" y="3842067"/>
              <a:ext cx="2428874" cy="82264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59379" y="3572509"/>
              <a:ext cx="2592323" cy="12255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659379" y="3572255"/>
              <a:ext cx="2592705" cy="1225550"/>
            </a:xfrm>
            <a:custGeom>
              <a:avLst/>
              <a:gdLst/>
              <a:ahLst/>
              <a:cxnLst/>
              <a:rect l="l" t="t" r="r" b="b"/>
              <a:pathLst>
                <a:path w="2592704" h="1225550">
                  <a:moveTo>
                    <a:pt x="0" y="0"/>
                  </a:moveTo>
                  <a:lnTo>
                    <a:pt x="2592323" y="0"/>
                  </a:lnTo>
                  <a:lnTo>
                    <a:pt x="2592323" y="1225296"/>
                  </a:lnTo>
                  <a:lnTo>
                    <a:pt x="0" y="1225296"/>
                  </a:lnTo>
                  <a:lnTo>
                    <a:pt x="0" y="0"/>
                  </a:lnTo>
                  <a:close/>
                </a:path>
                <a:path w="2592704" h="1225550">
                  <a:moveTo>
                    <a:pt x="153162" y="153162"/>
                  </a:moveTo>
                  <a:lnTo>
                    <a:pt x="153162" y="1072134"/>
                  </a:lnTo>
                  <a:lnTo>
                    <a:pt x="2439161" y="1072134"/>
                  </a:lnTo>
                  <a:lnTo>
                    <a:pt x="2439161" y="153162"/>
                  </a:lnTo>
                  <a:lnTo>
                    <a:pt x="153162" y="153162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2812542" y="3725417"/>
            <a:ext cx="2286000" cy="91948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236854" rIns="0" bIns="0" rtlCol="0">
            <a:spAutoFit/>
          </a:bodyPr>
          <a:lstStyle/>
          <a:p>
            <a:pPr marL="178435">
              <a:lnSpc>
                <a:spcPct val="100000"/>
              </a:lnSpc>
              <a:spcBef>
                <a:spcPts val="1864"/>
              </a:spcBef>
            </a:pPr>
            <a:r>
              <a:rPr sz="2800" i="1" spc="-70" dirty="0">
                <a:latin typeface="Cambria"/>
                <a:cs typeface="Cambria"/>
              </a:rPr>
              <a:t>Web</a:t>
            </a:r>
            <a:r>
              <a:rPr sz="2800" i="1" spc="-20" dirty="0">
                <a:latin typeface="Cambria"/>
                <a:cs typeface="Cambria"/>
              </a:rPr>
              <a:t> </a:t>
            </a:r>
            <a:r>
              <a:rPr sz="2800" i="1" spc="-10" dirty="0">
                <a:latin typeface="Cambria"/>
                <a:cs typeface="Cambria"/>
              </a:rPr>
              <a:t>browser</a:t>
            </a:r>
            <a:endParaRPr sz="2800">
              <a:latin typeface="Cambria"/>
              <a:cs typeface="Cambri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755392" y="519430"/>
            <a:ext cx="2781935" cy="5581015"/>
            <a:chOff x="2755392" y="519430"/>
            <a:chExt cx="2781935" cy="5581015"/>
          </a:xfrm>
        </p:grpSpPr>
        <p:sp>
          <p:nvSpPr>
            <p:cNvPr id="9" name="object 9"/>
            <p:cNvSpPr/>
            <p:nvPr/>
          </p:nvSpPr>
          <p:spPr>
            <a:xfrm>
              <a:off x="2755392" y="4529302"/>
              <a:ext cx="1093863" cy="147942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791968" y="4500321"/>
              <a:ext cx="1078585" cy="159981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802636" y="4553712"/>
              <a:ext cx="1008888" cy="139446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802636" y="4553712"/>
              <a:ext cx="1009015" cy="1394460"/>
            </a:xfrm>
            <a:custGeom>
              <a:avLst/>
              <a:gdLst/>
              <a:ahLst/>
              <a:cxnLst/>
              <a:rect l="l" t="t" r="r" b="b"/>
              <a:pathLst>
                <a:path w="1009014" h="1394460">
                  <a:moveTo>
                    <a:pt x="0" y="168148"/>
                  </a:moveTo>
                  <a:lnTo>
                    <a:pt x="6008" y="123457"/>
                  </a:lnTo>
                  <a:lnTo>
                    <a:pt x="22963" y="83293"/>
                  </a:lnTo>
                  <a:lnTo>
                    <a:pt x="49260" y="49260"/>
                  </a:lnTo>
                  <a:lnTo>
                    <a:pt x="83293" y="22963"/>
                  </a:lnTo>
                  <a:lnTo>
                    <a:pt x="123457" y="6008"/>
                  </a:lnTo>
                  <a:lnTo>
                    <a:pt x="168147" y="0"/>
                  </a:lnTo>
                  <a:lnTo>
                    <a:pt x="840739" y="0"/>
                  </a:lnTo>
                  <a:lnTo>
                    <a:pt x="885430" y="6008"/>
                  </a:lnTo>
                  <a:lnTo>
                    <a:pt x="925594" y="22963"/>
                  </a:lnTo>
                  <a:lnTo>
                    <a:pt x="959627" y="49260"/>
                  </a:lnTo>
                  <a:lnTo>
                    <a:pt x="985924" y="83293"/>
                  </a:lnTo>
                  <a:lnTo>
                    <a:pt x="1002879" y="123457"/>
                  </a:lnTo>
                  <a:lnTo>
                    <a:pt x="1008888" y="168148"/>
                  </a:lnTo>
                  <a:lnTo>
                    <a:pt x="1008888" y="1226312"/>
                  </a:lnTo>
                  <a:lnTo>
                    <a:pt x="1002879" y="1271011"/>
                  </a:lnTo>
                  <a:lnTo>
                    <a:pt x="985924" y="1311178"/>
                  </a:lnTo>
                  <a:lnTo>
                    <a:pt x="959627" y="1345209"/>
                  </a:lnTo>
                  <a:lnTo>
                    <a:pt x="925594" y="1371502"/>
                  </a:lnTo>
                  <a:lnTo>
                    <a:pt x="885430" y="1388453"/>
                  </a:lnTo>
                  <a:lnTo>
                    <a:pt x="840739" y="1394460"/>
                  </a:lnTo>
                  <a:lnTo>
                    <a:pt x="168147" y="1394460"/>
                  </a:lnTo>
                  <a:lnTo>
                    <a:pt x="123457" y="1388453"/>
                  </a:lnTo>
                  <a:lnTo>
                    <a:pt x="83293" y="1371502"/>
                  </a:lnTo>
                  <a:lnTo>
                    <a:pt x="49260" y="1345209"/>
                  </a:lnTo>
                  <a:lnTo>
                    <a:pt x="22963" y="1311178"/>
                  </a:lnTo>
                  <a:lnTo>
                    <a:pt x="6008" y="1271011"/>
                  </a:lnTo>
                  <a:lnTo>
                    <a:pt x="0" y="1226312"/>
                  </a:lnTo>
                  <a:lnTo>
                    <a:pt x="0" y="168148"/>
                  </a:lnTo>
                  <a:close/>
                </a:path>
              </a:pathLst>
            </a:custGeom>
            <a:ln w="9143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507736" y="548640"/>
              <a:ext cx="0" cy="5257165"/>
            </a:xfrm>
            <a:custGeom>
              <a:avLst/>
              <a:gdLst/>
              <a:ahLst/>
              <a:cxnLst/>
              <a:rect l="l" t="t" r="r" b="b"/>
              <a:pathLst>
                <a:path h="5257165">
                  <a:moveTo>
                    <a:pt x="0" y="0"/>
                  </a:moveTo>
                  <a:lnTo>
                    <a:pt x="0" y="5256580"/>
                  </a:lnTo>
                </a:path>
              </a:pathLst>
            </a:custGeom>
            <a:ln w="57912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974339" y="4591634"/>
            <a:ext cx="664845" cy="130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5725">
              <a:lnSpc>
                <a:spcPct val="100000"/>
              </a:lnSpc>
              <a:spcBef>
                <a:spcPts val="100"/>
              </a:spcBef>
            </a:pPr>
            <a:r>
              <a:rPr sz="2400" spc="-60" dirty="0">
                <a:solidFill>
                  <a:srgbClr val="FFFFFF"/>
                </a:solidFill>
                <a:latin typeface="Cambria"/>
                <a:cs typeface="Cambria"/>
              </a:rPr>
              <a:t>SPA</a:t>
            </a:r>
            <a:endParaRPr sz="2400">
              <a:latin typeface="Cambria"/>
              <a:cs typeface="Cambria"/>
            </a:endParaRPr>
          </a:p>
          <a:p>
            <a:pPr marL="71755" marR="5080" indent="-59690" algn="just">
              <a:lnSpc>
                <a:spcPct val="100000"/>
              </a:lnSpc>
              <a:spcBef>
                <a:spcPts val="5"/>
              </a:spcBef>
            </a:pPr>
            <a:r>
              <a:rPr sz="2000" i="1" spc="-30" dirty="0">
                <a:solidFill>
                  <a:srgbClr val="FFFFFF"/>
                </a:solidFill>
                <a:latin typeface="Cambria"/>
                <a:cs typeface="Cambria"/>
              </a:rPr>
              <a:t>S</a:t>
            </a:r>
            <a:r>
              <a:rPr sz="2000" i="1" dirty="0">
                <a:solidFill>
                  <a:srgbClr val="FFFFFF"/>
                </a:solidFill>
                <a:latin typeface="Cambria"/>
                <a:cs typeface="Cambria"/>
              </a:rPr>
              <a:t>i</a:t>
            </a:r>
            <a:r>
              <a:rPr sz="2000" i="1" spc="-10" dirty="0">
                <a:solidFill>
                  <a:srgbClr val="FFFFFF"/>
                </a:solidFill>
                <a:latin typeface="Cambria"/>
                <a:cs typeface="Cambria"/>
              </a:rPr>
              <a:t>n</a:t>
            </a:r>
            <a:r>
              <a:rPr sz="2000" i="1" spc="-5" dirty="0">
                <a:solidFill>
                  <a:srgbClr val="FFFFFF"/>
                </a:solidFill>
                <a:latin typeface="Cambria"/>
                <a:cs typeface="Cambria"/>
              </a:rPr>
              <a:t>gle  </a:t>
            </a:r>
            <a:r>
              <a:rPr sz="2000" i="1" spc="-10" dirty="0">
                <a:solidFill>
                  <a:srgbClr val="FFFFFF"/>
                </a:solidFill>
                <a:latin typeface="Cambria"/>
                <a:cs typeface="Cambria"/>
              </a:rPr>
              <a:t>Page  App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612135" y="880872"/>
            <a:ext cx="2677795" cy="1333500"/>
            <a:chOff x="2612135" y="880872"/>
            <a:chExt cx="2677795" cy="1333500"/>
          </a:xfrm>
        </p:grpSpPr>
        <p:sp>
          <p:nvSpPr>
            <p:cNvPr id="16" name="object 16"/>
            <p:cNvSpPr/>
            <p:nvPr/>
          </p:nvSpPr>
          <p:spPr>
            <a:xfrm>
              <a:off x="2612135" y="880872"/>
              <a:ext cx="2677287" cy="131025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731007" y="964704"/>
              <a:ext cx="2436495" cy="124928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659379" y="908050"/>
              <a:ext cx="2592323" cy="122555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659379" y="908304"/>
              <a:ext cx="2592705" cy="1225550"/>
            </a:xfrm>
            <a:custGeom>
              <a:avLst/>
              <a:gdLst/>
              <a:ahLst/>
              <a:cxnLst/>
              <a:rect l="l" t="t" r="r" b="b"/>
              <a:pathLst>
                <a:path w="2592704" h="1225550">
                  <a:moveTo>
                    <a:pt x="0" y="0"/>
                  </a:moveTo>
                  <a:lnTo>
                    <a:pt x="2592323" y="0"/>
                  </a:lnTo>
                  <a:lnTo>
                    <a:pt x="2592323" y="1225296"/>
                  </a:lnTo>
                  <a:lnTo>
                    <a:pt x="0" y="1225296"/>
                  </a:lnTo>
                  <a:lnTo>
                    <a:pt x="0" y="0"/>
                  </a:lnTo>
                  <a:close/>
                </a:path>
                <a:path w="2592704" h="1225550">
                  <a:moveTo>
                    <a:pt x="153162" y="153162"/>
                  </a:moveTo>
                  <a:lnTo>
                    <a:pt x="153162" y="1072134"/>
                  </a:lnTo>
                  <a:lnTo>
                    <a:pt x="2439161" y="1072134"/>
                  </a:lnTo>
                  <a:lnTo>
                    <a:pt x="2439161" y="153162"/>
                  </a:lnTo>
                  <a:lnTo>
                    <a:pt x="153162" y="153162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2812542" y="1061466"/>
            <a:ext cx="2286000" cy="91948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80"/>
              </a:spcBef>
            </a:pPr>
            <a:r>
              <a:rPr sz="2800" i="1" spc="-10" dirty="0">
                <a:latin typeface="Cambria"/>
                <a:cs typeface="Cambria"/>
              </a:rPr>
              <a:t>platform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(</a:t>
            </a:r>
            <a:r>
              <a:rPr sz="2800" i="1" spc="-5" dirty="0">
                <a:latin typeface="Cambria"/>
                <a:cs typeface="Cambria"/>
              </a:rPr>
              <a:t>OS </a:t>
            </a:r>
            <a:r>
              <a:rPr sz="2800" spc="-5" dirty="0">
                <a:latin typeface="Cambria"/>
                <a:cs typeface="Cambria"/>
              </a:rPr>
              <a:t>+</a:t>
            </a:r>
            <a:r>
              <a:rPr sz="2800" spc="-25" dirty="0">
                <a:latin typeface="Cambria"/>
                <a:cs typeface="Cambria"/>
              </a:rPr>
              <a:t> </a:t>
            </a:r>
            <a:r>
              <a:rPr sz="2800" i="1" spc="-15" dirty="0">
                <a:latin typeface="Cambria"/>
                <a:cs typeface="Cambria"/>
              </a:rPr>
              <a:t>device</a:t>
            </a:r>
            <a:r>
              <a:rPr sz="2800" spc="-15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755392" y="1904936"/>
            <a:ext cx="1121410" cy="1237615"/>
            <a:chOff x="2755392" y="1904936"/>
            <a:chExt cx="1121410" cy="1237615"/>
          </a:xfrm>
        </p:grpSpPr>
        <p:sp>
          <p:nvSpPr>
            <p:cNvPr id="22" name="object 22"/>
            <p:cNvSpPr/>
            <p:nvPr/>
          </p:nvSpPr>
          <p:spPr>
            <a:xfrm>
              <a:off x="2755392" y="1904936"/>
              <a:ext cx="1093863" cy="123704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782824" y="2104618"/>
              <a:ext cx="1093863" cy="91391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802636" y="1929383"/>
              <a:ext cx="1008888" cy="1152143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802636" y="1929383"/>
              <a:ext cx="1009015" cy="1152525"/>
            </a:xfrm>
            <a:custGeom>
              <a:avLst/>
              <a:gdLst/>
              <a:ahLst/>
              <a:cxnLst/>
              <a:rect l="l" t="t" r="r" b="b"/>
              <a:pathLst>
                <a:path w="1009014" h="1152525">
                  <a:moveTo>
                    <a:pt x="0" y="168148"/>
                  </a:moveTo>
                  <a:lnTo>
                    <a:pt x="6008" y="123457"/>
                  </a:lnTo>
                  <a:lnTo>
                    <a:pt x="22963" y="83293"/>
                  </a:lnTo>
                  <a:lnTo>
                    <a:pt x="49260" y="49260"/>
                  </a:lnTo>
                  <a:lnTo>
                    <a:pt x="83293" y="22963"/>
                  </a:lnTo>
                  <a:lnTo>
                    <a:pt x="123457" y="6008"/>
                  </a:lnTo>
                  <a:lnTo>
                    <a:pt x="168147" y="0"/>
                  </a:lnTo>
                  <a:lnTo>
                    <a:pt x="840739" y="0"/>
                  </a:lnTo>
                  <a:lnTo>
                    <a:pt x="885430" y="6008"/>
                  </a:lnTo>
                  <a:lnTo>
                    <a:pt x="925594" y="22963"/>
                  </a:lnTo>
                  <a:lnTo>
                    <a:pt x="959627" y="49260"/>
                  </a:lnTo>
                  <a:lnTo>
                    <a:pt x="985924" y="83293"/>
                  </a:lnTo>
                  <a:lnTo>
                    <a:pt x="1002879" y="123457"/>
                  </a:lnTo>
                  <a:lnTo>
                    <a:pt x="1008888" y="168148"/>
                  </a:lnTo>
                  <a:lnTo>
                    <a:pt x="1008888" y="983995"/>
                  </a:lnTo>
                  <a:lnTo>
                    <a:pt x="1002879" y="1028686"/>
                  </a:lnTo>
                  <a:lnTo>
                    <a:pt x="985924" y="1068850"/>
                  </a:lnTo>
                  <a:lnTo>
                    <a:pt x="959627" y="1102883"/>
                  </a:lnTo>
                  <a:lnTo>
                    <a:pt x="925594" y="1129180"/>
                  </a:lnTo>
                  <a:lnTo>
                    <a:pt x="885430" y="1146135"/>
                  </a:lnTo>
                  <a:lnTo>
                    <a:pt x="840739" y="1152143"/>
                  </a:lnTo>
                  <a:lnTo>
                    <a:pt x="168147" y="1152143"/>
                  </a:lnTo>
                  <a:lnTo>
                    <a:pt x="123457" y="1146135"/>
                  </a:lnTo>
                  <a:lnTo>
                    <a:pt x="83293" y="1129180"/>
                  </a:lnTo>
                  <a:lnTo>
                    <a:pt x="49260" y="1102883"/>
                  </a:lnTo>
                  <a:lnTo>
                    <a:pt x="22963" y="1068850"/>
                  </a:lnTo>
                  <a:lnTo>
                    <a:pt x="6008" y="1028686"/>
                  </a:lnTo>
                  <a:lnTo>
                    <a:pt x="0" y="983995"/>
                  </a:lnTo>
                  <a:lnTo>
                    <a:pt x="0" y="168148"/>
                  </a:lnTo>
                  <a:close/>
                </a:path>
              </a:pathLst>
            </a:custGeom>
            <a:ln w="9144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2965195" y="2181225"/>
            <a:ext cx="68453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0335" marR="5080" indent="-128270">
              <a:lnSpc>
                <a:spcPct val="100000"/>
              </a:lnSpc>
              <a:spcBef>
                <a:spcPts val="105"/>
              </a:spcBef>
            </a:pPr>
            <a:r>
              <a:rPr sz="2000" i="1" spc="-5" dirty="0">
                <a:solidFill>
                  <a:srgbClr val="FFFFFF"/>
                </a:solidFill>
                <a:latin typeface="Cambria"/>
                <a:cs typeface="Cambria"/>
              </a:rPr>
              <a:t>nati</a:t>
            </a:r>
            <a:r>
              <a:rPr sz="2000" i="1" spc="-15" dirty="0">
                <a:solidFill>
                  <a:srgbClr val="FFFFFF"/>
                </a:solidFill>
                <a:latin typeface="Cambria"/>
                <a:cs typeface="Cambria"/>
              </a:rPr>
              <a:t>v</a:t>
            </a:r>
            <a:r>
              <a:rPr sz="2000" i="1" dirty="0">
                <a:solidFill>
                  <a:srgbClr val="FFFFFF"/>
                </a:solidFill>
                <a:latin typeface="Cambria"/>
                <a:cs typeface="Cambria"/>
              </a:rPr>
              <a:t>e  app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5763767" y="3140964"/>
            <a:ext cx="890269" cy="321945"/>
            <a:chOff x="5763767" y="3140964"/>
            <a:chExt cx="890269" cy="321945"/>
          </a:xfrm>
        </p:grpSpPr>
        <p:sp>
          <p:nvSpPr>
            <p:cNvPr id="28" name="object 28"/>
            <p:cNvSpPr/>
            <p:nvPr/>
          </p:nvSpPr>
          <p:spPr>
            <a:xfrm>
              <a:off x="5776721" y="3153918"/>
              <a:ext cx="864235" cy="295910"/>
            </a:xfrm>
            <a:custGeom>
              <a:avLst/>
              <a:gdLst/>
              <a:ahLst/>
              <a:cxnLst/>
              <a:rect l="l" t="t" r="r" b="b"/>
              <a:pathLst>
                <a:path w="864234" h="295910">
                  <a:moveTo>
                    <a:pt x="716279" y="0"/>
                  </a:moveTo>
                  <a:lnTo>
                    <a:pt x="716279" y="73914"/>
                  </a:lnTo>
                  <a:lnTo>
                    <a:pt x="147827" y="73914"/>
                  </a:lnTo>
                  <a:lnTo>
                    <a:pt x="147827" y="0"/>
                  </a:lnTo>
                  <a:lnTo>
                    <a:pt x="0" y="147828"/>
                  </a:lnTo>
                  <a:lnTo>
                    <a:pt x="147827" y="295656"/>
                  </a:lnTo>
                  <a:lnTo>
                    <a:pt x="147827" y="221742"/>
                  </a:lnTo>
                  <a:lnTo>
                    <a:pt x="716279" y="221742"/>
                  </a:lnTo>
                  <a:lnTo>
                    <a:pt x="716279" y="295656"/>
                  </a:lnTo>
                  <a:lnTo>
                    <a:pt x="864107" y="147828"/>
                  </a:lnTo>
                  <a:lnTo>
                    <a:pt x="71627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776721" y="3153918"/>
              <a:ext cx="864235" cy="295910"/>
            </a:xfrm>
            <a:custGeom>
              <a:avLst/>
              <a:gdLst/>
              <a:ahLst/>
              <a:cxnLst/>
              <a:rect l="l" t="t" r="r" b="b"/>
              <a:pathLst>
                <a:path w="864234" h="295910">
                  <a:moveTo>
                    <a:pt x="0" y="147828"/>
                  </a:moveTo>
                  <a:lnTo>
                    <a:pt x="147827" y="0"/>
                  </a:lnTo>
                  <a:lnTo>
                    <a:pt x="147827" y="73914"/>
                  </a:lnTo>
                  <a:lnTo>
                    <a:pt x="716279" y="73914"/>
                  </a:lnTo>
                  <a:lnTo>
                    <a:pt x="716279" y="0"/>
                  </a:lnTo>
                  <a:lnTo>
                    <a:pt x="864107" y="147828"/>
                  </a:lnTo>
                  <a:lnTo>
                    <a:pt x="716279" y="295656"/>
                  </a:lnTo>
                  <a:lnTo>
                    <a:pt x="716279" y="221742"/>
                  </a:lnTo>
                  <a:lnTo>
                    <a:pt x="147827" y="221742"/>
                  </a:lnTo>
                  <a:lnTo>
                    <a:pt x="147827" y="295656"/>
                  </a:lnTo>
                  <a:lnTo>
                    <a:pt x="0" y="147828"/>
                  </a:lnTo>
                  <a:close/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25907" y="1382331"/>
            <a:ext cx="2776855" cy="1161415"/>
            <a:chOff x="25907" y="1382331"/>
            <a:chExt cx="2776855" cy="1161415"/>
          </a:xfrm>
        </p:grpSpPr>
        <p:sp>
          <p:nvSpPr>
            <p:cNvPr id="31" name="object 31"/>
            <p:cNvSpPr/>
            <p:nvPr/>
          </p:nvSpPr>
          <p:spPr>
            <a:xfrm>
              <a:off x="1148841" y="2036063"/>
              <a:ext cx="1654175" cy="508000"/>
            </a:xfrm>
            <a:custGeom>
              <a:avLst/>
              <a:gdLst/>
              <a:ahLst/>
              <a:cxnLst/>
              <a:rect l="l" t="t" r="r" b="b"/>
              <a:pathLst>
                <a:path w="1654175" h="508000">
                  <a:moveTo>
                    <a:pt x="1577594" y="431291"/>
                  </a:moveTo>
                  <a:lnTo>
                    <a:pt x="1577594" y="507491"/>
                  </a:lnTo>
                  <a:lnTo>
                    <a:pt x="1641094" y="475741"/>
                  </a:lnTo>
                  <a:lnTo>
                    <a:pt x="1590294" y="475741"/>
                  </a:lnTo>
                  <a:lnTo>
                    <a:pt x="1590294" y="463041"/>
                  </a:lnTo>
                  <a:lnTo>
                    <a:pt x="1641094" y="463041"/>
                  </a:lnTo>
                  <a:lnTo>
                    <a:pt x="1577594" y="431291"/>
                  </a:lnTo>
                  <a:close/>
                </a:path>
                <a:path w="1654175" h="508000">
                  <a:moveTo>
                    <a:pt x="12700" y="0"/>
                  </a:moveTo>
                  <a:lnTo>
                    <a:pt x="0" y="0"/>
                  </a:lnTo>
                  <a:lnTo>
                    <a:pt x="0" y="472821"/>
                  </a:lnTo>
                  <a:lnTo>
                    <a:pt x="2844" y="475741"/>
                  </a:lnTo>
                  <a:lnTo>
                    <a:pt x="1577594" y="475741"/>
                  </a:lnTo>
                  <a:lnTo>
                    <a:pt x="1577594" y="469391"/>
                  </a:lnTo>
                  <a:lnTo>
                    <a:pt x="12700" y="469391"/>
                  </a:lnTo>
                  <a:lnTo>
                    <a:pt x="6350" y="463041"/>
                  </a:lnTo>
                  <a:lnTo>
                    <a:pt x="12700" y="463041"/>
                  </a:lnTo>
                  <a:lnTo>
                    <a:pt x="12700" y="0"/>
                  </a:lnTo>
                  <a:close/>
                </a:path>
                <a:path w="1654175" h="508000">
                  <a:moveTo>
                    <a:pt x="1641094" y="463041"/>
                  </a:moveTo>
                  <a:lnTo>
                    <a:pt x="1590294" y="463041"/>
                  </a:lnTo>
                  <a:lnTo>
                    <a:pt x="1590294" y="475741"/>
                  </a:lnTo>
                  <a:lnTo>
                    <a:pt x="1641094" y="475741"/>
                  </a:lnTo>
                  <a:lnTo>
                    <a:pt x="1653794" y="469391"/>
                  </a:lnTo>
                  <a:lnTo>
                    <a:pt x="1641094" y="463041"/>
                  </a:lnTo>
                  <a:close/>
                </a:path>
                <a:path w="1654175" h="508000">
                  <a:moveTo>
                    <a:pt x="12700" y="463041"/>
                  </a:moveTo>
                  <a:lnTo>
                    <a:pt x="6350" y="463041"/>
                  </a:lnTo>
                  <a:lnTo>
                    <a:pt x="12700" y="469391"/>
                  </a:lnTo>
                  <a:lnTo>
                    <a:pt x="12700" y="463041"/>
                  </a:lnTo>
                  <a:close/>
                </a:path>
                <a:path w="1654175" h="508000">
                  <a:moveTo>
                    <a:pt x="1577594" y="463041"/>
                  </a:moveTo>
                  <a:lnTo>
                    <a:pt x="12700" y="463041"/>
                  </a:lnTo>
                  <a:lnTo>
                    <a:pt x="12700" y="469391"/>
                  </a:lnTo>
                  <a:lnTo>
                    <a:pt x="1577594" y="469391"/>
                  </a:lnTo>
                  <a:lnTo>
                    <a:pt x="1577594" y="46304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5907" y="1385366"/>
              <a:ext cx="2249043" cy="708355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08787" y="1382331"/>
              <a:ext cx="1880235" cy="822642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3151" y="1412748"/>
              <a:ext cx="2164080" cy="623315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3151" y="1412748"/>
              <a:ext cx="2164080" cy="623570"/>
            </a:xfrm>
            <a:custGeom>
              <a:avLst/>
              <a:gdLst/>
              <a:ahLst/>
              <a:cxnLst/>
              <a:rect l="l" t="t" r="r" b="b"/>
              <a:pathLst>
                <a:path w="2164080" h="623569">
                  <a:moveTo>
                    <a:pt x="0" y="103886"/>
                  </a:moveTo>
                  <a:lnTo>
                    <a:pt x="8164" y="63436"/>
                  </a:lnTo>
                  <a:lnTo>
                    <a:pt x="30427" y="30416"/>
                  </a:lnTo>
                  <a:lnTo>
                    <a:pt x="63449" y="8159"/>
                  </a:lnTo>
                  <a:lnTo>
                    <a:pt x="103886" y="0"/>
                  </a:lnTo>
                  <a:lnTo>
                    <a:pt x="2060194" y="0"/>
                  </a:lnTo>
                  <a:lnTo>
                    <a:pt x="2100643" y="8159"/>
                  </a:lnTo>
                  <a:lnTo>
                    <a:pt x="2133663" y="30416"/>
                  </a:lnTo>
                  <a:lnTo>
                    <a:pt x="2155920" y="63436"/>
                  </a:lnTo>
                  <a:lnTo>
                    <a:pt x="2164080" y="103886"/>
                  </a:lnTo>
                  <a:lnTo>
                    <a:pt x="2164080" y="519429"/>
                  </a:lnTo>
                  <a:lnTo>
                    <a:pt x="2155920" y="559879"/>
                  </a:lnTo>
                  <a:lnTo>
                    <a:pt x="2133663" y="592899"/>
                  </a:lnTo>
                  <a:lnTo>
                    <a:pt x="2100643" y="615156"/>
                  </a:lnTo>
                  <a:lnTo>
                    <a:pt x="2060194" y="623315"/>
                  </a:lnTo>
                  <a:lnTo>
                    <a:pt x="103886" y="623315"/>
                  </a:lnTo>
                  <a:lnTo>
                    <a:pt x="63449" y="615156"/>
                  </a:lnTo>
                  <a:lnTo>
                    <a:pt x="30427" y="592899"/>
                  </a:lnTo>
                  <a:lnTo>
                    <a:pt x="8164" y="559879"/>
                  </a:lnTo>
                  <a:lnTo>
                    <a:pt x="0" y="519429"/>
                  </a:lnTo>
                  <a:lnTo>
                    <a:pt x="0" y="103886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5599303" y="3528441"/>
            <a:ext cx="119761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mbria"/>
                <a:cs typeface="Cambria"/>
              </a:rPr>
              <a:t>HTTP</a:t>
            </a:r>
            <a:endParaRPr sz="1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800" spc="-20" dirty="0">
                <a:latin typeface="Cambria"/>
                <a:cs typeface="Cambria"/>
              </a:rPr>
              <a:t>WebSockets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598801" y="6479540"/>
            <a:ext cx="394589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latin typeface="Cambria"/>
                <a:cs typeface="Cambria"/>
              </a:rPr>
              <a:t>adaptare </a:t>
            </a:r>
            <a:r>
              <a:rPr sz="2000" dirty="0">
                <a:latin typeface="Cambria"/>
                <a:cs typeface="Cambria"/>
              </a:rPr>
              <a:t>după Adrian </a:t>
            </a:r>
            <a:r>
              <a:rPr sz="2000" spc="-15" dirty="0">
                <a:latin typeface="Cambria"/>
                <a:cs typeface="Cambria"/>
              </a:rPr>
              <a:t>Colyer</a:t>
            </a:r>
            <a:r>
              <a:rPr sz="2000" spc="-15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(2012)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3811523" y="1501139"/>
            <a:ext cx="4973955" cy="3789679"/>
            <a:chOff x="3811523" y="1501139"/>
            <a:chExt cx="4973955" cy="3789679"/>
          </a:xfrm>
        </p:grpSpPr>
        <p:sp>
          <p:nvSpPr>
            <p:cNvPr id="39" name="object 39"/>
            <p:cNvSpPr/>
            <p:nvPr/>
          </p:nvSpPr>
          <p:spPr>
            <a:xfrm>
              <a:off x="3811523" y="5085587"/>
              <a:ext cx="4008120" cy="205104"/>
            </a:xfrm>
            <a:custGeom>
              <a:avLst/>
              <a:gdLst/>
              <a:ahLst/>
              <a:cxnLst/>
              <a:rect l="l" t="t" r="r" b="b"/>
              <a:pathLst>
                <a:path w="4008120" h="205104">
                  <a:moveTo>
                    <a:pt x="76200" y="128524"/>
                  </a:moveTo>
                  <a:lnTo>
                    <a:pt x="0" y="166624"/>
                  </a:lnTo>
                  <a:lnTo>
                    <a:pt x="76200" y="204724"/>
                  </a:lnTo>
                  <a:lnTo>
                    <a:pt x="76200" y="172974"/>
                  </a:lnTo>
                  <a:lnTo>
                    <a:pt x="63500" y="172974"/>
                  </a:lnTo>
                  <a:lnTo>
                    <a:pt x="63500" y="160274"/>
                  </a:lnTo>
                  <a:lnTo>
                    <a:pt x="76200" y="160274"/>
                  </a:lnTo>
                  <a:lnTo>
                    <a:pt x="76200" y="128524"/>
                  </a:lnTo>
                  <a:close/>
                </a:path>
                <a:path w="4008120" h="205104">
                  <a:moveTo>
                    <a:pt x="76200" y="160274"/>
                  </a:moveTo>
                  <a:lnTo>
                    <a:pt x="63500" y="160274"/>
                  </a:lnTo>
                  <a:lnTo>
                    <a:pt x="63500" y="172974"/>
                  </a:lnTo>
                  <a:lnTo>
                    <a:pt x="76200" y="172974"/>
                  </a:lnTo>
                  <a:lnTo>
                    <a:pt x="76200" y="160274"/>
                  </a:lnTo>
                  <a:close/>
                </a:path>
                <a:path w="4008120" h="205104">
                  <a:moveTo>
                    <a:pt x="3995166" y="160274"/>
                  </a:moveTo>
                  <a:lnTo>
                    <a:pt x="76200" y="160274"/>
                  </a:lnTo>
                  <a:lnTo>
                    <a:pt x="76200" y="172974"/>
                  </a:lnTo>
                  <a:lnTo>
                    <a:pt x="4005072" y="172974"/>
                  </a:lnTo>
                  <a:lnTo>
                    <a:pt x="4007866" y="170180"/>
                  </a:lnTo>
                  <a:lnTo>
                    <a:pt x="4007866" y="166624"/>
                  </a:lnTo>
                  <a:lnTo>
                    <a:pt x="3995166" y="166624"/>
                  </a:lnTo>
                  <a:lnTo>
                    <a:pt x="3995166" y="160274"/>
                  </a:lnTo>
                  <a:close/>
                </a:path>
                <a:path w="4008120" h="205104">
                  <a:moveTo>
                    <a:pt x="4007866" y="0"/>
                  </a:moveTo>
                  <a:lnTo>
                    <a:pt x="3995166" y="0"/>
                  </a:lnTo>
                  <a:lnTo>
                    <a:pt x="3995166" y="166624"/>
                  </a:lnTo>
                  <a:lnTo>
                    <a:pt x="4001516" y="160274"/>
                  </a:lnTo>
                  <a:lnTo>
                    <a:pt x="4007866" y="160274"/>
                  </a:lnTo>
                  <a:lnTo>
                    <a:pt x="4007866" y="0"/>
                  </a:lnTo>
                  <a:close/>
                </a:path>
                <a:path w="4008120" h="205104">
                  <a:moveTo>
                    <a:pt x="4007866" y="160274"/>
                  </a:moveTo>
                  <a:lnTo>
                    <a:pt x="4001516" y="160274"/>
                  </a:lnTo>
                  <a:lnTo>
                    <a:pt x="3995166" y="166624"/>
                  </a:lnTo>
                  <a:lnTo>
                    <a:pt x="4007866" y="166624"/>
                  </a:lnTo>
                  <a:lnTo>
                    <a:pt x="4007866" y="16027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829044" y="1501139"/>
              <a:ext cx="1956434" cy="3645027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871716" y="2112263"/>
              <a:ext cx="1871091" cy="2529458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876288" y="1525523"/>
              <a:ext cx="1871471" cy="3560064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876288" y="1525523"/>
              <a:ext cx="1871980" cy="3560445"/>
            </a:xfrm>
            <a:custGeom>
              <a:avLst/>
              <a:gdLst/>
              <a:ahLst/>
              <a:cxnLst/>
              <a:rect l="l" t="t" r="r" b="b"/>
              <a:pathLst>
                <a:path w="1871979" h="3560445">
                  <a:moveTo>
                    <a:pt x="0" y="311912"/>
                  </a:moveTo>
                  <a:lnTo>
                    <a:pt x="3383" y="265831"/>
                  </a:lnTo>
                  <a:lnTo>
                    <a:pt x="13210" y="221846"/>
                  </a:lnTo>
                  <a:lnTo>
                    <a:pt x="28998" y="180440"/>
                  </a:lnTo>
                  <a:lnTo>
                    <a:pt x="50264" y="142095"/>
                  </a:lnTo>
                  <a:lnTo>
                    <a:pt x="76524" y="107296"/>
                  </a:lnTo>
                  <a:lnTo>
                    <a:pt x="107296" y="76524"/>
                  </a:lnTo>
                  <a:lnTo>
                    <a:pt x="142095" y="50264"/>
                  </a:lnTo>
                  <a:lnTo>
                    <a:pt x="180440" y="28998"/>
                  </a:lnTo>
                  <a:lnTo>
                    <a:pt x="221846" y="13210"/>
                  </a:lnTo>
                  <a:lnTo>
                    <a:pt x="265831" y="3383"/>
                  </a:lnTo>
                  <a:lnTo>
                    <a:pt x="311911" y="0"/>
                  </a:lnTo>
                  <a:lnTo>
                    <a:pt x="1559559" y="0"/>
                  </a:lnTo>
                  <a:lnTo>
                    <a:pt x="1605640" y="3383"/>
                  </a:lnTo>
                  <a:lnTo>
                    <a:pt x="1649625" y="13210"/>
                  </a:lnTo>
                  <a:lnTo>
                    <a:pt x="1691031" y="28998"/>
                  </a:lnTo>
                  <a:lnTo>
                    <a:pt x="1729376" y="50264"/>
                  </a:lnTo>
                  <a:lnTo>
                    <a:pt x="1764175" y="76524"/>
                  </a:lnTo>
                  <a:lnTo>
                    <a:pt x="1794947" y="107296"/>
                  </a:lnTo>
                  <a:lnTo>
                    <a:pt x="1821207" y="142095"/>
                  </a:lnTo>
                  <a:lnTo>
                    <a:pt x="1842473" y="180440"/>
                  </a:lnTo>
                  <a:lnTo>
                    <a:pt x="1858261" y="221846"/>
                  </a:lnTo>
                  <a:lnTo>
                    <a:pt x="1868088" y="265831"/>
                  </a:lnTo>
                  <a:lnTo>
                    <a:pt x="1871471" y="311912"/>
                  </a:lnTo>
                  <a:lnTo>
                    <a:pt x="1871471" y="3248152"/>
                  </a:lnTo>
                  <a:lnTo>
                    <a:pt x="1868088" y="3294232"/>
                  </a:lnTo>
                  <a:lnTo>
                    <a:pt x="1858261" y="3338217"/>
                  </a:lnTo>
                  <a:lnTo>
                    <a:pt x="1842473" y="3379623"/>
                  </a:lnTo>
                  <a:lnTo>
                    <a:pt x="1821207" y="3417968"/>
                  </a:lnTo>
                  <a:lnTo>
                    <a:pt x="1794947" y="3452767"/>
                  </a:lnTo>
                  <a:lnTo>
                    <a:pt x="1764175" y="3483539"/>
                  </a:lnTo>
                  <a:lnTo>
                    <a:pt x="1729376" y="3509799"/>
                  </a:lnTo>
                  <a:lnTo>
                    <a:pt x="1691031" y="3531065"/>
                  </a:lnTo>
                  <a:lnTo>
                    <a:pt x="1649625" y="3546853"/>
                  </a:lnTo>
                  <a:lnTo>
                    <a:pt x="1605640" y="3556680"/>
                  </a:lnTo>
                  <a:lnTo>
                    <a:pt x="1559559" y="3560064"/>
                  </a:lnTo>
                  <a:lnTo>
                    <a:pt x="311911" y="3560064"/>
                  </a:lnTo>
                  <a:lnTo>
                    <a:pt x="265831" y="3556680"/>
                  </a:lnTo>
                  <a:lnTo>
                    <a:pt x="221846" y="3546853"/>
                  </a:lnTo>
                  <a:lnTo>
                    <a:pt x="180440" y="3531065"/>
                  </a:lnTo>
                  <a:lnTo>
                    <a:pt x="142095" y="3509799"/>
                  </a:lnTo>
                  <a:lnTo>
                    <a:pt x="107296" y="3483539"/>
                  </a:lnTo>
                  <a:lnTo>
                    <a:pt x="76524" y="3452767"/>
                  </a:lnTo>
                  <a:lnTo>
                    <a:pt x="50264" y="3417968"/>
                  </a:lnTo>
                  <a:lnTo>
                    <a:pt x="28998" y="3379623"/>
                  </a:lnTo>
                  <a:lnTo>
                    <a:pt x="13210" y="3338217"/>
                  </a:lnTo>
                  <a:lnTo>
                    <a:pt x="3383" y="3294232"/>
                  </a:lnTo>
                  <a:lnTo>
                    <a:pt x="0" y="3248152"/>
                  </a:lnTo>
                  <a:lnTo>
                    <a:pt x="0" y="311912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7115936" y="2217166"/>
            <a:ext cx="1393825" cy="2159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mbria"/>
                <a:cs typeface="Cambria"/>
              </a:rPr>
              <a:t>aplicații</a:t>
            </a:r>
            <a:endParaRPr sz="280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</a:pPr>
            <a:r>
              <a:rPr sz="2800" spc="-60" dirty="0">
                <a:solidFill>
                  <a:srgbClr val="FFFFFF"/>
                </a:solidFill>
                <a:latin typeface="Cambria"/>
                <a:cs typeface="Cambria"/>
              </a:rPr>
              <a:t>Web</a:t>
            </a:r>
            <a:endParaRPr sz="2800">
              <a:latin typeface="Cambria"/>
              <a:cs typeface="Cambria"/>
            </a:endParaRPr>
          </a:p>
          <a:p>
            <a:pPr marL="12700" marR="5080" indent="1905" algn="ctr">
              <a:lnSpc>
                <a:spcPct val="100000"/>
              </a:lnSpc>
            </a:pPr>
            <a:r>
              <a:rPr sz="2800" spc="-10" dirty="0">
                <a:solidFill>
                  <a:srgbClr val="FFFFFF"/>
                </a:solidFill>
                <a:latin typeface="Cambria"/>
                <a:cs typeface="Cambria"/>
              </a:rPr>
              <a:t>și      </a:t>
            </a:r>
            <a:r>
              <a:rPr sz="2800" spc="-5" dirty="0">
                <a:solidFill>
                  <a:srgbClr val="FFFFFF"/>
                </a:solidFill>
                <a:latin typeface="Cambria"/>
                <a:cs typeface="Cambria"/>
              </a:rPr>
              <a:t>servicii  (API</a:t>
            </a:r>
            <a:r>
              <a:rPr sz="2800" spc="-10" dirty="0">
                <a:solidFill>
                  <a:srgbClr val="FFFFFF"/>
                </a:solidFill>
                <a:latin typeface="Cambria"/>
                <a:cs typeface="Cambria"/>
              </a:rPr>
              <a:t>-uri)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45" name="object 45"/>
          <p:cNvSpPr txBox="1">
            <a:spLocks noGrp="1"/>
          </p:cNvSpPr>
          <p:nvPr>
            <p:ph type="title"/>
          </p:nvPr>
        </p:nvSpPr>
        <p:spPr>
          <a:xfrm>
            <a:off x="452729" y="573189"/>
            <a:ext cx="1851660" cy="1368425"/>
          </a:xfrm>
          <a:prstGeom prst="rect">
            <a:avLst/>
          </a:prstGeom>
        </p:spPr>
        <p:txBody>
          <a:bodyPr vert="horz" wrap="square" lIns="0" tIns="128905" rIns="0" bIns="0" rtlCol="0">
            <a:spAutoFit/>
          </a:bodyPr>
          <a:lstStyle/>
          <a:p>
            <a:pPr marL="1043940">
              <a:lnSpc>
                <a:spcPct val="100000"/>
              </a:lnSpc>
              <a:spcBef>
                <a:spcPts val="1015"/>
              </a:spcBef>
            </a:pPr>
            <a:r>
              <a:rPr sz="4800" b="0" spc="2085" dirty="0">
                <a:solidFill>
                  <a:srgbClr val="3333FF"/>
                </a:solidFill>
                <a:latin typeface="Segoe UI Emoji"/>
                <a:cs typeface="Segoe UI Emoji"/>
              </a:rPr>
              <a:t>☁</a:t>
            </a:r>
            <a:endParaRPr sz="4800">
              <a:latin typeface="Segoe UI Emoji"/>
              <a:cs typeface="Segoe UI Emoji"/>
            </a:endParaRPr>
          </a:p>
          <a:p>
            <a:pPr marL="12700">
              <a:lnSpc>
                <a:spcPct val="100000"/>
              </a:lnSpc>
              <a:spcBef>
                <a:spcPts val="535"/>
              </a:spcBef>
            </a:pPr>
            <a:r>
              <a:rPr sz="2800" b="0" i="1" spc="-5" dirty="0">
                <a:solidFill>
                  <a:srgbClr val="000000"/>
                </a:solidFill>
                <a:latin typeface="Cambria"/>
                <a:cs typeface="Cambria"/>
              </a:rPr>
              <a:t>app</a:t>
            </a:r>
            <a:r>
              <a:rPr sz="2800" b="0" i="1" spc="-15" dirty="0">
                <a:solidFill>
                  <a:srgbClr val="000000"/>
                </a:solidFill>
                <a:latin typeface="Cambria"/>
                <a:cs typeface="Cambria"/>
              </a:rPr>
              <a:t> store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7974583" y="788923"/>
            <a:ext cx="82041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spc="2085" dirty="0">
                <a:solidFill>
                  <a:srgbClr val="3333FF"/>
                </a:solidFill>
                <a:latin typeface="Segoe UI Emoji"/>
                <a:cs typeface="Segoe UI Emoji"/>
              </a:rPr>
              <a:t>☁</a:t>
            </a:r>
            <a:endParaRPr sz="4800">
              <a:latin typeface="Segoe UI Emoji"/>
              <a:cs typeface="Segoe UI Emoji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08297" y="2243150"/>
            <a:ext cx="132905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i="1" spc="-5" dirty="0">
                <a:latin typeface="Cambria"/>
                <a:cs typeface="Cambria"/>
              </a:rPr>
              <a:t>Add-on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7301" y="3207791"/>
            <a:ext cx="8229600" cy="284226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2800" spc="-5" dirty="0">
                <a:latin typeface="Cambria"/>
                <a:cs typeface="Cambria"/>
              </a:rPr>
              <a:t>denumire </a:t>
            </a:r>
            <a:r>
              <a:rPr sz="2800" spc="-10" dirty="0">
                <a:latin typeface="Cambria"/>
                <a:cs typeface="Cambria"/>
              </a:rPr>
              <a:t>generică </a:t>
            </a:r>
            <a:r>
              <a:rPr sz="2800" spc="-5" dirty="0">
                <a:latin typeface="Cambria"/>
                <a:cs typeface="Cambria"/>
              </a:rPr>
              <a:t>a aplicațiilor </a:t>
            </a:r>
            <a:r>
              <a:rPr sz="2800" spc="-10" dirty="0">
                <a:latin typeface="Cambria"/>
                <a:cs typeface="Cambria"/>
              </a:rPr>
              <a:t>asociate </a:t>
            </a:r>
            <a:r>
              <a:rPr sz="2800" spc="-5" dirty="0">
                <a:latin typeface="Cambria"/>
                <a:cs typeface="Cambria"/>
              </a:rPr>
              <a:t>unui</a:t>
            </a:r>
            <a:r>
              <a:rPr sz="2800" spc="85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browser</a:t>
            </a:r>
            <a:endParaRPr sz="2800">
              <a:latin typeface="Cambria"/>
              <a:cs typeface="Cambria"/>
            </a:endParaRPr>
          </a:p>
          <a:p>
            <a:pPr marL="786765" marR="776605" indent="741680">
              <a:lnSpc>
                <a:spcPts val="3700"/>
              </a:lnSpc>
              <a:spcBef>
                <a:spcPts val="175"/>
              </a:spcBef>
            </a:pPr>
            <a:r>
              <a:rPr sz="2800" spc="-5" dirty="0">
                <a:latin typeface="Cambria"/>
                <a:cs typeface="Cambria"/>
              </a:rPr>
              <a:t>(extensii, </a:t>
            </a:r>
            <a:r>
              <a:rPr sz="2800" spc="-10" dirty="0">
                <a:latin typeface="Cambria"/>
                <a:cs typeface="Cambria"/>
              </a:rPr>
              <a:t>teme </a:t>
            </a:r>
            <a:r>
              <a:rPr sz="2800" spc="-5" dirty="0">
                <a:latin typeface="Cambria"/>
                <a:cs typeface="Cambria"/>
              </a:rPr>
              <a:t>vizuale, dicționare,  maniere de căutare pe Web, </a:t>
            </a:r>
            <a:r>
              <a:rPr sz="2800" i="1" spc="-5" dirty="0">
                <a:latin typeface="Cambria"/>
                <a:cs typeface="Cambria"/>
              </a:rPr>
              <a:t>plug-in</a:t>
            </a:r>
            <a:r>
              <a:rPr sz="2800" spc="-5" dirty="0">
                <a:latin typeface="Cambria"/>
                <a:cs typeface="Cambria"/>
              </a:rPr>
              <a:t>-uri</a:t>
            </a:r>
            <a:r>
              <a:rPr sz="2800" spc="-2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etc.)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33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1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exemplificare:</a:t>
            </a:r>
            <a:r>
              <a:rPr sz="2800" spc="-15" dirty="0">
                <a:latin typeface="Cambria"/>
                <a:cs typeface="Cambria"/>
              </a:rPr>
              <a:t> </a:t>
            </a:r>
            <a:r>
              <a:rPr sz="2800" b="1" spc="-265" dirty="0">
                <a:solidFill>
                  <a:srgbClr val="3333FF"/>
                </a:solidFill>
                <a:latin typeface="Arial"/>
                <a:cs typeface="Arial"/>
              </a:rPr>
              <a:t>addons.mozilla.org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94708" y="2081911"/>
            <a:ext cx="3310891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solidFill>
                  <a:srgbClr val="000000"/>
                </a:solidFill>
                <a:latin typeface="Cambria"/>
                <a:cs typeface="Cambria"/>
              </a:rPr>
              <a:t>Aplicații</a:t>
            </a:r>
            <a:r>
              <a:rPr spc="-6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pc="-5" dirty="0">
                <a:solidFill>
                  <a:srgbClr val="000000"/>
                </a:solidFill>
                <a:latin typeface="Cambria"/>
                <a:cs typeface="Cambria"/>
              </a:rPr>
              <a:t>Web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76706" y="2999612"/>
            <a:ext cx="7390765" cy="2159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prezintă o interfață cu utilizatorul</a:t>
            </a:r>
            <a:r>
              <a:rPr sz="2800" spc="3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exploatabilă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la </a:t>
            </a:r>
            <a:r>
              <a:rPr sz="2800" spc="-10" dirty="0">
                <a:latin typeface="Cambria"/>
                <a:cs typeface="Cambria"/>
              </a:rPr>
              <a:t>nivel </a:t>
            </a:r>
            <a:r>
              <a:rPr sz="2800" spc="-5" dirty="0">
                <a:latin typeface="Cambria"/>
                <a:cs typeface="Cambria"/>
              </a:rPr>
              <a:t>de client (</a:t>
            </a:r>
            <a:r>
              <a:rPr sz="2800" i="1" spc="-5" dirty="0">
                <a:latin typeface="Cambria"/>
                <a:cs typeface="Cambria"/>
              </a:rPr>
              <a:t>i.e. </a:t>
            </a:r>
            <a:r>
              <a:rPr sz="2800" spc="-10" dirty="0">
                <a:latin typeface="Cambria"/>
                <a:cs typeface="Cambria"/>
              </a:rPr>
              <a:t>navigator</a:t>
            </a:r>
            <a:r>
              <a:rPr sz="2800" spc="4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Web)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850">
              <a:latin typeface="Cambria"/>
              <a:cs typeface="Cambria"/>
            </a:endParaRPr>
          </a:p>
          <a:p>
            <a:pPr marL="12700" marR="5080" indent="2540"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Cambria"/>
                <a:cs typeface="Cambria"/>
              </a:rPr>
              <a:t>recurg la standarde/formate de </a:t>
            </a:r>
            <a:r>
              <a:rPr sz="2800" spc="-10" dirty="0">
                <a:latin typeface="Cambria"/>
                <a:cs typeface="Cambria"/>
              </a:rPr>
              <a:t>date </a:t>
            </a:r>
            <a:r>
              <a:rPr sz="2800" spc="-5" dirty="0">
                <a:latin typeface="Cambria"/>
                <a:cs typeface="Cambria"/>
              </a:rPr>
              <a:t>deschise  (HTTP, URL, HTML, CSS, JSON, SVG, </a:t>
            </a:r>
            <a:r>
              <a:rPr sz="2800" spc="-10" dirty="0">
                <a:latin typeface="Cambria"/>
                <a:cs typeface="Cambria"/>
              </a:rPr>
              <a:t>XML,</a:t>
            </a:r>
            <a:r>
              <a:rPr sz="2800" spc="4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RDF,…)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18285" y="550544"/>
            <a:ext cx="61163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parametrii unui proiect</a:t>
            </a:r>
            <a:r>
              <a:rPr sz="4000" spc="10" dirty="0">
                <a:solidFill>
                  <a:srgbClr val="2A046E"/>
                </a:solidFill>
                <a:latin typeface="Candara"/>
                <a:cs typeface="Candara"/>
              </a:rPr>
              <a:t> </a:t>
            </a: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web</a:t>
            </a:r>
            <a:endParaRPr sz="4000">
              <a:latin typeface="Candara"/>
              <a:cs typeface="Candar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31642" y="2403424"/>
            <a:ext cx="2680335" cy="3866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solidFill>
                  <a:srgbClr val="FF3300"/>
                </a:solidFill>
                <a:latin typeface="Cambria"/>
                <a:cs typeface="Cambria"/>
              </a:rPr>
              <a:t>obiectiv</a:t>
            </a:r>
            <a:r>
              <a:rPr sz="2800" spc="-95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principal  durată</a:t>
            </a:r>
            <a:endParaRPr sz="2800">
              <a:latin typeface="Cambria"/>
              <a:cs typeface="Cambria"/>
            </a:endParaRPr>
          </a:p>
          <a:p>
            <a:pPr marL="571500" marR="566420" indent="1270"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cost  abordare  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tehnologii 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procese  rezultat</a:t>
            </a:r>
            <a:endParaRPr sz="2800">
              <a:latin typeface="Cambria"/>
              <a:cs typeface="Cambria"/>
            </a:endParaRPr>
          </a:p>
          <a:p>
            <a:pPr marL="186055" marR="178435" algn="ctr">
              <a:lnSpc>
                <a:spcPct val="100000"/>
              </a:lnSpc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resurse umane  profilul</a:t>
            </a:r>
            <a:r>
              <a:rPr sz="2800" spc="-70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dirty="0">
                <a:solidFill>
                  <a:srgbClr val="FF3300"/>
                </a:solidFill>
                <a:latin typeface="Cambria"/>
                <a:cs typeface="Cambria"/>
              </a:rPr>
              <a:t>echipei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36970" y="2748533"/>
            <a:ext cx="368935" cy="2240280"/>
          </a:xfrm>
          <a:custGeom>
            <a:avLst/>
            <a:gdLst/>
            <a:ahLst/>
            <a:cxnLst/>
            <a:rect l="l" t="t" r="r" b="b"/>
            <a:pathLst>
              <a:path w="368934" h="2240279">
                <a:moveTo>
                  <a:pt x="0" y="0"/>
                </a:moveTo>
                <a:lnTo>
                  <a:pt x="0" y="2239772"/>
                </a:lnTo>
                <a:lnTo>
                  <a:pt x="368426" y="2239772"/>
                </a:lnTo>
              </a:path>
              <a:path w="368934" h="2240279">
                <a:moveTo>
                  <a:pt x="0" y="0"/>
                </a:moveTo>
                <a:lnTo>
                  <a:pt x="0" y="880617"/>
                </a:lnTo>
                <a:lnTo>
                  <a:pt x="368426" y="880617"/>
                </a:lnTo>
              </a:path>
            </a:pathLst>
          </a:custGeom>
          <a:ln w="25908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36185" y="1389125"/>
            <a:ext cx="2682240" cy="401955"/>
          </a:xfrm>
          <a:custGeom>
            <a:avLst/>
            <a:gdLst/>
            <a:ahLst/>
            <a:cxnLst/>
            <a:rect l="l" t="t" r="r" b="b"/>
            <a:pathLst>
              <a:path w="2682240" h="401955">
                <a:moveTo>
                  <a:pt x="0" y="0"/>
                </a:moveTo>
                <a:lnTo>
                  <a:pt x="0" y="201040"/>
                </a:lnTo>
                <a:lnTo>
                  <a:pt x="2682240" y="201040"/>
                </a:lnTo>
                <a:lnTo>
                  <a:pt x="2682240" y="401954"/>
                </a:lnTo>
              </a:path>
            </a:pathLst>
          </a:custGeom>
          <a:ln w="25908">
            <a:solidFill>
              <a:srgbClr val="2C2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89782" y="2748533"/>
            <a:ext cx="333375" cy="2240280"/>
          </a:xfrm>
          <a:custGeom>
            <a:avLst/>
            <a:gdLst/>
            <a:ahLst/>
            <a:cxnLst/>
            <a:rect l="l" t="t" r="r" b="b"/>
            <a:pathLst>
              <a:path w="333375" h="2240279">
                <a:moveTo>
                  <a:pt x="0" y="0"/>
                </a:moveTo>
                <a:lnTo>
                  <a:pt x="0" y="2239772"/>
                </a:lnTo>
                <a:lnTo>
                  <a:pt x="333247" y="2239772"/>
                </a:lnTo>
              </a:path>
              <a:path w="333375" h="2240279">
                <a:moveTo>
                  <a:pt x="0" y="0"/>
                </a:moveTo>
                <a:lnTo>
                  <a:pt x="0" y="880617"/>
                </a:lnTo>
                <a:lnTo>
                  <a:pt x="333247" y="880617"/>
                </a:lnTo>
              </a:path>
            </a:pathLst>
          </a:custGeom>
          <a:ln w="25908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478273" y="1389125"/>
            <a:ext cx="59055" cy="401955"/>
          </a:xfrm>
          <a:custGeom>
            <a:avLst/>
            <a:gdLst/>
            <a:ahLst/>
            <a:cxnLst/>
            <a:rect l="l" t="t" r="r" b="b"/>
            <a:pathLst>
              <a:path w="59054" h="401955">
                <a:moveTo>
                  <a:pt x="58800" y="0"/>
                </a:moveTo>
                <a:lnTo>
                  <a:pt x="58800" y="201040"/>
                </a:lnTo>
                <a:lnTo>
                  <a:pt x="0" y="201040"/>
                </a:lnTo>
                <a:lnTo>
                  <a:pt x="0" y="401954"/>
                </a:lnTo>
              </a:path>
            </a:pathLst>
          </a:custGeom>
          <a:ln w="25908">
            <a:solidFill>
              <a:srgbClr val="2C2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60297" y="2748533"/>
            <a:ext cx="351155" cy="880744"/>
          </a:xfrm>
          <a:custGeom>
            <a:avLst/>
            <a:gdLst/>
            <a:ahLst/>
            <a:cxnLst/>
            <a:rect l="l" t="t" r="r" b="b"/>
            <a:pathLst>
              <a:path w="351155" h="880745">
                <a:moveTo>
                  <a:pt x="0" y="0"/>
                </a:moveTo>
                <a:lnTo>
                  <a:pt x="0" y="880617"/>
                </a:lnTo>
                <a:lnTo>
                  <a:pt x="350774" y="880617"/>
                </a:lnTo>
              </a:path>
            </a:pathLst>
          </a:custGeom>
          <a:ln w="25908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1783016" y="406946"/>
            <a:ext cx="4727575" cy="1397635"/>
            <a:chOff x="1783016" y="406946"/>
            <a:chExt cx="4727575" cy="1397635"/>
          </a:xfrm>
        </p:grpSpPr>
        <p:sp>
          <p:nvSpPr>
            <p:cNvPr id="8" name="object 8"/>
            <p:cNvSpPr/>
            <p:nvPr/>
          </p:nvSpPr>
          <p:spPr>
            <a:xfrm>
              <a:off x="1796034" y="1389125"/>
              <a:ext cx="2741295" cy="401955"/>
            </a:xfrm>
            <a:custGeom>
              <a:avLst/>
              <a:gdLst/>
              <a:ahLst/>
              <a:cxnLst/>
              <a:rect l="l" t="t" r="r" b="b"/>
              <a:pathLst>
                <a:path w="2741295" h="401955">
                  <a:moveTo>
                    <a:pt x="2741041" y="0"/>
                  </a:moveTo>
                  <a:lnTo>
                    <a:pt x="2741041" y="201040"/>
                  </a:lnTo>
                  <a:lnTo>
                    <a:pt x="0" y="201040"/>
                  </a:lnTo>
                  <a:lnTo>
                    <a:pt x="0" y="401954"/>
                  </a:lnTo>
                </a:path>
              </a:pathLst>
            </a:custGeom>
            <a:ln w="25908">
              <a:solidFill>
                <a:srgbClr val="2C2C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552700" y="406946"/>
              <a:ext cx="3957447" cy="104199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599944" y="431291"/>
              <a:ext cx="3872483" cy="95707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599944" y="431291"/>
              <a:ext cx="3872865" cy="957580"/>
            </a:xfrm>
            <a:custGeom>
              <a:avLst/>
              <a:gdLst/>
              <a:ahLst/>
              <a:cxnLst/>
              <a:rect l="l" t="t" r="r" b="b"/>
              <a:pathLst>
                <a:path w="3872865" h="957580">
                  <a:moveTo>
                    <a:pt x="0" y="957072"/>
                  </a:moveTo>
                  <a:lnTo>
                    <a:pt x="3872483" y="957072"/>
                  </a:lnTo>
                  <a:lnTo>
                    <a:pt x="3872483" y="0"/>
                  </a:lnTo>
                  <a:lnTo>
                    <a:pt x="0" y="0"/>
                  </a:lnTo>
                  <a:lnTo>
                    <a:pt x="0" y="957072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026155" y="685927"/>
            <a:ext cx="30206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Cambria"/>
                <a:cs typeface="Cambria"/>
              </a:rPr>
              <a:t>echipa </a:t>
            </a:r>
            <a:r>
              <a:rPr sz="2400" spc="-10" dirty="0">
                <a:solidFill>
                  <a:srgbClr val="FFFFFF"/>
                </a:solidFill>
                <a:latin typeface="Cambria"/>
                <a:cs typeface="Cambria"/>
              </a:rPr>
              <a:t>proiectului</a:t>
            </a:r>
            <a:r>
              <a:rPr sz="2400" spc="-4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spc="-50" dirty="0">
                <a:solidFill>
                  <a:srgbClr val="FFFFFF"/>
                </a:solidFill>
                <a:latin typeface="Cambria"/>
                <a:cs typeface="Cambria"/>
              </a:rPr>
              <a:t>Web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79119" y="1764842"/>
            <a:ext cx="2423160" cy="1043940"/>
            <a:chOff x="579119" y="1764842"/>
            <a:chExt cx="2423160" cy="1043940"/>
          </a:xfrm>
        </p:grpSpPr>
        <p:sp>
          <p:nvSpPr>
            <p:cNvPr id="14" name="object 14"/>
            <p:cNvSpPr/>
            <p:nvPr/>
          </p:nvSpPr>
          <p:spPr>
            <a:xfrm>
              <a:off x="579119" y="1764842"/>
              <a:ext cx="2422779" cy="104350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26363" y="1789176"/>
              <a:ext cx="2337816" cy="95859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26363" y="1789176"/>
              <a:ext cx="2338070" cy="958850"/>
            </a:xfrm>
            <a:custGeom>
              <a:avLst/>
              <a:gdLst/>
              <a:ahLst/>
              <a:cxnLst/>
              <a:rect l="l" t="t" r="r" b="b"/>
              <a:pathLst>
                <a:path w="2338070" h="958850">
                  <a:moveTo>
                    <a:pt x="0" y="958596"/>
                  </a:moveTo>
                  <a:lnTo>
                    <a:pt x="2337816" y="958596"/>
                  </a:lnTo>
                  <a:lnTo>
                    <a:pt x="2337816" y="0"/>
                  </a:lnTo>
                  <a:lnTo>
                    <a:pt x="0" y="0"/>
                  </a:lnTo>
                  <a:lnTo>
                    <a:pt x="0" y="958596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931570" y="2045334"/>
            <a:ext cx="172338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management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159763" y="3124238"/>
            <a:ext cx="2069464" cy="1059180"/>
            <a:chOff x="1159763" y="3124238"/>
            <a:chExt cx="2069464" cy="1059180"/>
          </a:xfrm>
        </p:grpSpPr>
        <p:sp>
          <p:nvSpPr>
            <p:cNvPr id="19" name="object 19"/>
            <p:cNvSpPr/>
            <p:nvPr/>
          </p:nvSpPr>
          <p:spPr>
            <a:xfrm>
              <a:off x="1162811" y="3124238"/>
              <a:ext cx="1999107" cy="104199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159763" y="3162312"/>
              <a:ext cx="2069211" cy="102068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210055" y="3148584"/>
              <a:ext cx="1914144" cy="95707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210055" y="3148584"/>
              <a:ext cx="1914525" cy="957580"/>
            </a:xfrm>
            <a:custGeom>
              <a:avLst/>
              <a:gdLst/>
              <a:ahLst/>
              <a:cxnLst/>
              <a:rect l="l" t="t" r="r" b="b"/>
              <a:pathLst>
                <a:path w="1914525" h="957579">
                  <a:moveTo>
                    <a:pt x="0" y="957071"/>
                  </a:moveTo>
                  <a:lnTo>
                    <a:pt x="1914144" y="957071"/>
                  </a:lnTo>
                  <a:lnTo>
                    <a:pt x="1914144" y="0"/>
                  </a:lnTo>
                  <a:lnTo>
                    <a:pt x="0" y="0"/>
                  </a:lnTo>
                  <a:lnTo>
                    <a:pt x="0" y="957071"/>
                  </a:lnTo>
                  <a:close/>
                </a:path>
              </a:pathLst>
            </a:custGeom>
            <a:ln w="9144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368297" y="3243834"/>
            <a:ext cx="1597660" cy="71310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226060" marR="5080" indent="-213360">
              <a:lnSpc>
                <a:spcPts val="2530"/>
              </a:lnSpc>
              <a:spcBef>
                <a:spcPts val="475"/>
              </a:spcBef>
            </a:pPr>
            <a:r>
              <a:rPr sz="2400" spc="-50" dirty="0">
                <a:solidFill>
                  <a:srgbClr val="FFFFFF"/>
                </a:solidFill>
                <a:latin typeface="Cambria"/>
                <a:cs typeface="Cambria"/>
              </a:rPr>
              <a:t>Web</a:t>
            </a:r>
            <a:r>
              <a:rPr sz="2400" spc="-8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Project  </a:t>
            </a:r>
            <a:r>
              <a:rPr sz="2400" dirty="0">
                <a:solidFill>
                  <a:srgbClr val="FFFFFF"/>
                </a:solidFill>
                <a:latin typeface="Cambria"/>
                <a:cs typeface="Cambria"/>
              </a:rPr>
              <a:t>Manager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3302508" y="1764842"/>
            <a:ext cx="2339340" cy="1043940"/>
            <a:chOff x="3302508" y="1764842"/>
            <a:chExt cx="2339340" cy="1043940"/>
          </a:xfrm>
        </p:grpSpPr>
        <p:sp>
          <p:nvSpPr>
            <p:cNvPr id="25" name="object 25"/>
            <p:cNvSpPr/>
            <p:nvPr/>
          </p:nvSpPr>
          <p:spPr>
            <a:xfrm>
              <a:off x="3319272" y="1764842"/>
              <a:ext cx="2306954" cy="104350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302508" y="1964486"/>
              <a:ext cx="2338959" cy="69908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366516" y="1789176"/>
              <a:ext cx="2221991" cy="958596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366516" y="1789176"/>
              <a:ext cx="2222500" cy="958850"/>
            </a:xfrm>
            <a:custGeom>
              <a:avLst/>
              <a:gdLst/>
              <a:ahLst/>
              <a:cxnLst/>
              <a:rect l="l" t="t" r="r" b="b"/>
              <a:pathLst>
                <a:path w="2222500" h="958850">
                  <a:moveTo>
                    <a:pt x="0" y="958596"/>
                  </a:moveTo>
                  <a:lnTo>
                    <a:pt x="2221991" y="958596"/>
                  </a:lnTo>
                  <a:lnTo>
                    <a:pt x="2221991" y="0"/>
                  </a:lnTo>
                  <a:lnTo>
                    <a:pt x="0" y="0"/>
                  </a:lnTo>
                  <a:lnTo>
                    <a:pt x="0" y="958596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511041" y="2045334"/>
            <a:ext cx="19310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funcționalitate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3744467" y="3124238"/>
            <a:ext cx="2258695" cy="1059180"/>
            <a:chOff x="3744467" y="3124238"/>
            <a:chExt cx="2258695" cy="1059180"/>
          </a:xfrm>
        </p:grpSpPr>
        <p:sp>
          <p:nvSpPr>
            <p:cNvPr id="31" name="object 31"/>
            <p:cNvSpPr/>
            <p:nvPr/>
          </p:nvSpPr>
          <p:spPr>
            <a:xfrm>
              <a:off x="3874007" y="3124238"/>
              <a:ext cx="1999107" cy="104199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744467" y="3162312"/>
              <a:ext cx="2258187" cy="1020686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921251" y="3148584"/>
              <a:ext cx="1914144" cy="95707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921251" y="3148584"/>
              <a:ext cx="1914525" cy="957580"/>
            </a:xfrm>
            <a:custGeom>
              <a:avLst/>
              <a:gdLst/>
              <a:ahLst/>
              <a:cxnLst/>
              <a:rect l="l" t="t" r="r" b="b"/>
              <a:pathLst>
                <a:path w="1914525" h="957579">
                  <a:moveTo>
                    <a:pt x="0" y="957071"/>
                  </a:moveTo>
                  <a:lnTo>
                    <a:pt x="1914144" y="957071"/>
                  </a:lnTo>
                  <a:lnTo>
                    <a:pt x="1914144" y="0"/>
                  </a:lnTo>
                  <a:lnTo>
                    <a:pt x="0" y="0"/>
                  </a:lnTo>
                  <a:lnTo>
                    <a:pt x="0" y="957071"/>
                  </a:lnTo>
                  <a:close/>
                </a:path>
              </a:pathLst>
            </a:custGeom>
            <a:ln w="9144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3953636" y="3243834"/>
            <a:ext cx="1852295" cy="71310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indent="332105">
              <a:lnSpc>
                <a:spcPts val="2530"/>
              </a:lnSpc>
              <a:spcBef>
                <a:spcPts val="475"/>
              </a:spcBef>
            </a:pPr>
            <a:r>
              <a:rPr sz="2400" spc="-15" dirty="0">
                <a:solidFill>
                  <a:srgbClr val="FFFFFF"/>
                </a:solidFill>
                <a:latin typeface="Cambria"/>
                <a:cs typeface="Cambria"/>
              </a:rPr>
              <a:t>Software  </a:t>
            </a:r>
            <a:r>
              <a:rPr sz="2400" dirty="0">
                <a:solidFill>
                  <a:srgbClr val="FFFFFF"/>
                </a:solidFill>
                <a:latin typeface="Cambria"/>
                <a:cs typeface="Cambria"/>
              </a:rPr>
              <a:t>D</a:t>
            </a:r>
            <a:r>
              <a:rPr sz="2400" spc="-25" dirty="0">
                <a:solidFill>
                  <a:srgbClr val="FFFFFF"/>
                </a:solidFill>
                <a:latin typeface="Cambria"/>
                <a:cs typeface="Cambria"/>
              </a:rPr>
              <a:t>e</a:t>
            </a:r>
            <a:r>
              <a:rPr sz="2400" spc="-50" dirty="0">
                <a:solidFill>
                  <a:srgbClr val="FFFFFF"/>
                </a:solidFill>
                <a:latin typeface="Cambria"/>
                <a:cs typeface="Cambria"/>
              </a:rPr>
              <a:t>v</a:t>
            </a:r>
            <a:r>
              <a:rPr sz="2400" dirty="0">
                <a:solidFill>
                  <a:srgbClr val="FFFFFF"/>
                </a:solidFill>
                <a:latin typeface="Cambria"/>
                <a:cs typeface="Cambria"/>
              </a:rPr>
              <a:t>eloper(s</a:t>
            </a: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)</a:t>
            </a:r>
            <a:r>
              <a:rPr sz="2400" dirty="0">
                <a:solidFill>
                  <a:srgbClr val="FFFFFF"/>
                </a:solidFill>
                <a:latin typeface="Cambria"/>
                <a:cs typeface="Cambria"/>
              </a:rPr>
              <a:t>*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3874008" y="4483646"/>
            <a:ext cx="2028189" cy="1059180"/>
            <a:chOff x="3874008" y="4483646"/>
            <a:chExt cx="2028189" cy="1059180"/>
          </a:xfrm>
        </p:grpSpPr>
        <p:sp>
          <p:nvSpPr>
            <p:cNvPr id="37" name="object 37"/>
            <p:cNvSpPr/>
            <p:nvPr/>
          </p:nvSpPr>
          <p:spPr>
            <a:xfrm>
              <a:off x="3874008" y="4483646"/>
              <a:ext cx="1999107" cy="104199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893820" y="4521720"/>
              <a:ext cx="2008251" cy="1020686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921252" y="4507991"/>
              <a:ext cx="1914144" cy="957072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921252" y="4507991"/>
              <a:ext cx="1914525" cy="957580"/>
            </a:xfrm>
            <a:custGeom>
              <a:avLst/>
              <a:gdLst/>
              <a:ahLst/>
              <a:cxnLst/>
              <a:rect l="l" t="t" r="r" b="b"/>
              <a:pathLst>
                <a:path w="1914525" h="957579">
                  <a:moveTo>
                    <a:pt x="0" y="957072"/>
                  </a:moveTo>
                  <a:lnTo>
                    <a:pt x="1914144" y="957072"/>
                  </a:lnTo>
                  <a:lnTo>
                    <a:pt x="1914144" y="0"/>
                  </a:lnTo>
                  <a:lnTo>
                    <a:pt x="0" y="0"/>
                  </a:lnTo>
                  <a:lnTo>
                    <a:pt x="0" y="957072"/>
                  </a:lnTo>
                  <a:close/>
                </a:path>
              </a:pathLst>
            </a:custGeom>
            <a:ln w="9144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4102989" y="4603242"/>
            <a:ext cx="1553210" cy="71310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indent="16510">
              <a:lnSpc>
                <a:spcPts val="2530"/>
              </a:lnSpc>
              <a:spcBef>
                <a:spcPts val="475"/>
              </a:spcBef>
            </a:pP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Multimedia  </a:t>
            </a:r>
            <a:r>
              <a:rPr sz="2400" dirty="0">
                <a:solidFill>
                  <a:srgbClr val="FFFFFF"/>
                </a:solidFill>
                <a:latin typeface="Cambria"/>
                <a:cs typeface="Cambria"/>
              </a:rPr>
              <a:t>Desi</a:t>
            </a:r>
            <a:r>
              <a:rPr sz="2400" spc="5" dirty="0">
                <a:solidFill>
                  <a:srgbClr val="FFFFFF"/>
                </a:solidFill>
                <a:latin typeface="Cambria"/>
                <a:cs typeface="Cambria"/>
              </a:rPr>
              <a:t>g</a:t>
            </a: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n</a:t>
            </a:r>
            <a:r>
              <a:rPr sz="2400" spc="5" dirty="0">
                <a:solidFill>
                  <a:srgbClr val="FFFFFF"/>
                </a:solidFill>
                <a:latin typeface="Cambria"/>
                <a:cs typeface="Cambria"/>
              </a:rPr>
              <a:t>e</a:t>
            </a:r>
            <a:r>
              <a:rPr sz="2400" dirty="0">
                <a:solidFill>
                  <a:srgbClr val="FFFFFF"/>
                </a:solidFill>
                <a:latin typeface="Cambria"/>
                <a:cs typeface="Cambria"/>
              </a:rPr>
              <a:t>r(s)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5942076" y="1764842"/>
            <a:ext cx="2541905" cy="1043940"/>
            <a:chOff x="5942076" y="1764842"/>
            <a:chExt cx="2541905" cy="1043940"/>
          </a:xfrm>
        </p:grpSpPr>
        <p:sp>
          <p:nvSpPr>
            <p:cNvPr id="43" name="object 43"/>
            <p:cNvSpPr/>
            <p:nvPr/>
          </p:nvSpPr>
          <p:spPr>
            <a:xfrm>
              <a:off x="5942076" y="1764842"/>
              <a:ext cx="2541651" cy="104350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989320" y="1789176"/>
              <a:ext cx="2456687" cy="958596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989320" y="1789176"/>
              <a:ext cx="2456815" cy="958850"/>
            </a:xfrm>
            <a:custGeom>
              <a:avLst/>
              <a:gdLst/>
              <a:ahLst/>
              <a:cxnLst/>
              <a:rect l="l" t="t" r="r" b="b"/>
              <a:pathLst>
                <a:path w="2456815" h="958850">
                  <a:moveTo>
                    <a:pt x="0" y="958596"/>
                  </a:moveTo>
                  <a:lnTo>
                    <a:pt x="2456687" y="958596"/>
                  </a:lnTo>
                  <a:lnTo>
                    <a:pt x="2456687" y="0"/>
                  </a:lnTo>
                  <a:lnTo>
                    <a:pt x="0" y="0"/>
                  </a:lnTo>
                  <a:lnTo>
                    <a:pt x="0" y="958596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6225285" y="2045334"/>
            <a:ext cx="19888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conținut</a:t>
            </a:r>
            <a:r>
              <a:rPr sz="2400" spc="-6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(date)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6556247" y="3124238"/>
            <a:ext cx="1999614" cy="1059180"/>
            <a:chOff x="6556247" y="3124238"/>
            <a:chExt cx="1999614" cy="1059180"/>
          </a:xfrm>
        </p:grpSpPr>
        <p:sp>
          <p:nvSpPr>
            <p:cNvPr id="48" name="object 48"/>
            <p:cNvSpPr/>
            <p:nvPr/>
          </p:nvSpPr>
          <p:spPr>
            <a:xfrm>
              <a:off x="6556247" y="3124238"/>
              <a:ext cx="1999106" cy="104199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829043" y="3162312"/>
              <a:ext cx="1520571" cy="1020686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603491" y="3148584"/>
              <a:ext cx="1914144" cy="957071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603491" y="3148584"/>
              <a:ext cx="1914525" cy="957580"/>
            </a:xfrm>
            <a:custGeom>
              <a:avLst/>
              <a:gdLst/>
              <a:ahLst/>
              <a:cxnLst/>
              <a:rect l="l" t="t" r="r" b="b"/>
              <a:pathLst>
                <a:path w="1914525" h="957579">
                  <a:moveTo>
                    <a:pt x="0" y="957071"/>
                  </a:moveTo>
                  <a:lnTo>
                    <a:pt x="1914144" y="957071"/>
                  </a:lnTo>
                  <a:lnTo>
                    <a:pt x="1914144" y="0"/>
                  </a:lnTo>
                  <a:lnTo>
                    <a:pt x="0" y="0"/>
                  </a:lnTo>
                  <a:lnTo>
                    <a:pt x="0" y="957071"/>
                  </a:lnTo>
                  <a:close/>
                </a:path>
              </a:pathLst>
            </a:custGeom>
            <a:ln w="9144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7039102" y="3243834"/>
            <a:ext cx="1045844" cy="71310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86995" marR="5080" indent="-74930">
              <a:lnSpc>
                <a:spcPts val="2530"/>
              </a:lnSpc>
              <a:spcBef>
                <a:spcPts val="475"/>
              </a:spcBef>
            </a:pPr>
            <a:r>
              <a:rPr sz="2400" dirty="0">
                <a:solidFill>
                  <a:srgbClr val="FFFFFF"/>
                </a:solidFill>
                <a:latin typeface="Cambria"/>
                <a:cs typeface="Cambria"/>
              </a:rPr>
              <a:t>D</a:t>
            </a:r>
            <a:r>
              <a:rPr sz="2400" spc="-10" dirty="0">
                <a:solidFill>
                  <a:srgbClr val="FFFFFF"/>
                </a:solidFill>
                <a:latin typeface="Cambria"/>
                <a:cs typeface="Cambria"/>
              </a:rPr>
              <a:t>o</a:t>
            </a: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main  Expert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6556247" y="4483646"/>
            <a:ext cx="1999614" cy="1059180"/>
            <a:chOff x="6556247" y="4483646"/>
            <a:chExt cx="1999614" cy="1059180"/>
          </a:xfrm>
        </p:grpSpPr>
        <p:sp>
          <p:nvSpPr>
            <p:cNvPr id="54" name="object 54"/>
            <p:cNvSpPr/>
            <p:nvPr/>
          </p:nvSpPr>
          <p:spPr>
            <a:xfrm>
              <a:off x="6556247" y="4483646"/>
              <a:ext cx="1999106" cy="104199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763511" y="4521720"/>
              <a:ext cx="1650111" cy="1020686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603491" y="4507991"/>
              <a:ext cx="1914144" cy="957072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603491" y="4507991"/>
              <a:ext cx="1914525" cy="957580"/>
            </a:xfrm>
            <a:custGeom>
              <a:avLst/>
              <a:gdLst/>
              <a:ahLst/>
              <a:cxnLst/>
              <a:rect l="l" t="t" r="r" b="b"/>
              <a:pathLst>
                <a:path w="1914525" h="957579">
                  <a:moveTo>
                    <a:pt x="0" y="957072"/>
                  </a:moveTo>
                  <a:lnTo>
                    <a:pt x="1914144" y="957072"/>
                  </a:lnTo>
                  <a:lnTo>
                    <a:pt x="1914144" y="0"/>
                  </a:lnTo>
                  <a:lnTo>
                    <a:pt x="0" y="0"/>
                  </a:lnTo>
                  <a:lnTo>
                    <a:pt x="0" y="957072"/>
                  </a:lnTo>
                  <a:close/>
                </a:path>
              </a:pathLst>
            </a:custGeom>
            <a:ln w="9144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6973316" y="4603242"/>
            <a:ext cx="1177290" cy="71310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52400" marR="5080" indent="-140335">
              <a:lnSpc>
                <a:spcPts val="2530"/>
              </a:lnSpc>
              <a:spcBef>
                <a:spcPts val="475"/>
              </a:spcBef>
            </a:pP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Busin</a:t>
            </a:r>
            <a:r>
              <a:rPr sz="2400" dirty="0">
                <a:solidFill>
                  <a:srgbClr val="FFFFFF"/>
                </a:solidFill>
                <a:latin typeface="Cambria"/>
                <a:cs typeface="Cambria"/>
              </a:rPr>
              <a:t>ess  </a:t>
            </a: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Expert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89001" y="5868415"/>
            <a:ext cx="8966835" cy="8801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2775" b="1" spc="-15" baseline="25525" dirty="0">
                <a:solidFill>
                  <a:srgbClr val="FF3300"/>
                </a:solidFill>
                <a:latin typeface="Cambria"/>
                <a:cs typeface="Cambria"/>
              </a:rPr>
              <a:t>*</a:t>
            </a:r>
            <a:r>
              <a:rPr sz="2800" b="1" i="1" spc="-10" dirty="0">
                <a:latin typeface="Cambria"/>
                <a:cs typeface="Cambria"/>
              </a:rPr>
              <a:t>frontend </a:t>
            </a:r>
            <a:r>
              <a:rPr sz="2800" spc="-5" dirty="0">
                <a:latin typeface="Cambria"/>
                <a:cs typeface="Cambria"/>
              </a:rPr>
              <a:t>sau </a:t>
            </a:r>
            <a:r>
              <a:rPr sz="2800" b="1" i="1" spc="-15" dirty="0">
                <a:latin typeface="Cambria"/>
                <a:cs typeface="Cambria"/>
              </a:rPr>
              <a:t>backend </a:t>
            </a:r>
            <a:r>
              <a:rPr sz="2800" spc="-5" dirty="0">
                <a:latin typeface="Cambria"/>
                <a:cs typeface="Cambria"/>
              </a:rPr>
              <a:t>sau </a:t>
            </a:r>
            <a:r>
              <a:rPr sz="2800" b="1" i="1" spc="-10" dirty="0">
                <a:latin typeface="Cambria"/>
                <a:cs typeface="Cambria"/>
              </a:rPr>
              <a:t>full-stack </a:t>
            </a:r>
            <a:r>
              <a:rPr sz="2800" spc="-10" dirty="0">
                <a:latin typeface="Cambria"/>
                <a:cs typeface="Cambria"/>
              </a:rPr>
              <a:t>(</a:t>
            </a:r>
            <a:r>
              <a:rPr sz="2800" i="1" spc="-10" dirty="0">
                <a:latin typeface="Cambria"/>
                <a:cs typeface="Cambria"/>
              </a:rPr>
              <a:t>frontend </a:t>
            </a:r>
            <a:r>
              <a:rPr sz="2800" spc="-5" dirty="0">
                <a:latin typeface="Cambria"/>
                <a:cs typeface="Cambria"/>
              </a:rPr>
              <a:t>+</a:t>
            </a:r>
            <a:r>
              <a:rPr sz="2800" spc="145" dirty="0">
                <a:latin typeface="Cambria"/>
                <a:cs typeface="Cambria"/>
              </a:rPr>
              <a:t> </a:t>
            </a:r>
            <a:r>
              <a:rPr sz="2800" i="1" spc="-15" dirty="0">
                <a:latin typeface="Cambria"/>
                <a:cs typeface="Cambria"/>
              </a:rPr>
              <a:t>backend</a:t>
            </a:r>
            <a:r>
              <a:rPr sz="2800" spc="-15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  <a:p>
            <a:pPr marL="53340">
              <a:lnSpc>
                <a:spcPct val="100000"/>
              </a:lnSpc>
              <a:spcBef>
                <a:spcPts val="10"/>
              </a:spcBef>
            </a:pPr>
            <a:r>
              <a:rPr sz="2800" b="1" spc="-265" dirty="0">
                <a:solidFill>
                  <a:srgbClr val="3333FF"/>
                </a:solidFill>
                <a:latin typeface="Arial"/>
                <a:cs typeface="Arial"/>
                <a:hlinkClick r:id="rId21"/>
              </a:rPr>
              <a:t>www.slideshare.net/busaco/sabin-buraga-dezvoltator-web-2019/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761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1" y="761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75482" y="542925"/>
            <a:ext cx="219392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spc="-5" dirty="0">
                <a:solidFill>
                  <a:srgbClr val="FFFFFF"/>
                </a:solidFill>
                <a:latin typeface="Candara"/>
                <a:cs typeface="Candara"/>
              </a:rPr>
              <a:t>rezumat</a:t>
            </a:r>
            <a:endParaRPr sz="4800">
              <a:latin typeface="Candara"/>
              <a:cs typeface="Candar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123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885"/>
              </a:spcBef>
            </a:pPr>
            <a:r>
              <a:rPr spc="254" dirty="0"/>
              <a:t>💡</a:t>
            </a:r>
          </a:p>
          <a:p>
            <a:pPr algn="ctr">
              <a:lnSpc>
                <a:spcPct val="100000"/>
              </a:lnSpc>
              <a:spcBef>
                <a:spcPts val="225"/>
              </a:spcBef>
            </a:pPr>
            <a:r>
              <a:rPr sz="3200" dirty="0">
                <a:solidFill>
                  <a:srgbClr val="FFFFFF"/>
                </a:solidFill>
                <a:latin typeface="Cambria"/>
                <a:cs typeface="Cambria"/>
              </a:rPr>
              <a:t>considerații </a:t>
            </a:r>
            <a:r>
              <a:rPr sz="3200" spc="-5" dirty="0">
                <a:solidFill>
                  <a:srgbClr val="FFFFFF"/>
                </a:solidFill>
                <a:latin typeface="Cambria"/>
                <a:cs typeface="Cambria"/>
              </a:rPr>
              <a:t>privind arhitectura aplicațiilor</a:t>
            </a:r>
            <a:r>
              <a:rPr sz="3200" spc="-5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Cambria"/>
                <a:cs typeface="Cambria"/>
              </a:rPr>
              <a:t>Web</a:t>
            </a:r>
            <a:endParaRPr sz="3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1416" y="5891276"/>
            <a:ext cx="628142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ambria"/>
                <a:cs typeface="Cambria"/>
              </a:rPr>
              <a:t>episodul </a:t>
            </a:r>
            <a:r>
              <a:rPr sz="3200" spc="-5" dirty="0">
                <a:latin typeface="Cambria"/>
                <a:cs typeface="Cambria"/>
              </a:rPr>
              <a:t>viitor: </a:t>
            </a:r>
            <a:r>
              <a:rPr sz="3200" b="1" spc="-5" dirty="0">
                <a:latin typeface="Cambria"/>
                <a:cs typeface="Cambria"/>
              </a:rPr>
              <a:t>limbajul</a:t>
            </a:r>
            <a:r>
              <a:rPr sz="3200" b="1" spc="-75" dirty="0">
                <a:latin typeface="Cambria"/>
                <a:cs typeface="Cambria"/>
              </a:rPr>
              <a:t> </a:t>
            </a:r>
            <a:r>
              <a:rPr sz="3200" b="1" spc="-15" dirty="0">
                <a:latin typeface="Cambria"/>
                <a:cs typeface="Cambria"/>
              </a:rPr>
              <a:t>JavaScript</a:t>
            </a:r>
            <a:endParaRPr sz="3200">
              <a:latin typeface="Cambria"/>
              <a:cs typeface="Cambri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5474335"/>
            <a:chOff x="0" y="0"/>
            <a:chExt cx="9144000" cy="5474335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9144000" cy="546506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1" y="5469635"/>
              <a:ext cx="9143365" cy="0"/>
            </a:xfrm>
            <a:custGeom>
              <a:avLst/>
              <a:gdLst/>
              <a:ahLst/>
              <a:cxnLst/>
              <a:rect l="l" t="t" r="r" b="b"/>
              <a:pathLst>
                <a:path w="9143365">
                  <a:moveTo>
                    <a:pt x="0" y="0"/>
                  </a:moveTo>
                  <a:lnTo>
                    <a:pt x="9143238" y="0"/>
                  </a:lnTo>
                </a:path>
              </a:pathLst>
            </a:custGeom>
            <a:ln w="9144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881490" y="797012"/>
            <a:ext cx="224790" cy="38741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650"/>
              </a:lnSpc>
            </a:pPr>
            <a:r>
              <a:rPr sz="1400" spc="-10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www.flickr.com/photos/nathansmith/4704268314/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8120" y="821448"/>
            <a:ext cx="1021080" cy="1021080"/>
            <a:chOff x="198120" y="821448"/>
            <a:chExt cx="1021080" cy="1021080"/>
          </a:xfrm>
        </p:grpSpPr>
        <p:sp>
          <p:nvSpPr>
            <p:cNvPr id="3" name="object 3"/>
            <p:cNvSpPr/>
            <p:nvPr/>
          </p:nvSpPr>
          <p:spPr>
            <a:xfrm>
              <a:off x="198120" y="821448"/>
              <a:ext cx="1020686" cy="102068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45364" y="848867"/>
              <a:ext cx="935736" cy="93573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0031" y="1123441"/>
              <a:ext cx="106616" cy="10668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09815" y="1123441"/>
              <a:ext cx="106616" cy="10668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45364" y="848867"/>
              <a:ext cx="935990" cy="935990"/>
            </a:xfrm>
            <a:custGeom>
              <a:avLst/>
              <a:gdLst/>
              <a:ahLst/>
              <a:cxnLst/>
              <a:rect l="l" t="t" r="r" b="b"/>
              <a:pathLst>
                <a:path w="935990" h="935989">
                  <a:moveTo>
                    <a:pt x="214287" y="671957"/>
                  </a:moveTo>
                  <a:lnTo>
                    <a:pt x="260386" y="700736"/>
                  </a:lnTo>
                  <a:lnTo>
                    <a:pt x="306477" y="723760"/>
                  </a:lnTo>
                  <a:lnTo>
                    <a:pt x="352557" y="741028"/>
                  </a:lnTo>
                  <a:lnTo>
                    <a:pt x="398629" y="752540"/>
                  </a:lnTo>
                  <a:lnTo>
                    <a:pt x="444691" y="758296"/>
                  </a:lnTo>
                  <a:lnTo>
                    <a:pt x="490743" y="758296"/>
                  </a:lnTo>
                  <a:lnTo>
                    <a:pt x="536786" y="752540"/>
                  </a:lnTo>
                  <a:lnTo>
                    <a:pt x="582820" y="741028"/>
                  </a:lnTo>
                  <a:lnTo>
                    <a:pt x="628844" y="723760"/>
                  </a:lnTo>
                  <a:lnTo>
                    <a:pt x="674859" y="700736"/>
                  </a:lnTo>
                  <a:lnTo>
                    <a:pt x="720864" y="671957"/>
                  </a:lnTo>
                </a:path>
                <a:path w="935990" h="935989">
                  <a:moveTo>
                    <a:pt x="0" y="467868"/>
                  </a:moveTo>
                  <a:lnTo>
                    <a:pt x="2415" y="420023"/>
                  </a:lnTo>
                  <a:lnTo>
                    <a:pt x="9505" y="373562"/>
                  </a:lnTo>
                  <a:lnTo>
                    <a:pt x="21034" y="328720"/>
                  </a:lnTo>
                  <a:lnTo>
                    <a:pt x="36767" y="285732"/>
                  </a:lnTo>
                  <a:lnTo>
                    <a:pt x="56469" y="244832"/>
                  </a:lnTo>
                  <a:lnTo>
                    <a:pt x="79905" y="206257"/>
                  </a:lnTo>
                  <a:lnTo>
                    <a:pt x="106839" y="170240"/>
                  </a:lnTo>
                  <a:lnTo>
                    <a:pt x="137036" y="137017"/>
                  </a:lnTo>
                  <a:lnTo>
                    <a:pt x="170261" y="106822"/>
                  </a:lnTo>
                  <a:lnTo>
                    <a:pt x="206279" y="79891"/>
                  </a:lnTo>
                  <a:lnTo>
                    <a:pt x="244855" y="56459"/>
                  </a:lnTo>
                  <a:lnTo>
                    <a:pt x="285753" y="36760"/>
                  </a:lnTo>
                  <a:lnTo>
                    <a:pt x="328739" y="21030"/>
                  </a:lnTo>
                  <a:lnTo>
                    <a:pt x="373576" y="9503"/>
                  </a:lnTo>
                  <a:lnTo>
                    <a:pt x="420031" y="2415"/>
                  </a:lnTo>
                  <a:lnTo>
                    <a:pt x="467867" y="0"/>
                  </a:lnTo>
                  <a:lnTo>
                    <a:pt x="515704" y="2415"/>
                  </a:lnTo>
                  <a:lnTo>
                    <a:pt x="562159" y="9503"/>
                  </a:lnTo>
                  <a:lnTo>
                    <a:pt x="606996" y="21030"/>
                  </a:lnTo>
                  <a:lnTo>
                    <a:pt x="649982" y="36760"/>
                  </a:lnTo>
                  <a:lnTo>
                    <a:pt x="690880" y="56459"/>
                  </a:lnTo>
                  <a:lnTo>
                    <a:pt x="729456" y="79891"/>
                  </a:lnTo>
                  <a:lnTo>
                    <a:pt x="765474" y="106822"/>
                  </a:lnTo>
                  <a:lnTo>
                    <a:pt x="798699" y="137017"/>
                  </a:lnTo>
                  <a:lnTo>
                    <a:pt x="828896" y="170240"/>
                  </a:lnTo>
                  <a:lnTo>
                    <a:pt x="855830" y="206257"/>
                  </a:lnTo>
                  <a:lnTo>
                    <a:pt x="879266" y="244832"/>
                  </a:lnTo>
                  <a:lnTo>
                    <a:pt x="898968" y="285732"/>
                  </a:lnTo>
                  <a:lnTo>
                    <a:pt x="914701" y="328720"/>
                  </a:lnTo>
                  <a:lnTo>
                    <a:pt x="926230" y="373562"/>
                  </a:lnTo>
                  <a:lnTo>
                    <a:pt x="933320" y="420023"/>
                  </a:lnTo>
                  <a:lnTo>
                    <a:pt x="935736" y="467868"/>
                  </a:lnTo>
                  <a:lnTo>
                    <a:pt x="933320" y="515712"/>
                  </a:lnTo>
                  <a:lnTo>
                    <a:pt x="926230" y="562173"/>
                  </a:lnTo>
                  <a:lnTo>
                    <a:pt x="914701" y="607015"/>
                  </a:lnTo>
                  <a:lnTo>
                    <a:pt x="898968" y="650003"/>
                  </a:lnTo>
                  <a:lnTo>
                    <a:pt x="879266" y="690903"/>
                  </a:lnTo>
                  <a:lnTo>
                    <a:pt x="855830" y="729478"/>
                  </a:lnTo>
                  <a:lnTo>
                    <a:pt x="828896" y="765495"/>
                  </a:lnTo>
                  <a:lnTo>
                    <a:pt x="798699" y="798718"/>
                  </a:lnTo>
                  <a:lnTo>
                    <a:pt x="765474" y="828913"/>
                  </a:lnTo>
                  <a:lnTo>
                    <a:pt x="729456" y="855844"/>
                  </a:lnTo>
                  <a:lnTo>
                    <a:pt x="690880" y="879276"/>
                  </a:lnTo>
                  <a:lnTo>
                    <a:pt x="649982" y="898975"/>
                  </a:lnTo>
                  <a:lnTo>
                    <a:pt x="606996" y="914705"/>
                  </a:lnTo>
                  <a:lnTo>
                    <a:pt x="562159" y="926232"/>
                  </a:lnTo>
                  <a:lnTo>
                    <a:pt x="515704" y="933320"/>
                  </a:lnTo>
                  <a:lnTo>
                    <a:pt x="467867" y="935736"/>
                  </a:lnTo>
                  <a:lnTo>
                    <a:pt x="420031" y="933320"/>
                  </a:lnTo>
                  <a:lnTo>
                    <a:pt x="373576" y="926232"/>
                  </a:lnTo>
                  <a:lnTo>
                    <a:pt x="328739" y="914705"/>
                  </a:lnTo>
                  <a:lnTo>
                    <a:pt x="285753" y="898975"/>
                  </a:lnTo>
                  <a:lnTo>
                    <a:pt x="244855" y="879276"/>
                  </a:lnTo>
                  <a:lnTo>
                    <a:pt x="206279" y="855844"/>
                  </a:lnTo>
                  <a:lnTo>
                    <a:pt x="170261" y="828913"/>
                  </a:lnTo>
                  <a:lnTo>
                    <a:pt x="137036" y="798718"/>
                  </a:lnTo>
                  <a:lnTo>
                    <a:pt x="106839" y="765495"/>
                  </a:lnTo>
                  <a:lnTo>
                    <a:pt x="79905" y="729478"/>
                  </a:lnTo>
                  <a:lnTo>
                    <a:pt x="56469" y="690903"/>
                  </a:lnTo>
                  <a:lnTo>
                    <a:pt x="36767" y="650003"/>
                  </a:lnTo>
                  <a:lnTo>
                    <a:pt x="21034" y="607015"/>
                  </a:lnTo>
                  <a:lnTo>
                    <a:pt x="9505" y="562173"/>
                  </a:lnTo>
                  <a:lnTo>
                    <a:pt x="2415" y="515712"/>
                  </a:lnTo>
                  <a:lnTo>
                    <a:pt x="0" y="467868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1060703" y="896150"/>
            <a:ext cx="6970395" cy="903605"/>
            <a:chOff x="1060703" y="896150"/>
            <a:chExt cx="6970395" cy="903605"/>
          </a:xfrm>
        </p:grpSpPr>
        <p:sp>
          <p:nvSpPr>
            <p:cNvPr id="9" name="object 9"/>
            <p:cNvSpPr/>
            <p:nvPr/>
          </p:nvSpPr>
          <p:spPr>
            <a:xfrm>
              <a:off x="1854707" y="896150"/>
              <a:ext cx="2677287" cy="8775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144267" y="976947"/>
              <a:ext cx="2099691" cy="82264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901951" y="920496"/>
              <a:ext cx="2592324" cy="79247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901951" y="920496"/>
              <a:ext cx="2592705" cy="792480"/>
            </a:xfrm>
            <a:custGeom>
              <a:avLst/>
              <a:gdLst/>
              <a:ahLst/>
              <a:cxnLst/>
              <a:rect l="l" t="t" r="r" b="b"/>
              <a:pathLst>
                <a:path w="2592704" h="792480">
                  <a:moveTo>
                    <a:pt x="0" y="132079"/>
                  </a:moveTo>
                  <a:lnTo>
                    <a:pt x="6738" y="90350"/>
                  </a:lnTo>
                  <a:lnTo>
                    <a:pt x="25497" y="54095"/>
                  </a:lnTo>
                  <a:lnTo>
                    <a:pt x="54095" y="25497"/>
                  </a:lnTo>
                  <a:lnTo>
                    <a:pt x="90350" y="6738"/>
                  </a:lnTo>
                  <a:lnTo>
                    <a:pt x="132080" y="0"/>
                  </a:lnTo>
                  <a:lnTo>
                    <a:pt x="2460244" y="0"/>
                  </a:lnTo>
                  <a:lnTo>
                    <a:pt x="2501973" y="6738"/>
                  </a:lnTo>
                  <a:lnTo>
                    <a:pt x="2538228" y="25497"/>
                  </a:lnTo>
                  <a:lnTo>
                    <a:pt x="2566826" y="54095"/>
                  </a:lnTo>
                  <a:lnTo>
                    <a:pt x="2585585" y="90350"/>
                  </a:lnTo>
                  <a:lnTo>
                    <a:pt x="2592324" y="132079"/>
                  </a:lnTo>
                  <a:lnTo>
                    <a:pt x="2592324" y="660400"/>
                  </a:lnTo>
                  <a:lnTo>
                    <a:pt x="2585585" y="702129"/>
                  </a:lnTo>
                  <a:lnTo>
                    <a:pt x="2566826" y="738384"/>
                  </a:lnTo>
                  <a:lnTo>
                    <a:pt x="2538228" y="766982"/>
                  </a:lnTo>
                  <a:lnTo>
                    <a:pt x="2501973" y="785741"/>
                  </a:lnTo>
                  <a:lnTo>
                    <a:pt x="2460244" y="792479"/>
                  </a:lnTo>
                  <a:lnTo>
                    <a:pt x="132080" y="792479"/>
                  </a:lnTo>
                  <a:lnTo>
                    <a:pt x="90350" y="785741"/>
                  </a:lnTo>
                  <a:lnTo>
                    <a:pt x="54095" y="766982"/>
                  </a:lnTo>
                  <a:lnTo>
                    <a:pt x="25497" y="738384"/>
                  </a:lnTo>
                  <a:lnTo>
                    <a:pt x="6738" y="702129"/>
                  </a:lnTo>
                  <a:lnTo>
                    <a:pt x="0" y="660400"/>
                  </a:lnTo>
                  <a:lnTo>
                    <a:pt x="0" y="132079"/>
                  </a:lnTo>
                  <a:close/>
                </a:path>
              </a:pathLst>
            </a:custGeom>
            <a:ln w="9144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60703" y="1216202"/>
              <a:ext cx="953719" cy="232994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81861" y="1278636"/>
              <a:ext cx="720725" cy="78105"/>
            </a:xfrm>
            <a:custGeom>
              <a:avLst/>
              <a:gdLst/>
              <a:ahLst/>
              <a:cxnLst/>
              <a:rect l="l" t="t" r="r" b="b"/>
              <a:pathLst>
                <a:path w="720725" h="78105">
                  <a:moveTo>
                    <a:pt x="77724" y="0"/>
                  </a:moveTo>
                  <a:lnTo>
                    <a:pt x="0" y="38862"/>
                  </a:lnTo>
                  <a:lnTo>
                    <a:pt x="77724" y="77724"/>
                  </a:lnTo>
                  <a:lnTo>
                    <a:pt x="77724" y="51815"/>
                  </a:lnTo>
                  <a:lnTo>
                    <a:pt x="64769" y="51815"/>
                  </a:lnTo>
                  <a:lnTo>
                    <a:pt x="64769" y="25908"/>
                  </a:lnTo>
                  <a:lnTo>
                    <a:pt x="77724" y="25908"/>
                  </a:lnTo>
                  <a:lnTo>
                    <a:pt x="77724" y="0"/>
                  </a:lnTo>
                  <a:close/>
                </a:path>
                <a:path w="720725" h="78105">
                  <a:moveTo>
                    <a:pt x="642746" y="0"/>
                  </a:moveTo>
                  <a:lnTo>
                    <a:pt x="642746" y="77724"/>
                  </a:lnTo>
                  <a:lnTo>
                    <a:pt x="694563" y="51815"/>
                  </a:lnTo>
                  <a:lnTo>
                    <a:pt x="655701" y="51815"/>
                  </a:lnTo>
                  <a:lnTo>
                    <a:pt x="655701" y="25908"/>
                  </a:lnTo>
                  <a:lnTo>
                    <a:pt x="694563" y="25908"/>
                  </a:lnTo>
                  <a:lnTo>
                    <a:pt x="642746" y="0"/>
                  </a:lnTo>
                  <a:close/>
                </a:path>
                <a:path w="720725" h="78105">
                  <a:moveTo>
                    <a:pt x="77724" y="25908"/>
                  </a:moveTo>
                  <a:lnTo>
                    <a:pt x="64769" y="25908"/>
                  </a:lnTo>
                  <a:lnTo>
                    <a:pt x="64769" y="51815"/>
                  </a:lnTo>
                  <a:lnTo>
                    <a:pt x="77724" y="51815"/>
                  </a:lnTo>
                  <a:lnTo>
                    <a:pt x="77724" y="25908"/>
                  </a:lnTo>
                  <a:close/>
                </a:path>
                <a:path w="720725" h="78105">
                  <a:moveTo>
                    <a:pt x="642746" y="25908"/>
                  </a:moveTo>
                  <a:lnTo>
                    <a:pt x="77724" y="25908"/>
                  </a:lnTo>
                  <a:lnTo>
                    <a:pt x="77724" y="51815"/>
                  </a:lnTo>
                  <a:lnTo>
                    <a:pt x="642746" y="51815"/>
                  </a:lnTo>
                  <a:lnTo>
                    <a:pt x="642746" y="25908"/>
                  </a:lnTo>
                  <a:close/>
                </a:path>
                <a:path w="720725" h="78105">
                  <a:moveTo>
                    <a:pt x="694563" y="25908"/>
                  </a:moveTo>
                  <a:lnTo>
                    <a:pt x="655701" y="25908"/>
                  </a:lnTo>
                  <a:lnTo>
                    <a:pt x="655701" y="51815"/>
                  </a:lnTo>
                  <a:lnTo>
                    <a:pt x="694563" y="51815"/>
                  </a:lnTo>
                  <a:lnTo>
                    <a:pt x="720470" y="38862"/>
                  </a:lnTo>
                  <a:lnTo>
                    <a:pt x="694563" y="2590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53812" y="896150"/>
              <a:ext cx="2677287" cy="8775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580888" y="976947"/>
              <a:ext cx="2221611" cy="82264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01056" y="920496"/>
              <a:ext cx="2592324" cy="792479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01056" y="920496"/>
              <a:ext cx="2592705" cy="792480"/>
            </a:xfrm>
            <a:custGeom>
              <a:avLst/>
              <a:gdLst/>
              <a:ahLst/>
              <a:cxnLst/>
              <a:rect l="l" t="t" r="r" b="b"/>
              <a:pathLst>
                <a:path w="2592704" h="792480">
                  <a:moveTo>
                    <a:pt x="0" y="132079"/>
                  </a:moveTo>
                  <a:lnTo>
                    <a:pt x="6738" y="90350"/>
                  </a:lnTo>
                  <a:lnTo>
                    <a:pt x="25497" y="54095"/>
                  </a:lnTo>
                  <a:lnTo>
                    <a:pt x="54095" y="25497"/>
                  </a:lnTo>
                  <a:lnTo>
                    <a:pt x="90350" y="6738"/>
                  </a:lnTo>
                  <a:lnTo>
                    <a:pt x="132080" y="0"/>
                  </a:lnTo>
                  <a:lnTo>
                    <a:pt x="2460244" y="0"/>
                  </a:lnTo>
                  <a:lnTo>
                    <a:pt x="2501973" y="6738"/>
                  </a:lnTo>
                  <a:lnTo>
                    <a:pt x="2538228" y="25497"/>
                  </a:lnTo>
                  <a:lnTo>
                    <a:pt x="2566826" y="54095"/>
                  </a:lnTo>
                  <a:lnTo>
                    <a:pt x="2585585" y="90350"/>
                  </a:lnTo>
                  <a:lnTo>
                    <a:pt x="2592324" y="132079"/>
                  </a:lnTo>
                  <a:lnTo>
                    <a:pt x="2592324" y="660400"/>
                  </a:lnTo>
                  <a:lnTo>
                    <a:pt x="2585585" y="702129"/>
                  </a:lnTo>
                  <a:lnTo>
                    <a:pt x="2566826" y="738384"/>
                  </a:lnTo>
                  <a:lnTo>
                    <a:pt x="2538228" y="766982"/>
                  </a:lnTo>
                  <a:lnTo>
                    <a:pt x="2501973" y="785741"/>
                  </a:lnTo>
                  <a:lnTo>
                    <a:pt x="2460244" y="792479"/>
                  </a:lnTo>
                  <a:lnTo>
                    <a:pt x="132080" y="792479"/>
                  </a:lnTo>
                  <a:lnTo>
                    <a:pt x="90350" y="785741"/>
                  </a:lnTo>
                  <a:lnTo>
                    <a:pt x="54095" y="766982"/>
                  </a:lnTo>
                  <a:lnTo>
                    <a:pt x="25497" y="738384"/>
                  </a:lnTo>
                  <a:lnTo>
                    <a:pt x="6738" y="702129"/>
                  </a:lnTo>
                  <a:lnTo>
                    <a:pt x="0" y="660400"/>
                  </a:lnTo>
                  <a:lnTo>
                    <a:pt x="0" y="132079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373880" y="1216202"/>
              <a:ext cx="1138008" cy="232994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495038" y="1278636"/>
              <a:ext cx="906144" cy="78105"/>
            </a:xfrm>
            <a:custGeom>
              <a:avLst/>
              <a:gdLst/>
              <a:ahLst/>
              <a:cxnLst/>
              <a:rect l="l" t="t" r="r" b="b"/>
              <a:pathLst>
                <a:path w="906145" h="78105">
                  <a:moveTo>
                    <a:pt x="77724" y="0"/>
                  </a:moveTo>
                  <a:lnTo>
                    <a:pt x="0" y="38862"/>
                  </a:lnTo>
                  <a:lnTo>
                    <a:pt x="77724" y="77724"/>
                  </a:lnTo>
                  <a:lnTo>
                    <a:pt x="77724" y="51815"/>
                  </a:lnTo>
                  <a:lnTo>
                    <a:pt x="64770" y="51815"/>
                  </a:lnTo>
                  <a:lnTo>
                    <a:pt x="64770" y="25908"/>
                  </a:lnTo>
                  <a:lnTo>
                    <a:pt x="77724" y="25908"/>
                  </a:lnTo>
                  <a:lnTo>
                    <a:pt x="77724" y="0"/>
                  </a:lnTo>
                  <a:close/>
                </a:path>
                <a:path w="906145" h="78105">
                  <a:moveTo>
                    <a:pt x="828166" y="0"/>
                  </a:moveTo>
                  <a:lnTo>
                    <a:pt x="828166" y="77724"/>
                  </a:lnTo>
                  <a:lnTo>
                    <a:pt x="879983" y="51815"/>
                  </a:lnTo>
                  <a:lnTo>
                    <a:pt x="841121" y="51815"/>
                  </a:lnTo>
                  <a:lnTo>
                    <a:pt x="841121" y="25908"/>
                  </a:lnTo>
                  <a:lnTo>
                    <a:pt x="879983" y="25908"/>
                  </a:lnTo>
                  <a:lnTo>
                    <a:pt x="828166" y="0"/>
                  </a:lnTo>
                  <a:close/>
                </a:path>
                <a:path w="906145" h="78105">
                  <a:moveTo>
                    <a:pt x="77724" y="25908"/>
                  </a:moveTo>
                  <a:lnTo>
                    <a:pt x="64770" y="25908"/>
                  </a:lnTo>
                  <a:lnTo>
                    <a:pt x="64770" y="51815"/>
                  </a:lnTo>
                  <a:lnTo>
                    <a:pt x="77724" y="51815"/>
                  </a:lnTo>
                  <a:lnTo>
                    <a:pt x="77724" y="25908"/>
                  </a:lnTo>
                  <a:close/>
                </a:path>
                <a:path w="906145" h="78105">
                  <a:moveTo>
                    <a:pt x="828166" y="25908"/>
                  </a:moveTo>
                  <a:lnTo>
                    <a:pt x="77724" y="25908"/>
                  </a:lnTo>
                  <a:lnTo>
                    <a:pt x="77724" y="51815"/>
                  </a:lnTo>
                  <a:lnTo>
                    <a:pt x="828166" y="51815"/>
                  </a:lnTo>
                  <a:lnTo>
                    <a:pt x="828166" y="25908"/>
                  </a:lnTo>
                  <a:close/>
                </a:path>
                <a:path w="906145" h="78105">
                  <a:moveTo>
                    <a:pt x="879983" y="25908"/>
                  </a:moveTo>
                  <a:lnTo>
                    <a:pt x="841121" y="25908"/>
                  </a:lnTo>
                  <a:lnTo>
                    <a:pt x="841121" y="51815"/>
                  </a:lnTo>
                  <a:lnTo>
                    <a:pt x="879983" y="51815"/>
                  </a:lnTo>
                  <a:lnTo>
                    <a:pt x="905890" y="38862"/>
                  </a:lnTo>
                  <a:lnTo>
                    <a:pt x="879983" y="2590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2387345" y="1081531"/>
            <a:ext cx="2000250" cy="9309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mbria"/>
                <a:cs typeface="Cambria"/>
              </a:rPr>
              <a:t>client</a:t>
            </a:r>
            <a:r>
              <a:rPr sz="2800" spc="-1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800" spc="-60" dirty="0">
                <a:solidFill>
                  <a:srgbClr val="FFFFFF"/>
                </a:solidFill>
                <a:latin typeface="Cambria"/>
                <a:cs typeface="Cambria"/>
              </a:rPr>
              <a:t>Web</a:t>
            </a:r>
            <a:endParaRPr sz="2800">
              <a:latin typeface="Cambria"/>
              <a:cs typeface="Cambria"/>
            </a:endParaRPr>
          </a:p>
          <a:p>
            <a:pPr marL="1010919">
              <a:lnSpc>
                <a:spcPct val="100000"/>
              </a:lnSpc>
              <a:spcBef>
                <a:spcPts val="1615"/>
              </a:spcBef>
            </a:pPr>
            <a:r>
              <a:rPr sz="1800" dirty="0">
                <a:latin typeface="Cambria"/>
                <a:cs typeface="Cambria"/>
              </a:rPr>
              <a:t>J</a:t>
            </a:r>
            <a:r>
              <a:rPr sz="1800" spc="-40" dirty="0">
                <a:latin typeface="Cambria"/>
                <a:cs typeface="Cambria"/>
              </a:rPr>
              <a:t>a</a:t>
            </a:r>
            <a:r>
              <a:rPr sz="1800" spc="-35" dirty="0">
                <a:latin typeface="Cambria"/>
                <a:cs typeface="Cambria"/>
              </a:rPr>
              <a:t>v</a:t>
            </a:r>
            <a:r>
              <a:rPr sz="1800" spc="-5" dirty="0">
                <a:latin typeface="Cambria"/>
                <a:cs typeface="Cambria"/>
              </a:rPr>
              <a:t>a</a:t>
            </a:r>
            <a:r>
              <a:rPr sz="1800" spc="-10" dirty="0">
                <a:latin typeface="Cambria"/>
                <a:cs typeface="Cambria"/>
              </a:rPr>
              <a:t>S</a:t>
            </a:r>
            <a:r>
              <a:rPr sz="1800" dirty="0">
                <a:latin typeface="Cambria"/>
                <a:cs typeface="Cambria"/>
              </a:rPr>
              <a:t>cript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483478" y="1081531"/>
            <a:ext cx="2649220" cy="9309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330">
              <a:lnSpc>
                <a:spcPct val="100000"/>
              </a:lnSpc>
              <a:spcBef>
                <a:spcPts val="95"/>
              </a:spcBef>
            </a:pPr>
            <a:r>
              <a:rPr sz="2800" spc="-15" dirty="0">
                <a:solidFill>
                  <a:srgbClr val="FFFFFF"/>
                </a:solidFill>
                <a:latin typeface="Cambria"/>
                <a:cs typeface="Cambria"/>
              </a:rPr>
              <a:t>server</a:t>
            </a:r>
            <a:r>
              <a:rPr sz="280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800" spc="-60" dirty="0">
                <a:solidFill>
                  <a:srgbClr val="FFFFFF"/>
                </a:solidFill>
                <a:latin typeface="Cambria"/>
                <a:cs typeface="Cambria"/>
              </a:rPr>
              <a:t>Web</a:t>
            </a:r>
            <a:endParaRPr sz="2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615"/>
              </a:spcBef>
            </a:pPr>
            <a:r>
              <a:rPr sz="1800" spc="-10" dirty="0">
                <a:latin typeface="Cambria"/>
                <a:cs typeface="Cambria"/>
              </a:rPr>
              <a:t>server </a:t>
            </a:r>
            <a:r>
              <a:rPr sz="1800" dirty="0">
                <a:latin typeface="Cambria"/>
                <a:cs typeface="Cambria"/>
              </a:rPr>
              <a:t>de </a:t>
            </a:r>
            <a:r>
              <a:rPr sz="1800" spc="-5" dirty="0">
                <a:latin typeface="Cambria"/>
                <a:cs typeface="Cambria"/>
              </a:rPr>
              <a:t>aplic.,</a:t>
            </a:r>
            <a:r>
              <a:rPr sz="1800" spc="-40" dirty="0">
                <a:latin typeface="Cambria"/>
                <a:cs typeface="Cambria"/>
              </a:rPr>
              <a:t> </a:t>
            </a:r>
            <a:r>
              <a:rPr sz="1800" i="1" spc="-5" dirty="0">
                <a:latin typeface="Cambria"/>
                <a:cs typeface="Cambria"/>
              </a:rPr>
              <a:t>framework</a:t>
            </a:r>
            <a:endParaRPr sz="1800">
              <a:latin typeface="Cambria"/>
              <a:cs typeface="Cambria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854707" y="2022360"/>
            <a:ext cx="1256030" cy="830580"/>
            <a:chOff x="1854707" y="2022360"/>
            <a:chExt cx="1256030" cy="830580"/>
          </a:xfrm>
        </p:grpSpPr>
        <p:sp>
          <p:nvSpPr>
            <p:cNvPr id="24" name="object 24"/>
            <p:cNvSpPr/>
            <p:nvPr/>
          </p:nvSpPr>
          <p:spPr>
            <a:xfrm>
              <a:off x="1854707" y="2045233"/>
              <a:ext cx="1241729" cy="715873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888235" y="2022360"/>
              <a:ext cx="1221917" cy="830186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901951" y="2072639"/>
              <a:ext cx="1156716" cy="630936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901951" y="2072639"/>
              <a:ext cx="1156970" cy="631190"/>
            </a:xfrm>
            <a:custGeom>
              <a:avLst/>
              <a:gdLst/>
              <a:ahLst/>
              <a:cxnLst/>
              <a:rect l="l" t="t" r="r" b="b"/>
              <a:pathLst>
                <a:path w="1156970" h="631189">
                  <a:moveTo>
                    <a:pt x="0" y="105156"/>
                  </a:moveTo>
                  <a:lnTo>
                    <a:pt x="8268" y="64240"/>
                  </a:lnTo>
                  <a:lnTo>
                    <a:pt x="30813" y="30813"/>
                  </a:lnTo>
                  <a:lnTo>
                    <a:pt x="64240" y="8268"/>
                  </a:lnTo>
                  <a:lnTo>
                    <a:pt x="105156" y="0"/>
                  </a:lnTo>
                  <a:lnTo>
                    <a:pt x="1051560" y="0"/>
                  </a:lnTo>
                  <a:lnTo>
                    <a:pt x="1092475" y="8268"/>
                  </a:lnTo>
                  <a:lnTo>
                    <a:pt x="1125902" y="30813"/>
                  </a:lnTo>
                  <a:lnTo>
                    <a:pt x="1148447" y="64240"/>
                  </a:lnTo>
                  <a:lnTo>
                    <a:pt x="1156716" y="105156"/>
                  </a:lnTo>
                  <a:lnTo>
                    <a:pt x="1156716" y="525780"/>
                  </a:lnTo>
                  <a:lnTo>
                    <a:pt x="1148447" y="566695"/>
                  </a:lnTo>
                  <a:lnTo>
                    <a:pt x="1125902" y="600122"/>
                  </a:lnTo>
                  <a:lnTo>
                    <a:pt x="1092475" y="622667"/>
                  </a:lnTo>
                  <a:lnTo>
                    <a:pt x="1051560" y="630936"/>
                  </a:lnTo>
                  <a:lnTo>
                    <a:pt x="105156" y="630936"/>
                  </a:lnTo>
                  <a:lnTo>
                    <a:pt x="64240" y="622667"/>
                  </a:lnTo>
                  <a:lnTo>
                    <a:pt x="30813" y="600122"/>
                  </a:lnTo>
                  <a:lnTo>
                    <a:pt x="8268" y="566695"/>
                  </a:lnTo>
                  <a:lnTo>
                    <a:pt x="0" y="525780"/>
                  </a:lnTo>
                  <a:lnTo>
                    <a:pt x="0" y="105156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2055622" y="2095322"/>
            <a:ext cx="848994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mbria"/>
                <a:cs typeface="Cambria"/>
              </a:rPr>
              <a:t>conținut</a:t>
            </a:r>
            <a:endParaRPr sz="18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Cambria"/>
                <a:cs typeface="Cambria"/>
              </a:rPr>
              <a:t>static</a:t>
            </a:r>
            <a:endParaRPr sz="1800">
              <a:latin typeface="Cambria"/>
              <a:cs typeface="Cambria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3253740" y="2025408"/>
            <a:ext cx="1278255" cy="830580"/>
            <a:chOff x="3253740" y="2025408"/>
            <a:chExt cx="1278255" cy="830580"/>
          </a:xfrm>
        </p:grpSpPr>
        <p:sp>
          <p:nvSpPr>
            <p:cNvPr id="30" name="object 30"/>
            <p:cNvSpPr/>
            <p:nvPr/>
          </p:nvSpPr>
          <p:spPr>
            <a:xfrm>
              <a:off x="3253740" y="2048281"/>
              <a:ext cx="1278255" cy="715873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305556" y="2025408"/>
              <a:ext cx="1221917" cy="830186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300984" y="2072640"/>
              <a:ext cx="1193291" cy="630936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300984" y="2072640"/>
              <a:ext cx="1193800" cy="631190"/>
            </a:xfrm>
            <a:custGeom>
              <a:avLst/>
              <a:gdLst/>
              <a:ahLst/>
              <a:cxnLst/>
              <a:rect l="l" t="t" r="r" b="b"/>
              <a:pathLst>
                <a:path w="1193800" h="631189">
                  <a:moveTo>
                    <a:pt x="0" y="105156"/>
                  </a:moveTo>
                  <a:lnTo>
                    <a:pt x="8268" y="64240"/>
                  </a:lnTo>
                  <a:lnTo>
                    <a:pt x="30813" y="30813"/>
                  </a:lnTo>
                  <a:lnTo>
                    <a:pt x="64240" y="8268"/>
                  </a:lnTo>
                  <a:lnTo>
                    <a:pt x="105155" y="0"/>
                  </a:lnTo>
                  <a:lnTo>
                    <a:pt x="1088136" y="0"/>
                  </a:lnTo>
                  <a:lnTo>
                    <a:pt x="1129051" y="8268"/>
                  </a:lnTo>
                  <a:lnTo>
                    <a:pt x="1162478" y="30813"/>
                  </a:lnTo>
                  <a:lnTo>
                    <a:pt x="1185023" y="64240"/>
                  </a:lnTo>
                  <a:lnTo>
                    <a:pt x="1193291" y="105156"/>
                  </a:lnTo>
                  <a:lnTo>
                    <a:pt x="1193291" y="525780"/>
                  </a:lnTo>
                  <a:lnTo>
                    <a:pt x="1185023" y="566695"/>
                  </a:lnTo>
                  <a:lnTo>
                    <a:pt x="1162478" y="600122"/>
                  </a:lnTo>
                  <a:lnTo>
                    <a:pt x="1129051" y="622667"/>
                  </a:lnTo>
                  <a:lnTo>
                    <a:pt x="1088136" y="630936"/>
                  </a:lnTo>
                  <a:lnTo>
                    <a:pt x="105155" y="630936"/>
                  </a:lnTo>
                  <a:lnTo>
                    <a:pt x="64240" y="622667"/>
                  </a:lnTo>
                  <a:lnTo>
                    <a:pt x="30813" y="600122"/>
                  </a:lnTo>
                  <a:lnTo>
                    <a:pt x="8268" y="566695"/>
                  </a:lnTo>
                  <a:lnTo>
                    <a:pt x="0" y="525780"/>
                  </a:lnTo>
                  <a:lnTo>
                    <a:pt x="0" y="105156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3473322" y="2095322"/>
            <a:ext cx="848994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FFFFFF"/>
                </a:solidFill>
                <a:latin typeface="Cambria"/>
                <a:cs typeface="Cambria"/>
              </a:rPr>
              <a:t>conținut</a:t>
            </a:r>
            <a:endParaRPr sz="1800">
              <a:latin typeface="Cambria"/>
              <a:cs typeface="Cambria"/>
            </a:endParaRPr>
          </a:p>
          <a:p>
            <a:pPr marL="32384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solidFill>
                  <a:srgbClr val="FFFFFF"/>
                </a:solidFill>
                <a:latin typeface="Cambria"/>
                <a:cs typeface="Cambria"/>
              </a:rPr>
              <a:t>dinamic</a:t>
            </a:r>
            <a:endParaRPr sz="1800">
              <a:latin typeface="Cambria"/>
              <a:cs typeface="Cambria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5353811" y="2022360"/>
            <a:ext cx="1254125" cy="830580"/>
            <a:chOff x="5353811" y="2022360"/>
            <a:chExt cx="1254125" cy="830580"/>
          </a:xfrm>
        </p:grpSpPr>
        <p:sp>
          <p:nvSpPr>
            <p:cNvPr id="36" name="object 36"/>
            <p:cNvSpPr/>
            <p:nvPr/>
          </p:nvSpPr>
          <p:spPr>
            <a:xfrm>
              <a:off x="5353811" y="2045246"/>
              <a:ext cx="1241729" cy="717384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385815" y="2022360"/>
              <a:ext cx="1221917" cy="830186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401055" y="2072639"/>
              <a:ext cx="1156716" cy="632460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401055" y="2072639"/>
              <a:ext cx="1156970" cy="632460"/>
            </a:xfrm>
            <a:custGeom>
              <a:avLst/>
              <a:gdLst/>
              <a:ahLst/>
              <a:cxnLst/>
              <a:rect l="l" t="t" r="r" b="b"/>
              <a:pathLst>
                <a:path w="1156970" h="632460">
                  <a:moveTo>
                    <a:pt x="0" y="105410"/>
                  </a:moveTo>
                  <a:lnTo>
                    <a:pt x="8290" y="64400"/>
                  </a:lnTo>
                  <a:lnTo>
                    <a:pt x="30892" y="30892"/>
                  </a:lnTo>
                  <a:lnTo>
                    <a:pt x="64400" y="8290"/>
                  </a:lnTo>
                  <a:lnTo>
                    <a:pt x="105410" y="0"/>
                  </a:lnTo>
                  <a:lnTo>
                    <a:pt x="1051306" y="0"/>
                  </a:lnTo>
                  <a:lnTo>
                    <a:pt x="1092315" y="8290"/>
                  </a:lnTo>
                  <a:lnTo>
                    <a:pt x="1125823" y="30892"/>
                  </a:lnTo>
                  <a:lnTo>
                    <a:pt x="1148425" y="64400"/>
                  </a:lnTo>
                  <a:lnTo>
                    <a:pt x="1156716" y="105410"/>
                  </a:lnTo>
                  <a:lnTo>
                    <a:pt x="1156716" y="527050"/>
                  </a:lnTo>
                  <a:lnTo>
                    <a:pt x="1148425" y="568059"/>
                  </a:lnTo>
                  <a:lnTo>
                    <a:pt x="1125823" y="601567"/>
                  </a:lnTo>
                  <a:lnTo>
                    <a:pt x="1092315" y="624169"/>
                  </a:lnTo>
                  <a:lnTo>
                    <a:pt x="1051306" y="632460"/>
                  </a:lnTo>
                  <a:lnTo>
                    <a:pt x="105410" y="632460"/>
                  </a:lnTo>
                  <a:lnTo>
                    <a:pt x="64400" y="624169"/>
                  </a:lnTo>
                  <a:lnTo>
                    <a:pt x="30892" y="601567"/>
                  </a:lnTo>
                  <a:lnTo>
                    <a:pt x="8290" y="568059"/>
                  </a:lnTo>
                  <a:lnTo>
                    <a:pt x="0" y="527050"/>
                  </a:lnTo>
                  <a:lnTo>
                    <a:pt x="0" y="105410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5554217" y="2095880"/>
            <a:ext cx="84899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mbria"/>
                <a:cs typeface="Cambria"/>
              </a:rPr>
              <a:t>conținut</a:t>
            </a:r>
            <a:endParaRPr sz="180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</a:pPr>
            <a:r>
              <a:rPr sz="1800" spc="-5" dirty="0">
                <a:latin typeface="Cambria"/>
                <a:cs typeface="Cambria"/>
              </a:rPr>
              <a:t>static</a:t>
            </a:r>
            <a:endParaRPr sz="1800">
              <a:latin typeface="Cambria"/>
              <a:cs typeface="Cambria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6751319" y="2025408"/>
            <a:ext cx="1280160" cy="830580"/>
            <a:chOff x="6751319" y="2025408"/>
            <a:chExt cx="1280160" cy="830580"/>
          </a:xfrm>
        </p:grpSpPr>
        <p:sp>
          <p:nvSpPr>
            <p:cNvPr id="42" name="object 42"/>
            <p:cNvSpPr/>
            <p:nvPr/>
          </p:nvSpPr>
          <p:spPr>
            <a:xfrm>
              <a:off x="6751319" y="2048294"/>
              <a:ext cx="1279778" cy="717384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803135" y="2025408"/>
              <a:ext cx="1221917" cy="830186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798563" y="2072640"/>
              <a:ext cx="1194815" cy="632460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798563" y="2072640"/>
              <a:ext cx="1195070" cy="632460"/>
            </a:xfrm>
            <a:custGeom>
              <a:avLst/>
              <a:gdLst/>
              <a:ahLst/>
              <a:cxnLst/>
              <a:rect l="l" t="t" r="r" b="b"/>
              <a:pathLst>
                <a:path w="1195070" h="632460">
                  <a:moveTo>
                    <a:pt x="0" y="105410"/>
                  </a:moveTo>
                  <a:lnTo>
                    <a:pt x="8290" y="64400"/>
                  </a:lnTo>
                  <a:lnTo>
                    <a:pt x="30892" y="30892"/>
                  </a:lnTo>
                  <a:lnTo>
                    <a:pt x="64400" y="8290"/>
                  </a:lnTo>
                  <a:lnTo>
                    <a:pt x="105409" y="0"/>
                  </a:lnTo>
                  <a:lnTo>
                    <a:pt x="1089405" y="0"/>
                  </a:lnTo>
                  <a:lnTo>
                    <a:pt x="1130415" y="8290"/>
                  </a:lnTo>
                  <a:lnTo>
                    <a:pt x="1163923" y="30892"/>
                  </a:lnTo>
                  <a:lnTo>
                    <a:pt x="1186525" y="64400"/>
                  </a:lnTo>
                  <a:lnTo>
                    <a:pt x="1194815" y="105410"/>
                  </a:lnTo>
                  <a:lnTo>
                    <a:pt x="1194815" y="527050"/>
                  </a:lnTo>
                  <a:lnTo>
                    <a:pt x="1186525" y="568059"/>
                  </a:lnTo>
                  <a:lnTo>
                    <a:pt x="1163923" y="601567"/>
                  </a:lnTo>
                  <a:lnTo>
                    <a:pt x="1130415" y="624169"/>
                  </a:lnTo>
                  <a:lnTo>
                    <a:pt x="1089405" y="632460"/>
                  </a:lnTo>
                  <a:lnTo>
                    <a:pt x="105409" y="632460"/>
                  </a:lnTo>
                  <a:lnTo>
                    <a:pt x="64400" y="624169"/>
                  </a:lnTo>
                  <a:lnTo>
                    <a:pt x="30892" y="601567"/>
                  </a:lnTo>
                  <a:lnTo>
                    <a:pt x="8290" y="568059"/>
                  </a:lnTo>
                  <a:lnTo>
                    <a:pt x="0" y="527050"/>
                  </a:lnTo>
                  <a:lnTo>
                    <a:pt x="0" y="105410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6972045" y="2095880"/>
            <a:ext cx="84899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FFFFFF"/>
                </a:solidFill>
                <a:latin typeface="Cambria"/>
                <a:cs typeface="Cambria"/>
              </a:rPr>
              <a:t>conținut</a:t>
            </a:r>
            <a:endParaRPr sz="1800">
              <a:latin typeface="Cambria"/>
              <a:cs typeface="Cambria"/>
            </a:endParaRPr>
          </a:p>
          <a:p>
            <a:pPr marL="32384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Cambria"/>
                <a:cs typeface="Cambria"/>
              </a:rPr>
              <a:t>dinamic</a:t>
            </a:r>
            <a:endParaRPr sz="1800">
              <a:latin typeface="Cambria"/>
              <a:cs typeface="Cambria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5940552" y="3441230"/>
            <a:ext cx="920750" cy="937260"/>
            <a:chOff x="5940552" y="3441230"/>
            <a:chExt cx="920750" cy="937260"/>
          </a:xfrm>
        </p:grpSpPr>
        <p:sp>
          <p:nvSpPr>
            <p:cNvPr id="48" name="object 48"/>
            <p:cNvSpPr/>
            <p:nvPr/>
          </p:nvSpPr>
          <p:spPr>
            <a:xfrm>
              <a:off x="5964936" y="3441230"/>
              <a:ext cx="871296" cy="877531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940552" y="3547884"/>
              <a:ext cx="920153" cy="830186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012180" y="3468624"/>
              <a:ext cx="786384" cy="792480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012180" y="3468624"/>
              <a:ext cx="786765" cy="792480"/>
            </a:xfrm>
            <a:custGeom>
              <a:avLst/>
              <a:gdLst/>
              <a:ahLst/>
              <a:cxnLst/>
              <a:rect l="l" t="t" r="r" b="b"/>
              <a:pathLst>
                <a:path w="786765" h="792479">
                  <a:moveTo>
                    <a:pt x="786384" y="98298"/>
                  </a:moveTo>
                  <a:lnTo>
                    <a:pt x="761786" y="132573"/>
                  </a:lnTo>
                  <a:lnTo>
                    <a:pt x="693915" y="161605"/>
                  </a:lnTo>
                  <a:lnTo>
                    <a:pt x="646527" y="173457"/>
                  </a:lnTo>
                  <a:lnTo>
                    <a:pt x="591650" y="183162"/>
                  </a:lnTo>
                  <a:lnTo>
                    <a:pt x="530395" y="190439"/>
                  </a:lnTo>
                  <a:lnTo>
                    <a:pt x="463872" y="195010"/>
                  </a:lnTo>
                  <a:lnTo>
                    <a:pt x="393192" y="196595"/>
                  </a:lnTo>
                  <a:lnTo>
                    <a:pt x="322511" y="195010"/>
                  </a:lnTo>
                  <a:lnTo>
                    <a:pt x="255988" y="190439"/>
                  </a:lnTo>
                  <a:lnTo>
                    <a:pt x="194733" y="183162"/>
                  </a:lnTo>
                  <a:lnTo>
                    <a:pt x="139856" y="173457"/>
                  </a:lnTo>
                  <a:lnTo>
                    <a:pt x="92468" y="161605"/>
                  </a:lnTo>
                  <a:lnTo>
                    <a:pt x="53678" y="147884"/>
                  </a:lnTo>
                  <a:lnTo>
                    <a:pt x="6334" y="115951"/>
                  </a:lnTo>
                  <a:lnTo>
                    <a:pt x="0" y="98298"/>
                  </a:lnTo>
                  <a:lnTo>
                    <a:pt x="6334" y="80644"/>
                  </a:lnTo>
                  <a:lnTo>
                    <a:pt x="53678" y="48711"/>
                  </a:lnTo>
                  <a:lnTo>
                    <a:pt x="92468" y="34990"/>
                  </a:lnTo>
                  <a:lnTo>
                    <a:pt x="139856" y="23138"/>
                  </a:lnTo>
                  <a:lnTo>
                    <a:pt x="194733" y="13433"/>
                  </a:lnTo>
                  <a:lnTo>
                    <a:pt x="255988" y="6156"/>
                  </a:lnTo>
                  <a:lnTo>
                    <a:pt x="322511" y="1585"/>
                  </a:lnTo>
                  <a:lnTo>
                    <a:pt x="393192" y="0"/>
                  </a:lnTo>
                  <a:lnTo>
                    <a:pt x="463872" y="1585"/>
                  </a:lnTo>
                  <a:lnTo>
                    <a:pt x="530395" y="6156"/>
                  </a:lnTo>
                  <a:lnTo>
                    <a:pt x="591650" y="13433"/>
                  </a:lnTo>
                  <a:lnTo>
                    <a:pt x="646527" y="23138"/>
                  </a:lnTo>
                  <a:lnTo>
                    <a:pt x="693915" y="34990"/>
                  </a:lnTo>
                  <a:lnTo>
                    <a:pt x="732705" y="48711"/>
                  </a:lnTo>
                  <a:lnTo>
                    <a:pt x="780049" y="80644"/>
                  </a:lnTo>
                  <a:lnTo>
                    <a:pt x="786384" y="98298"/>
                  </a:lnTo>
                  <a:close/>
                </a:path>
                <a:path w="786765" h="792479">
                  <a:moveTo>
                    <a:pt x="786384" y="98298"/>
                  </a:moveTo>
                  <a:lnTo>
                    <a:pt x="786384" y="694182"/>
                  </a:lnTo>
                  <a:lnTo>
                    <a:pt x="780049" y="711835"/>
                  </a:lnTo>
                  <a:lnTo>
                    <a:pt x="732705" y="743768"/>
                  </a:lnTo>
                  <a:lnTo>
                    <a:pt x="693915" y="757489"/>
                  </a:lnTo>
                  <a:lnTo>
                    <a:pt x="646527" y="769341"/>
                  </a:lnTo>
                  <a:lnTo>
                    <a:pt x="591650" y="779046"/>
                  </a:lnTo>
                  <a:lnTo>
                    <a:pt x="530395" y="786323"/>
                  </a:lnTo>
                  <a:lnTo>
                    <a:pt x="463872" y="790894"/>
                  </a:lnTo>
                  <a:lnTo>
                    <a:pt x="393192" y="792480"/>
                  </a:lnTo>
                  <a:lnTo>
                    <a:pt x="322511" y="790894"/>
                  </a:lnTo>
                  <a:lnTo>
                    <a:pt x="255988" y="786323"/>
                  </a:lnTo>
                  <a:lnTo>
                    <a:pt x="194733" y="779046"/>
                  </a:lnTo>
                  <a:lnTo>
                    <a:pt x="139856" y="769341"/>
                  </a:lnTo>
                  <a:lnTo>
                    <a:pt x="92468" y="757489"/>
                  </a:lnTo>
                  <a:lnTo>
                    <a:pt x="53678" y="743768"/>
                  </a:lnTo>
                  <a:lnTo>
                    <a:pt x="6334" y="711835"/>
                  </a:lnTo>
                  <a:lnTo>
                    <a:pt x="0" y="694182"/>
                  </a:lnTo>
                  <a:lnTo>
                    <a:pt x="0" y="98298"/>
                  </a:lnTo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6180582" y="3621151"/>
            <a:ext cx="45148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mbria"/>
                <a:cs typeface="Cambria"/>
              </a:rPr>
              <a:t>d</a:t>
            </a:r>
            <a:r>
              <a:rPr sz="1800" spc="-5" dirty="0">
                <a:latin typeface="Cambria"/>
                <a:cs typeface="Cambria"/>
              </a:rPr>
              <a:t>a</a:t>
            </a:r>
            <a:r>
              <a:rPr sz="1800" spc="-10" dirty="0">
                <a:latin typeface="Cambria"/>
                <a:cs typeface="Cambria"/>
              </a:rPr>
              <a:t>t</a:t>
            </a:r>
            <a:r>
              <a:rPr sz="1800" dirty="0">
                <a:latin typeface="Cambria"/>
                <a:cs typeface="Cambria"/>
              </a:rPr>
              <a:t>e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108953" y="3895470"/>
            <a:ext cx="5956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mbria"/>
                <a:cs typeface="Cambria"/>
              </a:rPr>
              <a:t>l</a:t>
            </a:r>
            <a:r>
              <a:rPr sz="1800" spc="5" dirty="0">
                <a:latin typeface="Cambria"/>
                <a:cs typeface="Cambria"/>
              </a:rPr>
              <a:t>o</a:t>
            </a:r>
            <a:r>
              <a:rPr sz="1800" dirty="0">
                <a:latin typeface="Cambria"/>
                <a:cs typeface="Cambria"/>
              </a:rPr>
              <a:t>cale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6405372" y="2705099"/>
            <a:ext cx="1844039" cy="763905"/>
          </a:xfrm>
          <a:custGeom>
            <a:avLst/>
            <a:gdLst/>
            <a:ahLst/>
            <a:cxnLst/>
            <a:rect l="l" t="t" r="r" b="b"/>
            <a:pathLst>
              <a:path w="1844040" h="763904">
                <a:moveTo>
                  <a:pt x="990346" y="0"/>
                </a:moveTo>
                <a:lnTo>
                  <a:pt x="906653" y="16383"/>
                </a:lnTo>
                <a:lnTo>
                  <a:pt x="926071" y="41529"/>
                </a:lnTo>
                <a:lnTo>
                  <a:pt x="56426" y="712317"/>
                </a:lnTo>
                <a:lnTo>
                  <a:pt x="37084" y="687197"/>
                </a:lnTo>
                <a:lnTo>
                  <a:pt x="0" y="763905"/>
                </a:lnTo>
                <a:lnTo>
                  <a:pt x="83566" y="747522"/>
                </a:lnTo>
                <a:lnTo>
                  <a:pt x="70154" y="730123"/>
                </a:lnTo>
                <a:lnTo>
                  <a:pt x="64173" y="722363"/>
                </a:lnTo>
                <a:lnTo>
                  <a:pt x="933818" y="51562"/>
                </a:lnTo>
                <a:lnTo>
                  <a:pt x="953262" y="76708"/>
                </a:lnTo>
                <a:lnTo>
                  <a:pt x="974013" y="33782"/>
                </a:lnTo>
                <a:lnTo>
                  <a:pt x="990346" y="0"/>
                </a:lnTo>
                <a:close/>
              </a:path>
              <a:path w="1844040" h="763904">
                <a:moveTo>
                  <a:pt x="1843913" y="748538"/>
                </a:moveTo>
                <a:lnTo>
                  <a:pt x="1828800" y="711454"/>
                </a:lnTo>
                <a:lnTo>
                  <a:pt x="1811782" y="669671"/>
                </a:lnTo>
                <a:lnTo>
                  <a:pt x="1790801" y="693559"/>
                </a:lnTo>
                <a:lnTo>
                  <a:pt x="1052068" y="45453"/>
                </a:lnTo>
                <a:lnTo>
                  <a:pt x="1059408" y="37084"/>
                </a:lnTo>
                <a:lnTo>
                  <a:pt x="1073023" y="21590"/>
                </a:lnTo>
                <a:lnTo>
                  <a:pt x="990600" y="0"/>
                </a:lnTo>
                <a:lnTo>
                  <a:pt x="1022731" y="78867"/>
                </a:lnTo>
                <a:lnTo>
                  <a:pt x="1043698" y="54991"/>
                </a:lnTo>
                <a:lnTo>
                  <a:pt x="1782432" y="703097"/>
                </a:lnTo>
                <a:lnTo>
                  <a:pt x="1761490" y="726948"/>
                </a:lnTo>
                <a:lnTo>
                  <a:pt x="1843913" y="74853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4572127" y="884046"/>
            <a:ext cx="7702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mbria"/>
                <a:cs typeface="Cambria"/>
              </a:rPr>
              <a:t>HTTP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4475988" y="1831848"/>
            <a:ext cx="894080" cy="76200"/>
          </a:xfrm>
          <a:custGeom>
            <a:avLst/>
            <a:gdLst/>
            <a:ahLst/>
            <a:cxnLst/>
            <a:rect l="l" t="t" r="r" b="b"/>
            <a:pathLst>
              <a:path w="894079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76200" y="44450"/>
                </a:lnTo>
                <a:lnTo>
                  <a:pt x="63500" y="44450"/>
                </a:lnTo>
                <a:lnTo>
                  <a:pt x="63500" y="31750"/>
                </a:lnTo>
                <a:lnTo>
                  <a:pt x="76200" y="31750"/>
                </a:lnTo>
                <a:lnTo>
                  <a:pt x="76200" y="0"/>
                </a:lnTo>
                <a:close/>
              </a:path>
              <a:path w="894079" h="76200">
                <a:moveTo>
                  <a:pt x="76200" y="31750"/>
                </a:moveTo>
                <a:lnTo>
                  <a:pt x="63500" y="31750"/>
                </a:lnTo>
                <a:lnTo>
                  <a:pt x="63500" y="44450"/>
                </a:lnTo>
                <a:lnTo>
                  <a:pt x="76200" y="44450"/>
                </a:lnTo>
                <a:lnTo>
                  <a:pt x="76200" y="31750"/>
                </a:lnTo>
                <a:close/>
              </a:path>
              <a:path w="894079" h="76200">
                <a:moveTo>
                  <a:pt x="114300" y="31750"/>
                </a:moveTo>
                <a:lnTo>
                  <a:pt x="76200" y="31750"/>
                </a:lnTo>
                <a:lnTo>
                  <a:pt x="76200" y="44450"/>
                </a:lnTo>
                <a:lnTo>
                  <a:pt x="114300" y="44450"/>
                </a:lnTo>
                <a:lnTo>
                  <a:pt x="114300" y="31750"/>
                </a:lnTo>
                <a:close/>
              </a:path>
              <a:path w="894079" h="76200">
                <a:moveTo>
                  <a:pt x="203200" y="31750"/>
                </a:moveTo>
                <a:lnTo>
                  <a:pt x="152400" y="31750"/>
                </a:lnTo>
                <a:lnTo>
                  <a:pt x="152400" y="44450"/>
                </a:lnTo>
                <a:lnTo>
                  <a:pt x="203200" y="44450"/>
                </a:lnTo>
                <a:lnTo>
                  <a:pt x="203200" y="31750"/>
                </a:lnTo>
                <a:close/>
              </a:path>
              <a:path w="894079" h="76200">
                <a:moveTo>
                  <a:pt x="292100" y="31750"/>
                </a:moveTo>
                <a:lnTo>
                  <a:pt x="241300" y="31750"/>
                </a:lnTo>
                <a:lnTo>
                  <a:pt x="241300" y="44450"/>
                </a:lnTo>
                <a:lnTo>
                  <a:pt x="292100" y="44450"/>
                </a:lnTo>
                <a:lnTo>
                  <a:pt x="292100" y="31750"/>
                </a:lnTo>
                <a:close/>
              </a:path>
              <a:path w="894079" h="76200">
                <a:moveTo>
                  <a:pt x="381000" y="31750"/>
                </a:moveTo>
                <a:lnTo>
                  <a:pt x="330200" y="31750"/>
                </a:lnTo>
                <a:lnTo>
                  <a:pt x="330200" y="44450"/>
                </a:lnTo>
                <a:lnTo>
                  <a:pt x="381000" y="44450"/>
                </a:lnTo>
                <a:lnTo>
                  <a:pt x="381000" y="31750"/>
                </a:lnTo>
                <a:close/>
              </a:path>
              <a:path w="894079" h="76200">
                <a:moveTo>
                  <a:pt x="469900" y="31750"/>
                </a:moveTo>
                <a:lnTo>
                  <a:pt x="419100" y="31750"/>
                </a:lnTo>
                <a:lnTo>
                  <a:pt x="419100" y="44450"/>
                </a:lnTo>
                <a:lnTo>
                  <a:pt x="469900" y="44450"/>
                </a:lnTo>
                <a:lnTo>
                  <a:pt x="469900" y="31750"/>
                </a:lnTo>
                <a:close/>
              </a:path>
              <a:path w="894079" h="76200">
                <a:moveTo>
                  <a:pt x="558800" y="31750"/>
                </a:moveTo>
                <a:lnTo>
                  <a:pt x="508000" y="31750"/>
                </a:lnTo>
                <a:lnTo>
                  <a:pt x="508000" y="44450"/>
                </a:lnTo>
                <a:lnTo>
                  <a:pt x="558800" y="44450"/>
                </a:lnTo>
                <a:lnTo>
                  <a:pt x="558800" y="31750"/>
                </a:lnTo>
                <a:close/>
              </a:path>
              <a:path w="894079" h="76200">
                <a:moveTo>
                  <a:pt x="647700" y="31750"/>
                </a:moveTo>
                <a:lnTo>
                  <a:pt x="596900" y="31750"/>
                </a:lnTo>
                <a:lnTo>
                  <a:pt x="596900" y="44450"/>
                </a:lnTo>
                <a:lnTo>
                  <a:pt x="647700" y="44450"/>
                </a:lnTo>
                <a:lnTo>
                  <a:pt x="647700" y="31750"/>
                </a:lnTo>
                <a:close/>
              </a:path>
              <a:path w="894079" h="76200">
                <a:moveTo>
                  <a:pt x="736600" y="31750"/>
                </a:moveTo>
                <a:lnTo>
                  <a:pt x="685800" y="31750"/>
                </a:lnTo>
                <a:lnTo>
                  <a:pt x="685800" y="44450"/>
                </a:lnTo>
                <a:lnTo>
                  <a:pt x="736600" y="44450"/>
                </a:lnTo>
                <a:lnTo>
                  <a:pt x="736600" y="31750"/>
                </a:lnTo>
                <a:close/>
              </a:path>
              <a:path w="894079" h="76200">
                <a:moveTo>
                  <a:pt x="817752" y="0"/>
                </a:moveTo>
                <a:lnTo>
                  <a:pt x="817752" y="76200"/>
                </a:lnTo>
                <a:lnTo>
                  <a:pt x="881252" y="44450"/>
                </a:lnTo>
                <a:lnTo>
                  <a:pt x="825500" y="44450"/>
                </a:lnTo>
                <a:lnTo>
                  <a:pt x="825500" y="31750"/>
                </a:lnTo>
                <a:lnTo>
                  <a:pt x="881252" y="31750"/>
                </a:lnTo>
                <a:lnTo>
                  <a:pt x="817752" y="0"/>
                </a:lnTo>
                <a:close/>
              </a:path>
              <a:path w="894079" h="76200">
                <a:moveTo>
                  <a:pt x="817752" y="31750"/>
                </a:moveTo>
                <a:lnTo>
                  <a:pt x="774700" y="31750"/>
                </a:lnTo>
                <a:lnTo>
                  <a:pt x="774700" y="44450"/>
                </a:lnTo>
                <a:lnTo>
                  <a:pt x="817752" y="44450"/>
                </a:lnTo>
                <a:lnTo>
                  <a:pt x="817752" y="31750"/>
                </a:lnTo>
                <a:close/>
              </a:path>
              <a:path w="894079" h="76200">
                <a:moveTo>
                  <a:pt x="881252" y="31750"/>
                </a:moveTo>
                <a:lnTo>
                  <a:pt x="825500" y="31750"/>
                </a:lnTo>
                <a:lnTo>
                  <a:pt x="825500" y="44450"/>
                </a:lnTo>
                <a:lnTo>
                  <a:pt x="881252" y="44450"/>
                </a:lnTo>
                <a:lnTo>
                  <a:pt x="893952" y="38100"/>
                </a:lnTo>
                <a:lnTo>
                  <a:pt x="881252" y="317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4571746" y="1586865"/>
            <a:ext cx="77152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8575">
              <a:lnSpc>
                <a:spcPct val="100000"/>
              </a:lnSpc>
              <a:spcBef>
                <a:spcPts val="95"/>
              </a:spcBef>
            </a:pPr>
            <a:r>
              <a:rPr sz="1600" spc="-15" dirty="0">
                <a:latin typeface="Cambria"/>
                <a:cs typeface="Cambria"/>
              </a:rPr>
              <a:t>transfer  </a:t>
            </a:r>
            <a:r>
              <a:rPr sz="1600" spc="-10" dirty="0">
                <a:latin typeface="Cambria"/>
                <a:cs typeface="Cambria"/>
              </a:rPr>
              <a:t>asinc</a:t>
            </a:r>
            <a:r>
              <a:rPr sz="1600" spc="-30" dirty="0">
                <a:latin typeface="Cambria"/>
                <a:cs typeface="Cambria"/>
              </a:rPr>
              <a:t>r</a:t>
            </a:r>
            <a:r>
              <a:rPr sz="1600" spc="-5" dirty="0">
                <a:latin typeface="Cambria"/>
                <a:cs typeface="Cambria"/>
              </a:rPr>
              <a:t>on</a:t>
            </a:r>
            <a:endParaRPr sz="1600">
              <a:latin typeface="Cambria"/>
              <a:cs typeface="Cambria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79349" y="3354208"/>
            <a:ext cx="8984615" cy="3269615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7348855" algn="ctr">
              <a:lnSpc>
                <a:spcPct val="100000"/>
              </a:lnSpc>
              <a:spcBef>
                <a:spcPts val="1010"/>
              </a:spcBef>
            </a:pPr>
            <a:r>
              <a:rPr sz="4800" spc="2085" dirty="0">
                <a:solidFill>
                  <a:srgbClr val="3333FF"/>
                </a:solidFill>
                <a:latin typeface="Segoe UI Emoji"/>
                <a:cs typeface="Segoe UI Emoji"/>
              </a:rPr>
              <a:t>☁</a:t>
            </a:r>
            <a:endParaRPr sz="4800">
              <a:latin typeface="Segoe UI Emoji"/>
              <a:cs typeface="Segoe UI Emoji"/>
            </a:endParaRPr>
          </a:p>
          <a:p>
            <a:pPr marL="7432040" marR="110489" indent="-635" algn="ctr">
              <a:lnSpc>
                <a:spcPct val="100000"/>
              </a:lnSpc>
              <a:spcBef>
                <a:spcPts val="340"/>
              </a:spcBef>
            </a:pPr>
            <a:r>
              <a:rPr sz="1800" spc="-5" dirty="0">
                <a:latin typeface="Cambria"/>
                <a:cs typeface="Cambria"/>
              </a:rPr>
              <a:t>date </a:t>
            </a:r>
            <a:r>
              <a:rPr sz="1800" spc="-10" dirty="0">
                <a:latin typeface="Cambria"/>
                <a:cs typeface="Cambria"/>
              </a:rPr>
              <a:t>externe  </a:t>
            </a:r>
            <a:r>
              <a:rPr sz="1800" spc="-5" dirty="0">
                <a:latin typeface="Cambria"/>
                <a:cs typeface="Cambria"/>
              </a:rPr>
              <a:t>(serviciu</a:t>
            </a:r>
            <a:r>
              <a:rPr sz="1800" spc="-45" dirty="0">
                <a:latin typeface="Cambria"/>
                <a:cs typeface="Cambria"/>
              </a:rPr>
              <a:t> </a:t>
            </a:r>
            <a:r>
              <a:rPr sz="1800" spc="-30" dirty="0">
                <a:latin typeface="Cambria"/>
                <a:cs typeface="Cambria"/>
              </a:rPr>
              <a:t>Web)</a:t>
            </a:r>
            <a:endParaRPr sz="1800">
              <a:latin typeface="Cambria"/>
              <a:cs typeface="Cambria"/>
            </a:endParaRPr>
          </a:p>
          <a:p>
            <a:pPr marL="12700" marR="5080" indent="93980">
              <a:lnSpc>
                <a:spcPct val="100000"/>
              </a:lnSpc>
              <a:spcBef>
                <a:spcPts val="770"/>
              </a:spcBef>
            </a:pPr>
            <a:r>
              <a:rPr sz="2800" spc="-5" dirty="0">
                <a:latin typeface="Cambria"/>
                <a:cs typeface="Cambria"/>
              </a:rPr>
              <a:t>via o </a:t>
            </a:r>
            <a:r>
              <a:rPr sz="2800" spc="-10" dirty="0">
                <a:solidFill>
                  <a:srgbClr val="2A046E"/>
                </a:solidFill>
                <a:latin typeface="Cambria"/>
                <a:cs typeface="Cambria"/>
              </a:rPr>
              <a:t>interfață </a:t>
            </a:r>
            <a:r>
              <a:rPr sz="2800" spc="-40" dirty="0">
                <a:solidFill>
                  <a:srgbClr val="2A046E"/>
                </a:solidFill>
                <a:latin typeface="Cambria"/>
                <a:cs typeface="Cambria"/>
              </a:rPr>
              <a:t>Web</a:t>
            </a:r>
            <a:r>
              <a:rPr sz="2800" spc="-40" dirty="0">
                <a:latin typeface="Cambria"/>
                <a:cs typeface="Cambria"/>
              </a:rPr>
              <a:t>, </a:t>
            </a:r>
            <a:r>
              <a:rPr sz="2800" spc="-5" dirty="0">
                <a:latin typeface="Cambria"/>
                <a:cs typeface="Cambria"/>
              </a:rPr>
              <a:t>utilizatorul </a:t>
            </a:r>
            <a:r>
              <a:rPr sz="2800" spc="-10" dirty="0">
                <a:latin typeface="Cambria"/>
                <a:cs typeface="Cambria"/>
              </a:rPr>
              <a:t>interacționează </a:t>
            </a:r>
            <a:r>
              <a:rPr sz="2800" spc="-5" dirty="0">
                <a:latin typeface="Cambria"/>
                <a:cs typeface="Cambria"/>
              </a:rPr>
              <a:t>cu clientul  </a:t>
            </a:r>
            <a:r>
              <a:rPr sz="2800" spc="-10" dirty="0">
                <a:latin typeface="Cambria"/>
                <a:cs typeface="Cambria"/>
              </a:rPr>
              <a:t>(</a:t>
            </a:r>
            <a:r>
              <a:rPr sz="2800" i="1" spc="-10" dirty="0">
                <a:solidFill>
                  <a:srgbClr val="FF3300"/>
                </a:solidFill>
                <a:latin typeface="Cambria"/>
                <a:cs typeface="Cambria"/>
              </a:rPr>
              <a:t>front-end</a:t>
            </a:r>
            <a:r>
              <a:rPr sz="2800" spc="-10" dirty="0">
                <a:latin typeface="Cambria"/>
                <a:cs typeface="Cambria"/>
              </a:rPr>
              <a:t>) </a:t>
            </a:r>
            <a:r>
              <a:rPr sz="2800" spc="-5" dirty="0">
                <a:latin typeface="Cambria"/>
                <a:cs typeface="Cambria"/>
              </a:rPr>
              <a:t>și inițiază </a:t>
            </a:r>
            <a:r>
              <a:rPr sz="2800" spc="-10" dirty="0">
                <a:latin typeface="Cambria"/>
                <a:cs typeface="Cambria"/>
              </a:rPr>
              <a:t>acțiuni </a:t>
            </a:r>
            <a:r>
              <a:rPr sz="2800" spc="-5" dirty="0">
                <a:latin typeface="Cambria"/>
                <a:cs typeface="Cambria"/>
              </a:rPr>
              <a:t>– </a:t>
            </a:r>
            <a:r>
              <a:rPr sz="2800" i="1" spc="-10" dirty="0">
                <a:latin typeface="Cambria"/>
                <a:cs typeface="Cambria"/>
              </a:rPr>
              <a:t>e.g.</a:t>
            </a:r>
            <a:r>
              <a:rPr sz="2800" spc="-10" dirty="0">
                <a:latin typeface="Cambria"/>
                <a:cs typeface="Cambria"/>
              </a:rPr>
              <a:t>, cereri </a:t>
            </a:r>
            <a:r>
              <a:rPr sz="2800" spc="-5" dirty="0">
                <a:latin typeface="Cambria"/>
                <a:cs typeface="Cambria"/>
              </a:rPr>
              <a:t>HTTP</a:t>
            </a:r>
            <a:r>
              <a:rPr sz="2800" spc="17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(a)sincrone</a:t>
            </a:r>
            <a:endParaRPr sz="2800">
              <a:latin typeface="Cambria"/>
              <a:cs typeface="Cambria"/>
            </a:endParaRPr>
          </a:p>
          <a:p>
            <a:pPr marL="741045" marR="98425" indent="-636270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Cambria"/>
                <a:cs typeface="Cambria"/>
              </a:rPr>
              <a:t>– ce </a:t>
            </a:r>
            <a:r>
              <a:rPr sz="2800" spc="-25" dirty="0">
                <a:latin typeface="Cambria"/>
                <a:cs typeface="Cambria"/>
              </a:rPr>
              <a:t>vor </a:t>
            </a:r>
            <a:r>
              <a:rPr sz="2800" spc="-5" dirty="0">
                <a:latin typeface="Cambria"/>
                <a:cs typeface="Cambria"/>
              </a:rPr>
              <a:t>fi </a:t>
            </a:r>
            <a:r>
              <a:rPr sz="2800" spc="-15" dirty="0">
                <a:latin typeface="Cambria"/>
                <a:cs typeface="Cambria"/>
              </a:rPr>
              <a:t>executate </a:t>
            </a:r>
            <a:r>
              <a:rPr sz="2800" spc="-5" dirty="0">
                <a:latin typeface="Cambria"/>
                <a:cs typeface="Cambria"/>
              </a:rPr>
              <a:t>pe </a:t>
            </a:r>
            <a:r>
              <a:rPr sz="2800" spc="-25" dirty="0">
                <a:latin typeface="Cambria"/>
                <a:cs typeface="Cambria"/>
              </a:rPr>
              <a:t>diverse </a:t>
            </a:r>
            <a:r>
              <a:rPr sz="2800" spc="-5" dirty="0">
                <a:solidFill>
                  <a:srgbClr val="2A046E"/>
                </a:solidFill>
                <a:latin typeface="Cambria"/>
                <a:cs typeface="Cambria"/>
              </a:rPr>
              <a:t>componente </a:t>
            </a:r>
            <a:r>
              <a:rPr sz="2800" spc="-10" dirty="0">
                <a:solidFill>
                  <a:srgbClr val="2A046E"/>
                </a:solidFill>
                <a:latin typeface="Cambria"/>
                <a:cs typeface="Cambria"/>
              </a:rPr>
              <a:t>implementate </a:t>
            </a:r>
            <a:r>
              <a:rPr sz="2800" spc="-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la </a:t>
            </a:r>
            <a:r>
              <a:rPr sz="2800" spc="-30" dirty="0">
                <a:latin typeface="Cambria"/>
                <a:cs typeface="Cambria"/>
              </a:rPr>
              <a:t>nivel </a:t>
            </a:r>
            <a:r>
              <a:rPr sz="2800" spc="-5" dirty="0">
                <a:latin typeface="Cambria"/>
                <a:cs typeface="Cambria"/>
              </a:rPr>
              <a:t>de </a:t>
            </a:r>
            <a:r>
              <a:rPr sz="2800" spc="-15" dirty="0">
                <a:latin typeface="Cambria"/>
                <a:cs typeface="Cambria"/>
              </a:rPr>
              <a:t>server </a:t>
            </a:r>
            <a:r>
              <a:rPr sz="2800" spc="-10" dirty="0">
                <a:latin typeface="Cambria"/>
                <a:cs typeface="Cambria"/>
              </a:rPr>
              <a:t>(</a:t>
            </a:r>
            <a:r>
              <a:rPr sz="2800" i="1" spc="-10" dirty="0">
                <a:solidFill>
                  <a:srgbClr val="FF3300"/>
                </a:solidFill>
                <a:latin typeface="Cambria"/>
                <a:cs typeface="Cambria"/>
              </a:rPr>
              <a:t>back-end</a:t>
            </a:r>
            <a:r>
              <a:rPr sz="2800" spc="-10" dirty="0">
                <a:latin typeface="Cambria"/>
                <a:cs typeface="Cambria"/>
              </a:rPr>
              <a:t>), </a:t>
            </a:r>
            <a:r>
              <a:rPr sz="2800" spc="-5" dirty="0">
                <a:latin typeface="Cambria"/>
                <a:cs typeface="Cambria"/>
              </a:rPr>
              <a:t>pentru a obține</a:t>
            </a:r>
            <a:r>
              <a:rPr sz="2800" spc="110" dirty="0">
                <a:latin typeface="Cambria"/>
                <a:cs typeface="Cambria"/>
              </a:rPr>
              <a:t> </a:t>
            </a:r>
            <a:r>
              <a:rPr sz="2800" spc="-10" dirty="0">
                <a:solidFill>
                  <a:srgbClr val="2A046E"/>
                </a:solidFill>
                <a:latin typeface="Cambria"/>
                <a:cs typeface="Cambria"/>
              </a:rPr>
              <a:t>date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901951" y="355091"/>
            <a:ext cx="2574290" cy="31242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0" rIns="0" bIns="0" rtlCol="0">
            <a:spAutoFit/>
          </a:bodyPr>
          <a:lstStyle/>
          <a:p>
            <a:pPr marL="790575">
              <a:lnSpc>
                <a:spcPts val="2380"/>
              </a:lnSpc>
            </a:pPr>
            <a:r>
              <a:rPr sz="2000" i="1" spc="-5" dirty="0">
                <a:latin typeface="Cambria"/>
                <a:cs typeface="Cambria"/>
              </a:rPr>
              <a:t>front-end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370576" y="355091"/>
            <a:ext cx="2573020" cy="31242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0" rIns="0" bIns="0" rtlCol="0">
            <a:spAutoFit/>
          </a:bodyPr>
          <a:lstStyle/>
          <a:p>
            <a:pPr marL="803910">
              <a:lnSpc>
                <a:spcPts val="2375"/>
              </a:lnSpc>
            </a:pPr>
            <a:r>
              <a:rPr sz="2000" i="1" spc="-5" dirty="0">
                <a:latin typeface="Cambria"/>
                <a:cs typeface="Cambria"/>
              </a:rPr>
              <a:t>back-end</a:t>
            </a:r>
            <a:endParaRPr sz="2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94709" y="2081911"/>
            <a:ext cx="235458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Aplicații</a:t>
            </a:r>
            <a:r>
              <a:rPr b="0" spc="-6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Web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4629" y="3057525"/>
            <a:ext cx="8316595" cy="31375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2A046E"/>
                </a:solidFill>
                <a:latin typeface="Cambria"/>
                <a:cs typeface="Cambria"/>
              </a:rPr>
              <a:t>interfața</a:t>
            </a:r>
            <a:r>
              <a:rPr sz="3200" spc="1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3200" spc="-5" dirty="0">
                <a:solidFill>
                  <a:srgbClr val="2A046E"/>
                </a:solidFill>
                <a:latin typeface="Cambria"/>
                <a:cs typeface="Cambria"/>
              </a:rPr>
              <a:t>Web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250">
              <a:latin typeface="Cambria"/>
              <a:cs typeface="Cambria"/>
            </a:endParaRPr>
          </a:p>
          <a:p>
            <a:pPr marL="297815" marR="289560" algn="ctr">
              <a:lnSpc>
                <a:spcPct val="100000"/>
              </a:lnSpc>
              <a:spcBef>
                <a:spcPts val="5"/>
              </a:spcBef>
            </a:pPr>
            <a:r>
              <a:rPr sz="2800" i="1" spc="-5" dirty="0">
                <a:latin typeface="Cambria"/>
                <a:cs typeface="Cambria"/>
              </a:rPr>
              <a:t>browser </a:t>
            </a:r>
            <a:r>
              <a:rPr sz="2800" spc="-5" dirty="0">
                <a:latin typeface="Cambria"/>
                <a:cs typeface="Cambria"/>
              </a:rPr>
              <a:t>– interacțiune limitată via controale HTML  hipertext/hipermedia</a:t>
            </a:r>
            <a:endParaRPr sz="2800">
              <a:latin typeface="Cambria"/>
              <a:cs typeface="Cambria"/>
            </a:endParaRPr>
          </a:p>
          <a:p>
            <a:pPr marL="12700" marR="5080" indent="-63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RIA (</a:t>
            </a:r>
            <a:r>
              <a:rPr sz="2800" i="1" spc="-5" dirty="0">
                <a:latin typeface="Cambria"/>
                <a:cs typeface="Cambria"/>
              </a:rPr>
              <a:t>Rich </a:t>
            </a:r>
            <a:r>
              <a:rPr sz="2800" i="1" spc="-10" dirty="0">
                <a:latin typeface="Cambria"/>
                <a:cs typeface="Cambria"/>
              </a:rPr>
              <a:t>Internet </a:t>
            </a:r>
            <a:r>
              <a:rPr sz="2800" i="1" spc="-5" dirty="0">
                <a:latin typeface="Cambria"/>
                <a:cs typeface="Cambria"/>
              </a:rPr>
              <a:t>Applications</a:t>
            </a:r>
            <a:r>
              <a:rPr sz="2800" spc="-5" dirty="0">
                <a:latin typeface="Cambria"/>
                <a:cs typeface="Cambria"/>
              </a:rPr>
              <a:t>): în prezent, HTML5  interacțiune facilitată de </a:t>
            </a:r>
            <a:r>
              <a:rPr sz="2800" spc="-10" dirty="0">
                <a:latin typeface="Cambria"/>
                <a:cs typeface="Cambria"/>
              </a:rPr>
              <a:t>transfer </a:t>
            </a:r>
            <a:r>
              <a:rPr sz="2800" dirty="0">
                <a:latin typeface="Cambria"/>
                <a:cs typeface="Cambria"/>
              </a:rPr>
              <a:t>(a)sincron: </a:t>
            </a:r>
            <a:r>
              <a:rPr sz="2800" spc="-10" dirty="0">
                <a:latin typeface="Cambria"/>
                <a:cs typeface="Cambria"/>
              </a:rPr>
              <a:t>Ajax </a:t>
            </a:r>
            <a:r>
              <a:rPr sz="2800" i="1" spc="-5" dirty="0">
                <a:latin typeface="Cambria"/>
                <a:cs typeface="Cambria"/>
              </a:rPr>
              <a:t>et al.  </a:t>
            </a:r>
            <a:r>
              <a:rPr sz="2800" spc="-5" dirty="0">
                <a:latin typeface="Cambria"/>
                <a:cs typeface="Cambria"/>
              </a:rPr>
              <a:t>audiență</a:t>
            </a:r>
            <a:r>
              <a:rPr sz="2800" spc="-2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globală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3242" y="1863330"/>
            <a:ext cx="7955915" cy="4719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62250" marR="5080" indent="-2750185">
              <a:lnSpc>
                <a:spcPct val="11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Așteptările utilizatorilor referitoare la interfața Web  (Peter</a:t>
            </a:r>
            <a:r>
              <a:rPr sz="2800" spc="-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Morville)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150">
              <a:latin typeface="Cambria"/>
              <a:cs typeface="Cambria"/>
            </a:endParaRPr>
          </a:p>
          <a:p>
            <a:pPr marL="2343150" marR="2330450" indent="687070">
              <a:lnSpc>
                <a:spcPct val="110000"/>
              </a:lnSpc>
              <a:spcBef>
                <a:spcPts val="5"/>
              </a:spcBef>
            </a:pPr>
            <a:r>
              <a:rPr sz="2800" spc="-5" dirty="0">
                <a:latin typeface="Cambria"/>
                <a:cs typeface="Cambria"/>
              </a:rPr>
              <a:t>utilă – </a:t>
            </a:r>
            <a:r>
              <a:rPr sz="2800" i="1" spc="-5" dirty="0">
                <a:latin typeface="Cambria"/>
                <a:cs typeface="Cambria"/>
              </a:rPr>
              <a:t>useful  </a:t>
            </a:r>
            <a:r>
              <a:rPr sz="2800" spc="-5" dirty="0">
                <a:latin typeface="Cambria"/>
                <a:cs typeface="Cambria"/>
              </a:rPr>
              <a:t>utilizabilă – </a:t>
            </a:r>
            <a:r>
              <a:rPr sz="2800" i="1" spc="-10" dirty="0">
                <a:latin typeface="Cambria"/>
                <a:cs typeface="Cambria"/>
              </a:rPr>
              <a:t>usable  </a:t>
            </a:r>
            <a:r>
              <a:rPr sz="2800" spc="-5" dirty="0">
                <a:latin typeface="Cambria"/>
                <a:cs typeface="Cambria"/>
              </a:rPr>
              <a:t>apreciată – </a:t>
            </a:r>
            <a:r>
              <a:rPr sz="2800" i="1" spc="-5" dirty="0">
                <a:latin typeface="Cambria"/>
                <a:cs typeface="Cambria"/>
              </a:rPr>
              <a:t>valuable  </a:t>
            </a:r>
            <a:r>
              <a:rPr sz="2800" spc="-5" dirty="0">
                <a:latin typeface="Cambria"/>
                <a:cs typeface="Cambria"/>
              </a:rPr>
              <a:t>dezirabilă – </a:t>
            </a:r>
            <a:r>
              <a:rPr sz="2800" i="1" spc="-10" dirty="0">
                <a:latin typeface="Cambria"/>
                <a:cs typeface="Cambria"/>
              </a:rPr>
              <a:t>desirable  </a:t>
            </a:r>
            <a:r>
              <a:rPr sz="2800" spc="-5" dirty="0">
                <a:latin typeface="Cambria"/>
                <a:cs typeface="Cambria"/>
              </a:rPr>
              <a:t>disponibilă – </a:t>
            </a:r>
            <a:r>
              <a:rPr sz="2800" i="1" spc="-10" dirty="0">
                <a:latin typeface="Cambria"/>
                <a:cs typeface="Cambria"/>
              </a:rPr>
              <a:t>findable  </a:t>
            </a:r>
            <a:r>
              <a:rPr sz="2800" spc="-5" dirty="0">
                <a:latin typeface="Cambria"/>
                <a:cs typeface="Cambria"/>
              </a:rPr>
              <a:t>accesibilă –</a:t>
            </a:r>
            <a:r>
              <a:rPr sz="2800" spc="-50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accessible</a:t>
            </a:r>
            <a:endParaRPr sz="2800">
              <a:latin typeface="Cambria"/>
              <a:cs typeface="Cambria"/>
            </a:endParaRPr>
          </a:p>
          <a:p>
            <a:pPr marL="2551430">
              <a:lnSpc>
                <a:spcPct val="100000"/>
              </a:lnSpc>
              <a:spcBef>
                <a:spcPts val="335"/>
              </a:spcBef>
            </a:pPr>
            <a:r>
              <a:rPr sz="2800" spc="-5" dirty="0">
                <a:latin typeface="Cambria"/>
                <a:cs typeface="Cambria"/>
              </a:rPr>
              <a:t>credibilă –</a:t>
            </a:r>
            <a:r>
              <a:rPr sz="2800" dirty="0">
                <a:latin typeface="Cambria"/>
                <a:cs typeface="Cambria"/>
              </a:rPr>
              <a:t> </a:t>
            </a:r>
            <a:r>
              <a:rPr sz="2800" i="1" spc="-10" dirty="0">
                <a:latin typeface="Cambria"/>
                <a:cs typeface="Cambria"/>
              </a:rPr>
              <a:t>credible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Interfața – </a:t>
            </a:r>
            <a:r>
              <a:rPr i="1" dirty="0">
                <a:latin typeface="Cambria"/>
                <a:cs typeface="Cambria"/>
              </a:rPr>
              <a:t>desktop</a:t>
            </a:r>
            <a:r>
              <a:rPr dirty="0"/>
              <a:t>, Web,… – cu</a:t>
            </a:r>
            <a:r>
              <a:rPr spc="-114" dirty="0"/>
              <a:t> </a:t>
            </a:r>
            <a:r>
              <a:rPr spc="-5" dirty="0"/>
              <a:t>utilizatorul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5454" y="3426333"/>
            <a:ext cx="761238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parte a aplicației – </a:t>
            </a:r>
            <a:r>
              <a:rPr sz="2800" i="1" spc="-5" dirty="0">
                <a:latin typeface="Cambria"/>
                <a:cs typeface="Cambria"/>
              </a:rPr>
              <a:t>desktop</a:t>
            </a:r>
            <a:r>
              <a:rPr sz="2800" spc="-5" dirty="0">
                <a:latin typeface="Cambria"/>
                <a:cs typeface="Cambria"/>
              </a:rPr>
              <a:t>, Web, miniaturală,… –  care permite utilizatorilor să-și exprime intențiile  de operare asupra software-ului și să interpreteze  rezultatele acțiunilor efectuate de </a:t>
            </a:r>
            <a:r>
              <a:rPr sz="2800" spc="-10" dirty="0">
                <a:latin typeface="Cambria"/>
                <a:cs typeface="Cambria"/>
              </a:rPr>
              <a:t>mașină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Interfaţa – </a:t>
            </a:r>
            <a:r>
              <a:rPr i="1" dirty="0">
                <a:latin typeface="Cambria"/>
                <a:cs typeface="Cambria"/>
              </a:rPr>
              <a:t>desktop</a:t>
            </a:r>
            <a:r>
              <a:rPr dirty="0"/>
              <a:t>, Web,… – cu</a:t>
            </a:r>
            <a:r>
              <a:rPr spc="-114" dirty="0"/>
              <a:t> </a:t>
            </a:r>
            <a:r>
              <a:rPr spc="-5" dirty="0"/>
              <a:t>utilizatorul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47166" y="3426333"/>
            <a:ext cx="7648575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percepută nu doar ca </a:t>
            </a:r>
            <a:r>
              <a:rPr sz="2800" spc="-10" dirty="0">
                <a:latin typeface="Cambria"/>
                <a:cs typeface="Cambria"/>
              </a:rPr>
              <a:t>parte </a:t>
            </a:r>
            <a:r>
              <a:rPr sz="2800" spc="-5" dirty="0">
                <a:latin typeface="Cambria"/>
                <a:cs typeface="Cambria"/>
              </a:rPr>
              <a:t>vizuală a</a:t>
            </a:r>
            <a:r>
              <a:rPr sz="2800" spc="3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software-ului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Cambria"/>
                <a:cs typeface="Cambria"/>
              </a:rPr>
              <a:t>din punctul de vedere al</a:t>
            </a:r>
            <a:r>
              <a:rPr sz="2800" spc="1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utilizatorului,</a:t>
            </a:r>
            <a:endParaRPr sz="2800">
              <a:latin typeface="Cambria"/>
              <a:cs typeface="Cambria"/>
            </a:endParaRPr>
          </a:p>
          <a:p>
            <a:pPr marL="254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reprezintă întregul sistem – aplicația </a:t>
            </a:r>
            <a:r>
              <a:rPr sz="2800" i="1" spc="-5" dirty="0">
                <a:latin typeface="Cambria"/>
                <a:cs typeface="Cambria"/>
              </a:rPr>
              <a:t>per</a:t>
            </a:r>
            <a:r>
              <a:rPr sz="2800" i="1" spc="10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se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Interfaţa – </a:t>
            </a:r>
            <a:r>
              <a:rPr i="1" dirty="0">
                <a:latin typeface="Cambria"/>
                <a:cs typeface="Cambria"/>
              </a:rPr>
              <a:t>desktop</a:t>
            </a:r>
            <a:r>
              <a:rPr dirty="0"/>
              <a:t>, Web,… – cu</a:t>
            </a:r>
            <a:r>
              <a:rPr spc="-114" dirty="0"/>
              <a:t> </a:t>
            </a:r>
            <a:r>
              <a:rPr spc="-5" dirty="0"/>
              <a:t>utilizatorul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611249" y="2996564"/>
            <a:ext cx="5922010" cy="13690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2A046E"/>
                </a:solidFill>
                <a:latin typeface="Cambria"/>
                <a:cs typeface="Cambria"/>
              </a:rPr>
              <a:t>utilitate</a:t>
            </a:r>
            <a:r>
              <a:rPr sz="3200" spc="10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(</a:t>
            </a:r>
            <a:r>
              <a:rPr sz="3200" i="1" spc="-5" dirty="0">
                <a:solidFill>
                  <a:srgbClr val="2A046E"/>
                </a:solidFill>
                <a:latin typeface="Cambria"/>
                <a:cs typeface="Cambria"/>
              </a:rPr>
              <a:t>utility</a:t>
            </a:r>
            <a:r>
              <a:rPr sz="3200" spc="-5" dirty="0">
                <a:latin typeface="Cambria"/>
                <a:cs typeface="Cambria"/>
              </a:rPr>
              <a:t>)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oferirea facilităților dorite de</a:t>
            </a:r>
            <a:r>
              <a:rPr sz="2800" spc="-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utilizator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Interfaţa – </a:t>
            </a:r>
            <a:r>
              <a:rPr i="1" dirty="0">
                <a:latin typeface="Cambria"/>
                <a:cs typeface="Cambria"/>
              </a:rPr>
              <a:t>desktop</a:t>
            </a:r>
            <a:r>
              <a:rPr dirty="0"/>
              <a:t>, Web,… – cu</a:t>
            </a:r>
            <a:r>
              <a:rPr spc="-114" dirty="0"/>
              <a:t> </a:t>
            </a:r>
            <a:r>
              <a:rPr spc="-5" dirty="0"/>
              <a:t>utilizatorul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20902" y="2996564"/>
            <a:ext cx="7300595" cy="13690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2A046E"/>
                </a:solidFill>
                <a:latin typeface="Cambria"/>
                <a:cs typeface="Cambria"/>
              </a:rPr>
              <a:t>utilizabilitate</a:t>
            </a:r>
            <a:r>
              <a:rPr sz="3200" spc="2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(</a:t>
            </a:r>
            <a:r>
              <a:rPr sz="3200" i="1" spc="-5" dirty="0">
                <a:solidFill>
                  <a:srgbClr val="2A046E"/>
                </a:solidFill>
                <a:latin typeface="Cambria"/>
                <a:cs typeface="Cambria"/>
              </a:rPr>
              <a:t>usability</a:t>
            </a:r>
            <a:r>
              <a:rPr sz="3200" spc="-5" dirty="0">
                <a:latin typeface="Cambria"/>
                <a:cs typeface="Cambria"/>
              </a:rPr>
              <a:t>)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cât de </a:t>
            </a:r>
            <a:r>
              <a:rPr sz="2800" spc="-10" dirty="0">
                <a:latin typeface="Cambria"/>
                <a:cs typeface="Cambria"/>
              </a:rPr>
              <a:t>ușor </a:t>
            </a:r>
            <a:r>
              <a:rPr sz="2800" spc="-5" dirty="0">
                <a:latin typeface="Cambria"/>
                <a:cs typeface="Cambria"/>
              </a:rPr>
              <a:t>și de plăcut pot fi folosite</a:t>
            </a:r>
            <a:r>
              <a:rPr sz="2800" spc="4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facilitățile?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58492" y="2010537"/>
            <a:ext cx="6494908" cy="16985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FF0000"/>
                </a:solidFill>
                <a:latin typeface="Cambria"/>
                <a:cs typeface="Cambria"/>
              </a:rPr>
              <a:t>„</a:t>
            </a:r>
            <a:r>
              <a:rPr sz="3200" b="1" spc="-5" dirty="0">
                <a:solidFill>
                  <a:srgbClr val="FF0000"/>
                </a:solidFill>
                <a:latin typeface="Cambria"/>
                <a:cs typeface="Cambria"/>
              </a:rPr>
              <a:t>Fiecare </a:t>
            </a:r>
            <a:r>
              <a:rPr sz="3200" b="1" dirty="0">
                <a:solidFill>
                  <a:srgbClr val="FF0000"/>
                </a:solidFill>
                <a:latin typeface="Cambria"/>
                <a:cs typeface="Cambria"/>
              </a:rPr>
              <a:t>vis începe cu </a:t>
            </a:r>
            <a:r>
              <a:rPr sz="3200" b="1" spc="-5" dirty="0">
                <a:solidFill>
                  <a:srgbClr val="FF0000"/>
                </a:solidFill>
                <a:latin typeface="Cambria"/>
                <a:cs typeface="Cambria"/>
              </a:rPr>
              <a:t>un</a:t>
            </a:r>
            <a:r>
              <a:rPr sz="3200" b="1" spc="-10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3200" b="1" dirty="0">
                <a:solidFill>
                  <a:srgbClr val="FF0000"/>
                </a:solidFill>
                <a:latin typeface="Cambria"/>
                <a:cs typeface="Cambria"/>
              </a:rPr>
              <a:t>visător.”</a:t>
            </a: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4550" dirty="0">
              <a:latin typeface="Cambria"/>
              <a:cs typeface="Cambria"/>
            </a:endParaRPr>
          </a:p>
          <a:p>
            <a:pPr marL="2540" algn="ctr">
              <a:lnSpc>
                <a:spcPct val="100000"/>
              </a:lnSpc>
            </a:pPr>
            <a:r>
              <a:rPr sz="3200" b="1" dirty="0">
                <a:latin typeface="Cambria"/>
                <a:cs typeface="Cambria"/>
              </a:rPr>
              <a:t>Harriet</a:t>
            </a:r>
            <a:r>
              <a:rPr sz="3200" b="1" spc="-5" dirty="0">
                <a:latin typeface="Cambria"/>
                <a:cs typeface="Cambria"/>
              </a:rPr>
              <a:t> Tubman</a:t>
            </a:r>
            <a:endParaRPr sz="32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Interfaţa – </a:t>
            </a:r>
            <a:r>
              <a:rPr i="1" dirty="0">
                <a:latin typeface="Cambria"/>
                <a:cs typeface="Cambria"/>
              </a:rPr>
              <a:t>desktop</a:t>
            </a:r>
            <a:r>
              <a:rPr dirty="0"/>
              <a:t>, Web,… – cu</a:t>
            </a:r>
            <a:r>
              <a:rPr spc="-114" dirty="0"/>
              <a:t> </a:t>
            </a:r>
            <a:r>
              <a:rPr spc="-5" dirty="0"/>
              <a:t>utilizatorul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03270" y="2996564"/>
            <a:ext cx="2537460" cy="13690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3990">
              <a:lnSpc>
                <a:spcPct val="100000"/>
              </a:lnSpc>
              <a:spcBef>
                <a:spcPts val="105"/>
              </a:spcBef>
            </a:pPr>
            <a:r>
              <a:rPr sz="3200" spc="-10" dirty="0">
                <a:solidFill>
                  <a:srgbClr val="2A046E"/>
                </a:solidFill>
                <a:latin typeface="Cambria"/>
                <a:cs typeface="Cambria"/>
              </a:rPr>
              <a:t>utilă </a:t>
            </a:r>
            <a:r>
              <a:rPr sz="3200" spc="-5" dirty="0">
                <a:latin typeface="Cambria"/>
                <a:cs typeface="Cambria"/>
              </a:rPr>
              <a:t>(</a:t>
            </a:r>
            <a:r>
              <a:rPr sz="3200" i="1" spc="-5" dirty="0">
                <a:solidFill>
                  <a:srgbClr val="2A046E"/>
                </a:solidFill>
                <a:latin typeface="Cambria"/>
                <a:cs typeface="Cambria"/>
              </a:rPr>
              <a:t>useful</a:t>
            </a:r>
            <a:r>
              <a:rPr sz="3200" spc="-5" dirty="0">
                <a:latin typeface="Cambria"/>
                <a:cs typeface="Cambria"/>
              </a:rPr>
              <a:t>)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85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2800" i="1" spc="-5" dirty="0">
                <a:latin typeface="Cambria"/>
                <a:cs typeface="Cambria"/>
              </a:rPr>
              <a:t>usability </a:t>
            </a:r>
            <a:r>
              <a:rPr sz="2800" spc="-5" dirty="0">
                <a:latin typeface="Cambria"/>
                <a:cs typeface="Cambria"/>
              </a:rPr>
              <a:t>+</a:t>
            </a:r>
            <a:r>
              <a:rPr sz="2800" spc="-25" dirty="0">
                <a:latin typeface="Cambria"/>
                <a:cs typeface="Cambria"/>
              </a:rPr>
              <a:t> </a:t>
            </a:r>
            <a:r>
              <a:rPr sz="2800" i="1" spc="-10" dirty="0">
                <a:latin typeface="Cambria"/>
                <a:cs typeface="Cambria"/>
              </a:rPr>
              <a:t>utility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36901" y="2081911"/>
            <a:ext cx="387159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5" dirty="0"/>
              <a:t>UX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i="1" dirty="0">
                <a:latin typeface="Cambria"/>
                <a:cs typeface="Cambria"/>
              </a:rPr>
              <a:t>User</a:t>
            </a:r>
            <a:r>
              <a:rPr i="1" spc="-120" dirty="0">
                <a:latin typeface="Cambria"/>
                <a:cs typeface="Cambria"/>
              </a:rPr>
              <a:t> </a:t>
            </a:r>
            <a:r>
              <a:rPr i="1" dirty="0">
                <a:latin typeface="Cambria"/>
                <a:cs typeface="Cambria"/>
              </a:rPr>
              <a:t>Experience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07414" y="2999612"/>
            <a:ext cx="672909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Cambria"/>
                <a:cs typeface="Cambria"/>
              </a:rPr>
              <a:t>modul </a:t>
            </a:r>
            <a:r>
              <a:rPr sz="2800" spc="-5" dirty="0">
                <a:latin typeface="Cambria"/>
                <a:cs typeface="Cambria"/>
              </a:rPr>
              <a:t>de percepție a produsului/serviciului  de către persoanele care-l</a:t>
            </a:r>
            <a:r>
              <a:rPr sz="2800" spc="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folosesc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și plăcerea/satisfacția</a:t>
            </a:r>
            <a:r>
              <a:rPr sz="2800" spc="-3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înregistrată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16081" y="1279218"/>
            <a:ext cx="1713481" cy="3384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704590" y="763328"/>
            <a:ext cx="1732914" cy="508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95"/>
              </a:lnSpc>
            </a:pPr>
            <a:r>
              <a:rPr sz="4000" b="1" spc="-10" dirty="0">
                <a:solidFill>
                  <a:srgbClr val="2A046E"/>
                </a:solidFill>
                <a:latin typeface="Candara"/>
                <a:cs typeface="Candara"/>
              </a:rPr>
              <a:t>Conte</a:t>
            </a:r>
            <a:r>
              <a:rPr sz="4000" b="1" dirty="0">
                <a:solidFill>
                  <a:srgbClr val="2A046E"/>
                </a:solidFill>
                <a:latin typeface="Candara"/>
                <a:cs typeface="Candara"/>
              </a:rPr>
              <a:t>x</a:t>
            </a:r>
            <a:r>
              <a:rPr sz="4000" b="1" spc="-5" dirty="0">
                <a:solidFill>
                  <a:srgbClr val="2A046E"/>
                </a:solidFill>
                <a:latin typeface="Candara"/>
                <a:cs typeface="Candara"/>
              </a:rPr>
              <a:t>t</a:t>
            </a:r>
            <a:endParaRPr sz="4000">
              <a:latin typeface="Candara"/>
              <a:cs typeface="Candar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8739" y="6598107"/>
            <a:ext cx="31921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14" dirty="0">
                <a:solidFill>
                  <a:srgbClr val="3333FF"/>
                </a:solidFill>
                <a:latin typeface="Arial"/>
                <a:cs typeface="Arial"/>
              </a:rPr>
              <a:t>garrettdimon.com/pages/improving_interface_design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9942" y="2592781"/>
            <a:ext cx="7427595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7870" marR="5080" indent="-725805">
              <a:lnSpc>
                <a:spcPct val="100000"/>
              </a:lnSpc>
              <a:spcBef>
                <a:spcPts val="100"/>
              </a:spcBef>
            </a:pPr>
            <a:r>
              <a:rPr sz="3600" b="0" dirty="0">
                <a:latin typeface="Cambria"/>
                <a:cs typeface="Cambria"/>
              </a:rPr>
              <a:t>Care sunt </a:t>
            </a:r>
            <a:r>
              <a:rPr sz="3600" b="0" spc="-5" dirty="0">
                <a:latin typeface="Cambria"/>
                <a:cs typeface="Cambria"/>
              </a:rPr>
              <a:t>arhitecturile software </a:t>
            </a:r>
            <a:r>
              <a:rPr sz="3600" b="0" spc="-10" dirty="0">
                <a:latin typeface="Cambria"/>
                <a:cs typeface="Cambria"/>
              </a:rPr>
              <a:t>tipice  </a:t>
            </a:r>
            <a:r>
              <a:rPr sz="3600" b="0" spc="-5" dirty="0">
                <a:latin typeface="Cambria"/>
                <a:cs typeface="Cambria"/>
              </a:rPr>
              <a:t>pe </a:t>
            </a:r>
            <a:r>
              <a:rPr sz="3600" b="0" spc="-10" dirty="0">
                <a:latin typeface="Cambria"/>
                <a:cs typeface="Cambria"/>
              </a:rPr>
              <a:t>baza </a:t>
            </a:r>
            <a:r>
              <a:rPr sz="3600" b="0" spc="-5" dirty="0">
                <a:latin typeface="Cambria"/>
                <a:cs typeface="Cambria"/>
              </a:rPr>
              <a:t>cărora </a:t>
            </a:r>
            <a:r>
              <a:rPr sz="3600" b="0" dirty="0">
                <a:latin typeface="Cambria"/>
                <a:cs typeface="Cambria"/>
              </a:rPr>
              <a:t>sunt </a:t>
            </a:r>
            <a:r>
              <a:rPr sz="3600" b="0" spc="-5" dirty="0">
                <a:latin typeface="Cambria"/>
                <a:cs typeface="Cambria"/>
              </a:rPr>
              <a:t>dezvoltate  aplicațiile Web </a:t>
            </a:r>
            <a:r>
              <a:rPr sz="3600" b="0" spc="-10" dirty="0">
                <a:latin typeface="Cambria"/>
                <a:cs typeface="Cambria"/>
              </a:rPr>
              <a:t>de </a:t>
            </a:r>
            <a:r>
              <a:rPr sz="3600" b="0" spc="-5" dirty="0">
                <a:latin typeface="Cambria"/>
                <a:cs typeface="Cambria"/>
              </a:rPr>
              <a:t>anvergură?</a:t>
            </a:r>
            <a:endParaRPr sz="36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78814" y="2307463"/>
            <a:ext cx="7186930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22630" marR="5080" indent="-710565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Calitatea aplicațiilor Web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este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influențată 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de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arhitectura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pe care se</a:t>
            </a:r>
            <a:r>
              <a:rPr b="0" spc="-5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bazează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8106" y="1596009"/>
            <a:ext cx="7849870" cy="52101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39390" marR="2731770" algn="ctr">
              <a:lnSpc>
                <a:spcPct val="100000"/>
              </a:lnSpc>
              <a:spcBef>
                <a:spcPts val="95"/>
              </a:spcBef>
            </a:pPr>
            <a:r>
              <a:rPr sz="2800" i="1" spc="-5" dirty="0">
                <a:latin typeface="Cambria"/>
                <a:cs typeface="Cambria"/>
              </a:rPr>
              <a:t>start with</a:t>
            </a:r>
            <a:r>
              <a:rPr sz="2800" i="1" spc="-55" dirty="0">
                <a:latin typeface="Cambria"/>
                <a:cs typeface="Cambria"/>
              </a:rPr>
              <a:t> </a:t>
            </a:r>
            <a:r>
              <a:rPr sz="2800" i="1" spc="-10" dirty="0">
                <a:latin typeface="Cambria"/>
                <a:cs typeface="Cambria"/>
              </a:rPr>
              <a:t>needs 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do</a:t>
            </a:r>
            <a:r>
              <a:rPr sz="2800" i="1" spc="-1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less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i="1" spc="-5" dirty="0">
                <a:latin typeface="Cambria"/>
                <a:cs typeface="Cambria"/>
              </a:rPr>
              <a:t>design with</a:t>
            </a:r>
            <a:r>
              <a:rPr sz="2800" i="1" spc="15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data</a:t>
            </a:r>
            <a:endParaRPr sz="2800">
              <a:latin typeface="Cambria"/>
              <a:cs typeface="Cambria"/>
            </a:endParaRPr>
          </a:p>
          <a:p>
            <a:pPr marL="1351915" marR="1345565" algn="ctr">
              <a:lnSpc>
                <a:spcPct val="100000"/>
              </a:lnSpc>
            </a:pP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do the hard work 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to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make it simple  </a:t>
            </a:r>
            <a:r>
              <a:rPr sz="2800" i="1" spc="-10" dirty="0">
                <a:latin typeface="Cambria"/>
                <a:cs typeface="Cambria"/>
              </a:rPr>
              <a:t>iterate. then iterate</a:t>
            </a:r>
            <a:r>
              <a:rPr sz="2800" i="1" spc="15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again</a:t>
            </a:r>
            <a:endParaRPr sz="2800">
              <a:latin typeface="Cambria"/>
              <a:cs typeface="Cambria"/>
            </a:endParaRPr>
          </a:p>
          <a:p>
            <a:pPr marL="2492375" marR="2486025" indent="-4445" algn="ctr">
              <a:lnSpc>
                <a:spcPct val="100000"/>
              </a:lnSpc>
            </a:pP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build for inclusion  </a:t>
            </a:r>
            <a:r>
              <a:rPr sz="2800" i="1" spc="-10" dirty="0">
                <a:latin typeface="Cambria"/>
                <a:cs typeface="Cambria"/>
              </a:rPr>
              <a:t>understand</a:t>
            </a:r>
            <a:r>
              <a:rPr sz="2800" i="1" spc="-30" dirty="0">
                <a:latin typeface="Cambria"/>
                <a:cs typeface="Cambria"/>
              </a:rPr>
              <a:t> </a:t>
            </a:r>
            <a:r>
              <a:rPr sz="2800" i="1" spc="-10" dirty="0">
                <a:latin typeface="Cambria"/>
                <a:cs typeface="Cambria"/>
              </a:rPr>
              <a:t>context</a:t>
            </a:r>
            <a:endParaRPr sz="2800">
              <a:latin typeface="Cambria"/>
              <a:cs typeface="Cambria"/>
            </a:endParaRPr>
          </a:p>
          <a:p>
            <a:pPr marL="1386840" marR="1381760" algn="ctr">
              <a:lnSpc>
                <a:spcPct val="100000"/>
              </a:lnSpc>
            </a:pP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build digital services, not 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Websites  </a:t>
            </a:r>
            <a:r>
              <a:rPr sz="2800" i="1" spc="-5" dirty="0">
                <a:latin typeface="Cambria"/>
                <a:cs typeface="Cambria"/>
              </a:rPr>
              <a:t>be </a:t>
            </a:r>
            <a:r>
              <a:rPr sz="2800" i="1" spc="-10" dirty="0">
                <a:latin typeface="Cambria"/>
                <a:cs typeface="Cambria"/>
              </a:rPr>
              <a:t>consistent, not</a:t>
            </a:r>
            <a:r>
              <a:rPr sz="2800" i="1" spc="25" dirty="0">
                <a:latin typeface="Cambria"/>
                <a:cs typeface="Cambria"/>
              </a:rPr>
              <a:t> </a:t>
            </a:r>
            <a:r>
              <a:rPr sz="2800" i="1" spc="-10" dirty="0">
                <a:latin typeface="Cambria"/>
                <a:cs typeface="Cambria"/>
              </a:rPr>
              <a:t>uniform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make 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things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open; it makes things</a:t>
            </a:r>
            <a:r>
              <a:rPr sz="2800" i="1" spc="20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better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7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400" spc="-10" dirty="0">
                <a:latin typeface="Cambria"/>
                <a:cs typeface="Cambria"/>
              </a:rPr>
              <a:t>exemplu </a:t>
            </a:r>
            <a:r>
              <a:rPr sz="2400" spc="-5" dirty="0">
                <a:latin typeface="Cambria"/>
                <a:cs typeface="Cambria"/>
              </a:rPr>
              <a:t>pentru </a:t>
            </a:r>
            <a:r>
              <a:rPr sz="2400" b="1" spc="-260" dirty="0">
                <a:solidFill>
                  <a:srgbClr val="3333FF"/>
                </a:solidFill>
                <a:latin typeface="Arial"/>
                <a:cs typeface="Arial"/>
              </a:rPr>
              <a:t>gov.uk </a:t>
            </a:r>
            <a:r>
              <a:rPr sz="2400" dirty="0">
                <a:latin typeface="Cambria"/>
                <a:cs typeface="Cambria"/>
              </a:rPr>
              <a:t>– </a:t>
            </a:r>
            <a:r>
              <a:rPr sz="2400" spc="-15" dirty="0">
                <a:latin typeface="Cambria"/>
                <a:cs typeface="Cambria"/>
              </a:rPr>
              <a:t>Paul </a:t>
            </a:r>
            <a:r>
              <a:rPr sz="2400" spc="-10" dirty="0">
                <a:latin typeface="Cambria"/>
                <a:cs typeface="Cambria"/>
              </a:rPr>
              <a:t>Downey </a:t>
            </a:r>
            <a:r>
              <a:rPr sz="2400" dirty="0">
                <a:latin typeface="Cambria"/>
                <a:cs typeface="Cambria"/>
              </a:rPr>
              <a:t>&amp; </a:t>
            </a:r>
            <a:r>
              <a:rPr sz="2400" spc="-10" dirty="0">
                <a:latin typeface="Cambria"/>
                <a:cs typeface="Cambria"/>
              </a:rPr>
              <a:t>David </a:t>
            </a:r>
            <a:r>
              <a:rPr sz="2400" dirty="0">
                <a:latin typeface="Cambria"/>
                <a:cs typeface="Cambria"/>
              </a:rPr>
              <a:t>Heath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(2013)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02204" y="550544"/>
            <a:ext cx="43421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arhitecturi:</a:t>
            </a:r>
            <a:r>
              <a:rPr sz="4000" spc="-50" dirty="0">
                <a:solidFill>
                  <a:srgbClr val="2A046E"/>
                </a:solidFill>
                <a:latin typeface="Candara"/>
                <a:cs typeface="Candara"/>
              </a:rPr>
              <a:t> </a:t>
            </a:r>
            <a:r>
              <a:rPr sz="4000" spc="-5" dirty="0">
                <a:latin typeface="Candara"/>
                <a:cs typeface="Candara"/>
              </a:rPr>
              <a:t>principii</a:t>
            </a:r>
            <a:endParaRPr sz="4000">
              <a:latin typeface="Candara"/>
              <a:cs typeface="Candar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1459" y="0"/>
            <a:ext cx="8619744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94503" y="16510"/>
            <a:ext cx="3634104" cy="1612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95"/>
              </a:spcBef>
            </a:pPr>
            <a:r>
              <a:rPr sz="2800" b="0" spc="-15" dirty="0">
                <a:solidFill>
                  <a:srgbClr val="000000"/>
                </a:solidFill>
                <a:latin typeface="Cambria"/>
                <a:cs typeface="Cambria"/>
              </a:rPr>
              <a:t>evoluția </a:t>
            </a:r>
            <a:r>
              <a:rPr sz="2800" b="0" spc="-10" dirty="0">
                <a:solidFill>
                  <a:srgbClr val="000000"/>
                </a:solidFill>
                <a:latin typeface="Cambria"/>
                <a:cs typeface="Cambria"/>
              </a:rPr>
              <a:t>manierei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de  </a:t>
            </a:r>
            <a:r>
              <a:rPr sz="2800" b="0" spc="-15" dirty="0">
                <a:solidFill>
                  <a:srgbClr val="000000"/>
                </a:solidFill>
                <a:latin typeface="Cambria"/>
                <a:cs typeface="Cambria"/>
              </a:rPr>
              <a:t>dezvoltare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a </a:t>
            </a:r>
            <a:r>
              <a:rPr sz="2800" b="0" spc="-10" dirty="0">
                <a:solidFill>
                  <a:srgbClr val="000000"/>
                </a:solidFill>
                <a:latin typeface="Cambria"/>
                <a:cs typeface="Cambria"/>
              </a:rPr>
              <a:t>produselor 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digitale </a:t>
            </a:r>
            <a:r>
              <a:rPr sz="2800" b="0" spc="-15" dirty="0">
                <a:solidFill>
                  <a:srgbClr val="000000"/>
                </a:solidFill>
                <a:latin typeface="Cambria"/>
                <a:cs typeface="Cambria"/>
              </a:rPr>
              <a:t>(software)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2000" b="0" spc="-5" dirty="0">
                <a:solidFill>
                  <a:srgbClr val="000000"/>
                </a:solidFill>
                <a:latin typeface="Cambria"/>
                <a:cs typeface="Cambria"/>
              </a:rPr>
              <a:t>Alan </a:t>
            </a:r>
            <a:r>
              <a:rPr sz="2000" b="0" dirty="0">
                <a:solidFill>
                  <a:srgbClr val="000000"/>
                </a:solidFill>
                <a:latin typeface="Cambria"/>
                <a:cs typeface="Cambria"/>
              </a:rPr>
              <a:t>Cooper </a:t>
            </a:r>
            <a:r>
              <a:rPr sz="2000" b="0" i="1" spc="-5" dirty="0">
                <a:solidFill>
                  <a:srgbClr val="000000"/>
                </a:solidFill>
                <a:latin typeface="Cambria"/>
                <a:cs typeface="Cambria"/>
              </a:rPr>
              <a:t>et al.</a:t>
            </a:r>
            <a:r>
              <a:rPr sz="2000" b="0" spc="-5" dirty="0">
                <a:solidFill>
                  <a:srgbClr val="000000"/>
                </a:solidFill>
                <a:latin typeface="Cambria"/>
                <a:cs typeface="Cambria"/>
              </a:rPr>
              <a:t>,</a:t>
            </a:r>
            <a:r>
              <a:rPr sz="2000" b="0" spc="-6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b="0" spc="-10" dirty="0">
                <a:solidFill>
                  <a:srgbClr val="000000"/>
                </a:solidFill>
                <a:latin typeface="Cambria"/>
                <a:cs typeface="Cambria"/>
              </a:rPr>
              <a:t>2014</a:t>
            </a:r>
            <a:endParaRPr sz="2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0245" y="1973961"/>
            <a:ext cx="8363584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Complexitatea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aplicațiilor actuale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este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mai</a:t>
            </a:r>
            <a:r>
              <a:rPr b="0" spc="-5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mare</a:t>
            </a:r>
          </a:p>
          <a:p>
            <a:pPr marL="344170" algn="ctr">
              <a:lnSpc>
                <a:spcPct val="100000"/>
              </a:lnSpc>
            </a:pP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decât a produselor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tangibile</a:t>
            </a:r>
            <a:r>
              <a:rPr b="0" spc="-5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(fizice)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0453" y="3867150"/>
            <a:ext cx="808799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Cambria"/>
                <a:cs typeface="Cambria"/>
              </a:rPr>
              <a:t>“</a:t>
            </a:r>
            <a:r>
              <a:rPr sz="2800" i="1" spc="-10" dirty="0">
                <a:latin typeface="Cambria"/>
                <a:cs typeface="Cambria"/>
              </a:rPr>
              <a:t>If </a:t>
            </a:r>
            <a:r>
              <a:rPr sz="2800" i="1" spc="-5" dirty="0">
                <a:latin typeface="Cambria"/>
                <a:cs typeface="Cambria"/>
              </a:rPr>
              <a:t>your UI </a:t>
            </a:r>
            <a:r>
              <a:rPr sz="2800" i="1" spc="-10" dirty="0">
                <a:latin typeface="Cambria"/>
                <a:cs typeface="Cambria"/>
              </a:rPr>
              <a:t>even </a:t>
            </a:r>
            <a:r>
              <a:rPr sz="2800" i="1" spc="-5" dirty="0">
                <a:latin typeface="Cambria"/>
                <a:cs typeface="Cambria"/>
              </a:rPr>
              <a:t>vaguely </a:t>
            </a:r>
            <a:r>
              <a:rPr sz="2800" i="1" spc="-10" dirty="0">
                <a:latin typeface="Cambria"/>
                <a:cs typeface="Cambria"/>
              </a:rPr>
              <a:t>resembles </a:t>
            </a:r>
            <a:r>
              <a:rPr sz="2800" i="1" spc="-5" dirty="0">
                <a:latin typeface="Cambria"/>
                <a:cs typeface="Cambria"/>
              </a:rPr>
              <a:t>an airplane</a:t>
            </a:r>
            <a:r>
              <a:rPr sz="2800" i="1" spc="170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cockpit,</a:t>
            </a:r>
            <a:endParaRPr sz="2800">
              <a:latin typeface="Cambria"/>
              <a:cs typeface="Cambria"/>
            </a:endParaRPr>
          </a:p>
          <a:p>
            <a:pPr marL="338455" algn="ctr">
              <a:lnSpc>
                <a:spcPct val="100000"/>
              </a:lnSpc>
            </a:pPr>
            <a:r>
              <a:rPr sz="2800" i="1" spc="-5" dirty="0">
                <a:latin typeface="Cambria"/>
                <a:cs typeface="Cambria"/>
              </a:rPr>
              <a:t>you’re doing it</a:t>
            </a:r>
            <a:r>
              <a:rPr sz="2800" i="1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wrong.</a:t>
            </a:r>
            <a:r>
              <a:rPr sz="2800" spc="-5" dirty="0">
                <a:latin typeface="Cambria"/>
                <a:cs typeface="Cambria"/>
              </a:rPr>
              <a:t>”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John</a:t>
            </a:r>
            <a:r>
              <a:rPr sz="280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Gruber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7938" y="1977008"/>
            <a:ext cx="7488555" cy="4293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Dezvoltarea unei arhitecturi software ia </a:t>
            </a:r>
            <a:r>
              <a:rPr sz="2800" dirty="0">
                <a:latin typeface="Cambria"/>
                <a:cs typeface="Cambria"/>
              </a:rPr>
              <a:t>în</a:t>
            </a:r>
            <a:r>
              <a:rPr sz="2800" spc="1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calcul: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cerințe</a:t>
            </a:r>
            <a:r>
              <a:rPr sz="2800" b="1" spc="-10" dirty="0">
                <a:solidFill>
                  <a:srgbClr val="FF3300"/>
                </a:solidFill>
                <a:latin typeface="Cambria"/>
                <a:cs typeface="Cambria"/>
              </a:rPr>
              <a:t> funcționale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marL="2416175" marR="240792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impuse de</a:t>
            </a:r>
            <a:r>
              <a:rPr sz="2800" spc="-7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clienți,  vizitatori,  concurență,</a:t>
            </a:r>
            <a:endParaRPr sz="2800">
              <a:latin typeface="Cambria"/>
              <a:cs typeface="Cambria"/>
            </a:endParaRPr>
          </a:p>
          <a:p>
            <a:pPr marL="1187450" marR="117919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factori decizionali (management),  evoluție</a:t>
            </a:r>
            <a:r>
              <a:rPr sz="2800" spc="-1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socială/tehnologică,</a:t>
            </a:r>
            <a:endParaRPr sz="28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…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00506" y="2517393"/>
            <a:ext cx="7541895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Cambria"/>
                <a:cs typeface="Cambria"/>
              </a:rPr>
              <a:t>Atragerea</a:t>
            </a:r>
            <a:r>
              <a:rPr sz="2800" spc="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experților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–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subject matter 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expert </a:t>
            </a:r>
            <a:r>
              <a:rPr sz="2800" spc="-5" dirty="0">
                <a:latin typeface="Cambria"/>
                <a:cs typeface="Cambria"/>
              </a:rPr>
              <a:t>(SME) sau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domain 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expert</a:t>
            </a:r>
            <a:r>
              <a:rPr sz="2800" i="1" spc="80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–</a:t>
            </a:r>
            <a:endParaRPr sz="2800">
              <a:latin typeface="Cambria"/>
              <a:cs typeface="Cambria"/>
            </a:endParaRPr>
          </a:p>
          <a:p>
            <a:pPr marL="317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în domeniul</a:t>
            </a:r>
            <a:r>
              <a:rPr sz="2800" spc="-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problemei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Cambria"/>
                <a:cs typeface="Cambria"/>
              </a:rPr>
              <a:t>ce trebuie soluționată de aplicația</a:t>
            </a:r>
            <a:r>
              <a:rPr sz="2800" spc="-2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Web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39620" y="2592781"/>
            <a:ext cx="676617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Cambria"/>
                <a:cs typeface="Cambria"/>
              </a:rPr>
              <a:t>De ce </a:t>
            </a:r>
            <a:r>
              <a:rPr sz="3600" spc="-5" dirty="0">
                <a:latin typeface="Cambria"/>
                <a:cs typeface="Cambria"/>
              </a:rPr>
              <a:t>dezvoltăm </a:t>
            </a:r>
            <a:r>
              <a:rPr sz="3600" spc="-10" dirty="0">
                <a:latin typeface="Cambria"/>
                <a:cs typeface="Cambria"/>
              </a:rPr>
              <a:t>aplicații</a:t>
            </a:r>
            <a:r>
              <a:rPr sz="3600" spc="-50" dirty="0">
                <a:latin typeface="Cambria"/>
                <a:cs typeface="Cambria"/>
              </a:rPr>
              <a:t> </a:t>
            </a:r>
            <a:r>
              <a:rPr sz="3600" dirty="0">
                <a:latin typeface="Cambria"/>
                <a:cs typeface="Cambria"/>
              </a:rPr>
              <a:t>Web?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7938" y="1977008"/>
            <a:ext cx="7488555" cy="3866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Dezvoltarea unei arhitecturi software ia </a:t>
            </a:r>
            <a:r>
              <a:rPr sz="2800" dirty="0">
                <a:latin typeface="Cambria"/>
                <a:cs typeface="Cambria"/>
              </a:rPr>
              <a:t>în</a:t>
            </a:r>
            <a:r>
              <a:rPr sz="2800" spc="1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calcul: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85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  <a:spcBef>
                <a:spcPts val="5"/>
              </a:spcBef>
            </a:pP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factori</a:t>
            </a:r>
            <a:r>
              <a:rPr sz="2800" b="1" spc="-10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calitativi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marL="2731770" marR="2726690" algn="ctr">
              <a:lnSpc>
                <a:spcPct val="100000"/>
              </a:lnSpc>
            </a:pPr>
            <a:r>
              <a:rPr sz="2800" spc="-10" dirty="0">
                <a:latin typeface="Cambria"/>
                <a:cs typeface="Cambria"/>
              </a:rPr>
              <a:t>ut</a:t>
            </a:r>
            <a:r>
              <a:rPr sz="2800" dirty="0">
                <a:latin typeface="Cambria"/>
                <a:cs typeface="Cambria"/>
              </a:rPr>
              <a:t>i</a:t>
            </a:r>
            <a:r>
              <a:rPr sz="2800" spc="-10" dirty="0">
                <a:latin typeface="Cambria"/>
                <a:cs typeface="Cambria"/>
              </a:rPr>
              <a:t>liza</a:t>
            </a:r>
            <a:r>
              <a:rPr sz="2800" dirty="0">
                <a:latin typeface="Cambria"/>
                <a:cs typeface="Cambria"/>
              </a:rPr>
              <a:t>b</a:t>
            </a:r>
            <a:r>
              <a:rPr sz="2800" spc="-5" dirty="0">
                <a:latin typeface="Cambria"/>
                <a:cs typeface="Cambria"/>
              </a:rPr>
              <a:t>ilit</a:t>
            </a:r>
            <a:r>
              <a:rPr sz="2800" dirty="0">
                <a:latin typeface="Cambria"/>
                <a:cs typeface="Cambria"/>
              </a:rPr>
              <a:t>a</a:t>
            </a:r>
            <a:r>
              <a:rPr sz="2800" spc="-10" dirty="0">
                <a:latin typeface="Cambria"/>
                <a:cs typeface="Cambria"/>
              </a:rPr>
              <a:t>te  </a:t>
            </a:r>
            <a:r>
              <a:rPr sz="2800" spc="-5" dirty="0">
                <a:latin typeface="Cambria"/>
                <a:cs typeface="Cambria"/>
              </a:rPr>
              <a:t>performanță  securitate</a:t>
            </a:r>
            <a:endParaRPr sz="2800">
              <a:latin typeface="Cambria"/>
              <a:cs typeface="Cambria"/>
            </a:endParaRPr>
          </a:p>
          <a:p>
            <a:pPr marL="1641475" marR="163512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refolosire a datelor/codului  etc.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36193" y="1977008"/>
            <a:ext cx="7671434" cy="4293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Dezvoltarea unei arhitecturi software ia </a:t>
            </a:r>
            <a:r>
              <a:rPr sz="2800" dirty="0">
                <a:latin typeface="Cambria"/>
                <a:cs typeface="Cambria"/>
              </a:rPr>
              <a:t>în</a:t>
            </a:r>
            <a:r>
              <a:rPr sz="2800" spc="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calcul: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aspecte</a:t>
            </a:r>
            <a:r>
              <a:rPr sz="2800" b="1" spc="5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tehn(olog)ice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marL="12065" marR="508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platforma hardware/software (sistem de operare)  infrastructura</a:t>
            </a:r>
            <a:r>
              <a:rPr sz="2800" spc="15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middleware</a:t>
            </a:r>
            <a:endParaRPr sz="2800">
              <a:latin typeface="Cambria"/>
              <a:cs typeface="Cambria"/>
            </a:endParaRPr>
          </a:p>
          <a:p>
            <a:pPr marL="497205" marR="49085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servicii disponibile – </a:t>
            </a:r>
            <a:r>
              <a:rPr sz="2800" i="1" spc="-10" dirty="0">
                <a:latin typeface="Cambria"/>
                <a:cs typeface="Cambria"/>
              </a:rPr>
              <a:t>e.g.</a:t>
            </a:r>
            <a:r>
              <a:rPr sz="2800" spc="-10" dirty="0">
                <a:latin typeface="Cambria"/>
                <a:cs typeface="Cambria"/>
              </a:rPr>
              <a:t>, </a:t>
            </a:r>
            <a:r>
              <a:rPr sz="2800" spc="-5" dirty="0">
                <a:latin typeface="Cambria"/>
                <a:cs typeface="Cambria"/>
              </a:rPr>
              <a:t>via API-uri publice  limbaj(e) de</a:t>
            </a:r>
            <a:r>
              <a:rPr sz="280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programare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sisteme tradiționale</a:t>
            </a:r>
            <a:r>
              <a:rPr sz="2800" spc="-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(</a:t>
            </a:r>
            <a:r>
              <a:rPr sz="2800" i="1" spc="-5" dirty="0">
                <a:latin typeface="Cambria"/>
                <a:cs typeface="Cambria"/>
              </a:rPr>
              <a:t>legacy</a:t>
            </a:r>
            <a:r>
              <a:rPr sz="2800" spc="-5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  <a:p>
            <a:pPr marL="190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…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94994" y="2444953"/>
            <a:ext cx="7353934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Inițial: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oferirea funcționalităților esențiale – </a:t>
            </a:r>
            <a:r>
              <a:rPr sz="2800" b="0" i="1" spc="-5" dirty="0">
                <a:solidFill>
                  <a:srgbClr val="000000"/>
                </a:solidFill>
                <a:latin typeface="Cambria"/>
                <a:cs typeface="Cambria"/>
              </a:rPr>
              <a:t>less is</a:t>
            </a:r>
            <a:r>
              <a:rPr sz="2800" b="0" i="1" spc="6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b="0" i="1" spc="-5" dirty="0">
                <a:solidFill>
                  <a:srgbClr val="000000"/>
                </a:solidFill>
                <a:latin typeface="Cambria"/>
                <a:cs typeface="Cambria"/>
              </a:rPr>
              <a:t>more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4994" y="2444953"/>
            <a:ext cx="7353934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Inițial: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Cambria"/>
                <a:cs typeface="Cambria"/>
              </a:rPr>
              <a:t>oferirea funcționalităților esențiale – </a:t>
            </a:r>
            <a:r>
              <a:rPr sz="2800" i="1" spc="-5" dirty="0">
                <a:latin typeface="Cambria"/>
                <a:cs typeface="Cambria"/>
              </a:rPr>
              <a:t>less is</a:t>
            </a:r>
            <a:r>
              <a:rPr sz="2800" i="1" spc="60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more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1769" y="4579365"/>
            <a:ext cx="8360409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47265" marR="2240915" indent="1905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Versiuni ulterioare:  extinderea aplicației</a:t>
            </a:r>
            <a:r>
              <a:rPr sz="2800" spc="-8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Web</a:t>
            </a:r>
            <a:endParaRPr sz="2800">
              <a:latin typeface="Cambria"/>
              <a:cs typeface="Cambria"/>
            </a:endParaRPr>
          </a:p>
          <a:p>
            <a:pPr marL="12065" marR="5080" indent="63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– uzual, via o interfață de </a:t>
            </a:r>
            <a:r>
              <a:rPr sz="2800" spc="-10" dirty="0">
                <a:latin typeface="Cambria"/>
                <a:cs typeface="Cambria"/>
              </a:rPr>
              <a:t>programare </a:t>
            </a:r>
            <a:r>
              <a:rPr sz="2800" spc="-5" dirty="0">
                <a:latin typeface="Cambria"/>
                <a:cs typeface="Cambria"/>
              </a:rPr>
              <a:t>(API) publică,  încurajând dezvoltarea de soluții propuse de</a:t>
            </a:r>
            <a:r>
              <a:rPr sz="2800" spc="1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utilizatori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2981" y="1977008"/>
            <a:ext cx="8779510" cy="3866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Dezvoltarea </a:t>
            </a:r>
            <a:r>
              <a:rPr sz="2800" spc="-10" dirty="0">
                <a:latin typeface="Cambria"/>
                <a:cs typeface="Cambria"/>
              </a:rPr>
              <a:t>unei </a:t>
            </a:r>
            <a:r>
              <a:rPr sz="2800" spc="-5" dirty="0">
                <a:latin typeface="Cambria"/>
                <a:cs typeface="Cambria"/>
              </a:rPr>
              <a:t>arhitecturi software ia în</a:t>
            </a:r>
            <a:r>
              <a:rPr sz="2800" spc="3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calcul: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experiența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recurgerea la arhitecturi și platforme</a:t>
            </a:r>
            <a:r>
              <a:rPr sz="2800" spc="4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existente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șabloane de proiectare (</a:t>
            </a:r>
            <a:r>
              <a:rPr sz="2800" i="1" spc="-5" dirty="0">
                <a:latin typeface="Cambria"/>
                <a:cs typeface="Cambria"/>
              </a:rPr>
              <a:t>design</a:t>
            </a:r>
            <a:r>
              <a:rPr sz="2800" i="1" spc="15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patterns</a:t>
            </a:r>
            <a:r>
              <a:rPr sz="2800" spc="-5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  <a:p>
            <a:pPr marL="12700" marR="508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soluții „la </a:t>
            </a:r>
            <a:r>
              <a:rPr sz="2800" dirty="0">
                <a:latin typeface="Cambria"/>
                <a:cs typeface="Cambria"/>
              </a:rPr>
              <a:t>cheie”: </a:t>
            </a:r>
            <a:r>
              <a:rPr sz="2800" spc="-5" dirty="0">
                <a:latin typeface="Cambria"/>
                <a:cs typeface="Cambria"/>
              </a:rPr>
              <a:t>biblioteci, </a:t>
            </a:r>
            <a:r>
              <a:rPr sz="2800" i="1" spc="-5" dirty="0">
                <a:latin typeface="Cambria"/>
                <a:cs typeface="Cambria"/>
              </a:rPr>
              <a:t>framework</a:t>
            </a:r>
            <a:r>
              <a:rPr sz="2800" spc="-5" dirty="0">
                <a:latin typeface="Cambria"/>
                <a:cs typeface="Cambria"/>
              </a:rPr>
              <a:t>-uri, instrumente,…  </a:t>
            </a:r>
            <a:r>
              <a:rPr sz="2800" spc="-10" dirty="0">
                <a:latin typeface="Cambria"/>
                <a:cs typeface="Cambria"/>
              </a:rPr>
              <a:t>management </a:t>
            </a:r>
            <a:r>
              <a:rPr sz="2800" spc="-5" dirty="0">
                <a:latin typeface="Cambria"/>
                <a:cs typeface="Cambria"/>
              </a:rPr>
              <a:t>de proiecte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etc.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77592" y="2364486"/>
            <a:ext cx="49891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Metodologii </a:t>
            </a:r>
            <a:r>
              <a:rPr sz="2800" b="0" spc="-10" dirty="0">
                <a:solidFill>
                  <a:srgbClr val="000000"/>
                </a:solidFill>
                <a:latin typeface="Cambria"/>
                <a:cs typeface="Cambria"/>
              </a:rPr>
              <a:t>moderne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–</a:t>
            </a:r>
            <a:r>
              <a:rPr sz="2800" b="0" spc="-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b="0" spc="-15" dirty="0">
                <a:solidFill>
                  <a:srgbClr val="000000"/>
                </a:solidFill>
                <a:latin typeface="Cambria"/>
                <a:cs typeface="Cambria"/>
              </a:rPr>
              <a:t>exemple: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6697" y="3096005"/>
            <a:ext cx="8749665" cy="36258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5" marR="5080" algn="ctr">
              <a:lnSpc>
                <a:spcPct val="100200"/>
              </a:lnSpc>
              <a:spcBef>
                <a:spcPts val="90"/>
              </a:spcBef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aim42 </a:t>
            </a:r>
            <a:r>
              <a:rPr sz="2800" spc="-5" dirty="0">
                <a:latin typeface="Cambria"/>
                <a:cs typeface="Cambria"/>
              </a:rPr>
              <a:t>– </a:t>
            </a:r>
            <a:r>
              <a:rPr sz="2800" spc="-10" dirty="0">
                <a:latin typeface="Cambria"/>
                <a:cs typeface="Cambria"/>
              </a:rPr>
              <a:t>practici </a:t>
            </a:r>
            <a:r>
              <a:rPr sz="2800" spc="-5" dirty="0">
                <a:latin typeface="Cambria"/>
                <a:cs typeface="Cambria"/>
              </a:rPr>
              <a:t>și șabloane </a:t>
            </a:r>
            <a:r>
              <a:rPr sz="2800" spc="-15" dirty="0">
                <a:latin typeface="Cambria"/>
                <a:cs typeface="Cambria"/>
              </a:rPr>
              <a:t>privind evoluția, </a:t>
            </a:r>
            <a:r>
              <a:rPr sz="2800" spc="-10" dirty="0">
                <a:latin typeface="Cambria"/>
                <a:cs typeface="Cambria"/>
              </a:rPr>
              <a:t>mentenanța,  </a:t>
            </a:r>
            <a:r>
              <a:rPr sz="2800" spc="-20" dirty="0">
                <a:latin typeface="Cambria"/>
                <a:cs typeface="Cambria"/>
              </a:rPr>
              <a:t>migrarea </a:t>
            </a:r>
            <a:r>
              <a:rPr sz="2800" spc="-5" dirty="0">
                <a:latin typeface="Cambria"/>
                <a:cs typeface="Cambria"/>
              </a:rPr>
              <a:t>și </a:t>
            </a:r>
            <a:r>
              <a:rPr sz="2800" spc="-10" dirty="0">
                <a:latin typeface="Cambria"/>
                <a:cs typeface="Cambria"/>
              </a:rPr>
              <a:t>îmbunătățirea </a:t>
            </a:r>
            <a:r>
              <a:rPr sz="2800" spc="-5" dirty="0">
                <a:latin typeface="Cambria"/>
                <a:cs typeface="Cambria"/>
              </a:rPr>
              <a:t>sistemelor </a:t>
            </a:r>
            <a:r>
              <a:rPr sz="2800" spc="-15" dirty="0">
                <a:latin typeface="Cambria"/>
                <a:cs typeface="Cambria"/>
              </a:rPr>
              <a:t>software  </a:t>
            </a:r>
            <a:r>
              <a:rPr sz="2800" b="1" spc="-254" dirty="0">
                <a:solidFill>
                  <a:srgbClr val="3333FF"/>
                </a:solidFill>
                <a:latin typeface="Arial"/>
                <a:cs typeface="Arial"/>
              </a:rPr>
              <a:t>aim42.github.io</a:t>
            </a:r>
            <a:endParaRPr sz="2800">
              <a:latin typeface="Arial"/>
              <a:cs typeface="Arial"/>
            </a:endParaRPr>
          </a:p>
          <a:p>
            <a:pPr marL="1253490" marR="1245235" algn="ctr">
              <a:lnSpc>
                <a:spcPct val="100200"/>
              </a:lnSpc>
              <a:spcBef>
                <a:spcPts val="2380"/>
              </a:spcBef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12 </a:t>
            </a:r>
            <a:r>
              <a:rPr sz="2800" spc="-25" dirty="0">
                <a:solidFill>
                  <a:srgbClr val="FF3300"/>
                </a:solidFill>
                <a:latin typeface="Cambria"/>
                <a:cs typeface="Cambria"/>
              </a:rPr>
              <a:t>Factor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App </a:t>
            </a:r>
            <a:r>
              <a:rPr sz="2800" spc="-5" dirty="0">
                <a:latin typeface="Cambria"/>
                <a:cs typeface="Cambria"/>
              </a:rPr>
              <a:t>– vizând aplicațiile </a:t>
            </a:r>
            <a:r>
              <a:rPr sz="2800" spc="-10" dirty="0">
                <a:latin typeface="Cambria"/>
                <a:cs typeface="Cambria"/>
              </a:rPr>
              <a:t>aliniate  </a:t>
            </a:r>
            <a:r>
              <a:rPr sz="2800" spc="-15" dirty="0">
                <a:latin typeface="Cambria"/>
                <a:cs typeface="Cambria"/>
              </a:rPr>
              <a:t>paradigmei </a:t>
            </a:r>
            <a:r>
              <a:rPr sz="2800" spc="-5" dirty="0">
                <a:latin typeface="Cambria"/>
                <a:cs typeface="Cambria"/>
              </a:rPr>
              <a:t>SaaS (</a:t>
            </a:r>
            <a:r>
              <a:rPr sz="2800" i="1" spc="-5" dirty="0">
                <a:latin typeface="Cambria"/>
                <a:cs typeface="Cambria"/>
              </a:rPr>
              <a:t>Software As A Service</a:t>
            </a:r>
            <a:r>
              <a:rPr sz="2800" spc="-5" dirty="0">
                <a:latin typeface="Cambria"/>
                <a:cs typeface="Cambria"/>
              </a:rPr>
              <a:t>) </a:t>
            </a:r>
            <a:r>
              <a:rPr sz="2800" spc="-5" dirty="0">
                <a:solidFill>
                  <a:srgbClr val="3333FF"/>
                </a:solidFill>
                <a:latin typeface="Cambria"/>
                <a:cs typeface="Cambria"/>
              </a:rPr>
              <a:t> </a:t>
            </a:r>
            <a:r>
              <a:rPr sz="2800" b="1" spc="-254" dirty="0">
                <a:solidFill>
                  <a:srgbClr val="3333FF"/>
                </a:solidFill>
                <a:latin typeface="Arial"/>
                <a:cs typeface="Arial"/>
              </a:rPr>
              <a:t>12factor.net</a:t>
            </a:r>
            <a:endParaRPr sz="2800">
              <a:latin typeface="Arial"/>
              <a:cs typeface="Arial"/>
            </a:endParaRPr>
          </a:p>
          <a:p>
            <a:pPr marL="2540" algn="ctr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solidFill>
                  <a:srgbClr val="FF3300"/>
                </a:solidFill>
                <a:latin typeface="Cambria"/>
                <a:cs typeface="Cambria"/>
              </a:rPr>
              <a:t>12 </a:t>
            </a:r>
            <a:r>
              <a:rPr sz="2400" spc="-20" dirty="0">
                <a:solidFill>
                  <a:srgbClr val="FF3300"/>
                </a:solidFill>
                <a:latin typeface="Cambria"/>
                <a:cs typeface="Cambria"/>
              </a:rPr>
              <a:t>Factor </a:t>
            </a:r>
            <a:r>
              <a:rPr sz="2400" dirty="0">
                <a:solidFill>
                  <a:srgbClr val="FF3300"/>
                </a:solidFill>
                <a:latin typeface="Cambria"/>
                <a:cs typeface="Cambria"/>
              </a:rPr>
              <a:t>CLI </a:t>
            </a:r>
            <a:r>
              <a:rPr sz="2400" spc="-5" dirty="0">
                <a:solidFill>
                  <a:srgbClr val="FF3300"/>
                </a:solidFill>
                <a:latin typeface="Cambria"/>
                <a:cs typeface="Cambria"/>
              </a:rPr>
              <a:t>Apps </a:t>
            </a:r>
            <a:r>
              <a:rPr sz="2400" dirty="0">
                <a:latin typeface="Cambria"/>
                <a:cs typeface="Cambria"/>
              </a:rPr>
              <a:t>– </a:t>
            </a:r>
            <a:r>
              <a:rPr sz="2400" spc="-5" dirty="0">
                <a:latin typeface="Cambria"/>
                <a:cs typeface="Cambria"/>
              </a:rPr>
              <a:t>aplicații </a:t>
            </a:r>
            <a:r>
              <a:rPr sz="2400" dirty="0">
                <a:latin typeface="Cambria"/>
                <a:cs typeface="Cambria"/>
              </a:rPr>
              <a:t>în </a:t>
            </a:r>
            <a:r>
              <a:rPr sz="2400" spc="-5" dirty="0">
                <a:latin typeface="Cambria"/>
                <a:cs typeface="Cambria"/>
              </a:rPr>
              <a:t>linia </a:t>
            </a:r>
            <a:r>
              <a:rPr sz="2400" dirty="0">
                <a:latin typeface="Cambria"/>
                <a:cs typeface="Cambria"/>
              </a:rPr>
              <a:t>de comandă </a:t>
            </a:r>
            <a:r>
              <a:rPr sz="2400" spc="-5" dirty="0">
                <a:latin typeface="Cambria"/>
                <a:cs typeface="Cambria"/>
              </a:rPr>
              <a:t>(J. </a:t>
            </a:r>
            <a:r>
              <a:rPr sz="2400" spc="-40" dirty="0">
                <a:latin typeface="Cambria"/>
                <a:cs typeface="Cambria"/>
              </a:rPr>
              <a:t>Dickey,</a:t>
            </a:r>
            <a:r>
              <a:rPr sz="2400" spc="-5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2018)</a:t>
            </a:r>
            <a:endParaRPr sz="2400">
              <a:latin typeface="Cambria"/>
              <a:cs typeface="Cambria"/>
            </a:endParaRPr>
          </a:p>
          <a:p>
            <a:pPr marL="3810" algn="ctr">
              <a:lnSpc>
                <a:spcPct val="100000"/>
              </a:lnSpc>
              <a:spcBef>
                <a:spcPts val="10"/>
              </a:spcBef>
            </a:pPr>
            <a:r>
              <a:rPr sz="2400" b="1" spc="-235" dirty="0">
                <a:solidFill>
                  <a:srgbClr val="3333FF"/>
                </a:solidFill>
                <a:latin typeface="Arial"/>
                <a:cs typeface="Arial"/>
              </a:rPr>
              <a:t>medium.com/@jdxcode/12-factor-cli-apps-dd3c227a0e46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0893" y="23875"/>
            <a:ext cx="8662035" cy="58851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client(i)</a:t>
            </a:r>
            <a:endParaRPr sz="280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</a:pPr>
            <a:r>
              <a:rPr sz="2800" spc="-10" dirty="0">
                <a:latin typeface="Cambria"/>
                <a:cs typeface="Cambria"/>
              </a:rPr>
              <a:t>mandatar</a:t>
            </a:r>
            <a:r>
              <a:rPr sz="2800" spc="-1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(</a:t>
            </a:r>
            <a:r>
              <a:rPr sz="2800" i="1" spc="-5" dirty="0">
                <a:latin typeface="Cambria"/>
                <a:cs typeface="Cambria"/>
              </a:rPr>
              <a:t>proxy</a:t>
            </a:r>
            <a:r>
              <a:rPr sz="2800" spc="-5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  <a:p>
            <a:pPr marL="2178050" marR="2171700" indent="127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zid de </a:t>
            </a:r>
            <a:r>
              <a:rPr sz="2800" spc="-10" dirty="0">
                <a:latin typeface="Cambria"/>
                <a:cs typeface="Cambria"/>
              </a:rPr>
              <a:t>protecție </a:t>
            </a:r>
            <a:r>
              <a:rPr sz="2800" spc="-5" dirty="0">
                <a:latin typeface="Cambria"/>
                <a:cs typeface="Cambria"/>
              </a:rPr>
              <a:t>(</a:t>
            </a:r>
            <a:r>
              <a:rPr sz="2800" i="1" spc="-5" dirty="0">
                <a:latin typeface="Cambria"/>
                <a:cs typeface="Cambria"/>
              </a:rPr>
              <a:t>firewall</a:t>
            </a:r>
            <a:r>
              <a:rPr sz="2800" spc="-5" dirty="0">
                <a:latin typeface="Cambria"/>
                <a:cs typeface="Cambria"/>
              </a:rPr>
              <a:t>)  intermediar(i)</a:t>
            </a:r>
            <a:r>
              <a:rPr sz="2800" spc="-4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(</a:t>
            </a:r>
            <a:r>
              <a:rPr sz="2800" i="1" spc="-5" dirty="0">
                <a:latin typeface="Cambria"/>
                <a:cs typeface="Cambria"/>
              </a:rPr>
              <a:t>middleware</a:t>
            </a:r>
            <a:r>
              <a:rPr sz="2800" spc="-5" dirty="0">
                <a:latin typeface="Cambria"/>
                <a:cs typeface="Cambria"/>
              </a:rPr>
              <a:t>)  </a:t>
            </a: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server(e)</a:t>
            </a:r>
            <a:r>
              <a:rPr sz="2800" b="1" spc="-30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FF3300"/>
                </a:solidFill>
                <a:latin typeface="Cambria"/>
                <a:cs typeface="Cambria"/>
              </a:rPr>
              <a:t>Web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server(e) de aplicații</a:t>
            </a:r>
            <a:r>
              <a:rPr sz="2800" b="1" spc="-20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Web</a:t>
            </a:r>
            <a:endParaRPr sz="28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cadre de lucru, biblioteci, </a:t>
            </a:r>
            <a:r>
              <a:rPr sz="2800" spc="-10" dirty="0">
                <a:latin typeface="Cambria"/>
                <a:cs typeface="Cambria"/>
              </a:rPr>
              <a:t>alte</a:t>
            </a:r>
            <a:r>
              <a:rPr sz="2800" spc="2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componente</a:t>
            </a:r>
            <a:endParaRPr sz="2800">
              <a:latin typeface="Cambria"/>
              <a:cs typeface="Cambria"/>
            </a:endParaRPr>
          </a:p>
          <a:p>
            <a:pPr marL="278765" marR="271145" algn="ctr">
              <a:lnSpc>
                <a:spcPct val="100000"/>
              </a:lnSpc>
            </a:pP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server(e) de stocare persistentă </a:t>
            </a:r>
            <a:r>
              <a:rPr sz="2800" spc="-5" dirty="0">
                <a:latin typeface="Cambria"/>
                <a:cs typeface="Cambria"/>
              </a:rPr>
              <a:t>– </a:t>
            </a:r>
            <a:r>
              <a:rPr sz="2800" i="1" spc="-10" dirty="0">
                <a:latin typeface="Cambria"/>
                <a:cs typeface="Cambria"/>
              </a:rPr>
              <a:t>e.g.</a:t>
            </a:r>
            <a:r>
              <a:rPr sz="2800" spc="-10" dirty="0">
                <a:latin typeface="Cambria"/>
                <a:cs typeface="Cambria"/>
              </a:rPr>
              <a:t>, </a:t>
            </a:r>
            <a:r>
              <a:rPr sz="2800" spc="-5" dirty="0">
                <a:latin typeface="Cambria"/>
                <a:cs typeface="Cambria"/>
              </a:rPr>
              <a:t>baze de date  server(e) de conținut</a:t>
            </a:r>
            <a:r>
              <a:rPr sz="2800" spc="3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multimedia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server(e) de management al conținutului – </a:t>
            </a:r>
            <a:r>
              <a:rPr sz="2800" i="1" spc="-10" dirty="0">
                <a:latin typeface="Cambria"/>
                <a:cs typeface="Cambria"/>
              </a:rPr>
              <a:t>e.g.</a:t>
            </a:r>
            <a:r>
              <a:rPr sz="2800" spc="-10" dirty="0">
                <a:latin typeface="Cambria"/>
                <a:cs typeface="Cambria"/>
              </a:rPr>
              <a:t>, </a:t>
            </a:r>
            <a:r>
              <a:rPr sz="2800" spc="-5" dirty="0">
                <a:latin typeface="Cambria"/>
                <a:cs typeface="Cambria"/>
              </a:rPr>
              <a:t>CMS,</a:t>
            </a:r>
            <a:r>
              <a:rPr sz="2800" spc="75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wiki</a:t>
            </a:r>
            <a:endParaRPr sz="280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aplicații/sisteme tradiționale</a:t>
            </a:r>
            <a:r>
              <a:rPr sz="2800" spc="-2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(</a:t>
            </a:r>
            <a:r>
              <a:rPr sz="2800" i="1" spc="-5" dirty="0">
                <a:latin typeface="Cambria"/>
                <a:cs typeface="Cambria"/>
              </a:rPr>
              <a:t>legacy</a:t>
            </a:r>
            <a:r>
              <a:rPr sz="2800" spc="-5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4550">
              <a:latin typeface="Cambria"/>
              <a:cs typeface="Cambria"/>
            </a:endParaRPr>
          </a:p>
          <a:p>
            <a:pPr marL="1905" algn="ctr">
              <a:lnSpc>
                <a:spcPct val="100000"/>
              </a:lnSpc>
            </a:pPr>
            <a:r>
              <a:rPr sz="3200" spc="-5" dirty="0">
                <a:latin typeface="Cambria"/>
                <a:cs typeface="Cambria"/>
              </a:rPr>
              <a:t>„ingrediente”</a:t>
            </a:r>
            <a:r>
              <a:rPr sz="3200" spc="5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tipice</a:t>
            </a:r>
            <a:endParaRPr sz="3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28594" y="23875"/>
            <a:ext cx="2688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/>
              <a:t>client(i)</a:t>
            </a:r>
            <a:endParaRPr sz="2800"/>
          </a:p>
          <a:p>
            <a:pPr algn="ctr">
              <a:lnSpc>
                <a:spcPct val="100000"/>
              </a:lnSpc>
            </a:pPr>
            <a:r>
              <a:rPr sz="2800" b="0" spc="-10" dirty="0">
                <a:solidFill>
                  <a:srgbClr val="000000"/>
                </a:solidFill>
                <a:latin typeface="Cambria"/>
                <a:cs typeface="Cambria"/>
              </a:rPr>
              <a:t>mandatar</a:t>
            </a:r>
            <a:r>
              <a:rPr sz="2800" b="0" spc="-4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sz="2800" b="0" i="1" spc="-5" dirty="0">
                <a:solidFill>
                  <a:srgbClr val="000000"/>
                </a:solidFill>
                <a:latin typeface="Cambria"/>
                <a:cs typeface="Cambria"/>
              </a:rPr>
              <a:t>proxy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8973" y="877569"/>
            <a:ext cx="8905875" cy="59258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99970" marR="2292350" indent="127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zid de </a:t>
            </a:r>
            <a:r>
              <a:rPr sz="2800" spc="-10" dirty="0">
                <a:latin typeface="Cambria"/>
                <a:cs typeface="Cambria"/>
              </a:rPr>
              <a:t>protecție </a:t>
            </a:r>
            <a:r>
              <a:rPr sz="2800" spc="-5" dirty="0">
                <a:latin typeface="Cambria"/>
                <a:cs typeface="Cambria"/>
              </a:rPr>
              <a:t>(</a:t>
            </a:r>
            <a:r>
              <a:rPr sz="2800" i="1" spc="-5" dirty="0">
                <a:latin typeface="Cambria"/>
                <a:cs typeface="Cambria"/>
              </a:rPr>
              <a:t>firewall</a:t>
            </a:r>
            <a:r>
              <a:rPr sz="2800" spc="-5" dirty="0">
                <a:latin typeface="Cambria"/>
                <a:cs typeface="Cambria"/>
              </a:rPr>
              <a:t>)  intermediar(i)</a:t>
            </a:r>
            <a:r>
              <a:rPr sz="2800" spc="-4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(</a:t>
            </a:r>
            <a:r>
              <a:rPr sz="2800" i="1" spc="-5" dirty="0">
                <a:latin typeface="Cambria"/>
                <a:cs typeface="Cambria"/>
              </a:rPr>
              <a:t>middleware</a:t>
            </a:r>
            <a:r>
              <a:rPr sz="2800" spc="-5" dirty="0">
                <a:latin typeface="Cambria"/>
                <a:cs typeface="Cambria"/>
              </a:rPr>
              <a:t>)  </a:t>
            </a: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server(e)</a:t>
            </a:r>
            <a:r>
              <a:rPr sz="2800" b="1" spc="-30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FF3300"/>
                </a:solidFill>
                <a:latin typeface="Cambria"/>
                <a:cs typeface="Cambria"/>
              </a:rPr>
              <a:t>Web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server(e) de aplicații</a:t>
            </a:r>
            <a:r>
              <a:rPr sz="2800" b="1" spc="-20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Web</a:t>
            </a:r>
            <a:endParaRPr sz="28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cadre de lucru, biblioteci, </a:t>
            </a:r>
            <a:r>
              <a:rPr sz="2800" spc="-10" dirty="0">
                <a:latin typeface="Cambria"/>
                <a:cs typeface="Cambria"/>
              </a:rPr>
              <a:t>alte</a:t>
            </a:r>
            <a:r>
              <a:rPr sz="2800" spc="2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componente</a:t>
            </a:r>
            <a:endParaRPr sz="2800">
              <a:latin typeface="Cambria"/>
              <a:cs typeface="Cambria"/>
            </a:endParaRPr>
          </a:p>
          <a:p>
            <a:pPr marL="400685" marR="393065" algn="ctr">
              <a:lnSpc>
                <a:spcPct val="100000"/>
              </a:lnSpc>
            </a:pPr>
            <a:r>
              <a:rPr sz="2800" b="1" spc="-5" dirty="0">
                <a:solidFill>
                  <a:srgbClr val="FF3300"/>
                </a:solidFill>
                <a:latin typeface="Cambria"/>
                <a:cs typeface="Cambria"/>
              </a:rPr>
              <a:t>server(e) de stocare persistentă </a:t>
            </a:r>
            <a:r>
              <a:rPr sz="2800" spc="-5" dirty="0">
                <a:latin typeface="Cambria"/>
                <a:cs typeface="Cambria"/>
              </a:rPr>
              <a:t>– </a:t>
            </a:r>
            <a:r>
              <a:rPr sz="2800" i="1" spc="-10" dirty="0">
                <a:latin typeface="Cambria"/>
                <a:cs typeface="Cambria"/>
              </a:rPr>
              <a:t>e.g.</a:t>
            </a:r>
            <a:r>
              <a:rPr sz="2800" spc="-10" dirty="0">
                <a:latin typeface="Cambria"/>
                <a:cs typeface="Cambria"/>
              </a:rPr>
              <a:t>, </a:t>
            </a:r>
            <a:r>
              <a:rPr sz="2800" spc="-5" dirty="0">
                <a:latin typeface="Cambria"/>
                <a:cs typeface="Cambria"/>
              </a:rPr>
              <a:t>baze de date  server(e) de conținut</a:t>
            </a:r>
            <a:r>
              <a:rPr sz="2800" spc="3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multimedia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server(e) de management al conținutului – </a:t>
            </a:r>
            <a:r>
              <a:rPr sz="2800" i="1" spc="-10" dirty="0">
                <a:latin typeface="Cambria"/>
                <a:cs typeface="Cambria"/>
              </a:rPr>
              <a:t>e.g.</a:t>
            </a:r>
            <a:r>
              <a:rPr sz="2800" spc="-10" dirty="0">
                <a:latin typeface="Cambria"/>
                <a:cs typeface="Cambria"/>
              </a:rPr>
              <a:t>, </a:t>
            </a:r>
            <a:r>
              <a:rPr sz="2800" spc="-5" dirty="0">
                <a:latin typeface="Cambria"/>
                <a:cs typeface="Cambria"/>
              </a:rPr>
              <a:t>CMS,</a:t>
            </a:r>
            <a:r>
              <a:rPr sz="2800" spc="75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wiki</a:t>
            </a:r>
            <a:endParaRPr sz="280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aplicații/sisteme tradiționale</a:t>
            </a:r>
            <a:r>
              <a:rPr sz="2800" spc="-2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(</a:t>
            </a:r>
            <a:r>
              <a:rPr sz="2800" i="1" spc="-5" dirty="0">
                <a:latin typeface="Cambria"/>
                <a:cs typeface="Cambria"/>
              </a:rPr>
              <a:t>legacy</a:t>
            </a:r>
            <a:r>
              <a:rPr sz="2800" spc="-5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550">
              <a:latin typeface="Cambria"/>
              <a:cs typeface="Cambria"/>
            </a:endParaRPr>
          </a:p>
          <a:p>
            <a:pPr marL="12700" marR="5080" algn="ctr">
              <a:lnSpc>
                <a:spcPct val="100200"/>
              </a:lnSpc>
            </a:pPr>
            <a:r>
              <a:rPr sz="2800" spc="-15" dirty="0">
                <a:latin typeface="Cambria"/>
                <a:cs typeface="Cambria"/>
              </a:rPr>
              <a:t>eventual, recurgând </a:t>
            </a:r>
            <a:r>
              <a:rPr sz="2800" spc="-5" dirty="0">
                <a:latin typeface="Cambria"/>
                <a:cs typeface="Cambria"/>
              </a:rPr>
              <a:t>la servicii în „nori” – </a:t>
            </a:r>
            <a:r>
              <a:rPr sz="2800" b="1" i="1" spc="-10" dirty="0">
                <a:solidFill>
                  <a:srgbClr val="2A046E"/>
                </a:solidFill>
                <a:latin typeface="Cambria"/>
                <a:cs typeface="Cambria"/>
              </a:rPr>
              <a:t>cloud computing  </a:t>
            </a:r>
            <a:r>
              <a:rPr sz="2400" spc="-5" dirty="0">
                <a:latin typeface="Cambria"/>
                <a:cs typeface="Cambria"/>
              </a:rPr>
              <a:t>partajarea la </a:t>
            </a:r>
            <a:r>
              <a:rPr sz="2400" spc="-10" dirty="0">
                <a:latin typeface="Cambria"/>
                <a:cs typeface="Cambria"/>
              </a:rPr>
              <a:t>cerere </a:t>
            </a:r>
            <a:r>
              <a:rPr sz="2400" dirty="0">
                <a:latin typeface="Cambria"/>
                <a:cs typeface="Cambria"/>
              </a:rPr>
              <a:t>a </a:t>
            </a:r>
            <a:r>
              <a:rPr sz="2400" spc="-5" dirty="0">
                <a:latin typeface="Cambria"/>
                <a:cs typeface="Cambria"/>
              </a:rPr>
              <a:t>resurselor </a:t>
            </a:r>
            <a:r>
              <a:rPr sz="2400" dirty="0">
                <a:latin typeface="Cambria"/>
                <a:cs typeface="Cambria"/>
              </a:rPr>
              <a:t>de calcul și a </a:t>
            </a:r>
            <a:r>
              <a:rPr sz="2400" spc="-5" dirty="0">
                <a:latin typeface="Cambria"/>
                <a:cs typeface="Cambria"/>
              </a:rPr>
              <a:t>datelor </a:t>
            </a:r>
            <a:r>
              <a:rPr sz="2400" dirty="0">
                <a:latin typeface="Cambria"/>
                <a:cs typeface="Cambria"/>
              </a:rPr>
              <a:t>cu </a:t>
            </a:r>
            <a:r>
              <a:rPr sz="2400" spc="-10" dirty="0">
                <a:latin typeface="Cambria"/>
                <a:cs typeface="Cambria"/>
              </a:rPr>
              <a:t>alte  calculatoare/dispozitive </a:t>
            </a:r>
            <a:r>
              <a:rPr sz="2400" spc="-5" dirty="0">
                <a:latin typeface="Cambria"/>
                <a:cs typeface="Cambria"/>
              </a:rPr>
              <a:t>pe baza tehnologiilor Internet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(găzduire,</a:t>
            </a:r>
            <a:endParaRPr sz="2400">
              <a:latin typeface="Cambria"/>
              <a:cs typeface="Cambria"/>
            </a:endParaRPr>
          </a:p>
          <a:p>
            <a:pPr marL="1905" algn="ctr">
              <a:lnSpc>
                <a:spcPct val="100000"/>
              </a:lnSpc>
            </a:pPr>
            <a:r>
              <a:rPr sz="2400" dirty="0">
                <a:latin typeface="Cambria"/>
                <a:cs typeface="Cambria"/>
              </a:rPr>
              <a:t>infrastructură scalabilă, </a:t>
            </a:r>
            <a:r>
              <a:rPr sz="2400" spc="-5" dirty="0">
                <a:latin typeface="Cambria"/>
                <a:cs typeface="Cambria"/>
              </a:rPr>
              <a:t>procesare paralelă,</a:t>
            </a:r>
            <a:r>
              <a:rPr sz="2400" spc="-5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monitorizare,…)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64944" y="368559"/>
            <a:ext cx="6212840" cy="1245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855980">
              <a:lnSpc>
                <a:spcPct val="142900"/>
              </a:lnSpc>
              <a:spcBef>
                <a:spcPts val="105"/>
              </a:spcBef>
            </a:pPr>
            <a:r>
              <a:rPr sz="2800" b="0" spc="-10" dirty="0">
                <a:solidFill>
                  <a:srgbClr val="000000"/>
                </a:solidFill>
                <a:latin typeface="Cambria"/>
                <a:cs typeface="Cambria"/>
              </a:rPr>
              <a:t>Esențialmente, de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considerat:  preluarea și dirijarea cererilor –</a:t>
            </a:r>
            <a:r>
              <a:rPr sz="2800" b="0" spc="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b="0" i="1" spc="-5" dirty="0">
                <a:solidFill>
                  <a:srgbClr val="2A046E"/>
                </a:solidFill>
                <a:latin typeface="Cambria"/>
                <a:cs typeface="Cambria"/>
              </a:rPr>
              <a:t>dispatch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5149" y="1588287"/>
            <a:ext cx="7616825" cy="289179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40"/>
              </a:spcBef>
            </a:pPr>
            <a:r>
              <a:rPr sz="2800" spc="-5" dirty="0">
                <a:latin typeface="Cambria"/>
                <a:cs typeface="Cambria"/>
              </a:rPr>
              <a:t>oferirea funcționalităților de </a:t>
            </a:r>
            <a:r>
              <a:rPr sz="2800" spc="-10" dirty="0">
                <a:latin typeface="Cambria"/>
                <a:cs typeface="Cambria"/>
              </a:rPr>
              <a:t>bază </a:t>
            </a:r>
            <a:r>
              <a:rPr sz="2800" spc="-5" dirty="0">
                <a:latin typeface="Cambria"/>
                <a:cs typeface="Cambria"/>
              </a:rPr>
              <a:t>– 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core</a:t>
            </a:r>
            <a:r>
              <a:rPr sz="2800" i="1" spc="4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services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445"/>
              </a:spcBef>
            </a:pPr>
            <a:r>
              <a:rPr sz="2800" spc="-5" dirty="0">
                <a:latin typeface="Cambria"/>
                <a:cs typeface="Cambria"/>
              </a:rPr>
              <a:t>asocierea dintre construcții/abstracțiuni</a:t>
            </a:r>
            <a:r>
              <a:rPr sz="2800" spc="5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software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10" dirty="0">
                <a:latin typeface="Cambria"/>
                <a:cs typeface="Cambria"/>
              </a:rPr>
              <a:t>(</a:t>
            </a:r>
            <a:r>
              <a:rPr sz="2800" i="1" spc="-10" dirty="0">
                <a:latin typeface="Cambria"/>
                <a:cs typeface="Cambria"/>
              </a:rPr>
              <a:t>e.g.</a:t>
            </a:r>
            <a:r>
              <a:rPr sz="2800" spc="-10" dirty="0">
                <a:latin typeface="Cambria"/>
                <a:cs typeface="Cambria"/>
              </a:rPr>
              <a:t>, </a:t>
            </a:r>
            <a:r>
              <a:rPr sz="2800" spc="-5" dirty="0">
                <a:latin typeface="Cambria"/>
                <a:cs typeface="Cambria"/>
              </a:rPr>
              <a:t>obiecte) și </a:t>
            </a:r>
            <a:r>
              <a:rPr sz="2800" spc="-10" dirty="0">
                <a:latin typeface="Cambria"/>
                <a:cs typeface="Cambria"/>
              </a:rPr>
              <a:t>modele de </a:t>
            </a:r>
            <a:r>
              <a:rPr sz="2800" spc="-5" dirty="0">
                <a:latin typeface="Cambria"/>
                <a:cs typeface="Cambria"/>
              </a:rPr>
              <a:t>date –</a:t>
            </a:r>
            <a:r>
              <a:rPr sz="2800" spc="55" dirty="0"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mapping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440"/>
              </a:spcBef>
            </a:pPr>
            <a:r>
              <a:rPr sz="2800" spc="-5" dirty="0">
                <a:latin typeface="Cambria"/>
                <a:cs typeface="Cambria"/>
              </a:rPr>
              <a:t>managementul datelor –</a:t>
            </a:r>
            <a:r>
              <a:rPr sz="2800" spc="-25" dirty="0"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data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440"/>
              </a:spcBef>
            </a:pPr>
            <a:r>
              <a:rPr sz="2800" spc="-5" dirty="0">
                <a:latin typeface="Cambria"/>
                <a:cs typeface="Cambria"/>
              </a:rPr>
              <a:t>monitorizarea și evaluarea sistemului –</a:t>
            </a:r>
            <a:r>
              <a:rPr sz="2800" spc="5" dirty="0">
                <a:latin typeface="Cambria"/>
                <a:cs typeface="Cambria"/>
              </a:rPr>
              <a:t> 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metrics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1873" y="5248732"/>
            <a:ext cx="8221980" cy="1005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mbria"/>
                <a:cs typeface="Cambria"/>
              </a:rPr>
              <a:t>adaptare după Matt Ranney, “</a:t>
            </a:r>
            <a:r>
              <a:rPr sz="2400" i="1" spc="-5" dirty="0">
                <a:latin typeface="Cambria"/>
                <a:cs typeface="Cambria"/>
              </a:rPr>
              <a:t>What </a:t>
            </a:r>
            <a:r>
              <a:rPr sz="2400" i="1" dirty="0">
                <a:latin typeface="Cambria"/>
                <a:cs typeface="Cambria"/>
              </a:rPr>
              <a:t>I </a:t>
            </a:r>
            <a:r>
              <a:rPr sz="2400" i="1" spc="-5" dirty="0">
                <a:latin typeface="Cambria"/>
                <a:cs typeface="Cambria"/>
              </a:rPr>
              <a:t>Wish </a:t>
            </a:r>
            <a:r>
              <a:rPr sz="2400" i="1" dirty="0">
                <a:latin typeface="Cambria"/>
                <a:cs typeface="Cambria"/>
              </a:rPr>
              <a:t>I Had</a:t>
            </a:r>
            <a:r>
              <a:rPr sz="2400" i="1" spc="-15" dirty="0">
                <a:latin typeface="Cambria"/>
                <a:cs typeface="Cambria"/>
              </a:rPr>
              <a:t> </a:t>
            </a:r>
            <a:r>
              <a:rPr sz="2400" i="1" dirty="0">
                <a:latin typeface="Cambria"/>
                <a:cs typeface="Cambria"/>
              </a:rPr>
              <a:t>Known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400" i="1" spc="-10" dirty="0">
                <a:latin typeface="Cambria"/>
                <a:cs typeface="Cambria"/>
              </a:rPr>
              <a:t>Before </a:t>
            </a:r>
            <a:r>
              <a:rPr sz="2400" i="1" spc="-5" dirty="0">
                <a:latin typeface="Cambria"/>
                <a:cs typeface="Cambria"/>
              </a:rPr>
              <a:t>Scaling </a:t>
            </a:r>
            <a:r>
              <a:rPr sz="2400" i="1" spc="-10" dirty="0">
                <a:latin typeface="Cambria"/>
                <a:cs typeface="Cambria"/>
              </a:rPr>
              <a:t>Uber </a:t>
            </a:r>
            <a:r>
              <a:rPr sz="2400" i="1" spc="-5" dirty="0">
                <a:latin typeface="Cambria"/>
                <a:cs typeface="Cambria"/>
              </a:rPr>
              <a:t>to </a:t>
            </a:r>
            <a:r>
              <a:rPr sz="2400" i="1" dirty="0">
                <a:latin typeface="Cambria"/>
                <a:cs typeface="Cambria"/>
              </a:rPr>
              <a:t>1000 </a:t>
            </a:r>
            <a:r>
              <a:rPr sz="2400" i="1" spc="-5" dirty="0">
                <a:latin typeface="Cambria"/>
                <a:cs typeface="Cambria"/>
              </a:rPr>
              <a:t>Services</a:t>
            </a:r>
            <a:r>
              <a:rPr sz="2400" spc="-5" dirty="0">
                <a:latin typeface="Cambria"/>
                <a:cs typeface="Cambria"/>
              </a:rPr>
              <a:t>”, </a:t>
            </a:r>
            <a:r>
              <a:rPr sz="2400" dirty="0">
                <a:latin typeface="Cambria"/>
                <a:cs typeface="Cambria"/>
              </a:rPr>
              <a:t>GOTO Chicago</a:t>
            </a:r>
            <a:r>
              <a:rPr sz="2400" spc="-6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2016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1600" b="1" spc="-145" dirty="0">
                <a:solidFill>
                  <a:srgbClr val="3333FF"/>
                </a:solidFill>
                <a:latin typeface="Arial"/>
                <a:cs typeface="Arial"/>
              </a:rPr>
              <a:t>highscalability.com/blog/2016/10/12/lessons-learned-from-scaling-uber-to-2000-engineers-1000-ser.html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82645" y="550544"/>
            <a:ext cx="33775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solidFill>
                  <a:srgbClr val="2A046E"/>
                </a:solidFill>
                <a:latin typeface="Candara"/>
                <a:cs typeface="Candara"/>
              </a:rPr>
              <a:t>arhitecturi</a:t>
            </a:r>
            <a:r>
              <a:rPr sz="4000" spc="-35" dirty="0">
                <a:solidFill>
                  <a:srgbClr val="2A046E"/>
                </a:solidFill>
                <a:latin typeface="Candara"/>
                <a:cs typeface="Candara"/>
              </a:rPr>
              <a:t> </a:t>
            </a: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web</a:t>
            </a:r>
            <a:endParaRPr sz="4000">
              <a:latin typeface="Candara"/>
              <a:cs typeface="Candar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8305" y="2664713"/>
            <a:ext cx="8926195" cy="40557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31570" marR="1121410" indent="154813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Cambria"/>
                <a:cs typeface="Cambria"/>
              </a:rPr>
              <a:t>Stratificate (</a:t>
            </a:r>
            <a:r>
              <a:rPr sz="3200" i="1" spc="-5" dirty="0">
                <a:latin typeface="Cambria"/>
                <a:cs typeface="Cambria"/>
              </a:rPr>
              <a:t>layered</a:t>
            </a:r>
            <a:r>
              <a:rPr sz="3200" spc="-5" dirty="0">
                <a:latin typeface="Cambria"/>
                <a:cs typeface="Cambria"/>
              </a:rPr>
              <a:t>)  </a:t>
            </a:r>
            <a:r>
              <a:rPr sz="3200" dirty="0">
                <a:latin typeface="Cambria"/>
                <a:cs typeface="Cambria"/>
              </a:rPr>
              <a:t>Conduse de evenimente</a:t>
            </a:r>
            <a:r>
              <a:rPr sz="3200" spc="-75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(</a:t>
            </a:r>
            <a:r>
              <a:rPr sz="3200" i="1" spc="-5" dirty="0">
                <a:latin typeface="Cambria"/>
                <a:cs typeface="Cambria"/>
              </a:rPr>
              <a:t>event-driven</a:t>
            </a:r>
            <a:r>
              <a:rPr sz="3200" spc="-5" dirty="0">
                <a:latin typeface="Cambria"/>
                <a:cs typeface="Cambria"/>
              </a:rPr>
              <a:t>)</a:t>
            </a:r>
            <a:endParaRPr sz="3200">
              <a:latin typeface="Cambria"/>
              <a:cs typeface="Cambria"/>
            </a:endParaRPr>
          </a:p>
          <a:p>
            <a:pPr marL="1177290" marR="1167130" algn="ctr">
              <a:lnSpc>
                <a:spcPct val="100000"/>
              </a:lnSpc>
            </a:pPr>
            <a:r>
              <a:rPr sz="3200" spc="-5" dirty="0">
                <a:latin typeface="Cambria"/>
                <a:cs typeface="Cambria"/>
              </a:rPr>
              <a:t>Extensibile (</a:t>
            </a:r>
            <a:r>
              <a:rPr sz="3200" i="1" spc="-5" dirty="0">
                <a:latin typeface="Cambria"/>
                <a:cs typeface="Cambria"/>
              </a:rPr>
              <a:t>microkernel </a:t>
            </a:r>
            <a:r>
              <a:rPr sz="3200" dirty="0">
                <a:latin typeface="Cambria"/>
                <a:cs typeface="Cambria"/>
              </a:rPr>
              <a:t>/ </a:t>
            </a:r>
            <a:r>
              <a:rPr sz="3200" i="1" dirty="0">
                <a:latin typeface="Cambria"/>
                <a:cs typeface="Cambria"/>
              </a:rPr>
              <a:t>plug-in</a:t>
            </a:r>
            <a:r>
              <a:rPr sz="3200" dirty="0">
                <a:latin typeface="Cambria"/>
                <a:cs typeface="Cambria"/>
              </a:rPr>
              <a:t>)  Folosind </a:t>
            </a:r>
            <a:r>
              <a:rPr sz="3200" spc="-5" dirty="0">
                <a:latin typeface="Cambria"/>
                <a:cs typeface="Cambria"/>
              </a:rPr>
              <a:t>microservicii</a:t>
            </a:r>
            <a:r>
              <a:rPr sz="3200" spc="-75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(</a:t>
            </a:r>
            <a:r>
              <a:rPr sz="3200" i="1" dirty="0">
                <a:latin typeface="Cambria"/>
                <a:cs typeface="Cambria"/>
              </a:rPr>
              <a:t>microservices</a:t>
            </a:r>
            <a:r>
              <a:rPr sz="3200" dirty="0">
                <a:latin typeface="Cambria"/>
                <a:cs typeface="Cambria"/>
              </a:rPr>
              <a:t>)</a:t>
            </a:r>
            <a:endParaRPr sz="3200">
              <a:latin typeface="Cambria"/>
              <a:cs typeface="Cambria"/>
            </a:endParaRPr>
          </a:p>
          <a:p>
            <a:pPr marL="1905" algn="ctr">
              <a:lnSpc>
                <a:spcPct val="100000"/>
              </a:lnSpc>
            </a:pPr>
            <a:r>
              <a:rPr sz="3200" spc="-5" dirty="0">
                <a:latin typeface="Cambria"/>
                <a:cs typeface="Cambria"/>
              </a:rPr>
              <a:t>„În nori” </a:t>
            </a:r>
            <a:r>
              <a:rPr sz="3200" dirty="0">
                <a:latin typeface="Cambria"/>
                <a:cs typeface="Cambria"/>
              </a:rPr>
              <a:t>(</a:t>
            </a:r>
            <a:r>
              <a:rPr sz="3200" i="1" dirty="0">
                <a:latin typeface="Cambria"/>
                <a:cs typeface="Cambria"/>
              </a:rPr>
              <a:t>space-based</a:t>
            </a:r>
            <a:r>
              <a:rPr sz="3200" dirty="0">
                <a:latin typeface="Cambria"/>
                <a:cs typeface="Cambria"/>
              </a:rPr>
              <a:t>,</a:t>
            </a:r>
            <a:r>
              <a:rPr sz="3200" spc="-15" dirty="0">
                <a:latin typeface="Cambria"/>
                <a:cs typeface="Cambria"/>
              </a:rPr>
              <a:t> </a:t>
            </a:r>
            <a:r>
              <a:rPr sz="3200" i="1" spc="-5" dirty="0">
                <a:latin typeface="Cambria"/>
                <a:cs typeface="Cambria"/>
              </a:rPr>
              <a:t>cloud</a:t>
            </a:r>
            <a:r>
              <a:rPr sz="3200" spc="-5" dirty="0">
                <a:latin typeface="Cambria"/>
                <a:cs typeface="Cambria"/>
              </a:rPr>
              <a:t>)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3700">
              <a:latin typeface="Cambria"/>
              <a:cs typeface="Cambria"/>
            </a:endParaRPr>
          </a:p>
          <a:p>
            <a:pPr marL="1905" algn="ctr">
              <a:lnSpc>
                <a:spcPct val="100000"/>
              </a:lnSpc>
              <a:spcBef>
                <a:spcPts val="2415"/>
              </a:spcBef>
            </a:pPr>
            <a:r>
              <a:rPr sz="2400" dirty="0">
                <a:latin typeface="Cambria"/>
                <a:cs typeface="Cambria"/>
              </a:rPr>
              <a:t>conform </a:t>
            </a:r>
            <a:r>
              <a:rPr sz="2400" spc="-5" dirty="0">
                <a:latin typeface="Cambria"/>
                <a:cs typeface="Cambria"/>
              </a:rPr>
              <a:t>M. Richards, </a:t>
            </a:r>
            <a:r>
              <a:rPr sz="2400" i="1" spc="-10" dirty="0">
                <a:latin typeface="Cambria"/>
                <a:cs typeface="Cambria"/>
              </a:rPr>
              <a:t>Software </a:t>
            </a:r>
            <a:r>
              <a:rPr sz="2400" i="1" spc="-5" dirty="0">
                <a:latin typeface="Cambria"/>
                <a:cs typeface="Cambria"/>
              </a:rPr>
              <a:t>Architecture </a:t>
            </a:r>
            <a:r>
              <a:rPr sz="2400" i="1" spc="-10" dirty="0">
                <a:latin typeface="Cambria"/>
                <a:cs typeface="Cambria"/>
              </a:rPr>
              <a:t>Patterns</a:t>
            </a:r>
            <a:r>
              <a:rPr sz="2400" spc="-10" dirty="0">
                <a:latin typeface="Cambria"/>
                <a:cs typeface="Cambria"/>
              </a:rPr>
              <a:t>, </a:t>
            </a:r>
            <a:r>
              <a:rPr sz="2400" spc="-5" dirty="0">
                <a:latin typeface="Cambria"/>
                <a:cs typeface="Cambria"/>
              </a:rPr>
              <a:t>O’Reilly,</a:t>
            </a:r>
            <a:r>
              <a:rPr sz="2400" spc="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2015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r>
              <a:rPr sz="2400" b="1" spc="-215" dirty="0">
                <a:solidFill>
                  <a:srgbClr val="3333FF"/>
                </a:solidFill>
                <a:latin typeface="Arial"/>
                <a:cs typeface="Arial"/>
                <a:hlinkClick r:id="rId2"/>
              </a:rPr>
              <a:t>www.oreilly.com/programming/free/files/software-architecture-patterns.pdf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47564" y="2450338"/>
            <a:ext cx="1415035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5" dirty="0">
                <a:latin typeface="Cambria"/>
                <a:cs typeface="Cambria"/>
              </a:rPr>
              <a:t>Scop</a:t>
            </a:r>
            <a:endParaRPr sz="3200" b="1" dirty="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43480" y="3425697"/>
            <a:ext cx="5256530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5146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FF3300"/>
                </a:solidFill>
                <a:latin typeface="Cambria"/>
                <a:cs typeface="Cambria"/>
              </a:rPr>
              <a:t>crearea </a:t>
            </a:r>
            <a:r>
              <a:rPr sz="3200" dirty="0">
                <a:solidFill>
                  <a:srgbClr val="FF3300"/>
                </a:solidFill>
                <a:latin typeface="Cambria"/>
                <a:cs typeface="Cambria"/>
              </a:rPr>
              <a:t>de </a:t>
            </a:r>
            <a:r>
              <a:rPr sz="3200" spc="-5" dirty="0">
                <a:solidFill>
                  <a:srgbClr val="FF3300"/>
                </a:solidFill>
                <a:latin typeface="Cambria"/>
                <a:cs typeface="Cambria"/>
              </a:rPr>
              <a:t>produse digitale  (recurgând la tehnologii</a:t>
            </a:r>
            <a:r>
              <a:rPr sz="3200" spc="-10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3200" spc="-5" dirty="0">
                <a:solidFill>
                  <a:srgbClr val="FF3300"/>
                </a:solidFill>
                <a:latin typeface="Cambria"/>
                <a:cs typeface="Cambria"/>
              </a:rPr>
              <a:t>Web)</a:t>
            </a:r>
            <a:endParaRPr sz="3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78304" y="137540"/>
            <a:ext cx="5789295" cy="942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Stratificate</a:t>
            </a:r>
            <a:r>
              <a:rPr b="0" spc="10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dirty="0">
                <a:solidFill>
                  <a:srgbClr val="000000"/>
                </a:solidFill>
                <a:latin typeface="Cambria"/>
                <a:cs typeface="Cambria"/>
              </a:rPr>
              <a:t>layered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2800" b="0" i="1" spc="-10" dirty="0">
                <a:solidFill>
                  <a:srgbClr val="000000"/>
                </a:solidFill>
                <a:latin typeface="Cambria"/>
                <a:cs typeface="Cambria"/>
              </a:rPr>
              <a:t>N-tier </a:t>
            </a:r>
            <a:r>
              <a:rPr sz="2800" b="0" i="1" spc="-5" dirty="0">
                <a:solidFill>
                  <a:srgbClr val="000000"/>
                </a:solidFill>
                <a:latin typeface="Cambria"/>
                <a:cs typeface="Cambria"/>
              </a:rPr>
              <a:t>architecture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– abordare </a:t>
            </a:r>
            <a:r>
              <a:rPr sz="2800" b="0" i="1" spc="-5" dirty="0">
                <a:solidFill>
                  <a:srgbClr val="000000"/>
                </a:solidFill>
                <a:latin typeface="Cambria"/>
                <a:cs typeface="Cambria"/>
              </a:rPr>
              <a:t>de</a:t>
            </a:r>
            <a:r>
              <a:rPr sz="2800" b="0" i="1" spc="-2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b="0" i="1" spc="-5" dirty="0">
                <a:solidFill>
                  <a:srgbClr val="000000"/>
                </a:solidFill>
                <a:latin typeface="Cambria"/>
                <a:cs typeface="Cambria"/>
              </a:rPr>
              <a:t>facto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91183" y="1295400"/>
            <a:ext cx="6961632" cy="52075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5861" y="837692"/>
            <a:ext cx="8412480" cy="8909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985010" marR="5080" indent="-1972945">
              <a:lnSpc>
                <a:spcPts val="3460"/>
              </a:lnSpc>
              <a:spcBef>
                <a:spcPts val="125"/>
              </a:spcBef>
            </a:pP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aplicație Web = </a:t>
            </a:r>
            <a:r>
              <a:rPr sz="2800" spc="-5" dirty="0">
                <a:solidFill>
                  <a:srgbClr val="000000"/>
                </a:solidFill>
              </a:rPr>
              <a:t>interfață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+ </a:t>
            </a:r>
            <a:r>
              <a:rPr sz="2800" spc="-5" dirty="0">
                <a:solidFill>
                  <a:srgbClr val="000000"/>
                </a:solidFill>
              </a:rPr>
              <a:t>program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+ </a:t>
            </a:r>
            <a:r>
              <a:rPr sz="2800" spc="-10" dirty="0">
                <a:solidFill>
                  <a:srgbClr val="000000"/>
                </a:solidFill>
              </a:rPr>
              <a:t>conținut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(date)  </a:t>
            </a:r>
            <a:r>
              <a:rPr sz="2800" b="0" spc="-10" dirty="0">
                <a:solidFill>
                  <a:srgbClr val="000000"/>
                </a:solidFill>
                <a:latin typeface="Cambria"/>
                <a:cs typeface="Cambria"/>
              </a:rPr>
              <a:t>trei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strate </a:t>
            </a:r>
            <a:r>
              <a:rPr sz="2800" b="0" spc="-10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sz="2800" b="0" i="1" spc="-10" dirty="0">
                <a:solidFill>
                  <a:srgbClr val="000000"/>
                </a:solidFill>
                <a:latin typeface="Cambria"/>
                <a:cs typeface="Cambria"/>
              </a:rPr>
              <a:t>3-tier</a:t>
            </a:r>
            <a:r>
              <a:rPr sz="2800" b="0" i="1" spc="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b="0" i="1" spc="-5" dirty="0">
                <a:solidFill>
                  <a:srgbClr val="000000"/>
                </a:solidFill>
                <a:latin typeface="Cambria"/>
                <a:cs typeface="Cambria"/>
              </a:rPr>
              <a:t>application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9195" y="4019550"/>
            <a:ext cx="13843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1369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mbria"/>
                <a:cs typeface="Cambria"/>
              </a:rPr>
              <a:t>Client  </a:t>
            </a:r>
            <a:r>
              <a:rPr sz="2400" spc="-5" dirty="0">
                <a:latin typeface="Cambria"/>
                <a:cs typeface="Cambria"/>
              </a:rPr>
              <a:t>(</a:t>
            </a:r>
            <a:r>
              <a:rPr sz="2400" i="1" dirty="0">
                <a:latin typeface="Cambria"/>
                <a:cs typeface="Cambria"/>
              </a:rPr>
              <a:t>in</a:t>
            </a:r>
            <a:r>
              <a:rPr sz="2400" i="1" spc="-15" dirty="0">
                <a:latin typeface="Cambria"/>
                <a:cs typeface="Cambria"/>
              </a:rPr>
              <a:t>t</a:t>
            </a:r>
            <a:r>
              <a:rPr sz="2400" i="1" spc="-5" dirty="0">
                <a:latin typeface="Cambria"/>
                <a:cs typeface="Cambria"/>
              </a:rPr>
              <a:t>e</a:t>
            </a:r>
            <a:r>
              <a:rPr sz="2400" i="1" spc="-10" dirty="0">
                <a:latin typeface="Cambria"/>
                <a:cs typeface="Cambria"/>
              </a:rPr>
              <a:t>r</a:t>
            </a:r>
            <a:r>
              <a:rPr sz="2400" i="1" spc="-20" dirty="0">
                <a:latin typeface="Cambria"/>
                <a:cs typeface="Cambria"/>
              </a:rPr>
              <a:t>f</a:t>
            </a:r>
            <a:r>
              <a:rPr sz="2400" i="1" dirty="0">
                <a:latin typeface="Cambria"/>
                <a:cs typeface="Cambria"/>
              </a:rPr>
              <a:t>a</a:t>
            </a:r>
            <a:r>
              <a:rPr sz="2400" i="1" spc="-25" dirty="0">
                <a:latin typeface="Cambria"/>
                <a:cs typeface="Cambria"/>
              </a:rPr>
              <a:t>c</a:t>
            </a:r>
            <a:r>
              <a:rPr sz="2400" i="1" spc="-5" dirty="0">
                <a:latin typeface="Cambria"/>
                <a:cs typeface="Cambria"/>
              </a:rPr>
              <a:t>e</a:t>
            </a:r>
            <a:r>
              <a:rPr sz="2400" dirty="0">
                <a:latin typeface="Cambria"/>
                <a:cs typeface="Cambria"/>
              </a:rPr>
              <a:t>)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51375" y="4019550"/>
            <a:ext cx="23685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1480" marR="5080" indent="-39941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mbria"/>
                <a:cs typeface="Cambria"/>
              </a:rPr>
              <a:t>Server </a:t>
            </a:r>
            <a:r>
              <a:rPr sz="2400" dirty="0">
                <a:latin typeface="Cambria"/>
                <a:cs typeface="Cambria"/>
              </a:rPr>
              <a:t>de</a:t>
            </a:r>
            <a:r>
              <a:rPr sz="2400" spc="-7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aplicații  (</a:t>
            </a:r>
            <a:r>
              <a:rPr sz="2400" i="1" spc="-5" dirty="0">
                <a:latin typeface="Cambria"/>
                <a:cs typeface="Cambria"/>
              </a:rPr>
              <a:t>application</a:t>
            </a:r>
            <a:r>
              <a:rPr sz="2400" spc="-5" dirty="0">
                <a:latin typeface="Cambria"/>
                <a:cs typeface="Cambria"/>
              </a:rPr>
              <a:t>)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21778" y="4019550"/>
            <a:ext cx="166814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3845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mbria"/>
                <a:cs typeface="Cambria"/>
              </a:rPr>
              <a:t>Stocare  </a:t>
            </a:r>
            <a:r>
              <a:rPr sz="2400" dirty="0">
                <a:latin typeface="Cambria"/>
                <a:cs typeface="Cambria"/>
              </a:rPr>
              <a:t>(</a:t>
            </a:r>
            <a:r>
              <a:rPr sz="2400" i="1" dirty="0">
                <a:latin typeface="Cambria"/>
                <a:cs typeface="Cambria"/>
              </a:rPr>
              <a:t>p</a:t>
            </a:r>
            <a:r>
              <a:rPr sz="2400" i="1" spc="-10" dirty="0">
                <a:latin typeface="Cambria"/>
                <a:cs typeface="Cambria"/>
              </a:rPr>
              <a:t>e</a:t>
            </a:r>
            <a:r>
              <a:rPr sz="2400" i="1" spc="-5" dirty="0">
                <a:latin typeface="Cambria"/>
                <a:cs typeface="Cambria"/>
              </a:rPr>
              <a:t>r</a:t>
            </a:r>
            <a:r>
              <a:rPr sz="2400" i="1" spc="-15" dirty="0">
                <a:latin typeface="Cambria"/>
                <a:cs typeface="Cambria"/>
              </a:rPr>
              <a:t>s</a:t>
            </a:r>
            <a:r>
              <a:rPr sz="2400" i="1" dirty="0">
                <a:latin typeface="Cambria"/>
                <a:cs typeface="Cambria"/>
              </a:rPr>
              <a:t>i</a:t>
            </a:r>
            <a:r>
              <a:rPr sz="2400" i="1" spc="-10" dirty="0">
                <a:latin typeface="Cambria"/>
                <a:cs typeface="Cambria"/>
              </a:rPr>
              <a:t>s</a:t>
            </a:r>
            <a:r>
              <a:rPr sz="2400" i="1" spc="-15" dirty="0">
                <a:latin typeface="Cambria"/>
                <a:cs typeface="Cambria"/>
              </a:rPr>
              <a:t>t</a:t>
            </a:r>
            <a:r>
              <a:rPr sz="2400" i="1" spc="-5" dirty="0">
                <a:latin typeface="Cambria"/>
                <a:cs typeface="Cambria"/>
              </a:rPr>
              <a:t>en</a:t>
            </a:r>
            <a:r>
              <a:rPr sz="2400" i="1" spc="-25" dirty="0">
                <a:latin typeface="Cambria"/>
                <a:cs typeface="Cambria"/>
              </a:rPr>
              <a:t>c</a:t>
            </a:r>
            <a:r>
              <a:rPr sz="2400" i="1" spc="-5" dirty="0">
                <a:latin typeface="Cambria"/>
                <a:cs typeface="Cambria"/>
              </a:rPr>
              <a:t>e</a:t>
            </a:r>
            <a:r>
              <a:rPr sz="2400" dirty="0">
                <a:latin typeface="Cambria"/>
                <a:cs typeface="Cambria"/>
              </a:rPr>
              <a:t>)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062881" y="2598420"/>
            <a:ext cx="4262120" cy="1299845"/>
            <a:chOff x="1062881" y="2598420"/>
            <a:chExt cx="4262120" cy="1299845"/>
          </a:xfrm>
        </p:grpSpPr>
        <p:sp>
          <p:nvSpPr>
            <p:cNvPr id="7" name="object 7"/>
            <p:cNvSpPr/>
            <p:nvPr/>
          </p:nvSpPr>
          <p:spPr>
            <a:xfrm>
              <a:off x="1062881" y="2704277"/>
              <a:ext cx="833413" cy="49340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91171" y="2710307"/>
              <a:ext cx="785761" cy="44589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91171" y="2710307"/>
              <a:ext cx="786130" cy="446405"/>
            </a:xfrm>
            <a:custGeom>
              <a:avLst/>
              <a:gdLst/>
              <a:ahLst/>
              <a:cxnLst/>
              <a:rect l="l" t="t" r="r" b="b"/>
              <a:pathLst>
                <a:path w="786130" h="446405">
                  <a:moveTo>
                    <a:pt x="460006" y="105663"/>
                  </a:moveTo>
                  <a:lnTo>
                    <a:pt x="608977" y="54863"/>
                  </a:lnTo>
                  <a:lnTo>
                    <a:pt x="552335" y="176402"/>
                  </a:lnTo>
                  <a:lnTo>
                    <a:pt x="692162" y="165100"/>
                  </a:lnTo>
                  <a:lnTo>
                    <a:pt x="609231" y="216788"/>
                  </a:lnTo>
                  <a:lnTo>
                    <a:pt x="785761" y="286765"/>
                  </a:lnTo>
                  <a:lnTo>
                    <a:pt x="606056" y="286638"/>
                  </a:lnTo>
                  <a:lnTo>
                    <a:pt x="634250" y="344169"/>
                  </a:lnTo>
                  <a:lnTo>
                    <a:pt x="561606" y="341756"/>
                  </a:lnTo>
                  <a:lnTo>
                    <a:pt x="619010" y="445896"/>
                  </a:lnTo>
                  <a:lnTo>
                    <a:pt x="485533" y="363346"/>
                  </a:lnTo>
                  <a:lnTo>
                    <a:pt x="470928" y="432562"/>
                  </a:lnTo>
                  <a:lnTo>
                    <a:pt x="388886" y="365759"/>
                  </a:lnTo>
                  <a:lnTo>
                    <a:pt x="345579" y="421258"/>
                  </a:lnTo>
                  <a:lnTo>
                    <a:pt x="298589" y="366902"/>
                  </a:lnTo>
                  <a:lnTo>
                    <a:pt x="239407" y="402463"/>
                  </a:lnTo>
                  <a:lnTo>
                    <a:pt x="212610" y="352932"/>
                  </a:lnTo>
                  <a:lnTo>
                    <a:pt x="95288" y="394334"/>
                  </a:lnTo>
                  <a:lnTo>
                    <a:pt x="119164" y="320166"/>
                  </a:lnTo>
                  <a:lnTo>
                    <a:pt x="2908" y="265556"/>
                  </a:lnTo>
                  <a:lnTo>
                    <a:pt x="92671" y="238887"/>
                  </a:lnTo>
                  <a:lnTo>
                    <a:pt x="0" y="141858"/>
                  </a:lnTo>
                  <a:lnTo>
                    <a:pt x="144373" y="165100"/>
                  </a:lnTo>
                  <a:lnTo>
                    <a:pt x="77812" y="57403"/>
                  </a:lnTo>
                  <a:lnTo>
                    <a:pt x="224294" y="101980"/>
                  </a:lnTo>
                  <a:lnTo>
                    <a:pt x="229247" y="0"/>
                  </a:lnTo>
                  <a:lnTo>
                    <a:pt x="344182" y="112140"/>
                  </a:lnTo>
                  <a:lnTo>
                    <a:pt x="421144" y="29971"/>
                  </a:lnTo>
                  <a:lnTo>
                    <a:pt x="460006" y="105663"/>
                  </a:lnTo>
                </a:path>
              </a:pathLst>
            </a:custGeom>
            <a:ln w="9525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82140" y="3093681"/>
              <a:ext cx="3442335" cy="36998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929384" y="3118104"/>
              <a:ext cx="3357372" cy="28498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929384" y="3118104"/>
              <a:ext cx="3357879" cy="285115"/>
            </a:xfrm>
            <a:custGeom>
              <a:avLst/>
              <a:gdLst/>
              <a:ahLst/>
              <a:cxnLst/>
              <a:rect l="l" t="t" r="r" b="b"/>
              <a:pathLst>
                <a:path w="3357879" h="285114">
                  <a:moveTo>
                    <a:pt x="0" y="142494"/>
                  </a:moveTo>
                  <a:lnTo>
                    <a:pt x="142494" y="0"/>
                  </a:lnTo>
                  <a:lnTo>
                    <a:pt x="142494" y="71247"/>
                  </a:lnTo>
                  <a:lnTo>
                    <a:pt x="3214878" y="71247"/>
                  </a:lnTo>
                  <a:lnTo>
                    <a:pt x="3214878" y="0"/>
                  </a:lnTo>
                  <a:lnTo>
                    <a:pt x="3357372" y="142494"/>
                  </a:lnTo>
                  <a:lnTo>
                    <a:pt x="3214878" y="284988"/>
                  </a:lnTo>
                  <a:lnTo>
                    <a:pt x="3214878" y="213741"/>
                  </a:lnTo>
                  <a:lnTo>
                    <a:pt x="142494" y="213741"/>
                  </a:lnTo>
                  <a:lnTo>
                    <a:pt x="142494" y="284988"/>
                  </a:lnTo>
                  <a:lnTo>
                    <a:pt x="0" y="142494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452116" y="2598420"/>
              <a:ext cx="2230755" cy="129959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855976" y="2796514"/>
              <a:ext cx="1270635" cy="91391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499091" y="2622164"/>
              <a:ext cx="2145505" cy="121507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499091" y="2622164"/>
              <a:ext cx="2145665" cy="1215390"/>
            </a:xfrm>
            <a:custGeom>
              <a:avLst/>
              <a:gdLst/>
              <a:ahLst/>
              <a:cxnLst/>
              <a:rect l="l" t="t" r="r" b="b"/>
              <a:pathLst>
                <a:path w="2145665" h="1215389">
                  <a:moveTo>
                    <a:pt x="195213" y="400054"/>
                  </a:moveTo>
                  <a:lnTo>
                    <a:pt x="192245" y="358084"/>
                  </a:lnTo>
                  <a:lnTo>
                    <a:pt x="197885" y="317382"/>
                  </a:lnTo>
                  <a:lnTo>
                    <a:pt x="211540" y="278548"/>
                  </a:lnTo>
                  <a:lnTo>
                    <a:pt x="232622" y="242178"/>
                  </a:lnTo>
                  <a:lnTo>
                    <a:pt x="260538" y="208872"/>
                  </a:lnTo>
                  <a:lnTo>
                    <a:pt x="294699" y="179227"/>
                  </a:lnTo>
                  <a:lnTo>
                    <a:pt x="334514" y="153841"/>
                  </a:lnTo>
                  <a:lnTo>
                    <a:pt x="379393" y="133314"/>
                  </a:lnTo>
                  <a:lnTo>
                    <a:pt x="428745" y="118242"/>
                  </a:lnTo>
                  <a:lnTo>
                    <a:pt x="481979" y="109224"/>
                  </a:lnTo>
                  <a:lnTo>
                    <a:pt x="537747" y="107028"/>
                  </a:lnTo>
                  <a:lnTo>
                    <a:pt x="592850" y="111939"/>
                  </a:lnTo>
                  <a:lnTo>
                    <a:pt x="646142" y="123780"/>
                  </a:lnTo>
                  <a:lnTo>
                    <a:pt x="696482" y="142371"/>
                  </a:lnTo>
                  <a:lnTo>
                    <a:pt x="726210" y="107941"/>
                  </a:lnTo>
                  <a:lnTo>
                    <a:pt x="763095" y="79649"/>
                  </a:lnTo>
                  <a:lnTo>
                    <a:pt x="805698" y="57834"/>
                  </a:lnTo>
                  <a:lnTo>
                    <a:pt x="852580" y="42835"/>
                  </a:lnTo>
                  <a:lnTo>
                    <a:pt x="902302" y="34992"/>
                  </a:lnTo>
                  <a:lnTo>
                    <a:pt x="953424" y="34644"/>
                  </a:lnTo>
                  <a:lnTo>
                    <a:pt x="1004508" y="42130"/>
                  </a:lnTo>
                  <a:lnTo>
                    <a:pt x="1054114" y="57789"/>
                  </a:lnTo>
                  <a:lnTo>
                    <a:pt x="1101495" y="82596"/>
                  </a:lnTo>
                  <a:lnTo>
                    <a:pt x="1115582" y="92587"/>
                  </a:lnTo>
                  <a:lnTo>
                    <a:pt x="1142887" y="60238"/>
                  </a:lnTo>
                  <a:lnTo>
                    <a:pt x="1177818" y="34356"/>
                  </a:lnTo>
                  <a:lnTo>
                    <a:pt x="1218635" y="15390"/>
                  </a:lnTo>
                  <a:lnTo>
                    <a:pt x="1263602" y="3788"/>
                  </a:lnTo>
                  <a:lnTo>
                    <a:pt x="1310982" y="0"/>
                  </a:lnTo>
                  <a:lnTo>
                    <a:pt x="1359037" y="4473"/>
                  </a:lnTo>
                  <a:lnTo>
                    <a:pt x="1406031" y="17657"/>
                  </a:lnTo>
                  <a:lnTo>
                    <a:pt x="1447321" y="38342"/>
                  </a:lnTo>
                  <a:lnTo>
                    <a:pt x="1481469" y="65790"/>
                  </a:lnTo>
                  <a:lnTo>
                    <a:pt x="1516621" y="39724"/>
                  </a:lnTo>
                  <a:lnTo>
                    <a:pt x="1556587" y="20164"/>
                  </a:lnTo>
                  <a:lnTo>
                    <a:pt x="1600004" y="7196"/>
                  </a:lnTo>
                  <a:lnTo>
                    <a:pt x="1645505" y="909"/>
                  </a:lnTo>
                  <a:lnTo>
                    <a:pt x="1691727" y="1391"/>
                  </a:lnTo>
                  <a:lnTo>
                    <a:pt x="1737304" y="8730"/>
                  </a:lnTo>
                  <a:lnTo>
                    <a:pt x="1780872" y="23012"/>
                  </a:lnTo>
                  <a:lnTo>
                    <a:pt x="1821067" y="44327"/>
                  </a:lnTo>
                  <a:lnTo>
                    <a:pt x="1873994" y="93127"/>
                  </a:lnTo>
                  <a:lnTo>
                    <a:pt x="1902347" y="152785"/>
                  </a:lnTo>
                  <a:lnTo>
                    <a:pt x="1952377" y="167637"/>
                  </a:lnTo>
                  <a:lnTo>
                    <a:pt x="1996243" y="189230"/>
                  </a:lnTo>
                  <a:lnTo>
                    <a:pt x="2033198" y="216557"/>
                  </a:lnTo>
                  <a:lnTo>
                    <a:pt x="2062494" y="248607"/>
                  </a:lnTo>
                  <a:lnTo>
                    <a:pt x="2083384" y="284372"/>
                  </a:lnTo>
                  <a:lnTo>
                    <a:pt x="2095121" y="322842"/>
                  </a:lnTo>
                  <a:lnTo>
                    <a:pt x="2096958" y="363010"/>
                  </a:lnTo>
                  <a:lnTo>
                    <a:pt x="2088148" y="403864"/>
                  </a:lnTo>
                  <a:lnTo>
                    <a:pt x="2085546" y="410697"/>
                  </a:lnTo>
                  <a:lnTo>
                    <a:pt x="2082671" y="417469"/>
                  </a:lnTo>
                  <a:lnTo>
                    <a:pt x="2079486" y="424170"/>
                  </a:lnTo>
                  <a:lnTo>
                    <a:pt x="2075956" y="430788"/>
                  </a:lnTo>
                  <a:lnTo>
                    <a:pt x="2105699" y="466200"/>
                  </a:lnTo>
                  <a:lnTo>
                    <a:pt x="2127119" y="503812"/>
                  </a:lnTo>
                  <a:lnTo>
                    <a:pt x="2140345" y="542879"/>
                  </a:lnTo>
                  <a:lnTo>
                    <a:pt x="2145505" y="582652"/>
                  </a:lnTo>
                  <a:lnTo>
                    <a:pt x="2142726" y="622384"/>
                  </a:lnTo>
                  <a:lnTo>
                    <a:pt x="2132136" y="661327"/>
                  </a:lnTo>
                  <a:lnTo>
                    <a:pt x="2113864" y="698734"/>
                  </a:lnTo>
                  <a:lnTo>
                    <a:pt x="2088038" y="733857"/>
                  </a:lnTo>
                  <a:lnTo>
                    <a:pt x="2054785" y="765949"/>
                  </a:lnTo>
                  <a:lnTo>
                    <a:pt x="2014234" y="794262"/>
                  </a:lnTo>
                  <a:lnTo>
                    <a:pt x="1978380" y="812812"/>
                  </a:lnTo>
                  <a:lnTo>
                    <a:pt x="1939907" y="827600"/>
                  </a:lnTo>
                  <a:lnTo>
                    <a:pt x="1899291" y="838482"/>
                  </a:lnTo>
                  <a:lnTo>
                    <a:pt x="1857008" y="845316"/>
                  </a:lnTo>
                  <a:lnTo>
                    <a:pt x="1851974" y="885015"/>
                  </a:lnTo>
                  <a:lnTo>
                    <a:pt x="1838264" y="922333"/>
                  </a:lnTo>
                  <a:lnTo>
                    <a:pt x="1816692" y="956648"/>
                  </a:lnTo>
                  <a:lnTo>
                    <a:pt x="1788074" y="987338"/>
                  </a:lnTo>
                  <a:lnTo>
                    <a:pt x="1753226" y="1013781"/>
                  </a:lnTo>
                  <a:lnTo>
                    <a:pt x="1712961" y="1035355"/>
                  </a:lnTo>
                  <a:lnTo>
                    <a:pt x="1668097" y="1051439"/>
                  </a:lnTo>
                  <a:lnTo>
                    <a:pt x="1619448" y="1061409"/>
                  </a:lnTo>
                  <a:lnTo>
                    <a:pt x="1567829" y="1064645"/>
                  </a:lnTo>
                  <a:lnTo>
                    <a:pt x="1528415" y="1062336"/>
                  </a:lnTo>
                  <a:lnTo>
                    <a:pt x="1489978" y="1055882"/>
                  </a:lnTo>
                  <a:lnTo>
                    <a:pt x="1453064" y="1045429"/>
                  </a:lnTo>
                  <a:lnTo>
                    <a:pt x="1418223" y="1031117"/>
                  </a:lnTo>
                  <a:lnTo>
                    <a:pt x="1398287" y="1070346"/>
                  </a:lnTo>
                  <a:lnTo>
                    <a:pt x="1371210" y="1105652"/>
                  </a:lnTo>
                  <a:lnTo>
                    <a:pt x="1337851" y="1136677"/>
                  </a:lnTo>
                  <a:lnTo>
                    <a:pt x="1299070" y="1163063"/>
                  </a:lnTo>
                  <a:lnTo>
                    <a:pt x="1255726" y="1184454"/>
                  </a:lnTo>
                  <a:lnTo>
                    <a:pt x="1208679" y="1200492"/>
                  </a:lnTo>
                  <a:lnTo>
                    <a:pt x="1158788" y="1210819"/>
                  </a:lnTo>
                  <a:lnTo>
                    <a:pt x="1106912" y="1215078"/>
                  </a:lnTo>
                  <a:lnTo>
                    <a:pt x="1053912" y="1212913"/>
                  </a:lnTo>
                  <a:lnTo>
                    <a:pt x="1000647" y="1203964"/>
                  </a:lnTo>
                  <a:lnTo>
                    <a:pt x="947021" y="1187446"/>
                  </a:lnTo>
                  <a:lnTo>
                    <a:pt x="898253" y="1164213"/>
                  </a:lnTo>
                  <a:lnTo>
                    <a:pt x="855343" y="1134884"/>
                  </a:lnTo>
                  <a:lnTo>
                    <a:pt x="819291" y="1100078"/>
                  </a:lnTo>
                  <a:lnTo>
                    <a:pt x="772934" y="1118479"/>
                  </a:lnTo>
                  <a:lnTo>
                    <a:pt x="724959" y="1131597"/>
                  </a:lnTo>
                  <a:lnTo>
                    <a:pt x="675991" y="1139553"/>
                  </a:lnTo>
                  <a:lnTo>
                    <a:pt x="626655" y="1142468"/>
                  </a:lnTo>
                  <a:lnTo>
                    <a:pt x="577577" y="1140461"/>
                  </a:lnTo>
                  <a:lnTo>
                    <a:pt x="529381" y="1133654"/>
                  </a:lnTo>
                  <a:lnTo>
                    <a:pt x="482694" y="1122166"/>
                  </a:lnTo>
                  <a:lnTo>
                    <a:pt x="438140" y="1106118"/>
                  </a:lnTo>
                  <a:lnTo>
                    <a:pt x="396345" y="1085630"/>
                  </a:lnTo>
                  <a:lnTo>
                    <a:pt x="357934" y="1060823"/>
                  </a:lnTo>
                  <a:lnTo>
                    <a:pt x="323532" y="1031817"/>
                  </a:lnTo>
                  <a:lnTo>
                    <a:pt x="293765" y="998732"/>
                  </a:lnTo>
                  <a:lnTo>
                    <a:pt x="291098" y="995176"/>
                  </a:lnTo>
                  <a:lnTo>
                    <a:pt x="289701" y="993398"/>
                  </a:lnTo>
                  <a:lnTo>
                    <a:pt x="239789" y="993466"/>
                  </a:lnTo>
                  <a:lnTo>
                    <a:pt x="192684" y="985107"/>
                  </a:lnTo>
                  <a:lnTo>
                    <a:pt x="149828" y="969195"/>
                  </a:lnTo>
                  <a:lnTo>
                    <a:pt x="112659" y="946603"/>
                  </a:lnTo>
                  <a:lnTo>
                    <a:pt x="82617" y="918204"/>
                  </a:lnTo>
                  <a:lnTo>
                    <a:pt x="61141" y="884870"/>
                  </a:lnTo>
                  <a:lnTo>
                    <a:pt x="49671" y="847475"/>
                  </a:lnTo>
                  <a:lnTo>
                    <a:pt x="49345" y="811195"/>
                  </a:lnTo>
                  <a:lnTo>
                    <a:pt x="59069" y="776117"/>
                  </a:lnTo>
                  <a:lnTo>
                    <a:pt x="78317" y="743444"/>
                  </a:lnTo>
                  <a:lnTo>
                    <a:pt x="106567" y="714379"/>
                  </a:lnTo>
                  <a:lnTo>
                    <a:pt x="61055" y="686783"/>
                  </a:lnTo>
                  <a:lnTo>
                    <a:pt x="27629" y="652060"/>
                  </a:lnTo>
                  <a:lnTo>
                    <a:pt x="7030" y="612398"/>
                  </a:lnTo>
                  <a:lnTo>
                    <a:pt x="0" y="569985"/>
                  </a:lnTo>
                  <a:lnTo>
                    <a:pt x="7277" y="527007"/>
                  </a:lnTo>
                  <a:lnTo>
                    <a:pt x="29605" y="485652"/>
                  </a:lnTo>
                  <a:lnTo>
                    <a:pt x="60222" y="454246"/>
                  </a:lnTo>
                  <a:lnTo>
                    <a:pt x="98899" y="429566"/>
                  </a:lnTo>
                  <a:lnTo>
                    <a:pt x="143887" y="412482"/>
                  </a:lnTo>
                  <a:lnTo>
                    <a:pt x="193435" y="403864"/>
                  </a:lnTo>
                  <a:lnTo>
                    <a:pt x="195213" y="400054"/>
                  </a:lnTo>
                  <a:close/>
                </a:path>
                <a:path w="2145665" h="1215389">
                  <a:moveTo>
                    <a:pt x="234583" y="732032"/>
                  </a:moveTo>
                  <a:lnTo>
                    <a:pt x="201795" y="732094"/>
                  </a:lnTo>
                  <a:lnTo>
                    <a:pt x="169543" y="728333"/>
                  </a:lnTo>
                  <a:lnTo>
                    <a:pt x="138410" y="720834"/>
                  </a:lnTo>
                  <a:lnTo>
                    <a:pt x="108980" y="709680"/>
                  </a:lnTo>
                </a:path>
                <a:path w="2145665" h="1215389">
                  <a:moveTo>
                    <a:pt x="345454" y="977269"/>
                  </a:moveTo>
                  <a:lnTo>
                    <a:pt x="332057" y="981010"/>
                  </a:lnTo>
                  <a:lnTo>
                    <a:pt x="318387" y="984048"/>
                  </a:lnTo>
                  <a:lnTo>
                    <a:pt x="304502" y="986395"/>
                  </a:lnTo>
                  <a:lnTo>
                    <a:pt x="290463" y="988064"/>
                  </a:lnTo>
                </a:path>
                <a:path w="2145665" h="1215389">
                  <a:moveTo>
                    <a:pt x="819164" y="1095125"/>
                  </a:moveTo>
                  <a:lnTo>
                    <a:pt x="809591" y="1083414"/>
                  </a:lnTo>
                  <a:lnTo>
                    <a:pt x="800876" y="1071345"/>
                  </a:lnTo>
                  <a:lnTo>
                    <a:pt x="793017" y="1058942"/>
                  </a:lnTo>
                  <a:lnTo>
                    <a:pt x="786017" y="1046230"/>
                  </a:lnTo>
                </a:path>
                <a:path w="2145665" h="1215389">
                  <a:moveTo>
                    <a:pt x="1431685" y="973078"/>
                  </a:moveTo>
                  <a:lnTo>
                    <a:pt x="1429708" y="986741"/>
                  </a:lnTo>
                  <a:lnTo>
                    <a:pt x="1426827" y="1000272"/>
                  </a:lnTo>
                  <a:lnTo>
                    <a:pt x="1423041" y="1013637"/>
                  </a:lnTo>
                  <a:lnTo>
                    <a:pt x="1418350" y="1026799"/>
                  </a:lnTo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189095" y="3259074"/>
              <a:ext cx="170434" cy="20980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694305" y="2684018"/>
              <a:ext cx="1880235" cy="441325"/>
            </a:xfrm>
            <a:custGeom>
              <a:avLst/>
              <a:gdLst/>
              <a:ahLst/>
              <a:cxnLst/>
              <a:rect l="l" t="t" r="r" b="b"/>
              <a:pathLst>
                <a:path w="1880235" h="441325">
                  <a:moveTo>
                    <a:pt x="1879727" y="365887"/>
                  </a:moveTo>
                  <a:lnTo>
                    <a:pt x="1866139" y="387048"/>
                  </a:lnTo>
                  <a:lnTo>
                    <a:pt x="1849516" y="406781"/>
                  </a:lnTo>
                  <a:lnTo>
                    <a:pt x="1830060" y="424894"/>
                  </a:lnTo>
                  <a:lnTo>
                    <a:pt x="1807971" y="441198"/>
                  </a:lnTo>
                </a:path>
                <a:path w="1880235" h="441325">
                  <a:moveTo>
                    <a:pt x="1707515" y="86741"/>
                  </a:moveTo>
                  <a:lnTo>
                    <a:pt x="1709251" y="95601"/>
                  </a:lnTo>
                  <a:lnTo>
                    <a:pt x="1710451" y="104473"/>
                  </a:lnTo>
                  <a:lnTo>
                    <a:pt x="1711104" y="113369"/>
                  </a:lnTo>
                  <a:lnTo>
                    <a:pt x="1711197" y="122301"/>
                  </a:lnTo>
                </a:path>
                <a:path w="1880235" h="441325">
                  <a:moveTo>
                    <a:pt x="1248918" y="45339"/>
                  </a:moveTo>
                  <a:lnTo>
                    <a:pt x="1256456" y="33272"/>
                  </a:lnTo>
                  <a:lnTo>
                    <a:pt x="1265126" y="21669"/>
                  </a:lnTo>
                  <a:lnTo>
                    <a:pt x="1274867" y="10566"/>
                  </a:lnTo>
                  <a:lnTo>
                    <a:pt x="1285620" y="0"/>
                  </a:lnTo>
                </a:path>
                <a:path w="1880235" h="441325">
                  <a:moveTo>
                    <a:pt x="904747" y="66929"/>
                  </a:moveTo>
                  <a:lnTo>
                    <a:pt x="908010" y="56834"/>
                  </a:lnTo>
                  <a:lnTo>
                    <a:pt x="912082" y="46942"/>
                  </a:lnTo>
                  <a:lnTo>
                    <a:pt x="916963" y="37264"/>
                  </a:lnTo>
                  <a:lnTo>
                    <a:pt x="922655" y="27812"/>
                  </a:lnTo>
                </a:path>
                <a:path w="1880235" h="441325">
                  <a:moveTo>
                    <a:pt x="501014" y="80137"/>
                  </a:moveTo>
                  <a:lnTo>
                    <a:pt x="518219" y="88517"/>
                  </a:lnTo>
                  <a:lnTo>
                    <a:pt x="534733" y="97647"/>
                  </a:lnTo>
                  <a:lnTo>
                    <a:pt x="550485" y="107515"/>
                  </a:lnTo>
                  <a:lnTo>
                    <a:pt x="565404" y="118110"/>
                  </a:lnTo>
                </a:path>
                <a:path w="1880235" h="441325">
                  <a:moveTo>
                    <a:pt x="11302" y="378206"/>
                  </a:moveTo>
                  <a:lnTo>
                    <a:pt x="7733" y="368347"/>
                  </a:lnTo>
                  <a:lnTo>
                    <a:pt x="4651" y="358394"/>
                  </a:lnTo>
                  <a:lnTo>
                    <a:pt x="2069" y="348345"/>
                  </a:lnTo>
                  <a:lnTo>
                    <a:pt x="0" y="338201"/>
                  </a:lnTo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3038601" y="2872486"/>
            <a:ext cx="915035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9380" marR="5080" indent="-10668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In</a:t>
            </a:r>
            <a:r>
              <a:rPr sz="2000" spc="-10" dirty="0">
                <a:solidFill>
                  <a:srgbClr val="FFFFFF"/>
                </a:solidFill>
                <a:latin typeface="Cambria"/>
                <a:cs typeface="Cambria"/>
              </a:rPr>
              <a:t>t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e</a:t>
            </a:r>
            <a:r>
              <a:rPr sz="2000" spc="-10" dirty="0">
                <a:solidFill>
                  <a:srgbClr val="FFFFFF"/>
                </a:solidFill>
                <a:latin typeface="Cambria"/>
                <a:cs typeface="Cambria"/>
              </a:rPr>
              <a:t>r</a:t>
            </a: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n</a:t>
            </a:r>
            <a:r>
              <a:rPr sz="2000" spc="-10" dirty="0">
                <a:solidFill>
                  <a:srgbClr val="FFFFFF"/>
                </a:solidFill>
                <a:latin typeface="Cambria"/>
                <a:cs typeface="Cambria"/>
              </a:rPr>
              <a:t>e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t  </a:t>
            </a:r>
            <a:r>
              <a:rPr sz="2000" spc="-25" dirty="0">
                <a:solidFill>
                  <a:srgbClr val="FFFFFF"/>
                </a:solidFill>
                <a:latin typeface="Cambria"/>
                <a:cs typeface="Cambria"/>
              </a:rPr>
              <a:t>(Web)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024127" y="2450592"/>
            <a:ext cx="5372100" cy="1514475"/>
            <a:chOff x="1024127" y="2450592"/>
            <a:chExt cx="5372100" cy="1514475"/>
          </a:xfrm>
        </p:grpSpPr>
        <p:sp>
          <p:nvSpPr>
            <p:cNvPr id="21" name="object 21"/>
            <p:cNvSpPr/>
            <p:nvPr/>
          </p:nvSpPr>
          <p:spPr>
            <a:xfrm>
              <a:off x="1024127" y="2875800"/>
              <a:ext cx="799833" cy="79983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71371" y="2903220"/>
              <a:ext cx="714755" cy="71475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501394" y="3111881"/>
              <a:ext cx="83693" cy="83693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72412" y="3111881"/>
              <a:ext cx="83693" cy="83693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71371" y="2903220"/>
              <a:ext cx="715010" cy="715010"/>
            </a:xfrm>
            <a:custGeom>
              <a:avLst/>
              <a:gdLst/>
              <a:ahLst/>
              <a:cxnLst/>
              <a:rect l="l" t="t" r="r" b="b"/>
              <a:pathLst>
                <a:path w="715010" h="715010">
                  <a:moveTo>
                    <a:pt x="163677" y="513206"/>
                  </a:moveTo>
                  <a:lnTo>
                    <a:pt x="206729" y="539510"/>
                  </a:lnTo>
                  <a:lnTo>
                    <a:pt x="249762" y="559237"/>
                  </a:lnTo>
                  <a:lnTo>
                    <a:pt x="292779" y="572388"/>
                  </a:lnTo>
                  <a:lnTo>
                    <a:pt x="335782" y="578964"/>
                  </a:lnTo>
                  <a:lnTo>
                    <a:pt x="378774" y="578964"/>
                  </a:lnTo>
                  <a:lnTo>
                    <a:pt x="421756" y="572388"/>
                  </a:lnTo>
                  <a:lnTo>
                    <a:pt x="464732" y="559237"/>
                  </a:lnTo>
                  <a:lnTo>
                    <a:pt x="507703" y="539510"/>
                  </a:lnTo>
                  <a:lnTo>
                    <a:pt x="550672" y="513206"/>
                  </a:lnTo>
                </a:path>
                <a:path w="715010" h="715010">
                  <a:moveTo>
                    <a:pt x="0" y="357377"/>
                  </a:moveTo>
                  <a:lnTo>
                    <a:pt x="3262" y="308887"/>
                  </a:lnTo>
                  <a:lnTo>
                    <a:pt x="12766" y="262378"/>
                  </a:lnTo>
                  <a:lnTo>
                    <a:pt x="28085" y="218277"/>
                  </a:lnTo>
                  <a:lnTo>
                    <a:pt x="48793" y="177009"/>
                  </a:lnTo>
                  <a:lnTo>
                    <a:pt x="74465" y="139001"/>
                  </a:lnTo>
                  <a:lnTo>
                    <a:pt x="104674" y="104679"/>
                  </a:lnTo>
                  <a:lnTo>
                    <a:pt x="138996" y="74469"/>
                  </a:lnTo>
                  <a:lnTo>
                    <a:pt x="177004" y="48796"/>
                  </a:lnTo>
                  <a:lnTo>
                    <a:pt x="218271" y="28086"/>
                  </a:lnTo>
                  <a:lnTo>
                    <a:pt x="262374" y="12767"/>
                  </a:lnTo>
                  <a:lnTo>
                    <a:pt x="308884" y="3262"/>
                  </a:lnTo>
                  <a:lnTo>
                    <a:pt x="357378" y="0"/>
                  </a:lnTo>
                  <a:lnTo>
                    <a:pt x="405868" y="3262"/>
                  </a:lnTo>
                  <a:lnTo>
                    <a:pt x="452377" y="12767"/>
                  </a:lnTo>
                  <a:lnTo>
                    <a:pt x="496478" y="28086"/>
                  </a:lnTo>
                  <a:lnTo>
                    <a:pt x="537746" y="48796"/>
                  </a:lnTo>
                  <a:lnTo>
                    <a:pt x="575754" y="74469"/>
                  </a:lnTo>
                  <a:lnTo>
                    <a:pt x="610076" y="104679"/>
                  </a:lnTo>
                  <a:lnTo>
                    <a:pt x="640286" y="139001"/>
                  </a:lnTo>
                  <a:lnTo>
                    <a:pt x="665959" y="177009"/>
                  </a:lnTo>
                  <a:lnTo>
                    <a:pt x="686669" y="218277"/>
                  </a:lnTo>
                  <a:lnTo>
                    <a:pt x="701988" y="262378"/>
                  </a:lnTo>
                  <a:lnTo>
                    <a:pt x="711493" y="308887"/>
                  </a:lnTo>
                  <a:lnTo>
                    <a:pt x="714755" y="357377"/>
                  </a:lnTo>
                  <a:lnTo>
                    <a:pt x="711493" y="405868"/>
                  </a:lnTo>
                  <a:lnTo>
                    <a:pt x="701988" y="452377"/>
                  </a:lnTo>
                  <a:lnTo>
                    <a:pt x="686669" y="496478"/>
                  </a:lnTo>
                  <a:lnTo>
                    <a:pt x="665959" y="537746"/>
                  </a:lnTo>
                  <a:lnTo>
                    <a:pt x="640286" y="575754"/>
                  </a:lnTo>
                  <a:lnTo>
                    <a:pt x="610076" y="610076"/>
                  </a:lnTo>
                  <a:lnTo>
                    <a:pt x="575754" y="640286"/>
                  </a:lnTo>
                  <a:lnTo>
                    <a:pt x="537746" y="665959"/>
                  </a:lnTo>
                  <a:lnTo>
                    <a:pt x="496478" y="686669"/>
                  </a:lnTo>
                  <a:lnTo>
                    <a:pt x="452377" y="701988"/>
                  </a:lnTo>
                  <a:lnTo>
                    <a:pt x="405868" y="711493"/>
                  </a:lnTo>
                  <a:lnTo>
                    <a:pt x="357378" y="714755"/>
                  </a:lnTo>
                  <a:lnTo>
                    <a:pt x="308884" y="711493"/>
                  </a:lnTo>
                  <a:lnTo>
                    <a:pt x="262374" y="701988"/>
                  </a:lnTo>
                  <a:lnTo>
                    <a:pt x="218271" y="686669"/>
                  </a:lnTo>
                  <a:lnTo>
                    <a:pt x="177004" y="665959"/>
                  </a:lnTo>
                  <a:lnTo>
                    <a:pt x="138996" y="640286"/>
                  </a:lnTo>
                  <a:lnTo>
                    <a:pt x="104674" y="610076"/>
                  </a:lnTo>
                  <a:lnTo>
                    <a:pt x="74465" y="575754"/>
                  </a:lnTo>
                  <a:lnTo>
                    <a:pt x="48793" y="537746"/>
                  </a:lnTo>
                  <a:lnTo>
                    <a:pt x="28085" y="496478"/>
                  </a:lnTo>
                  <a:lnTo>
                    <a:pt x="12766" y="452377"/>
                  </a:lnTo>
                  <a:lnTo>
                    <a:pt x="3262" y="405868"/>
                  </a:lnTo>
                  <a:lnTo>
                    <a:pt x="0" y="357377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311139" y="2450592"/>
              <a:ext cx="1084630" cy="151447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358383" y="2474976"/>
              <a:ext cx="999743" cy="1429512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358383" y="2474976"/>
              <a:ext cx="1000125" cy="1430020"/>
            </a:xfrm>
            <a:custGeom>
              <a:avLst/>
              <a:gdLst/>
              <a:ahLst/>
              <a:cxnLst/>
              <a:rect l="l" t="t" r="r" b="b"/>
              <a:pathLst>
                <a:path w="1000125" h="1430020">
                  <a:moveTo>
                    <a:pt x="0" y="166624"/>
                  </a:moveTo>
                  <a:lnTo>
                    <a:pt x="5948" y="122310"/>
                  </a:lnTo>
                  <a:lnTo>
                    <a:pt x="22737" y="82502"/>
                  </a:lnTo>
                  <a:lnTo>
                    <a:pt x="48783" y="48783"/>
                  </a:lnTo>
                  <a:lnTo>
                    <a:pt x="82502" y="22737"/>
                  </a:lnTo>
                  <a:lnTo>
                    <a:pt x="122310" y="5948"/>
                  </a:lnTo>
                  <a:lnTo>
                    <a:pt x="166624" y="0"/>
                  </a:lnTo>
                  <a:lnTo>
                    <a:pt x="833119" y="0"/>
                  </a:lnTo>
                  <a:lnTo>
                    <a:pt x="877433" y="5948"/>
                  </a:lnTo>
                  <a:lnTo>
                    <a:pt x="917241" y="22737"/>
                  </a:lnTo>
                  <a:lnTo>
                    <a:pt x="950960" y="48783"/>
                  </a:lnTo>
                  <a:lnTo>
                    <a:pt x="977006" y="82502"/>
                  </a:lnTo>
                  <a:lnTo>
                    <a:pt x="993795" y="122310"/>
                  </a:lnTo>
                  <a:lnTo>
                    <a:pt x="999743" y="166624"/>
                  </a:lnTo>
                  <a:lnTo>
                    <a:pt x="999743" y="1262888"/>
                  </a:lnTo>
                  <a:lnTo>
                    <a:pt x="993795" y="1307201"/>
                  </a:lnTo>
                  <a:lnTo>
                    <a:pt x="977006" y="1347009"/>
                  </a:lnTo>
                  <a:lnTo>
                    <a:pt x="950960" y="1380728"/>
                  </a:lnTo>
                  <a:lnTo>
                    <a:pt x="917241" y="1406774"/>
                  </a:lnTo>
                  <a:lnTo>
                    <a:pt x="877433" y="1423563"/>
                  </a:lnTo>
                  <a:lnTo>
                    <a:pt x="833119" y="1429512"/>
                  </a:lnTo>
                  <a:lnTo>
                    <a:pt x="166624" y="1429512"/>
                  </a:lnTo>
                  <a:lnTo>
                    <a:pt x="122310" y="1423563"/>
                  </a:lnTo>
                  <a:lnTo>
                    <a:pt x="82502" y="1406774"/>
                  </a:lnTo>
                  <a:lnTo>
                    <a:pt x="48783" y="1380728"/>
                  </a:lnTo>
                  <a:lnTo>
                    <a:pt x="22737" y="1347009"/>
                  </a:lnTo>
                  <a:lnTo>
                    <a:pt x="5948" y="1307201"/>
                  </a:lnTo>
                  <a:lnTo>
                    <a:pt x="0" y="1262888"/>
                  </a:lnTo>
                  <a:lnTo>
                    <a:pt x="0" y="166624"/>
                  </a:lnTo>
                  <a:close/>
                </a:path>
              </a:pathLst>
            </a:custGeom>
            <a:ln w="9143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611368" y="3090659"/>
              <a:ext cx="656475" cy="656475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658612" y="3118104"/>
              <a:ext cx="571500" cy="571500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658612" y="3118104"/>
              <a:ext cx="571500" cy="571500"/>
            </a:xfrm>
            <a:custGeom>
              <a:avLst/>
              <a:gdLst/>
              <a:ahLst/>
              <a:cxnLst/>
              <a:rect l="l" t="t" r="r" b="b"/>
              <a:pathLst>
                <a:path w="571500" h="571500">
                  <a:moveTo>
                    <a:pt x="0" y="285750"/>
                  </a:moveTo>
                  <a:lnTo>
                    <a:pt x="3738" y="239388"/>
                  </a:lnTo>
                  <a:lnTo>
                    <a:pt x="14563" y="195413"/>
                  </a:lnTo>
                  <a:lnTo>
                    <a:pt x="31886" y="154411"/>
                  </a:lnTo>
                  <a:lnTo>
                    <a:pt x="55120" y="116970"/>
                  </a:lnTo>
                  <a:lnTo>
                    <a:pt x="83677" y="83677"/>
                  </a:lnTo>
                  <a:lnTo>
                    <a:pt x="116970" y="55120"/>
                  </a:lnTo>
                  <a:lnTo>
                    <a:pt x="154411" y="31886"/>
                  </a:lnTo>
                  <a:lnTo>
                    <a:pt x="195413" y="14563"/>
                  </a:lnTo>
                  <a:lnTo>
                    <a:pt x="239388" y="3738"/>
                  </a:lnTo>
                  <a:lnTo>
                    <a:pt x="285750" y="0"/>
                  </a:lnTo>
                  <a:lnTo>
                    <a:pt x="332111" y="3738"/>
                  </a:lnTo>
                  <a:lnTo>
                    <a:pt x="376086" y="14563"/>
                  </a:lnTo>
                  <a:lnTo>
                    <a:pt x="417088" y="31886"/>
                  </a:lnTo>
                  <a:lnTo>
                    <a:pt x="454529" y="55120"/>
                  </a:lnTo>
                  <a:lnTo>
                    <a:pt x="487822" y="83677"/>
                  </a:lnTo>
                  <a:lnTo>
                    <a:pt x="516379" y="116970"/>
                  </a:lnTo>
                  <a:lnTo>
                    <a:pt x="539613" y="154411"/>
                  </a:lnTo>
                  <a:lnTo>
                    <a:pt x="556936" y="195413"/>
                  </a:lnTo>
                  <a:lnTo>
                    <a:pt x="567761" y="239388"/>
                  </a:lnTo>
                  <a:lnTo>
                    <a:pt x="571500" y="285750"/>
                  </a:lnTo>
                  <a:lnTo>
                    <a:pt x="567761" y="332111"/>
                  </a:lnTo>
                  <a:lnTo>
                    <a:pt x="556936" y="376086"/>
                  </a:lnTo>
                  <a:lnTo>
                    <a:pt x="539613" y="417088"/>
                  </a:lnTo>
                  <a:lnTo>
                    <a:pt x="516379" y="454529"/>
                  </a:lnTo>
                  <a:lnTo>
                    <a:pt x="487822" y="487822"/>
                  </a:lnTo>
                  <a:lnTo>
                    <a:pt x="454529" y="516379"/>
                  </a:lnTo>
                  <a:lnTo>
                    <a:pt x="417088" y="539613"/>
                  </a:lnTo>
                  <a:lnTo>
                    <a:pt x="376086" y="556936"/>
                  </a:lnTo>
                  <a:lnTo>
                    <a:pt x="332111" y="567761"/>
                  </a:lnTo>
                  <a:lnTo>
                    <a:pt x="285750" y="571500"/>
                  </a:lnTo>
                  <a:lnTo>
                    <a:pt x="239388" y="567761"/>
                  </a:lnTo>
                  <a:lnTo>
                    <a:pt x="195413" y="556936"/>
                  </a:lnTo>
                  <a:lnTo>
                    <a:pt x="154411" y="539613"/>
                  </a:lnTo>
                  <a:lnTo>
                    <a:pt x="116970" y="516379"/>
                  </a:lnTo>
                  <a:lnTo>
                    <a:pt x="83677" y="487822"/>
                  </a:lnTo>
                  <a:lnTo>
                    <a:pt x="55120" y="454529"/>
                  </a:lnTo>
                  <a:lnTo>
                    <a:pt x="31886" y="417088"/>
                  </a:lnTo>
                  <a:lnTo>
                    <a:pt x="14563" y="376086"/>
                  </a:lnTo>
                  <a:lnTo>
                    <a:pt x="3738" y="332111"/>
                  </a:lnTo>
                  <a:lnTo>
                    <a:pt x="0" y="285750"/>
                  </a:lnTo>
                  <a:close/>
                </a:path>
              </a:pathLst>
            </a:custGeom>
            <a:ln w="9144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449824" y="2694419"/>
              <a:ext cx="656475" cy="656475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497068" y="2721864"/>
              <a:ext cx="571500" cy="571500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497068" y="2721864"/>
              <a:ext cx="571500" cy="571500"/>
            </a:xfrm>
            <a:custGeom>
              <a:avLst/>
              <a:gdLst/>
              <a:ahLst/>
              <a:cxnLst/>
              <a:rect l="l" t="t" r="r" b="b"/>
              <a:pathLst>
                <a:path w="571500" h="571500">
                  <a:moveTo>
                    <a:pt x="0" y="285750"/>
                  </a:moveTo>
                  <a:lnTo>
                    <a:pt x="3738" y="239388"/>
                  </a:lnTo>
                  <a:lnTo>
                    <a:pt x="14563" y="195413"/>
                  </a:lnTo>
                  <a:lnTo>
                    <a:pt x="31886" y="154411"/>
                  </a:lnTo>
                  <a:lnTo>
                    <a:pt x="55120" y="116970"/>
                  </a:lnTo>
                  <a:lnTo>
                    <a:pt x="83677" y="83677"/>
                  </a:lnTo>
                  <a:lnTo>
                    <a:pt x="116970" y="55120"/>
                  </a:lnTo>
                  <a:lnTo>
                    <a:pt x="154411" y="31886"/>
                  </a:lnTo>
                  <a:lnTo>
                    <a:pt x="195413" y="14563"/>
                  </a:lnTo>
                  <a:lnTo>
                    <a:pt x="239388" y="3738"/>
                  </a:lnTo>
                  <a:lnTo>
                    <a:pt x="285750" y="0"/>
                  </a:lnTo>
                  <a:lnTo>
                    <a:pt x="332111" y="3738"/>
                  </a:lnTo>
                  <a:lnTo>
                    <a:pt x="376086" y="14563"/>
                  </a:lnTo>
                  <a:lnTo>
                    <a:pt x="417088" y="31886"/>
                  </a:lnTo>
                  <a:lnTo>
                    <a:pt x="454529" y="55120"/>
                  </a:lnTo>
                  <a:lnTo>
                    <a:pt x="487822" y="83677"/>
                  </a:lnTo>
                  <a:lnTo>
                    <a:pt x="516379" y="116970"/>
                  </a:lnTo>
                  <a:lnTo>
                    <a:pt x="539613" y="154411"/>
                  </a:lnTo>
                  <a:lnTo>
                    <a:pt x="556936" y="195413"/>
                  </a:lnTo>
                  <a:lnTo>
                    <a:pt x="567761" y="239388"/>
                  </a:lnTo>
                  <a:lnTo>
                    <a:pt x="571500" y="285750"/>
                  </a:lnTo>
                  <a:lnTo>
                    <a:pt x="567761" y="332111"/>
                  </a:lnTo>
                  <a:lnTo>
                    <a:pt x="556936" y="376086"/>
                  </a:lnTo>
                  <a:lnTo>
                    <a:pt x="539613" y="417088"/>
                  </a:lnTo>
                  <a:lnTo>
                    <a:pt x="516379" y="454529"/>
                  </a:lnTo>
                  <a:lnTo>
                    <a:pt x="487822" y="487822"/>
                  </a:lnTo>
                  <a:lnTo>
                    <a:pt x="454529" y="516379"/>
                  </a:lnTo>
                  <a:lnTo>
                    <a:pt x="417088" y="539613"/>
                  </a:lnTo>
                  <a:lnTo>
                    <a:pt x="376086" y="556936"/>
                  </a:lnTo>
                  <a:lnTo>
                    <a:pt x="332111" y="567761"/>
                  </a:lnTo>
                  <a:lnTo>
                    <a:pt x="285750" y="571500"/>
                  </a:lnTo>
                  <a:lnTo>
                    <a:pt x="239388" y="567761"/>
                  </a:lnTo>
                  <a:lnTo>
                    <a:pt x="195413" y="556936"/>
                  </a:lnTo>
                  <a:lnTo>
                    <a:pt x="154411" y="539613"/>
                  </a:lnTo>
                  <a:lnTo>
                    <a:pt x="116970" y="516379"/>
                  </a:lnTo>
                  <a:lnTo>
                    <a:pt x="83677" y="487822"/>
                  </a:lnTo>
                  <a:lnTo>
                    <a:pt x="55120" y="454529"/>
                  </a:lnTo>
                  <a:lnTo>
                    <a:pt x="31886" y="417088"/>
                  </a:lnTo>
                  <a:lnTo>
                    <a:pt x="14563" y="376086"/>
                  </a:lnTo>
                  <a:lnTo>
                    <a:pt x="3738" y="332111"/>
                  </a:lnTo>
                  <a:lnTo>
                    <a:pt x="0" y="285750"/>
                  </a:lnTo>
                  <a:close/>
                </a:path>
              </a:pathLst>
            </a:custGeom>
            <a:ln w="9144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7600188" y="2667038"/>
            <a:ext cx="728345" cy="1156335"/>
            <a:chOff x="7600188" y="2667038"/>
            <a:chExt cx="728345" cy="1156335"/>
          </a:xfrm>
        </p:grpSpPr>
        <p:sp>
          <p:nvSpPr>
            <p:cNvPr id="36" name="object 36"/>
            <p:cNvSpPr/>
            <p:nvPr/>
          </p:nvSpPr>
          <p:spPr>
            <a:xfrm>
              <a:off x="7600188" y="2667038"/>
              <a:ext cx="728154" cy="1156296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647432" y="2694432"/>
              <a:ext cx="643127" cy="1071371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647432" y="2694432"/>
              <a:ext cx="643255" cy="1071880"/>
            </a:xfrm>
            <a:custGeom>
              <a:avLst/>
              <a:gdLst/>
              <a:ahLst/>
              <a:cxnLst/>
              <a:rect l="l" t="t" r="r" b="b"/>
              <a:pathLst>
                <a:path w="643254" h="1071879">
                  <a:moveTo>
                    <a:pt x="643127" y="178562"/>
                  </a:moveTo>
                  <a:lnTo>
                    <a:pt x="623004" y="240893"/>
                  </a:lnTo>
                  <a:lnTo>
                    <a:pt x="567484" y="293632"/>
                  </a:lnTo>
                  <a:lnTo>
                    <a:pt x="528723" y="315148"/>
                  </a:lnTo>
                  <a:lnTo>
                    <a:pt x="483841" y="332758"/>
                  </a:lnTo>
                  <a:lnTo>
                    <a:pt x="433748" y="345959"/>
                  </a:lnTo>
                  <a:lnTo>
                    <a:pt x="379352" y="354249"/>
                  </a:lnTo>
                  <a:lnTo>
                    <a:pt x="321564" y="357123"/>
                  </a:lnTo>
                  <a:lnTo>
                    <a:pt x="263775" y="354249"/>
                  </a:lnTo>
                  <a:lnTo>
                    <a:pt x="209379" y="345959"/>
                  </a:lnTo>
                  <a:lnTo>
                    <a:pt x="159286" y="332758"/>
                  </a:lnTo>
                  <a:lnTo>
                    <a:pt x="114404" y="315148"/>
                  </a:lnTo>
                  <a:lnTo>
                    <a:pt x="75643" y="293632"/>
                  </a:lnTo>
                  <a:lnTo>
                    <a:pt x="43913" y="268713"/>
                  </a:lnTo>
                  <a:lnTo>
                    <a:pt x="5182" y="210675"/>
                  </a:lnTo>
                  <a:lnTo>
                    <a:pt x="0" y="178562"/>
                  </a:lnTo>
                </a:path>
                <a:path w="643254" h="1071879">
                  <a:moveTo>
                    <a:pt x="0" y="178562"/>
                  </a:moveTo>
                  <a:lnTo>
                    <a:pt x="20123" y="116230"/>
                  </a:lnTo>
                  <a:lnTo>
                    <a:pt x="75643" y="63491"/>
                  </a:lnTo>
                  <a:lnTo>
                    <a:pt x="114404" y="41975"/>
                  </a:lnTo>
                  <a:lnTo>
                    <a:pt x="159286" y="24365"/>
                  </a:lnTo>
                  <a:lnTo>
                    <a:pt x="209379" y="11164"/>
                  </a:lnTo>
                  <a:lnTo>
                    <a:pt x="263775" y="2874"/>
                  </a:lnTo>
                  <a:lnTo>
                    <a:pt x="321564" y="0"/>
                  </a:lnTo>
                  <a:lnTo>
                    <a:pt x="379352" y="2874"/>
                  </a:lnTo>
                  <a:lnTo>
                    <a:pt x="433748" y="11164"/>
                  </a:lnTo>
                  <a:lnTo>
                    <a:pt x="483841" y="24365"/>
                  </a:lnTo>
                  <a:lnTo>
                    <a:pt x="528723" y="41975"/>
                  </a:lnTo>
                  <a:lnTo>
                    <a:pt x="567484" y="63491"/>
                  </a:lnTo>
                  <a:lnTo>
                    <a:pt x="599214" y="88410"/>
                  </a:lnTo>
                  <a:lnTo>
                    <a:pt x="637945" y="146448"/>
                  </a:lnTo>
                  <a:lnTo>
                    <a:pt x="643127" y="178562"/>
                  </a:lnTo>
                  <a:lnTo>
                    <a:pt x="643127" y="892809"/>
                  </a:lnTo>
                  <a:lnTo>
                    <a:pt x="623004" y="955141"/>
                  </a:lnTo>
                  <a:lnTo>
                    <a:pt x="567484" y="1007880"/>
                  </a:lnTo>
                  <a:lnTo>
                    <a:pt x="528723" y="1029396"/>
                  </a:lnTo>
                  <a:lnTo>
                    <a:pt x="483841" y="1047006"/>
                  </a:lnTo>
                  <a:lnTo>
                    <a:pt x="433748" y="1060207"/>
                  </a:lnTo>
                  <a:lnTo>
                    <a:pt x="379352" y="1068497"/>
                  </a:lnTo>
                  <a:lnTo>
                    <a:pt x="321564" y="1071371"/>
                  </a:lnTo>
                  <a:lnTo>
                    <a:pt x="263775" y="1068497"/>
                  </a:lnTo>
                  <a:lnTo>
                    <a:pt x="209379" y="1060207"/>
                  </a:lnTo>
                  <a:lnTo>
                    <a:pt x="159286" y="1047006"/>
                  </a:lnTo>
                  <a:lnTo>
                    <a:pt x="114404" y="1029396"/>
                  </a:lnTo>
                  <a:lnTo>
                    <a:pt x="75643" y="1007880"/>
                  </a:lnTo>
                  <a:lnTo>
                    <a:pt x="43913" y="982961"/>
                  </a:lnTo>
                  <a:lnTo>
                    <a:pt x="5182" y="924923"/>
                  </a:lnTo>
                  <a:lnTo>
                    <a:pt x="0" y="892809"/>
                  </a:lnTo>
                  <a:lnTo>
                    <a:pt x="0" y="178562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6450045" y="3112487"/>
            <a:ext cx="1088390" cy="319405"/>
            <a:chOff x="6450045" y="3112487"/>
            <a:chExt cx="1088390" cy="319405"/>
          </a:xfrm>
        </p:grpSpPr>
        <p:sp>
          <p:nvSpPr>
            <p:cNvPr id="40" name="object 40"/>
            <p:cNvSpPr/>
            <p:nvPr/>
          </p:nvSpPr>
          <p:spPr>
            <a:xfrm>
              <a:off x="6450045" y="3112487"/>
              <a:ext cx="1088387" cy="319052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478524" y="3118103"/>
              <a:ext cx="1040892" cy="252984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478524" y="3118103"/>
              <a:ext cx="1041400" cy="253365"/>
            </a:xfrm>
            <a:custGeom>
              <a:avLst/>
              <a:gdLst/>
              <a:ahLst/>
              <a:cxnLst/>
              <a:rect l="l" t="t" r="r" b="b"/>
              <a:pathLst>
                <a:path w="1041400" h="253364">
                  <a:moveTo>
                    <a:pt x="0" y="126492"/>
                  </a:moveTo>
                  <a:lnTo>
                    <a:pt x="126492" y="0"/>
                  </a:lnTo>
                  <a:lnTo>
                    <a:pt x="126492" y="63246"/>
                  </a:lnTo>
                  <a:lnTo>
                    <a:pt x="914400" y="63246"/>
                  </a:lnTo>
                  <a:lnTo>
                    <a:pt x="914400" y="0"/>
                  </a:lnTo>
                  <a:lnTo>
                    <a:pt x="1040892" y="126492"/>
                  </a:lnTo>
                  <a:lnTo>
                    <a:pt x="914400" y="252984"/>
                  </a:lnTo>
                  <a:lnTo>
                    <a:pt x="914400" y="189737"/>
                  </a:lnTo>
                  <a:lnTo>
                    <a:pt x="126492" y="189737"/>
                  </a:lnTo>
                  <a:lnTo>
                    <a:pt x="126492" y="252984"/>
                  </a:lnTo>
                  <a:lnTo>
                    <a:pt x="0" y="126492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209" y="0"/>
            <a:ext cx="8839835" cy="4937760"/>
            <a:chOff x="152209" y="0"/>
            <a:chExt cx="8839835" cy="4937760"/>
          </a:xfrm>
        </p:grpSpPr>
        <p:sp>
          <p:nvSpPr>
            <p:cNvPr id="3" name="object 3"/>
            <p:cNvSpPr/>
            <p:nvPr/>
          </p:nvSpPr>
          <p:spPr>
            <a:xfrm>
              <a:off x="161543" y="0"/>
              <a:ext cx="8820912" cy="492404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6971" y="758"/>
              <a:ext cx="8830310" cy="4928235"/>
            </a:xfrm>
            <a:custGeom>
              <a:avLst/>
              <a:gdLst/>
              <a:ahLst/>
              <a:cxnLst/>
              <a:rect l="l" t="t" r="r" b="b"/>
              <a:pathLst>
                <a:path w="8830310" h="4928235">
                  <a:moveTo>
                    <a:pt x="0" y="4927857"/>
                  </a:moveTo>
                  <a:lnTo>
                    <a:pt x="8830056" y="4927857"/>
                  </a:lnTo>
                  <a:lnTo>
                    <a:pt x="8830056" y="0"/>
                  </a:lnTo>
                </a:path>
                <a:path w="8830310" h="4928235">
                  <a:moveTo>
                    <a:pt x="0" y="0"/>
                  </a:moveTo>
                  <a:lnTo>
                    <a:pt x="0" y="4927857"/>
                  </a:lnTo>
                </a:path>
              </a:pathLst>
            </a:custGeom>
            <a:ln w="9144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722875" y="4003535"/>
              <a:ext cx="2994279" cy="69457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770119" y="4030979"/>
              <a:ext cx="2909316" cy="6096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770119" y="4030979"/>
              <a:ext cx="2909570" cy="609600"/>
            </a:xfrm>
            <a:custGeom>
              <a:avLst/>
              <a:gdLst/>
              <a:ahLst/>
              <a:cxnLst/>
              <a:rect l="l" t="t" r="r" b="b"/>
              <a:pathLst>
                <a:path w="2909570" h="609600">
                  <a:moveTo>
                    <a:pt x="0" y="609600"/>
                  </a:moveTo>
                  <a:lnTo>
                    <a:pt x="2909316" y="609600"/>
                  </a:lnTo>
                  <a:lnTo>
                    <a:pt x="2909316" y="0"/>
                  </a:lnTo>
                  <a:lnTo>
                    <a:pt x="0" y="0"/>
                  </a:lnTo>
                  <a:lnTo>
                    <a:pt x="0" y="609600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722875" y="2109216"/>
              <a:ext cx="2994279" cy="160896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770119" y="2136648"/>
              <a:ext cx="2909316" cy="152400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770119" y="2136648"/>
              <a:ext cx="2909570" cy="1524000"/>
            </a:xfrm>
            <a:custGeom>
              <a:avLst/>
              <a:gdLst/>
              <a:ahLst/>
              <a:cxnLst/>
              <a:rect l="l" t="t" r="r" b="b"/>
              <a:pathLst>
                <a:path w="2909570" h="1524000">
                  <a:moveTo>
                    <a:pt x="0" y="1524000"/>
                  </a:moveTo>
                  <a:lnTo>
                    <a:pt x="2909316" y="1524000"/>
                  </a:lnTo>
                  <a:lnTo>
                    <a:pt x="2909316" y="0"/>
                  </a:lnTo>
                  <a:lnTo>
                    <a:pt x="0" y="0"/>
                  </a:lnTo>
                  <a:lnTo>
                    <a:pt x="0" y="1524000"/>
                  </a:lnTo>
                  <a:close/>
                </a:path>
              </a:pathLst>
            </a:custGeom>
            <a:ln w="9143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722875" y="213360"/>
              <a:ext cx="2994279" cy="160896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770119" y="240792"/>
              <a:ext cx="2909316" cy="152399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770119" y="240792"/>
              <a:ext cx="2909570" cy="1524000"/>
            </a:xfrm>
            <a:custGeom>
              <a:avLst/>
              <a:gdLst/>
              <a:ahLst/>
              <a:cxnLst/>
              <a:rect l="l" t="t" r="r" b="b"/>
              <a:pathLst>
                <a:path w="2909570" h="1524000">
                  <a:moveTo>
                    <a:pt x="0" y="1523999"/>
                  </a:moveTo>
                  <a:lnTo>
                    <a:pt x="2909316" y="1523999"/>
                  </a:lnTo>
                  <a:lnTo>
                    <a:pt x="2909316" y="0"/>
                  </a:lnTo>
                  <a:lnTo>
                    <a:pt x="0" y="0"/>
                  </a:lnTo>
                  <a:lnTo>
                    <a:pt x="0" y="1523999"/>
                  </a:lnTo>
                  <a:close/>
                </a:path>
              </a:pathLst>
            </a:custGeom>
            <a:ln w="91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812792" y="4079722"/>
              <a:ext cx="2820542" cy="48427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960619" y="4053852"/>
              <a:ext cx="2521839" cy="60907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860036" y="4107179"/>
              <a:ext cx="2735580" cy="39928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4860035" y="4107179"/>
            <a:ext cx="2735580" cy="399415"/>
          </a:xfrm>
          <a:prstGeom prst="rect">
            <a:avLst/>
          </a:prstGeom>
          <a:ln w="9144">
            <a:solidFill>
              <a:srgbClr val="F8F8F8"/>
            </a:solidFill>
          </a:ln>
        </p:spPr>
        <p:txBody>
          <a:bodyPr vert="horz" wrap="square" lIns="0" tIns="38735" rIns="0" bIns="0" rtlCol="0">
            <a:spAutoFit/>
          </a:bodyPr>
          <a:lstStyle/>
          <a:p>
            <a:pPr marL="296545">
              <a:lnSpc>
                <a:spcPct val="100000"/>
              </a:lnSpc>
              <a:spcBef>
                <a:spcPts val="305"/>
              </a:spcBef>
            </a:pPr>
            <a:r>
              <a:rPr sz="2000" spc="-5" dirty="0">
                <a:latin typeface="Cambria"/>
                <a:cs typeface="Cambria"/>
              </a:rPr>
              <a:t>Blat </a:t>
            </a:r>
            <a:r>
              <a:rPr sz="2000" dirty="0">
                <a:latin typeface="Cambria"/>
                <a:cs typeface="Cambria"/>
              </a:rPr>
              <a:t>/ </a:t>
            </a:r>
            <a:r>
              <a:rPr sz="2000" b="1" spc="-5" dirty="0">
                <a:latin typeface="Cambria"/>
                <a:cs typeface="Cambria"/>
              </a:rPr>
              <a:t>Baza </a:t>
            </a:r>
            <a:r>
              <a:rPr sz="2000" b="1" dirty="0">
                <a:latin typeface="Cambria"/>
                <a:cs typeface="Cambria"/>
              </a:rPr>
              <a:t>de</a:t>
            </a:r>
            <a:r>
              <a:rPr sz="2000" b="1" spc="-55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date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4757928" y="3101352"/>
            <a:ext cx="2930525" cy="609600"/>
            <a:chOff x="4757928" y="3101352"/>
            <a:chExt cx="2930525" cy="609600"/>
          </a:xfrm>
        </p:grpSpPr>
        <p:sp>
          <p:nvSpPr>
            <p:cNvPr id="19" name="object 19"/>
            <p:cNvSpPr/>
            <p:nvPr/>
          </p:nvSpPr>
          <p:spPr>
            <a:xfrm>
              <a:off x="4812792" y="3127222"/>
              <a:ext cx="2820542" cy="48427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757928" y="3101352"/>
              <a:ext cx="2930271" cy="609079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860036" y="3154680"/>
              <a:ext cx="2735580" cy="39928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4860035" y="3154679"/>
            <a:ext cx="2735580" cy="399415"/>
          </a:xfrm>
          <a:prstGeom prst="rect">
            <a:avLst/>
          </a:prstGeom>
          <a:ln w="9144">
            <a:solidFill>
              <a:srgbClr val="F8F8F8"/>
            </a:solidFill>
          </a:ln>
        </p:spPr>
        <p:txBody>
          <a:bodyPr vert="horz" wrap="square" lIns="0" tIns="38735" rIns="0" bIns="0" rtlCol="0">
            <a:spAutoFit/>
          </a:bodyPr>
          <a:lstStyle/>
          <a:p>
            <a:pPr marL="92710">
              <a:lnSpc>
                <a:spcPct val="100000"/>
              </a:lnSpc>
              <a:spcBef>
                <a:spcPts val="305"/>
              </a:spcBef>
            </a:pPr>
            <a:r>
              <a:rPr sz="2000" spc="-5" dirty="0">
                <a:latin typeface="Cambria"/>
                <a:cs typeface="Cambria"/>
              </a:rPr>
              <a:t>Jeleu </a:t>
            </a:r>
            <a:r>
              <a:rPr sz="2000" dirty="0">
                <a:latin typeface="Cambria"/>
                <a:cs typeface="Cambria"/>
              </a:rPr>
              <a:t>/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Funcționalitate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4812791" y="2148852"/>
            <a:ext cx="2820670" cy="609600"/>
            <a:chOff x="4812791" y="2148852"/>
            <a:chExt cx="2820670" cy="609600"/>
          </a:xfrm>
        </p:grpSpPr>
        <p:sp>
          <p:nvSpPr>
            <p:cNvPr id="24" name="object 24"/>
            <p:cNvSpPr/>
            <p:nvPr/>
          </p:nvSpPr>
          <p:spPr>
            <a:xfrm>
              <a:off x="4812791" y="2174722"/>
              <a:ext cx="2820542" cy="48427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898135" y="2148852"/>
              <a:ext cx="2646807" cy="609079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860035" y="2202180"/>
              <a:ext cx="2735580" cy="39928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4860035" y="2202179"/>
            <a:ext cx="2735580" cy="399415"/>
          </a:xfrm>
          <a:prstGeom prst="rect">
            <a:avLst/>
          </a:prstGeom>
          <a:ln w="9144">
            <a:solidFill>
              <a:srgbClr val="F8F8F8"/>
            </a:solidFill>
          </a:ln>
        </p:spPr>
        <p:txBody>
          <a:bodyPr vert="horz" wrap="square" lIns="0" tIns="38735" rIns="0" bIns="0" rtlCol="0">
            <a:spAutoFit/>
          </a:bodyPr>
          <a:lstStyle/>
          <a:p>
            <a:pPr marL="234315">
              <a:lnSpc>
                <a:spcPct val="100000"/>
              </a:lnSpc>
              <a:spcBef>
                <a:spcPts val="305"/>
              </a:spcBef>
            </a:pPr>
            <a:r>
              <a:rPr sz="2000" spc="-5" dirty="0">
                <a:latin typeface="Cambria"/>
                <a:cs typeface="Cambria"/>
              </a:rPr>
              <a:t>Cremă </a:t>
            </a:r>
            <a:r>
              <a:rPr sz="2000" dirty="0">
                <a:latin typeface="Cambria"/>
                <a:cs typeface="Cambria"/>
              </a:rPr>
              <a:t>/ </a:t>
            </a:r>
            <a:r>
              <a:rPr sz="2000" b="1" spc="-15" dirty="0">
                <a:latin typeface="Cambria"/>
                <a:cs typeface="Cambria"/>
              </a:rPr>
              <a:t>Rol</a:t>
            </a:r>
            <a:r>
              <a:rPr sz="2000" b="1" spc="-80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specific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4812791" y="1196352"/>
            <a:ext cx="2820670" cy="609600"/>
            <a:chOff x="4812791" y="1196352"/>
            <a:chExt cx="2820670" cy="609600"/>
          </a:xfrm>
        </p:grpSpPr>
        <p:sp>
          <p:nvSpPr>
            <p:cNvPr id="29" name="object 29"/>
            <p:cNvSpPr/>
            <p:nvPr/>
          </p:nvSpPr>
          <p:spPr>
            <a:xfrm>
              <a:off x="4812791" y="1222222"/>
              <a:ext cx="2820542" cy="48427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123687" y="1196352"/>
              <a:ext cx="2198750" cy="609079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860035" y="1249679"/>
              <a:ext cx="2735580" cy="39928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4860035" y="1249680"/>
            <a:ext cx="2735580" cy="399415"/>
          </a:xfrm>
          <a:prstGeom prst="rect">
            <a:avLst/>
          </a:prstGeom>
          <a:ln w="9144">
            <a:solidFill>
              <a:srgbClr val="F8F8F8"/>
            </a:solidFill>
          </a:ln>
        </p:spPr>
        <p:txBody>
          <a:bodyPr vert="horz" wrap="square" lIns="0" tIns="38735" rIns="0" bIns="0" rtlCol="0">
            <a:spAutoFit/>
          </a:bodyPr>
          <a:lstStyle/>
          <a:p>
            <a:pPr marL="458470">
              <a:lnSpc>
                <a:spcPct val="100000"/>
              </a:lnSpc>
              <a:spcBef>
                <a:spcPts val="305"/>
              </a:spcBef>
            </a:pPr>
            <a:r>
              <a:rPr sz="2000" spc="-10" dirty="0">
                <a:latin typeface="Cambria"/>
                <a:cs typeface="Cambria"/>
              </a:rPr>
              <a:t>Frișcă </a:t>
            </a:r>
            <a:r>
              <a:rPr sz="2000" dirty="0">
                <a:latin typeface="Cambria"/>
                <a:cs typeface="Cambria"/>
              </a:rPr>
              <a:t>/</a:t>
            </a:r>
            <a:r>
              <a:rPr sz="2000" spc="-35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Marcaje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4812791" y="243852"/>
            <a:ext cx="2820670" cy="609600"/>
            <a:chOff x="4812791" y="243852"/>
            <a:chExt cx="2820670" cy="609600"/>
          </a:xfrm>
        </p:grpSpPr>
        <p:sp>
          <p:nvSpPr>
            <p:cNvPr id="34" name="object 34"/>
            <p:cNvSpPr/>
            <p:nvPr/>
          </p:nvSpPr>
          <p:spPr>
            <a:xfrm>
              <a:off x="4812791" y="269722"/>
              <a:ext cx="2820542" cy="48427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920995" y="243852"/>
              <a:ext cx="2605658" cy="609079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860035" y="297180"/>
              <a:ext cx="2735580" cy="39928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>
            <a:spLocks noGrp="1"/>
          </p:cNvSpPr>
          <p:nvPr>
            <p:ph type="title"/>
          </p:nvPr>
        </p:nvSpPr>
        <p:spPr>
          <a:xfrm>
            <a:off x="4860035" y="297179"/>
            <a:ext cx="2735580" cy="399415"/>
          </a:xfrm>
          <a:prstGeom prst="rect">
            <a:avLst/>
          </a:prstGeom>
          <a:ln w="9144">
            <a:solidFill>
              <a:srgbClr val="F8F8F8"/>
            </a:solidFill>
          </a:ln>
        </p:spPr>
        <p:txBody>
          <a:bodyPr vert="horz" wrap="square" lIns="0" tIns="38100" rIns="0" bIns="0" rtlCol="0">
            <a:spAutoFit/>
          </a:bodyPr>
          <a:lstStyle/>
          <a:p>
            <a:pPr marL="255904">
              <a:lnSpc>
                <a:spcPct val="100000"/>
              </a:lnSpc>
              <a:spcBef>
                <a:spcPts val="300"/>
              </a:spcBef>
            </a:pPr>
            <a:r>
              <a:rPr sz="2000" b="0" spc="-10" dirty="0">
                <a:solidFill>
                  <a:srgbClr val="000000"/>
                </a:solidFill>
                <a:latin typeface="Cambria"/>
                <a:cs typeface="Cambria"/>
              </a:rPr>
              <a:t>Fructe </a:t>
            </a:r>
            <a:r>
              <a:rPr sz="2000" b="0" dirty="0">
                <a:solidFill>
                  <a:srgbClr val="000000"/>
                </a:solidFill>
                <a:latin typeface="Cambria"/>
                <a:cs typeface="Cambria"/>
              </a:rPr>
              <a:t>/</a:t>
            </a:r>
            <a:r>
              <a:rPr sz="2000" b="0" spc="-5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000" spc="-10" dirty="0">
                <a:solidFill>
                  <a:srgbClr val="000000"/>
                </a:solidFill>
              </a:rPr>
              <a:t>Prezentare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03377" y="6484721"/>
            <a:ext cx="853884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Cambria"/>
                <a:cs typeface="Cambria"/>
              </a:rPr>
              <a:t>C. Henderson, </a:t>
            </a:r>
            <a:r>
              <a:rPr sz="2000" i="1" spc="-5" dirty="0">
                <a:latin typeface="Cambria"/>
                <a:cs typeface="Cambria"/>
              </a:rPr>
              <a:t>Scalable </a:t>
            </a:r>
            <a:r>
              <a:rPr sz="2000" i="1" spc="-45" dirty="0">
                <a:latin typeface="Cambria"/>
                <a:cs typeface="Cambria"/>
              </a:rPr>
              <a:t>Web </a:t>
            </a:r>
            <a:r>
              <a:rPr sz="2000" i="1" spc="-15" dirty="0">
                <a:latin typeface="Cambria"/>
                <a:cs typeface="Cambria"/>
              </a:rPr>
              <a:t>Architectures</a:t>
            </a:r>
            <a:r>
              <a:rPr sz="2000" spc="-15" dirty="0">
                <a:latin typeface="Cambria"/>
                <a:cs typeface="Cambria"/>
              </a:rPr>
              <a:t>, </a:t>
            </a:r>
            <a:r>
              <a:rPr sz="2000" spc="-40" dirty="0">
                <a:latin typeface="Cambria"/>
                <a:cs typeface="Cambria"/>
              </a:rPr>
              <a:t>Web </a:t>
            </a:r>
            <a:r>
              <a:rPr sz="2000" spc="-5" dirty="0">
                <a:latin typeface="Cambria"/>
                <a:cs typeface="Cambria"/>
              </a:rPr>
              <a:t>2.0 Expo, 2007: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b="1" spc="-180" dirty="0">
                <a:solidFill>
                  <a:srgbClr val="3333FF"/>
                </a:solidFill>
                <a:latin typeface="Arial"/>
                <a:cs typeface="Arial"/>
              </a:rPr>
              <a:t>iamcal.com/talks/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37385" y="2441905"/>
            <a:ext cx="527050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Stratificate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dirty="0">
                <a:solidFill>
                  <a:srgbClr val="000000"/>
                </a:solidFill>
                <a:latin typeface="Cambria"/>
                <a:cs typeface="Cambria"/>
              </a:rPr>
              <a:t>layered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):</a:t>
            </a:r>
            <a:r>
              <a:rPr b="0" spc="-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principii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45465" y="3359911"/>
            <a:ext cx="8654415" cy="3012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3825" marR="116205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demarcarea responsabilităților (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separation of </a:t>
            </a:r>
            <a:r>
              <a:rPr sz="2800" i="1" spc="-10" dirty="0">
                <a:solidFill>
                  <a:srgbClr val="FF3300"/>
                </a:solidFill>
                <a:latin typeface="Cambria"/>
                <a:cs typeface="Cambria"/>
              </a:rPr>
              <a:t>concerns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)  </a:t>
            </a:r>
            <a:r>
              <a:rPr sz="2800" dirty="0">
                <a:latin typeface="Cambria"/>
                <a:cs typeface="Cambria"/>
              </a:rPr>
              <a:t>fiecare </a:t>
            </a:r>
            <a:r>
              <a:rPr sz="2800" spc="-5" dirty="0">
                <a:latin typeface="Cambria"/>
                <a:cs typeface="Cambria"/>
              </a:rPr>
              <a:t>strat </a:t>
            </a:r>
            <a:r>
              <a:rPr sz="2800" spc="-10" dirty="0">
                <a:latin typeface="Cambria"/>
                <a:cs typeface="Cambria"/>
              </a:rPr>
              <a:t>are </a:t>
            </a:r>
            <a:r>
              <a:rPr sz="2800" spc="-5" dirty="0">
                <a:latin typeface="Cambria"/>
                <a:cs typeface="Cambria"/>
              </a:rPr>
              <a:t>un rol bine-stabilit,</a:t>
            </a:r>
            <a:r>
              <a:rPr sz="2800" spc="3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componentele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unui strat vizând funcționalitățile</a:t>
            </a:r>
            <a:r>
              <a:rPr sz="2800" spc="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acestuia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marL="12065" marR="508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modelul de structurare a datelor este separat de maniera  de </a:t>
            </a:r>
            <a:r>
              <a:rPr sz="2800" spc="-10" dirty="0">
                <a:latin typeface="Cambria"/>
                <a:cs typeface="Cambria"/>
              </a:rPr>
              <a:t>procesare </a:t>
            </a:r>
            <a:r>
              <a:rPr sz="2800" spc="-5" dirty="0">
                <a:latin typeface="Cambria"/>
                <a:cs typeface="Cambria"/>
              </a:rPr>
              <a:t>(controlul aplicației, </a:t>
            </a:r>
            <a:r>
              <a:rPr sz="2800" i="1" spc="-5" dirty="0">
                <a:latin typeface="Cambria"/>
                <a:cs typeface="Cambria"/>
              </a:rPr>
              <a:t>business logic</a:t>
            </a:r>
            <a:r>
              <a:rPr sz="2800" spc="-5" dirty="0">
                <a:latin typeface="Cambria"/>
                <a:cs typeface="Cambria"/>
              </a:rPr>
              <a:t>)</a:t>
            </a:r>
            <a:r>
              <a:rPr sz="2800" spc="1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și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Cambria"/>
                <a:cs typeface="Cambria"/>
              </a:rPr>
              <a:t>de </a:t>
            </a:r>
            <a:r>
              <a:rPr sz="2800" spc="-10" dirty="0">
                <a:latin typeface="Cambria"/>
                <a:cs typeface="Cambria"/>
              </a:rPr>
              <a:t>modul </a:t>
            </a:r>
            <a:r>
              <a:rPr sz="2800" spc="-5" dirty="0">
                <a:latin typeface="Cambria"/>
                <a:cs typeface="Cambria"/>
              </a:rPr>
              <a:t>de </a:t>
            </a:r>
            <a:r>
              <a:rPr sz="2800" spc="-10" dirty="0">
                <a:latin typeface="Cambria"/>
                <a:cs typeface="Cambria"/>
              </a:rPr>
              <a:t>prezentare </a:t>
            </a:r>
            <a:r>
              <a:rPr sz="2800" spc="-5" dirty="0">
                <a:latin typeface="Cambria"/>
                <a:cs typeface="Cambria"/>
              </a:rPr>
              <a:t>a acestora (interfața</a:t>
            </a:r>
            <a:r>
              <a:rPr sz="2800" spc="6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Web)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37385" y="2441905"/>
            <a:ext cx="527050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Stratificate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dirty="0">
                <a:solidFill>
                  <a:srgbClr val="000000"/>
                </a:solidFill>
                <a:latin typeface="Cambria"/>
                <a:cs typeface="Cambria"/>
              </a:rPr>
              <a:t>layered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):</a:t>
            </a:r>
            <a:r>
              <a:rPr b="0" spc="-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principii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08177" y="3359911"/>
            <a:ext cx="792480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izolare (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layers of</a:t>
            </a:r>
            <a:r>
              <a:rPr sz="2800" i="1" spc="25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isolation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  <a:p>
            <a:pPr marL="12700" marR="508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modificările operate la un anumit strat nu au impact  sau nu afectează componentele din alt</a:t>
            </a:r>
            <a:r>
              <a:rPr sz="2800" spc="-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strat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37385" y="2441905"/>
            <a:ext cx="527050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Stratificate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dirty="0">
                <a:solidFill>
                  <a:srgbClr val="000000"/>
                </a:solidFill>
                <a:latin typeface="Cambria"/>
                <a:cs typeface="Cambria"/>
              </a:rPr>
              <a:t>layered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):</a:t>
            </a:r>
            <a:r>
              <a:rPr b="0" spc="-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principii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43941" y="3359911"/>
            <a:ext cx="865695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09750">
              <a:lnSpc>
                <a:spcPct val="100000"/>
              </a:lnSpc>
              <a:spcBef>
                <a:spcPts val="95"/>
              </a:spcBef>
            </a:pPr>
            <a:r>
              <a:rPr sz="2800" i="1" spc="-10" dirty="0">
                <a:solidFill>
                  <a:srgbClr val="FF3300"/>
                </a:solidFill>
                <a:latin typeface="Cambria"/>
                <a:cs typeface="Cambria"/>
              </a:rPr>
              <a:t>architecture 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sinkhole</a:t>
            </a:r>
            <a:r>
              <a:rPr sz="2800" i="1" spc="30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anti-pattern</a:t>
            </a:r>
            <a:endParaRPr sz="2800">
              <a:latin typeface="Cambria"/>
              <a:cs typeface="Cambria"/>
            </a:endParaRPr>
          </a:p>
          <a:p>
            <a:pPr marL="1356995" marR="5080" indent="-1344930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fluxul de cereri traversează fiecare strat, fără a se efectua  procesări semnificative în cadrul</a:t>
            </a:r>
            <a:r>
              <a:rPr sz="2800" spc="-2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acestuia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82645" y="550544"/>
            <a:ext cx="33775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solidFill>
                  <a:srgbClr val="2A046E"/>
                </a:solidFill>
                <a:latin typeface="Candara"/>
                <a:cs typeface="Candara"/>
              </a:rPr>
              <a:t>arhitecturi</a:t>
            </a:r>
            <a:r>
              <a:rPr sz="4000" spc="-35" dirty="0">
                <a:solidFill>
                  <a:srgbClr val="2A046E"/>
                </a:solidFill>
                <a:latin typeface="Candara"/>
                <a:cs typeface="Candara"/>
              </a:rPr>
              <a:t> </a:t>
            </a: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web</a:t>
            </a:r>
            <a:endParaRPr sz="4000">
              <a:latin typeface="Candara"/>
              <a:cs typeface="Candar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24306" y="2370836"/>
            <a:ext cx="7693659" cy="35032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2A046E"/>
                </a:solidFill>
                <a:latin typeface="Cambria"/>
                <a:cs typeface="Cambria"/>
              </a:rPr>
              <a:t>Conduse de evenimente</a:t>
            </a:r>
            <a:r>
              <a:rPr sz="3200" spc="-60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(</a:t>
            </a:r>
            <a:r>
              <a:rPr sz="3200" i="1" spc="-5" dirty="0">
                <a:latin typeface="Cambria"/>
                <a:cs typeface="Cambria"/>
              </a:rPr>
              <a:t>event-driven</a:t>
            </a:r>
            <a:r>
              <a:rPr sz="3200" spc="-5" dirty="0">
                <a:latin typeface="Cambria"/>
                <a:cs typeface="Cambria"/>
              </a:rPr>
              <a:t>)</a:t>
            </a:r>
            <a:endParaRPr sz="3200">
              <a:latin typeface="Cambria"/>
              <a:cs typeface="Cambria"/>
            </a:endParaRPr>
          </a:p>
          <a:p>
            <a:pPr algn="ctr">
              <a:lnSpc>
                <a:spcPts val="3350"/>
              </a:lnSpc>
              <a:spcBef>
                <a:spcPts val="15"/>
              </a:spcBef>
            </a:pPr>
            <a:r>
              <a:rPr sz="2800" spc="-5" dirty="0">
                <a:latin typeface="Cambria"/>
                <a:cs typeface="Cambria"/>
              </a:rPr>
              <a:t>uzual în contextul aplicațiilor distribuite</a:t>
            </a:r>
            <a:r>
              <a:rPr sz="2800" spc="65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asincrone</a:t>
            </a:r>
            <a:endParaRPr sz="2800">
              <a:latin typeface="Cambria"/>
              <a:cs typeface="Cambria"/>
            </a:endParaRPr>
          </a:p>
          <a:p>
            <a:pPr marL="1905" algn="ctr">
              <a:lnSpc>
                <a:spcPts val="3350"/>
              </a:lnSpc>
            </a:pPr>
            <a:r>
              <a:rPr sz="2800" spc="-5" dirty="0">
                <a:latin typeface="Webdings"/>
                <a:cs typeface="Webdings"/>
              </a:rPr>
              <a:t></a:t>
            </a:r>
            <a:r>
              <a:rPr sz="2800" spc="-5" dirty="0">
                <a:latin typeface="Cambria"/>
                <a:cs typeface="Cambria"/>
              </a:rPr>
              <a:t>scalabilitate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topologii</a:t>
            </a:r>
            <a:r>
              <a:rPr sz="2800" spc="5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principale:</a:t>
            </a:r>
            <a:endParaRPr sz="2800">
              <a:latin typeface="Cambria"/>
              <a:cs typeface="Cambria"/>
            </a:endParaRPr>
          </a:p>
          <a:p>
            <a:pPr marL="3167380" marR="3155950" algn="ctr">
              <a:lnSpc>
                <a:spcPct val="100000"/>
              </a:lnSpc>
              <a:spcBef>
                <a:spcPts val="5"/>
              </a:spcBef>
            </a:pP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me</a:t>
            </a:r>
            <a:r>
              <a:rPr sz="2800" i="1" spc="-15" dirty="0">
                <a:solidFill>
                  <a:srgbClr val="FF3300"/>
                </a:solidFill>
                <a:latin typeface="Cambria"/>
                <a:cs typeface="Cambria"/>
              </a:rPr>
              <a:t>d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iator  </a:t>
            </a:r>
            <a:r>
              <a:rPr sz="2800" spc="-5" dirty="0">
                <a:latin typeface="Cambria"/>
                <a:cs typeface="Cambria"/>
              </a:rPr>
              <a:t>sau  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broker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226" y="20523"/>
            <a:ext cx="669099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dirty="0">
                <a:solidFill>
                  <a:srgbClr val="2A046E"/>
                </a:solidFill>
                <a:latin typeface="Cambria"/>
                <a:cs typeface="Cambria"/>
              </a:rPr>
              <a:t>Conduse de </a:t>
            </a: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evenimente</a:t>
            </a:r>
            <a:r>
              <a:rPr b="0" spc="-20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spc="-5" dirty="0">
                <a:solidFill>
                  <a:srgbClr val="000000"/>
                </a:solidFill>
                <a:latin typeface="Cambria"/>
                <a:cs typeface="Cambria"/>
              </a:rPr>
              <a:t>event-driven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  <p:sp>
        <p:nvSpPr>
          <p:cNvPr id="3" name="object 3"/>
          <p:cNvSpPr/>
          <p:nvPr/>
        </p:nvSpPr>
        <p:spPr>
          <a:xfrm>
            <a:off x="1043939" y="620267"/>
            <a:ext cx="8081000" cy="62186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82015" y="932815"/>
            <a:ext cx="352171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mediator</a:t>
            </a:r>
            <a:endParaRPr sz="2800">
              <a:latin typeface="Cambria"/>
              <a:cs typeface="Cambria"/>
            </a:endParaRPr>
          </a:p>
          <a:p>
            <a:pPr marL="12065" marR="5080" indent="-317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evenimente procesate  în mai mulți pași,  necesitând</a:t>
            </a:r>
            <a:r>
              <a:rPr sz="2800" spc="-5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orchestrare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0868" y="20523"/>
            <a:ext cx="8408670" cy="1384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4610" algn="ctr">
              <a:lnSpc>
                <a:spcPct val="100000"/>
              </a:lnSpc>
              <a:spcBef>
                <a:spcPts val="105"/>
              </a:spcBef>
            </a:pPr>
            <a:r>
              <a:rPr b="0" dirty="0">
                <a:solidFill>
                  <a:srgbClr val="2A046E"/>
                </a:solidFill>
                <a:latin typeface="Cambria"/>
                <a:cs typeface="Cambria"/>
              </a:rPr>
              <a:t>Conduse de </a:t>
            </a: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evenimente</a:t>
            </a:r>
            <a:r>
              <a:rPr b="0" spc="-40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spc="-5" dirty="0">
                <a:solidFill>
                  <a:srgbClr val="000000"/>
                </a:solidFill>
                <a:latin typeface="Cambria"/>
                <a:cs typeface="Cambria"/>
              </a:rPr>
              <a:t>event-driven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  <a:p>
            <a:pPr marL="12700" marR="5080" algn="ctr">
              <a:lnSpc>
                <a:spcPct val="100000"/>
              </a:lnSpc>
              <a:spcBef>
                <a:spcPts val="135"/>
              </a:spcBef>
            </a:pPr>
            <a:r>
              <a:rPr sz="2800" b="0" i="1" spc="-5" dirty="0">
                <a:latin typeface="Cambria"/>
                <a:cs typeface="Cambria"/>
              </a:rPr>
              <a:t>broker </a:t>
            </a:r>
            <a:r>
              <a:rPr sz="2800" b="0" i="1" spc="-5" dirty="0">
                <a:solidFill>
                  <a:srgbClr val="000000"/>
                </a:solidFill>
                <a:latin typeface="Cambria"/>
                <a:cs typeface="Cambria"/>
              </a:rPr>
              <a:t>–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fluxul de </a:t>
            </a:r>
            <a:r>
              <a:rPr sz="2800" b="0" spc="-10" dirty="0">
                <a:solidFill>
                  <a:srgbClr val="000000"/>
                </a:solidFill>
                <a:latin typeface="Cambria"/>
                <a:cs typeface="Cambria"/>
              </a:rPr>
              <a:t>mesaje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este distribuit componentelor  de </a:t>
            </a:r>
            <a:r>
              <a:rPr sz="2800" b="0" spc="-10" dirty="0">
                <a:solidFill>
                  <a:srgbClr val="000000"/>
                </a:solidFill>
                <a:latin typeface="Cambria"/>
                <a:cs typeface="Cambria"/>
              </a:rPr>
              <a:t>procesare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a</a:t>
            </a:r>
            <a:r>
              <a:rPr sz="2800" b="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evenimentelor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66733" y="1430397"/>
            <a:ext cx="8010532" cy="54014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79244" y="20523"/>
            <a:ext cx="598678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Extensibile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spc="-5" dirty="0">
                <a:solidFill>
                  <a:srgbClr val="000000"/>
                </a:solidFill>
                <a:latin typeface="Cambria"/>
                <a:cs typeface="Cambria"/>
              </a:rPr>
              <a:t>microkernel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/</a:t>
            </a:r>
            <a:r>
              <a:rPr b="0" spc="-5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i="1" dirty="0">
                <a:solidFill>
                  <a:srgbClr val="000000"/>
                </a:solidFill>
                <a:latin typeface="Cambria"/>
                <a:cs typeface="Cambria"/>
              </a:rPr>
              <a:t>plug-in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53490" y="511810"/>
            <a:ext cx="703834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sistem principal (</a:t>
            </a:r>
            <a:r>
              <a:rPr sz="2800" i="1" spc="-5" dirty="0">
                <a:latin typeface="Cambria"/>
                <a:cs typeface="Cambria"/>
              </a:rPr>
              <a:t>core</a:t>
            </a:r>
            <a:r>
              <a:rPr sz="2800" i="1" spc="-10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system</a:t>
            </a:r>
            <a:r>
              <a:rPr sz="2800" spc="-5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+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10" dirty="0">
                <a:latin typeface="Cambria"/>
                <a:cs typeface="Cambria"/>
              </a:rPr>
              <a:t>module </a:t>
            </a:r>
            <a:r>
              <a:rPr sz="2800" spc="-5" dirty="0">
                <a:latin typeface="Cambria"/>
                <a:cs typeface="Cambria"/>
              </a:rPr>
              <a:t>independente de tip extensie</a:t>
            </a:r>
            <a:r>
              <a:rPr sz="2800" spc="-35" dirty="0">
                <a:latin typeface="Cambria"/>
                <a:cs typeface="Cambria"/>
              </a:rPr>
              <a:t> </a:t>
            </a:r>
            <a:r>
              <a:rPr sz="2800" dirty="0">
                <a:latin typeface="Cambria"/>
                <a:cs typeface="Cambria"/>
              </a:rPr>
              <a:t>(</a:t>
            </a:r>
            <a:r>
              <a:rPr sz="2800" i="1" dirty="0">
                <a:latin typeface="Cambria"/>
                <a:cs typeface="Cambria"/>
              </a:rPr>
              <a:t>plug-in</a:t>
            </a:r>
            <a:r>
              <a:rPr sz="2800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724644" y="1922427"/>
            <a:ext cx="5694710" cy="3832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16914" y="5912611"/>
            <a:ext cx="710692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34695" marR="5080" indent="-72263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o </a:t>
            </a:r>
            <a:r>
              <a:rPr sz="2800" spc="-10" dirty="0">
                <a:latin typeface="Cambria"/>
                <a:cs typeface="Cambria"/>
              </a:rPr>
              <a:t>astfel </a:t>
            </a:r>
            <a:r>
              <a:rPr sz="2800" spc="-5" dirty="0">
                <a:latin typeface="Cambria"/>
                <a:cs typeface="Cambria"/>
              </a:rPr>
              <a:t>de </a:t>
            </a:r>
            <a:r>
              <a:rPr sz="2800" spc="-15" dirty="0">
                <a:latin typeface="Cambria"/>
                <a:cs typeface="Cambria"/>
              </a:rPr>
              <a:t>arhitectură </a:t>
            </a:r>
            <a:r>
              <a:rPr sz="2800" spc="-10" dirty="0">
                <a:latin typeface="Cambria"/>
                <a:cs typeface="Cambria"/>
              </a:rPr>
              <a:t>poate </a:t>
            </a:r>
            <a:r>
              <a:rPr sz="2800" spc="-5" dirty="0">
                <a:latin typeface="Cambria"/>
                <a:cs typeface="Cambria"/>
              </a:rPr>
              <a:t>fi inclusă/utilizată  ca </a:t>
            </a:r>
            <a:r>
              <a:rPr sz="2800" spc="-10" dirty="0">
                <a:latin typeface="Cambria"/>
                <a:cs typeface="Cambria"/>
              </a:rPr>
              <a:t>parte </a:t>
            </a:r>
            <a:r>
              <a:rPr sz="2800" spc="-5" dirty="0">
                <a:latin typeface="Cambria"/>
                <a:cs typeface="Cambria"/>
              </a:rPr>
              <a:t>a </a:t>
            </a:r>
            <a:r>
              <a:rPr sz="2800" spc="-10" dirty="0">
                <a:latin typeface="Cambria"/>
                <a:cs typeface="Cambria"/>
              </a:rPr>
              <a:t>altei abordări</a:t>
            </a:r>
            <a:r>
              <a:rPr sz="2800" spc="5" dirty="0">
                <a:latin typeface="Cambria"/>
                <a:cs typeface="Cambria"/>
              </a:rPr>
              <a:t> </a:t>
            </a:r>
            <a:r>
              <a:rPr sz="2800" spc="-15" dirty="0">
                <a:latin typeface="Cambria"/>
                <a:cs typeface="Cambria"/>
              </a:rPr>
              <a:t>arhitecturale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93319" y="525018"/>
            <a:ext cx="1642110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latin typeface="Cambria"/>
                <a:cs typeface="Cambria"/>
              </a:rPr>
              <a:t>scopuri  psihologie  </a:t>
            </a:r>
            <a:r>
              <a:rPr sz="2000" dirty="0">
                <a:latin typeface="Cambria"/>
                <a:cs typeface="Cambria"/>
              </a:rPr>
              <a:t>comp</a:t>
            </a:r>
            <a:r>
              <a:rPr sz="2000" spc="5" dirty="0">
                <a:latin typeface="Cambria"/>
                <a:cs typeface="Cambria"/>
              </a:rPr>
              <a:t>o</a:t>
            </a:r>
            <a:r>
              <a:rPr sz="2000" dirty="0">
                <a:latin typeface="Cambria"/>
                <a:cs typeface="Cambria"/>
              </a:rPr>
              <a:t>rt</a:t>
            </a:r>
            <a:r>
              <a:rPr sz="2000" spc="5" dirty="0">
                <a:latin typeface="Cambria"/>
                <a:cs typeface="Cambria"/>
              </a:rPr>
              <a:t>a</a:t>
            </a:r>
            <a:r>
              <a:rPr sz="2000" spc="-10" dirty="0">
                <a:latin typeface="Cambria"/>
                <a:cs typeface="Cambria"/>
              </a:rPr>
              <a:t>me</a:t>
            </a:r>
            <a:r>
              <a:rPr sz="2000" spc="-5" dirty="0">
                <a:latin typeface="Cambria"/>
                <a:cs typeface="Cambria"/>
              </a:rPr>
              <a:t>nt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75129" y="525018"/>
            <a:ext cx="1551305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indent="-1905" algn="ctr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latin typeface="Cambria"/>
                <a:cs typeface="Cambria"/>
              </a:rPr>
              <a:t>interacțiune  </a:t>
            </a:r>
            <a:r>
              <a:rPr sz="2000" spc="-5" dirty="0">
                <a:latin typeface="Cambria"/>
                <a:cs typeface="Cambria"/>
              </a:rPr>
              <a:t>controale  limbi</a:t>
            </a:r>
            <a:r>
              <a:rPr sz="2000" spc="-7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naturale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22014" y="525018"/>
            <a:ext cx="1559560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2000" spc="5" dirty="0">
                <a:latin typeface="Cambria"/>
                <a:cs typeface="Cambria"/>
              </a:rPr>
              <a:t>f</a:t>
            </a:r>
            <a:r>
              <a:rPr sz="2000" spc="-5" dirty="0">
                <a:latin typeface="Cambria"/>
                <a:cs typeface="Cambria"/>
              </a:rPr>
              <a:t>un</a:t>
            </a:r>
            <a:r>
              <a:rPr sz="2000" dirty="0">
                <a:latin typeface="Cambria"/>
                <a:cs typeface="Cambria"/>
              </a:rPr>
              <a:t>cțion</a:t>
            </a:r>
            <a:r>
              <a:rPr sz="2000" spc="-10" dirty="0">
                <a:latin typeface="Cambria"/>
                <a:cs typeface="Cambria"/>
              </a:rPr>
              <a:t>a</a:t>
            </a:r>
            <a:r>
              <a:rPr sz="2000" spc="-5" dirty="0">
                <a:latin typeface="Cambria"/>
                <a:cs typeface="Cambria"/>
              </a:rPr>
              <a:t>l</a:t>
            </a:r>
            <a:r>
              <a:rPr sz="2000" spc="-10" dirty="0">
                <a:latin typeface="Cambria"/>
                <a:cs typeface="Cambria"/>
              </a:rPr>
              <a:t>i</a:t>
            </a:r>
            <a:r>
              <a:rPr sz="2000" spc="-5" dirty="0">
                <a:latin typeface="Cambria"/>
                <a:cs typeface="Cambria"/>
              </a:rPr>
              <a:t>t</a:t>
            </a:r>
            <a:r>
              <a:rPr sz="2000" spc="-15" dirty="0">
                <a:latin typeface="Cambria"/>
                <a:cs typeface="Cambria"/>
              </a:rPr>
              <a:t>ă</a:t>
            </a:r>
            <a:r>
              <a:rPr sz="2000" spc="-5" dirty="0">
                <a:latin typeface="Cambria"/>
                <a:cs typeface="Cambria"/>
              </a:rPr>
              <a:t>ți  tehnologii  algoritmi</a:t>
            </a:r>
            <a:endParaRPr sz="2000" dirty="0">
              <a:latin typeface="Cambria"/>
              <a:cs typeface="Cambr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808345" y="525018"/>
            <a:ext cx="1257300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latin typeface="Cambria"/>
                <a:cs typeface="Cambria"/>
              </a:rPr>
              <a:t>indexare  </a:t>
            </a:r>
            <a:r>
              <a:rPr sz="2000" dirty="0">
                <a:latin typeface="Cambria"/>
                <a:cs typeface="Cambria"/>
              </a:rPr>
              <a:t>s</a:t>
            </a:r>
            <a:r>
              <a:rPr sz="2000" spc="5" dirty="0">
                <a:latin typeface="Cambria"/>
                <a:cs typeface="Cambria"/>
              </a:rPr>
              <a:t>t</a:t>
            </a:r>
            <a:r>
              <a:rPr sz="2000" dirty="0">
                <a:latin typeface="Cambria"/>
                <a:cs typeface="Cambria"/>
              </a:rPr>
              <a:t>ruc</a:t>
            </a:r>
            <a:r>
              <a:rPr sz="2000" spc="5" dirty="0">
                <a:latin typeface="Cambria"/>
                <a:cs typeface="Cambria"/>
              </a:rPr>
              <a:t>t</a:t>
            </a:r>
            <a:r>
              <a:rPr sz="2000" spc="-5" dirty="0">
                <a:latin typeface="Cambria"/>
                <a:cs typeface="Cambria"/>
              </a:rPr>
              <a:t>u</a:t>
            </a:r>
            <a:r>
              <a:rPr sz="2000" spc="-4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a</a:t>
            </a:r>
            <a:r>
              <a:rPr sz="2000" spc="-40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e  </a:t>
            </a:r>
            <a:r>
              <a:rPr sz="2000" spc="-5" dirty="0">
                <a:latin typeface="Cambria"/>
                <a:cs typeface="Cambria"/>
              </a:rPr>
              <a:t>meta-date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78648" y="525018"/>
            <a:ext cx="1364615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mbria"/>
                <a:cs typeface="Cambria"/>
              </a:rPr>
              <a:t>i</a:t>
            </a:r>
            <a:r>
              <a:rPr sz="2000" spc="-10" dirty="0">
                <a:latin typeface="Cambria"/>
                <a:cs typeface="Cambria"/>
              </a:rPr>
              <a:t>n</a:t>
            </a:r>
            <a:r>
              <a:rPr sz="2000" dirty="0">
                <a:latin typeface="Cambria"/>
                <a:cs typeface="Cambria"/>
              </a:rPr>
              <a:t>s</a:t>
            </a:r>
            <a:r>
              <a:rPr sz="2000" spc="5" dirty="0">
                <a:latin typeface="Cambria"/>
                <a:cs typeface="Cambria"/>
              </a:rPr>
              <a:t>t</a:t>
            </a:r>
            <a:r>
              <a:rPr sz="2000" dirty="0">
                <a:latin typeface="Cambria"/>
                <a:cs typeface="Cambria"/>
              </a:rPr>
              <a:t>rum</a:t>
            </a:r>
            <a:r>
              <a:rPr sz="2000" spc="-10" dirty="0">
                <a:latin typeface="Cambria"/>
                <a:cs typeface="Cambria"/>
              </a:rPr>
              <a:t>e</a:t>
            </a:r>
            <a:r>
              <a:rPr sz="2000" spc="-5" dirty="0">
                <a:latin typeface="Cambria"/>
                <a:cs typeface="Cambria"/>
              </a:rPr>
              <a:t>n</a:t>
            </a:r>
            <a:r>
              <a:rPr sz="2000" spc="-25" dirty="0">
                <a:latin typeface="Cambria"/>
                <a:cs typeface="Cambria"/>
              </a:rPr>
              <a:t>t</a:t>
            </a:r>
            <a:r>
              <a:rPr sz="2000" dirty="0">
                <a:latin typeface="Cambria"/>
                <a:cs typeface="Cambria"/>
              </a:rPr>
              <a:t>e  </a:t>
            </a:r>
            <a:r>
              <a:rPr sz="2000" spc="-5" dirty="0">
                <a:latin typeface="Cambria"/>
                <a:cs typeface="Cambria"/>
              </a:rPr>
              <a:t>metodologii  stimuli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1386" y="1275374"/>
            <a:ext cx="8571230" cy="2618740"/>
          </a:xfrm>
          <a:prstGeom prst="rect">
            <a:avLst/>
          </a:prstGeom>
        </p:spPr>
        <p:txBody>
          <a:bodyPr vert="horz" wrap="square" lIns="0" tIns="557530" rIns="0" bIns="0" rtlCol="0">
            <a:spAutoFit/>
          </a:bodyPr>
          <a:lstStyle/>
          <a:p>
            <a:pPr marL="283845">
              <a:lnSpc>
                <a:spcPct val="100000"/>
              </a:lnSpc>
              <a:spcBef>
                <a:spcPts val="4390"/>
              </a:spcBef>
              <a:tabLst>
                <a:tab pos="3763010" algn="l"/>
                <a:tab pos="5582920" algn="l"/>
                <a:tab pos="7323455" algn="l"/>
              </a:tabLst>
            </a:pPr>
            <a:r>
              <a:rPr sz="9600" dirty="0">
                <a:latin typeface="Webdings"/>
                <a:cs typeface="Webdings"/>
              </a:rPr>
              <a:t></a:t>
            </a:r>
            <a:r>
              <a:rPr sz="9600" spc="1170" dirty="0">
                <a:latin typeface="Times New Roman"/>
                <a:cs typeface="Times New Roman"/>
              </a:rPr>
              <a:t> </a:t>
            </a:r>
            <a:r>
              <a:rPr sz="9600" dirty="0">
                <a:solidFill>
                  <a:srgbClr val="3333FF"/>
                </a:solidFill>
                <a:latin typeface="Webdings"/>
                <a:cs typeface="Webdings"/>
              </a:rPr>
              <a:t></a:t>
            </a:r>
            <a:r>
              <a:rPr sz="9600" dirty="0">
                <a:solidFill>
                  <a:srgbClr val="3333FF"/>
                </a:solidFill>
                <a:latin typeface="Times New Roman"/>
                <a:cs typeface="Times New Roman"/>
              </a:rPr>
              <a:t>	</a:t>
            </a:r>
            <a:r>
              <a:rPr sz="9600" spc="215" dirty="0">
                <a:solidFill>
                  <a:srgbClr val="FF3300"/>
                </a:solidFill>
                <a:latin typeface="Segoe UI Emoji"/>
                <a:cs typeface="Segoe UI Emoji"/>
              </a:rPr>
              <a:t>💡	</a:t>
            </a:r>
            <a:r>
              <a:rPr sz="9600" b="1" spc="-5" dirty="0">
                <a:solidFill>
                  <a:srgbClr val="2A046E"/>
                </a:solidFill>
                <a:latin typeface="Webdings"/>
                <a:cs typeface="Webdings"/>
              </a:rPr>
              <a:t></a:t>
            </a:r>
            <a:r>
              <a:rPr sz="9600" spc="-5" dirty="0">
                <a:solidFill>
                  <a:srgbClr val="2A046E"/>
                </a:solidFill>
                <a:latin typeface="Times New Roman"/>
                <a:cs typeface="Times New Roman"/>
              </a:rPr>
              <a:t>	</a:t>
            </a:r>
            <a:r>
              <a:rPr sz="9600" dirty="0">
                <a:latin typeface="Webdings"/>
                <a:cs typeface="Webdings"/>
              </a:rPr>
              <a:t></a:t>
            </a:r>
          </a:p>
          <a:p>
            <a:pPr marL="12700">
              <a:lnSpc>
                <a:spcPct val="100000"/>
              </a:lnSpc>
              <a:spcBef>
                <a:spcPts val="1250"/>
              </a:spcBef>
              <a:tabLst>
                <a:tab pos="1958339" algn="l"/>
                <a:tab pos="3691254" algn="l"/>
                <a:tab pos="5534660" algn="l"/>
                <a:tab pos="7360284" algn="l"/>
              </a:tabLst>
            </a:pPr>
            <a:r>
              <a:rPr sz="2800" spc="-10" dirty="0">
                <a:latin typeface="Cambria"/>
                <a:cs typeface="Cambria"/>
              </a:rPr>
              <a:t>ut</a:t>
            </a:r>
            <a:r>
              <a:rPr sz="2800" dirty="0">
                <a:latin typeface="Cambria"/>
                <a:cs typeface="Cambria"/>
              </a:rPr>
              <a:t>i</a:t>
            </a:r>
            <a:r>
              <a:rPr sz="2800" spc="-10" dirty="0">
                <a:latin typeface="Cambria"/>
                <a:cs typeface="Cambria"/>
              </a:rPr>
              <a:t>liza</a:t>
            </a:r>
            <a:r>
              <a:rPr sz="2800" spc="-25" dirty="0">
                <a:latin typeface="Cambria"/>
                <a:cs typeface="Cambria"/>
              </a:rPr>
              <a:t>t</a:t>
            </a:r>
            <a:r>
              <a:rPr sz="2800" spc="-5" dirty="0">
                <a:latin typeface="Cambria"/>
                <a:cs typeface="Cambria"/>
              </a:rPr>
              <a:t>ori</a:t>
            </a:r>
            <a:r>
              <a:rPr sz="2800" dirty="0">
                <a:latin typeface="Cambria"/>
                <a:cs typeface="Cambria"/>
              </a:rPr>
              <a:t>	</a:t>
            </a:r>
            <a:r>
              <a:rPr sz="2800" spc="-5" dirty="0">
                <a:latin typeface="Cambria"/>
                <a:cs typeface="Cambria"/>
              </a:rPr>
              <a:t>in</a:t>
            </a:r>
            <a:r>
              <a:rPr sz="2800" spc="-25" dirty="0">
                <a:latin typeface="Cambria"/>
                <a:cs typeface="Cambria"/>
              </a:rPr>
              <a:t>t</a:t>
            </a:r>
            <a:r>
              <a:rPr sz="2800" spc="-5" dirty="0">
                <a:latin typeface="Cambria"/>
                <a:cs typeface="Cambria"/>
              </a:rPr>
              <a:t>er</a:t>
            </a:r>
            <a:r>
              <a:rPr sz="2800" spc="-40" dirty="0">
                <a:latin typeface="Cambria"/>
                <a:cs typeface="Cambria"/>
              </a:rPr>
              <a:t>f</a:t>
            </a:r>
            <a:r>
              <a:rPr sz="2800" spc="-10" dirty="0">
                <a:latin typeface="Cambria"/>
                <a:cs typeface="Cambria"/>
              </a:rPr>
              <a:t>aț</a:t>
            </a:r>
            <a:r>
              <a:rPr sz="2800" spc="-5" dirty="0">
                <a:latin typeface="Cambria"/>
                <a:cs typeface="Cambria"/>
              </a:rPr>
              <a:t>ă</a:t>
            </a:r>
            <a:r>
              <a:rPr sz="2800" dirty="0">
                <a:latin typeface="Cambria"/>
                <a:cs typeface="Cambria"/>
              </a:rPr>
              <a:t>	</a:t>
            </a:r>
            <a:r>
              <a:rPr sz="2800" spc="-5" dirty="0">
                <a:latin typeface="Cambria"/>
                <a:cs typeface="Cambria"/>
              </a:rPr>
              <a:t>sof</a:t>
            </a:r>
            <a:r>
              <a:rPr sz="2800" dirty="0">
                <a:latin typeface="Cambria"/>
                <a:cs typeface="Cambria"/>
              </a:rPr>
              <a:t>t</a:t>
            </a:r>
            <a:r>
              <a:rPr sz="2800" spc="-60" dirty="0">
                <a:latin typeface="Cambria"/>
                <a:cs typeface="Cambria"/>
              </a:rPr>
              <a:t>w</a:t>
            </a:r>
            <a:r>
              <a:rPr sz="2800" spc="-10" dirty="0">
                <a:latin typeface="Cambria"/>
                <a:cs typeface="Cambria"/>
              </a:rPr>
              <a:t>a</a:t>
            </a:r>
            <a:r>
              <a:rPr sz="2800" spc="-45" dirty="0">
                <a:latin typeface="Cambria"/>
                <a:cs typeface="Cambria"/>
              </a:rPr>
              <a:t>r</a:t>
            </a:r>
            <a:r>
              <a:rPr sz="2800" spc="-5" dirty="0">
                <a:latin typeface="Cambria"/>
                <a:cs typeface="Cambria"/>
              </a:rPr>
              <a:t>e</a:t>
            </a:r>
            <a:r>
              <a:rPr sz="2800" dirty="0">
                <a:latin typeface="Cambria"/>
                <a:cs typeface="Cambria"/>
              </a:rPr>
              <a:t>	</a:t>
            </a:r>
            <a:r>
              <a:rPr sz="2800" spc="-5" dirty="0">
                <a:latin typeface="Cambria"/>
                <a:cs typeface="Cambria"/>
              </a:rPr>
              <a:t>con</a:t>
            </a:r>
            <a:r>
              <a:rPr sz="2800" dirty="0">
                <a:latin typeface="Cambria"/>
                <a:cs typeface="Cambria"/>
              </a:rPr>
              <a:t>ț</a:t>
            </a:r>
            <a:r>
              <a:rPr sz="2800" spc="-5" dirty="0">
                <a:latin typeface="Cambria"/>
                <a:cs typeface="Cambria"/>
              </a:rPr>
              <a:t>inut</a:t>
            </a:r>
            <a:r>
              <a:rPr sz="2800" dirty="0">
                <a:latin typeface="Cambria"/>
                <a:cs typeface="Cambria"/>
              </a:rPr>
              <a:t>	</a:t>
            </a:r>
            <a:r>
              <a:rPr sz="2800" spc="-5" dirty="0">
                <a:latin typeface="Cambria"/>
                <a:cs typeface="Cambria"/>
              </a:rPr>
              <a:t>c</a:t>
            </a:r>
            <a:r>
              <a:rPr sz="2800" spc="-45" dirty="0">
                <a:latin typeface="Cambria"/>
                <a:cs typeface="Cambria"/>
              </a:rPr>
              <a:t>r</a:t>
            </a:r>
            <a:r>
              <a:rPr sz="2800" spc="-5" dirty="0">
                <a:latin typeface="Cambria"/>
                <a:cs typeface="Cambria"/>
              </a:rPr>
              <a:t>ea</a:t>
            </a:r>
            <a:r>
              <a:rPr sz="2800" spc="-20" dirty="0">
                <a:latin typeface="Cambria"/>
                <a:cs typeface="Cambria"/>
              </a:rPr>
              <a:t>t</a:t>
            </a:r>
            <a:r>
              <a:rPr sz="2800" spc="-5" dirty="0">
                <a:latin typeface="Cambria"/>
                <a:cs typeface="Cambria"/>
              </a:rPr>
              <a:t>ori</a:t>
            </a:r>
            <a:endParaRPr sz="2800" dirty="0">
              <a:latin typeface="Cambria"/>
              <a:cs typeface="Cambri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703832" y="2599905"/>
            <a:ext cx="485775" cy="263525"/>
            <a:chOff x="1703832" y="2599905"/>
            <a:chExt cx="485775" cy="263525"/>
          </a:xfrm>
        </p:grpSpPr>
        <p:sp>
          <p:nvSpPr>
            <p:cNvPr id="10" name="object 10"/>
            <p:cNvSpPr/>
            <p:nvPr/>
          </p:nvSpPr>
          <p:spPr>
            <a:xfrm>
              <a:off x="1703832" y="2599905"/>
              <a:ext cx="485775" cy="26305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751076" y="2624327"/>
              <a:ext cx="400812" cy="17830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751076" y="2624327"/>
              <a:ext cx="401320" cy="178435"/>
            </a:xfrm>
            <a:custGeom>
              <a:avLst/>
              <a:gdLst/>
              <a:ahLst/>
              <a:cxnLst/>
              <a:rect l="l" t="t" r="r" b="b"/>
              <a:pathLst>
                <a:path w="401319" h="178435">
                  <a:moveTo>
                    <a:pt x="0" y="89154"/>
                  </a:moveTo>
                  <a:lnTo>
                    <a:pt x="89154" y="0"/>
                  </a:lnTo>
                  <a:lnTo>
                    <a:pt x="89154" y="44576"/>
                  </a:lnTo>
                  <a:lnTo>
                    <a:pt x="311657" y="44576"/>
                  </a:lnTo>
                  <a:lnTo>
                    <a:pt x="311657" y="0"/>
                  </a:lnTo>
                  <a:lnTo>
                    <a:pt x="400812" y="89154"/>
                  </a:lnTo>
                  <a:lnTo>
                    <a:pt x="311657" y="178308"/>
                  </a:lnTo>
                  <a:lnTo>
                    <a:pt x="311657" y="133731"/>
                  </a:lnTo>
                  <a:lnTo>
                    <a:pt x="89154" y="133731"/>
                  </a:lnTo>
                  <a:lnTo>
                    <a:pt x="89154" y="178308"/>
                  </a:lnTo>
                  <a:lnTo>
                    <a:pt x="0" y="89154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3522157" y="2618695"/>
            <a:ext cx="388620" cy="244475"/>
            <a:chOff x="3522157" y="2618695"/>
            <a:chExt cx="388620" cy="244475"/>
          </a:xfrm>
        </p:grpSpPr>
        <p:sp>
          <p:nvSpPr>
            <p:cNvPr id="14" name="object 14"/>
            <p:cNvSpPr/>
            <p:nvPr/>
          </p:nvSpPr>
          <p:spPr>
            <a:xfrm>
              <a:off x="3522157" y="2618695"/>
              <a:ext cx="388109" cy="24426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550920" y="2624328"/>
              <a:ext cx="321563" cy="1783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550920" y="2624328"/>
              <a:ext cx="321945" cy="178435"/>
            </a:xfrm>
            <a:custGeom>
              <a:avLst/>
              <a:gdLst/>
              <a:ahLst/>
              <a:cxnLst/>
              <a:rect l="l" t="t" r="r" b="b"/>
              <a:pathLst>
                <a:path w="321945" h="178435">
                  <a:moveTo>
                    <a:pt x="0" y="89154"/>
                  </a:moveTo>
                  <a:lnTo>
                    <a:pt x="89153" y="0"/>
                  </a:lnTo>
                  <a:lnTo>
                    <a:pt x="89153" y="44576"/>
                  </a:lnTo>
                  <a:lnTo>
                    <a:pt x="321563" y="44576"/>
                  </a:lnTo>
                  <a:lnTo>
                    <a:pt x="321563" y="133731"/>
                  </a:lnTo>
                  <a:lnTo>
                    <a:pt x="89153" y="133731"/>
                  </a:lnTo>
                  <a:lnTo>
                    <a:pt x="89153" y="178308"/>
                  </a:lnTo>
                  <a:lnTo>
                    <a:pt x="0" y="89154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5334261" y="2608183"/>
            <a:ext cx="389890" cy="245745"/>
            <a:chOff x="5334261" y="2608183"/>
            <a:chExt cx="389890" cy="245745"/>
          </a:xfrm>
        </p:grpSpPr>
        <p:sp>
          <p:nvSpPr>
            <p:cNvPr id="18" name="object 18"/>
            <p:cNvSpPr/>
            <p:nvPr/>
          </p:nvSpPr>
          <p:spPr>
            <a:xfrm>
              <a:off x="5334261" y="2608183"/>
              <a:ext cx="389539" cy="24563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362956" y="2613660"/>
              <a:ext cx="323088" cy="17983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362956" y="2613660"/>
              <a:ext cx="323215" cy="180340"/>
            </a:xfrm>
            <a:custGeom>
              <a:avLst/>
              <a:gdLst/>
              <a:ahLst/>
              <a:cxnLst/>
              <a:rect l="l" t="t" r="r" b="b"/>
              <a:pathLst>
                <a:path w="323214" h="180339">
                  <a:moveTo>
                    <a:pt x="0" y="89915"/>
                  </a:moveTo>
                  <a:lnTo>
                    <a:pt x="89916" y="0"/>
                  </a:lnTo>
                  <a:lnTo>
                    <a:pt x="89916" y="44957"/>
                  </a:lnTo>
                  <a:lnTo>
                    <a:pt x="323088" y="44957"/>
                  </a:lnTo>
                  <a:lnTo>
                    <a:pt x="323088" y="134874"/>
                  </a:lnTo>
                  <a:lnTo>
                    <a:pt x="89916" y="134874"/>
                  </a:lnTo>
                  <a:lnTo>
                    <a:pt x="89916" y="179831"/>
                  </a:lnTo>
                  <a:lnTo>
                    <a:pt x="0" y="89915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7103557" y="2608183"/>
            <a:ext cx="388620" cy="245745"/>
            <a:chOff x="7103557" y="2608183"/>
            <a:chExt cx="388620" cy="245745"/>
          </a:xfrm>
        </p:grpSpPr>
        <p:sp>
          <p:nvSpPr>
            <p:cNvPr id="22" name="object 22"/>
            <p:cNvSpPr/>
            <p:nvPr/>
          </p:nvSpPr>
          <p:spPr>
            <a:xfrm>
              <a:off x="7103557" y="2608183"/>
              <a:ext cx="388109" cy="245633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32319" y="2613660"/>
              <a:ext cx="321563" cy="17983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132319" y="2613660"/>
              <a:ext cx="321945" cy="180340"/>
            </a:xfrm>
            <a:custGeom>
              <a:avLst/>
              <a:gdLst/>
              <a:ahLst/>
              <a:cxnLst/>
              <a:rect l="l" t="t" r="r" b="b"/>
              <a:pathLst>
                <a:path w="321945" h="180339">
                  <a:moveTo>
                    <a:pt x="0" y="89915"/>
                  </a:moveTo>
                  <a:lnTo>
                    <a:pt x="89915" y="0"/>
                  </a:lnTo>
                  <a:lnTo>
                    <a:pt x="89915" y="44957"/>
                  </a:lnTo>
                  <a:lnTo>
                    <a:pt x="321563" y="44957"/>
                  </a:lnTo>
                  <a:lnTo>
                    <a:pt x="321563" y="134874"/>
                  </a:lnTo>
                  <a:lnTo>
                    <a:pt x="89915" y="134874"/>
                  </a:lnTo>
                  <a:lnTo>
                    <a:pt x="89915" y="179831"/>
                  </a:lnTo>
                  <a:lnTo>
                    <a:pt x="0" y="89915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34262" y="20523"/>
            <a:ext cx="7216140" cy="13665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51130">
              <a:lnSpc>
                <a:spcPct val="100000"/>
              </a:lnSpc>
              <a:spcBef>
                <a:spcPts val="105"/>
              </a:spcBef>
            </a:pPr>
            <a:r>
              <a:rPr b="0" dirty="0">
                <a:solidFill>
                  <a:srgbClr val="2A046E"/>
                </a:solidFill>
                <a:latin typeface="Cambria"/>
                <a:cs typeface="Cambria"/>
              </a:rPr>
              <a:t>Folosind </a:t>
            </a: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microservicii</a:t>
            </a:r>
            <a:r>
              <a:rPr b="0" spc="-3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spc="-5" dirty="0">
                <a:solidFill>
                  <a:srgbClr val="000000"/>
                </a:solidFill>
                <a:latin typeface="Cambria"/>
                <a:cs typeface="Cambria"/>
              </a:rPr>
              <a:t>microservices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  <a:p>
            <a:pPr marL="12700" marR="5080" indent="909319">
              <a:lnSpc>
                <a:spcPts val="3340"/>
              </a:lnSpc>
              <a:spcBef>
                <a:spcPts val="145"/>
              </a:spcBef>
            </a:pP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componente separate, distribuite  (</a:t>
            </a:r>
            <a:r>
              <a:rPr sz="2800" b="0" i="1" spc="-5" dirty="0">
                <a:solidFill>
                  <a:srgbClr val="000000"/>
                </a:solidFill>
                <a:latin typeface="Cambria"/>
                <a:cs typeface="Cambria"/>
              </a:rPr>
              <a:t>separately deployed units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  <a:r>
              <a:rPr sz="2800" b="0" spc="-5" dirty="0">
                <a:solidFill>
                  <a:srgbClr val="000000"/>
                </a:solidFill>
                <a:latin typeface="Webdings"/>
                <a:cs typeface="Webdings"/>
              </a:rPr>
              <a:t>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decuplare</a:t>
            </a:r>
            <a:r>
              <a:rPr sz="2800" b="0" spc="3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maximă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76350" y="1572088"/>
            <a:ext cx="8598580" cy="52567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82645" y="550544"/>
            <a:ext cx="33775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solidFill>
                  <a:srgbClr val="2A046E"/>
                </a:solidFill>
                <a:latin typeface="Candara"/>
                <a:cs typeface="Candara"/>
              </a:rPr>
              <a:t>arhitecturi</a:t>
            </a:r>
            <a:r>
              <a:rPr sz="4000" spc="-35" dirty="0">
                <a:solidFill>
                  <a:srgbClr val="2A046E"/>
                </a:solidFill>
                <a:latin typeface="Candara"/>
                <a:cs typeface="Candara"/>
              </a:rPr>
              <a:t> </a:t>
            </a: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web</a:t>
            </a:r>
            <a:endParaRPr sz="4000">
              <a:latin typeface="Candara"/>
              <a:cs typeface="Candar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9597" y="2370836"/>
            <a:ext cx="8065770" cy="26498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2A046E"/>
                </a:solidFill>
                <a:latin typeface="Cambria"/>
                <a:cs typeface="Cambria"/>
              </a:rPr>
              <a:t>Folosind </a:t>
            </a:r>
            <a:r>
              <a:rPr sz="3200" spc="-5" dirty="0">
                <a:solidFill>
                  <a:srgbClr val="2A046E"/>
                </a:solidFill>
                <a:latin typeface="Cambria"/>
                <a:cs typeface="Cambria"/>
              </a:rPr>
              <a:t>micro-servicii</a:t>
            </a:r>
            <a:r>
              <a:rPr sz="3200" spc="-70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(</a:t>
            </a:r>
            <a:r>
              <a:rPr sz="3200" i="1" dirty="0">
                <a:latin typeface="Cambria"/>
                <a:cs typeface="Cambria"/>
              </a:rPr>
              <a:t>microservices</a:t>
            </a:r>
            <a:r>
              <a:rPr sz="3200" dirty="0">
                <a:latin typeface="Cambria"/>
                <a:cs typeface="Cambria"/>
              </a:rPr>
              <a:t>)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85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abordări: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bazate pe API-uri</a:t>
            </a:r>
            <a:r>
              <a:rPr sz="2800" spc="5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(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API-based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aplicație recurgând la REST (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application</a:t>
            </a:r>
            <a:r>
              <a:rPr sz="2800" i="1" spc="30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REST-based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mesagerie centralizată (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centralized</a:t>
            </a:r>
            <a:r>
              <a:rPr sz="2800" i="1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messaging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72921" y="20523"/>
            <a:ext cx="659955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dirty="0">
                <a:solidFill>
                  <a:srgbClr val="2A046E"/>
                </a:solidFill>
                <a:latin typeface="Cambria"/>
                <a:cs typeface="Cambria"/>
              </a:rPr>
              <a:t>Folosind </a:t>
            </a: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microservicii</a:t>
            </a:r>
            <a:r>
              <a:rPr b="0" spc="-2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spc="-5" dirty="0">
                <a:solidFill>
                  <a:srgbClr val="000000"/>
                </a:solidFill>
                <a:latin typeface="Cambria"/>
                <a:cs typeface="Cambria"/>
              </a:rPr>
              <a:t>microservices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82269" y="511810"/>
            <a:ext cx="7976234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95"/>
              </a:spcBef>
            </a:pP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API-based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aplicația Web expune servicii individuale,</a:t>
            </a:r>
            <a:r>
              <a:rPr sz="2800" spc="-2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punctuale,</a:t>
            </a:r>
            <a:endParaRPr sz="2800">
              <a:latin typeface="Cambria"/>
              <a:cs typeface="Cambria"/>
            </a:endParaRPr>
          </a:p>
          <a:p>
            <a:pPr marL="317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de sine-stătătoare </a:t>
            </a:r>
            <a:r>
              <a:rPr sz="2800" spc="-10" dirty="0">
                <a:latin typeface="Cambria"/>
                <a:cs typeface="Cambria"/>
              </a:rPr>
              <a:t>(</a:t>
            </a:r>
            <a:r>
              <a:rPr sz="2800" i="1" spc="-10" dirty="0">
                <a:latin typeface="Cambria"/>
                <a:cs typeface="Cambria"/>
              </a:rPr>
              <a:t>self-contained</a:t>
            </a:r>
            <a:r>
              <a:rPr sz="2800" spc="-10" dirty="0">
                <a:latin typeface="Cambria"/>
                <a:cs typeface="Cambria"/>
              </a:rPr>
              <a:t>) </a:t>
            </a:r>
            <a:r>
              <a:rPr sz="2800" spc="-5" dirty="0">
                <a:latin typeface="Cambria"/>
                <a:cs typeface="Cambria"/>
              </a:rPr>
              <a:t>via un</a:t>
            </a:r>
            <a:r>
              <a:rPr sz="2800" spc="6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API</a:t>
            </a:r>
            <a:endParaRPr sz="2800">
              <a:latin typeface="Cambria"/>
              <a:cs typeface="Cambr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9671" y="1953165"/>
            <a:ext cx="9124950" cy="4905375"/>
            <a:chOff x="19671" y="1953165"/>
            <a:chExt cx="9124950" cy="4905375"/>
          </a:xfrm>
        </p:grpSpPr>
        <p:sp>
          <p:nvSpPr>
            <p:cNvPr id="5" name="object 5"/>
            <p:cNvSpPr/>
            <p:nvPr/>
          </p:nvSpPr>
          <p:spPr>
            <a:xfrm>
              <a:off x="19671" y="1953165"/>
              <a:ext cx="7744185" cy="489171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788152" y="5699756"/>
              <a:ext cx="3355848" cy="115824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553200" y="6056373"/>
              <a:ext cx="2517267" cy="8016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494525" y="6133336"/>
              <a:ext cx="2592324" cy="647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856478" y="5745035"/>
              <a:ext cx="422275" cy="509905"/>
            </a:xfrm>
            <a:custGeom>
              <a:avLst/>
              <a:gdLst/>
              <a:ahLst/>
              <a:cxnLst/>
              <a:rect l="l" t="t" r="r" b="b"/>
              <a:pathLst>
                <a:path w="422275" h="509904">
                  <a:moveTo>
                    <a:pt x="422021" y="509739"/>
                  </a:moveTo>
                  <a:lnTo>
                    <a:pt x="0" y="0"/>
                  </a:lnTo>
                </a:path>
              </a:pathLst>
            </a:custGeom>
            <a:ln w="502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6494526" y="6133336"/>
            <a:ext cx="2592705" cy="647700"/>
          </a:xfrm>
          <a:prstGeom prst="rect">
            <a:avLst/>
          </a:prstGeom>
          <a:ln w="50292">
            <a:solidFill>
              <a:srgbClr val="000000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657225" marR="247015" indent="-402590">
              <a:lnSpc>
                <a:spcPct val="100000"/>
              </a:lnSpc>
              <a:spcBef>
                <a:spcPts val="95"/>
              </a:spcBef>
            </a:pPr>
            <a:r>
              <a:rPr sz="2000" i="1" spc="-5" dirty="0">
                <a:solidFill>
                  <a:srgbClr val="FFFFFF"/>
                </a:solidFill>
                <a:latin typeface="Cambria"/>
                <a:cs typeface="Cambria"/>
              </a:rPr>
              <a:t>fine-grained</a:t>
            </a:r>
            <a:r>
              <a:rPr sz="2000" i="1" spc="-8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FFFFFF"/>
                </a:solidFill>
                <a:latin typeface="Cambria"/>
                <a:cs typeface="Cambria"/>
              </a:rPr>
              <a:t>service  </a:t>
            </a:r>
            <a:r>
              <a:rPr sz="2000" i="1" spc="-5" dirty="0">
                <a:solidFill>
                  <a:srgbClr val="FFFFFF"/>
                </a:solidFill>
                <a:latin typeface="Cambria"/>
                <a:cs typeface="Cambria"/>
              </a:rPr>
              <a:t>components</a:t>
            </a:r>
            <a:endParaRPr sz="2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72921" y="20523"/>
            <a:ext cx="659955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dirty="0">
                <a:solidFill>
                  <a:srgbClr val="2A046E"/>
                </a:solidFill>
                <a:latin typeface="Cambria"/>
                <a:cs typeface="Cambria"/>
              </a:rPr>
              <a:t>Folosind </a:t>
            </a: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microservicii</a:t>
            </a:r>
            <a:r>
              <a:rPr b="0" spc="-2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spc="-5" dirty="0">
                <a:solidFill>
                  <a:srgbClr val="000000"/>
                </a:solidFill>
                <a:latin typeface="Cambria"/>
                <a:cs typeface="Cambria"/>
              </a:rPr>
              <a:t>microservices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49630" y="511810"/>
            <a:ext cx="784415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application</a:t>
            </a:r>
            <a:r>
              <a:rPr sz="2800" i="1" spc="5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REST-based</a:t>
            </a:r>
            <a:endParaRPr sz="2800">
              <a:latin typeface="Cambria"/>
              <a:cs typeface="Cambria"/>
            </a:endParaRPr>
          </a:p>
          <a:p>
            <a:pPr marL="12700" marR="5080" indent="-254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cererile sunt recepționate </a:t>
            </a:r>
            <a:r>
              <a:rPr sz="2800" spc="-10" dirty="0">
                <a:latin typeface="Cambria"/>
                <a:cs typeface="Cambria"/>
              </a:rPr>
              <a:t>tradițional </a:t>
            </a:r>
            <a:r>
              <a:rPr sz="2800" spc="-5" dirty="0">
                <a:latin typeface="Cambria"/>
                <a:cs typeface="Cambria"/>
              </a:rPr>
              <a:t>(nu </a:t>
            </a:r>
            <a:r>
              <a:rPr sz="2800" spc="-10" dirty="0">
                <a:latin typeface="Cambria"/>
                <a:cs typeface="Cambria"/>
              </a:rPr>
              <a:t>prin API)  </a:t>
            </a:r>
            <a:r>
              <a:rPr sz="2800" spc="-5" dirty="0">
                <a:latin typeface="Cambria"/>
                <a:cs typeface="Cambria"/>
              </a:rPr>
              <a:t>fiecare funcționalitate </a:t>
            </a:r>
            <a:r>
              <a:rPr sz="2800" dirty="0">
                <a:latin typeface="Cambria"/>
                <a:cs typeface="Cambria"/>
              </a:rPr>
              <a:t>este </a:t>
            </a:r>
            <a:r>
              <a:rPr sz="2800" spc="-5" dirty="0">
                <a:latin typeface="Cambria"/>
                <a:cs typeface="Cambria"/>
              </a:rPr>
              <a:t>accesată intern via</a:t>
            </a:r>
            <a:r>
              <a:rPr sz="2800" spc="-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REST</a:t>
            </a:r>
            <a:endParaRPr sz="2800">
              <a:latin typeface="Cambria"/>
              <a:cs typeface="Cambr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41647" y="1911007"/>
            <a:ext cx="8046720" cy="4947285"/>
            <a:chOff x="541647" y="1911007"/>
            <a:chExt cx="8046720" cy="4947285"/>
          </a:xfrm>
        </p:grpSpPr>
        <p:sp>
          <p:nvSpPr>
            <p:cNvPr id="5" name="object 5"/>
            <p:cNvSpPr/>
            <p:nvPr/>
          </p:nvSpPr>
          <p:spPr>
            <a:xfrm>
              <a:off x="541647" y="1911007"/>
              <a:ext cx="8046182" cy="491973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845052" y="5846058"/>
              <a:ext cx="3378327" cy="101193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486655" y="6063992"/>
              <a:ext cx="2806827" cy="79400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72761" y="6140958"/>
              <a:ext cx="2592324" cy="647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913378" y="5890806"/>
              <a:ext cx="443865" cy="372110"/>
            </a:xfrm>
            <a:custGeom>
              <a:avLst/>
              <a:gdLst/>
              <a:ahLst/>
              <a:cxnLst/>
              <a:rect l="l" t="t" r="r" b="b"/>
              <a:pathLst>
                <a:path w="443864" h="372110">
                  <a:moveTo>
                    <a:pt x="443357" y="371589"/>
                  </a:moveTo>
                  <a:lnTo>
                    <a:pt x="0" y="0"/>
                  </a:lnTo>
                </a:path>
              </a:pathLst>
            </a:custGeom>
            <a:ln w="502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572761" y="6140958"/>
            <a:ext cx="2592705" cy="647700"/>
          </a:xfrm>
          <a:prstGeom prst="rect">
            <a:avLst/>
          </a:prstGeom>
          <a:ln w="50292">
            <a:solidFill>
              <a:srgbClr val="00000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657225" marR="102235" indent="-547370">
              <a:lnSpc>
                <a:spcPct val="100000"/>
              </a:lnSpc>
              <a:spcBef>
                <a:spcPts val="100"/>
              </a:spcBef>
            </a:pPr>
            <a:r>
              <a:rPr sz="2000" i="1" spc="-5" dirty="0">
                <a:solidFill>
                  <a:srgbClr val="FFFFFF"/>
                </a:solidFill>
                <a:latin typeface="Cambria"/>
                <a:cs typeface="Cambria"/>
              </a:rPr>
              <a:t>coarse-grained</a:t>
            </a:r>
            <a:r>
              <a:rPr sz="2000" i="1" spc="-9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000" i="1" dirty="0">
                <a:solidFill>
                  <a:srgbClr val="FFFFFF"/>
                </a:solidFill>
                <a:latin typeface="Cambria"/>
                <a:cs typeface="Cambria"/>
              </a:rPr>
              <a:t>service  </a:t>
            </a:r>
            <a:r>
              <a:rPr sz="2000" i="1" spc="-5" dirty="0">
                <a:solidFill>
                  <a:srgbClr val="FFFFFF"/>
                </a:solidFill>
                <a:latin typeface="Cambria"/>
                <a:cs typeface="Cambria"/>
              </a:rPr>
              <a:t>components</a:t>
            </a:r>
            <a:endParaRPr sz="2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72921" y="20523"/>
            <a:ext cx="659955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2A046E"/>
                </a:solidFill>
                <a:latin typeface="Cambria"/>
                <a:cs typeface="Cambria"/>
              </a:rPr>
              <a:t>Folosind </a:t>
            </a:r>
            <a:r>
              <a:rPr sz="3200" spc="-5" dirty="0">
                <a:solidFill>
                  <a:srgbClr val="2A046E"/>
                </a:solidFill>
                <a:latin typeface="Cambria"/>
                <a:cs typeface="Cambria"/>
              </a:rPr>
              <a:t>microservicii</a:t>
            </a:r>
            <a:r>
              <a:rPr sz="3200" spc="-2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(</a:t>
            </a:r>
            <a:r>
              <a:rPr sz="3200" i="1" spc="-5" dirty="0">
                <a:latin typeface="Cambria"/>
                <a:cs typeface="Cambria"/>
              </a:rPr>
              <a:t>microservices</a:t>
            </a:r>
            <a:r>
              <a:rPr sz="3200" spc="-5" dirty="0">
                <a:latin typeface="Cambria"/>
                <a:cs typeface="Cambria"/>
              </a:rPr>
              <a:t>)</a:t>
            </a:r>
            <a:endParaRPr sz="32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35965" y="511810"/>
            <a:ext cx="827278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i="1" spc="-10" dirty="0">
                <a:solidFill>
                  <a:srgbClr val="FF3300"/>
                </a:solidFill>
                <a:latin typeface="Cambria"/>
                <a:cs typeface="Cambria"/>
              </a:rPr>
              <a:t>centralized</a:t>
            </a:r>
            <a:r>
              <a:rPr sz="2800" i="1" spc="10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messaging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accesare a componentelor interne via un </a:t>
            </a:r>
            <a:r>
              <a:rPr sz="2800" i="1" spc="-5" dirty="0">
                <a:latin typeface="Cambria"/>
                <a:cs typeface="Cambria"/>
              </a:rPr>
              <a:t>broker</a:t>
            </a:r>
            <a:r>
              <a:rPr sz="2800" i="1" spc="1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„ușor”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58239" y="1417319"/>
            <a:ext cx="6827520" cy="54120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82645" y="550544"/>
            <a:ext cx="33775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solidFill>
                  <a:srgbClr val="2A046E"/>
                </a:solidFill>
                <a:latin typeface="Candara"/>
                <a:cs typeface="Candara"/>
              </a:rPr>
              <a:t>arhitecturi</a:t>
            </a:r>
            <a:r>
              <a:rPr sz="4000" spc="-35" dirty="0">
                <a:solidFill>
                  <a:srgbClr val="2A046E"/>
                </a:solidFill>
                <a:latin typeface="Candara"/>
                <a:cs typeface="Candara"/>
              </a:rPr>
              <a:t> </a:t>
            </a: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web</a:t>
            </a:r>
            <a:endParaRPr sz="4000">
              <a:latin typeface="Candara"/>
              <a:cs typeface="Candar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6341" y="2370836"/>
            <a:ext cx="8351520" cy="13696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2A046E"/>
                </a:solidFill>
                <a:latin typeface="Cambria"/>
                <a:cs typeface="Cambria"/>
              </a:rPr>
              <a:t>„În nori” </a:t>
            </a:r>
            <a:r>
              <a:rPr sz="3200" dirty="0">
                <a:latin typeface="Cambria"/>
                <a:cs typeface="Cambria"/>
              </a:rPr>
              <a:t>(</a:t>
            </a:r>
            <a:r>
              <a:rPr sz="3200" i="1" dirty="0">
                <a:latin typeface="Cambria"/>
                <a:cs typeface="Cambria"/>
              </a:rPr>
              <a:t>space-based</a:t>
            </a:r>
            <a:r>
              <a:rPr sz="3200" dirty="0">
                <a:latin typeface="Cambria"/>
                <a:cs typeface="Cambria"/>
              </a:rPr>
              <a:t>,</a:t>
            </a:r>
            <a:r>
              <a:rPr sz="3200" spc="-15" dirty="0">
                <a:latin typeface="Cambria"/>
                <a:cs typeface="Cambria"/>
              </a:rPr>
              <a:t> </a:t>
            </a:r>
            <a:r>
              <a:rPr sz="3200" i="1" spc="-5" dirty="0">
                <a:latin typeface="Cambria"/>
                <a:cs typeface="Cambria"/>
              </a:rPr>
              <a:t>cloud</a:t>
            </a:r>
            <a:r>
              <a:rPr sz="3200" spc="-5" dirty="0">
                <a:latin typeface="Cambria"/>
                <a:cs typeface="Cambria"/>
              </a:rPr>
              <a:t>)</a:t>
            </a:r>
            <a:endParaRPr sz="3200">
              <a:latin typeface="Cambria"/>
              <a:cs typeface="Cambria"/>
            </a:endParaRPr>
          </a:p>
          <a:p>
            <a:pPr marL="12065" marR="5080" algn="ctr">
              <a:lnSpc>
                <a:spcPct val="100000"/>
              </a:lnSpc>
              <a:spcBef>
                <a:spcPts val="15"/>
              </a:spcBef>
            </a:pPr>
            <a:r>
              <a:rPr sz="2800" spc="-5" dirty="0">
                <a:latin typeface="Cambria"/>
                <a:cs typeface="Cambria"/>
              </a:rPr>
              <a:t>consideră și rezolvă problemele vizând scalabilitatea și  concurența unui volum impredictibil de </a:t>
            </a:r>
            <a:r>
              <a:rPr sz="2800" spc="-10" dirty="0">
                <a:latin typeface="Cambria"/>
                <a:cs typeface="Cambria"/>
              </a:rPr>
              <a:t>mare </a:t>
            </a:r>
            <a:r>
              <a:rPr sz="2800" spc="-5" dirty="0">
                <a:latin typeface="Cambria"/>
                <a:cs typeface="Cambria"/>
              </a:rPr>
              <a:t>de</a:t>
            </a:r>
            <a:r>
              <a:rPr sz="2800" spc="4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cereri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82645" y="550544"/>
            <a:ext cx="33775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solidFill>
                  <a:srgbClr val="2A046E"/>
                </a:solidFill>
                <a:latin typeface="Candara"/>
                <a:cs typeface="Candara"/>
              </a:rPr>
              <a:t>arhitecturi</a:t>
            </a:r>
            <a:r>
              <a:rPr sz="4000" spc="-35" dirty="0">
                <a:solidFill>
                  <a:srgbClr val="2A046E"/>
                </a:solidFill>
                <a:latin typeface="Candara"/>
                <a:cs typeface="Candara"/>
              </a:rPr>
              <a:t> </a:t>
            </a: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web</a:t>
            </a:r>
            <a:endParaRPr sz="4000">
              <a:latin typeface="Candara"/>
              <a:cs typeface="Candar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6341" y="2370836"/>
            <a:ext cx="8351520" cy="4357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2A046E"/>
                </a:solidFill>
                <a:latin typeface="Cambria"/>
                <a:cs typeface="Cambria"/>
              </a:rPr>
              <a:t>„În nori” </a:t>
            </a:r>
            <a:r>
              <a:rPr sz="3200" dirty="0">
                <a:latin typeface="Cambria"/>
                <a:cs typeface="Cambria"/>
              </a:rPr>
              <a:t>(</a:t>
            </a:r>
            <a:r>
              <a:rPr sz="3200" i="1" dirty="0">
                <a:latin typeface="Cambria"/>
                <a:cs typeface="Cambria"/>
              </a:rPr>
              <a:t>space-based</a:t>
            </a:r>
            <a:r>
              <a:rPr sz="3200" dirty="0">
                <a:latin typeface="Cambria"/>
                <a:cs typeface="Cambria"/>
              </a:rPr>
              <a:t>,</a:t>
            </a:r>
            <a:r>
              <a:rPr sz="3200" spc="-15" dirty="0">
                <a:latin typeface="Cambria"/>
                <a:cs typeface="Cambria"/>
              </a:rPr>
              <a:t> </a:t>
            </a:r>
            <a:r>
              <a:rPr sz="3200" i="1" spc="-5" dirty="0">
                <a:latin typeface="Cambria"/>
                <a:cs typeface="Cambria"/>
              </a:rPr>
              <a:t>cloud</a:t>
            </a:r>
            <a:r>
              <a:rPr sz="3200" spc="-5" dirty="0">
                <a:latin typeface="Cambria"/>
                <a:cs typeface="Cambria"/>
              </a:rPr>
              <a:t>)</a:t>
            </a:r>
            <a:endParaRPr sz="3200">
              <a:latin typeface="Cambria"/>
              <a:cs typeface="Cambria"/>
            </a:endParaRPr>
          </a:p>
          <a:p>
            <a:pPr marL="12065" marR="5080" algn="ctr">
              <a:lnSpc>
                <a:spcPct val="100000"/>
              </a:lnSpc>
              <a:spcBef>
                <a:spcPts val="15"/>
              </a:spcBef>
            </a:pPr>
            <a:r>
              <a:rPr sz="2800" spc="-5" dirty="0">
                <a:latin typeface="Cambria"/>
                <a:cs typeface="Cambria"/>
              </a:rPr>
              <a:t>consideră și rezolvă problemele vizând scalabilitatea și  concurența unui volum impredictibil de </a:t>
            </a:r>
            <a:r>
              <a:rPr sz="2800" spc="-10" dirty="0">
                <a:latin typeface="Cambria"/>
                <a:cs typeface="Cambria"/>
              </a:rPr>
              <a:t>mare </a:t>
            </a:r>
            <a:r>
              <a:rPr sz="2800" spc="-5" dirty="0">
                <a:latin typeface="Cambria"/>
                <a:cs typeface="Cambria"/>
              </a:rPr>
              <a:t>de</a:t>
            </a:r>
            <a:r>
              <a:rPr sz="2800" spc="4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cereri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2800" i="1" spc="-10" dirty="0">
                <a:solidFill>
                  <a:srgbClr val="FF3300"/>
                </a:solidFill>
                <a:latin typeface="Cambria"/>
                <a:cs typeface="Cambria"/>
              </a:rPr>
              <a:t>tuple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 space</a:t>
            </a:r>
            <a:endParaRPr sz="2800">
              <a:latin typeface="Cambria"/>
              <a:cs typeface="Cambria"/>
            </a:endParaRPr>
          </a:p>
          <a:p>
            <a:pPr marL="149860" marR="13970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datele aplicației sunt păstrate în memorie și replicate  de toate unitățile de procesare</a:t>
            </a:r>
            <a:r>
              <a:rPr sz="2800" spc="-40" dirty="0">
                <a:latin typeface="Cambria"/>
                <a:cs typeface="Cambria"/>
              </a:rPr>
              <a:t> </a:t>
            </a:r>
            <a:r>
              <a:rPr sz="2800" dirty="0">
                <a:latin typeface="Cambria"/>
                <a:cs typeface="Cambria"/>
              </a:rPr>
              <a:t>active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660"/>
              </a:spcBef>
            </a:pPr>
            <a:r>
              <a:rPr sz="2800" spc="-5" dirty="0">
                <a:latin typeface="Cambria"/>
                <a:cs typeface="Cambria"/>
              </a:rPr>
              <a:t>fără stocare centralizată</a:t>
            </a:r>
            <a:r>
              <a:rPr sz="2800" spc="-5" dirty="0">
                <a:latin typeface="Webdings"/>
                <a:cs typeface="Webdings"/>
              </a:rPr>
              <a:t></a:t>
            </a:r>
            <a:r>
              <a:rPr sz="2800" i="1" spc="-5" dirty="0">
                <a:latin typeface="Cambria"/>
                <a:cs typeface="Cambria"/>
              </a:rPr>
              <a:t>distributed shared</a:t>
            </a:r>
            <a:r>
              <a:rPr sz="2800" i="1" spc="35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memory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705"/>
              </a:spcBef>
            </a:pPr>
            <a:r>
              <a:rPr sz="2800" b="1" spc="-275" dirty="0">
                <a:solidFill>
                  <a:srgbClr val="3333FF"/>
                </a:solidFill>
                <a:latin typeface="Arial"/>
                <a:cs typeface="Arial"/>
              </a:rPr>
              <a:t>wiki.c2.com/?TupleSpace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49580" y="606551"/>
            <a:ext cx="8244840" cy="44180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48636" y="20523"/>
            <a:ext cx="504825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„În nori”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dirty="0">
                <a:solidFill>
                  <a:srgbClr val="000000"/>
                </a:solidFill>
                <a:latin typeface="Cambria"/>
                <a:cs typeface="Cambria"/>
              </a:rPr>
              <a:t>space-based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,</a:t>
            </a:r>
            <a:r>
              <a:rPr b="0" spc="-4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i="1" spc="-5" dirty="0">
                <a:solidFill>
                  <a:srgbClr val="000000"/>
                </a:solidFill>
                <a:latin typeface="Cambria"/>
                <a:cs typeface="Cambria"/>
              </a:rPr>
              <a:t>cloud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74065" y="5067046"/>
            <a:ext cx="8202295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i="1" spc="-10" dirty="0">
                <a:solidFill>
                  <a:srgbClr val="FF3300"/>
                </a:solidFill>
                <a:latin typeface="Cambria"/>
                <a:cs typeface="Cambria"/>
              </a:rPr>
              <a:t>middleware</a:t>
            </a:r>
            <a:r>
              <a:rPr sz="2800" i="1" spc="-5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virtualizat</a:t>
            </a:r>
            <a:endParaRPr sz="2800">
              <a:latin typeface="Cambria"/>
              <a:cs typeface="Cambria"/>
            </a:endParaRPr>
          </a:p>
          <a:p>
            <a:pPr marL="12065" marR="508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include componente </a:t>
            </a:r>
            <a:r>
              <a:rPr sz="2800" spc="-10" dirty="0">
                <a:latin typeface="Cambria"/>
                <a:cs typeface="Cambria"/>
              </a:rPr>
              <a:t>controlând sincronizarea </a:t>
            </a:r>
            <a:r>
              <a:rPr sz="2800" spc="-40" dirty="0">
                <a:latin typeface="Cambria"/>
                <a:cs typeface="Cambria"/>
              </a:rPr>
              <a:t>datelor,  </a:t>
            </a:r>
            <a:r>
              <a:rPr sz="2800" spc="-10" dirty="0">
                <a:latin typeface="Cambria"/>
                <a:cs typeface="Cambria"/>
              </a:rPr>
              <a:t>procesarea</a:t>
            </a:r>
            <a:r>
              <a:rPr sz="2800" spc="-20" dirty="0">
                <a:latin typeface="Cambria"/>
                <a:cs typeface="Cambria"/>
              </a:rPr>
              <a:t> </a:t>
            </a:r>
            <a:r>
              <a:rPr sz="2800" spc="-35" dirty="0">
                <a:latin typeface="Cambria"/>
                <a:cs typeface="Cambria"/>
              </a:rPr>
              <a:t>cererilor,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accesul la </a:t>
            </a:r>
            <a:r>
              <a:rPr sz="2800" spc="-10" dirty="0">
                <a:latin typeface="Cambria"/>
                <a:cs typeface="Cambria"/>
              </a:rPr>
              <a:t>platforma </a:t>
            </a:r>
            <a:r>
              <a:rPr sz="2800" spc="-5" dirty="0">
                <a:latin typeface="Cambria"/>
                <a:cs typeface="Cambria"/>
              </a:rPr>
              <a:t>de </a:t>
            </a:r>
            <a:r>
              <a:rPr sz="2800" spc="-15" dirty="0">
                <a:latin typeface="Cambria"/>
                <a:cs typeface="Cambria"/>
              </a:rPr>
              <a:t>execuție</a:t>
            </a:r>
            <a:r>
              <a:rPr sz="2800" spc="5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(</a:t>
            </a:r>
            <a:r>
              <a:rPr sz="2800" i="1" spc="-10" dirty="0">
                <a:latin typeface="Cambria"/>
                <a:cs typeface="Cambria"/>
              </a:rPr>
              <a:t>deployment</a:t>
            </a:r>
            <a:r>
              <a:rPr sz="2800" spc="-10" dirty="0">
                <a:latin typeface="Cambria"/>
                <a:cs typeface="Cambria"/>
              </a:rPr>
              <a:t>),…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8636" y="20523"/>
            <a:ext cx="504825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2A046E"/>
                </a:solidFill>
                <a:latin typeface="Cambria"/>
                <a:cs typeface="Cambria"/>
              </a:rPr>
              <a:t>„În nori”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dirty="0">
                <a:solidFill>
                  <a:srgbClr val="000000"/>
                </a:solidFill>
                <a:latin typeface="Cambria"/>
                <a:cs typeface="Cambria"/>
              </a:rPr>
              <a:t>space-based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,</a:t>
            </a:r>
            <a:r>
              <a:rPr b="0" spc="-4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i="1" spc="-5" dirty="0">
                <a:solidFill>
                  <a:srgbClr val="000000"/>
                </a:solidFill>
                <a:latin typeface="Cambria"/>
                <a:cs typeface="Cambria"/>
              </a:rPr>
              <a:t>cloud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541" y="5174996"/>
            <a:ext cx="896239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unitate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de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2800" spc="-15" dirty="0">
                <a:solidFill>
                  <a:srgbClr val="FF3300"/>
                </a:solidFill>
                <a:latin typeface="Cambria"/>
                <a:cs typeface="Cambria"/>
              </a:rPr>
              <a:t>procesare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10" dirty="0">
                <a:latin typeface="Cambria"/>
                <a:cs typeface="Cambria"/>
              </a:rPr>
              <a:t>reprezentată </a:t>
            </a:r>
            <a:r>
              <a:rPr sz="2800" spc="-5" dirty="0">
                <a:latin typeface="Cambria"/>
                <a:cs typeface="Cambria"/>
              </a:rPr>
              <a:t>de un (micro-)serviciu</a:t>
            </a:r>
            <a:r>
              <a:rPr sz="2800" spc="10" dirty="0">
                <a:latin typeface="Cambria"/>
                <a:cs typeface="Cambria"/>
              </a:rPr>
              <a:t> </a:t>
            </a:r>
            <a:r>
              <a:rPr sz="2800" spc="-60" dirty="0">
                <a:latin typeface="Cambria"/>
                <a:cs typeface="Cambria"/>
              </a:rPr>
              <a:t>Web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sau o componentă </a:t>
            </a:r>
            <a:r>
              <a:rPr sz="2800" spc="-15" dirty="0">
                <a:latin typeface="Cambria"/>
                <a:cs typeface="Cambria"/>
              </a:rPr>
              <a:t>software </a:t>
            </a:r>
            <a:r>
              <a:rPr sz="2800" spc="-10" dirty="0">
                <a:latin typeface="Cambria"/>
                <a:cs typeface="Cambria"/>
              </a:rPr>
              <a:t>tradițională </a:t>
            </a:r>
            <a:r>
              <a:rPr sz="2800" spc="-5" dirty="0">
                <a:latin typeface="Cambria"/>
                <a:cs typeface="Cambria"/>
              </a:rPr>
              <a:t>la </a:t>
            </a:r>
            <a:r>
              <a:rPr sz="2800" spc="-30" dirty="0">
                <a:latin typeface="Cambria"/>
                <a:cs typeface="Cambria"/>
              </a:rPr>
              <a:t>nivel </a:t>
            </a:r>
            <a:r>
              <a:rPr sz="2800" spc="-5" dirty="0">
                <a:latin typeface="Cambria"/>
                <a:cs typeface="Cambria"/>
              </a:rPr>
              <a:t>de</a:t>
            </a:r>
            <a:r>
              <a:rPr sz="2800" spc="25" dirty="0">
                <a:latin typeface="Cambria"/>
                <a:cs typeface="Cambria"/>
              </a:rPr>
              <a:t> </a:t>
            </a:r>
            <a:r>
              <a:rPr sz="2800" i="1" spc="-15" dirty="0">
                <a:latin typeface="Cambria"/>
                <a:cs typeface="Cambria"/>
              </a:rPr>
              <a:t>backend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53995" y="795527"/>
            <a:ext cx="4636008" cy="41452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56385" y="4566615"/>
            <a:ext cx="60286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Cambria"/>
                <a:cs typeface="Cambria"/>
              </a:rPr>
              <a:t>anumite </a:t>
            </a:r>
            <a:r>
              <a:rPr sz="2800" spc="-5" dirty="0">
                <a:latin typeface="Cambria"/>
                <a:cs typeface="Cambria"/>
              </a:rPr>
              <a:t>funcționalități pot fi</a:t>
            </a:r>
            <a:r>
              <a:rPr sz="2800" spc="25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gestionate</a:t>
            </a:r>
            <a:endParaRPr sz="2800">
              <a:latin typeface="Cambria"/>
              <a:cs typeface="Cambria"/>
            </a:endParaRPr>
          </a:p>
          <a:p>
            <a:pPr marL="3810"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Cambria"/>
                <a:cs typeface="Cambria"/>
              </a:rPr>
              <a:t>„în </a:t>
            </a:r>
            <a:r>
              <a:rPr sz="2800" spc="-10" dirty="0">
                <a:latin typeface="Cambria"/>
                <a:cs typeface="Cambria"/>
              </a:rPr>
              <a:t>propria </a:t>
            </a:r>
            <a:r>
              <a:rPr sz="2800" spc="-5" dirty="0">
                <a:latin typeface="Cambria"/>
                <a:cs typeface="Cambria"/>
              </a:rPr>
              <a:t>ogradă”</a:t>
            </a:r>
            <a:r>
              <a:rPr sz="2800" spc="2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(</a:t>
            </a:r>
            <a:r>
              <a:rPr sz="2800" i="1" spc="-5" dirty="0">
                <a:latin typeface="Cambria"/>
                <a:cs typeface="Cambria"/>
              </a:rPr>
              <a:t>on-premises</a:t>
            </a:r>
            <a:r>
              <a:rPr sz="2800" spc="-5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7801" y="5207183"/>
            <a:ext cx="7849234" cy="16148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5100" marR="156210" algn="ctr">
              <a:lnSpc>
                <a:spcPct val="15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sau de un furnizor de servicii disponibile „în nori”  conform (Eizadirad,</a:t>
            </a:r>
            <a:r>
              <a:rPr sz="2800" spc="-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2017)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35"/>
              </a:spcBef>
            </a:pPr>
            <a:r>
              <a:rPr sz="2000" b="1" spc="-190" dirty="0">
                <a:solidFill>
                  <a:srgbClr val="3333FF"/>
                </a:solidFill>
                <a:latin typeface="Arial"/>
                <a:cs typeface="Arial"/>
                <a:hlinkClick r:id="rId2"/>
              </a:rPr>
              <a:t>www.linkedin.com/pulse/iaas-paas-saas-explained-compared-arsalan-eizadirad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6279" y="76353"/>
            <a:ext cx="9029580" cy="406581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93557" y="1279218"/>
            <a:ext cx="941029" cy="3666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69841" y="610869"/>
            <a:ext cx="10058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2A046E"/>
                </a:solidFill>
                <a:latin typeface="Candara"/>
                <a:cs typeface="Candara"/>
              </a:rPr>
              <a:t>Goal</a:t>
            </a:r>
            <a:endParaRPr sz="4000">
              <a:latin typeface="Candara"/>
              <a:cs typeface="Candar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706236" y="140919"/>
            <a:ext cx="3203575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0985" marR="5080" indent="-248920">
              <a:lnSpc>
                <a:spcPct val="100000"/>
              </a:lnSpc>
              <a:spcBef>
                <a:spcPts val="105"/>
              </a:spcBef>
            </a:pPr>
            <a:r>
              <a:rPr b="0" i="1" spc="-5" dirty="0">
                <a:solidFill>
                  <a:srgbClr val="000000"/>
                </a:solidFill>
                <a:latin typeface="Cambria"/>
                <a:cs typeface="Cambria"/>
              </a:rPr>
              <a:t>Building</a:t>
            </a:r>
            <a:r>
              <a:rPr b="0" i="1" spc="-5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i="1" spc="-10" dirty="0">
                <a:solidFill>
                  <a:srgbClr val="000000"/>
                </a:solidFill>
                <a:latin typeface="Cambria"/>
                <a:cs typeface="Cambria"/>
              </a:rPr>
              <a:t>successful  </a:t>
            </a:r>
            <a:r>
              <a:rPr b="0" i="1" spc="-5" dirty="0">
                <a:solidFill>
                  <a:srgbClr val="000000"/>
                </a:solidFill>
                <a:latin typeface="Cambria"/>
                <a:cs typeface="Cambria"/>
              </a:rPr>
              <a:t>digital</a:t>
            </a:r>
            <a:r>
              <a:rPr b="0" i="1" spc="-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i="1" spc="-5" dirty="0">
                <a:solidFill>
                  <a:srgbClr val="000000"/>
                </a:solidFill>
                <a:latin typeface="Cambria"/>
                <a:cs typeface="Cambria"/>
              </a:rPr>
              <a:t>products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035421" y="1546605"/>
            <a:ext cx="254254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Cambria"/>
                <a:cs typeface="Cambria"/>
              </a:rPr>
              <a:t>actori principali:  </a:t>
            </a:r>
            <a:r>
              <a:rPr sz="2800" i="1" spc="-5" dirty="0">
                <a:latin typeface="Cambria"/>
                <a:cs typeface="Cambria"/>
              </a:rPr>
              <a:t>designers  </a:t>
            </a:r>
            <a:r>
              <a:rPr sz="2800" i="1" spc="-10" dirty="0">
                <a:latin typeface="Cambria"/>
                <a:cs typeface="Cambria"/>
              </a:rPr>
              <a:t>technologists  management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57977" y="5999175"/>
            <a:ext cx="330009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indent="636905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latin typeface="Cambria"/>
                <a:cs typeface="Cambria"/>
              </a:rPr>
              <a:t>Alan </a:t>
            </a:r>
            <a:r>
              <a:rPr sz="2000" dirty="0">
                <a:latin typeface="Cambria"/>
                <a:cs typeface="Cambria"/>
              </a:rPr>
              <a:t>Cooper </a:t>
            </a:r>
            <a:r>
              <a:rPr sz="2000" i="1" spc="-5" dirty="0">
                <a:latin typeface="Cambria"/>
                <a:cs typeface="Cambria"/>
              </a:rPr>
              <a:t>et al.</a:t>
            </a:r>
            <a:r>
              <a:rPr sz="2000" spc="-5" dirty="0">
                <a:latin typeface="Cambria"/>
                <a:cs typeface="Cambria"/>
              </a:rPr>
              <a:t>,  </a:t>
            </a:r>
            <a:r>
              <a:rPr sz="2000" i="1" spc="-5" dirty="0">
                <a:latin typeface="Cambria"/>
                <a:cs typeface="Cambria"/>
              </a:rPr>
              <a:t>About </a:t>
            </a:r>
            <a:r>
              <a:rPr sz="2000" i="1" spc="-20" dirty="0">
                <a:latin typeface="Cambria"/>
                <a:cs typeface="Cambria"/>
              </a:rPr>
              <a:t>Face </a:t>
            </a:r>
            <a:r>
              <a:rPr sz="2000" spc="5" dirty="0">
                <a:latin typeface="Cambria"/>
                <a:cs typeface="Cambria"/>
              </a:rPr>
              <a:t>(4</a:t>
            </a:r>
            <a:r>
              <a:rPr sz="1950" spc="7" baseline="25641" dirty="0">
                <a:latin typeface="Cambria"/>
                <a:cs typeface="Cambria"/>
              </a:rPr>
              <a:t>th </a:t>
            </a:r>
            <a:r>
              <a:rPr sz="2000" dirty="0">
                <a:latin typeface="Cambria"/>
                <a:cs typeface="Cambria"/>
              </a:rPr>
              <a:t>Edition),</a:t>
            </a:r>
            <a:r>
              <a:rPr sz="2000" spc="-26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2014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72" y="0"/>
            <a:ext cx="5465064" cy="68579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1205" y="6047943"/>
            <a:ext cx="8242300" cy="758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mbria"/>
                <a:cs typeface="Cambria"/>
              </a:rPr>
              <a:t>A. </a:t>
            </a:r>
            <a:r>
              <a:rPr sz="2400" spc="-5" dirty="0">
                <a:latin typeface="Cambria"/>
                <a:cs typeface="Cambria"/>
              </a:rPr>
              <a:t>Barron, </a:t>
            </a:r>
            <a:r>
              <a:rPr sz="2400" i="1" spc="-5" dirty="0">
                <a:latin typeface="Cambria"/>
                <a:cs typeface="Cambria"/>
              </a:rPr>
              <a:t>Pizza As </a:t>
            </a:r>
            <a:r>
              <a:rPr sz="2400" i="1" dirty="0">
                <a:latin typeface="Cambria"/>
                <a:cs typeface="Cambria"/>
              </a:rPr>
              <a:t>A </a:t>
            </a:r>
            <a:r>
              <a:rPr sz="2400" i="1" spc="-5" dirty="0">
                <a:latin typeface="Cambria"/>
                <a:cs typeface="Cambria"/>
              </a:rPr>
              <a:t>Service</a:t>
            </a:r>
            <a:r>
              <a:rPr sz="2400" i="1" spc="-5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(2014)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2400" b="1" spc="-225" dirty="0">
                <a:solidFill>
                  <a:srgbClr val="3333FF"/>
                </a:solidFill>
                <a:latin typeface="Arial"/>
                <a:cs typeface="Arial"/>
                <a:hlinkClick r:id="rId2"/>
              </a:rPr>
              <a:t>www.linkedin.com/pulse/20140730172610-9679881-pizza-as-a-service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68324" y="0"/>
            <a:ext cx="7007352" cy="6027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8785" y="6047943"/>
            <a:ext cx="8867775" cy="758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6929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mbria"/>
                <a:cs typeface="Cambria"/>
              </a:rPr>
              <a:t>D. Ng, </a:t>
            </a:r>
            <a:r>
              <a:rPr sz="2400" i="1" spc="-5" dirty="0">
                <a:latin typeface="Cambria"/>
                <a:cs typeface="Cambria"/>
              </a:rPr>
              <a:t>SaaS, PaaS </a:t>
            </a:r>
            <a:r>
              <a:rPr sz="2400" i="1" dirty="0">
                <a:latin typeface="Cambria"/>
                <a:cs typeface="Cambria"/>
              </a:rPr>
              <a:t>and </a:t>
            </a:r>
            <a:r>
              <a:rPr sz="2400" i="1" spc="-5" dirty="0">
                <a:latin typeface="Cambria"/>
                <a:cs typeface="Cambria"/>
              </a:rPr>
              <a:t>IaaS explained </a:t>
            </a:r>
            <a:r>
              <a:rPr sz="2400" i="1" dirty="0">
                <a:latin typeface="Cambria"/>
                <a:cs typeface="Cambria"/>
              </a:rPr>
              <a:t>in </a:t>
            </a:r>
            <a:r>
              <a:rPr sz="2400" i="1" spc="-5" dirty="0">
                <a:latin typeface="Cambria"/>
                <a:cs typeface="Cambria"/>
              </a:rPr>
              <a:t>one </a:t>
            </a:r>
            <a:r>
              <a:rPr sz="2400" i="1" spc="-10" dirty="0">
                <a:latin typeface="Cambria"/>
                <a:cs typeface="Cambria"/>
              </a:rPr>
              <a:t>graphic</a:t>
            </a:r>
            <a:r>
              <a:rPr sz="2400" i="1" spc="3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(2017)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2400" b="1" spc="-225" dirty="0">
                <a:solidFill>
                  <a:srgbClr val="3333FF"/>
                </a:solidFill>
                <a:latin typeface="Arial"/>
                <a:cs typeface="Arial"/>
              </a:rPr>
              <a:t>m.oursky.com/saas-paas-and-iaas-explained-in-one-graphic-d56c3e6f4606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72508" y="76320"/>
            <a:ext cx="8389483" cy="59529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98828" y="5909564"/>
            <a:ext cx="6546850" cy="8210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P. Kerrison, </a:t>
            </a:r>
            <a:r>
              <a:rPr sz="2800" i="1" spc="-10" dirty="0">
                <a:latin typeface="Cambria"/>
                <a:cs typeface="Cambria"/>
              </a:rPr>
              <a:t>Pizza </a:t>
            </a:r>
            <a:r>
              <a:rPr sz="2800" i="1" spc="-5" dirty="0">
                <a:latin typeface="Cambria"/>
                <a:cs typeface="Cambria"/>
              </a:rPr>
              <a:t>As A </a:t>
            </a:r>
            <a:r>
              <a:rPr sz="2800" i="1" spc="-10" dirty="0">
                <a:latin typeface="Cambria"/>
                <a:cs typeface="Cambria"/>
              </a:rPr>
              <a:t>Service </a:t>
            </a:r>
            <a:r>
              <a:rPr sz="2800" i="1" spc="-5" dirty="0">
                <a:latin typeface="Cambria"/>
                <a:cs typeface="Cambria"/>
              </a:rPr>
              <a:t>2.0</a:t>
            </a:r>
            <a:r>
              <a:rPr sz="2800" i="1" spc="6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(2017)</a:t>
            </a:r>
            <a:endParaRPr sz="2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2400" b="1" spc="-220" dirty="0">
                <a:solidFill>
                  <a:srgbClr val="3333FF"/>
                </a:solidFill>
                <a:latin typeface="Arial"/>
                <a:cs typeface="Arial"/>
                <a:hlinkClick r:id="rId2"/>
              </a:rPr>
              <a:t>www.paulkerrison.co.uk/random/pizza-as-a-service-2-0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17799" cy="49774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17270" y="2592781"/>
            <a:ext cx="7509509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61540" marR="5080" indent="-2149475">
              <a:lnSpc>
                <a:spcPct val="100000"/>
              </a:lnSpc>
              <a:spcBef>
                <a:spcPts val="100"/>
              </a:spcBef>
            </a:pPr>
            <a:r>
              <a:rPr sz="3600" b="0" spc="-5" dirty="0">
                <a:latin typeface="Cambria"/>
                <a:cs typeface="Cambria"/>
              </a:rPr>
              <a:t>Prin </a:t>
            </a:r>
            <a:r>
              <a:rPr sz="3600" b="0" dirty="0">
                <a:latin typeface="Cambria"/>
                <a:cs typeface="Cambria"/>
              </a:rPr>
              <a:t>ce </a:t>
            </a:r>
            <a:r>
              <a:rPr sz="3600" b="0" spc="-5" dirty="0">
                <a:latin typeface="Cambria"/>
                <a:cs typeface="Cambria"/>
              </a:rPr>
              <a:t>mijloace poate </a:t>
            </a:r>
            <a:r>
              <a:rPr sz="3600" b="0" dirty="0">
                <a:latin typeface="Cambria"/>
                <a:cs typeface="Cambria"/>
              </a:rPr>
              <a:t>fi </a:t>
            </a:r>
            <a:r>
              <a:rPr sz="3600" b="0" spc="-10" dirty="0">
                <a:latin typeface="Cambria"/>
                <a:cs typeface="Cambria"/>
              </a:rPr>
              <a:t>implementată  </a:t>
            </a:r>
            <a:r>
              <a:rPr sz="3600" b="0" dirty="0">
                <a:latin typeface="Cambria"/>
                <a:cs typeface="Cambria"/>
              </a:rPr>
              <a:t>o </a:t>
            </a:r>
            <a:r>
              <a:rPr sz="3600" b="0" spc="-5" dirty="0">
                <a:latin typeface="Cambria"/>
                <a:cs typeface="Cambria"/>
              </a:rPr>
              <a:t>aplicație</a:t>
            </a:r>
            <a:r>
              <a:rPr sz="3600" b="0" spc="-15" dirty="0">
                <a:latin typeface="Cambria"/>
                <a:cs typeface="Cambria"/>
              </a:rPr>
              <a:t> </a:t>
            </a:r>
            <a:r>
              <a:rPr sz="3600" b="0" spc="-5" dirty="0">
                <a:latin typeface="Cambria"/>
                <a:cs typeface="Cambria"/>
              </a:rPr>
              <a:t>Web?</a:t>
            </a:r>
            <a:endParaRPr sz="36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9126" y="2441905"/>
            <a:ext cx="6765925" cy="24047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3200" b="1" spc="-5" dirty="0">
                <a:solidFill>
                  <a:srgbClr val="FF3300"/>
                </a:solidFill>
                <a:latin typeface="Cambria"/>
                <a:cs typeface="Cambria"/>
              </a:rPr>
              <a:t>Server </a:t>
            </a:r>
            <a:r>
              <a:rPr sz="3200" b="1" dirty="0">
                <a:solidFill>
                  <a:srgbClr val="FF3300"/>
                </a:solidFill>
                <a:latin typeface="Cambria"/>
                <a:cs typeface="Cambria"/>
              </a:rPr>
              <a:t>de </a:t>
            </a:r>
            <a:r>
              <a:rPr sz="3200" b="1" spc="-5" dirty="0">
                <a:solidFill>
                  <a:srgbClr val="FF3300"/>
                </a:solidFill>
                <a:latin typeface="Cambria"/>
                <a:cs typeface="Cambria"/>
              </a:rPr>
              <a:t>aplicații</a:t>
            </a:r>
            <a:r>
              <a:rPr sz="3200" b="1" spc="-40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3200" b="1" spc="-5" dirty="0">
                <a:solidFill>
                  <a:srgbClr val="FF3300"/>
                </a:solidFill>
                <a:latin typeface="Cambria"/>
                <a:cs typeface="Cambria"/>
              </a:rPr>
              <a:t>Web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3200" dirty="0">
                <a:latin typeface="Cambria"/>
                <a:cs typeface="Cambria"/>
              </a:rPr>
              <a:t>scop:</a:t>
            </a:r>
            <a:endParaRPr sz="3200">
              <a:latin typeface="Cambria"/>
              <a:cs typeface="Cambria"/>
            </a:endParaRPr>
          </a:p>
          <a:p>
            <a:pPr marL="12065" marR="5080" algn="ctr">
              <a:lnSpc>
                <a:spcPct val="100000"/>
              </a:lnSpc>
            </a:pPr>
            <a:r>
              <a:rPr sz="3200" spc="-5" dirty="0">
                <a:latin typeface="Cambria"/>
                <a:cs typeface="Cambria"/>
              </a:rPr>
              <a:t>eficientizarea proceselor </a:t>
            </a:r>
            <a:r>
              <a:rPr sz="3200" dirty="0">
                <a:latin typeface="Cambria"/>
                <a:cs typeface="Cambria"/>
              </a:rPr>
              <a:t>de </a:t>
            </a:r>
            <a:r>
              <a:rPr sz="3200" spc="-5" dirty="0">
                <a:latin typeface="Cambria"/>
                <a:cs typeface="Cambria"/>
              </a:rPr>
              <a:t>dezvoltare  </a:t>
            </a:r>
            <a:r>
              <a:rPr sz="3200" dirty="0">
                <a:latin typeface="Cambria"/>
                <a:cs typeface="Cambria"/>
              </a:rPr>
              <a:t>a </a:t>
            </a:r>
            <a:r>
              <a:rPr sz="3200" spc="-5" dirty="0">
                <a:latin typeface="Cambria"/>
                <a:cs typeface="Cambria"/>
              </a:rPr>
              <a:t>aplicațiilor Web </a:t>
            </a:r>
            <a:r>
              <a:rPr sz="3200" dirty="0">
                <a:latin typeface="Cambria"/>
                <a:cs typeface="Cambria"/>
              </a:rPr>
              <a:t>de</a:t>
            </a:r>
            <a:r>
              <a:rPr sz="3200" spc="-25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anvergură</a:t>
            </a:r>
            <a:endParaRPr sz="3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93060" y="2441905"/>
            <a:ext cx="435610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Server </a:t>
            </a:r>
            <a:r>
              <a:rPr dirty="0"/>
              <a:t>de </a:t>
            </a:r>
            <a:r>
              <a:rPr spc="-5" dirty="0"/>
              <a:t>aplicații</a:t>
            </a:r>
            <a:r>
              <a:rPr spc="-70" dirty="0"/>
              <a:t> </a:t>
            </a:r>
            <a:r>
              <a:rPr spc="-5" dirty="0"/>
              <a:t>Web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51789" y="3417823"/>
            <a:ext cx="8040370" cy="3019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Cambria"/>
                <a:cs typeface="Cambria"/>
              </a:rPr>
              <a:t>simplifică invocarea de </a:t>
            </a:r>
            <a:r>
              <a:rPr sz="3200" spc="-5" dirty="0">
                <a:latin typeface="Cambria"/>
                <a:cs typeface="Cambria"/>
              </a:rPr>
              <a:t>programe</a:t>
            </a:r>
            <a:r>
              <a:rPr sz="3200" spc="-50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(</a:t>
            </a:r>
            <a:r>
              <a:rPr sz="3200" i="1" spc="-5" dirty="0">
                <a:latin typeface="Cambria"/>
                <a:cs typeface="Cambria"/>
              </a:rPr>
              <a:t>script</a:t>
            </a:r>
            <a:r>
              <a:rPr sz="3200" spc="-5" dirty="0">
                <a:latin typeface="Cambria"/>
                <a:cs typeface="Cambria"/>
              </a:rPr>
              <a:t>-uri)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10" dirty="0">
                <a:latin typeface="Webdings"/>
                <a:cs typeface="Webdings"/>
              </a:rPr>
              <a:t></a:t>
            </a:r>
            <a:r>
              <a:rPr sz="2800" spc="-10" dirty="0">
                <a:solidFill>
                  <a:srgbClr val="2A046E"/>
                </a:solidFill>
                <a:latin typeface="Cambria"/>
                <a:cs typeface="Cambria"/>
              </a:rPr>
              <a:t>generarea </a:t>
            </a:r>
            <a:r>
              <a:rPr sz="2800" spc="-5" dirty="0">
                <a:solidFill>
                  <a:srgbClr val="2A046E"/>
                </a:solidFill>
                <a:latin typeface="Cambria"/>
                <a:cs typeface="Cambria"/>
              </a:rPr>
              <a:t>de conținut dinamic </a:t>
            </a:r>
            <a:r>
              <a:rPr sz="2800" dirty="0">
                <a:solidFill>
                  <a:srgbClr val="2A046E"/>
                </a:solidFill>
                <a:latin typeface="Cambria"/>
                <a:cs typeface="Cambria"/>
              </a:rPr>
              <a:t>pe </a:t>
            </a:r>
            <a:r>
              <a:rPr sz="2800" spc="-5" dirty="0">
                <a:solidFill>
                  <a:srgbClr val="2A046E"/>
                </a:solidFill>
                <a:latin typeface="Cambria"/>
                <a:cs typeface="Cambria"/>
              </a:rPr>
              <a:t>partea de</a:t>
            </a:r>
            <a:r>
              <a:rPr sz="2800" spc="4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2800" spc="-5" dirty="0">
                <a:solidFill>
                  <a:srgbClr val="2A046E"/>
                </a:solidFill>
                <a:latin typeface="Cambria"/>
                <a:cs typeface="Cambria"/>
              </a:rPr>
              <a:t>server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33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2875"/>
              </a:spcBef>
            </a:pPr>
            <a:r>
              <a:rPr sz="2800" spc="-5" dirty="0">
                <a:latin typeface="Cambria"/>
                <a:cs typeface="Cambria"/>
              </a:rPr>
              <a:t>(re)vezi </a:t>
            </a:r>
            <a:r>
              <a:rPr sz="2800" spc="-10" dirty="0">
                <a:latin typeface="Cambria"/>
                <a:cs typeface="Cambria"/>
              </a:rPr>
              <a:t>prezentarea </a:t>
            </a:r>
            <a:r>
              <a:rPr sz="2800" spc="-5" dirty="0">
                <a:latin typeface="Cambria"/>
                <a:cs typeface="Cambria"/>
              </a:rPr>
              <a:t>despre inginerie</a:t>
            </a:r>
            <a:r>
              <a:rPr sz="2800" spc="4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Web: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2400" b="1" spc="-220" dirty="0">
                <a:solidFill>
                  <a:srgbClr val="3333FF"/>
                </a:solidFill>
                <a:latin typeface="Arial"/>
                <a:cs typeface="Arial"/>
              </a:rPr>
              <a:t>profs.info.uaic.ro/~busaco/teach/courses/web/web-film.html#week3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93060" y="2441905"/>
            <a:ext cx="435610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Server </a:t>
            </a:r>
            <a:r>
              <a:rPr dirty="0"/>
              <a:t>de </a:t>
            </a:r>
            <a:r>
              <a:rPr spc="-5" dirty="0"/>
              <a:t>aplicații</a:t>
            </a:r>
            <a:r>
              <a:rPr spc="-70" dirty="0"/>
              <a:t> </a:t>
            </a:r>
            <a:r>
              <a:rPr spc="-5" dirty="0"/>
              <a:t>Web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03961" y="3356864"/>
            <a:ext cx="8335645" cy="22840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Cambria"/>
                <a:cs typeface="Cambria"/>
              </a:rPr>
              <a:t>poate </a:t>
            </a:r>
            <a:r>
              <a:rPr sz="3200" dirty="0">
                <a:latin typeface="Cambria"/>
                <a:cs typeface="Cambria"/>
              </a:rPr>
              <a:t>fi </a:t>
            </a:r>
            <a:r>
              <a:rPr sz="3200" spc="-5" dirty="0">
                <a:latin typeface="Cambria"/>
                <a:cs typeface="Cambria"/>
              </a:rPr>
              <a:t>integrat în unul/mai multe servere</a:t>
            </a:r>
            <a:r>
              <a:rPr sz="3200" spc="30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Web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37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2880"/>
              </a:spcBef>
            </a:pPr>
            <a:r>
              <a:rPr sz="2800" spc="-5" dirty="0">
                <a:latin typeface="Cambria"/>
                <a:cs typeface="Cambria"/>
              </a:rPr>
              <a:t>de asemenea, poate oferi propriul server Web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sau </a:t>
            </a:r>
            <a:r>
              <a:rPr sz="2800" spc="-10" dirty="0">
                <a:latin typeface="Cambria"/>
                <a:cs typeface="Cambria"/>
              </a:rPr>
              <a:t>mediu </a:t>
            </a:r>
            <a:r>
              <a:rPr sz="2800" spc="-5" dirty="0">
                <a:latin typeface="Cambria"/>
                <a:cs typeface="Cambria"/>
              </a:rPr>
              <a:t>de</a:t>
            </a:r>
            <a:r>
              <a:rPr sz="280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execuție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93060" y="2441905"/>
            <a:ext cx="435610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Server </a:t>
            </a:r>
            <a:r>
              <a:rPr dirty="0"/>
              <a:t>de </a:t>
            </a:r>
            <a:r>
              <a:rPr spc="-5" dirty="0"/>
              <a:t>aplicații</a:t>
            </a:r>
            <a:r>
              <a:rPr spc="-70" dirty="0"/>
              <a:t> </a:t>
            </a:r>
            <a:r>
              <a:rPr spc="-5" dirty="0"/>
              <a:t>Web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68325" y="3356864"/>
            <a:ext cx="8607425" cy="27120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Cambria"/>
                <a:cs typeface="Cambria"/>
              </a:rPr>
              <a:t>poate </a:t>
            </a:r>
            <a:r>
              <a:rPr sz="3200" spc="-5" dirty="0">
                <a:latin typeface="Cambria"/>
                <a:cs typeface="Cambria"/>
              </a:rPr>
              <a:t>încuraja </a:t>
            </a:r>
            <a:r>
              <a:rPr sz="3200" dirty="0">
                <a:latin typeface="Cambria"/>
                <a:cs typeface="Cambria"/>
              </a:rPr>
              <a:t>sau impune o </a:t>
            </a:r>
            <a:r>
              <a:rPr sz="3200" spc="-5" dirty="0">
                <a:latin typeface="Cambria"/>
                <a:cs typeface="Cambria"/>
              </a:rPr>
              <a:t>viziune</a:t>
            </a:r>
            <a:r>
              <a:rPr sz="3200" spc="-110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arhitecturală  privind </a:t>
            </a:r>
            <a:r>
              <a:rPr sz="3200" dirty="0">
                <a:latin typeface="Cambria"/>
                <a:cs typeface="Cambria"/>
              </a:rPr>
              <a:t>dezvoltarea de </a:t>
            </a:r>
            <a:r>
              <a:rPr sz="3200" spc="-5" dirty="0">
                <a:latin typeface="Cambria"/>
                <a:cs typeface="Cambria"/>
              </a:rPr>
              <a:t>aplicații</a:t>
            </a:r>
            <a:r>
              <a:rPr sz="3200" spc="-65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Web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situație</a:t>
            </a:r>
            <a:r>
              <a:rPr sz="2800" spc="-2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tipică:</a:t>
            </a:r>
            <a:endParaRPr sz="28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2800" spc="-10" dirty="0">
                <a:solidFill>
                  <a:srgbClr val="2A046E"/>
                </a:solidFill>
                <a:latin typeface="Cambria"/>
                <a:cs typeface="Cambria"/>
              </a:rPr>
              <a:t>MVC </a:t>
            </a:r>
            <a:r>
              <a:rPr sz="2800" spc="-5" dirty="0">
                <a:latin typeface="Cambria"/>
                <a:cs typeface="Cambria"/>
              </a:rPr>
              <a:t>ori variații (Herberto Graca,</a:t>
            </a:r>
            <a:r>
              <a:rPr sz="2800" spc="55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2017)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2800" b="1" spc="-254" dirty="0">
                <a:solidFill>
                  <a:srgbClr val="3333FF"/>
                </a:solidFill>
                <a:latin typeface="Arial"/>
                <a:cs typeface="Arial"/>
              </a:rPr>
              <a:t>herbertograca.com/2017/08/17/mvc-and-its-variants/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8808" y="2526817"/>
            <a:ext cx="1308735" cy="1098550"/>
            <a:chOff x="368808" y="2526817"/>
            <a:chExt cx="1308735" cy="1098550"/>
          </a:xfrm>
        </p:grpSpPr>
        <p:sp>
          <p:nvSpPr>
            <p:cNvPr id="3" name="object 3"/>
            <p:cNvSpPr/>
            <p:nvPr/>
          </p:nvSpPr>
          <p:spPr>
            <a:xfrm>
              <a:off x="368808" y="2526817"/>
              <a:ext cx="1308735" cy="102219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26720" y="2543606"/>
              <a:ext cx="1191387" cy="108160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16052" y="2551176"/>
              <a:ext cx="1223772" cy="9372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6052" y="2551176"/>
              <a:ext cx="1224280" cy="937260"/>
            </a:xfrm>
            <a:custGeom>
              <a:avLst/>
              <a:gdLst/>
              <a:ahLst/>
              <a:cxnLst/>
              <a:rect l="l" t="t" r="r" b="b"/>
              <a:pathLst>
                <a:path w="1224280" h="937260">
                  <a:moveTo>
                    <a:pt x="0" y="156210"/>
                  </a:moveTo>
                  <a:lnTo>
                    <a:pt x="7963" y="106850"/>
                  </a:lnTo>
                  <a:lnTo>
                    <a:pt x="30139" y="63971"/>
                  </a:lnTo>
                  <a:lnTo>
                    <a:pt x="63954" y="30150"/>
                  </a:lnTo>
                  <a:lnTo>
                    <a:pt x="106836" y="7967"/>
                  </a:lnTo>
                  <a:lnTo>
                    <a:pt x="156210" y="0"/>
                  </a:lnTo>
                  <a:lnTo>
                    <a:pt x="1067562" y="0"/>
                  </a:lnTo>
                  <a:lnTo>
                    <a:pt x="1116921" y="7967"/>
                  </a:lnTo>
                  <a:lnTo>
                    <a:pt x="1159800" y="30150"/>
                  </a:lnTo>
                  <a:lnTo>
                    <a:pt x="1193621" y="63971"/>
                  </a:lnTo>
                  <a:lnTo>
                    <a:pt x="1215804" y="106850"/>
                  </a:lnTo>
                  <a:lnTo>
                    <a:pt x="1223772" y="156210"/>
                  </a:lnTo>
                  <a:lnTo>
                    <a:pt x="1223772" y="781050"/>
                  </a:lnTo>
                  <a:lnTo>
                    <a:pt x="1215804" y="830409"/>
                  </a:lnTo>
                  <a:lnTo>
                    <a:pt x="1193621" y="873288"/>
                  </a:lnTo>
                  <a:lnTo>
                    <a:pt x="1159800" y="907109"/>
                  </a:lnTo>
                  <a:lnTo>
                    <a:pt x="1116921" y="929292"/>
                  </a:lnTo>
                  <a:lnTo>
                    <a:pt x="1067562" y="937260"/>
                  </a:lnTo>
                  <a:lnTo>
                    <a:pt x="156210" y="937260"/>
                  </a:lnTo>
                  <a:lnTo>
                    <a:pt x="106836" y="929292"/>
                  </a:lnTo>
                  <a:lnTo>
                    <a:pt x="63954" y="907109"/>
                  </a:lnTo>
                  <a:lnTo>
                    <a:pt x="30139" y="873288"/>
                  </a:lnTo>
                  <a:lnTo>
                    <a:pt x="7963" y="830409"/>
                  </a:lnTo>
                  <a:lnTo>
                    <a:pt x="0" y="781050"/>
                  </a:lnTo>
                  <a:lnTo>
                    <a:pt x="0" y="156210"/>
                  </a:lnTo>
                  <a:close/>
                </a:path>
              </a:pathLst>
            </a:custGeom>
            <a:ln w="9143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640181" y="2634488"/>
            <a:ext cx="77533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120" marR="5080" indent="-186055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FFFFFF"/>
                </a:solidFill>
                <a:latin typeface="Cambria"/>
                <a:cs typeface="Cambria"/>
              </a:rPr>
              <a:t>b</a:t>
            </a:r>
            <a:r>
              <a:rPr sz="2400" i="1" spc="-35" dirty="0">
                <a:solidFill>
                  <a:srgbClr val="FFFFFF"/>
                </a:solidFill>
                <a:latin typeface="Cambria"/>
                <a:cs typeface="Cambria"/>
              </a:rPr>
              <a:t>r</a:t>
            </a:r>
            <a:r>
              <a:rPr sz="2400" i="1" spc="-30" dirty="0">
                <a:solidFill>
                  <a:srgbClr val="FFFFFF"/>
                </a:solidFill>
                <a:latin typeface="Cambria"/>
                <a:cs typeface="Cambria"/>
              </a:rPr>
              <a:t>o</a:t>
            </a:r>
            <a:r>
              <a:rPr sz="2400" i="1" spc="5" dirty="0">
                <a:solidFill>
                  <a:srgbClr val="FFFFFF"/>
                </a:solidFill>
                <a:latin typeface="Cambria"/>
                <a:cs typeface="Cambria"/>
              </a:rPr>
              <a:t>w</a:t>
            </a:r>
            <a:r>
              <a:rPr sz="2400" i="1" dirty="0">
                <a:solidFill>
                  <a:srgbClr val="FFFFFF"/>
                </a:solidFill>
                <a:latin typeface="Cambria"/>
                <a:cs typeface="Cambria"/>
              </a:rPr>
              <a:t>-  </a:t>
            </a:r>
            <a:r>
              <a:rPr sz="2400" i="1" spc="-5" dirty="0">
                <a:solidFill>
                  <a:srgbClr val="FFFFFF"/>
                </a:solidFill>
                <a:latin typeface="Cambria"/>
                <a:cs typeface="Cambria"/>
              </a:rPr>
              <a:t>ser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695700" y="2458161"/>
            <a:ext cx="3450590" cy="1229995"/>
            <a:chOff x="3695700" y="2458161"/>
            <a:chExt cx="3450590" cy="1229995"/>
          </a:xfrm>
        </p:grpSpPr>
        <p:sp>
          <p:nvSpPr>
            <p:cNvPr id="9" name="object 9"/>
            <p:cNvSpPr/>
            <p:nvPr/>
          </p:nvSpPr>
          <p:spPr>
            <a:xfrm>
              <a:off x="3720083" y="2458161"/>
              <a:ext cx="1164018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695700" y="2621254"/>
              <a:ext cx="1212697" cy="91391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767327" y="2485643"/>
              <a:ext cx="1078991" cy="10805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824983" y="2458161"/>
              <a:ext cx="1165529" cy="116552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867655" y="2621254"/>
              <a:ext cx="1080096" cy="91391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872227" y="2485643"/>
              <a:ext cx="1080515" cy="1080515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931407" y="2458161"/>
              <a:ext cx="1164018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882639" y="2468829"/>
              <a:ext cx="1263040" cy="121874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978651" y="2485643"/>
              <a:ext cx="1078992" cy="1080515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8" name="object 18"/>
          <p:cNvGraphicFramePr>
            <a:graphicFrameLocks noGrp="1"/>
          </p:cNvGraphicFramePr>
          <p:nvPr/>
        </p:nvGraphicFramePr>
        <p:xfrm>
          <a:off x="3762755" y="2481072"/>
          <a:ext cx="3304540" cy="10896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2200"/>
                <a:gridCol w="1106805"/>
                <a:gridCol w="1092199"/>
              </a:tblGrid>
              <a:tr h="1080515">
                <a:tc>
                  <a:txBody>
                    <a:bodyPr/>
                    <a:lstStyle/>
                    <a:p>
                      <a:pPr marL="321310" marR="127635" indent="-198120">
                        <a:lnSpc>
                          <a:spcPct val="100000"/>
                        </a:lnSpc>
                        <a:spcBef>
                          <a:spcPts val="1795"/>
                        </a:spcBef>
                      </a:pPr>
                      <a:r>
                        <a:rPr sz="2000" spc="-5" dirty="0">
                          <a:latin typeface="Cambria"/>
                          <a:cs typeface="Cambria"/>
                        </a:rPr>
                        <a:t>p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r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ez</a:t>
                      </a:r>
                      <a:r>
                        <a:rPr sz="2000" spc="-15" dirty="0">
                          <a:latin typeface="Cambria"/>
                          <a:cs typeface="Cambria"/>
                        </a:rPr>
                        <a:t>e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n-  </a:t>
                      </a:r>
                      <a:r>
                        <a:rPr sz="2000" spc="-10" dirty="0">
                          <a:latin typeface="Cambria"/>
                          <a:cs typeface="Cambria"/>
                        </a:rPr>
                        <a:t>tare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227965" marB="0">
                    <a:lnL w="9525">
                      <a:solidFill>
                        <a:srgbClr val="F8F8F8"/>
                      </a:solidFill>
                      <a:prstDash val="solid"/>
                    </a:lnL>
                    <a:lnR w="9525">
                      <a:solidFill>
                        <a:srgbClr val="F8F8F8"/>
                      </a:solidFill>
                      <a:prstDash val="solid"/>
                    </a:lnR>
                    <a:lnT w="9525">
                      <a:solidFill>
                        <a:srgbClr val="F8F8F8"/>
                      </a:solidFill>
                      <a:prstDash val="solid"/>
                    </a:lnT>
                    <a:lnB w="9525">
                      <a:solidFill>
                        <a:srgbClr val="F8F8F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215" marR="193675" indent="-119380">
                        <a:lnSpc>
                          <a:spcPct val="100000"/>
                        </a:lnSpc>
                        <a:spcBef>
                          <a:spcPts val="1795"/>
                        </a:spcBef>
                      </a:pPr>
                      <a:r>
                        <a:rPr sz="2000" spc="-5" dirty="0">
                          <a:latin typeface="Cambria"/>
                          <a:cs typeface="Cambria"/>
                        </a:rPr>
                        <a:t>p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r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o</a:t>
                      </a:r>
                      <a:r>
                        <a:rPr sz="2000" spc="5" dirty="0">
                          <a:latin typeface="Cambria"/>
                          <a:cs typeface="Cambria"/>
                        </a:rPr>
                        <a:t>c</a:t>
                      </a:r>
                      <a:r>
                        <a:rPr sz="2000" spc="-5" dirty="0">
                          <a:latin typeface="Cambria"/>
                          <a:cs typeface="Cambria"/>
                        </a:rPr>
                        <a:t>e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-  </a:t>
                      </a:r>
                      <a:r>
                        <a:rPr sz="2000" spc="-5" dirty="0">
                          <a:latin typeface="Cambria"/>
                          <a:cs typeface="Cambria"/>
                        </a:rPr>
                        <a:t>sare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227965" marB="0">
                    <a:lnL w="9525">
                      <a:solidFill>
                        <a:srgbClr val="F8F8F8"/>
                      </a:solidFill>
                      <a:prstDash val="solid"/>
                    </a:lnL>
                    <a:lnR w="9525">
                      <a:solidFill>
                        <a:srgbClr val="F8F8F8"/>
                      </a:solidFill>
                      <a:prstDash val="solid"/>
                    </a:lnR>
                    <a:lnT w="9525">
                      <a:solidFill>
                        <a:srgbClr val="F8F8F8"/>
                      </a:solidFill>
                      <a:prstDash val="solid"/>
                    </a:lnT>
                    <a:lnB w="9525">
                      <a:solidFill>
                        <a:srgbClr val="F8F8F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2395" marR="8826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20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2000" spc="-5" dirty="0">
                          <a:latin typeface="Cambria"/>
                          <a:cs typeface="Cambria"/>
                        </a:rPr>
                        <a:t>bst</a:t>
                      </a:r>
                      <a:r>
                        <a:rPr sz="2000" spc="-35" dirty="0">
                          <a:latin typeface="Cambria"/>
                          <a:cs typeface="Cambria"/>
                        </a:rPr>
                        <a:t>r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2000" spc="10" dirty="0">
                          <a:latin typeface="Cambria"/>
                          <a:cs typeface="Cambria"/>
                        </a:rPr>
                        <a:t>c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-  </a:t>
                      </a:r>
                      <a:r>
                        <a:rPr sz="2000" spc="-5" dirty="0">
                          <a:latin typeface="Cambria"/>
                          <a:cs typeface="Cambria"/>
                        </a:rPr>
                        <a:t>tizare 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date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75565" marB="0">
                    <a:lnL w="9525">
                      <a:solidFill>
                        <a:srgbClr val="F8F8F8"/>
                      </a:solidFill>
                      <a:prstDash val="solid"/>
                    </a:lnL>
                    <a:lnR w="9525">
                      <a:solidFill>
                        <a:srgbClr val="F8F8F8"/>
                      </a:solidFill>
                      <a:prstDash val="solid"/>
                    </a:lnR>
                    <a:lnT w="9525">
                      <a:solidFill>
                        <a:srgbClr val="F8F8F8"/>
                      </a:solidFill>
                      <a:prstDash val="solid"/>
                    </a:lnT>
                    <a:lnB w="9525">
                      <a:solidFill>
                        <a:srgbClr val="F8F8F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pSp>
        <p:nvGrpSpPr>
          <p:cNvPr id="19" name="object 19"/>
          <p:cNvGrpSpPr/>
          <p:nvPr/>
        </p:nvGrpSpPr>
        <p:grpSpPr>
          <a:xfrm>
            <a:off x="1640585" y="2407932"/>
            <a:ext cx="7088505" cy="1269365"/>
            <a:chOff x="1640585" y="2407932"/>
            <a:chExt cx="7088505" cy="1269365"/>
          </a:xfrm>
        </p:grpSpPr>
        <p:sp>
          <p:nvSpPr>
            <p:cNvPr id="20" name="object 20"/>
            <p:cNvSpPr/>
            <p:nvPr/>
          </p:nvSpPr>
          <p:spPr>
            <a:xfrm>
              <a:off x="1640585" y="2964433"/>
              <a:ext cx="2126615" cy="119380"/>
            </a:xfrm>
            <a:custGeom>
              <a:avLst/>
              <a:gdLst/>
              <a:ahLst/>
              <a:cxnLst/>
              <a:rect l="l" t="t" r="r" b="b"/>
              <a:pathLst>
                <a:path w="2126615" h="119380">
                  <a:moveTo>
                    <a:pt x="2011891" y="81229"/>
                  </a:moveTo>
                  <a:lnTo>
                    <a:pt x="2011806" y="119252"/>
                  </a:lnTo>
                  <a:lnTo>
                    <a:pt x="2088347" y="81279"/>
                  </a:lnTo>
                  <a:lnTo>
                    <a:pt x="2030984" y="81279"/>
                  </a:lnTo>
                  <a:lnTo>
                    <a:pt x="2011891" y="81229"/>
                  </a:lnTo>
                  <a:close/>
                </a:path>
                <a:path w="2126615" h="119380">
                  <a:moveTo>
                    <a:pt x="114426" y="0"/>
                  </a:moveTo>
                  <a:lnTo>
                    <a:pt x="0" y="56895"/>
                  </a:lnTo>
                  <a:lnTo>
                    <a:pt x="114172" y="114300"/>
                  </a:lnTo>
                  <a:lnTo>
                    <a:pt x="114257" y="76249"/>
                  </a:lnTo>
                  <a:lnTo>
                    <a:pt x="95250" y="76200"/>
                  </a:lnTo>
                  <a:lnTo>
                    <a:pt x="95250" y="38100"/>
                  </a:lnTo>
                  <a:lnTo>
                    <a:pt x="114342" y="38100"/>
                  </a:lnTo>
                  <a:lnTo>
                    <a:pt x="114426" y="0"/>
                  </a:lnTo>
                  <a:close/>
                </a:path>
                <a:path w="2126615" h="119380">
                  <a:moveTo>
                    <a:pt x="2011976" y="43130"/>
                  </a:moveTo>
                  <a:lnTo>
                    <a:pt x="2011891" y="81229"/>
                  </a:lnTo>
                  <a:lnTo>
                    <a:pt x="2030984" y="81279"/>
                  </a:lnTo>
                  <a:lnTo>
                    <a:pt x="2030984" y="43179"/>
                  </a:lnTo>
                  <a:lnTo>
                    <a:pt x="2011976" y="43130"/>
                  </a:lnTo>
                  <a:close/>
                </a:path>
                <a:path w="2126615" h="119380">
                  <a:moveTo>
                    <a:pt x="2012061" y="4952"/>
                  </a:moveTo>
                  <a:lnTo>
                    <a:pt x="2011976" y="43130"/>
                  </a:lnTo>
                  <a:lnTo>
                    <a:pt x="2030984" y="43179"/>
                  </a:lnTo>
                  <a:lnTo>
                    <a:pt x="2030984" y="81279"/>
                  </a:lnTo>
                  <a:lnTo>
                    <a:pt x="2088347" y="81279"/>
                  </a:lnTo>
                  <a:lnTo>
                    <a:pt x="2126234" y="62483"/>
                  </a:lnTo>
                  <a:lnTo>
                    <a:pt x="2012061" y="4952"/>
                  </a:lnTo>
                  <a:close/>
                </a:path>
                <a:path w="2126615" h="119380">
                  <a:moveTo>
                    <a:pt x="114342" y="38150"/>
                  </a:moveTo>
                  <a:lnTo>
                    <a:pt x="114257" y="76249"/>
                  </a:lnTo>
                  <a:lnTo>
                    <a:pt x="2011891" y="81229"/>
                  </a:lnTo>
                  <a:lnTo>
                    <a:pt x="2011976" y="43130"/>
                  </a:lnTo>
                  <a:lnTo>
                    <a:pt x="114342" y="38150"/>
                  </a:lnTo>
                  <a:close/>
                </a:path>
                <a:path w="2126615" h="119380">
                  <a:moveTo>
                    <a:pt x="95250" y="38100"/>
                  </a:moveTo>
                  <a:lnTo>
                    <a:pt x="95250" y="76200"/>
                  </a:lnTo>
                  <a:lnTo>
                    <a:pt x="114257" y="76249"/>
                  </a:lnTo>
                  <a:lnTo>
                    <a:pt x="114342" y="38150"/>
                  </a:lnTo>
                  <a:lnTo>
                    <a:pt x="95250" y="38100"/>
                  </a:lnTo>
                  <a:close/>
                </a:path>
                <a:path w="2126615" h="119380">
                  <a:moveTo>
                    <a:pt x="114342" y="38100"/>
                  </a:moveTo>
                  <a:lnTo>
                    <a:pt x="95250" y="38100"/>
                  </a:lnTo>
                  <a:lnTo>
                    <a:pt x="114342" y="381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933944" y="2407932"/>
              <a:ext cx="795096" cy="126909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981188" y="2435351"/>
              <a:ext cx="710183" cy="118414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981188" y="2435351"/>
              <a:ext cx="710565" cy="1184275"/>
            </a:xfrm>
            <a:custGeom>
              <a:avLst/>
              <a:gdLst/>
              <a:ahLst/>
              <a:cxnLst/>
              <a:rect l="l" t="t" r="r" b="b"/>
              <a:pathLst>
                <a:path w="710565" h="1184275">
                  <a:moveTo>
                    <a:pt x="710183" y="197358"/>
                  </a:moveTo>
                  <a:lnTo>
                    <a:pt x="692078" y="259726"/>
                  </a:lnTo>
                  <a:lnTo>
                    <a:pt x="641664" y="313901"/>
                  </a:lnTo>
                  <a:lnTo>
                    <a:pt x="606170" y="336899"/>
                  </a:lnTo>
                  <a:lnTo>
                    <a:pt x="564794" y="356628"/>
                  </a:lnTo>
                  <a:lnTo>
                    <a:pt x="518266" y="372681"/>
                  </a:lnTo>
                  <a:lnTo>
                    <a:pt x="467319" y="384651"/>
                  </a:lnTo>
                  <a:lnTo>
                    <a:pt x="412683" y="392132"/>
                  </a:lnTo>
                  <a:lnTo>
                    <a:pt x="355091" y="394715"/>
                  </a:lnTo>
                  <a:lnTo>
                    <a:pt x="297500" y="392132"/>
                  </a:lnTo>
                  <a:lnTo>
                    <a:pt x="242864" y="384651"/>
                  </a:lnTo>
                  <a:lnTo>
                    <a:pt x="191917" y="372681"/>
                  </a:lnTo>
                  <a:lnTo>
                    <a:pt x="145389" y="356628"/>
                  </a:lnTo>
                  <a:lnTo>
                    <a:pt x="104012" y="336899"/>
                  </a:lnTo>
                  <a:lnTo>
                    <a:pt x="68519" y="313901"/>
                  </a:lnTo>
                  <a:lnTo>
                    <a:pt x="39639" y="288041"/>
                  </a:lnTo>
                  <a:lnTo>
                    <a:pt x="4648" y="229362"/>
                  </a:lnTo>
                  <a:lnTo>
                    <a:pt x="0" y="197358"/>
                  </a:lnTo>
                </a:path>
                <a:path w="710565" h="1184275">
                  <a:moveTo>
                    <a:pt x="0" y="197358"/>
                  </a:moveTo>
                  <a:lnTo>
                    <a:pt x="18105" y="134989"/>
                  </a:lnTo>
                  <a:lnTo>
                    <a:pt x="68519" y="80814"/>
                  </a:lnTo>
                  <a:lnTo>
                    <a:pt x="104013" y="57816"/>
                  </a:lnTo>
                  <a:lnTo>
                    <a:pt x="145389" y="38087"/>
                  </a:lnTo>
                  <a:lnTo>
                    <a:pt x="191917" y="22034"/>
                  </a:lnTo>
                  <a:lnTo>
                    <a:pt x="242864" y="10064"/>
                  </a:lnTo>
                  <a:lnTo>
                    <a:pt x="297500" y="2583"/>
                  </a:lnTo>
                  <a:lnTo>
                    <a:pt x="355091" y="0"/>
                  </a:lnTo>
                  <a:lnTo>
                    <a:pt x="412683" y="2583"/>
                  </a:lnTo>
                  <a:lnTo>
                    <a:pt x="467319" y="10064"/>
                  </a:lnTo>
                  <a:lnTo>
                    <a:pt x="518266" y="22034"/>
                  </a:lnTo>
                  <a:lnTo>
                    <a:pt x="564794" y="38087"/>
                  </a:lnTo>
                  <a:lnTo>
                    <a:pt x="606171" y="57816"/>
                  </a:lnTo>
                  <a:lnTo>
                    <a:pt x="641664" y="80814"/>
                  </a:lnTo>
                  <a:lnTo>
                    <a:pt x="670544" y="106674"/>
                  </a:lnTo>
                  <a:lnTo>
                    <a:pt x="705535" y="165353"/>
                  </a:lnTo>
                  <a:lnTo>
                    <a:pt x="710183" y="197358"/>
                  </a:lnTo>
                  <a:lnTo>
                    <a:pt x="710183" y="986789"/>
                  </a:lnTo>
                  <a:lnTo>
                    <a:pt x="692078" y="1049158"/>
                  </a:lnTo>
                  <a:lnTo>
                    <a:pt x="641664" y="1103333"/>
                  </a:lnTo>
                  <a:lnTo>
                    <a:pt x="606170" y="1126331"/>
                  </a:lnTo>
                  <a:lnTo>
                    <a:pt x="564794" y="1146060"/>
                  </a:lnTo>
                  <a:lnTo>
                    <a:pt x="518266" y="1162113"/>
                  </a:lnTo>
                  <a:lnTo>
                    <a:pt x="467319" y="1174083"/>
                  </a:lnTo>
                  <a:lnTo>
                    <a:pt x="412683" y="1181564"/>
                  </a:lnTo>
                  <a:lnTo>
                    <a:pt x="355091" y="1184148"/>
                  </a:lnTo>
                  <a:lnTo>
                    <a:pt x="297500" y="1181564"/>
                  </a:lnTo>
                  <a:lnTo>
                    <a:pt x="242864" y="1174083"/>
                  </a:lnTo>
                  <a:lnTo>
                    <a:pt x="191917" y="1162113"/>
                  </a:lnTo>
                  <a:lnTo>
                    <a:pt x="145389" y="1146060"/>
                  </a:lnTo>
                  <a:lnTo>
                    <a:pt x="104012" y="1126331"/>
                  </a:lnTo>
                  <a:lnTo>
                    <a:pt x="68519" y="1103333"/>
                  </a:lnTo>
                  <a:lnTo>
                    <a:pt x="39639" y="1077473"/>
                  </a:lnTo>
                  <a:lnTo>
                    <a:pt x="4648" y="1018794"/>
                  </a:lnTo>
                  <a:lnTo>
                    <a:pt x="0" y="986789"/>
                  </a:lnTo>
                  <a:lnTo>
                    <a:pt x="0" y="197358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058405" y="2969005"/>
              <a:ext cx="923290" cy="116205"/>
            </a:xfrm>
            <a:custGeom>
              <a:avLst/>
              <a:gdLst/>
              <a:ahLst/>
              <a:cxnLst/>
              <a:rect l="l" t="t" r="r" b="b"/>
              <a:pathLst>
                <a:path w="923290" h="116205">
                  <a:moveTo>
                    <a:pt x="808566" y="77557"/>
                  </a:moveTo>
                  <a:lnTo>
                    <a:pt x="808482" y="115697"/>
                  </a:lnTo>
                  <a:lnTo>
                    <a:pt x="884936" y="77597"/>
                  </a:lnTo>
                  <a:lnTo>
                    <a:pt x="827659" y="77597"/>
                  </a:lnTo>
                  <a:lnTo>
                    <a:pt x="808566" y="77557"/>
                  </a:lnTo>
                  <a:close/>
                </a:path>
                <a:path w="923290" h="116205">
                  <a:moveTo>
                    <a:pt x="114426" y="0"/>
                  </a:moveTo>
                  <a:lnTo>
                    <a:pt x="0" y="56896"/>
                  </a:lnTo>
                  <a:lnTo>
                    <a:pt x="114173" y="114300"/>
                  </a:lnTo>
                  <a:lnTo>
                    <a:pt x="114257" y="76112"/>
                  </a:lnTo>
                  <a:lnTo>
                    <a:pt x="95250" y="76073"/>
                  </a:lnTo>
                  <a:lnTo>
                    <a:pt x="95250" y="37973"/>
                  </a:lnTo>
                  <a:lnTo>
                    <a:pt x="114342" y="37973"/>
                  </a:lnTo>
                  <a:lnTo>
                    <a:pt x="114426" y="0"/>
                  </a:lnTo>
                  <a:close/>
                </a:path>
                <a:path w="923290" h="116205">
                  <a:moveTo>
                    <a:pt x="808651" y="39457"/>
                  </a:moveTo>
                  <a:lnTo>
                    <a:pt x="808566" y="77557"/>
                  </a:lnTo>
                  <a:lnTo>
                    <a:pt x="827659" y="77597"/>
                  </a:lnTo>
                  <a:lnTo>
                    <a:pt x="827659" y="39497"/>
                  </a:lnTo>
                  <a:lnTo>
                    <a:pt x="808651" y="39457"/>
                  </a:lnTo>
                  <a:close/>
                </a:path>
                <a:path w="923290" h="116205">
                  <a:moveTo>
                    <a:pt x="808736" y="1397"/>
                  </a:moveTo>
                  <a:lnTo>
                    <a:pt x="808651" y="39457"/>
                  </a:lnTo>
                  <a:lnTo>
                    <a:pt x="827659" y="39497"/>
                  </a:lnTo>
                  <a:lnTo>
                    <a:pt x="827659" y="77597"/>
                  </a:lnTo>
                  <a:lnTo>
                    <a:pt x="884936" y="77597"/>
                  </a:lnTo>
                  <a:lnTo>
                    <a:pt x="922909" y="58674"/>
                  </a:lnTo>
                  <a:lnTo>
                    <a:pt x="808736" y="1397"/>
                  </a:lnTo>
                  <a:close/>
                </a:path>
                <a:path w="923290" h="116205">
                  <a:moveTo>
                    <a:pt x="114342" y="38012"/>
                  </a:moveTo>
                  <a:lnTo>
                    <a:pt x="114257" y="76112"/>
                  </a:lnTo>
                  <a:lnTo>
                    <a:pt x="808566" y="77557"/>
                  </a:lnTo>
                  <a:lnTo>
                    <a:pt x="808651" y="39457"/>
                  </a:lnTo>
                  <a:lnTo>
                    <a:pt x="114342" y="38012"/>
                  </a:lnTo>
                  <a:close/>
                </a:path>
                <a:path w="923290" h="116205">
                  <a:moveTo>
                    <a:pt x="95250" y="37973"/>
                  </a:moveTo>
                  <a:lnTo>
                    <a:pt x="95250" y="76073"/>
                  </a:lnTo>
                  <a:lnTo>
                    <a:pt x="114257" y="76112"/>
                  </a:lnTo>
                  <a:lnTo>
                    <a:pt x="114342" y="38012"/>
                  </a:lnTo>
                  <a:lnTo>
                    <a:pt x="95250" y="37973"/>
                  </a:lnTo>
                  <a:close/>
                </a:path>
                <a:path w="923290" h="116205">
                  <a:moveTo>
                    <a:pt x="114342" y="37973"/>
                  </a:moveTo>
                  <a:lnTo>
                    <a:pt x="95250" y="37973"/>
                  </a:lnTo>
                  <a:lnTo>
                    <a:pt x="114342" y="380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900808" y="2561082"/>
            <a:ext cx="1639570" cy="8280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mbria"/>
                <a:cs typeface="Cambria"/>
              </a:rPr>
              <a:t>pagini</a:t>
            </a:r>
            <a:r>
              <a:rPr sz="2000" spc="-105" dirty="0">
                <a:latin typeface="Cambria"/>
                <a:cs typeface="Cambria"/>
              </a:rPr>
              <a:t> </a:t>
            </a:r>
            <a:r>
              <a:rPr sz="2000" spc="-25" dirty="0">
                <a:latin typeface="Cambria"/>
                <a:cs typeface="Cambria"/>
              </a:rPr>
              <a:t>&lt;Web/&gt;</a:t>
            </a:r>
            <a:endParaRPr sz="2000">
              <a:latin typeface="Cambria"/>
              <a:cs typeface="Cambria"/>
            </a:endParaRPr>
          </a:p>
          <a:p>
            <a:pPr marL="77470">
              <a:lnSpc>
                <a:spcPct val="100000"/>
              </a:lnSpc>
              <a:spcBef>
                <a:spcPts val="1510"/>
              </a:spcBef>
            </a:pPr>
            <a:r>
              <a:rPr sz="2000" b="1" dirty="0">
                <a:latin typeface="Cambria"/>
                <a:cs typeface="Cambria"/>
              </a:rPr>
              <a:t>HTML,</a:t>
            </a:r>
            <a:r>
              <a:rPr sz="2000" b="1" spc="-80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CSS,…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638802" y="1672208"/>
            <a:ext cx="155829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spc="-15" dirty="0">
                <a:latin typeface="Cambria"/>
                <a:cs typeface="Cambria"/>
              </a:rPr>
              <a:t>server</a:t>
            </a:r>
            <a:r>
              <a:rPr sz="2200" spc="-3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„gras”</a:t>
            </a:r>
            <a:endParaRPr sz="22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200" spc="-10" dirty="0">
                <a:latin typeface="Cambria"/>
                <a:cs typeface="Cambria"/>
              </a:rPr>
              <a:t>(</a:t>
            </a:r>
            <a:r>
              <a:rPr sz="2200" i="1" spc="-10" dirty="0">
                <a:latin typeface="Cambria"/>
                <a:cs typeface="Cambria"/>
              </a:rPr>
              <a:t>fat</a:t>
            </a:r>
            <a:r>
              <a:rPr sz="2200" spc="-10" dirty="0">
                <a:latin typeface="Cambria"/>
                <a:cs typeface="Cambria"/>
              </a:rPr>
              <a:t>)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1353" y="1672208"/>
            <a:ext cx="183578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Cambria"/>
                <a:cs typeface="Cambria"/>
              </a:rPr>
              <a:t>client</a:t>
            </a:r>
            <a:r>
              <a:rPr sz="2200" spc="-2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„prostuț”</a:t>
            </a:r>
            <a:endParaRPr sz="220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</a:pPr>
            <a:r>
              <a:rPr sz="2200" spc="-5" dirty="0">
                <a:latin typeface="Cambria"/>
                <a:cs typeface="Cambria"/>
              </a:rPr>
              <a:t>(</a:t>
            </a:r>
            <a:r>
              <a:rPr sz="2200" i="1" spc="-5" dirty="0">
                <a:latin typeface="Cambria"/>
                <a:cs typeface="Cambria"/>
              </a:rPr>
              <a:t>dumb</a:t>
            </a:r>
            <a:r>
              <a:rPr sz="2200" spc="-5" dirty="0">
                <a:latin typeface="Cambria"/>
                <a:cs typeface="Cambria"/>
              </a:rPr>
              <a:t>)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1987676" y="34797"/>
            <a:ext cx="5167630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685">
              <a:lnSpc>
                <a:spcPct val="100000"/>
              </a:lnSpc>
              <a:spcBef>
                <a:spcPts val="100"/>
              </a:spcBef>
            </a:pPr>
            <a:r>
              <a:rPr b="0" spc="-15" dirty="0">
                <a:solidFill>
                  <a:srgbClr val="000000"/>
                </a:solidFill>
                <a:latin typeface="Cambria"/>
                <a:cs typeface="Cambria"/>
              </a:rPr>
              <a:t>arhitectura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aplicațiilor</a:t>
            </a:r>
            <a:r>
              <a:rPr b="0" spc="1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spc="-50" dirty="0">
                <a:solidFill>
                  <a:srgbClr val="000000"/>
                </a:solidFill>
                <a:latin typeface="Cambria"/>
                <a:cs typeface="Cambria"/>
              </a:rPr>
              <a:t>Web:</a:t>
            </a:r>
          </a:p>
          <a:p>
            <a:pPr marL="12700">
              <a:lnSpc>
                <a:spcPct val="100000"/>
              </a:lnSpc>
            </a:pPr>
            <a:r>
              <a:rPr spc="-15" dirty="0">
                <a:solidFill>
                  <a:srgbClr val="000000"/>
                </a:solidFill>
              </a:rPr>
              <a:t>abordarea </a:t>
            </a:r>
            <a:r>
              <a:rPr spc="-5" dirty="0">
                <a:solidFill>
                  <a:srgbClr val="000000"/>
                </a:solidFill>
              </a:rPr>
              <a:t>MV*</a:t>
            </a:r>
            <a:r>
              <a:rPr spc="-50" dirty="0">
                <a:solidFill>
                  <a:srgbClr val="000000"/>
                </a:solidFill>
              </a:rPr>
              <a:t> </a:t>
            </a:r>
            <a:r>
              <a:rPr spc="-10" dirty="0">
                <a:solidFill>
                  <a:srgbClr val="000000"/>
                </a:solidFill>
              </a:rPr>
              <a:t>tradițională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266801" y="6439001"/>
            <a:ext cx="861123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200" dirty="0">
                <a:solidFill>
                  <a:srgbClr val="3333FF"/>
                </a:solidFill>
                <a:latin typeface="Arial"/>
                <a:cs typeface="Arial"/>
                <a:hlinkClick r:id="rId15"/>
              </a:rPr>
              <a:t>www.leaseweblabs.com/2013/10/api-first-architecture-fat-vs-thin-server-debate/</a:t>
            </a:r>
            <a:endParaRPr sz="2200">
              <a:latin typeface="Arial"/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320040" y="3590556"/>
            <a:ext cx="1407795" cy="609600"/>
            <a:chOff x="320040" y="3590556"/>
            <a:chExt cx="1407795" cy="609600"/>
          </a:xfrm>
        </p:grpSpPr>
        <p:sp>
          <p:nvSpPr>
            <p:cNvPr id="31" name="object 31"/>
            <p:cNvSpPr/>
            <p:nvPr/>
          </p:nvSpPr>
          <p:spPr>
            <a:xfrm>
              <a:off x="368808" y="3616426"/>
              <a:ext cx="1308735" cy="484276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20040" y="3590556"/>
              <a:ext cx="1407794" cy="609079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16052" y="3643884"/>
              <a:ext cx="1223772" cy="399288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416051" y="3643884"/>
            <a:ext cx="1224280" cy="399415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38735" rIns="0" bIns="0" rtlCol="0">
            <a:spAutoFit/>
          </a:bodyPr>
          <a:lstStyle/>
          <a:p>
            <a:pPr marL="98425">
              <a:lnSpc>
                <a:spcPct val="100000"/>
              </a:lnSpc>
              <a:spcBef>
                <a:spcPts val="305"/>
              </a:spcBef>
            </a:pPr>
            <a:r>
              <a:rPr sz="2000" b="1" spc="-10" dirty="0">
                <a:latin typeface="Cambria"/>
                <a:cs typeface="Cambria"/>
              </a:rPr>
              <a:t>frontend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3727703" y="3590556"/>
            <a:ext cx="3368040" cy="609600"/>
            <a:chOff x="3727703" y="3590556"/>
            <a:chExt cx="3368040" cy="609600"/>
          </a:xfrm>
        </p:grpSpPr>
        <p:sp>
          <p:nvSpPr>
            <p:cNvPr id="36" name="object 36"/>
            <p:cNvSpPr/>
            <p:nvPr/>
          </p:nvSpPr>
          <p:spPr>
            <a:xfrm>
              <a:off x="3727703" y="3616426"/>
              <a:ext cx="3367659" cy="484276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724399" y="3590556"/>
              <a:ext cx="1374266" cy="609079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774947" y="3643884"/>
              <a:ext cx="3282696" cy="39928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3774947" y="3643884"/>
            <a:ext cx="3282950" cy="399415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387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05"/>
              </a:spcBef>
            </a:pPr>
            <a:r>
              <a:rPr sz="2000" b="1" spc="-10" dirty="0">
                <a:latin typeface="Cambria"/>
                <a:cs typeface="Cambria"/>
              </a:rPr>
              <a:t>backend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3268979" y="4290110"/>
            <a:ext cx="5774055" cy="1316355"/>
            <a:chOff x="3268979" y="4290110"/>
            <a:chExt cx="5774055" cy="1316355"/>
          </a:xfrm>
        </p:grpSpPr>
        <p:sp>
          <p:nvSpPr>
            <p:cNvPr id="41" name="object 41"/>
            <p:cNvSpPr/>
            <p:nvPr/>
          </p:nvSpPr>
          <p:spPr>
            <a:xfrm>
              <a:off x="3268979" y="4290110"/>
              <a:ext cx="5774055" cy="1215720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403091" y="4387595"/>
              <a:ext cx="5562219" cy="121874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316223" y="4313935"/>
              <a:ext cx="5689092" cy="1131316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316223" y="4313935"/>
              <a:ext cx="5689600" cy="1131570"/>
            </a:xfrm>
            <a:custGeom>
              <a:avLst/>
              <a:gdLst/>
              <a:ahLst/>
              <a:cxnLst/>
              <a:rect l="l" t="t" r="r" b="b"/>
              <a:pathLst>
                <a:path w="5689600" h="1131570">
                  <a:moveTo>
                    <a:pt x="0" y="290575"/>
                  </a:moveTo>
                  <a:lnTo>
                    <a:pt x="6008" y="245885"/>
                  </a:lnTo>
                  <a:lnTo>
                    <a:pt x="22963" y="205721"/>
                  </a:lnTo>
                  <a:lnTo>
                    <a:pt x="49260" y="171688"/>
                  </a:lnTo>
                  <a:lnTo>
                    <a:pt x="83293" y="145391"/>
                  </a:lnTo>
                  <a:lnTo>
                    <a:pt x="123457" y="128436"/>
                  </a:lnTo>
                  <a:lnTo>
                    <a:pt x="168148" y="122427"/>
                  </a:lnTo>
                  <a:lnTo>
                    <a:pt x="948181" y="122427"/>
                  </a:lnTo>
                  <a:lnTo>
                    <a:pt x="1645285" y="0"/>
                  </a:lnTo>
                  <a:lnTo>
                    <a:pt x="2370454" y="122427"/>
                  </a:lnTo>
                  <a:lnTo>
                    <a:pt x="5520944" y="122427"/>
                  </a:lnTo>
                  <a:lnTo>
                    <a:pt x="5565634" y="128436"/>
                  </a:lnTo>
                  <a:lnTo>
                    <a:pt x="5605798" y="145391"/>
                  </a:lnTo>
                  <a:lnTo>
                    <a:pt x="5639831" y="171688"/>
                  </a:lnTo>
                  <a:lnTo>
                    <a:pt x="5666128" y="205721"/>
                  </a:lnTo>
                  <a:lnTo>
                    <a:pt x="5683083" y="245885"/>
                  </a:lnTo>
                  <a:lnTo>
                    <a:pt x="5689092" y="290575"/>
                  </a:lnTo>
                  <a:lnTo>
                    <a:pt x="5689092" y="542797"/>
                  </a:lnTo>
                  <a:lnTo>
                    <a:pt x="5689092" y="963167"/>
                  </a:lnTo>
                  <a:lnTo>
                    <a:pt x="5683083" y="1007858"/>
                  </a:lnTo>
                  <a:lnTo>
                    <a:pt x="5666128" y="1048022"/>
                  </a:lnTo>
                  <a:lnTo>
                    <a:pt x="5639831" y="1082055"/>
                  </a:lnTo>
                  <a:lnTo>
                    <a:pt x="5605798" y="1108352"/>
                  </a:lnTo>
                  <a:lnTo>
                    <a:pt x="5565634" y="1125307"/>
                  </a:lnTo>
                  <a:lnTo>
                    <a:pt x="5520944" y="1131316"/>
                  </a:lnTo>
                  <a:lnTo>
                    <a:pt x="2370454" y="1131316"/>
                  </a:lnTo>
                  <a:lnTo>
                    <a:pt x="948181" y="1131316"/>
                  </a:lnTo>
                  <a:lnTo>
                    <a:pt x="168148" y="1131316"/>
                  </a:lnTo>
                  <a:lnTo>
                    <a:pt x="123457" y="1125307"/>
                  </a:lnTo>
                  <a:lnTo>
                    <a:pt x="83293" y="1108352"/>
                  </a:lnTo>
                  <a:lnTo>
                    <a:pt x="49260" y="1082055"/>
                  </a:lnTo>
                  <a:lnTo>
                    <a:pt x="22963" y="1048022"/>
                  </a:lnTo>
                  <a:lnTo>
                    <a:pt x="6008" y="1007858"/>
                  </a:lnTo>
                  <a:lnTo>
                    <a:pt x="0" y="963167"/>
                  </a:lnTo>
                  <a:lnTo>
                    <a:pt x="0" y="542797"/>
                  </a:lnTo>
                  <a:lnTo>
                    <a:pt x="0" y="290575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3586353" y="4464558"/>
            <a:ext cx="5149850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frecvent, </a:t>
            </a:r>
            <a:r>
              <a:rPr sz="2000" b="1" spc="-5" dirty="0">
                <a:solidFill>
                  <a:srgbClr val="FFFFFF"/>
                </a:solidFill>
                <a:latin typeface="Cambria"/>
                <a:cs typeface="Cambria"/>
              </a:rPr>
              <a:t>aplicație</a:t>
            </a:r>
            <a:r>
              <a:rPr sz="2000" b="1" spc="-4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Cambria"/>
                <a:cs typeface="Cambria"/>
              </a:rPr>
              <a:t>monolitică</a:t>
            </a:r>
            <a:endParaRPr sz="20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(</a:t>
            </a:r>
            <a:r>
              <a:rPr sz="2000" i="1" spc="-5" dirty="0">
                <a:solidFill>
                  <a:srgbClr val="FFFFFF"/>
                </a:solidFill>
                <a:latin typeface="Cambria"/>
                <a:cs typeface="Cambria"/>
              </a:rPr>
              <a:t>e.g.</a:t>
            </a: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, 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un </a:t>
            </a:r>
            <a:r>
              <a:rPr sz="2000" spc="-40" dirty="0">
                <a:solidFill>
                  <a:srgbClr val="FFFFFF"/>
                </a:solidFill>
                <a:latin typeface="Cambria"/>
                <a:cs typeface="Cambria"/>
              </a:rPr>
              <a:t>WAR: </a:t>
            </a: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2.2 </a:t>
            </a:r>
            <a:r>
              <a:rPr sz="2000" spc="5" dirty="0">
                <a:solidFill>
                  <a:srgbClr val="FFFFFF"/>
                </a:solidFill>
                <a:latin typeface="Cambria"/>
                <a:cs typeface="Cambria"/>
              </a:rPr>
              <a:t>M </a:t>
            </a:r>
            <a:r>
              <a:rPr sz="2000" spc="-10" dirty="0">
                <a:solidFill>
                  <a:srgbClr val="FFFFFF"/>
                </a:solidFill>
                <a:latin typeface="Cambria"/>
                <a:cs typeface="Cambria"/>
              </a:rPr>
              <a:t>linii 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de cod, </a:t>
            </a: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418</a:t>
            </a:r>
            <a:r>
              <a:rPr sz="2000" spc="-1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000" spc="-60" dirty="0">
                <a:solidFill>
                  <a:srgbClr val="FFFFFF"/>
                </a:solidFill>
                <a:latin typeface="Arial"/>
                <a:cs typeface="Arial"/>
              </a:rPr>
              <a:t>.jar</a:t>
            </a:r>
            <a:r>
              <a:rPr sz="2000" spc="-60" dirty="0">
                <a:solidFill>
                  <a:srgbClr val="FFFFFF"/>
                </a:solidFill>
                <a:latin typeface="Cambria"/>
                <a:cs typeface="Cambria"/>
              </a:rPr>
              <a:t>-uri,</a:t>
            </a:r>
            <a:endParaRPr sz="20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startare 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în </a:t>
            </a: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12 min. 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– </a:t>
            </a: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conform</a:t>
            </a:r>
            <a:r>
              <a:rPr sz="2000" spc="-8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000" spc="-165" dirty="0">
                <a:solidFill>
                  <a:srgbClr val="FFFFFF"/>
                </a:solidFill>
                <a:latin typeface="Arial"/>
                <a:cs typeface="Arial"/>
              </a:rPr>
              <a:t>plainoldobjects.com</a:t>
            </a:r>
            <a:r>
              <a:rPr sz="2000" spc="-165" dirty="0">
                <a:solidFill>
                  <a:srgbClr val="FFFFFF"/>
                </a:solidFill>
                <a:latin typeface="Cambria"/>
                <a:cs typeface="Cambria"/>
              </a:rPr>
              <a:t>)</a:t>
            </a:r>
            <a:endParaRPr sz="2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9181" y="2441905"/>
            <a:ext cx="8625205" cy="33801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sz="3200" b="1" i="1" spc="-5" dirty="0">
                <a:solidFill>
                  <a:srgbClr val="FF3300"/>
                </a:solidFill>
                <a:latin typeface="Cambria"/>
                <a:cs typeface="Cambria"/>
              </a:rPr>
              <a:t>Framework </a:t>
            </a:r>
            <a:r>
              <a:rPr sz="3200" spc="-5" dirty="0">
                <a:solidFill>
                  <a:srgbClr val="FF3300"/>
                </a:solidFill>
                <a:latin typeface="Cambria"/>
                <a:cs typeface="Cambria"/>
              </a:rPr>
              <a:t>(</a:t>
            </a:r>
            <a:r>
              <a:rPr sz="3200" b="1" spc="-5" dirty="0">
                <a:solidFill>
                  <a:srgbClr val="FF3300"/>
                </a:solidFill>
                <a:latin typeface="Cambria"/>
                <a:cs typeface="Cambria"/>
              </a:rPr>
              <a:t>cadru de</a:t>
            </a:r>
            <a:r>
              <a:rPr sz="3200" b="1" dirty="0">
                <a:solidFill>
                  <a:srgbClr val="FF3300"/>
                </a:solidFill>
                <a:latin typeface="Cambria"/>
                <a:cs typeface="Cambria"/>
              </a:rPr>
              <a:t> </a:t>
            </a:r>
            <a:r>
              <a:rPr sz="3200" b="1" spc="-10" dirty="0">
                <a:solidFill>
                  <a:srgbClr val="FF3300"/>
                </a:solidFill>
                <a:latin typeface="Cambria"/>
                <a:cs typeface="Cambria"/>
              </a:rPr>
              <a:t>lucru</a:t>
            </a:r>
            <a:r>
              <a:rPr sz="3200" spc="-10" dirty="0">
                <a:solidFill>
                  <a:srgbClr val="FF3300"/>
                </a:solidFill>
                <a:latin typeface="Cambria"/>
                <a:cs typeface="Cambria"/>
              </a:rPr>
              <a:t>)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marL="12700" marR="5080" algn="ctr">
              <a:lnSpc>
                <a:spcPct val="100000"/>
              </a:lnSpc>
            </a:pPr>
            <a:r>
              <a:rPr sz="3200" spc="-5" dirty="0">
                <a:latin typeface="Cambria"/>
                <a:cs typeface="Cambria"/>
              </a:rPr>
              <a:t>facilitează dezvoltarea </a:t>
            </a:r>
            <a:r>
              <a:rPr sz="3200" dirty="0">
                <a:latin typeface="Cambria"/>
                <a:cs typeface="Cambria"/>
              </a:rPr>
              <a:t>de </a:t>
            </a:r>
            <a:r>
              <a:rPr sz="3200" spc="-5" dirty="0">
                <a:latin typeface="Cambria"/>
                <a:cs typeface="Cambria"/>
              </a:rPr>
              <a:t>aplicații Web </a:t>
            </a:r>
            <a:r>
              <a:rPr sz="3200" dirty="0">
                <a:latin typeface="Cambria"/>
                <a:cs typeface="Cambria"/>
              </a:rPr>
              <a:t>complexe,  </a:t>
            </a:r>
            <a:r>
              <a:rPr sz="3200" spc="-5" dirty="0">
                <a:latin typeface="Cambria"/>
                <a:cs typeface="Cambria"/>
              </a:rPr>
              <a:t>simplificând unele operații</a:t>
            </a:r>
            <a:r>
              <a:rPr sz="3200" spc="-20" dirty="0">
                <a:latin typeface="Cambria"/>
                <a:cs typeface="Cambria"/>
              </a:rPr>
              <a:t> </a:t>
            </a:r>
            <a:r>
              <a:rPr sz="3200" spc="-10" dirty="0">
                <a:latin typeface="Cambria"/>
                <a:cs typeface="Cambria"/>
              </a:rPr>
              <a:t>uzuale</a:t>
            </a:r>
            <a:endParaRPr sz="3200">
              <a:latin typeface="Cambria"/>
              <a:cs typeface="Cambria"/>
            </a:endParaRPr>
          </a:p>
          <a:p>
            <a:pPr marL="33655" marR="26034" indent="635" algn="ctr">
              <a:lnSpc>
                <a:spcPct val="100000"/>
              </a:lnSpc>
              <a:spcBef>
                <a:spcPts val="5"/>
              </a:spcBef>
            </a:pPr>
            <a:r>
              <a:rPr sz="3200" spc="-5" dirty="0">
                <a:latin typeface="Cambria"/>
                <a:cs typeface="Cambria"/>
              </a:rPr>
              <a:t>(</a:t>
            </a:r>
            <a:r>
              <a:rPr sz="3200" i="1" spc="-5" dirty="0">
                <a:latin typeface="Cambria"/>
                <a:cs typeface="Cambria"/>
              </a:rPr>
              <a:t>e.g.</a:t>
            </a:r>
            <a:r>
              <a:rPr sz="3200" spc="-5" dirty="0">
                <a:latin typeface="Cambria"/>
                <a:cs typeface="Cambria"/>
              </a:rPr>
              <a:t>, acces la baze </a:t>
            </a:r>
            <a:r>
              <a:rPr sz="3200" dirty="0">
                <a:latin typeface="Cambria"/>
                <a:cs typeface="Cambria"/>
              </a:rPr>
              <a:t>de </a:t>
            </a:r>
            <a:r>
              <a:rPr sz="3200" spc="-5" dirty="0">
                <a:latin typeface="Cambria"/>
                <a:cs typeface="Cambria"/>
              </a:rPr>
              <a:t>date, </a:t>
            </a:r>
            <a:r>
              <a:rPr sz="3200" i="1" spc="-5" dirty="0">
                <a:latin typeface="Cambria"/>
                <a:cs typeface="Cambria"/>
              </a:rPr>
              <a:t>caching</a:t>
            </a:r>
            <a:r>
              <a:rPr sz="3200" spc="-5" dirty="0">
                <a:latin typeface="Cambria"/>
                <a:cs typeface="Cambria"/>
              </a:rPr>
              <a:t>, generare </a:t>
            </a:r>
            <a:r>
              <a:rPr sz="3200" dirty="0">
                <a:latin typeface="Cambria"/>
                <a:cs typeface="Cambria"/>
              </a:rPr>
              <a:t>de  cod, </a:t>
            </a:r>
            <a:r>
              <a:rPr sz="3200" spc="-5" dirty="0">
                <a:latin typeface="Cambria"/>
                <a:cs typeface="Cambria"/>
              </a:rPr>
              <a:t>management </a:t>
            </a:r>
            <a:r>
              <a:rPr sz="3200" dirty="0">
                <a:latin typeface="Cambria"/>
                <a:cs typeface="Cambria"/>
              </a:rPr>
              <a:t>de </a:t>
            </a:r>
            <a:r>
              <a:rPr sz="3200" spc="-5" dirty="0">
                <a:latin typeface="Cambria"/>
                <a:cs typeface="Cambria"/>
              </a:rPr>
              <a:t>sesiuni, </a:t>
            </a:r>
            <a:r>
              <a:rPr sz="3200" dirty="0">
                <a:latin typeface="Cambria"/>
                <a:cs typeface="Cambria"/>
              </a:rPr>
              <a:t>control </a:t>
            </a:r>
            <a:r>
              <a:rPr sz="3200" spc="-5" dirty="0">
                <a:latin typeface="Cambria"/>
                <a:cs typeface="Cambria"/>
              </a:rPr>
              <a:t>al accesului)  </a:t>
            </a:r>
            <a:r>
              <a:rPr sz="3200" dirty="0">
                <a:latin typeface="Cambria"/>
                <a:cs typeface="Cambria"/>
              </a:rPr>
              <a:t>și/sau </a:t>
            </a:r>
            <a:r>
              <a:rPr sz="3200" spc="-5" dirty="0">
                <a:latin typeface="Cambria"/>
                <a:cs typeface="Cambria"/>
              </a:rPr>
              <a:t>încurajând reutilizarea</a:t>
            </a:r>
            <a:r>
              <a:rPr sz="3200" spc="-15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codului-sursă</a:t>
            </a:r>
            <a:endParaRPr sz="3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000" y="2438400"/>
            <a:ext cx="800100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9750" marR="5080" indent="-527685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Cambria"/>
                <a:cs typeface="Cambria"/>
              </a:rPr>
              <a:t>Care sunt </a:t>
            </a:r>
            <a:r>
              <a:rPr sz="3600" spc="-5" dirty="0">
                <a:latin typeface="Cambria"/>
                <a:cs typeface="Cambria"/>
              </a:rPr>
              <a:t>mijloacele </a:t>
            </a:r>
            <a:r>
              <a:rPr sz="3600" dirty="0">
                <a:latin typeface="Cambria"/>
                <a:cs typeface="Cambria"/>
              </a:rPr>
              <a:t>de</a:t>
            </a:r>
            <a:r>
              <a:rPr sz="3600" spc="-75" dirty="0">
                <a:latin typeface="Cambria"/>
                <a:cs typeface="Cambria"/>
              </a:rPr>
              <a:t> </a:t>
            </a:r>
            <a:r>
              <a:rPr sz="3600" spc="-5" dirty="0">
                <a:latin typeface="Cambria"/>
                <a:cs typeface="Cambria"/>
              </a:rPr>
              <a:t>interacțiune  dintre utilizatori </a:t>
            </a:r>
            <a:r>
              <a:rPr sz="3600" dirty="0">
                <a:latin typeface="Cambria"/>
                <a:cs typeface="Cambria"/>
              </a:rPr>
              <a:t>și o</a:t>
            </a:r>
            <a:r>
              <a:rPr sz="3600" spc="-25" dirty="0">
                <a:latin typeface="Cambria"/>
                <a:cs typeface="Cambria"/>
              </a:rPr>
              <a:t> </a:t>
            </a:r>
            <a:r>
              <a:rPr sz="3600" spc="-5" dirty="0">
                <a:latin typeface="Cambria"/>
                <a:cs typeface="Cambria"/>
              </a:rPr>
              <a:t>aplicație?</a:t>
            </a:r>
            <a:endParaRPr sz="36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32101" y="2441905"/>
            <a:ext cx="448246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i="1" dirty="0">
                <a:solidFill>
                  <a:srgbClr val="000000"/>
                </a:solidFill>
                <a:latin typeface="Cambria"/>
                <a:cs typeface="Cambria"/>
              </a:rPr>
              <a:t>Framework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-uri</a:t>
            </a:r>
            <a:r>
              <a:rPr b="0" spc="-9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JavaScript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86434" y="3207511"/>
            <a:ext cx="7172959" cy="34391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la </a:t>
            </a:r>
            <a:r>
              <a:rPr sz="2800" spc="-10" dirty="0">
                <a:latin typeface="Cambria"/>
                <a:cs typeface="Cambria"/>
              </a:rPr>
              <a:t>nivel </a:t>
            </a:r>
            <a:r>
              <a:rPr sz="2800" spc="-5" dirty="0">
                <a:latin typeface="Cambria"/>
                <a:cs typeface="Cambria"/>
              </a:rPr>
              <a:t>de server (</a:t>
            </a:r>
            <a:r>
              <a:rPr sz="2800" i="1" spc="-5" dirty="0">
                <a:latin typeface="Cambria"/>
                <a:cs typeface="Cambria"/>
              </a:rPr>
              <a:t>back-end</a:t>
            </a:r>
            <a:r>
              <a:rPr sz="2800" spc="-5" dirty="0">
                <a:latin typeface="Cambria"/>
                <a:cs typeface="Cambria"/>
              </a:rPr>
              <a:t>) – specifice Node.js 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Express</a:t>
            </a:r>
            <a:endParaRPr sz="2800">
              <a:latin typeface="Cambria"/>
              <a:cs typeface="Cambria"/>
            </a:endParaRPr>
          </a:p>
          <a:p>
            <a:pPr marL="3228340" marR="3221355" algn="ctr">
              <a:lnSpc>
                <a:spcPct val="100000"/>
              </a:lnSpc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Hapi  Koa</a:t>
            </a:r>
            <a:endParaRPr sz="2800">
              <a:latin typeface="Cambria"/>
              <a:cs typeface="Cambria"/>
            </a:endParaRPr>
          </a:p>
          <a:p>
            <a:pPr marL="2835275" marR="2829560" algn="ctr">
              <a:lnSpc>
                <a:spcPct val="100000"/>
              </a:lnSpc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Loo</a:t>
            </a:r>
            <a:r>
              <a:rPr sz="2800" dirty="0">
                <a:solidFill>
                  <a:srgbClr val="FF3300"/>
                </a:solidFill>
                <a:latin typeface="Cambria"/>
                <a:cs typeface="Cambria"/>
              </a:rPr>
              <a:t>p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Back 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Meteor  Next.js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Cambria"/>
                <a:cs typeface="Cambria"/>
              </a:rPr>
              <a:t>…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32101" y="2441905"/>
            <a:ext cx="448246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i="1" dirty="0">
                <a:solidFill>
                  <a:srgbClr val="000000"/>
                </a:solidFill>
                <a:latin typeface="Cambria"/>
                <a:cs typeface="Cambria"/>
              </a:rPr>
              <a:t>Framework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-uri</a:t>
            </a:r>
            <a:r>
              <a:rPr b="0" spc="-9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JavaScript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51382" y="3207511"/>
            <a:ext cx="7241540" cy="34391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la </a:t>
            </a:r>
            <a:r>
              <a:rPr sz="2800" spc="-10" dirty="0">
                <a:latin typeface="Cambria"/>
                <a:cs typeface="Cambria"/>
              </a:rPr>
              <a:t>nivel </a:t>
            </a:r>
            <a:r>
              <a:rPr sz="2800" spc="-5" dirty="0">
                <a:latin typeface="Cambria"/>
                <a:cs typeface="Cambria"/>
              </a:rPr>
              <a:t>de client </a:t>
            </a:r>
            <a:r>
              <a:rPr sz="2800" spc="-10" dirty="0">
                <a:latin typeface="Cambria"/>
                <a:cs typeface="Cambria"/>
              </a:rPr>
              <a:t>(</a:t>
            </a:r>
            <a:r>
              <a:rPr sz="2800" i="1" spc="-10" dirty="0">
                <a:latin typeface="Cambria"/>
                <a:cs typeface="Cambria"/>
              </a:rPr>
              <a:t>front-end</a:t>
            </a:r>
            <a:r>
              <a:rPr sz="2800" spc="-10" dirty="0">
                <a:latin typeface="Cambria"/>
                <a:cs typeface="Cambria"/>
              </a:rPr>
              <a:t>) </a:t>
            </a:r>
            <a:r>
              <a:rPr sz="2800" spc="-5" dirty="0">
                <a:latin typeface="Cambria"/>
                <a:cs typeface="Cambria"/>
              </a:rPr>
              <a:t>– </a:t>
            </a:r>
            <a:r>
              <a:rPr sz="2800" spc="-10" dirty="0">
                <a:latin typeface="Cambria"/>
                <a:cs typeface="Cambria"/>
              </a:rPr>
              <a:t>rulând </a:t>
            </a:r>
            <a:r>
              <a:rPr sz="2800" spc="-5" dirty="0">
                <a:latin typeface="Cambria"/>
                <a:cs typeface="Cambria"/>
              </a:rPr>
              <a:t>în</a:t>
            </a:r>
            <a:r>
              <a:rPr sz="2800" spc="130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browser</a:t>
            </a:r>
            <a:endParaRPr sz="2800">
              <a:latin typeface="Cambria"/>
              <a:cs typeface="Cambria"/>
            </a:endParaRPr>
          </a:p>
          <a:p>
            <a:pPr marL="2876550" marR="2868930" algn="ctr">
              <a:lnSpc>
                <a:spcPct val="100000"/>
              </a:lnSpc>
            </a:pP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Angular  Aurelia  Backb</a:t>
            </a:r>
            <a:r>
              <a:rPr sz="2800" dirty="0">
                <a:solidFill>
                  <a:srgbClr val="FF3300"/>
                </a:solidFill>
                <a:latin typeface="Cambria"/>
                <a:cs typeface="Cambria"/>
              </a:rPr>
              <a:t>o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ne 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Ember  MithrilJS  Vue.js</a:t>
            </a:r>
            <a:endParaRPr sz="280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Cambria"/>
                <a:cs typeface="Cambria"/>
              </a:rPr>
              <a:t>…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04669" y="2441905"/>
            <a:ext cx="453580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Bibliotecă </a:t>
            </a:r>
            <a:r>
              <a:rPr dirty="0"/>
              <a:t>Web</a:t>
            </a:r>
            <a:r>
              <a:rPr spc="-45" dirty="0"/>
              <a:t> </a:t>
            </a:r>
            <a:r>
              <a:rPr b="0" dirty="0">
                <a:latin typeface="Cambria"/>
                <a:cs typeface="Cambria"/>
              </a:rPr>
              <a:t>(</a:t>
            </a:r>
            <a:r>
              <a:rPr i="1" dirty="0">
                <a:latin typeface="Cambria"/>
                <a:cs typeface="Cambria"/>
              </a:rPr>
              <a:t>library</a:t>
            </a:r>
            <a:r>
              <a:rPr b="0" dirty="0">
                <a:latin typeface="Cambria"/>
                <a:cs typeface="Cambria"/>
              </a:rPr>
              <a:t>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7302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colecție de resurse computaționale</a:t>
            </a:r>
            <a:r>
              <a:rPr sz="280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reutilizabile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– </a:t>
            </a:r>
            <a:r>
              <a:rPr sz="2800" i="1" spc="-10" dirty="0">
                <a:solidFill>
                  <a:srgbClr val="000000"/>
                </a:solidFill>
                <a:latin typeface="Cambria"/>
                <a:cs typeface="Cambria"/>
              </a:rPr>
              <a:t>i.e.</a:t>
            </a:r>
            <a:r>
              <a:rPr sz="2800" spc="-10" dirty="0">
                <a:solidFill>
                  <a:srgbClr val="000000"/>
                </a:solidFill>
                <a:latin typeface="Cambria"/>
                <a:cs typeface="Cambria"/>
              </a:rPr>
              <a:t>, </a:t>
            </a: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structuri de date + cod</a:t>
            </a:r>
            <a:r>
              <a:rPr sz="2800" spc="4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–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oferind funcționalități (comportamente)</a:t>
            </a:r>
            <a:r>
              <a:rPr sz="2800" spc="4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specifice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implementate într-un </a:t>
            </a:r>
            <a:r>
              <a:rPr sz="2800" spc="-10" dirty="0">
                <a:solidFill>
                  <a:srgbClr val="000000"/>
                </a:solidFill>
                <a:latin typeface="Cambria"/>
                <a:cs typeface="Cambria"/>
              </a:rPr>
              <a:t>limbaj </a:t>
            </a: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de</a:t>
            </a:r>
            <a:r>
              <a:rPr sz="2800" spc="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mbria"/>
                <a:cs typeface="Cambria"/>
              </a:rPr>
              <a:t>programare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04669" y="2441905"/>
            <a:ext cx="453580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Bibliotecă </a:t>
            </a:r>
            <a:r>
              <a:rPr dirty="0"/>
              <a:t>Web</a:t>
            </a:r>
            <a:r>
              <a:rPr spc="-45" dirty="0"/>
              <a:t> </a:t>
            </a:r>
            <a:r>
              <a:rPr b="0" dirty="0">
                <a:latin typeface="Cambria"/>
                <a:cs typeface="Cambria"/>
              </a:rPr>
              <a:t>(</a:t>
            </a:r>
            <a:r>
              <a:rPr i="1" dirty="0">
                <a:latin typeface="Cambria"/>
                <a:cs typeface="Cambria"/>
              </a:rPr>
              <a:t>library</a:t>
            </a:r>
            <a:r>
              <a:rPr b="0" dirty="0">
                <a:latin typeface="Cambria"/>
                <a:cs typeface="Cambria"/>
              </a:rPr>
              <a:t>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02030" y="3359911"/>
            <a:ext cx="7538084" cy="34391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colecție de resurse computaționale</a:t>
            </a:r>
            <a:r>
              <a:rPr sz="280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reutilizabile</a:t>
            </a:r>
            <a:endParaRPr sz="28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– </a:t>
            </a:r>
            <a:r>
              <a:rPr sz="2800" i="1" spc="-10" dirty="0">
                <a:latin typeface="Cambria"/>
                <a:cs typeface="Cambria"/>
              </a:rPr>
              <a:t>i.e.</a:t>
            </a:r>
            <a:r>
              <a:rPr sz="2800" spc="-10" dirty="0">
                <a:latin typeface="Cambria"/>
                <a:cs typeface="Cambria"/>
              </a:rPr>
              <a:t>, </a:t>
            </a:r>
            <a:r>
              <a:rPr sz="2800" spc="-5" dirty="0">
                <a:latin typeface="Cambria"/>
                <a:cs typeface="Cambria"/>
              </a:rPr>
              <a:t>structuri de date + cod</a:t>
            </a:r>
            <a:r>
              <a:rPr sz="2800" spc="4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–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oferind funcționalități (comportamente)</a:t>
            </a:r>
            <a:r>
              <a:rPr sz="2800" spc="4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specifice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implementate într-un </a:t>
            </a:r>
            <a:r>
              <a:rPr sz="2800" spc="-10" dirty="0">
                <a:latin typeface="Cambria"/>
                <a:cs typeface="Cambria"/>
              </a:rPr>
              <a:t>limbaj </a:t>
            </a:r>
            <a:r>
              <a:rPr sz="2800" spc="-5" dirty="0">
                <a:latin typeface="Cambria"/>
                <a:cs typeface="Cambria"/>
              </a:rPr>
              <a:t>de</a:t>
            </a:r>
            <a:r>
              <a:rPr sz="2800" spc="5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programare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marL="462280" marR="451484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poate fi referită de alt </a:t>
            </a:r>
            <a:r>
              <a:rPr sz="2800" spc="-10" dirty="0">
                <a:latin typeface="Cambria"/>
                <a:cs typeface="Cambria"/>
              </a:rPr>
              <a:t>cod-sursă </a:t>
            </a:r>
            <a:r>
              <a:rPr sz="2800" spc="-5" dirty="0">
                <a:latin typeface="Cambria"/>
                <a:cs typeface="Cambria"/>
              </a:rPr>
              <a:t>(software):  server de aplicații, </a:t>
            </a:r>
            <a:r>
              <a:rPr sz="2800" i="1" spc="-5" dirty="0">
                <a:latin typeface="Cambria"/>
                <a:cs typeface="Cambria"/>
              </a:rPr>
              <a:t>framework</a:t>
            </a:r>
            <a:r>
              <a:rPr sz="2800" spc="-5" dirty="0">
                <a:latin typeface="Cambria"/>
                <a:cs typeface="Cambria"/>
              </a:rPr>
              <a:t>,</a:t>
            </a:r>
            <a:r>
              <a:rPr sz="2800" spc="-2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bibliotecă,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Cambria"/>
                <a:cs typeface="Cambria"/>
              </a:rPr>
              <a:t>serviciu, </a:t>
            </a:r>
            <a:r>
              <a:rPr sz="2800" spc="-10" dirty="0">
                <a:latin typeface="Cambria"/>
                <a:cs typeface="Cambria"/>
              </a:rPr>
              <a:t>API </a:t>
            </a:r>
            <a:r>
              <a:rPr sz="2800" spc="-5" dirty="0">
                <a:latin typeface="Cambria"/>
                <a:cs typeface="Cambria"/>
              </a:rPr>
              <a:t>ori componentă</a:t>
            </a:r>
            <a:r>
              <a:rPr sz="2800" spc="1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Web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9586" y="334721"/>
            <a:ext cx="7026909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Biblioteci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JS cu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acces liber la</a:t>
            </a:r>
            <a:r>
              <a:rPr b="0" spc="-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codul-sursă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89197" y="1313815"/>
            <a:ext cx="2165985" cy="51466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0" marR="374015" indent="635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e</a:t>
            </a:r>
            <a:r>
              <a:rPr sz="2800" dirty="0">
                <a:latin typeface="Cambria"/>
                <a:cs typeface="Cambria"/>
              </a:rPr>
              <a:t>x</a:t>
            </a:r>
            <a:r>
              <a:rPr sz="2800" spc="-5" dirty="0">
                <a:latin typeface="Cambria"/>
                <a:cs typeface="Cambria"/>
              </a:rPr>
              <a:t>em</a:t>
            </a:r>
            <a:r>
              <a:rPr sz="2800" dirty="0">
                <a:latin typeface="Cambria"/>
                <a:cs typeface="Cambria"/>
              </a:rPr>
              <a:t>p</a:t>
            </a:r>
            <a:r>
              <a:rPr sz="2800" spc="-10" dirty="0">
                <a:latin typeface="Cambria"/>
                <a:cs typeface="Cambria"/>
              </a:rPr>
              <a:t>le: 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CesiumJS  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D3.js 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Leaflet  Lodash  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PDF.js 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Raphaël  React  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Sgvizler</a:t>
            </a:r>
            <a:endParaRPr sz="2800">
              <a:latin typeface="Cambria"/>
              <a:cs typeface="Cambria"/>
            </a:endParaRPr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Tenso</a:t>
            </a:r>
            <a:r>
              <a:rPr sz="2800" spc="-20" dirty="0">
                <a:solidFill>
                  <a:srgbClr val="FF3300"/>
                </a:solidFill>
                <a:latin typeface="Cambria"/>
                <a:cs typeface="Cambria"/>
              </a:rPr>
              <a:t>r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Flo</a:t>
            </a:r>
            <a:r>
              <a:rPr sz="2800" spc="-15" dirty="0">
                <a:solidFill>
                  <a:srgbClr val="FF3300"/>
                </a:solidFill>
                <a:latin typeface="Cambria"/>
                <a:cs typeface="Cambria"/>
              </a:rPr>
              <a:t>w</a:t>
            </a:r>
            <a:r>
              <a:rPr sz="2800" spc="-10" dirty="0">
                <a:solidFill>
                  <a:srgbClr val="FF3300"/>
                </a:solidFill>
                <a:latin typeface="Cambria"/>
                <a:cs typeface="Cambria"/>
              </a:rPr>
              <a:t>.js 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Three.js</a:t>
            </a:r>
            <a:endParaRPr sz="28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…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32226" y="2441905"/>
            <a:ext cx="247904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Serviciu</a:t>
            </a:r>
            <a:r>
              <a:rPr spc="-70" dirty="0"/>
              <a:t> </a:t>
            </a:r>
            <a:r>
              <a:rPr spc="-5" dirty="0"/>
              <a:t>Web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00913" y="3298952"/>
            <a:ext cx="8341359" cy="13023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software – utilizat la distanță de </a:t>
            </a:r>
            <a:r>
              <a:rPr sz="2800" spc="-10" dirty="0">
                <a:latin typeface="Cambria"/>
                <a:cs typeface="Cambria"/>
              </a:rPr>
              <a:t>alte </a:t>
            </a:r>
            <a:r>
              <a:rPr sz="2800" spc="-5" dirty="0">
                <a:latin typeface="Cambria"/>
                <a:cs typeface="Cambria"/>
              </a:rPr>
              <a:t>aplicații/servicii –  oferind o funcționalitate specifică</a:t>
            </a:r>
            <a:endParaRPr sz="2800">
              <a:latin typeface="Cambria"/>
              <a:cs typeface="Cambria"/>
            </a:endParaRPr>
          </a:p>
          <a:p>
            <a:pPr marL="635" algn="ctr">
              <a:lnSpc>
                <a:spcPts val="3335"/>
              </a:lnSpc>
            </a:pPr>
            <a:r>
              <a:rPr sz="2800" spc="-5" dirty="0">
                <a:latin typeface="Webdings"/>
                <a:cs typeface="Webdings"/>
              </a:rPr>
              <a:t></a:t>
            </a:r>
            <a:r>
              <a:rPr sz="2800" spc="-5" dirty="0">
                <a:solidFill>
                  <a:srgbClr val="2A046E"/>
                </a:solidFill>
                <a:latin typeface="Cambria"/>
                <a:cs typeface="Cambria"/>
              </a:rPr>
              <a:t>SOA </a:t>
            </a:r>
            <a:r>
              <a:rPr sz="2800" spc="-10" dirty="0">
                <a:latin typeface="Cambria"/>
                <a:cs typeface="Cambria"/>
              </a:rPr>
              <a:t>(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Service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Oriented</a:t>
            </a:r>
            <a:r>
              <a:rPr sz="2800" i="1" spc="2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Architecture</a:t>
            </a:r>
            <a:r>
              <a:rPr sz="2800" spc="-10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32226" y="2441905"/>
            <a:ext cx="247904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Serviciu</a:t>
            </a:r>
            <a:r>
              <a:rPr spc="-70" dirty="0"/>
              <a:t> </a:t>
            </a:r>
            <a:r>
              <a:rPr spc="-5" dirty="0"/>
              <a:t>Web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00913" y="3298952"/>
            <a:ext cx="8341359" cy="2585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software – utilizat la distanță de </a:t>
            </a:r>
            <a:r>
              <a:rPr sz="2800" spc="-10" dirty="0">
                <a:latin typeface="Cambria"/>
                <a:cs typeface="Cambria"/>
              </a:rPr>
              <a:t>alte </a:t>
            </a:r>
            <a:r>
              <a:rPr sz="2800" spc="-5" dirty="0">
                <a:latin typeface="Cambria"/>
                <a:cs typeface="Cambria"/>
              </a:rPr>
              <a:t>aplicații/servicii –  oferind o funcționalitate specifică</a:t>
            </a:r>
            <a:endParaRPr sz="2800">
              <a:latin typeface="Cambria"/>
              <a:cs typeface="Cambria"/>
            </a:endParaRPr>
          </a:p>
          <a:p>
            <a:pPr marL="635" algn="ctr">
              <a:lnSpc>
                <a:spcPts val="3335"/>
              </a:lnSpc>
            </a:pPr>
            <a:r>
              <a:rPr sz="2800" spc="-5" dirty="0">
                <a:latin typeface="Webdings"/>
                <a:cs typeface="Webdings"/>
              </a:rPr>
              <a:t></a:t>
            </a:r>
            <a:r>
              <a:rPr sz="2800" spc="-5" dirty="0">
                <a:solidFill>
                  <a:srgbClr val="2A046E"/>
                </a:solidFill>
                <a:latin typeface="Cambria"/>
                <a:cs typeface="Cambria"/>
              </a:rPr>
              <a:t>SOA </a:t>
            </a:r>
            <a:r>
              <a:rPr sz="2800" spc="-10" dirty="0">
                <a:latin typeface="Cambria"/>
                <a:cs typeface="Cambria"/>
              </a:rPr>
              <a:t>(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Service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Oriented</a:t>
            </a:r>
            <a:r>
              <a:rPr sz="2800" i="1" spc="25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Architecture</a:t>
            </a:r>
            <a:r>
              <a:rPr sz="2800" spc="-10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implementarea sa nu trebuie</a:t>
            </a:r>
            <a:r>
              <a:rPr sz="2800" spc="-3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cunoscută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de programatorul </a:t>
            </a:r>
            <a:r>
              <a:rPr sz="2800" dirty="0">
                <a:latin typeface="Cambria"/>
                <a:cs typeface="Cambria"/>
              </a:rPr>
              <a:t>ce </a:t>
            </a:r>
            <a:r>
              <a:rPr sz="2800" spc="-5" dirty="0">
                <a:latin typeface="Cambria"/>
                <a:cs typeface="Cambria"/>
              </a:rPr>
              <a:t>invocă</a:t>
            </a:r>
            <a:r>
              <a:rPr sz="2800" spc="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serviciul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01161" y="2441905"/>
            <a:ext cx="274193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Micr</a:t>
            </a:r>
            <a:r>
              <a:rPr spc="-10" dirty="0"/>
              <a:t>o</a:t>
            </a:r>
            <a:r>
              <a:rPr spc="-5" dirty="0"/>
              <a:t>-</a:t>
            </a:r>
            <a:r>
              <a:rPr dirty="0"/>
              <a:t>serviciu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62762" y="3298952"/>
            <a:ext cx="8018145" cy="3012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24865" marR="821055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implementează o funcționalitate specifică,  oferită la </a:t>
            </a:r>
            <a:r>
              <a:rPr sz="2800" spc="-10" dirty="0">
                <a:latin typeface="Cambria"/>
                <a:cs typeface="Cambria"/>
              </a:rPr>
              <a:t>nivel de unic</a:t>
            </a:r>
            <a:r>
              <a:rPr sz="2800" spc="15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proces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self-contained</a:t>
            </a:r>
            <a:r>
              <a:rPr sz="2800" i="1" spc="40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system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componentă la </a:t>
            </a:r>
            <a:r>
              <a:rPr sz="2800" spc="-10" dirty="0">
                <a:latin typeface="Cambria"/>
                <a:cs typeface="Cambria"/>
              </a:rPr>
              <a:t>nivel de </a:t>
            </a:r>
            <a:r>
              <a:rPr sz="2800" i="1" spc="-5" dirty="0">
                <a:latin typeface="Cambria"/>
                <a:cs typeface="Cambria"/>
              </a:rPr>
              <a:t>backend </a:t>
            </a:r>
            <a:r>
              <a:rPr sz="2800" spc="-5" dirty="0">
                <a:latin typeface="Cambria"/>
                <a:cs typeface="Cambria"/>
              </a:rPr>
              <a:t>dezvoltată cu</a:t>
            </a:r>
            <a:r>
              <a:rPr sz="2800" spc="10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scopul</a:t>
            </a:r>
            <a:endParaRPr sz="280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de a fi </a:t>
            </a:r>
            <a:r>
              <a:rPr sz="2800" spc="-5" dirty="0">
                <a:solidFill>
                  <a:srgbClr val="FF3300"/>
                </a:solidFill>
                <a:latin typeface="Cambria"/>
                <a:cs typeface="Cambria"/>
              </a:rPr>
              <a:t>înlocuită</a:t>
            </a:r>
            <a:r>
              <a:rPr sz="2800" spc="-5" dirty="0">
                <a:latin typeface="Cambria"/>
                <a:cs typeface="Cambria"/>
              </a:rPr>
              <a:t>, nu de a fi</a:t>
            </a:r>
            <a:r>
              <a:rPr sz="2800" spc="-1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reutilizată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5401" y="788923"/>
            <a:ext cx="8150859" cy="557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678554">
              <a:lnSpc>
                <a:spcPct val="100000"/>
              </a:lnSpc>
              <a:spcBef>
                <a:spcPts val="95"/>
              </a:spcBef>
            </a:pPr>
            <a:r>
              <a:rPr sz="2800" i="1" spc="-5" dirty="0">
                <a:latin typeface="Cambria"/>
                <a:cs typeface="Cambria"/>
              </a:rPr>
              <a:t>small</a:t>
            </a:r>
            <a:endParaRPr sz="2800">
              <a:latin typeface="Cambria"/>
              <a:cs typeface="Cambria"/>
            </a:endParaRPr>
          </a:p>
          <a:p>
            <a:pPr marL="12700" marR="5080" indent="1741805">
              <a:lnSpc>
                <a:spcPct val="100000"/>
              </a:lnSpc>
            </a:pP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each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running in its own process  </a:t>
            </a:r>
            <a:r>
              <a:rPr sz="2800" i="1" spc="-5" dirty="0">
                <a:latin typeface="Cambria"/>
                <a:cs typeface="Cambria"/>
              </a:rPr>
              <a:t>lightweight </a:t>
            </a:r>
            <a:r>
              <a:rPr sz="2800" i="1" spc="-10" dirty="0">
                <a:latin typeface="Cambria"/>
                <a:cs typeface="Cambria"/>
              </a:rPr>
              <a:t>communication </a:t>
            </a:r>
            <a:r>
              <a:rPr sz="2800" i="1" spc="-5" dirty="0">
                <a:latin typeface="Cambria"/>
                <a:cs typeface="Cambria"/>
              </a:rPr>
              <a:t>mechanisms (usual,</a:t>
            </a:r>
            <a:r>
              <a:rPr sz="2800" i="1" spc="155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HTTP)</a:t>
            </a:r>
            <a:endParaRPr sz="2800">
              <a:latin typeface="Cambria"/>
              <a:cs typeface="Cambria"/>
            </a:endParaRPr>
          </a:p>
          <a:p>
            <a:pPr marL="1605280" marR="1596390" algn="ctr">
              <a:lnSpc>
                <a:spcPct val="100000"/>
              </a:lnSpc>
            </a:pP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built around business capabilities  </a:t>
            </a:r>
            <a:r>
              <a:rPr sz="2800" i="1" spc="-5" dirty="0">
                <a:latin typeface="Cambria"/>
                <a:cs typeface="Cambria"/>
              </a:rPr>
              <a:t>independently</a:t>
            </a:r>
            <a:r>
              <a:rPr sz="2800" i="1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deployable</a:t>
            </a:r>
            <a:endParaRPr sz="2800">
              <a:latin typeface="Cambria"/>
              <a:cs typeface="Cambria"/>
            </a:endParaRPr>
          </a:p>
          <a:p>
            <a:pPr marL="1905" algn="ctr">
              <a:lnSpc>
                <a:spcPct val="100000"/>
              </a:lnSpc>
            </a:pP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minimum of 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centralized</a:t>
            </a:r>
            <a:r>
              <a:rPr sz="2800" i="1" spc="40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management</a:t>
            </a:r>
            <a:endParaRPr sz="2800">
              <a:latin typeface="Cambria"/>
              <a:cs typeface="Cambria"/>
            </a:endParaRPr>
          </a:p>
          <a:p>
            <a:pPr marL="227329" marR="209550" algn="ctr">
              <a:lnSpc>
                <a:spcPct val="100000"/>
              </a:lnSpc>
            </a:pPr>
            <a:r>
              <a:rPr sz="2800" i="1" spc="-5" dirty="0">
                <a:latin typeface="Cambria"/>
                <a:cs typeface="Cambria"/>
              </a:rPr>
              <a:t>may be </a:t>
            </a:r>
            <a:r>
              <a:rPr sz="2800" i="1" spc="-10" dirty="0">
                <a:latin typeface="Cambria"/>
                <a:cs typeface="Cambria"/>
              </a:rPr>
              <a:t>written </a:t>
            </a:r>
            <a:r>
              <a:rPr sz="2800" i="1" spc="-5" dirty="0">
                <a:latin typeface="Cambria"/>
                <a:cs typeface="Cambria"/>
              </a:rPr>
              <a:t>in different programming languages 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may </a:t>
            </a:r>
            <a:r>
              <a:rPr sz="2800" i="1" spc="-10" dirty="0">
                <a:solidFill>
                  <a:srgbClr val="2A046E"/>
                </a:solidFill>
                <a:latin typeface="Cambria"/>
                <a:cs typeface="Cambria"/>
              </a:rPr>
              <a:t>use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different data storage</a:t>
            </a:r>
            <a:r>
              <a:rPr sz="2800" i="1" spc="40" dirty="0">
                <a:solidFill>
                  <a:srgbClr val="2A046E"/>
                </a:solidFill>
                <a:latin typeface="Cambria"/>
                <a:cs typeface="Cambria"/>
              </a:rPr>
              <a:t> </a:t>
            </a:r>
            <a:r>
              <a:rPr sz="2800" i="1" spc="-5" dirty="0">
                <a:solidFill>
                  <a:srgbClr val="2A046E"/>
                </a:solidFill>
                <a:latin typeface="Cambria"/>
                <a:cs typeface="Cambria"/>
              </a:rPr>
              <a:t>mechanisms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3300">
              <a:latin typeface="Cambria"/>
              <a:cs typeface="Cambria"/>
            </a:endParaRPr>
          </a:p>
          <a:p>
            <a:pPr marL="201295" marR="191770" indent="635635">
              <a:lnSpc>
                <a:spcPct val="100000"/>
              </a:lnSpc>
              <a:spcBef>
                <a:spcPts val="2855"/>
              </a:spcBef>
            </a:pPr>
            <a:r>
              <a:rPr sz="2800" spc="-5" dirty="0">
                <a:latin typeface="Cambria"/>
                <a:cs typeface="Cambria"/>
              </a:rPr>
              <a:t>caracteristici ale micro-serviciilor conform  James Lewis &amp; </a:t>
            </a:r>
            <a:r>
              <a:rPr sz="2800" spc="-10" dirty="0">
                <a:latin typeface="Cambria"/>
                <a:cs typeface="Cambria"/>
              </a:rPr>
              <a:t>Martin </a:t>
            </a:r>
            <a:r>
              <a:rPr sz="2800" spc="-5" dirty="0">
                <a:latin typeface="Cambria"/>
                <a:cs typeface="Cambria"/>
              </a:rPr>
              <a:t>Fowler, </a:t>
            </a:r>
            <a:r>
              <a:rPr sz="2800" i="1" spc="-5" dirty="0">
                <a:latin typeface="Cambria"/>
                <a:cs typeface="Cambria"/>
              </a:rPr>
              <a:t>Microservices</a:t>
            </a:r>
            <a:r>
              <a:rPr sz="2800" i="1" spc="6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(2014)</a:t>
            </a:r>
            <a:endParaRPr sz="2800">
              <a:latin typeface="Cambria"/>
              <a:cs typeface="Cambria"/>
            </a:endParaRPr>
          </a:p>
          <a:p>
            <a:pPr marL="2540" algn="ctr">
              <a:lnSpc>
                <a:spcPct val="100000"/>
              </a:lnSpc>
              <a:spcBef>
                <a:spcPts val="15"/>
              </a:spcBef>
            </a:pPr>
            <a:r>
              <a:rPr sz="2800" b="1" spc="-254" dirty="0">
                <a:solidFill>
                  <a:srgbClr val="3333FF"/>
                </a:solidFill>
                <a:latin typeface="Arial"/>
                <a:cs typeface="Arial"/>
              </a:rPr>
              <a:t>martinfowler.com/articles/microservices.html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9597" y="4998847"/>
            <a:ext cx="8071484" cy="17964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b="1" spc="-5" dirty="0">
                <a:solidFill>
                  <a:srgbClr val="FF3300"/>
                </a:solidFill>
                <a:latin typeface="Cambria"/>
                <a:cs typeface="Cambria"/>
              </a:rPr>
              <a:t>micro-serviciu</a:t>
            </a:r>
            <a:endParaRPr sz="32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2800" spc="-5" dirty="0">
                <a:latin typeface="Cambria"/>
                <a:cs typeface="Cambria"/>
              </a:rPr>
              <a:t>modularitate, descentralizare și evoluție</a:t>
            </a:r>
            <a:r>
              <a:rPr sz="2800" spc="5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permanentă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exemple de bună practică:</a:t>
            </a:r>
            <a:r>
              <a:rPr sz="2800" spc="-15" dirty="0">
                <a:latin typeface="Cambria"/>
                <a:cs typeface="Cambria"/>
              </a:rPr>
              <a:t> </a:t>
            </a:r>
            <a:r>
              <a:rPr sz="2800" b="1" spc="-254" dirty="0">
                <a:solidFill>
                  <a:srgbClr val="3333FF"/>
                </a:solidFill>
                <a:latin typeface="Arial"/>
                <a:cs typeface="Arial"/>
              </a:rPr>
              <a:t>microservices.io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38545" y="129159"/>
            <a:ext cx="7885957" cy="47339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8684" y="142875"/>
            <a:ext cx="8866632" cy="5724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75005" y="5990640"/>
            <a:ext cx="8395335" cy="8210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20" dirty="0">
                <a:latin typeface="Cambria"/>
                <a:cs typeface="Cambria"/>
              </a:rPr>
              <a:t>vezi </a:t>
            </a:r>
            <a:r>
              <a:rPr sz="2800" spc="-5" dirty="0">
                <a:latin typeface="Cambria"/>
                <a:cs typeface="Cambria"/>
              </a:rPr>
              <a:t>și cursul </a:t>
            </a:r>
            <a:r>
              <a:rPr sz="2800" i="1" spc="-10" dirty="0">
                <a:latin typeface="Cambria"/>
                <a:cs typeface="Cambria"/>
              </a:rPr>
              <a:t>Human-Computer Interaction </a:t>
            </a:r>
            <a:r>
              <a:rPr sz="2800" spc="-5" dirty="0">
                <a:latin typeface="Cambria"/>
                <a:cs typeface="Cambria"/>
              </a:rPr>
              <a:t>de la</a:t>
            </a:r>
            <a:r>
              <a:rPr sz="2800" spc="114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master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2400" b="1" spc="-210" dirty="0">
                <a:solidFill>
                  <a:srgbClr val="3333FF"/>
                </a:solidFill>
                <a:latin typeface="Arial"/>
                <a:cs typeface="Arial"/>
              </a:rPr>
              <a:t>profs.info.uaic.ro/~busaco/teach/courses/hci/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4286" y="2444953"/>
            <a:ext cx="8016240" cy="3009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42925" marR="535305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Uzual, arhitecturile </a:t>
            </a:r>
            <a:r>
              <a:rPr sz="2800" dirty="0">
                <a:latin typeface="Cambria"/>
                <a:cs typeface="Cambria"/>
              </a:rPr>
              <a:t>ce </a:t>
            </a:r>
            <a:r>
              <a:rPr sz="2800" spc="-5" dirty="0">
                <a:latin typeface="Cambria"/>
                <a:cs typeface="Cambria"/>
              </a:rPr>
              <a:t>recurg la micro-servicii  nu includ componente</a:t>
            </a:r>
            <a:r>
              <a:rPr sz="2800" spc="15" dirty="0">
                <a:latin typeface="Cambria"/>
                <a:cs typeface="Cambria"/>
              </a:rPr>
              <a:t> </a:t>
            </a:r>
            <a:r>
              <a:rPr sz="2800" i="1" spc="-10" dirty="0">
                <a:latin typeface="Cambria"/>
                <a:cs typeface="Cambria"/>
              </a:rPr>
              <a:t>middleware</a:t>
            </a:r>
            <a:endParaRPr sz="2800">
              <a:latin typeface="Cambria"/>
              <a:cs typeface="Cambria"/>
            </a:endParaRPr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Cambria"/>
                <a:cs typeface="Cambria"/>
              </a:rPr>
              <a:t>și nu oferă suport pentru abstractizarea interacțiunii  dintre </a:t>
            </a:r>
            <a:r>
              <a:rPr sz="2800" spc="-10" dirty="0">
                <a:latin typeface="Cambria"/>
                <a:cs typeface="Cambria"/>
              </a:rPr>
              <a:t>producătorii </a:t>
            </a:r>
            <a:r>
              <a:rPr sz="2800" spc="-5" dirty="0">
                <a:latin typeface="Cambria"/>
                <a:cs typeface="Cambria"/>
              </a:rPr>
              <a:t>și consumatorii de servicii  </a:t>
            </a:r>
            <a:r>
              <a:rPr sz="2800" spc="-10" dirty="0">
                <a:latin typeface="Cambria"/>
                <a:cs typeface="Cambria"/>
              </a:rPr>
              <a:t>(</a:t>
            </a:r>
            <a:r>
              <a:rPr sz="2800" i="1" spc="-10" dirty="0">
                <a:latin typeface="Cambria"/>
                <a:cs typeface="Cambria"/>
              </a:rPr>
              <a:t>contract</a:t>
            </a:r>
            <a:r>
              <a:rPr sz="2800" i="1" spc="10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decoupling</a:t>
            </a:r>
            <a:r>
              <a:rPr sz="2800" spc="-5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800">
              <a:latin typeface="Cambria"/>
              <a:cs typeface="Cambria"/>
            </a:endParaRPr>
          </a:p>
          <a:p>
            <a:pPr marL="641985">
              <a:lnSpc>
                <a:spcPct val="100000"/>
              </a:lnSpc>
            </a:pPr>
            <a:r>
              <a:rPr sz="2800" spc="-10" dirty="0">
                <a:latin typeface="Webdings"/>
                <a:cs typeface="Webdings"/>
              </a:rPr>
              <a:t></a:t>
            </a:r>
            <a:r>
              <a:rPr sz="2800" b="1" spc="-10" dirty="0">
                <a:latin typeface="Cambria"/>
                <a:cs typeface="Cambria"/>
              </a:rPr>
              <a:t>μSOA </a:t>
            </a:r>
            <a:r>
              <a:rPr sz="2800" spc="-5" dirty="0">
                <a:latin typeface="Cambria"/>
                <a:cs typeface="Cambria"/>
              </a:rPr>
              <a:t>– </a:t>
            </a:r>
            <a:r>
              <a:rPr sz="2800" i="1" spc="-5" dirty="0">
                <a:latin typeface="Cambria"/>
                <a:cs typeface="Cambria"/>
              </a:rPr>
              <a:t>Microservice Oriented</a:t>
            </a:r>
            <a:r>
              <a:rPr sz="2800" i="1" spc="30" dirty="0">
                <a:latin typeface="Cambria"/>
                <a:cs typeface="Cambria"/>
              </a:rPr>
              <a:t> </a:t>
            </a:r>
            <a:r>
              <a:rPr sz="2800" i="1" spc="-10" dirty="0">
                <a:latin typeface="Cambria"/>
                <a:cs typeface="Cambria"/>
              </a:rPr>
              <a:t>Architecture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9681" y="4895164"/>
            <a:ext cx="8244205" cy="1702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96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mbria"/>
                <a:cs typeface="Cambria"/>
              </a:rPr>
              <a:t>Z. </a:t>
            </a:r>
            <a:r>
              <a:rPr sz="2400" spc="-5" dirty="0">
                <a:latin typeface="Cambria"/>
                <a:cs typeface="Cambria"/>
              </a:rPr>
              <a:t>Dehghani, </a:t>
            </a:r>
            <a:r>
              <a:rPr sz="2400" i="1" spc="-10" dirty="0">
                <a:latin typeface="Cambria"/>
                <a:cs typeface="Cambria"/>
              </a:rPr>
              <a:t>How to break </a:t>
            </a:r>
            <a:r>
              <a:rPr sz="2400" i="1" dirty="0">
                <a:latin typeface="Cambria"/>
                <a:cs typeface="Cambria"/>
              </a:rPr>
              <a:t>a </a:t>
            </a:r>
            <a:r>
              <a:rPr sz="2400" i="1" spc="-10" dirty="0">
                <a:latin typeface="Cambria"/>
                <a:cs typeface="Cambria"/>
              </a:rPr>
              <a:t>Monolith </a:t>
            </a:r>
            <a:r>
              <a:rPr sz="2400" i="1" spc="-5" dirty="0">
                <a:latin typeface="Cambria"/>
                <a:cs typeface="Cambria"/>
              </a:rPr>
              <a:t>into </a:t>
            </a:r>
            <a:r>
              <a:rPr sz="2400" i="1" spc="-10" dirty="0">
                <a:latin typeface="Cambria"/>
                <a:cs typeface="Cambria"/>
              </a:rPr>
              <a:t>Microservices</a:t>
            </a:r>
            <a:r>
              <a:rPr sz="2400" i="1" spc="4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(2018)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r>
              <a:rPr sz="2400" b="1" spc="-215" dirty="0">
                <a:solidFill>
                  <a:srgbClr val="3333FF"/>
                </a:solidFill>
                <a:latin typeface="Arial"/>
                <a:cs typeface="Arial"/>
              </a:rPr>
              <a:t>martinfowler.com/articles/break-monolith-into-microservices.html</a:t>
            </a:r>
            <a:endParaRPr sz="24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  <a:spcBef>
                <a:spcPts val="1670"/>
              </a:spcBef>
            </a:pPr>
            <a:r>
              <a:rPr sz="2400" dirty="0">
                <a:latin typeface="Cambria"/>
                <a:cs typeface="Cambria"/>
              </a:rPr>
              <a:t>cazuri </a:t>
            </a:r>
            <a:r>
              <a:rPr sz="2400" spc="-10" dirty="0">
                <a:latin typeface="Cambria"/>
                <a:cs typeface="Cambria"/>
              </a:rPr>
              <a:t>concrete: </a:t>
            </a:r>
            <a:r>
              <a:rPr sz="2400" spc="-5" dirty="0">
                <a:solidFill>
                  <a:srgbClr val="FF3300"/>
                </a:solidFill>
                <a:latin typeface="Cambria"/>
                <a:cs typeface="Cambria"/>
              </a:rPr>
              <a:t>Amazon</a:t>
            </a:r>
            <a:r>
              <a:rPr sz="2400" spc="-5" dirty="0">
                <a:latin typeface="Cambria"/>
                <a:cs typeface="Cambria"/>
              </a:rPr>
              <a:t>, </a:t>
            </a:r>
            <a:r>
              <a:rPr sz="2400" spc="-10" dirty="0">
                <a:solidFill>
                  <a:srgbClr val="FF3300"/>
                </a:solidFill>
                <a:latin typeface="Cambria"/>
                <a:cs typeface="Cambria"/>
              </a:rPr>
              <a:t>Groupon</a:t>
            </a:r>
            <a:r>
              <a:rPr sz="2400" spc="-10" dirty="0">
                <a:latin typeface="Cambria"/>
                <a:cs typeface="Cambria"/>
              </a:rPr>
              <a:t>,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solidFill>
                  <a:srgbClr val="FF3300"/>
                </a:solidFill>
                <a:latin typeface="Cambria"/>
                <a:cs typeface="Cambria"/>
              </a:rPr>
              <a:t>Netflix</a:t>
            </a:r>
            <a:r>
              <a:rPr sz="2400" dirty="0">
                <a:latin typeface="Cambria"/>
                <a:cs typeface="Cambria"/>
              </a:rPr>
              <a:t>,…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400" dirty="0">
                <a:latin typeface="Cambria"/>
                <a:cs typeface="Cambria"/>
              </a:rPr>
              <a:t>de </a:t>
            </a:r>
            <a:r>
              <a:rPr sz="2400" spc="-5" dirty="0">
                <a:latin typeface="Cambria"/>
                <a:cs typeface="Cambria"/>
              </a:rPr>
              <a:t>studiat prezentările lui </a:t>
            </a:r>
            <a:r>
              <a:rPr sz="2400" spc="-10" dirty="0">
                <a:latin typeface="Cambria"/>
                <a:cs typeface="Cambria"/>
              </a:rPr>
              <a:t>Stefan </a:t>
            </a:r>
            <a:r>
              <a:rPr sz="2400" spc="-15" dirty="0">
                <a:latin typeface="Cambria"/>
                <a:cs typeface="Cambria"/>
              </a:rPr>
              <a:t>Tilkov:</a:t>
            </a:r>
            <a:r>
              <a:rPr sz="2400" spc="20" dirty="0">
                <a:latin typeface="Cambria"/>
                <a:cs typeface="Cambria"/>
              </a:rPr>
              <a:t> </a:t>
            </a:r>
            <a:r>
              <a:rPr sz="2400" b="1" spc="-229" dirty="0">
                <a:solidFill>
                  <a:srgbClr val="3333FF"/>
                </a:solidFill>
                <a:latin typeface="Arial"/>
                <a:cs typeface="Arial"/>
              </a:rPr>
              <a:t>speakerdeck.com/stilkov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443227" y="627849"/>
            <a:ext cx="1642745" cy="990600"/>
            <a:chOff x="1443227" y="627849"/>
            <a:chExt cx="1642745" cy="990600"/>
          </a:xfrm>
        </p:grpSpPr>
        <p:sp>
          <p:nvSpPr>
            <p:cNvPr id="4" name="object 4"/>
            <p:cNvSpPr/>
            <p:nvPr/>
          </p:nvSpPr>
          <p:spPr>
            <a:xfrm>
              <a:off x="1473707" y="690308"/>
              <a:ext cx="1519047" cy="80435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443227" y="627849"/>
              <a:ext cx="1642491" cy="99013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20951" y="714756"/>
              <a:ext cx="1434084" cy="7193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20951" y="714756"/>
              <a:ext cx="1434465" cy="719455"/>
            </a:xfrm>
            <a:custGeom>
              <a:avLst/>
              <a:gdLst/>
              <a:ahLst/>
              <a:cxnLst/>
              <a:rect l="l" t="t" r="r" b="b"/>
              <a:pathLst>
                <a:path w="1434464" h="719455">
                  <a:moveTo>
                    <a:pt x="0" y="719327"/>
                  </a:moveTo>
                  <a:lnTo>
                    <a:pt x="1434084" y="719327"/>
                  </a:lnTo>
                  <a:lnTo>
                    <a:pt x="1434084" y="0"/>
                  </a:lnTo>
                  <a:lnTo>
                    <a:pt x="0" y="0"/>
                  </a:lnTo>
                  <a:lnTo>
                    <a:pt x="0" y="719327"/>
                  </a:lnTo>
                  <a:close/>
                </a:path>
              </a:pathLst>
            </a:custGeom>
            <a:ln w="9143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656714" y="718515"/>
            <a:ext cx="1162685" cy="697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FFFFFF"/>
                </a:solidFill>
                <a:latin typeface="Cambria"/>
                <a:cs typeface="Cambria"/>
              </a:rPr>
              <a:t>frontend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(FE)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69263" y="550151"/>
            <a:ext cx="2110740" cy="2342515"/>
            <a:chOff x="969263" y="550151"/>
            <a:chExt cx="2110740" cy="2342515"/>
          </a:xfrm>
        </p:grpSpPr>
        <p:sp>
          <p:nvSpPr>
            <p:cNvPr id="10" name="object 10"/>
            <p:cNvSpPr/>
            <p:nvPr/>
          </p:nvSpPr>
          <p:spPr>
            <a:xfrm>
              <a:off x="2183891" y="550151"/>
              <a:ext cx="101981" cy="23153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239517" y="572262"/>
              <a:ext cx="0" cy="143510"/>
            </a:xfrm>
            <a:custGeom>
              <a:avLst/>
              <a:gdLst/>
              <a:ahLst/>
              <a:cxnLst/>
              <a:rect l="l" t="t" r="r" b="b"/>
              <a:pathLst>
                <a:path h="143509">
                  <a:moveTo>
                    <a:pt x="0" y="0"/>
                  </a:moveTo>
                  <a:lnTo>
                    <a:pt x="0" y="143128"/>
                  </a:lnTo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402080" y="1400555"/>
              <a:ext cx="876020" cy="52387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457705" y="1434846"/>
              <a:ext cx="781050" cy="423545"/>
            </a:xfrm>
            <a:custGeom>
              <a:avLst/>
              <a:gdLst/>
              <a:ahLst/>
              <a:cxnLst/>
              <a:rect l="l" t="t" r="r" b="b"/>
              <a:pathLst>
                <a:path w="781050" h="423544">
                  <a:moveTo>
                    <a:pt x="780669" y="0"/>
                  </a:moveTo>
                  <a:lnTo>
                    <a:pt x="0" y="423544"/>
                  </a:lnTo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183891" y="1411160"/>
              <a:ext cx="107568" cy="51339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239517" y="1434846"/>
              <a:ext cx="6985" cy="423545"/>
            </a:xfrm>
            <a:custGeom>
              <a:avLst/>
              <a:gdLst/>
              <a:ahLst/>
              <a:cxnLst/>
              <a:rect l="l" t="t" r="r" b="b"/>
              <a:pathLst>
                <a:path w="6985" h="423544">
                  <a:moveTo>
                    <a:pt x="0" y="0"/>
                  </a:moveTo>
                  <a:lnTo>
                    <a:pt x="6731" y="423544"/>
                  </a:lnTo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189988" y="1400555"/>
              <a:ext cx="889596" cy="523875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239517" y="1434846"/>
              <a:ext cx="794385" cy="423545"/>
            </a:xfrm>
            <a:custGeom>
              <a:avLst/>
              <a:gdLst/>
              <a:ahLst/>
              <a:cxnLst/>
              <a:rect l="l" t="t" r="r" b="b"/>
              <a:pathLst>
                <a:path w="794385" h="423544">
                  <a:moveTo>
                    <a:pt x="0" y="0"/>
                  </a:moveTo>
                  <a:lnTo>
                    <a:pt x="794257" y="423544"/>
                  </a:lnTo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430198" y="2563342"/>
              <a:ext cx="834859" cy="31068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457705" y="2579370"/>
              <a:ext cx="781050" cy="247650"/>
            </a:xfrm>
            <a:custGeom>
              <a:avLst/>
              <a:gdLst/>
              <a:ahLst/>
              <a:cxnLst/>
              <a:rect l="l" t="t" r="r" b="b"/>
              <a:pathLst>
                <a:path w="781050" h="247650">
                  <a:moveTo>
                    <a:pt x="0" y="0"/>
                  </a:moveTo>
                  <a:lnTo>
                    <a:pt x="780669" y="247395"/>
                  </a:lnTo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183891" y="2555709"/>
              <a:ext cx="107568" cy="33633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239517" y="2579370"/>
              <a:ext cx="6985" cy="247650"/>
            </a:xfrm>
            <a:custGeom>
              <a:avLst/>
              <a:gdLst/>
              <a:ahLst/>
              <a:cxnLst/>
              <a:rect l="l" t="t" r="r" b="b"/>
              <a:pathLst>
                <a:path w="6985" h="247650">
                  <a:moveTo>
                    <a:pt x="3365" y="-12953"/>
                  </a:moveTo>
                  <a:lnTo>
                    <a:pt x="3365" y="260350"/>
                  </a:lnTo>
                </a:path>
              </a:pathLst>
            </a:custGeom>
            <a:ln w="326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183891" y="2545067"/>
              <a:ext cx="886574" cy="34723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239517" y="2579370"/>
              <a:ext cx="794385" cy="247650"/>
            </a:xfrm>
            <a:custGeom>
              <a:avLst/>
              <a:gdLst/>
              <a:ahLst/>
              <a:cxnLst/>
              <a:rect l="l" t="t" r="r" b="b"/>
              <a:pathLst>
                <a:path w="794385" h="247650">
                  <a:moveTo>
                    <a:pt x="794257" y="0"/>
                  </a:moveTo>
                  <a:lnTo>
                    <a:pt x="0" y="247395"/>
                  </a:lnTo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50035" y="1830285"/>
              <a:ext cx="805853" cy="805853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69263" y="1737410"/>
              <a:ext cx="964285" cy="108160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97279" y="1857755"/>
              <a:ext cx="720851" cy="720851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97279" y="1857755"/>
              <a:ext cx="721360" cy="721360"/>
            </a:xfrm>
            <a:custGeom>
              <a:avLst/>
              <a:gdLst/>
              <a:ahLst/>
              <a:cxnLst/>
              <a:rect l="l" t="t" r="r" b="b"/>
              <a:pathLst>
                <a:path w="721360" h="721360">
                  <a:moveTo>
                    <a:pt x="0" y="720851"/>
                  </a:moveTo>
                  <a:lnTo>
                    <a:pt x="720851" y="720851"/>
                  </a:lnTo>
                  <a:lnTo>
                    <a:pt x="720851" y="0"/>
                  </a:lnTo>
                  <a:lnTo>
                    <a:pt x="0" y="0"/>
                  </a:lnTo>
                  <a:lnTo>
                    <a:pt x="0" y="720851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1182725" y="1832228"/>
            <a:ext cx="54800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mbria"/>
                <a:cs typeface="Cambria"/>
              </a:rPr>
              <a:t>se</a:t>
            </a:r>
            <a:r>
              <a:rPr sz="2400" spc="10" dirty="0">
                <a:latin typeface="Cambria"/>
                <a:cs typeface="Cambria"/>
              </a:rPr>
              <a:t>r</a:t>
            </a:r>
            <a:r>
              <a:rPr sz="2400" dirty="0">
                <a:latin typeface="Cambria"/>
                <a:cs typeface="Cambria"/>
              </a:rPr>
              <a:t>-  vice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1757172" y="1737410"/>
            <a:ext cx="964565" cy="1082040"/>
            <a:chOff x="1757172" y="1737410"/>
            <a:chExt cx="964565" cy="1082040"/>
          </a:xfrm>
        </p:grpSpPr>
        <p:sp>
          <p:nvSpPr>
            <p:cNvPr id="30" name="object 30"/>
            <p:cNvSpPr/>
            <p:nvPr/>
          </p:nvSpPr>
          <p:spPr>
            <a:xfrm>
              <a:off x="1837944" y="1830285"/>
              <a:ext cx="804354" cy="805853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757172" y="1737410"/>
              <a:ext cx="964285" cy="108160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885188" y="1857756"/>
              <a:ext cx="719327" cy="720851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885188" y="1857756"/>
              <a:ext cx="719455" cy="721360"/>
            </a:xfrm>
            <a:custGeom>
              <a:avLst/>
              <a:gdLst/>
              <a:ahLst/>
              <a:cxnLst/>
              <a:rect l="l" t="t" r="r" b="b"/>
              <a:pathLst>
                <a:path w="719455" h="721360">
                  <a:moveTo>
                    <a:pt x="0" y="720851"/>
                  </a:moveTo>
                  <a:lnTo>
                    <a:pt x="719327" y="720851"/>
                  </a:lnTo>
                  <a:lnTo>
                    <a:pt x="719327" y="0"/>
                  </a:lnTo>
                  <a:lnTo>
                    <a:pt x="0" y="0"/>
                  </a:lnTo>
                  <a:lnTo>
                    <a:pt x="0" y="720851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1970277" y="1832228"/>
            <a:ext cx="54800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mbria"/>
                <a:cs typeface="Cambria"/>
              </a:rPr>
              <a:t>se</a:t>
            </a:r>
            <a:r>
              <a:rPr sz="2400" spc="5" dirty="0">
                <a:latin typeface="Cambria"/>
                <a:cs typeface="Cambria"/>
              </a:rPr>
              <a:t>r</a:t>
            </a:r>
            <a:r>
              <a:rPr sz="2400" dirty="0">
                <a:latin typeface="Cambria"/>
                <a:cs typeface="Cambria"/>
              </a:rPr>
              <a:t>-  vice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2545079" y="1737410"/>
            <a:ext cx="964565" cy="1082040"/>
            <a:chOff x="2545079" y="1737410"/>
            <a:chExt cx="964565" cy="1082040"/>
          </a:xfrm>
        </p:grpSpPr>
        <p:sp>
          <p:nvSpPr>
            <p:cNvPr id="36" name="object 36"/>
            <p:cNvSpPr/>
            <p:nvPr/>
          </p:nvSpPr>
          <p:spPr>
            <a:xfrm>
              <a:off x="2625851" y="1830285"/>
              <a:ext cx="804354" cy="805853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545079" y="1737410"/>
              <a:ext cx="964285" cy="1081608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673095" y="1857756"/>
              <a:ext cx="719328" cy="720851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673095" y="1857756"/>
              <a:ext cx="719455" cy="721360"/>
            </a:xfrm>
            <a:custGeom>
              <a:avLst/>
              <a:gdLst/>
              <a:ahLst/>
              <a:cxnLst/>
              <a:rect l="l" t="t" r="r" b="b"/>
              <a:pathLst>
                <a:path w="719454" h="721360">
                  <a:moveTo>
                    <a:pt x="0" y="720851"/>
                  </a:moveTo>
                  <a:lnTo>
                    <a:pt x="719328" y="720851"/>
                  </a:lnTo>
                  <a:lnTo>
                    <a:pt x="719328" y="0"/>
                  </a:lnTo>
                  <a:lnTo>
                    <a:pt x="0" y="0"/>
                  </a:lnTo>
                  <a:lnTo>
                    <a:pt x="0" y="720851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2757932" y="1832228"/>
            <a:ext cx="54800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mbria"/>
                <a:cs typeface="Cambria"/>
              </a:rPr>
              <a:t>se</a:t>
            </a:r>
            <a:r>
              <a:rPr sz="2400" spc="5" dirty="0">
                <a:latin typeface="Cambria"/>
                <a:cs typeface="Cambria"/>
              </a:rPr>
              <a:t>r</a:t>
            </a:r>
            <a:r>
              <a:rPr sz="2400" dirty="0">
                <a:latin typeface="Cambria"/>
                <a:cs typeface="Cambria"/>
              </a:rPr>
              <a:t>-  vice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1819655" y="2798127"/>
            <a:ext cx="828675" cy="950594"/>
            <a:chOff x="1819655" y="2798127"/>
            <a:chExt cx="828675" cy="950594"/>
          </a:xfrm>
        </p:grpSpPr>
        <p:sp>
          <p:nvSpPr>
            <p:cNvPr id="42" name="object 42"/>
            <p:cNvSpPr/>
            <p:nvPr/>
          </p:nvSpPr>
          <p:spPr>
            <a:xfrm>
              <a:off x="1869947" y="2798127"/>
              <a:ext cx="728154" cy="949007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819655" y="3032785"/>
              <a:ext cx="828675" cy="715873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917191" y="2825495"/>
              <a:ext cx="643127" cy="864107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917191" y="2825495"/>
              <a:ext cx="643255" cy="864235"/>
            </a:xfrm>
            <a:custGeom>
              <a:avLst/>
              <a:gdLst/>
              <a:ahLst/>
              <a:cxnLst/>
              <a:rect l="l" t="t" r="r" b="b"/>
              <a:pathLst>
                <a:path w="643255" h="864235">
                  <a:moveTo>
                    <a:pt x="643127" y="144017"/>
                  </a:moveTo>
                  <a:lnTo>
                    <a:pt x="617851" y="200060"/>
                  </a:lnTo>
                  <a:lnTo>
                    <a:pt x="588197" y="224523"/>
                  </a:lnTo>
                  <a:lnTo>
                    <a:pt x="548925" y="245840"/>
                  </a:lnTo>
                  <a:lnTo>
                    <a:pt x="501332" y="263430"/>
                  </a:lnTo>
                  <a:lnTo>
                    <a:pt x="446710" y="276713"/>
                  </a:lnTo>
                  <a:lnTo>
                    <a:pt x="386356" y="285108"/>
                  </a:lnTo>
                  <a:lnTo>
                    <a:pt x="321563" y="288036"/>
                  </a:lnTo>
                  <a:lnTo>
                    <a:pt x="256771" y="285108"/>
                  </a:lnTo>
                  <a:lnTo>
                    <a:pt x="196417" y="276713"/>
                  </a:lnTo>
                  <a:lnTo>
                    <a:pt x="141795" y="263430"/>
                  </a:lnTo>
                  <a:lnTo>
                    <a:pt x="94202" y="245840"/>
                  </a:lnTo>
                  <a:lnTo>
                    <a:pt x="54930" y="224523"/>
                  </a:lnTo>
                  <a:lnTo>
                    <a:pt x="25276" y="200060"/>
                  </a:lnTo>
                  <a:lnTo>
                    <a:pt x="6535" y="173032"/>
                  </a:lnTo>
                  <a:lnTo>
                    <a:pt x="0" y="144017"/>
                  </a:lnTo>
                </a:path>
                <a:path w="643255" h="864235">
                  <a:moveTo>
                    <a:pt x="0" y="144017"/>
                  </a:moveTo>
                  <a:lnTo>
                    <a:pt x="25276" y="87975"/>
                  </a:lnTo>
                  <a:lnTo>
                    <a:pt x="54930" y="63512"/>
                  </a:lnTo>
                  <a:lnTo>
                    <a:pt x="94202" y="42195"/>
                  </a:lnTo>
                  <a:lnTo>
                    <a:pt x="141795" y="24605"/>
                  </a:lnTo>
                  <a:lnTo>
                    <a:pt x="196417" y="11322"/>
                  </a:lnTo>
                  <a:lnTo>
                    <a:pt x="256771" y="2927"/>
                  </a:lnTo>
                  <a:lnTo>
                    <a:pt x="321563" y="0"/>
                  </a:lnTo>
                  <a:lnTo>
                    <a:pt x="386356" y="2927"/>
                  </a:lnTo>
                  <a:lnTo>
                    <a:pt x="446710" y="11322"/>
                  </a:lnTo>
                  <a:lnTo>
                    <a:pt x="501332" y="24605"/>
                  </a:lnTo>
                  <a:lnTo>
                    <a:pt x="548925" y="42195"/>
                  </a:lnTo>
                  <a:lnTo>
                    <a:pt x="588197" y="63512"/>
                  </a:lnTo>
                  <a:lnTo>
                    <a:pt x="617851" y="87975"/>
                  </a:lnTo>
                  <a:lnTo>
                    <a:pt x="643127" y="144017"/>
                  </a:lnTo>
                  <a:lnTo>
                    <a:pt x="643127" y="720089"/>
                  </a:lnTo>
                  <a:lnTo>
                    <a:pt x="617851" y="776132"/>
                  </a:lnTo>
                  <a:lnTo>
                    <a:pt x="588197" y="800595"/>
                  </a:lnTo>
                  <a:lnTo>
                    <a:pt x="548925" y="821912"/>
                  </a:lnTo>
                  <a:lnTo>
                    <a:pt x="501332" y="839502"/>
                  </a:lnTo>
                  <a:lnTo>
                    <a:pt x="446710" y="852785"/>
                  </a:lnTo>
                  <a:lnTo>
                    <a:pt x="386356" y="861180"/>
                  </a:lnTo>
                  <a:lnTo>
                    <a:pt x="321563" y="864107"/>
                  </a:lnTo>
                  <a:lnTo>
                    <a:pt x="256771" y="861180"/>
                  </a:lnTo>
                  <a:lnTo>
                    <a:pt x="196417" y="852785"/>
                  </a:lnTo>
                  <a:lnTo>
                    <a:pt x="141795" y="839502"/>
                  </a:lnTo>
                  <a:lnTo>
                    <a:pt x="94202" y="821912"/>
                  </a:lnTo>
                  <a:lnTo>
                    <a:pt x="54930" y="800595"/>
                  </a:lnTo>
                  <a:lnTo>
                    <a:pt x="25276" y="776132"/>
                  </a:lnTo>
                  <a:lnTo>
                    <a:pt x="0" y="720089"/>
                  </a:lnTo>
                  <a:lnTo>
                    <a:pt x="0" y="144017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1044346" y="3126994"/>
            <a:ext cx="2398395" cy="1400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905" algn="ctr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mbria"/>
                <a:cs typeface="Cambria"/>
              </a:rPr>
              <a:t>DB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2180"/>
              </a:spcBef>
            </a:pPr>
            <a:r>
              <a:rPr sz="2400" spc="-10" dirty="0">
                <a:latin typeface="Cambria"/>
                <a:cs typeface="Cambria"/>
              </a:rPr>
              <a:t>arhitectură</a:t>
            </a:r>
            <a:r>
              <a:rPr sz="2400" spc="-7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bazată</a:t>
            </a:r>
            <a:endParaRPr sz="24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2400" spc="-5" dirty="0">
                <a:latin typeface="Cambria"/>
                <a:cs typeface="Cambria"/>
              </a:rPr>
              <a:t>pe </a:t>
            </a:r>
            <a:r>
              <a:rPr sz="2400" dirty="0">
                <a:latin typeface="Cambria"/>
                <a:cs typeface="Cambria"/>
              </a:rPr>
              <a:t>servicii</a:t>
            </a:r>
            <a:r>
              <a:rPr sz="2400" spc="-55" dirty="0">
                <a:latin typeface="Cambria"/>
                <a:cs typeface="Cambria"/>
              </a:rPr>
              <a:t> </a:t>
            </a:r>
            <a:r>
              <a:rPr sz="2400" spc="-50" dirty="0">
                <a:latin typeface="Cambria"/>
                <a:cs typeface="Cambria"/>
              </a:rPr>
              <a:t>Web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1603247" y="22885"/>
            <a:ext cx="1260475" cy="716280"/>
            <a:chOff x="1603247" y="22885"/>
            <a:chExt cx="1260475" cy="716280"/>
          </a:xfrm>
        </p:grpSpPr>
        <p:sp>
          <p:nvSpPr>
            <p:cNvPr id="48" name="object 48"/>
            <p:cNvSpPr/>
            <p:nvPr/>
          </p:nvSpPr>
          <p:spPr>
            <a:xfrm>
              <a:off x="1603247" y="39585"/>
              <a:ext cx="1260017" cy="589572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650491" y="22885"/>
              <a:ext cx="1167041" cy="71587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650491" y="67055"/>
              <a:ext cx="1175003" cy="504444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650491" y="67055"/>
              <a:ext cx="1175385" cy="504825"/>
            </a:xfrm>
            <a:custGeom>
              <a:avLst/>
              <a:gdLst/>
              <a:ahLst/>
              <a:cxnLst/>
              <a:rect l="l" t="t" r="r" b="b"/>
              <a:pathLst>
                <a:path w="1175385" h="504825">
                  <a:moveTo>
                    <a:pt x="0" y="84074"/>
                  </a:moveTo>
                  <a:lnTo>
                    <a:pt x="6600" y="51327"/>
                  </a:lnTo>
                  <a:lnTo>
                    <a:pt x="24606" y="24606"/>
                  </a:lnTo>
                  <a:lnTo>
                    <a:pt x="51327" y="6600"/>
                  </a:lnTo>
                  <a:lnTo>
                    <a:pt x="84074" y="0"/>
                  </a:lnTo>
                  <a:lnTo>
                    <a:pt x="1090930" y="0"/>
                  </a:lnTo>
                  <a:lnTo>
                    <a:pt x="1123676" y="6600"/>
                  </a:lnTo>
                  <a:lnTo>
                    <a:pt x="1150397" y="24606"/>
                  </a:lnTo>
                  <a:lnTo>
                    <a:pt x="1168403" y="51327"/>
                  </a:lnTo>
                  <a:lnTo>
                    <a:pt x="1175003" y="84074"/>
                  </a:lnTo>
                  <a:lnTo>
                    <a:pt x="1175003" y="420370"/>
                  </a:lnTo>
                  <a:lnTo>
                    <a:pt x="1168403" y="453116"/>
                  </a:lnTo>
                  <a:lnTo>
                    <a:pt x="1150397" y="479837"/>
                  </a:lnTo>
                  <a:lnTo>
                    <a:pt x="1123676" y="497843"/>
                  </a:lnTo>
                  <a:lnTo>
                    <a:pt x="1090930" y="504444"/>
                  </a:lnTo>
                  <a:lnTo>
                    <a:pt x="84074" y="504444"/>
                  </a:lnTo>
                  <a:lnTo>
                    <a:pt x="51327" y="497843"/>
                  </a:lnTo>
                  <a:lnTo>
                    <a:pt x="24606" y="479837"/>
                  </a:lnTo>
                  <a:lnTo>
                    <a:pt x="6600" y="453116"/>
                  </a:lnTo>
                  <a:lnTo>
                    <a:pt x="0" y="420370"/>
                  </a:lnTo>
                  <a:lnTo>
                    <a:pt x="0" y="84074"/>
                  </a:lnTo>
                  <a:close/>
                </a:path>
              </a:pathLst>
            </a:custGeom>
            <a:ln w="9143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>
            <a:spLocks noGrp="1"/>
          </p:cNvSpPr>
          <p:nvPr>
            <p:ph type="title"/>
          </p:nvPr>
        </p:nvSpPr>
        <p:spPr>
          <a:xfrm>
            <a:off x="1863344" y="115646"/>
            <a:ext cx="7505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0" dirty="0">
                <a:solidFill>
                  <a:srgbClr val="000000"/>
                </a:solidFill>
                <a:latin typeface="Cambria"/>
                <a:cs typeface="Cambria"/>
              </a:rPr>
              <a:t>client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5411723" y="538010"/>
            <a:ext cx="2466975" cy="3211195"/>
            <a:chOff x="5411723" y="538010"/>
            <a:chExt cx="2466975" cy="3211195"/>
          </a:xfrm>
        </p:grpSpPr>
        <p:sp>
          <p:nvSpPr>
            <p:cNvPr id="54" name="object 54"/>
            <p:cNvSpPr/>
            <p:nvPr/>
          </p:nvSpPr>
          <p:spPr>
            <a:xfrm>
              <a:off x="5793138" y="556694"/>
              <a:ext cx="841637" cy="373691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830061" y="572261"/>
              <a:ext cx="785495" cy="311785"/>
            </a:xfrm>
            <a:custGeom>
              <a:avLst/>
              <a:gdLst/>
              <a:ahLst/>
              <a:cxnLst/>
              <a:rect l="l" t="t" r="r" b="b"/>
              <a:pathLst>
                <a:path w="785495" h="311784">
                  <a:moveTo>
                    <a:pt x="785494" y="0"/>
                  </a:moveTo>
                  <a:lnTo>
                    <a:pt x="0" y="311403"/>
                  </a:lnTo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559295" y="550113"/>
              <a:ext cx="101980" cy="398703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614921" y="572261"/>
              <a:ext cx="0" cy="311785"/>
            </a:xfrm>
            <a:custGeom>
              <a:avLst/>
              <a:gdLst/>
              <a:ahLst/>
              <a:cxnLst/>
              <a:rect l="l" t="t" r="r" b="b"/>
              <a:pathLst>
                <a:path h="311784">
                  <a:moveTo>
                    <a:pt x="0" y="0"/>
                  </a:moveTo>
                  <a:lnTo>
                    <a:pt x="0" y="311403"/>
                  </a:lnTo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566915" y="538010"/>
              <a:ext cx="882053" cy="411060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614921" y="572261"/>
              <a:ext cx="787400" cy="311785"/>
            </a:xfrm>
            <a:custGeom>
              <a:avLst/>
              <a:gdLst/>
              <a:ahLst/>
              <a:cxnLst/>
              <a:rect l="l" t="t" r="r" b="b"/>
              <a:pathLst>
                <a:path w="787400" h="311784">
                  <a:moveTo>
                    <a:pt x="0" y="0"/>
                  </a:moveTo>
                  <a:lnTo>
                    <a:pt x="787400" y="311403"/>
                  </a:lnTo>
                </a:path>
              </a:pathLst>
            </a:custGeom>
            <a:ln w="259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790141" y="1581950"/>
              <a:ext cx="86148" cy="320455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484875" y="857973"/>
              <a:ext cx="679284" cy="805853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434583" y="947953"/>
              <a:ext cx="779805" cy="715873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6576292" y="1581950"/>
              <a:ext cx="67987" cy="320455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6614921" y="1604009"/>
              <a:ext cx="0" cy="251460"/>
            </a:xfrm>
            <a:custGeom>
              <a:avLst/>
              <a:gdLst/>
              <a:ahLst/>
              <a:cxnLst/>
              <a:rect l="l" t="t" r="r" b="b"/>
              <a:pathLst>
                <a:path h="251460">
                  <a:moveTo>
                    <a:pt x="0" y="0"/>
                  </a:moveTo>
                  <a:lnTo>
                    <a:pt x="0" y="251332"/>
                  </a:lnTo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6271259" y="857973"/>
              <a:ext cx="677773" cy="805853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6220967" y="947953"/>
              <a:ext cx="779805" cy="715873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6318503" y="882395"/>
              <a:ext cx="592835" cy="720851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6318503" y="882395"/>
              <a:ext cx="593090" cy="721360"/>
            </a:xfrm>
            <a:custGeom>
              <a:avLst/>
              <a:gdLst/>
              <a:ahLst/>
              <a:cxnLst/>
              <a:rect l="l" t="t" r="r" b="b"/>
              <a:pathLst>
                <a:path w="593090" h="721360">
                  <a:moveTo>
                    <a:pt x="0" y="720851"/>
                  </a:moveTo>
                  <a:lnTo>
                    <a:pt x="592835" y="720851"/>
                  </a:lnTo>
                  <a:lnTo>
                    <a:pt x="592835" y="0"/>
                  </a:lnTo>
                  <a:lnTo>
                    <a:pt x="0" y="0"/>
                  </a:lnTo>
                  <a:lnTo>
                    <a:pt x="0" y="720851"/>
                  </a:lnTo>
                  <a:close/>
                </a:path>
              </a:pathLst>
            </a:custGeom>
            <a:ln w="9144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5790607" y="2570069"/>
              <a:ext cx="70781" cy="302914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5462015" y="2798127"/>
              <a:ext cx="729665" cy="949007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5411723" y="3032785"/>
              <a:ext cx="828675" cy="715873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5509259" y="2825496"/>
              <a:ext cx="644651" cy="864107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5509259" y="2825496"/>
              <a:ext cx="645160" cy="864235"/>
            </a:xfrm>
            <a:custGeom>
              <a:avLst/>
              <a:gdLst/>
              <a:ahLst/>
              <a:cxnLst/>
              <a:rect l="l" t="t" r="r" b="b"/>
              <a:pathLst>
                <a:path w="645160" h="864235">
                  <a:moveTo>
                    <a:pt x="644651" y="144017"/>
                  </a:moveTo>
                  <a:lnTo>
                    <a:pt x="619327" y="200060"/>
                  </a:lnTo>
                  <a:lnTo>
                    <a:pt x="589613" y="224523"/>
                  </a:lnTo>
                  <a:lnTo>
                    <a:pt x="550259" y="245840"/>
                  </a:lnTo>
                  <a:lnTo>
                    <a:pt x="502558" y="263430"/>
                  </a:lnTo>
                  <a:lnTo>
                    <a:pt x="447805" y="276713"/>
                  </a:lnTo>
                  <a:lnTo>
                    <a:pt x="387296" y="285108"/>
                  </a:lnTo>
                  <a:lnTo>
                    <a:pt x="322325" y="288036"/>
                  </a:lnTo>
                  <a:lnTo>
                    <a:pt x="257355" y="285108"/>
                  </a:lnTo>
                  <a:lnTo>
                    <a:pt x="196846" y="276713"/>
                  </a:lnTo>
                  <a:lnTo>
                    <a:pt x="142093" y="263430"/>
                  </a:lnTo>
                  <a:lnTo>
                    <a:pt x="94392" y="245840"/>
                  </a:lnTo>
                  <a:lnTo>
                    <a:pt x="55038" y="224523"/>
                  </a:lnTo>
                  <a:lnTo>
                    <a:pt x="25324" y="200060"/>
                  </a:lnTo>
                  <a:lnTo>
                    <a:pt x="6546" y="173032"/>
                  </a:lnTo>
                  <a:lnTo>
                    <a:pt x="0" y="144017"/>
                  </a:lnTo>
                </a:path>
                <a:path w="645160" h="864235">
                  <a:moveTo>
                    <a:pt x="0" y="144017"/>
                  </a:moveTo>
                  <a:lnTo>
                    <a:pt x="25324" y="87975"/>
                  </a:lnTo>
                  <a:lnTo>
                    <a:pt x="55038" y="63512"/>
                  </a:lnTo>
                  <a:lnTo>
                    <a:pt x="94392" y="42195"/>
                  </a:lnTo>
                  <a:lnTo>
                    <a:pt x="142093" y="24605"/>
                  </a:lnTo>
                  <a:lnTo>
                    <a:pt x="196846" y="11322"/>
                  </a:lnTo>
                  <a:lnTo>
                    <a:pt x="257355" y="2927"/>
                  </a:lnTo>
                  <a:lnTo>
                    <a:pt x="322325" y="0"/>
                  </a:lnTo>
                  <a:lnTo>
                    <a:pt x="387296" y="2927"/>
                  </a:lnTo>
                  <a:lnTo>
                    <a:pt x="447805" y="11322"/>
                  </a:lnTo>
                  <a:lnTo>
                    <a:pt x="502558" y="24605"/>
                  </a:lnTo>
                  <a:lnTo>
                    <a:pt x="550259" y="42195"/>
                  </a:lnTo>
                  <a:lnTo>
                    <a:pt x="589613" y="63512"/>
                  </a:lnTo>
                  <a:lnTo>
                    <a:pt x="619327" y="87975"/>
                  </a:lnTo>
                  <a:lnTo>
                    <a:pt x="644651" y="144017"/>
                  </a:lnTo>
                  <a:lnTo>
                    <a:pt x="644651" y="720089"/>
                  </a:lnTo>
                  <a:lnTo>
                    <a:pt x="619327" y="776132"/>
                  </a:lnTo>
                  <a:lnTo>
                    <a:pt x="589613" y="800595"/>
                  </a:lnTo>
                  <a:lnTo>
                    <a:pt x="550259" y="821912"/>
                  </a:lnTo>
                  <a:lnTo>
                    <a:pt x="502558" y="839502"/>
                  </a:lnTo>
                  <a:lnTo>
                    <a:pt x="447805" y="852785"/>
                  </a:lnTo>
                  <a:lnTo>
                    <a:pt x="387296" y="861180"/>
                  </a:lnTo>
                  <a:lnTo>
                    <a:pt x="322325" y="864107"/>
                  </a:lnTo>
                  <a:lnTo>
                    <a:pt x="257355" y="861180"/>
                  </a:lnTo>
                  <a:lnTo>
                    <a:pt x="196846" y="852785"/>
                  </a:lnTo>
                  <a:lnTo>
                    <a:pt x="142093" y="839502"/>
                  </a:lnTo>
                  <a:lnTo>
                    <a:pt x="94392" y="821912"/>
                  </a:lnTo>
                  <a:lnTo>
                    <a:pt x="55038" y="800595"/>
                  </a:lnTo>
                  <a:lnTo>
                    <a:pt x="25324" y="776132"/>
                  </a:lnTo>
                  <a:lnTo>
                    <a:pt x="0" y="720089"/>
                  </a:lnTo>
                  <a:lnTo>
                    <a:pt x="0" y="144017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6995159" y="1827212"/>
              <a:ext cx="804354" cy="804354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6914387" y="1734362"/>
              <a:ext cx="964285" cy="1081608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7042403" y="1854708"/>
              <a:ext cx="719327" cy="7193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/>
          <p:nvPr/>
        </p:nvSpPr>
        <p:spPr>
          <a:xfrm>
            <a:off x="5532120" y="882396"/>
            <a:ext cx="594360" cy="720851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6318503" y="882396"/>
            <a:ext cx="593090" cy="721360"/>
          </a:xfrm>
          <a:prstGeom prst="rect">
            <a:avLst/>
          </a:prstGeom>
          <a:ln w="9144">
            <a:solidFill>
              <a:srgbClr val="FF2D00"/>
            </a:solidFill>
          </a:ln>
        </p:spPr>
        <p:txBody>
          <a:bodyPr vert="horz" wrap="square" lIns="0" tIns="169545" rIns="0" bIns="0" rtlCol="0">
            <a:spAutoFit/>
          </a:bodyPr>
          <a:lstStyle/>
          <a:p>
            <a:pPr marL="128270">
              <a:lnSpc>
                <a:spcPct val="100000"/>
              </a:lnSpc>
              <a:spcBef>
                <a:spcPts val="1335"/>
              </a:spcBef>
            </a:pP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FE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7007352" y="857973"/>
            <a:ext cx="780415" cy="806450"/>
            <a:chOff x="7007352" y="857973"/>
            <a:chExt cx="780415" cy="806450"/>
          </a:xfrm>
        </p:grpSpPr>
        <p:sp>
          <p:nvSpPr>
            <p:cNvPr id="80" name="object 80"/>
            <p:cNvSpPr/>
            <p:nvPr/>
          </p:nvSpPr>
          <p:spPr>
            <a:xfrm>
              <a:off x="7057644" y="857973"/>
              <a:ext cx="679284" cy="805853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7007352" y="947953"/>
              <a:ext cx="779805" cy="715873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7104888" y="882395"/>
              <a:ext cx="594359" cy="720851"/>
            </a:xfrm>
            <a:prstGeom prst="rect">
              <a:avLst/>
            </a:prstGeom>
            <a:blipFill>
              <a:blip r:embed="rId4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3" name="object 83"/>
          <p:cNvGrpSpPr/>
          <p:nvPr/>
        </p:nvGrpSpPr>
        <p:grpSpPr>
          <a:xfrm>
            <a:off x="5980176" y="22885"/>
            <a:ext cx="1260475" cy="716280"/>
            <a:chOff x="5980176" y="22885"/>
            <a:chExt cx="1260475" cy="716280"/>
          </a:xfrm>
        </p:grpSpPr>
        <p:sp>
          <p:nvSpPr>
            <p:cNvPr id="84" name="object 84"/>
            <p:cNvSpPr/>
            <p:nvPr/>
          </p:nvSpPr>
          <p:spPr>
            <a:xfrm>
              <a:off x="5980176" y="39585"/>
              <a:ext cx="1260017" cy="589572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6027420" y="22885"/>
              <a:ext cx="1167041" cy="715873"/>
            </a:xfrm>
            <a:prstGeom prst="rect">
              <a:avLst/>
            </a:prstGeom>
            <a:blipFill>
              <a:blip r:embed="rId4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6027420" y="67055"/>
              <a:ext cx="1175003" cy="504444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6027420" y="67055"/>
              <a:ext cx="1175385" cy="504825"/>
            </a:xfrm>
            <a:custGeom>
              <a:avLst/>
              <a:gdLst/>
              <a:ahLst/>
              <a:cxnLst/>
              <a:rect l="l" t="t" r="r" b="b"/>
              <a:pathLst>
                <a:path w="1175384" h="504825">
                  <a:moveTo>
                    <a:pt x="0" y="84074"/>
                  </a:moveTo>
                  <a:lnTo>
                    <a:pt x="6600" y="51327"/>
                  </a:lnTo>
                  <a:lnTo>
                    <a:pt x="24606" y="24606"/>
                  </a:lnTo>
                  <a:lnTo>
                    <a:pt x="51327" y="6600"/>
                  </a:lnTo>
                  <a:lnTo>
                    <a:pt x="84074" y="0"/>
                  </a:lnTo>
                  <a:lnTo>
                    <a:pt x="1090929" y="0"/>
                  </a:lnTo>
                  <a:lnTo>
                    <a:pt x="1123676" y="6600"/>
                  </a:lnTo>
                  <a:lnTo>
                    <a:pt x="1150397" y="24606"/>
                  </a:lnTo>
                  <a:lnTo>
                    <a:pt x="1168403" y="51327"/>
                  </a:lnTo>
                  <a:lnTo>
                    <a:pt x="1175003" y="84074"/>
                  </a:lnTo>
                  <a:lnTo>
                    <a:pt x="1175003" y="420370"/>
                  </a:lnTo>
                  <a:lnTo>
                    <a:pt x="1168403" y="453116"/>
                  </a:lnTo>
                  <a:lnTo>
                    <a:pt x="1150397" y="479837"/>
                  </a:lnTo>
                  <a:lnTo>
                    <a:pt x="1123676" y="497843"/>
                  </a:lnTo>
                  <a:lnTo>
                    <a:pt x="1090929" y="504444"/>
                  </a:lnTo>
                  <a:lnTo>
                    <a:pt x="84074" y="504444"/>
                  </a:lnTo>
                  <a:lnTo>
                    <a:pt x="51327" y="497843"/>
                  </a:lnTo>
                  <a:lnTo>
                    <a:pt x="24606" y="479837"/>
                  </a:lnTo>
                  <a:lnTo>
                    <a:pt x="6600" y="453116"/>
                  </a:lnTo>
                  <a:lnTo>
                    <a:pt x="0" y="420370"/>
                  </a:lnTo>
                  <a:lnTo>
                    <a:pt x="0" y="84074"/>
                  </a:lnTo>
                  <a:close/>
                </a:path>
              </a:pathLst>
            </a:custGeom>
            <a:ln w="9143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8" name="object 88"/>
          <p:cNvGrpSpPr/>
          <p:nvPr/>
        </p:nvGrpSpPr>
        <p:grpSpPr>
          <a:xfrm>
            <a:off x="6126479" y="1580349"/>
            <a:ext cx="1325880" cy="2168525"/>
            <a:chOff x="6126479" y="1580349"/>
            <a:chExt cx="1325880" cy="2168525"/>
          </a:xfrm>
        </p:grpSpPr>
        <p:sp>
          <p:nvSpPr>
            <p:cNvPr id="89" name="object 89"/>
            <p:cNvSpPr/>
            <p:nvPr/>
          </p:nvSpPr>
          <p:spPr>
            <a:xfrm>
              <a:off x="6245351" y="2798127"/>
              <a:ext cx="729665" cy="949007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6195059" y="3032785"/>
              <a:ext cx="828674" cy="715873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6292595" y="2825495"/>
              <a:ext cx="644651" cy="864107"/>
            </a:xfrm>
            <a:prstGeom prst="rect">
              <a:avLst/>
            </a:prstGeom>
            <a:blipFill>
              <a:blip r:embed="rId4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6292595" y="2825495"/>
              <a:ext cx="645160" cy="864235"/>
            </a:xfrm>
            <a:custGeom>
              <a:avLst/>
              <a:gdLst/>
              <a:ahLst/>
              <a:cxnLst/>
              <a:rect l="l" t="t" r="r" b="b"/>
              <a:pathLst>
                <a:path w="645159" h="864235">
                  <a:moveTo>
                    <a:pt x="644651" y="144017"/>
                  </a:moveTo>
                  <a:lnTo>
                    <a:pt x="619327" y="200060"/>
                  </a:lnTo>
                  <a:lnTo>
                    <a:pt x="589613" y="224523"/>
                  </a:lnTo>
                  <a:lnTo>
                    <a:pt x="550259" y="245840"/>
                  </a:lnTo>
                  <a:lnTo>
                    <a:pt x="502558" y="263430"/>
                  </a:lnTo>
                  <a:lnTo>
                    <a:pt x="447805" y="276713"/>
                  </a:lnTo>
                  <a:lnTo>
                    <a:pt x="387296" y="285108"/>
                  </a:lnTo>
                  <a:lnTo>
                    <a:pt x="322325" y="288036"/>
                  </a:lnTo>
                  <a:lnTo>
                    <a:pt x="257355" y="285108"/>
                  </a:lnTo>
                  <a:lnTo>
                    <a:pt x="196846" y="276713"/>
                  </a:lnTo>
                  <a:lnTo>
                    <a:pt x="142093" y="263430"/>
                  </a:lnTo>
                  <a:lnTo>
                    <a:pt x="94392" y="245840"/>
                  </a:lnTo>
                  <a:lnTo>
                    <a:pt x="55038" y="224523"/>
                  </a:lnTo>
                  <a:lnTo>
                    <a:pt x="25324" y="200060"/>
                  </a:lnTo>
                  <a:lnTo>
                    <a:pt x="6546" y="173032"/>
                  </a:lnTo>
                  <a:lnTo>
                    <a:pt x="0" y="144017"/>
                  </a:lnTo>
                </a:path>
                <a:path w="645159" h="864235">
                  <a:moveTo>
                    <a:pt x="0" y="144017"/>
                  </a:moveTo>
                  <a:lnTo>
                    <a:pt x="25324" y="87975"/>
                  </a:lnTo>
                  <a:lnTo>
                    <a:pt x="55038" y="63512"/>
                  </a:lnTo>
                  <a:lnTo>
                    <a:pt x="94392" y="42195"/>
                  </a:lnTo>
                  <a:lnTo>
                    <a:pt x="142093" y="24605"/>
                  </a:lnTo>
                  <a:lnTo>
                    <a:pt x="196846" y="11322"/>
                  </a:lnTo>
                  <a:lnTo>
                    <a:pt x="257355" y="2927"/>
                  </a:lnTo>
                  <a:lnTo>
                    <a:pt x="322325" y="0"/>
                  </a:lnTo>
                  <a:lnTo>
                    <a:pt x="387296" y="2927"/>
                  </a:lnTo>
                  <a:lnTo>
                    <a:pt x="447805" y="11322"/>
                  </a:lnTo>
                  <a:lnTo>
                    <a:pt x="502558" y="24605"/>
                  </a:lnTo>
                  <a:lnTo>
                    <a:pt x="550259" y="42195"/>
                  </a:lnTo>
                  <a:lnTo>
                    <a:pt x="589613" y="63512"/>
                  </a:lnTo>
                  <a:lnTo>
                    <a:pt x="619327" y="87975"/>
                  </a:lnTo>
                  <a:lnTo>
                    <a:pt x="644651" y="144017"/>
                  </a:lnTo>
                  <a:lnTo>
                    <a:pt x="644651" y="720089"/>
                  </a:lnTo>
                  <a:lnTo>
                    <a:pt x="619327" y="776132"/>
                  </a:lnTo>
                  <a:lnTo>
                    <a:pt x="589613" y="800595"/>
                  </a:lnTo>
                  <a:lnTo>
                    <a:pt x="550259" y="821912"/>
                  </a:lnTo>
                  <a:lnTo>
                    <a:pt x="502558" y="839502"/>
                  </a:lnTo>
                  <a:lnTo>
                    <a:pt x="447805" y="852785"/>
                  </a:lnTo>
                  <a:lnTo>
                    <a:pt x="387296" y="861180"/>
                  </a:lnTo>
                  <a:lnTo>
                    <a:pt x="322325" y="864107"/>
                  </a:lnTo>
                  <a:lnTo>
                    <a:pt x="257355" y="861180"/>
                  </a:lnTo>
                  <a:lnTo>
                    <a:pt x="196846" y="852785"/>
                  </a:lnTo>
                  <a:lnTo>
                    <a:pt x="142093" y="839502"/>
                  </a:lnTo>
                  <a:lnTo>
                    <a:pt x="94392" y="821912"/>
                  </a:lnTo>
                  <a:lnTo>
                    <a:pt x="55038" y="800595"/>
                  </a:lnTo>
                  <a:lnTo>
                    <a:pt x="25324" y="776132"/>
                  </a:lnTo>
                  <a:lnTo>
                    <a:pt x="0" y="720089"/>
                  </a:lnTo>
                  <a:lnTo>
                    <a:pt x="0" y="144017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6559295" y="2552738"/>
              <a:ext cx="101980" cy="339305"/>
            </a:xfrm>
            <a:prstGeom prst="rect">
              <a:avLst/>
            </a:prstGeom>
            <a:blipFill>
              <a:blip r:embed="rId4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6614921" y="2574797"/>
              <a:ext cx="0" cy="251460"/>
            </a:xfrm>
            <a:custGeom>
              <a:avLst/>
              <a:gdLst/>
              <a:ahLst/>
              <a:cxnLst/>
              <a:rect l="l" t="t" r="r" b="b"/>
              <a:pathLst>
                <a:path h="251460">
                  <a:moveTo>
                    <a:pt x="0" y="0"/>
                  </a:moveTo>
                  <a:lnTo>
                    <a:pt x="0" y="251332"/>
                  </a:lnTo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7345679" y="1580349"/>
              <a:ext cx="106172" cy="340779"/>
            </a:xfrm>
            <a:prstGeom prst="rect">
              <a:avLst/>
            </a:prstGeom>
            <a:blipFill>
              <a:blip r:embed="rId4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6207251" y="1827212"/>
              <a:ext cx="805853" cy="804354"/>
            </a:xfrm>
            <a:prstGeom prst="rect">
              <a:avLst/>
            </a:prstGeom>
            <a:blipFill>
              <a:blip r:embed="rId4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6126479" y="1734362"/>
              <a:ext cx="964285" cy="1081608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6254495" y="1854707"/>
              <a:ext cx="720851" cy="7193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6254495" y="1854707"/>
              <a:ext cx="721360" cy="719455"/>
            </a:xfrm>
            <a:custGeom>
              <a:avLst/>
              <a:gdLst/>
              <a:ahLst/>
              <a:cxnLst/>
              <a:rect l="l" t="t" r="r" b="b"/>
              <a:pathLst>
                <a:path w="721359" h="719455">
                  <a:moveTo>
                    <a:pt x="0" y="719327"/>
                  </a:moveTo>
                  <a:lnTo>
                    <a:pt x="720851" y="719327"/>
                  </a:lnTo>
                  <a:lnTo>
                    <a:pt x="720851" y="0"/>
                  </a:lnTo>
                  <a:lnTo>
                    <a:pt x="0" y="0"/>
                  </a:lnTo>
                  <a:lnTo>
                    <a:pt x="0" y="719327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0" name="object 100"/>
          <p:cNvGrpSpPr/>
          <p:nvPr/>
        </p:nvGrpSpPr>
        <p:grpSpPr>
          <a:xfrm>
            <a:off x="5340096" y="1734362"/>
            <a:ext cx="964565" cy="1082040"/>
            <a:chOff x="5340096" y="1734362"/>
            <a:chExt cx="964565" cy="1082040"/>
          </a:xfrm>
        </p:grpSpPr>
        <p:sp>
          <p:nvSpPr>
            <p:cNvPr id="101" name="object 101"/>
            <p:cNvSpPr/>
            <p:nvPr/>
          </p:nvSpPr>
          <p:spPr>
            <a:xfrm>
              <a:off x="5420868" y="1827212"/>
              <a:ext cx="804354" cy="804354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5340096" y="1734362"/>
              <a:ext cx="964285" cy="1081608"/>
            </a:xfrm>
            <a:prstGeom prst="rect">
              <a:avLst/>
            </a:prstGeom>
            <a:blipFill>
              <a:blip r:embed="rId4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3" name="object 103"/>
          <p:cNvSpPr/>
          <p:nvPr/>
        </p:nvSpPr>
        <p:spPr>
          <a:xfrm>
            <a:off x="5468111" y="1854707"/>
            <a:ext cx="719327" cy="71932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4" name="object 104"/>
          <p:cNvGrpSpPr/>
          <p:nvPr/>
        </p:nvGrpSpPr>
        <p:grpSpPr>
          <a:xfrm>
            <a:off x="6982968" y="2552738"/>
            <a:ext cx="828675" cy="1196340"/>
            <a:chOff x="6982968" y="2552738"/>
            <a:chExt cx="828675" cy="1196340"/>
          </a:xfrm>
        </p:grpSpPr>
        <p:sp>
          <p:nvSpPr>
            <p:cNvPr id="105" name="object 105"/>
            <p:cNvSpPr/>
            <p:nvPr/>
          </p:nvSpPr>
          <p:spPr>
            <a:xfrm>
              <a:off x="7347204" y="2552738"/>
              <a:ext cx="101980" cy="339305"/>
            </a:xfrm>
            <a:prstGeom prst="rect">
              <a:avLst/>
            </a:prstGeom>
            <a:blipFill>
              <a:blip r:embed="rId4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7033260" y="2798127"/>
              <a:ext cx="728154" cy="949007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6982968" y="3032785"/>
              <a:ext cx="828675" cy="715873"/>
            </a:xfrm>
            <a:prstGeom prst="rect">
              <a:avLst/>
            </a:prstGeom>
            <a:blipFill>
              <a:blip r:embed="rId5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7080504" y="2825496"/>
              <a:ext cx="643127" cy="864107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7080504" y="2825496"/>
              <a:ext cx="643255" cy="864235"/>
            </a:xfrm>
            <a:custGeom>
              <a:avLst/>
              <a:gdLst/>
              <a:ahLst/>
              <a:cxnLst/>
              <a:rect l="l" t="t" r="r" b="b"/>
              <a:pathLst>
                <a:path w="643254" h="864235">
                  <a:moveTo>
                    <a:pt x="643127" y="144017"/>
                  </a:moveTo>
                  <a:lnTo>
                    <a:pt x="617851" y="200060"/>
                  </a:lnTo>
                  <a:lnTo>
                    <a:pt x="588197" y="224523"/>
                  </a:lnTo>
                  <a:lnTo>
                    <a:pt x="548925" y="245840"/>
                  </a:lnTo>
                  <a:lnTo>
                    <a:pt x="501332" y="263430"/>
                  </a:lnTo>
                  <a:lnTo>
                    <a:pt x="446710" y="276713"/>
                  </a:lnTo>
                  <a:lnTo>
                    <a:pt x="386356" y="285108"/>
                  </a:lnTo>
                  <a:lnTo>
                    <a:pt x="321564" y="288036"/>
                  </a:lnTo>
                  <a:lnTo>
                    <a:pt x="256771" y="285108"/>
                  </a:lnTo>
                  <a:lnTo>
                    <a:pt x="196417" y="276713"/>
                  </a:lnTo>
                  <a:lnTo>
                    <a:pt x="141795" y="263430"/>
                  </a:lnTo>
                  <a:lnTo>
                    <a:pt x="94202" y="245840"/>
                  </a:lnTo>
                  <a:lnTo>
                    <a:pt x="54930" y="224523"/>
                  </a:lnTo>
                  <a:lnTo>
                    <a:pt x="25276" y="200060"/>
                  </a:lnTo>
                  <a:lnTo>
                    <a:pt x="6535" y="173032"/>
                  </a:lnTo>
                  <a:lnTo>
                    <a:pt x="0" y="144017"/>
                  </a:lnTo>
                </a:path>
                <a:path w="643254" h="864235">
                  <a:moveTo>
                    <a:pt x="0" y="144017"/>
                  </a:moveTo>
                  <a:lnTo>
                    <a:pt x="25276" y="87975"/>
                  </a:lnTo>
                  <a:lnTo>
                    <a:pt x="54930" y="63512"/>
                  </a:lnTo>
                  <a:lnTo>
                    <a:pt x="94202" y="42195"/>
                  </a:lnTo>
                  <a:lnTo>
                    <a:pt x="141795" y="24605"/>
                  </a:lnTo>
                  <a:lnTo>
                    <a:pt x="196417" y="11322"/>
                  </a:lnTo>
                  <a:lnTo>
                    <a:pt x="256771" y="2927"/>
                  </a:lnTo>
                  <a:lnTo>
                    <a:pt x="321564" y="0"/>
                  </a:lnTo>
                  <a:lnTo>
                    <a:pt x="386356" y="2927"/>
                  </a:lnTo>
                  <a:lnTo>
                    <a:pt x="446710" y="11322"/>
                  </a:lnTo>
                  <a:lnTo>
                    <a:pt x="501332" y="24605"/>
                  </a:lnTo>
                  <a:lnTo>
                    <a:pt x="548925" y="42195"/>
                  </a:lnTo>
                  <a:lnTo>
                    <a:pt x="588197" y="63512"/>
                  </a:lnTo>
                  <a:lnTo>
                    <a:pt x="617851" y="87975"/>
                  </a:lnTo>
                  <a:lnTo>
                    <a:pt x="643127" y="144017"/>
                  </a:lnTo>
                  <a:lnTo>
                    <a:pt x="643127" y="720089"/>
                  </a:lnTo>
                  <a:lnTo>
                    <a:pt x="617851" y="776132"/>
                  </a:lnTo>
                  <a:lnTo>
                    <a:pt x="588197" y="800595"/>
                  </a:lnTo>
                  <a:lnTo>
                    <a:pt x="548925" y="821912"/>
                  </a:lnTo>
                  <a:lnTo>
                    <a:pt x="501332" y="839502"/>
                  </a:lnTo>
                  <a:lnTo>
                    <a:pt x="446710" y="852785"/>
                  </a:lnTo>
                  <a:lnTo>
                    <a:pt x="386356" y="861180"/>
                  </a:lnTo>
                  <a:lnTo>
                    <a:pt x="321564" y="864107"/>
                  </a:lnTo>
                  <a:lnTo>
                    <a:pt x="256771" y="861180"/>
                  </a:lnTo>
                  <a:lnTo>
                    <a:pt x="196417" y="852785"/>
                  </a:lnTo>
                  <a:lnTo>
                    <a:pt x="141795" y="839502"/>
                  </a:lnTo>
                  <a:lnTo>
                    <a:pt x="94202" y="821912"/>
                  </a:lnTo>
                  <a:lnTo>
                    <a:pt x="54930" y="800595"/>
                  </a:lnTo>
                  <a:lnTo>
                    <a:pt x="25276" y="776132"/>
                  </a:lnTo>
                  <a:lnTo>
                    <a:pt x="0" y="720089"/>
                  </a:lnTo>
                  <a:lnTo>
                    <a:pt x="0" y="144017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10" name="object 110"/>
          <p:cNvGraphicFramePr>
            <a:graphicFrameLocks noGrp="1"/>
          </p:cNvGraphicFramePr>
          <p:nvPr/>
        </p:nvGraphicFramePr>
        <p:xfrm>
          <a:off x="7037831" y="877824"/>
          <a:ext cx="733425" cy="19532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230"/>
                <a:gridCol w="297815"/>
                <a:gridCol w="295275"/>
                <a:gridCol w="61595"/>
              </a:tblGrid>
              <a:tr h="7208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FF2D00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L="128905">
                        <a:lnSpc>
                          <a:spcPct val="100000"/>
                        </a:lnSpc>
                        <a:spcBef>
                          <a:spcPts val="1335"/>
                        </a:spcBef>
                      </a:pPr>
                      <a:r>
                        <a:rPr sz="2400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FE</a:t>
                      </a:r>
                      <a:endParaRPr sz="2400">
                        <a:latin typeface="Cambria"/>
                        <a:cs typeface="Cambria"/>
                      </a:endParaRPr>
                    </a:p>
                  </a:txBody>
                  <a:tcPr marL="0" marR="0" marT="169545" marB="0">
                    <a:lnL w="9525">
                      <a:solidFill>
                        <a:srgbClr val="FF2D00"/>
                      </a:solidFill>
                      <a:prstDash val="solid"/>
                    </a:lnL>
                    <a:lnR w="9525">
                      <a:solidFill>
                        <a:srgbClr val="FF2D00"/>
                      </a:solidFill>
                      <a:prstDash val="solid"/>
                    </a:lnR>
                    <a:lnT w="9525">
                      <a:solidFill>
                        <a:srgbClr val="FF2D00"/>
                      </a:solidFill>
                      <a:prstDash val="solid"/>
                    </a:lnT>
                    <a:lnB w="9525">
                      <a:solidFill>
                        <a:srgbClr val="FF2D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2D00"/>
                      </a:solidFill>
                      <a:prstDash val="solid"/>
                    </a:lnL>
                  </a:tcPr>
                </a:tc>
              </a:tr>
              <a:tr h="25146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F8F8F8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FF2D00"/>
                      </a:solidFill>
                      <a:prstDash val="solid"/>
                    </a:lnT>
                    <a:lnB w="9525">
                      <a:solidFill>
                        <a:srgbClr val="F8F8F8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719327">
                <a:tc gridSpan="4">
                  <a:txBody>
                    <a:bodyPr/>
                    <a:lstStyle/>
                    <a:p>
                      <a:pPr marL="106045">
                        <a:lnSpc>
                          <a:spcPts val="2770"/>
                        </a:lnSpc>
                      </a:pPr>
                      <a:r>
                        <a:rPr sz="2400" dirty="0">
                          <a:latin typeface="Cambria"/>
                          <a:cs typeface="Cambria"/>
                        </a:rPr>
                        <a:t>ser-</a:t>
                      </a:r>
                      <a:endParaRPr sz="2400">
                        <a:latin typeface="Cambria"/>
                        <a:cs typeface="Cambria"/>
                      </a:endParaRPr>
                    </a:p>
                    <a:p>
                      <a:pPr marL="98425">
                        <a:lnSpc>
                          <a:spcPts val="2790"/>
                        </a:lnSpc>
                      </a:pPr>
                      <a:r>
                        <a:rPr sz="2400" dirty="0">
                          <a:latin typeface="Cambria"/>
                          <a:cs typeface="Cambria"/>
                        </a:rPr>
                        <a:t>vice</a:t>
                      </a:r>
                      <a:endParaRPr sz="24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9525">
                      <a:solidFill>
                        <a:srgbClr val="F8F8F8"/>
                      </a:solidFill>
                      <a:prstDash val="solid"/>
                    </a:lnL>
                    <a:lnR w="9525">
                      <a:solidFill>
                        <a:srgbClr val="F8F8F8"/>
                      </a:solidFill>
                      <a:prstDash val="solid"/>
                    </a:lnR>
                    <a:lnT w="9525">
                      <a:solidFill>
                        <a:srgbClr val="F8F8F8"/>
                      </a:solidFill>
                      <a:prstDash val="solid"/>
                    </a:lnT>
                    <a:lnB w="9525">
                      <a:solidFill>
                        <a:srgbClr val="F8F8F8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52094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F8F8F8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F8F8F8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11" name="object 111"/>
          <p:cNvSpPr txBox="1"/>
          <p:nvPr/>
        </p:nvSpPr>
        <p:spPr>
          <a:xfrm>
            <a:off x="6240526" y="115646"/>
            <a:ext cx="7505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mbria"/>
                <a:cs typeface="Cambria"/>
              </a:rPr>
              <a:t>client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6254496" y="1854707"/>
            <a:ext cx="721360" cy="719455"/>
          </a:xfrm>
          <a:prstGeom prst="rect">
            <a:avLst/>
          </a:prstGeom>
          <a:ln w="9144">
            <a:solidFill>
              <a:srgbClr val="F8F8F8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06045">
              <a:lnSpc>
                <a:spcPts val="2770"/>
              </a:lnSpc>
            </a:pPr>
            <a:r>
              <a:rPr sz="2400" dirty="0">
                <a:latin typeface="Cambria"/>
                <a:cs typeface="Cambria"/>
              </a:rPr>
              <a:t>ser-</a:t>
            </a:r>
            <a:endParaRPr sz="2400">
              <a:latin typeface="Cambria"/>
              <a:cs typeface="Cambria"/>
            </a:endParaRPr>
          </a:p>
          <a:p>
            <a:pPr marL="98425">
              <a:lnSpc>
                <a:spcPct val="100000"/>
              </a:lnSpc>
            </a:pPr>
            <a:r>
              <a:rPr sz="2400" dirty="0">
                <a:latin typeface="Cambria"/>
                <a:cs typeface="Cambria"/>
              </a:rPr>
              <a:t>vice</a:t>
            </a:r>
            <a:endParaRPr sz="2400">
              <a:latin typeface="Cambria"/>
              <a:cs typeface="Cambria"/>
            </a:endParaRPr>
          </a:p>
        </p:txBody>
      </p:sp>
      <p:graphicFrame>
        <p:nvGraphicFramePr>
          <p:cNvPr id="113" name="object 113"/>
          <p:cNvGraphicFramePr>
            <a:graphicFrameLocks noGrp="1"/>
          </p:cNvGraphicFramePr>
          <p:nvPr/>
        </p:nvGraphicFramePr>
        <p:xfrm>
          <a:off x="5463540" y="877824"/>
          <a:ext cx="733425" cy="1965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135"/>
                <a:gridCol w="297815"/>
                <a:gridCol w="296545"/>
                <a:gridCol w="60959"/>
              </a:tblGrid>
              <a:tr h="7208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FF2D00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L="128905">
                        <a:lnSpc>
                          <a:spcPct val="100000"/>
                        </a:lnSpc>
                        <a:spcBef>
                          <a:spcPts val="1335"/>
                        </a:spcBef>
                      </a:pPr>
                      <a:r>
                        <a:rPr sz="2400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FE</a:t>
                      </a:r>
                      <a:endParaRPr sz="2400">
                        <a:latin typeface="Cambria"/>
                        <a:cs typeface="Cambria"/>
                      </a:endParaRPr>
                    </a:p>
                  </a:txBody>
                  <a:tcPr marL="0" marR="0" marT="169545" marB="0">
                    <a:lnL w="9525">
                      <a:solidFill>
                        <a:srgbClr val="FF2D00"/>
                      </a:solidFill>
                      <a:prstDash val="solid"/>
                    </a:lnL>
                    <a:lnR w="9525">
                      <a:solidFill>
                        <a:srgbClr val="FF2D00"/>
                      </a:solidFill>
                      <a:prstDash val="solid"/>
                    </a:lnR>
                    <a:lnT w="9525">
                      <a:solidFill>
                        <a:srgbClr val="FF2D00"/>
                      </a:solidFill>
                      <a:prstDash val="solid"/>
                    </a:lnT>
                    <a:lnB w="9525">
                      <a:solidFill>
                        <a:srgbClr val="FF2D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2D00"/>
                      </a:solidFill>
                      <a:prstDash val="solid"/>
                    </a:lnL>
                  </a:tcPr>
                </a:tc>
              </a:tr>
              <a:tr h="25146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F8F8F8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FF2D00"/>
                      </a:solidFill>
                      <a:prstDash val="solid"/>
                    </a:lnT>
                    <a:lnB w="9525">
                      <a:solidFill>
                        <a:srgbClr val="F8F8F8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719327">
                <a:tc gridSpan="4">
                  <a:txBody>
                    <a:bodyPr/>
                    <a:lstStyle/>
                    <a:p>
                      <a:pPr marL="105410">
                        <a:lnSpc>
                          <a:spcPts val="2770"/>
                        </a:lnSpc>
                      </a:pPr>
                      <a:r>
                        <a:rPr sz="2400" dirty="0">
                          <a:latin typeface="Cambria"/>
                          <a:cs typeface="Cambria"/>
                        </a:rPr>
                        <a:t>ser-</a:t>
                      </a:r>
                      <a:endParaRPr sz="2400">
                        <a:latin typeface="Cambria"/>
                        <a:cs typeface="Cambria"/>
                      </a:endParaRPr>
                    </a:p>
                    <a:p>
                      <a:pPr marL="97155">
                        <a:lnSpc>
                          <a:spcPts val="2790"/>
                        </a:lnSpc>
                      </a:pPr>
                      <a:r>
                        <a:rPr sz="2400" dirty="0">
                          <a:latin typeface="Cambria"/>
                          <a:cs typeface="Cambria"/>
                        </a:rPr>
                        <a:t>vice</a:t>
                      </a:r>
                      <a:endParaRPr sz="24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9525">
                      <a:solidFill>
                        <a:srgbClr val="F8F8F8"/>
                      </a:solidFill>
                      <a:prstDash val="solid"/>
                    </a:lnL>
                    <a:lnR w="9525">
                      <a:solidFill>
                        <a:srgbClr val="F8F8F8"/>
                      </a:solidFill>
                      <a:prstDash val="solid"/>
                    </a:lnR>
                    <a:lnT w="9525">
                      <a:solidFill>
                        <a:srgbClr val="F8F8F8"/>
                      </a:solidFill>
                      <a:prstDash val="solid"/>
                    </a:lnT>
                    <a:lnB w="9525">
                      <a:solidFill>
                        <a:srgbClr val="F8F8F8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65048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F8F8F8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F8F8F8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14" name="object 114"/>
          <p:cNvSpPr txBox="1"/>
          <p:nvPr/>
        </p:nvSpPr>
        <p:spPr>
          <a:xfrm>
            <a:off x="5175630" y="3126994"/>
            <a:ext cx="2877820" cy="1400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" algn="ctr">
              <a:lnSpc>
                <a:spcPct val="100000"/>
              </a:lnSpc>
              <a:spcBef>
                <a:spcPts val="100"/>
              </a:spcBef>
              <a:tabLst>
                <a:tab pos="789940" algn="l"/>
                <a:tab pos="1577340" algn="l"/>
              </a:tabLst>
            </a:pPr>
            <a:r>
              <a:rPr sz="2400" spc="-5" dirty="0">
                <a:latin typeface="Cambria"/>
                <a:cs typeface="Cambria"/>
              </a:rPr>
              <a:t>DB	DB	DB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2180"/>
              </a:spcBef>
            </a:pPr>
            <a:r>
              <a:rPr sz="2400" spc="-10" dirty="0">
                <a:latin typeface="Cambria"/>
                <a:cs typeface="Cambria"/>
              </a:rPr>
              <a:t>arhitectură</a:t>
            </a:r>
            <a:r>
              <a:rPr sz="2400" spc="-7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recurgând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400" spc="-5" dirty="0">
                <a:latin typeface="Cambria"/>
                <a:cs typeface="Cambria"/>
              </a:rPr>
              <a:t>la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microservicii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5149" y="2441905"/>
            <a:ext cx="761365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API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i="1" spc="-5" dirty="0">
                <a:latin typeface="Cambria"/>
                <a:cs typeface="Cambria"/>
              </a:rPr>
              <a:t>Application Programming</a:t>
            </a:r>
            <a:r>
              <a:rPr i="1" spc="-35" dirty="0">
                <a:latin typeface="Cambria"/>
                <a:cs typeface="Cambria"/>
              </a:rPr>
              <a:t> </a:t>
            </a:r>
            <a:r>
              <a:rPr i="1" spc="-5" dirty="0">
                <a:latin typeface="Cambria"/>
                <a:cs typeface="Cambria"/>
              </a:rPr>
              <a:t>Interface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8157" y="3298952"/>
            <a:ext cx="824865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accesul la un (micro-)serviciu </a:t>
            </a:r>
            <a:r>
              <a:rPr sz="2800" spc="-10" dirty="0">
                <a:latin typeface="Cambria"/>
                <a:cs typeface="Cambria"/>
              </a:rPr>
              <a:t>are </a:t>
            </a:r>
            <a:r>
              <a:rPr sz="2800" spc="-5" dirty="0">
                <a:latin typeface="Cambria"/>
                <a:cs typeface="Cambria"/>
              </a:rPr>
              <a:t>loc</a:t>
            </a:r>
            <a:r>
              <a:rPr sz="2800" spc="3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uzual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pe </a:t>
            </a:r>
            <a:r>
              <a:rPr sz="2800" spc="-10" dirty="0">
                <a:latin typeface="Cambria"/>
                <a:cs typeface="Cambria"/>
              </a:rPr>
              <a:t>baza unei </a:t>
            </a:r>
            <a:r>
              <a:rPr sz="2800" spc="-5" dirty="0">
                <a:latin typeface="Cambria"/>
                <a:cs typeface="Cambria"/>
              </a:rPr>
              <a:t>interfețe de </a:t>
            </a:r>
            <a:r>
              <a:rPr sz="2800" spc="-10" dirty="0">
                <a:latin typeface="Cambria"/>
                <a:cs typeface="Cambria"/>
              </a:rPr>
              <a:t>programare </a:t>
            </a:r>
            <a:r>
              <a:rPr sz="2800" spc="-5" dirty="0">
                <a:latin typeface="Cambria"/>
                <a:cs typeface="Cambria"/>
              </a:rPr>
              <a:t>a aplicației –</a:t>
            </a:r>
            <a:r>
              <a:rPr sz="2800" spc="10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API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5149" y="2441905"/>
            <a:ext cx="761365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API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i="1" spc="-5" dirty="0">
                <a:latin typeface="Cambria"/>
                <a:cs typeface="Cambria"/>
              </a:rPr>
              <a:t>Application Programming</a:t>
            </a:r>
            <a:r>
              <a:rPr i="1" spc="-35" dirty="0">
                <a:latin typeface="Cambria"/>
                <a:cs typeface="Cambria"/>
              </a:rPr>
              <a:t> </a:t>
            </a:r>
            <a:r>
              <a:rPr i="1" spc="-5" dirty="0">
                <a:latin typeface="Cambria"/>
                <a:cs typeface="Cambria"/>
              </a:rPr>
              <a:t>Interface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000000"/>
                </a:solidFill>
                <a:latin typeface="Cambria"/>
                <a:cs typeface="Cambria"/>
              </a:rPr>
              <a:t>“</a:t>
            </a:r>
            <a:r>
              <a:rPr sz="2800" i="1" spc="-5" dirty="0">
                <a:solidFill>
                  <a:srgbClr val="000000"/>
                </a:solidFill>
                <a:latin typeface="Cambria"/>
                <a:cs typeface="Cambria"/>
              </a:rPr>
              <a:t>any well-defined interface </a:t>
            </a:r>
            <a:r>
              <a:rPr sz="2800" i="1" spc="-10" dirty="0">
                <a:solidFill>
                  <a:srgbClr val="000000"/>
                </a:solidFill>
                <a:latin typeface="Cambria"/>
                <a:cs typeface="Cambria"/>
              </a:rPr>
              <a:t>that</a:t>
            </a:r>
            <a:r>
              <a:rPr sz="2800" i="1" spc="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i="1" spc="-10" dirty="0">
                <a:solidFill>
                  <a:srgbClr val="000000"/>
                </a:solidFill>
                <a:latin typeface="Cambria"/>
                <a:cs typeface="Cambria"/>
              </a:rPr>
              <a:t>defines</a:t>
            </a:r>
            <a:endParaRPr sz="2800">
              <a:latin typeface="Cambria"/>
              <a:cs typeface="Cambria"/>
            </a:endParaRPr>
          </a:p>
          <a:p>
            <a:pPr marL="11430" marR="5080" algn="ctr">
              <a:lnSpc>
                <a:spcPct val="100000"/>
              </a:lnSpc>
            </a:pPr>
            <a:r>
              <a:rPr sz="2800" i="1" spc="-10" dirty="0">
                <a:solidFill>
                  <a:srgbClr val="000000"/>
                </a:solidFill>
                <a:latin typeface="Cambria"/>
                <a:cs typeface="Cambria"/>
              </a:rPr>
              <a:t>the service that </a:t>
            </a:r>
            <a:r>
              <a:rPr sz="2800" i="1" spc="-5" dirty="0">
                <a:solidFill>
                  <a:srgbClr val="000000"/>
                </a:solidFill>
                <a:latin typeface="Cambria"/>
                <a:cs typeface="Cambria"/>
              </a:rPr>
              <a:t>one </a:t>
            </a:r>
            <a:r>
              <a:rPr sz="2800" i="1" spc="-10" dirty="0">
                <a:solidFill>
                  <a:srgbClr val="000000"/>
                </a:solidFill>
                <a:latin typeface="Cambria"/>
                <a:cs typeface="Cambria"/>
              </a:rPr>
              <a:t>component, </a:t>
            </a:r>
            <a:r>
              <a:rPr sz="2800" i="1" spc="-5" dirty="0">
                <a:solidFill>
                  <a:srgbClr val="000000"/>
                </a:solidFill>
                <a:latin typeface="Cambria"/>
                <a:cs typeface="Cambria"/>
              </a:rPr>
              <a:t>module, or application  provides to other software</a:t>
            </a:r>
            <a:r>
              <a:rPr sz="2800" i="1" spc="3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i="1" spc="-10" dirty="0">
                <a:solidFill>
                  <a:srgbClr val="000000"/>
                </a:solidFill>
                <a:latin typeface="Cambria"/>
                <a:cs typeface="Cambria"/>
              </a:rPr>
              <a:t>elements</a:t>
            </a:r>
            <a:r>
              <a:rPr sz="2800" spc="-10" dirty="0">
                <a:solidFill>
                  <a:srgbClr val="000000"/>
                </a:solidFill>
                <a:latin typeface="Cambria"/>
                <a:cs typeface="Cambria"/>
              </a:rPr>
              <a:t>”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000000"/>
                </a:solidFill>
                <a:latin typeface="Cambria"/>
                <a:cs typeface="Cambria"/>
              </a:rPr>
              <a:t>(de Souza </a:t>
            </a:r>
            <a:r>
              <a:rPr sz="2400" i="1" spc="-5" dirty="0">
                <a:solidFill>
                  <a:srgbClr val="000000"/>
                </a:solidFill>
                <a:latin typeface="Cambria"/>
                <a:cs typeface="Cambria"/>
              </a:rPr>
              <a:t>et al.</a:t>
            </a:r>
            <a:r>
              <a:rPr sz="2400" spc="-5" dirty="0">
                <a:solidFill>
                  <a:srgbClr val="000000"/>
                </a:solidFill>
                <a:latin typeface="Cambria"/>
                <a:cs typeface="Cambria"/>
              </a:rPr>
              <a:t>,</a:t>
            </a:r>
            <a:r>
              <a:rPr sz="2400" spc="-1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400" dirty="0">
                <a:solidFill>
                  <a:srgbClr val="000000"/>
                </a:solidFill>
                <a:latin typeface="Cambria"/>
                <a:cs typeface="Cambria"/>
              </a:rPr>
              <a:t>2004)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4669" y="2441905"/>
            <a:ext cx="7683500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Componentă software concepută și</a:t>
            </a:r>
            <a:r>
              <a:rPr b="0" spc="-11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invocată</a:t>
            </a:r>
          </a:p>
          <a:p>
            <a:pPr marR="1270" algn="ctr">
              <a:lnSpc>
                <a:spcPct val="100000"/>
              </a:lnSpc>
            </a:pP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via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tehnologiile Web</a:t>
            </a:r>
            <a:r>
              <a:rPr b="0" spc="-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actuale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81278" y="3417823"/>
            <a:ext cx="7378700" cy="17964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Cambria"/>
                <a:cs typeface="Cambria"/>
              </a:rPr>
              <a:t>(URI, </a:t>
            </a:r>
            <a:r>
              <a:rPr sz="3200" spc="-5" dirty="0">
                <a:latin typeface="Cambria"/>
                <a:cs typeface="Cambria"/>
              </a:rPr>
              <a:t>HTTP, formate </a:t>
            </a:r>
            <a:r>
              <a:rPr sz="3200" dirty="0">
                <a:latin typeface="Cambria"/>
                <a:cs typeface="Cambria"/>
              </a:rPr>
              <a:t>de </a:t>
            </a:r>
            <a:r>
              <a:rPr sz="3200" spc="-5" dirty="0">
                <a:latin typeface="Cambria"/>
                <a:cs typeface="Cambria"/>
              </a:rPr>
              <a:t>date: JSON,</a:t>
            </a:r>
            <a:r>
              <a:rPr sz="3200" spc="5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XML)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poate fi dezvoltată conform </a:t>
            </a:r>
            <a:r>
              <a:rPr sz="2800" spc="-10" dirty="0">
                <a:latin typeface="Cambria"/>
                <a:cs typeface="Cambria"/>
              </a:rPr>
              <a:t>unui </a:t>
            </a:r>
            <a:r>
              <a:rPr sz="2800" spc="-5" dirty="0">
                <a:latin typeface="Cambria"/>
                <a:cs typeface="Cambria"/>
              </a:rPr>
              <a:t>stil</a:t>
            </a:r>
            <a:r>
              <a:rPr sz="2800" spc="4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arhitectural</a:t>
            </a:r>
            <a:endParaRPr sz="2800">
              <a:latin typeface="Cambria"/>
              <a:cs typeface="Cambria"/>
            </a:endParaRPr>
          </a:p>
          <a:p>
            <a:pPr marL="2540" algn="ctr">
              <a:lnSpc>
                <a:spcPct val="100000"/>
              </a:lnSpc>
            </a:pPr>
            <a:r>
              <a:rPr sz="2800" i="1" spc="-10" dirty="0">
                <a:latin typeface="Cambria"/>
                <a:cs typeface="Cambria"/>
              </a:rPr>
              <a:t>e.g.</a:t>
            </a:r>
            <a:r>
              <a:rPr sz="2800" spc="-10" dirty="0">
                <a:latin typeface="Cambria"/>
                <a:cs typeface="Cambria"/>
              </a:rPr>
              <a:t>, </a:t>
            </a:r>
            <a:r>
              <a:rPr sz="2800" spc="-5" dirty="0">
                <a:latin typeface="Cambria"/>
                <a:cs typeface="Cambria"/>
              </a:rPr>
              <a:t>REST </a:t>
            </a:r>
            <a:r>
              <a:rPr sz="2800" spc="-10" dirty="0">
                <a:latin typeface="Cambria"/>
                <a:cs typeface="Cambria"/>
              </a:rPr>
              <a:t>(</a:t>
            </a:r>
            <a:r>
              <a:rPr sz="2800" i="1" spc="-10" dirty="0">
                <a:latin typeface="Cambria"/>
                <a:cs typeface="Cambria"/>
              </a:rPr>
              <a:t>REpresentational State</a:t>
            </a:r>
            <a:r>
              <a:rPr sz="2800" i="1" spc="90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Transfer</a:t>
            </a:r>
            <a:r>
              <a:rPr sz="2800" spc="-5" dirty="0">
                <a:latin typeface="Cambria"/>
                <a:cs typeface="Cambria"/>
              </a:rPr>
              <a:t>)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2866" y="2297938"/>
            <a:ext cx="788035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De </a:t>
            </a:r>
            <a:r>
              <a:rPr b="0" spc="-10" dirty="0">
                <a:solidFill>
                  <a:srgbClr val="000000"/>
                </a:solidFill>
                <a:latin typeface="Cambria"/>
                <a:cs typeface="Cambria"/>
              </a:rPr>
              <a:t>la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aplicații la API-uri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și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servere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de</a:t>
            </a:r>
            <a:r>
              <a:rPr b="0" spc="-1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aplicații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9369" y="5925718"/>
            <a:ext cx="8665845" cy="758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mbria"/>
                <a:cs typeface="Cambria"/>
              </a:rPr>
              <a:t>Brian </a:t>
            </a:r>
            <a:r>
              <a:rPr sz="2400" spc="-40" dirty="0">
                <a:latin typeface="Cambria"/>
                <a:cs typeface="Cambria"/>
              </a:rPr>
              <a:t>Mulloy, </a:t>
            </a:r>
            <a:r>
              <a:rPr sz="2400" i="1" spc="-55" dirty="0">
                <a:latin typeface="Cambria"/>
                <a:cs typeface="Cambria"/>
              </a:rPr>
              <a:t>Web </a:t>
            </a:r>
            <a:r>
              <a:rPr sz="2400" i="1" spc="-5" dirty="0">
                <a:latin typeface="Cambria"/>
                <a:cs typeface="Cambria"/>
              </a:rPr>
              <a:t>API </a:t>
            </a:r>
            <a:r>
              <a:rPr sz="2400" i="1" spc="-10" dirty="0">
                <a:latin typeface="Cambria"/>
                <a:cs typeface="Cambria"/>
              </a:rPr>
              <a:t>Design</a:t>
            </a:r>
            <a:r>
              <a:rPr sz="2400" spc="-10" dirty="0">
                <a:latin typeface="Cambria"/>
                <a:cs typeface="Cambria"/>
              </a:rPr>
              <a:t>, </a:t>
            </a:r>
            <a:r>
              <a:rPr sz="2400" spc="-5" dirty="0">
                <a:latin typeface="Cambria"/>
                <a:cs typeface="Cambria"/>
              </a:rPr>
              <a:t>Apigee,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2016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2400" b="1" spc="-220" dirty="0">
                <a:solidFill>
                  <a:srgbClr val="3333FF"/>
                </a:solidFill>
                <a:latin typeface="Arial"/>
                <a:cs typeface="Arial"/>
              </a:rPr>
              <a:t>docs-apis.apigee.io/files/Web-design-the-missing-link-ebook-2016-11.pdf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3349752"/>
            <a:ext cx="9077255" cy="18370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30274" y="2297938"/>
            <a:ext cx="6680834" cy="942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API</a:t>
            </a:r>
            <a:r>
              <a:rPr b="0" spc="-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public</a:t>
            </a: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(disponibil pe baza </a:t>
            </a:r>
            <a:r>
              <a:rPr sz="2800" b="0" spc="-10" dirty="0">
                <a:solidFill>
                  <a:srgbClr val="000000"/>
                </a:solidFill>
                <a:latin typeface="Cambria"/>
                <a:cs typeface="Cambria"/>
              </a:rPr>
              <a:t>unei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licențe de</a:t>
            </a:r>
            <a:r>
              <a:rPr sz="2800" b="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sz="2800" b="0" spc="-5" dirty="0">
                <a:solidFill>
                  <a:srgbClr val="000000"/>
                </a:solidFill>
                <a:latin typeface="Cambria"/>
                <a:cs typeface="Cambria"/>
              </a:rPr>
              <a:t>utilizare)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81350" y="3702761"/>
            <a:ext cx="2782570" cy="18548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i="1" spc="-10" dirty="0">
                <a:latin typeface="Cambria"/>
                <a:cs typeface="Cambria"/>
              </a:rPr>
              <a:t>versus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2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3200" spc="-5" dirty="0">
                <a:latin typeface="Cambria"/>
                <a:cs typeface="Cambria"/>
              </a:rPr>
              <a:t>API</a:t>
            </a:r>
            <a:r>
              <a:rPr sz="3200" spc="-35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privat</a:t>
            </a:r>
            <a:endParaRPr sz="32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r>
              <a:rPr sz="2800" spc="-5" dirty="0">
                <a:latin typeface="Cambria"/>
                <a:cs typeface="Cambria"/>
              </a:rPr>
              <a:t>(pentru uz</a:t>
            </a:r>
            <a:r>
              <a:rPr sz="2800" spc="-4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intern)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5759" y="2537472"/>
            <a:ext cx="1308735" cy="1021080"/>
            <a:chOff x="365759" y="2537472"/>
            <a:chExt cx="1308735" cy="1021080"/>
          </a:xfrm>
        </p:grpSpPr>
        <p:sp>
          <p:nvSpPr>
            <p:cNvPr id="3" name="object 3"/>
            <p:cNvSpPr/>
            <p:nvPr/>
          </p:nvSpPr>
          <p:spPr>
            <a:xfrm>
              <a:off x="365759" y="2537472"/>
              <a:ext cx="1308735" cy="102068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97763" y="2628874"/>
              <a:ext cx="1243241" cy="91391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13003" y="2561843"/>
              <a:ext cx="1223771" cy="93573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3003" y="2561843"/>
              <a:ext cx="1224280" cy="935990"/>
            </a:xfrm>
            <a:custGeom>
              <a:avLst/>
              <a:gdLst/>
              <a:ahLst/>
              <a:cxnLst/>
              <a:rect l="l" t="t" r="r" b="b"/>
              <a:pathLst>
                <a:path w="1224280" h="935989">
                  <a:moveTo>
                    <a:pt x="0" y="155955"/>
                  </a:moveTo>
                  <a:lnTo>
                    <a:pt x="7950" y="106671"/>
                  </a:lnTo>
                  <a:lnTo>
                    <a:pt x="30090" y="63861"/>
                  </a:lnTo>
                  <a:lnTo>
                    <a:pt x="63850" y="30097"/>
                  </a:lnTo>
                  <a:lnTo>
                    <a:pt x="106662" y="7953"/>
                  </a:lnTo>
                  <a:lnTo>
                    <a:pt x="155955" y="0"/>
                  </a:lnTo>
                  <a:lnTo>
                    <a:pt x="1067815" y="0"/>
                  </a:lnTo>
                  <a:lnTo>
                    <a:pt x="1117100" y="7953"/>
                  </a:lnTo>
                  <a:lnTo>
                    <a:pt x="1159910" y="30097"/>
                  </a:lnTo>
                  <a:lnTo>
                    <a:pt x="1193674" y="63861"/>
                  </a:lnTo>
                  <a:lnTo>
                    <a:pt x="1215818" y="106671"/>
                  </a:lnTo>
                  <a:lnTo>
                    <a:pt x="1223771" y="155955"/>
                  </a:lnTo>
                  <a:lnTo>
                    <a:pt x="1223771" y="779779"/>
                  </a:lnTo>
                  <a:lnTo>
                    <a:pt x="1215818" y="829064"/>
                  </a:lnTo>
                  <a:lnTo>
                    <a:pt x="1193674" y="871874"/>
                  </a:lnTo>
                  <a:lnTo>
                    <a:pt x="1159910" y="905638"/>
                  </a:lnTo>
                  <a:lnTo>
                    <a:pt x="1117100" y="927782"/>
                  </a:lnTo>
                  <a:lnTo>
                    <a:pt x="1067815" y="935735"/>
                  </a:lnTo>
                  <a:lnTo>
                    <a:pt x="155955" y="935735"/>
                  </a:lnTo>
                  <a:lnTo>
                    <a:pt x="106662" y="927782"/>
                  </a:lnTo>
                  <a:lnTo>
                    <a:pt x="63850" y="905638"/>
                  </a:lnTo>
                  <a:lnTo>
                    <a:pt x="30090" y="871874"/>
                  </a:lnTo>
                  <a:lnTo>
                    <a:pt x="7950" y="829064"/>
                  </a:lnTo>
                  <a:lnTo>
                    <a:pt x="0" y="779779"/>
                  </a:lnTo>
                  <a:lnTo>
                    <a:pt x="0" y="155955"/>
                  </a:lnTo>
                  <a:close/>
                </a:path>
              </a:pathLst>
            </a:custGeom>
            <a:ln w="9143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80440" y="2705226"/>
            <a:ext cx="88900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i="1" dirty="0">
                <a:solidFill>
                  <a:srgbClr val="FFFFFF"/>
                </a:solidFill>
                <a:latin typeface="Cambria"/>
                <a:cs typeface="Cambria"/>
              </a:rPr>
              <a:t>b</a:t>
            </a:r>
            <a:r>
              <a:rPr sz="2000" i="1" spc="-25" dirty="0">
                <a:solidFill>
                  <a:srgbClr val="FFFFFF"/>
                </a:solidFill>
                <a:latin typeface="Cambria"/>
                <a:cs typeface="Cambria"/>
              </a:rPr>
              <a:t>r</a:t>
            </a:r>
            <a:r>
              <a:rPr sz="2000" i="1" spc="-10" dirty="0">
                <a:solidFill>
                  <a:srgbClr val="FFFFFF"/>
                </a:solidFill>
                <a:latin typeface="Cambria"/>
                <a:cs typeface="Cambria"/>
              </a:rPr>
              <a:t>ow</a:t>
            </a:r>
            <a:r>
              <a:rPr sz="2000" i="1" dirty="0">
                <a:solidFill>
                  <a:srgbClr val="FFFFFF"/>
                </a:solidFill>
                <a:latin typeface="Cambria"/>
                <a:cs typeface="Cambria"/>
              </a:rPr>
              <a:t>ser</a:t>
            </a:r>
            <a:endParaRPr sz="2000">
              <a:latin typeface="Cambria"/>
              <a:cs typeface="Cambria"/>
            </a:endParaRPr>
          </a:p>
          <a:p>
            <a:pPr marL="13970">
              <a:lnSpc>
                <a:spcPct val="100000"/>
              </a:lnSpc>
            </a:pP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modern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601724" y="2468829"/>
            <a:ext cx="1212850" cy="1165860"/>
            <a:chOff x="1601724" y="2468829"/>
            <a:chExt cx="1212850" cy="1165860"/>
          </a:xfrm>
        </p:grpSpPr>
        <p:sp>
          <p:nvSpPr>
            <p:cNvPr id="9" name="object 9"/>
            <p:cNvSpPr/>
            <p:nvPr/>
          </p:nvSpPr>
          <p:spPr>
            <a:xfrm>
              <a:off x="1624584" y="2468829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01724" y="2631922"/>
              <a:ext cx="1212697" cy="91391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671828" y="2496311"/>
              <a:ext cx="1080515" cy="10805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671827" y="2496311"/>
            <a:ext cx="1080770" cy="1080770"/>
          </a:xfrm>
          <a:prstGeom prst="rect">
            <a:avLst/>
          </a:prstGeom>
          <a:ln w="9144">
            <a:solidFill>
              <a:srgbClr val="F8F8F8"/>
            </a:solidFill>
          </a:ln>
        </p:spPr>
        <p:txBody>
          <a:bodyPr vert="horz" wrap="square" lIns="0" tIns="227965" rIns="0" bIns="0" rtlCol="0">
            <a:spAutoFit/>
          </a:bodyPr>
          <a:lstStyle/>
          <a:p>
            <a:pPr marL="322580" marR="114935" indent="-198120">
              <a:lnSpc>
                <a:spcPct val="100000"/>
              </a:lnSpc>
              <a:spcBef>
                <a:spcPts val="1795"/>
              </a:spcBef>
            </a:pPr>
            <a:r>
              <a:rPr sz="2000" spc="-5" dirty="0">
                <a:latin typeface="Cambria"/>
                <a:cs typeface="Cambria"/>
              </a:rPr>
              <a:t>p</a:t>
            </a:r>
            <a:r>
              <a:rPr sz="2000" spc="-2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ez</a:t>
            </a:r>
            <a:r>
              <a:rPr sz="2000" spc="-15" dirty="0">
                <a:latin typeface="Cambria"/>
                <a:cs typeface="Cambria"/>
              </a:rPr>
              <a:t>e</a:t>
            </a:r>
            <a:r>
              <a:rPr sz="2000" spc="-5" dirty="0">
                <a:latin typeface="Cambria"/>
                <a:cs typeface="Cambria"/>
              </a:rPr>
              <a:t>n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10" dirty="0">
                <a:latin typeface="Cambria"/>
                <a:cs typeface="Cambria"/>
              </a:rPr>
              <a:t>tare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821935" y="2467305"/>
            <a:ext cx="1165860" cy="1165860"/>
            <a:chOff x="4821935" y="2467305"/>
            <a:chExt cx="1165860" cy="1165860"/>
          </a:xfrm>
        </p:grpSpPr>
        <p:sp>
          <p:nvSpPr>
            <p:cNvPr id="14" name="object 14"/>
            <p:cNvSpPr/>
            <p:nvPr/>
          </p:nvSpPr>
          <p:spPr>
            <a:xfrm>
              <a:off x="4821935" y="2467305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864607" y="2631922"/>
              <a:ext cx="1080096" cy="91391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869179" y="2494788"/>
              <a:ext cx="1080515" cy="10805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869179" y="2494788"/>
              <a:ext cx="1080770" cy="1080770"/>
            </a:xfrm>
            <a:custGeom>
              <a:avLst/>
              <a:gdLst/>
              <a:ahLst/>
              <a:cxnLst/>
              <a:rect l="l" t="t" r="r" b="b"/>
              <a:pathLst>
                <a:path w="1080770" h="1080770">
                  <a:moveTo>
                    <a:pt x="0" y="1080515"/>
                  </a:moveTo>
                  <a:lnTo>
                    <a:pt x="1080515" y="1080515"/>
                  </a:lnTo>
                  <a:lnTo>
                    <a:pt x="1080515" y="0"/>
                  </a:lnTo>
                  <a:lnTo>
                    <a:pt x="0" y="0"/>
                  </a:lnTo>
                  <a:lnTo>
                    <a:pt x="0" y="1080515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4873752" y="2710688"/>
            <a:ext cx="108458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5435" marR="189230" indent="-11938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latin typeface="Cambria"/>
                <a:cs typeface="Cambria"/>
              </a:rPr>
              <a:t>p</a:t>
            </a:r>
            <a:r>
              <a:rPr sz="2000" spc="-2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o</a:t>
            </a:r>
            <a:r>
              <a:rPr sz="2000" spc="5" dirty="0">
                <a:latin typeface="Cambria"/>
                <a:cs typeface="Cambria"/>
              </a:rPr>
              <a:t>c</a:t>
            </a:r>
            <a:r>
              <a:rPr sz="2000" spc="-5" dirty="0">
                <a:latin typeface="Cambria"/>
                <a:cs typeface="Cambria"/>
              </a:rPr>
              <a:t>e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5" dirty="0">
                <a:latin typeface="Cambria"/>
                <a:cs typeface="Cambria"/>
              </a:rPr>
              <a:t>sare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879591" y="2467305"/>
            <a:ext cx="1263650" cy="1231265"/>
            <a:chOff x="5879591" y="2467305"/>
            <a:chExt cx="1263650" cy="1231265"/>
          </a:xfrm>
        </p:grpSpPr>
        <p:sp>
          <p:nvSpPr>
            <p:cNvPr id="20" name="object 20"/>
            <p:cNvSpPr/>
            <p:nvPr/>
          </p:nvSpPr>
          <p:spPr>
            <a:xfrm>
              <a:off x="5928359" y="2467305"/>
              <a:ext cx="1164018" cy="116552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879591" y="2479497"/>
              <a:ext cx="1263040" cy="121874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975603" y="2494788"/>
              <a:ext cx="1078992" cy="108051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975603" y="2494788"/>
              <a:ext cx="1079500" cy="1080770"/>
            </a:xfrm>
            <a:custGeom>
              <a:avLst/>
              <a:gdLst/>
              <a:ahLst/>
              <a:cxnLst/>
              <a:rect l="l" t="t" r="r" b="b"/>
              <a:pathLst>
                <a:path w="1079500" h="1080770">
                  <a:moveTo>
                    <a:pt x="0" y="1080515"/>
                  </a:moveTo>
                  <a:lnTo>
                    <a:pt x="1078992" y="1080515"/>
                  </a:lnTo>
                  <a:lnTo>
                    <a:pt x="1078992" y="0"/>
                  </a:lnTo>
                  <a:lnTo>
                    <a:pt x="0" y="0"/>
                  </a:lnTo>
                  <a:lnTo>
                    <a:pt x="0" y="1080515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5967221" y="2558288"/>
            <a:ext cx="1083310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7314" marR="83820" algn="ctr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mbria"/>
                <a:cs typeface="Cambria"/>
              </a:rPr>
              <a:t>a</a:t>
            </a:r>
            <a:r>
              <a:rPr sz="2000" spc="-5" dirty="0">
                <a:latin typeface="Cambria"/>
                <a:cs typeface="Cambria"/>
              </a:rPr>
              <a:t>bst</a:t>
            </a:r>
            <a:r>
              <a:rPr sz="2000" spc="-3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a</a:t>
            </a:r>
            <a:r>
              <a:rPr sz="2000" spc="10" dirty="0">
                <a:latin typeface="Cambria"/>
                <a:cs typeface="Cambria"/>
              </a:rPr>
              <a:t>c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5" dirty="0">
                <a:latin typeface="Cambria"/>
                <a:cs typeface="Cambria"/>
              </a:rPr>
              <a:t>tizare  </a:t>
            </a:r>
            <a:r>
              <a:rPr sz="2000" dirty="0">
                <a:latin typeface="Cambria"/>
                <a:cs typeface="Cambria"/>
              </a:rPr>
              <a:t>date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753105" y="2418588"/>
            <a:ext cx="5973445" cy="1268095"/>
            <a:chOff x="2753105" y="2418588"/>
            <a:chExt cx="5973445" cy="1268095"/>
          </a:xfrm>
        </p:grpSpPr>
        <p:sp>
          <p:nvSpPr>
            <p:cNvPr id="26" name="object 26"/>
            <p:cNvSpPr/>
            <p:nvPr/>
          </p:nvSpPr>
          <p:spPr>
            <a:xfrm>
              <a:off x="2753105" y="2976626"/>
              <a:ext cx="2126615" cy="119380"/>
            </a:xfrm>
            <a:custGeom>
              <a:avLst/>
              <a:gdLst/>
              <a:ahLst/>
              <a:cxnLst/>
              <a:rect l="l" t="t" r="r" b="b"/>
              <a:pathLst>
                <a:path w="2126615" h="119380">
                  <a:moveTo>
                    <a:pt x="2011891" y="81229"/>
                  </a:moveTo>
                  <a:lnTo>
                    <a:pt x="2011807" y="119252"/>
                  </a:lnTo>
                  <a:lnTo>
                    <a:pt x="2088347" y="81279"/>
                  </a:lnTo>
                  <a:lnTo>
                    <a:pt x="2030983" y="81279"/>
                  </a:lnTo>
                  <a:lnTo>
                    <a:pt x="2011891" y="81229"/>
                  </a:lnTo>
                  <a:close/>
                </a:path>
                <a:path w="2126615" h="119380">
                  <a:moveTo>
                    <a:pt x="114426" y="0"/>
                  </a:moveTo>
                  <a:lnTo>
                    <a:pt x="0" y="56896"/>
                  </a:lnTo>
                  <a:lnTo>
                    <a:pt x="114173" y="114300"/>
                  </a:lnTo>
                  <a:lnTo>
                    <a:pt x="114257" y="76249"/>
                  </a:lnTo>
                  <a:lnTo>
                    <a:pt x="95250" y="76200"/>
                  </a:lnTo>
                  <a:lnTo>
                    <a:pt x="95250" y="38100"/>
                  </a:lnTo>
                  <a:lnTo>
                    <a:pt x="114342" y="38100"/>
                  </a:lnTo>
                  <a:lnTo>
                    <a:pt x="114426" y="0"/>
                  </a:lnTo>
                  <a:close/>
                </a:path>
                <a:path w="2126615" h="119380">
                  <a:moveTo>
                    <a:pt x="2011976" y="43130"/>
                  </a:moveTo>
                  <a:lnTo>
                    <a:pt x="2011891" y="81229"/>
                  </a:lnTo>
                  <a:lnTo>
                    <a:pt x="2030983" y="81279"/>
                  </a:lnTo>
                  <a:lnTo>
                    <a:pt x="2030983" y="43179"/>
                  </a:lnTo>
                  <a:lnTo>
                    <a:pt x="2011976" y="43130"/>
                  </a:lnTo>
                  <a:close/>
                </a:path>
                <a:path w="2126615" h="119380">
                  <a:moveTo>
                    <a:pt x="2012060" y="4952"/>
                  </a:moveTo>
                  <a:lnTo>
                    <a:pt x="2011976" y="43130"/>
                  </a:lnTo>
                  <a:lnTo>
                    <a:pt x="2030983" y="43179"/>
                  </a:lnTo>
                  <a:lnTo>
                    <a:pt x="2030983" y="81279"/>
                  </a:lnTo>
                  <a:lnTo>
                    <a:pt x="2088347" y="81279"/>
                  </a:lnTo>
                  <a:lnTo>
                    <a:pt x="2126234" y="62484"/>
                  </a:lnTo>
                  <a:lnTo>
                    <a:pt x="2012060" y="4952"/>
                  </a:lnTo>
                  <a:close/>
                </a:path>
                <a:path w="2126615" h="119380">
                  <a:moveTo>
                    <a:pt x="114342" y="38150"/>
                  </a:moveTo>
                  <a:lnTo>
                    <a:pt x="114257" y="76249"/>
                  </a:lnTo>
                  <a:lnTo>
                    <a:pt x="2011891" y="81229"/>
                  </a:lnTo>
                  <a:lnTo>
                    <a:pt x="2011976" y="43130"/>
                  </a:lnTo>
                  <a:lnTo>
                    <a:pt x="114342" y="38150"/>
                  </a:lnTo>
                  <a:close/>
                </a:path>
                <a:path w="2126615" h="119380">
                  <a:moveTo>
                    <a:pt x="95250" y="38100"/>
                  </a:moveTo>
                  <a:lnTo>
                    <a:pt x="95250" y="76200"/>
                  </a:lnTo>
                  <a:lnTo>
                    <a:pt x="114257" y="76249"/>
                  </a:lnTo>
                  <a:lnTo>
                    <a:pt x="114342" y="38150"/>
                  </a:lnTo>
                  <a:lnTo>
                    <a:pt x="95250" y="38100"/>
                  </a:lnTo>
                  <a:close/>
                </a:path>
                <a:path w="2126615" h="119380">
                  <a:moveTo>
                    <a:pt x="114342" y="38100"/>
                  </a:moveTo>
                  <a:lnTo>
                    <a:pt x="95250" y="38100"/>
                  </a:lnTo>
                  <a:lnTo>
                    <a:pt x="114342" y="381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930896" y="2418588"/>
              <a:ext cx="795096" cy="126758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978140" y="2446020"/>
              <a:ext cx="710183" cy="1182623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978140" y="2446020"/>
              <a:ext cx="710565" cy="1183005"/>
            </a:xfrm>
            <a:custGeom>
              <a:avLst/>
              <a:gdLst/>
              <a:ahLst/>
              <a:cxnLst/>
              <a:rect l="l" t="t" r="r" b="b"/>
              <a:pathLst>
                <a:path w="710565" h="1183004">
                  <a:moveTo>
                    <a:pt x="710183" y="197103"/>
                  </a:moveTo>
                  <a:lnTo>
                    <a:pt x="692078" y="259396"/>
                  </a:lnTo>
                  <a:lnTo>
                    <a:pt x="641664" y="313503"/>
                  </a:lnTo>
                  <a:lnTo>
                    <a:pt x="606170" y="336470"/>
                  </a:lnTo>
                  <a:lnTo>
                    <a:pt x="564794" y="356173"/>
                  </a:lnTo>
                  <a:lnTo>
                    <a:pt x="518266" y="372204"/>
                  </a:lnTo>
                  <a:lnTo>
                    <a:pt x="467319" y="384157"/>
                  </a:lnTo>
                  <a:lnTo>
                    <a:pt x="412683" y="391627"/>
                  </a:lnTo>
                  <a:lnTo>
                    <a:pt x="355091" y="394207"/>
                  </a:lnTo>
                  <a:lnTo>
                    <a:pt x="297500" y="391627"/>
                  </a:lnTo>
                  <a:lnTo>
                    <a:pt x="242864" y="384157"/>
                  </a:lnTo>
                  <a:lnTo>
                    <a:pt x="191917" y="372204"/>
                  </a:lnTo>
                  <a:lnTo>
                    <a:pt x="145389" y="356173"/>
                  </a:lnTo>
                  <a:lnTo>
                    <a:pt x="104012" y="336470"/>
                  </a:lnTo>
                  <a:lnTo>
                    <a:pt x="68519" y="313503"/>
                  </a:lnTo>
                  <a:lnTo>
                    <a:pt x="39639" y="287676"/>
                  </a:lnTo>
                  <a:lnTo>
                    <a:pt x="4648" y="229070"/>
                  </a:lnTo>
                  <a:lnTo>
                    <a:pt x="0" y="197103"/>
                  </a:lnTo>
                </a:path>
                <a:path w="710565" h="1183004">
                  <a:moveTo>
                    <a:pt x="0" y="197103"/>
                  </a:moveTo>
                  <a:lnTo>
                    <a:pt x="18105" y="134811"/>
                  </a:lnTo>
                  <a:lnTo>
                    <a:pt x="68519" y="80704"/>
                  </a:lnTo>
                  <a:lnTo>
                    <a:pt x="104013" y="57737"/>
                  </a:lnTo>
                  <a:lnTo>
                    <a:pt x="145389" y="38034"/>
                  </a:lnTo>
                  <a:lnTo>
                    <a:pt x="191917" y="22003"/>
                  </a:lnTo>
                  <a:lnTo>
                    <a:pt x="242864" y="10050"/>
                  </a:lnTo>
                  <a:lnTo>
                    <a:pt x="297500" y="2580"/>
                  </a:lnTo>
                  <a:lnTo>
                    <a:pt x="355091" y="0"/>
                  </a:lnTo>
                  <a:lnTo>
                    <a:pt x="412683" y="2580"/>
                  </a:lnTo>
                  <a:lnTo>
                    <a:pt x="467319" y="10050"/>
                  </a:lnTo>
                  <a:lnTo>
                    <a:pt x="518266" y="22003"/>
                  </a:lnTo>
                  <a:lnTo>
                    <a:pt x="564794" y="38034"/>
                  </a:lnTo>
                  <a:lnTo>
                    <a:pt x="606171" y="57737"/>
                  </a:lnTo>
                  <a:lnTo>
                    <a:pt x="641664" y="80704"/>
                  </a:lnTo>
                  <a:lnTo>
                    <a:pt x="670544" y="106531"/>
                  </a:lnTo>
                  <a:lnTo>
                    <a:pt x="705535" y="165137"/>
                  </a:lnTo>
                  <a:lnTo>
                    <a:pt x="710183" y="197103"/>
                  </a:lnTo>
                  <a:lnTo>
                    <a:pt x="710183" y="985519"/>
                  </a:lnTo>
                  <a:lnTo>
                    <a:pt x="692078" y="1047812"/>
                  </a:lnTo>
                  <a:lnTo>
                    <a:pt x="641664" y="1101919"/>
                  </a:lnTo>
                  <a:lnTo>
                    <a:pt x="606170" y="1124886"/>
                  </a:lnTo>
                  <a:lnTo>
                    <a:pt x="564794" y="1144589"/>
                  </a:lnTo>
                  <a:lnTo>
                    <a:pt x="518266" y="1160620"/>
                  </a:lnTo>
                  <a:lnTo>
                    <a:pt x="467319" y="1172573"/>
                  </a:lnTo>
                  <a:lnTo>
                    <a:pt x="412683" y="1180043"/>
                  </a:lnTo>
                  <a:lnTo>
                    <a:pt x="355091" y="1182623"/>
                  </a:lnTo>
                  <a:lnTo>
                    <a:pt x="297500" y="1180043"/>
                  </a:lnTo>
                  <a:lnTo>
                    <a:pt x="242864" y="1172573"/>
                  </a:lnTo>
                  <a:lnTo>
                    <a:pt x="191917" y="1160620"/>
                  </a:lnTo>
                  <a:lnTo>
                    <a:pt x="145389" y="1144589"/>
                  </a:lnTo>
                  <a:lnTo>
                    <a:pt x="104012" y="1124886"/>
                  </a:lnTo>
                  <a:lnTo>
                    <a:pt x="68519" y="1101919"/>
                  </a:lnTo>
                  <a:lnTo>
                    <a:pt x="39639" y="1076092"/>
                  </a:lnTo>
                  <a:lnTo>
                    <a:pt x="4648" y="1017486"/>
                  </a:lnTo>
                  <a:lnTo>
                    <a:pt x="0" y="985519"/>
                  </a:lnTo>
                  <a:lnTo>
                    <a:pt x="0" y="197103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055358" y="2979674"/>
              <a:ext cx="923290" cy="116205"/>
            </a:xfrm>
            <a:custGeom>
              <a:avLst/>
              <a:gdLst/>
              <a:ahLst/>
              <a:cxnLst/>
              <a:rect l="l" t="t" r="r" b="b"/>
              <a:pathLst>
                <a:path w="923290" h="116205">
                  <a:moveTo>
                    <a:pt x="808566" y="77557"/>
                  </a:moveTo>
                  <a:lnTo>
                    <a:pt x="808482" y="115697"/>
                  </a:lnTo>
                  <a:lnTo>
                    <a:pt x="884936" y="77597"/>
                  </a:lnTo>
                  <a:lnTo>
                    <a:pt x="827659" y="77597"/>
                  </a:lnTo>
                  <a:lnTo>
                    <a:pt x="808566" y="77557"/>
                  </a:lnTo>
                  <a:close/>
                </a:path>
                <a:path w="923290" h="116205">
                  <a:moveTo>
                    <a:pt x="114426" y="0"/>
                  </a:moveTo>
                  <a:lnTo>
                    <a:pt x="0" y="56896"/>
                  </a:lnTo>
                  <a:lnTo>
                    <a:pt x="114173" y="114300"/>
                  </a:lnTo>
                  <a:lnTo>
                    <a:pt x="114257" y="76112"/>
                  </a:lnTo>
                  <a:lnTo>
                    <a:pt x="95250" y="76073"/>
                  </a:lnTo>
                  <a:lnTo>
                    <a:pt x="95250" y="37973"/>
                  </a:lnTo>
                  <a:lnTo>
                    <a:pt x="114342" y="37973"/>
                  </a:lnTo>
                  <a:lnTo>
                    <a:pt x="114426" y="0"/>
                  </a:lnTo>
                  <a:close/>
                </a:path>
                <a:path w="923290" h="116205">
                  <a:moveTo>
                    <a:pt x="808651" y="39457"/>
                  </a:moveTo>
                  <a:lnTo>
                    <a:pt x="808566" y="77557"/>
                  </a:lnTo>
                  <a:lnTo>
                    <a:pt x="827659" y="77597"/>
                  </a:lnTo>
                  <a:lnTo>
                    <a:pt x="827659" y="39497"/>
                  </a:lnTo>
                  <a:lnTo>
                    <a:pt x="808651" y="39457"/>
                  </a:lnTo>
                  <a:close/>
                </a:path>
                <a:path w="923290" h="116205">
                  <a:moveTo>
                    <a:pt x="808736" y="1397"/>
                  </a:moveTo>
                  <a:lnTo>
                    <a:pt x="808651" y="39457"/>
                  </a:lnTo>
                  <a:lnTo>
                    <a:pt x="827659" y="39497"/>
                  </a:lnTo>
                  <a:lnTo>
                    <a:pt x="827659" y="77597"/>
                  </a:lnTo>
                  <a:lnTo>
                    <a:pt x="884936" y="77597"/>
                  </a:lnTo>
                  <a:lnTo>
                    <a:pt x="922909" y="58674"/>
                  </a:lnTo>
                  <a:lnTo>
                    <a:pt x="808736" y="1397"/>
                  </a:lnTo>
                  <a:close/>
                </a:path>
                <a:path w="923290" h="116205">
                  <a:moveTo>
                    <a:pt x="114342" y="38012"/>
                  </a:moveTo>
                  <a:lnTo>
                    <a:pt x="114257" y="76112"/>
                  </a:lnTo>
                  <a:lnTo>
                    <a:pt x="808566" y="77557"/>
                  </a:lnTo>
                  <a:lnTo>
                    <a:pt x="808651" y="39457"/>
                  </a:lnTo>
                  <a:lnTo>
                    <a:pt x="114342" y="38012"/>
                  </a:lnTo>
                  <a:close/>
                </a:path>
                <a:path w="923290" h="116205">
                  <a:moveTo>
                    <a:pt x="95250" y="37973"/>
                  </a:moveTo>
                  <a:lnTo>
                    <a:pt x="95250" y="76073"/>
                  </a:lnTo>
                  <a:lnTo>
                    <a:pt x="114257" y="76112"/>
                  </a:lnTo>
                  <a:lnTo>
                    <a:pt x="114342" y="38012"/>
                  </a:lnTo>
                  <a:lnTo>
                    <a:pt x="95250" y="37973"/>
                  </a:lnTo>
                  <a:close/>
                </a:path>
                <a:path w="923290" h="116205">
                  <a:moveTo>
                    <a:pt x="114342" y="37973"/>
                  </a:moveTo>
                  <a:lnTo>
                    <a:pt x="95250" y="37973"/>
                  </a:lnTo>
                  <a:lnTo>
                    <a:pt x="114342" y="380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2812160" y="2587498"/>
            <a:ext cx="1998980" cy="8280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145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latin typeface="Cambria"/>
                <a:cs typeface="Cambria"/>
              </a:rPr>
              <a:t>recurgere </a:t>
            </a:r>
            <a:r>
              <a:rPr sz="2000" spc="-5" dirty="0">
                <a:latin typeface="Cambria"/>
                <a:cs typeface="Cambria"/>
              </a:rPr>
              <a:t>la</a:t>
            </a:r>
            <a:r>
              <a:rPr sz="2000" spc="-7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API</a:t>
            </a:r>
            <a:endParaRPr sz="2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510"/>
              </a:spcBef>
            </a:pPr>
            <a:r>
              <a:rPr sz="2000" b="1" dirty="0">
                <a:latin typeface="Cambria"/>
                <a:cs typeface="Cambria"/>
              </a:rPr>
              <a:t>JSON</a:t>
            </a:r>
            <a:r>
              <a:rPr sz="2000" dirty="0">
                <a:latin typeface="Cambria"/>
                <a:cs typeface="Cambria"/>
              </a:rPr>
              <a:t>, </a:t>
            </a:r>
            <a:r>
              <a:rPr sz="2000" b="1" spc="-5" dirty="0">
                <a:latin typeface="Cambria"/>
                <a:cs typeface="Cambria"/>
              </a:rPr>
              <a:t>XML</a:t>
            </a:r>
            <a:r>
              <a:rPr sz="2000" spc="-5" dirty="0">
                <a:latin typeface="Cambria"/>
                <a:cs typeface="Cambria"/>
              </a:rPr>
              <a:t>,</a:t>
            </a:r>
            <a:r>
              <a:rPr sz="2000" spc="-90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CSV</a:t>
            </a:r>
            <a:r>
              <a:rPr sz="2000" spc="-5" dirty="0">
                <a:latin typeface="Cambria"/>
                <a:cs typeface="Cambria"/>
              </a:rPr>
              <a:t>,…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197602" y="1678304"/>
            <a:ext cx="153098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spc="-10" dirty="0">
                <a:latin typeface="Cambria"/>
                <a:cs typeface="Cambria"/>
              </a:rPr>
              <a:t>server</a:t>
            </a:r>
            <a:r>
              <a:rPr sz="2200" spc="-5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„slab”</a:t>
            </a:r>
            <a:endParaRPr sz="22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200" spc="-5" dirty="0">
                <a:latin typeface="Cambria"/>
                <a:cs typeface="Cambria"/>
              </a:rPr>
              <a:t>(</a:t>
            </a:r>
            <a:r>
              <a:rPr sz="2200" i="1" spc="-5" dirty="0">
                <a:latin typeface="Cambria"/>
                <a:cs typeface="Cambria"/>
              </a:rPr>
              <a:t>thin</a:t>
            </a:r>
            <a:r>
              <a:rPr sz="2200" spc="-5" dirty="0">
                <a:latin typeface="Cambria"/>
                <a:cs typeface="Cambria"/>
              </a:rPr>
              <a:t>)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40232" y="1684781"/>
            <a:ext cx="228536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93090" marR="5080" indent="-581025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Cambria"/>
                <a:cs typeface="Cambria"/>
              </a:rPr>
              <a:t>client </a:t>
            </a:r>
            <a:r>
              <a:rPr sz="2200" spc="-50" dirty="0">
                <a:latin typeface="Cambria"/>
                <a:cs typeface="Cambria"/>
              </a:rPr>
              <a:t>Web </a:t>
            </a:r>
            <a:r>
              <a:rPr sz="2200" spc="-10" dirty="0">
                <a:latin typeface="Cambria"/>
                <a:cs typeface="Cambria"/>
              </a:rPr>
              <a:t>modern  </a:t>
            </a:r>
            <a:r>
              <a:rPr sz="2200" spc="-5" dirty="0">
                <a:latin typeface="Cambria"/>
                <a:cs typeface="Cambria"/>
              </a:rPr>
              <a:t>(HTML5)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86613" y="3658361"/>
            <a:ext cx="2620010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6670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latin typeface="Cambria"/>
                <a:cs typeface="Cambria"/>
              </a:rPr>
              <a:t>aplicație </a:t>
            </a:r>
            <a:r>
              <a:rPr sz="2000" spc="-10" dirty="0">
                <a:latin typeface="Cambria"/>
                <a:cs typeface="Cambria"/>
              </a:rPr>
              <a:t>JavaScript  (eventual, </a:t>
            </a:r>
            <a:r>
              <a:rPr sz="2000" spc="-5" dirty="0">
                <a:latin typeface="Cambria"/>
                <a:cs typeface="Cambria"/>
              </a:rPr>
              <a:t>via </a:t>
            </a:r>
            <a:r>
              <a:rPr sz="2000" i="1" dirty="0">
                <a:latin typeface="Cambria"/>
                <a:cs typeface="Cambria"/>
              </a:rPr>
              <a:t>app</a:t>
            </a:r>
            <a:r>
              <a:rPr sz="2000" i="1" spc="-80" dirty="0">
                <a:latin typeface="Cambria"/>
                <a:cs typeface="Cambria"/>
              </a:rPr>
              <a:t> </a:t>
            </a:r>
            <a:r>
              <a:rPr sz="2000" i="1" spc="-5" dirty="0">
                <a:latin typeface="Cambria"/>
                <a:cs typeface="Cambria"/>
              </a:rPr>
              <a:t>store</a:t>
            </a:r>
            <a:r>
              <a:rPr sz="2000" spc="-5" dirty="0">
                <a:latin typeface="Cambria"/>
                <a:cs typeface="Cambria"/>
              </a:rPr>
              <a:t>)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35" name="object 35"/>
          <p:cNvSpPr txBox="1">
            <a:spLocks noGrp="1"/>
          </p:cNvSpPr>
          <p:nvPr>
            <p:ph type="title"/>
          </p:nvPr>
        </p:nvSpPr>
        <p:spPr>
          <a:xfrm>
            <a:off x="1058062" y="550544"/>
            <a:ext cx="702818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API: abordare </a:t>
            </a:r>
            <a:r>
              <a:rPr sz="4000" spc="-10" dirty="0">
                <a:solidFill>
                  <a:srgbClr val="2A046E"/>
                </a:solidFill>
                <a:latin typeface="Candara"/>
                <a:cs typeface="Candara"/>
              </a:rPr>
              <a:t>client </a:t>
            </a: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–</a:t>
            </a:r>
            <a:r>
              <a:rPr sz="4000" spc="40" dirty="0">
                <a:solidFill>
                  <a:srgbClr val="2A046E"/>
                </a:solidFill>
                <a:latin typeface="Candara"/>
                <a:cs typeface="Candara"/>
              </a:rPr>
              <a:t> </a:t>
            </a: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JavaScript</a:t>
            </a:r>
            <a:endParaRPr sz="4000">
              <a:latin typeface="Candara"/>
              <a:cs typeface="Candara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204215" y="4802136"/>
            <a:ext cx="4241165" cy="1607820"/>
            <a:chOff x="204215" y="4802136"/>
            <a:chExt cx="4241165" cy="1607820"/>
          </a:xfrm>
        </p:grpSpPr>
        <p:sp>
          <p:nvSpPr>
            <p:cNvPr id="37" name="object 37"/>
            <p:cNvSpPr/>
            <p:nvPr/>
          </p:nvSpPr>
          <p:spPr>
            <a:xfrm>
              <a:off x="204215" y="4802136"/>
              <a:ext cx="4189095" cy="1493139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22503" y="4962080"/>
              <a:ext cx="4222623" cy="1447419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51459" y="4826254"/>
              <a:ext cx="4104131" cy="1408430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51459" y="4826254"/>
              <a:ext cx="4104640" cy="1408430"/>
            </a:xfrm>
            <a:custGeom>
              <a:avLst/>
              <a:gdLst/>
              <a:ahLst/>
              <a:cxnLst/>
              <a:rect l="l" t="t" r="r" b="b"/>
              <a:pathLst>
                <a:path w="4104640" h="1408429">
                  <a:moveTo>
                    <a:pt x="0" y="388620"/>
                  </a:moveTo>
                  <a:lnTo>
                    <a:pt x="5387" y="341852"/>
                  </a:lnTo>
                  <a:lnTo>
                    <a:pt x="20732" y="298920"/>
                  </a:lnTo>
                  <a:lnTo>
                    <a:pt x="44810" y="261050"/>
                  </a:lnTo>
                  <a:lnTo>
                    <a:pt x="76397" y="229464"/>
                  </a:lnTo>
                  <a:lnTo>
                    <a:pt x="114268" y="205388"/>
                  </a:lnTo>
                  <a:lnTo>
                    <a:pt x="157198" y="190044"/>
                  </a:lnTo>
                  <a:lnTo>
                    <a:pt x="203961" y="184658"/>
                  </a:lnTo>
                  <a:lnTo>
                    <a:pt x="684022" y="184658"/>
                  </a:lnTo>
                  <a:lnTo>
                    <a:pt x="1217168" y="0"/>
                  </a:lnTo>
                  <a:lnTo>
                    <a:pt x="1710054" y="184658"/>
                  </a:lnTo>
                  <a:lnTo>
                    <a:pt x="3900169" y="184658"/>
                  </a:lnTo>
                  <a:lnTo>
                    <a:pt x="3946937" y="190044"/>
                  </a:lnTo>
                  <a:lnTo>
                    <a:pt x="3989869" y="205388"/>
                  </a:lnTo>
                  <a:lnTo>
                    <a:pt x="4027739" y="229464"/>
                  </a:lnTo>
                  <a:lnTo>
                    <a:pt x="4059325" y="261050"/>
                  </a:lnTo>
                  <a:lnTo>
                    <a:pt x="4083401" y="298920"/>
                  </a:lnTo>
                  <a:lnTo>
                    <a:pt x="4098745" y="341852"/>
                  </a:lnTo>
                  <a:lnTo>
                    <a:pt x="4104131" y="388620"/>
                  </a:lnTo>
                  <a:lnTo>
                    <a:pt x="4104131" y="694563"/>
                  </a:lnTo>
                  <a:lnTo>
                    <a:pt x="4104131" y="1204455"/>
                  </a:lnTo>
                  <a:lnTo>
                    <a:pt x="4098745" y="1251223"/>
                  </a:lnTo>
                  <a:lnTo>
                    <a:pt x="4083401" y="1294156"/>
                  </a:lnTo>
                  <a:lnTo>
                    <a:pt x="4059325" y="1332029"/>
                  </a:lnTo>
                  <a:lnTo>
                    <a:pt x="4027739" y="1363618"/>
                  </a:lnTo>
                  <a:lnTo>
                    <a:pt x="3989869" y="1387697"/>
                  </a:lnTo>
                  <a:lnTo>
                    <a:pt x="3946937" y="1403042"/>
                  </a:lnTo>
                  <a:lnTo>
                    <a:pt x="3900169" y="1408430"/>
                  </a:lnTo>
                  <a:lnTo>
                    <a:pt x="1710054" y="1408430"/>
                  </a:lnTo>
                  <a:lnTo>
                    <a:pt x="684022" y="1408430"/>
                  </a:lnTo>
                  <a:lnTo>
                    <a:pt x="203961" y="1408430"/>
                  </a:lnTo>
                  <a:lnTo>
                    <a:pt x="157198" y="1403042"/>
                  </a:lnTo>
                  <a:lnTo>
                    <a:pt x="114268" y="1387697"/>
                  </a:lnTo>
                  <a:lnTo>
                    <a:pt x="76397" y="1363618"/>
                  </a:lnTo>
                  <a:lnTo>
                    <a:pt x="44810" y="1332029"/>
                  </a:lnTo>
                  <a:lnTo>
                    <a:pt x="20732" y="1294156"/>
                  </a:lnTo>
                  <a:lnTo>
                    <a:pt x="5387" y="1251223"/>
                  </a:lnTo>
                  <a:lnTo>
                    <a:pt x="0" y="1204455"/>
                  </a:lnTo>
                  <a:lnTo>
                    <a:pt x="0" y="694563"/>
                  </a:lnTo>
                  <a:lnTo>
                    <a:pt x="0" y="388620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435051" y="5054041"/>
            <a:ext cx="373824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2400" i="1" spc="-10" dirty="0">
                <a:solidFill>
                  <a:srgbClr val="FFFFFF"/>
                </a:solidFill>
                <a:latin typeface="Cambria"/>
                <a:cs typeface="Cambria"/>
              </a:rPr>
              <a:t>browser </a:t>
            </a:r>
            <a:r>
              <a:rPr sz="2400" spc="-50" dirty="0">
                <a:solidFill>
                  <a:srgbClr val="FFFFFF"/>
                </a:solidFill>
                <a:latin typeface="Cambria"/>
                <a:cs typeface="Cambria"/>
              </a:rPr>
              <a:t>Web </a:t>
            </a: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pe </a:t>
            </a:r>
            <a:r>
              <a:rPr sz="2400" spc="-10" dirty="0">
                <a:solidFill>
                  <a:srgbClr val="FFFFFF"/>
                </a:solidFill>
                <a:latin typeface="Cambria"/>
                <a:cs typeface="Cambria"/>
              </a:rPr>
              <a:t>calculatoare  convenționale, dispozitive  </a:t>
            </a: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mobile </a:t>
            </a:r>
            <a:r>
              <a:rPr sz="2400" dirty="0">
                <a:solidFill>
                  <a:srgbClr val="FFFFFF"/>
                </a:solidFill>
                <a:latin typeface="Cambria"/>
                <a:cs typeface="Cambria"/>
              </a:rPr>
              <a:t>și</a:t>
            </a:r>
            <a:r>
              <a:rPr sz="2400" spc="-1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altele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5759" y="2537472"/>
            <a:ext cx="1308735" cy="1021080"/>
            <a:chOff x="365759" y="2537472"/>
            <a:chExt cx="1308735" cy="1021080"/>
          </a:xfrm>
        </p:grpSpPr>
        <p:sp>
          <p:nvSpPr>
            <p:cNvPr id="3" name="object 3"/>
            <p:cNvSpPr/>
            <p:nvPr/>
          </p:nvSpPr>
          <p:spPr>
            <a:xfrm>
              <a:off x="365759" y="2537472"/>
              <a:ext cx="1308735" cy="102068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97763" y="2628874"/>
              <a:ext cx="1243241" cy="91391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13003" y="2561843"/>
              <a:ext cx="1223771" cy="93573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3003" y="2561843"/>
              <a:ext cx="1224280" cy="935990"/>
            </a:xfrm>
            <a:custGeom>
              <a:avLst/>
              <a:gdLst/>
              <a:ahLst/>
              <a:cxnLst/>
              <a:rect l="l" t="t" r="r" b="b"/>
              <a:pathLst>
                <a:path w="1224280" h="935989">
                  <a:moveTo>
                    <a:pt x="0" y="155955"/>
                  </a:moveTo>
                  <a:lnTo>
                    <a:pt x="7950" y="106671"/>
                  </a:lnTo>
                  <a:lnTo>
                    <a:pt x="30090" y="63861"/>
                  </a:lnTo>
                  <a:lnTo>
                    <a:pt x="63850" y="30097"/>
                  </a:lnTo>
                  <a:lnTo>
                    <a:pt x="106662" y="7953"/>
                  </a:lnTo>
                  <a:lnTo>
                    <a:pt x="155955" y="0"/>
                  </a:lnTo>
                  <a:lnTo>
                    <a:pt x="1067815" y="0"/>
                  </a:lnTo>
                  <a:lnTo>
                    <a:pt x="1117100" y="7953"/>
                  </a:lnTo>
                  <a:lnTo>
                    <a:pt x="1159910" y="30097"/>
                  </a:lnTo>
                  <a:lnTo>
                    <a:pt x="1193674" y="63861"/>
                  </a:lnTo>
                  <a:lnTo>
                    <a:pt x="1215818" y="106671"/>
                  </a:lnTo>
                  <a:lnTo>
                    <a:pt x="1223771" y="155955"/>
                  </a:lnTo>
                  <a:lnTo>
                    <a:pt x="1223771" y="779779"/>
                  </a:lnTo>
                  <a:lnTo>
                    <a:pt x="1215818" y="829064"/>
                  </a:lnTo>
                  <a:lnTo>
                    <a:pt x="1193674" y="871874"/>
                  </a:lnTo>
                  <a:lnTo>
                    <a:pt x="1159910" y="905638"/>
                  </a:lnTo>
                  <a:lnTo>
                    <a:pt x="1117100" y="927782"/>
                  </a:lnTo>
                  <a:lnTo>
                    <a:pt x="1067815" y="935735"/>
                  </a:lnTo>
                  <a:lnTo>
                    <a:pt x="155955" y="935735"/>
                  </a:lnTo>
                  <a:lnTo>
                    <a:pt x="106662" y="927782"/>
                  </a:lnTo>
                  <a:lnTo>
                    <a:pt x="63850" y="905638"/>
                  </a:lnTo>
                  <a:lnTo>
                    <a:pt x="30090" y="871874"/>
                  </a:lnTo>
                  <a:lnTo>
                    <a:pt x="7950" y="829064"/>
                  </a:lnTo>
                  <a:lnTo>
                    <a:pt x="0" y="779779"/>
                  </a:lnTo>
                  <a:lnTo>
                    <a:pt x="0" y="155955"/>
                  </a:lnTo>
                  <a:close/>
                </a:path>
              </a:pathLst>
            </a:custGeom>
            <a:ln w="9143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80440" y="2705226"/>
            <a:ext cx="88900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i="1" dirty="0">
                <a:solidFill>
                  <a:srgbClr val="FFFFFF"/>
                </a:solidFill>
                <a:latin typeface="Cambria"/>
                <a:cs typeface="Cambria"/>
              </a:rPr>
              <a:t>b</a:t>
            </a:r>
            <a:r>
              <a:rPr sz="2000" i="1" spc="-25" dirty="0">
                <a:solidFill>
                  <a:srgbClr val="FFFFFF"/>
                </a:solidFill>
                <a:latin typeface="Cambria"/>
                <a:cs typeface="Cambria"/>
              </a:rPr>
              <a:t>r</a:t>
            </a:r>
            <a:r>
              <a:rPr sz="2000" i="1" spc="-10" dirty="0">
                <a:solidFill>
                  <a:srgbClr val="FFFFFF"/>
                </a:solidFill>
                <a:latin typeface="Cambria"/>
                <a:cs typeface="Cambria"/>
              </a:rPr>
              <a:t>ow</a:t>
            </a:r>
            <a:r>
              <a:rPr sz="2000" i="1" dirty="0">
                <a:solidFill>
                  <a:srgbClr val="FFFFFF"/>
                </a:solidFill>
                <a:latin typeface="Cambria"/>
                <a:cs typeface="Cambria"/>
              </a:rPr>
              <a:t>ser</a:t>
            </a:r>
            <a:endParaRPr sz="2000">
              <a:latin typeface="Cambria"/>
              <a:cs typeface="Cambria"/>
            </a:endParaRPr>
          </a:p>
          <a:p>
            <a:pPr marL="13970">
              <a:lnSpc>
                <a:spcPct val="100000"/>
              </a:lnSpc>
            </a:pP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modern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601724" y="2468829"/>
            <a:ext cx="1212850" cy="1165860"/>
            <a:chOff x="1601724" y="2468829"/>
            <a:chExt cx="1212850" cy="1165860"/>
          </a:xfrm>
        </p:grpSpPr>
        <p:sp>
          <p:nvSpPr>
            <p:cNvPr id="9" name="object 9"/>
            <p:cNvSpPr/>
            <p:nvPr/>
          </p:nvSpPr>
          <p:spPr>
            <a:xfrm>
              <a:off x="1624584" y="2468829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01724" y="2631922"/>
              <a:ext cx="1212697" cy="91391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671828" y="2496311"/>
              <a:ext cx="1080515" cy="10805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671827" y="2496311"/>
            <a:ext cx="1080770" cy="1080770"/>
          </a:xfrm>
          <a:prstGeom prst="rect">
            <a:avLst/>
          </a:prstGeom>
          <a:ln w="9144">
            <a:solidFill>
              <a:srgbClr val="F8F8F8"/>
            </a:solidFill>
          </a:ln>
        </p:spPr>
        <p:txBody>
          <a:bodyPr vert="horz" wrap="square" lIns="0" tIns="227965" rIns="0" bIns="0" rtlCol="0">
            <a:spAutoFit/>
          </a:bodyPr>
          <a:lstStyle/>
          <a:p>
            <a:pPr marL="322580" marR="114935" indent="-198120">
              <a:lnSpc>
                <a:spcPct val="100000"/>
              </a:lnSpc>
              <a:spcBef>
                <a:spcPts val="1795"/>
              </a:spcBef>
            </a:pPr>
            <a:r>
              <a:rPr sz="2000" spc="-5" dirty="0">
                <a:latin typeface="Cambria"/>
                <a:cs typeface="Cambria"/>
              </a:rPr>
              <a:t>p</a:t>
            </a:r>
            <a:r>
              <a:rPr sz="2000" spc="-2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ez</a:t>
            </a:r>
            <a:r>
              <a:rPr sz="2000" spc="-15" dirty="0">
                <a:latin typeface="Cambria"/>
                <a:cs typeface="Cambria"/>
              </a:rPr>
              <a:t>e</a:t>
            </a:r>
            <a:r>
              <a:rPr sz="2000" spc="-5" dirty="0">
                <a:latin typeface="Cambria"/>
                <a:cs typeface="Cambria"/>
              </a:rPr>
              <a:t>n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10" dirty="0">
                <a:latin typeface="Cambria"/>
                <a:cs typeface="Cambria"/>
              </a:rPr>
              <a:t>tare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821935" y="2467305"/>
            <a:ext cx="1165860" cy="1165860"/>
            <a:chOff x="4821935" y="2467305"/>
            <a:chExt cx="1165860" cy="1165860"/>
          </a:xfrm>
        </p:grpSpPr>
        <p:sp>
          <p:nvSpPr>
            <p:cNvPr id="14" name="object 14"/>
            <p:cNvSpPr/>
            <p:nvPr/>
          </p:nvSpPr>
          <p:spPr>
            <a:xfrm>
              <a:off x="4821935" y="2467305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864607" y="2631922"/>
              <a:ext cx="1080096" cy="91391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869179" y="2494788"/>
              <a:ext cx="1080515" cy="10805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869179" y="2494788"/>
              <a:ext cx="1080770" cy="1080770"/>
            </a:xfrm>
            <a:custGeom>
              <a:avLst/>
              <a:gdLst/>
              <a:ahLst/>
              <a:cxnLst/>
              <a:rect l="l" t="t" r="r" b="b"/>
              <a:pathLst>
                <a:path w="1080770" h="1080770">
                  <a:moveTo>
                    <a:pt x="0" y="1080515"/>
                  </a:moveTo>
                  <a:lnTo>
                    <a:pt x="1080515" y="1080515"/>
                  </a:lnTo>
                  <a:lnTo>
                    <a:pt x="1080515" y="0"/>
                  </a:lnTo>
                  <a:lnTo>
                    <a:pt x="0" y="0"/>
                  </a:lnTo>
                  <a:lnTo>
                    <a:pt x="0" y="1080515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4873752" y="2710688"/>
            <a:ext cx="108458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5435" marR="189230" indent="-11938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latin typeface="Cambria"/>
                <a:cs typeface="Cambria"/>
              </a:rPr>
              <a:t>p</a:t>
            </a:r>
            <a:r>
              <a:rPr sz="2000" spc="-2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o</a:t>
            </a:r>
            <a:r>
              <a:rPr sz="2000" spc="5" dirty="0">
                <a:latin typeface="Cambria"/>
                <a:cs typeface="Cambria"/>
              </a:rPr>
              <a:t>c</a:t>
            </a:r>
            <a:r>
              <a:rPr sz="2000" spc="-5" dirty="0">
                <a:latin typeface="Cambria"/>
                <a:cs typeface="Cambria"/>
              </a:rPr>
              <a:t>e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5" dirty="0">
                <a:latin typeface="Cambria"/>
                <a:cs typeface="Cambria"/>
              </a:rPr>
              <a:t>sare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879591" y="2467305"/>
            <a:ext cx="1263650" cy="1231265"/>
            <a:chOff x="5879591" y="2467305"/>
            <a:chExt cx="1263650" cy="1231265"/>
          </a:xfrm>
        </p:grpSpPr>
        <p:sp>
          <p:nvSpPr>
            <p:cNvPr id="20" name="object 20"/>
            <p:cNvSpPr/>
            <p:nvPr/>
          </p:nvSpPr>
          <p:spPr>
            <a:xfrm>
              <a:off x="5928359" y="2467305"/>
              <a:ext cx="1164018" cy="116552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879591" y="2479497"/>
              <a:ext cx="1263040" cy="121874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975603" y="2494788"/>
              <a:ext cx="1078992" cy="108051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975603" y="2494788"/>
              <a:ext cx="1079500" cy="1080770"/>
            </a:xfrm>
            <a:custGeom>
              <a:avLst/>
              <a:gdLst/>
              <a:ahLst/>
              <a:cxnLst/>
              <a:rect l="l" t="t" r="r" b="b"/>
              <a:pathLst>
                <a:path w="1079500" h="1080770">
                  <a:moveTo>
                    <a:pt x="0" y="1080515"/>
                  </a:moveTo>
                  <a:lnTo>
                    <a:pt x="1078992" y="1080515"/>
                  </a:lnTo>
                  <a:lnTo>
                    <a:pt x="1078992" y="0"/>
                  </a:lnTo>
                  <a:lnTo>
                    <a:pt x="0" y="0"/>
                  </a:lnTo>
                  <a:lnTo>
                    <a:pt x="0" y="1080515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5967221" y="2558288"/>
            <a:ext cx="1083310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7314" marR="83820" algn="ctr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mbria"/>
                <a:cs typeface="Cambria"/>
              </a:rPr>
              <a:t>a</a:t>
            </a:r>
            <a:r>
              <a:rPr sz="2000" spc="-5" dirty="0">
                <a:latin typeface="Cambria"/>
                <a:cs typeface="Cambria"/>
              </a:rPr>
              <a:t>bst</a:t>
            </a:r>
            <a:r>
              <a:rPr sz="2000" spc="-3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a</a:t>
            </a:r>
            <a:r>
              <a:rPr sz="2000" spc="10" dirty="0">
                <a:latin typeface="Cambria"/>
                <a:cs typeface="Cambria"/>
              </a:rPr>
              <a:t>c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5" dirty="0">
                <a:latin typeface="Cambria"/>
                <a:cs typeface="Cambria"/>
              </a:rPr>
              <a:t>tizare  </a:t>
            </a:r>
            <a:r>
              <a:rPr sz="2000" dirty="0">
                <a:latin typeface="Cambria"/>
                <a:cs typeface="Cambria"/>
              </a:rPr>
              <a:t>date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753105" y="2418588"/>
            <a:ext cx="5973445" cy="1268095"/>
            <a:chOff x="2753105" y="2418588"/>
            <a:chExt cx="5973445" cy="1268095"/>
          </a:xfrm>
        </p:grpSpPr>
        <p:sp>
          <p:nvSpPr>
            <p:cNvPr id="26" name="object 26"/>
            <p:cNvSpPr/>
            <p:nvPr/>
          </p:nvSpPr>
          <p:spPr>
            <a:xfrm>
              <a:off x="2753105" y="2976626"/>
              <a:ext cx="2126615" cy="119380"/>
            </a:xfrm>
            <a:custGeom>
              <a:avLst/>
              <a:gdLst/>
              <a:ahLst/>
              <a:cxnLst/>
              <a:rect l="l" t="t" r="r" b="b"/>
              <a:pathLst>
                <a:path w="2126615" h="119380">
                  <a:moveTo>
                    <a:pt x="2011891" y="81229"/>
                  </a:moveTo>
                  <a:lnTo>
                    <a:pt x="2011807" y="119252"/>
                  </a:lnTo>
                  <a:lnTo>
                    <a:pt x="2088347" y="81279"/>
                  </a:lnTo>
                  <a:lnTo>
                    <a:pt x="2030983" y="81279"/>
                  </a:lnTo>
                  <a:lnTo>
                    <a:pt x="2011891" y="81229"/>
                  </a:lnTo>
                  <a:close/>
                </a:path>
                <a:path w="2126615" h="119380">
                  <a:moveTo>
                    <a:pt x="114426" y="0"/>
                  </a:moveTo>
                  <a:lnTo>
                    <a:pt x="0" y="56896"/>
                  </a:lnTo>
                  <a:lnTo>
                    <a:pt x="114173" y="114300"/>
                  </a:lnTo>
                  <a:lnTo>
                    <a:pt x="114257" y="76249"/>
                  </a:lnTo>
                  <a:lnTo>
                    <a:pt x="95250" y="76200"/>
                  </a:lnTo>
                  <a:lnTo>
                    <a:pt x="95250" y="38100"/>
                  </a:lnTo>
                  <a:lnTo>
                    <a:pt x="114342" y="38100"/>
                  </a:lnTo>
                  <a:lnTo>
                    <a:pt x="114426" y="0"/>
                  </a:lnTo>
                  <a:close/>
                </a:path>
                <a:path w="2126615" h="119380">
                  <a:moveTo>
                    <a:pt x="2011976" y="43130"/>
                  </a:moveTo>
                  <a:lnTo>
                    <a:pt x="2011891" y="81229"/>
                  </a:lnTo>
                  <a:lnTo>
                    <a:pt x="2030983" y="81279"/>
                  </a:lnTo>
                  <a:lnTo>
                    <a:pt x="2030983" y="43179"/>
                  </a:lnTo>
                  <a:lnTo>
                    <a:pt x="2011976" y="43130"/>
                  </a:lnTo>
                  <a:close/>
                </a:path>
                <a:path w="2126615" h="119380">
                  <a:moveTo>
                    <a:pt x="2012060" y="4952"/>
                  </a:moveTo>
                  <a:lnTo>
                    <a:pt x="2011976" y="43130"/>
                  </a:lnTo>
                  <a:lnTo>
                    <a:pt x="2030983" y="43179"/>
                  </a:lnTo>
                  <a:lnTo>
                    <a:pt x="2030983" y="81279"/>
                  </a:lnTo>
                  <a:lnTo>
                    <a:pt x="2088347" y="81279"/>
                  </a:lnTo>
                  <a:lnTo>
                    <a:pt x="2126234" y="62484"/>
                  </a:lnTo>
                  <a:lnTo>
                    <a:pt x="2012060" y="4952"/>
                  </a:lnTo>
                  <a:close/>
                </a:path>
                <a:path w="2126615" h="119380">
                  <a:moveTo>
                    <a:pt x="114342" y="38150"/>
                  </a:moveTo>
                  <a:lnTo>
                    <a:pt x="114257" y="76249"/>
                  </a:lnTo>
                  <a:lnTo>
                    <a:pt x="2011891" y="81229"/>
                  </a:lnTo>
                  <a:lnTo>
                    <a:pt x="2011976" y="43130"/>
                  </a:lnTo>
                  <a:lnTo>
                    <a:pt x="114342" y="38150"/>
                  </a:lnTo>
                  <a:close/>
                </a:path>
                <a:path w="2126615" h="119380">
                  <a:moveTo>
                    <a:pt x="95250" y="38100"/>
                  </a:moveTo>
                  <a:lnTo>
                    <a:pt x="95250" y="76200"/>
                  </a:lnTo>
                  <a:lnTo>
                    <a:pt x="114257" y="76249"/>
                  </a:lnTo>
                  <a:lnTo>
                    <a:pt x="114342" y="38150"/>
                  </a:lnTo>
                  <a:lnTo>
                    <a:pt x="95250" y="38100"/>
                  </a:lnTo>
                  <a:close/>
                </a:path>
                <a:path w="2126615" h="119380">
                  <a:moveTo>
                    <a:pt x="114342" y="38100"/>
                  </a:moveTo>
                  <a:lnTo>
                    <a:pt x="95250" y="38100"/>
                  </a:lnTo>
                  <a:lnTo>
                    <a:pt x="114342" y="381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930896" y="2418588"/>
              <a:ext cx="795096" cy="126758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978140" y="2446020"/>
              <a:ext cx="710183" cy="1182623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978140" y="2446020"/>
              <a:ext cx="710565" cy="1183005"/>
            </a:xfrm>
            <a:custGeom>
              <a:avLst/>
              <a:gdLst/>
              <a:ahLst/>
              <a:cxnLst/>
              <a:rect l="l" t="t" r="r" b="b"/>
              <a:pathLst>
                <a:path w="710565" h="1183004">
                  <a:moveTo>
                    <a:pt x="710183" y="197103"/>
                  </a:moveTo>
                  <a:lnTo>
                    <a:pt x="692078" y="259396"/>
                  </a:lnTo>
                  <a:lnTo>
                    <a:pt x="641664" y="313503"/>
                  </a:lnTo>
                  <a:lnTo>
                    <a:pt x="606170" y="336470"/>
                  </a:lnTo>
                  <a:lnTo>
                    <a:pt x="564794" y="356173"/>
                  </a:lnTo>
                  <a:lnTo>
                    <a:pt x="518266" y="372204"/>
                  </a:lnTo>
                  <a:lnTo>
                    <a:pt x="467319" y="384157"/>
                  </a:lnTo>
                  <a:lnTo>
                    <a:pt x="412683" y="391627"/>
                  </a:lnTo>
                  <a:lnTo>
                    <a:pt x="355091" y="394207"/>
                  </a:lnTo>
                  <a:lnTo>
                    <a:pt x="297500" y="391627"/>
                  </a:lnTo>
                  <a:lnTo>
                    <a:pt x="242864" y="384157"/>
                  </a:lnTo>
                  <a:lnTo>
                    <a:pt x="191917" y="372204"/>
                  </a:lnTo>
                  <a:lnTo>
                    <a:pt x="145389" y="356173"/>
                  </a:lnTo>
                  <a:lnTo>
                    <a:pt x="104012" y="336470"/>
                  </a:lnTo>
                  <a:lnTo>
                    <a:pt x="68519" y="313503"/>
                  </a:lnTo>
                  <a:lnTo>
                    <a:pt x="39639" y="287676"/>
                  </a:lnTo>
                  <a:lnTo>
                    <a:pt x="4648" y="229070"/>
                  </a:lnTo>
                  <a:lnTo>
                    <a:pt x="0" y="197103"/>
                  </a:lnTo>
                </a:path>
                <a:path w="710565" h="1183004">
                  <a:moveTo>
                    <a:pt x="0" y="197103"/>
                  </a:moveTo>
                  <a:lnTo>
                    <a:pt x="18105" y="134811"/>
                  </a:lnTo>
                  <a:lnTo>
                    <a:pt x="68519" y="80704"/>
                  </a:lnTo>
                  <a:lnTo>
                    <a:pt x="104013" y="57737"/>
                  </a:lnTo>
                  <a:lnTo>
                    <a:pt x="145389" y="38034"/>
                  </a:lnTo>
                  <a:lnTo>
                    <a:pt x="191917" y="22003"/>
                  </a:lnTo>
                  <a:lnTo>
                    <a:pt x="242864" y="10050"/>
                  </a:lnTo>
                  <a:lnTo>
                    <a:pt x="297500" y="2580"/>
                  </a:lnTo>
                  <a:lnTo>
                    <a:pt x="355091" y="0"/>
                  </a:lnTo>
                  <a:lnTo>
                    <a:pt x="412683" y="2580"/>
                  </a:lnTo>
                  <a:lnTo>
                    <a:pt x="467319" y="10050"/>
                  </a:lnTo>
                  <a:lnTo>
                    <a:pt x="518266" y="22003"/>
                  </a:lnTo>
                  <a:lnTo>
                    <a:pt x="564794" y="38034"/>
                  </a:lnTo>
                  <a:lnTo>
                    <a:pt x="606171" y="57737"/>
                  </a:lnTo>
                  <a:lnTo>
                    <a:pt x="641664" y="80704"/>
                  </a:lnTo>
                  <a:lnTo>
                    <a:pt x="670544" y="106531"/>
                  </a:lnTo>
                  <a:lnTo>
                    <a:pt x="705535" y="165137"/>
                  </a:lnTo>
                  <a:lnTo>
                    <a:pt x="710183" y="197103"/>
                  </a:lnTo>
                  <a:lnTo>
                    <a:pt x="710183" y="985519"/>
                  </a:lnTo>
                  <a:lnTo>
                    <a:pt x="692078" y="1047812"/>
                  </a:lnTo>
                  <a:lnTo>
                    <a:pt x="641664" y="1101919"/>
                  </a:lnTo>
                  <a:lnTo>
                    <a:pt x="606170" y="1124886"/>
                  </a:lnTo>
                  <a:lnTo>
                    <a:pt x="564794" y="1144589"/>
                  </a:lnTo>
                  <a:lnTo>
                    <a:pt x="518266" y="1160620"/>
                  </a:lnTo>
                  <a:lnTo>
                    <a:pt x="467319" y="1172573"/>
                  </a:lnTo>
                  <a:lnTo>
                    <a:pt x="412683" y="1180043"/>
                  </a:lnTo>
                  <a:lnTo>
                    <a:pt x="355091" y="1182623"/>
                  </a:lnTo>
                  <a:lnTo>
                    <a:pt x="297500" y="1180043"/>
                  </a:lnTo>
                  <a:lnTo>
                    <a:pt x="242864" y="1172573"/>
                  </a:lnTo>
                  <a:lnTo>
                    <a:pt x="191917" y="1160620"/>
                  </a:lnTo>
                  <a:lnTo>
                    <a:pt x="145389" y="1144589"/>
                  </a:lnTo>
                  <a:lnTo>
                    <a:pt x="104012" y="1124886"/>
                  </a:lnTo>
                  <a:lnTo>
                    <a:pt x="68519" y="1101919"/>
                  </a:lnTo>
                  <a:lnTo>
                    <a:pt x="39639" y="1076092"/>
                  </a:lnTo>
                  <a:lnTo>
                    <a:pt x="4648" y="1017486"/>
                  </a:lnTo>
                  <a:lnTo>
                    <a:pt x="0" y="985519"/>
                  </a:lnTo>
                  <a:lnTo>
                    <a:pt x="0" y="197103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055358" y="2979674"/>
              <a:ext cx="923290" cy="116205"/>
            </a:xfrm>
            <a:custGeom>
              <a:avLst/>
              <a:gdLst/>
              <a:ahLst/>
              <a:cxnLst/>
              <a:rect l="l" t="t" r="r" b="b"/>
              <a:pathLst>
                <a:path w="923290" h="116205">
                  <a:moveTo>
                    <a:pt x="808566" y="77557"/>
                  </a:moveTo>
                  <a:lnTo>
                    <a:pt x="808482" y="115697"/>
                  </a:lnTo>
                  <a:lnTo>
                    <a:pt x="884936" y="77597"/>
                  </a:lnTo>
                  <a:lnTo>
                    <a:pt x="827659" y="77597"/>
                  </a:lnTo>
                  <a:lnTo>
                    <a:pt x="808566" y="77557"/>
                  </a:lnTo>
                  <a:close/>
                </a:path>
                <a:path w="923290" h="116205">
                  <a:moveTo>
                    <a:pt x="114426" y="0"/>
                  </a:moveTo>
                  <a:lnTo>
                    <a:pt x="0" y="56896"/>
                  </a:lnTo>
                  <a:lnTo>
                    <a:pt x="114173" y="114300"/>
                  </a:lnTo>
                  <a:lnTo>
                    <a:pt x="114257" y="76112"/>
                  </a:lnTo>
                  <a:lnTo>
                    <a:pt x="95250" y="76073"/>
                  </a:lnTo>
                  <a:lnTo>
                    <a:pt x="95250" y="37973"/>
                  </a:lnTo>
                  <a:lnTo>
                    <a:pt x="114342" y="37973"/>
                  </a:lnTo>
                  <a:lnTo>
                    <a:pt x="114426" y="0"/>
                  </a:lnTo>
                  <a:close/>
                </a:path>
                <a:path w="923290" h="116205">
                  <a:moveTo>
                    <a:pt x="808651" y="39457"/>
                  </a:moveTo>
                  <a:lnTo>
                    <a:pt x="808566" y="77557"/>
                  </a:lnTo>
                  <a:lnTo>
                    <a:pt x="827659" y="77597"/>
                  </a:lnTo>
                  <a:lnTo>
                    <a:pt x="827659" y="39497"/>
                  </a:lnTo>
                  <a:lnTo>
                    <a:pt x="808651" y="39457"/>
                  </a:lnTo>
                  <a:close/>
                </a:path>
                <a:path w="923290" h="116205">
                  <a:moveTo>
                    <a:pt x="808736" y="1397"/>
                  </a:moveTo>
                  <a:lnTo>
                    <a:pt x="808651" y="39457"/>
                  </a:lnTo>
                  <a:lnTo>
                    <a:pt x="827659" y="39497"/>
                  </a:lnTo>
                  <a:lnTo>
                    <a:pt x="827659" y="77597"/>
                  </a:lnTo>
                  <a:lnTo>
                    <a:pt x="884936" y="77597"/>
                  </a:lnTo>
                  <a:lnTo>
                    <a:pt x="922909" y="58674"/>
                  </a:lnTo>
                  <a:lnTo>
                    <a:pt x="808736" y="1397"/>
                  </a:lnTo>
                  <a:close/>
                </a:path>
                <a:path w="923290" h="116205">
                  <a:moveTo>
                    <a:pt x="114342" y="38012"/>
                  </a:moveTo>
                  <a:lnTo>
                    <a:pt x="114257" y="76112"/>
                  </a:lnTo>
                  <a:lnTo>
                    <a:pt x="808566" y="77557"/>
                  </a:lnTo>
                  <a:lnTo>
                    <a:pt x="808651" y="39457"/>
                  </a:lnTo>
                  <a:lnTo>
                    <a:pt x="114342" y="38012"/>
                  </a:lnTo>
                  <a:close/>
                </a:path>
                <a:path w="923290" h="116205">
                  <a:moveTo>
                    <a:pt x="95250" y="37973"/>
                  </a:moveTo>
                  <a:lnTo>
                    <a:pt x="95250" y="76073"/>
                  </a:lnTo>
                  <a:lnTo>
                    <a:pt x="114257" y="76112"/>
                  </a:lnTo>
                  <a:lnTo>
                    <a:pt x="114342" y="38012"/>
                  </a:lnTo>
                  <a:lnTo>
                    <a:pt x="95250" y="37973"/>
                  </a:lnTo>
                  <a:close/>
                </a:path>
                <a:path w="923290" h="116205">
                  <a:moveTo>
                    <a:pt x="114342" y="37973"/>
                  </a:moveTo>
                  <a:lnTo>
                    <a:pt x="95250" y="37973"/>
                  </a:lnTo>
                  <a:lnTo>
                    <a:pt x="114342" y="380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2812160" y="2587498"/>
            <a:ext cx="1998980" cy="8280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145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latin typeface="Cambria"/>
                <a:cs typeface="Cambria"/>
              </a:rPr>
              <a:t>recurgere </a:t>
            </a:r>
            <a:r>
              <a:rPr sz="2000" spc="-5" dirty="0">
                <a:latin typeface="Cambria"/>
                <a:cs typeface="Cambria"/>
              </a:rPr>
              <a:t>la</a:t>
            </a:r>
            <a:r>
              <a:rPr sz="2000" spc="-7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API</a:t>
            </a:r>
            <a:endParaRPr sz="2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510"/>
              </a:spcBef>
            </a:pPr>
            <a:r>
              <a:rPr sz="2000" b="1" dirty="0">
                <a:latin typeface="Cambria"/>
                <a:cs typeface="Cambria"/>
              </a:rPr>
              <a:t>JSON</a:t>
            </a:r>
            <a:r>
              <a:rPr sz="2000" dirty="0">
                <a:latin typeface="Cambria"/>
                <a:cs typeface="Cambria"/>
              </a:rPr>
              <a:t>, </a:t>
            </a:r>
            <a:r>
              <a:rPr sz="2000" b="1" spc="-5" dirty="0">
                <a:latin typeface="Cambria"/>
                <a:cs typeface="Cambria"/>
              </a:rPr>
              <a:t>XML</a:t>
            </a:r>
            <a:r>
              <a:rPr sz="2000" spc="-5" dirty="0">
                <a:latin typeface="Cambria"/>
                <a:cs typeface="Cambria"/>
              </a:rPr>
              <a:t>,</a:t>
            </a:r>
            <a:r>
              <a:rPr sz="2000" spc="-90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CSV</a:t>
            </a:r>
            <a:r>
              <a:rPr sz="2000" spc="-5" dirty="0">
                <a:latin typeface="Cambria"/>
                <a:cs typeface="Cambria"/>
              </a:rPr>
              <a:t>,…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197602" y="1678304"/>
            <a:ext cx="153098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spc="-10" dirty="0">
                <a:latin typeface="Cambria"/>
                <a:cs typeface="Cambria"/>
              </a:rPr>
              <a:t>server</a:t>
            </a:r>
            <a:r>
              <a:rPr sz="2200" spc="-5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„slab”</a:t>
            </a:r>
            <a:endParaRPr sz="22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200" spc="-5" dirty="0">
                <a:latin typeface="Cambria"/>
                <a:cs typeface="Cambria"/>
              </a:rPr>
              <a:t>(</a:t>
            </a:r>
            <a:r>
              <a:rPr sz="2200" i="1" spc="-5" dirty="0">
                <a:latin typeface="Cambria"/>
                <a:cs typeface="Cambria"/>
              </a:rPr>
              <a:t>thin</a:t>
            </a:r>
            <a:r>
              <a:rPr sz="2200" spc="-5" dirty="0">
                <a:latin typeface="Cambria"/>
                <a:cs typeface="Cambria"/>
              </a:rPr>
              <a:t>)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40232" y="1684781"/>
            <a:ext cx="228536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93090" marR="5080" indent="-581025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Cambria"/>
                <a:cs typeface="Cambria"/>
              </a:rPr>
              <a:t>client </a:t>
            </a:r>
            <a:r>
              <a:rPr sz="2200" spc="-50" dirty="0">
                <a:latin typeface="Cambria"/>
                <a:cs typeface="Cambria"/>
              </a:rPr>
              <a:t>Web </a:t>
            </a:r>
            <a:r>
              <a:rPr sz="2200" spc="-10" dirty="0">
                <a:latin typeface="Cambria"/>
                <a:cs typeface="Cambria"/>
              </a:rPr>
              <a:t>modern  </a:t>
            </a:r>
            <a:r>
              <a:rPr sz="2200" spc="-5" dirty="0">
                <a:latin typeface="Cambria"/>
                <a:cs typeface="Cambria"/>
              </a:rPr>
              <a:t>(HTML5)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86613" y="3658361"/>
            <a:ext cx="2620010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6670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latin typeface="Cambria"/>
                <a:cs typeface="Cambria"/>
              </a:rPr>
              <a:t>aplicație </a:t>
            </a:r>
            <a:r>
              <a:rPr sz="2000" spc="-10" dirty="0">
                <a:latin typeface="Cambria"/>
                <a:cs typeface="Cambria"/>
              </a:rPr>
              <a:t>JavaScript  (eventual, </a:t>
            </a:r>
            <a:r>
              <a:rPr sz="2000" spc="-5" dirty="0">
                <a:latin typeface="Cambria"/>
                <a:cs typeface="Cambria"/>
              </a:rPr>
              <a:t>via </a:t>
            </a:r>
            <a:r>
              <a:rPr sz="2000" i="1" dirty="0">
                <a:latin typeface="Cambria"/>
                <a:cs typeface="Cambria"/>
              </a:rPr>
              <a:t>app</a:t>
            </a:r>
            <a:r>
              <a:rPr sz="2000" i="1" spc="-80" dirty="0">
                <a:latin typeface="Cambria"/>
                <a:cs typeface="Cambria"/>
              </a:rPr>
              <a:t> </a:t>
            </a:r>
            <a:r>
              <a:rPr sz="2000" i="1" spc="-5" dirty="0">
                <a:latin typeface="Cambria"/>
                <a:cs typeface="Cambria"/>
              </a:rPr>
              <a:t>store</a:t>
            </a:r>
            <a:r>
              <a:rPr sz="2000" spc="-5" dirty="0">
                <a:latin typeface="Cambria"/>
                <a:cs typeface="Cambria"/>
              </a:rPr>
              <a:t>)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12749" y="5070728"/>
            <a:ext cx="7915909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Cambria"/>
                <a:cs typeface="Cambria"/>
              </a:rPr>
              <a:t>implementarea </a:t>
            </a:r>
            <a:r>
              <a:rPr sz="2800" spc="-5" dirty="0">
                <a:latin typeface="Cambria"/>
                <a:cs typeface="Cambria"/>
              </a:rPr>
              <a:t>aplicației </a:t>
            </a:r>
            <a:r>
              <a:rPr sz="2800" spc="-20" dirty="0">
                <a:latin typeface="Cambria"/>
                <a:cs typeface="Cambria"/>
              </a:rPr>
              <a:t>JavaScript </a:t>
            </a:r>
            <a:r>
              <a:rPr sz="2800" spc="-10" dirty="0">
                <a:latin typeface="Cambria"/>
                <a:cs typeface="Cambria"/>
              </a:rPr>
              <a:t>poate </a:t>
            </a:r>
            <a:r>
              <a:rPr sz="2800" spc="-15" dirty="0">
                <a:latin typeface="Cambria"/>
                <a:cs typeface="Cambria"/>
              </a:rPr>
              <a:t>recurge </a:t>
            </a:r>
            <a:r>
              <a:rPr sz="2800" spc="-10" dirty="0">
                <a:latin typeface="Cambria"/>
                <a:cs typeface="Cambria"/>
              </a:rPr>
              <a:t>la  </a:t>
            </a:r>
            <a:r>
              <a:rPr sz="2800" spc="-5" dirty="0">
                <a:latin typeface="Cambria"/>
                <a:cs typeface="Cambria"/>
              </a:rPr>
              <a:t>biblioteci, </a:t>
            </a:r>
            <a:r>
              <a:rPr sz="2800" i="1" spc="-10" dirty="0">
                <a:latin typeface="Cambria"/>
                <a:cs typeface="Cambria"/>
              </a:rPr>
              <a:t>framework</a:t>
            </a:r>
            <a:r>
              <a:rPr sz="2800" spc="-10" dirty="0">
                <a:latin typeface="Cambria"/>
                <a:cs typeface="Cambria"/>
              </a:rPr>
              <a:t>-uri, </a:t>
            </a:r>
            <a:r>
              <a:rPr sz="2800" spc="-5" dirty="0">
                <a:latin typeface="Cambria"/>
                <a:cs typeface="Cambria"/>
              </a:rPr>
              <a:t>componente</a:t>
            </a:r>
            <a:r>
              <a:rPr sz="2800" spc="2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specifice</a:t>
            </a:r>
            <a:endParaRPr sz="28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2800" i="1" spc="-10" dirty="0">
                <a:latin typeface="Cambria"/>
                <a:cs typeface="Cambria"/>
              </a:rPr>
              <a:t>e.g.</a:t>
            </a:r>
            <a:r>
              <a:rPr sz="2800" spc="-10" dirty="0">
                <a:latin typeface="Cambria"/>
                <a:cs typeface="Cambria"/>
              </a:rPr>
              <a:t>, </a:t>
            </a:r>
            <a:r>
              <a:rPr sz="2800" spc="-45" dirty="0">
                <a:latin typeface="Cambria"/>
                <a:cs typeface="Cambria"/>
              </a:rPr>
              <a:t>Angular, </a:t>
            </a:r>
            <a:r>
              <a:rPr sz="2800" spc="-5" dirty="0">
                <a:latin typeface="Cambria"/>
                <a:cs typeface="Cambria"/>
              </a:rPr>
              <a:t>React,</a:t>
            </a:r>
            <a:r>
              <a:rPr sz="2800" spc="85" dirty="0">
                <a:latin typeface="Cambria"/>
                <a:cs typeface="Cambria"/>
              </a:rPr>
              <a:t> </a:t>
            </a:r>
            <a:r>
              <a:rPr sz="2800" spc="-65" dirty="0">
                <a:latin typeface="Cambria"/>
                <a:cs typeface="Cambria"/>
              </a:rPr>
              <a:t>Vue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title"/>
          </p:nvPr>
        </p:nvSpPr>
        <p:spPr>
          <a:xfrm>
            <a:off x="1058062" y="550544"/>
            <a:ext cx="702818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API: abordare </a:t>
            </a:r>
            <a:r>
              <a:rPr sz="4000" spc="-10" dirty="0">
                <a:solidFill>
                  <a:srgbClr val="2A046E"/>
                </a:solidFill>
                <a:latin typeface="Candara"/>
                <a:cs typeface="Candara"/>
              </a:rPr>
              <a:t>client </a:t>
            </a: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–</a:t>
            </a:r>
            <a:r>
              <a:rPr sz="4000" spc="40" dirty="0">
                <a:solidFill>
                  <a:srgbClr val="2A046E"/>
                </a:solidFill>
                <a:latin typeface="Candara"/>
                <a:cs typeface="Candara"/>
              </a:rPr>
              <a:t> </a:t>
            </a: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JavaScript</a:t>
            </a:r>
            <a:endParaRPr sz="4000">
              <a:latin typeface="Candara"/>
              <a:cs typeface="Candara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5759" y="2506992"/>
            <a:ext cx="1308735" cy="1097280"/>
            <a:chOff x="365759" y="2506992"/>
            <a:chExt cx="1308735" cy="1097280"/>
          </a:xfrm>
        </p:grpSpPr>
        <p:sp>
          <p:nvSpPr>
            <p:cNvPr id="3" name="object 3"/>
            <p:cNvSpPr/>
            <p:nvPr/>
          </p:nvSpPr>
          <p:spPr>
            <a:xfrm>
              <a:off x="365759" y="2537472"/>
              <a:ext cx="1308735" cy="102068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03859" y="2506992"/>
              <a:ext cx="1232509" cy="109688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13003" y="2561844"/>
              <a:ext cx="1223771" cy="93573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3003" y="2561844"/>
              <a:ext cx="1224280" cy="935990"/>
            </a:xfrm>
            <a:custGeom>
              <a:avLst/>
              <a:gdLst/>
              <a:ahLst/>
              <a:cxnLst/>
              <a:rect l="l" t="t" r="r" b="b"/>
              <a:pathLst>
                <a:path w="1224280" h="935989">
                  <a:moveTo>
                    <a:pt x="0" y="155955"/>
                  </a:moveTo>
                  <a:lnTo>
                    <a:pt x="7950" y="106671"/>
                  </a:lnTo>
                  <a:lnTo>
                    <a:pt x="30090" y="63861"/>
                  </a:lnTo>
                  <a:lnTo>
                    <a:pt x="63850" y="30097"/>
                  </a:lnTo>
                  <a:lnTo>
                    <a:pt x="106662" y="7953"/>
                  </a:lnTo>
                  <a:lnTo>
                    <a:pt x="155955" y="0"/>
                  </a:lnTo>
                  <a:lnTo>
                    <a:pt x="1067815" y="0"/>
                  </a:lnTo>
                  <a:lnTo>
                    <a:pt x="1117100" y="7953"/>
                  </a:lnTo>
                  <a:lnTo>
                    <a:pt x="1159910" y="30097"/>
                  </a:lnTo>
                  <a:lnTo>
                    <a:pt x="1193674" y="63861"/>
                  </a:lnTo>
                  <a:lnTo>
                    <a:pt x="1215818" y="106671"/>
                  </a:lnTo>
                  <a:lnTo>
                    <a:pt x="1223771" y="155955"/>
                  </a:lnTo>
                  <a:lnTo>
                    <a:pt x="1223771" y="779779"/>
                  </a:lnTo>
                  <a:lnTo>
                    <a:pt x="1215818" y="829064"/>
                  </a:lnTo>
                  <a:lnTo>
                    <a:pt x="1193674" y="871874"/>
                  </a:lnTo>
                  <a:lnTo>
                    <a:pt x="1159910" y="905638"/>
                  </a:lnTo>
                  <a:lnTo>
                    <a:pt x="1117100" y="927782"/>
                  </a:lnTo>
                  <a:lnTo>
                    <a:pt x="1067815" y="935735"/>
                  </a:lnTo>
                  <a:lnTo>
                    <a:pt x="155955" y="935735"/>
                  </a:lnTo>
                  <a:lnTo>
                    <a:pt x="106662" y="927782"/>
                  </a:lnTo>
                  <a:lnTo>
                    <a:pt x="63850" y="905638"/>
                  </a:lnTo>
                  <a:lnTo>
                    <a:pt x="30090" y="871874"/>
                  </a:lnTo>
                  <a:lnTo>
                    <a:pt x="7950" y="829064"/>
                  </a:lnTo>
                  <a:lnTo>
                    <a:pt x="0" y="779779"/>
                  </a:lnTo>
                  <a:lnTo>
                    <a:pt x="0" y="155955"/>
                  </a:lnTo>
                  <a:close/>
                </a:path>
              </a:pathLst>
            </a:custGeom>
            <a:ln w="9143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86841" y="2583307"/>
            <a:ext cx="878205" cy="81851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2700" marR="5080" indent="-1905" algn="ctr">
              <a:lnSpc>
                <a:spcPct val="80000"/>
              </a:lnSpc>
              <a:spcBef>
                <a:spcPts val="585"/>
              </a:spcBef>
            </a:pP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sistem  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de  ope</a:t>
            </a:r>
            <a:r>
              <a:rPr sz="2000" spc="-40" dirty="0">
                <a:solidFill>
                  <a:srgbClr val="FFFFFF"/>
                </a:solidFill>
                <a:latin typeface="Cambria"/>
                <a:cs typeface="Cambria"/>
              </a:rPr>
              <a:t>r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a</a:t>
            </a:r>
            <a:r>
              <a:rPr sz="2000" spc="-30" dirty="0">
                <a:solidFill>
                  <a:srgbClr val="FFFFFF"/>
                </a:solidFill>
                <a:latin typeface="Cambria"/>
                <a:cs typeface="Cambria"/>
              </a:rPr>
              <a:t>r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601724" y="2468829"/>
            <a:ext cx="1212850" cy="1165860"/>
            <a:chOff x="1601724" y="2468829"/>
            <a:chExt cx="1212850" cy="1165860"/>
          </a:xfrm>
        </p:grpSpPr>
        <p:sp>
          <p:nvSpPr>
            <p:cNvPr id="9" name="object 9"/>
            <p:cNvSpPr/>
            <p:nvPr/>
          </p:nvSpPr>
          <p:spPr>
            <a:xfrm>
              <a:off x="1624584" y="2468829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01724" y="2631922"/>
              <a:ext cx="1212697" cy="91391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671828" y="2496311"/>
              <a:ext cx="1080515" cy="10805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671827" y="2496311"/>
            <a:ext cx="1080770" cy="1080770"/>
          </a:xfrm>
          <a:prstGeom prst="rect">
            <a:avLst/>
          </a:prstGeom>
          <a:ln w="9144">
            <a:solidFill>
              <a:srgbClr val="F8F8F8"/>
            </a:solidFill>
          </a:ln>
        </p:spPr>
        <p:txBody>
          <a:bodyPr vert="horz" wrap="square" lIns="0" tIns="227965" rIns="0" bIns="0" rtlCol="0">
            <a:spAutoFit/>
          </a:bodyPr>
          <a:lstStyle/>
          <a:p>
            <a:pPr marL="322580" marR="114935" indent="-198120">
              <a:lnSpc>
                <a:spcPct val="100000"/>
              </a:lnSpc>
              <a:spcBef>
                <a:spcPts val="1795"/>
              </a:spcBef>
            </a:pPr>
            <a:r>
              <a:rPr sz="2000" spc="-5" dirty="0">
                <a:latin typeface="Cambria"/>
                <a:cs typeface="Cambria"/>
              </a:rPr>
              <a:t>p</a:t>
            </a:r>
            <a:r>
              <a:rPr sz="2000" spc="-2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ez</a:t>
            </a:r>
            <a:r>
              <a:rPr sz="2000" spc="-15" dirty="0">
                <a:latin typeface="Cambria"/>
                <a:cs typeface="Cambria"/>
              </a:rPr>
              <a:t>e</a:t>
            </a:r>
            <a:r>
              <a:rPr sz="2000" spc="-5" dirty="0">
                <a:latin typeface="Cambria"/>
                <a:cs typeface="Cambria"/>
              </a:rPr>
              <a:t>n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10" dirty="0">
                <a:latin typeface="Cambria"/>
                <a:cs typeface="Cambria"/>
              </a:rPr>
              <a:t>tare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821935" y="2467305"/>
            <a:ext cx="1165860" cy="1165860"/>
            <a:chOff x="4821935" y="2467305"/>
            <a:chExt cx="1165860" cy="1165860"/>
          </a:xfrm>
        </p:grpSpPr>
        <p:sp>
          <p:nvSpPr>
            <p:cNvPr id="14" name="object 14"/>
            <p:cNvSpPr/>
            <p:nvPr/>
          </p:nvSpPr>
          <p:spPr>
            <a:xfrm>
              <a:off x="4821935" y="2467305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864607" y="2631922"/>
              <a:ext cx="1080096" cy="91391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869179" y="2494788"/>
              <a:ext cx="1080515" cy="10805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869179" y="2494788"/>
              <a:ext cx="1080770" cy="1080770"/>
            </a:xfrm>
            <a:custGeom>
              <a:avLst/>
              <a:gdLst/>
              <a:ahLst/>
              <a:cxnLst/>
              <a:rect l="l" t="t" r="r" b="b"/>
              <a:pathLst>
                <a:path w="1080770" h="1080770">
                  <a:moveTo>
                    <a:pt x="0" y="1080515"/>
                  </a:moveTo>
                  <a:lnTo>
                    <a:pt x="1080515" y="1080515"/>
                  </a:lnTo>
                  <a:lnTo>
                    <a:pt x="1080515" y="0"/>
                  </a:lnTo>
                  <a:lnTo>
                    <a:pt x="0" y="0"/>
                  </a:lnTo>
                  <a:lnTo>
                    <a:pt x="0" y="1080515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4873752" y="2710688"/>
            <a:ext cx="108458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5435" marR="189230" indent="-11938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latin typeface="Cambria"/>
                <a:cs typeface="Cambria"/>
              </a:rPr>
              <a:t>p</a:t>
            </a:r>
            <a:r>
              <a:rPr sz="2000" spc="-2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o</a:t>
            </a:r>
            <a:r>
              <a:rPr sz="2000" spc="5" dirty="0">
                <a:latin typeface="Cambria"/>
                <a:cs typeface="Cambria"/>
              </a:rPr>
              <a:t>c</a:t>
            </a:r>
            <a:r>
              <a:rPr sz="2000" spc="-5" dirty="0">
                <a:latin typeface="Cambria"/>
                <a:cs typeface="Cambria"/>
              </a:rPr>
              <a:t>e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5" dirty="0">
                <a:latin typeface="Cambria"/>
                <a:cs typeface="Cambria"/>
              </a:rPr>
              <a:t>sare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879591" y="2467305"/>
            <a:ext cx="1263650" cy="1231265"/>
            <a:chOff x="5879591" y="2467305"/>
            <a:chExt cx="1263650" cy="1231265"/>
          </a:xfrm>
        </p:grpSpPr>
        <p:sp>
          <p:nvSpPr>
            <p:cNvPr id="20" name="object 20"/>
            <p:cNvSpPr/>
            <p:nvPr/>
          </p:nvSpPr>
          <p:spPr>
            <a:xfrm>
              <a:off x="5928359" y="2467305"/>
              <a:ext cx="1164018" cy="116552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879591" y="2479497"/>
              <a:ext cx="1263040" cy="121874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975603" y="2494788"/>
              <a:ext cx="1078992" cy="108051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975603" y="2494788"/>
              <a:ext cx="1079500" cy="1080770"/>
            </a:xfrm>
            <a:custGeom>
              <a:avLst/>
              <a:gdLst/>
              <a:ahLst/>
              <a:cxnLst/>
              <a:rect l="l" t="t" r="r" b="b"/>
              <a:pathLst>
                <a:path w="1079500" h="1080770">
                  <a:moveTo>
                    <a:pt x="0" y="1080515"/>
                  </a:moveTo>
                  <a:lnTo>
                    <a:pt x="1078992" y="1080515"/>
                  </a:lnTo>
                  <a:lnTo>
                    <a:pt x="1078992" y="0"/>
                  </a:lnTo>
                  <a:lnTo>
                    <a:pt x="0" y="0"/>
                  </a:lnTo>
                  <a:lnTo>
                    <a:pt x="0" y="1080515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5967221" y="2558288"/>
            <a:ext cx="1083310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7314" marR="83820" algn="ctr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mbria"/>
                <a:cs typeface="Cambria"/>
              </a:rPr>
              <a:t>a</a:t>
            </a:r>
            <a:r>
              <a:rPr sz="2000" spc="-5" dirty="0">
                <a:latin typeface="Cambria"/>
                <a:cs typeface="Cambria"/>
              </a:rPr>
              <a:t>bst</a:t>
            </a:r>
            <a:r>
              <a:rPr sz="2000" spc="-3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a</a:t>
            </a:r>
            <a:r>
              <a:rPr sz="2000" spc="10" dirty="0">
                <a:latin typeface="Cambria"/>
                <a:cs typeface="Cambria"/>
              </a:rPr>
              <a:t>c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5" dirty="0">
                <a:latin typeface="Cambria"/>
                <a:cs typeface="Cambria"/>
              </a:rPr>
              <a:t>tizare  </a:t>
            </a:r>
            <a:r>
              <a:rPr sz="2000" dirty="0">
                <a:latin typeface="Cambria"/>
                <a:cs typeface="Cambria"/>
              </a:rPr>
              <a:t>date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753105" y="2418588"/>
            <a:ext cx="5973445" cy="1268095"/>
            <a:chOff x="2753105" y="2418588"/>
            <a:chExt cx="5973445" cy="1268095"/>
          </a:xfrm>
        </p:grpSpPr>
        <p:sp>
          <p:nvSpPr>
            <p:cNvPr id="26" name="object 26"/>
            <p:cNvSpPr/>
            <p:nvPr/>
          </p:nvSpPr>
          <p:spPr>
            <a:xfrm>
              <a:off x="2753105" y="2976626"/>
              <a:ext cx="2126615" cy="119380"/>
            </a:xfrm>
            <a:custGeom>
              <a:avLst/>
              <a:gdLst/>
              <a:ahLst/>
              <a:cxnLst/>
              <a:rect l="l" t="t" r="r" b="b"/>
              <a:pathLst>
                <a:path w="2126615" h="119380">
                  <a:moveTo>
                    <a:pt x="2011891" y="81229"/>
                  </a:moveTo>
                  <a:lnTo>
                    <a:pt x="2011807" y="119252"/>
                  </a:lnTo>
                  <a:lnTo>
                    <a:pt x="2088347" y="81279"/>
                  </a:lnTo>
                  <a:lnTo>
                    <a:pt x="2030983" y="81279"/>
                  </a:lnTo>
                  <a:lnTo>
                    <a:pt x="2011891" y="81229"/>
                  </a:lnTo>
                  <a:close/>
                </a:path>
                <a:path w="2126615" h="119380">
                  <a:moveTo>
                    <a:pt x="114426" y="0"/>
                  </a:moveTo>
                  <a:lnTo>
                    <a:pt x="0" y="56896"/>
                  </a:lnTo>
                  <a:lnTo>
                    <a:pt x="114173" y="114300"/>
                  </a:lnTo>
                  <a:lnTo>
                    <a:pt x="114257" y="76249"/>
                  </a:lnTo>
                  <a:lnTo>
                    <a:pt x="95250" y="76200"/>
                  </a:lnTo>
                  <a:lnTo>
                    <a:pt x="95250" y="38100"/>
                  </a:lnTo>
                  <a:lnTo>
                    <a:pt x="114342" y="38100"/>
                  </a:lnTo>
                  <a:lnTo>
                    <a:pt x="114426" y="0"/>
                  </a:lnTo>
                  <a:close/>
                </a:path>
                <a:path w="2126615" h="119380">
                  <a:moveTo>
                    <a:pt x="2011976" y="43130"/>
                  </a:moveTo>
                  <a:lnTo>
                    <a:pt x="2011891" y="81229"/>
                  </a:lnTo>
                  <a:lnTo>
                    <a:pt x="2030983" y="81279"/>
                  </a:lnTo>
                  <a:lnTo>
                    <a:pt x="2030983" y="43179"/>
                  </a:lnTo>
                  <a:lnTo>
                    <a:pt x="2011976" y="43130"/>
                  </a:lnTo>
                  <a:close/>
                </a:path>
                <a:path w="2126615" h="119380">
                  <a:moveTo>
                    <a:pt x="2012060" y="4952"/>
                  </a:moveTo>
                  <a:lnTo>
                    <a:pt x="2011976" y="43130"/>
                  </a:lnTo>
                  <a:lnTo>
                    <a:pt x="2030983" y="43179"/>
                  </a:lnTo>
                  <a:lnTo>
                    <a:pt x="2030983" y="81279"/>
                  </a:lnTo>
                  <a:lnTo>
                    <a:pt x="2088347" y="81279"/>
                  </a:lnTo>
                  <a:lnTo>
                    <a:pt x="2126234" y="62484"/>
                  </a:lnTo>
                  <a:lnTo>
                    <a:pt x="2012060" y="4952"/>
                  </a:lnTo>
                  <a:close/>
                </a:path>
                <a:path w="2126615" h="119380">
                  <a:moveTo>
                    <a:pt x="114342" y="38150"/>
                  </a:moveTo>
                  <a:lnTo>
                    <a:pt x="114257" y="76249"/>
                  </a:lnTo>
                  <a:lnTo>
                    <a:pt x="2011891" y="81229"/>
                  </a:lnTo>
                  <a:lnTo>
                    <a:pt x="2011976" y="43130"/>
                  </a:lnTo>
                  <a:lnTo>
                    <a:pt x="114342" y="38150"/>
                  </a:lnTo>
                  <a:close/>
                </a:path>
                <a:path w="2126615" h="119380">
                  <a:moveTo>
                    <a:pt x="95250" y="38100"/>
                  </a:moveTo>
                  <a:lnTo>
                    <a:pt x="95250" y="76200"/>
                  </a:lnTo>
                  <a:lnTo>
                    <a:pt x="114257" y="76249"/>
                  </a:lnTo>
                  <a:lnTo>
                    <a:pt x="114342" y="38150"/>
                  </a:lnTo>
                  <a:lnTo>
                    <a:pt x="95250" y="38100"/>
                  </a:lnTo>
                  <a:close/>
                </a:path>
                <a:path w="2126615" h="119380">
                  <a:moveTo>
                    <a:pt x="114342" y="38100"/>
                  </a:moveTo>
                  <a:lnTo>
                    <a:pt x="95250" y="38100"/>
                  </a:lnTo>
                  <a:lnTo>
                    <a:pt x="114342" y="381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930896" y="2418588"/>
              <a:ext cx="795096" cy="126758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978140" y="2446020"/>
              <a:ext cx="710183" cy="1182623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978140" y="2446020"/>
              <a:ext cx="710565" cy="1183005"/>
            </a:xfrm>
            <a:custGeom>
              <a:avLst/>
              <a:gdLst/>
              <a:ahLst/>
              <a:cxnLst/>
              <a:rect l="l" t="t" r="r" b="b"/>
              <a:pathLst>
                <a:path w="710565" h="1183004">
                  <a:moveTo>
                    <a:pt x="710183" y="197103"/>
                  </a:moveTo>
                  <a:lnTo>
                    <a:pt x="692078" y="259396"/>
                  </a:lnTo>
                  <a:lnTo>
                    <a:pt x="641664" y="313503"/>
                  </a:lnTo>
                  <a:lnTo>
                    <a:pt x="606170" y="336470"/>
                  </a:lnTo>
                  <a:lnTo>
                    <a:pt x="564794" y="356173"/>
                  </a:lnTo>
                  <a:lnTo>
                    <a:pt x="518266" y="372204"/>
                  </a:lnTo>
                  <a:lnTo>
                    <a:pt x="467319" y="384157"/>
                  </a:lnTo>
                  <a:lnTo>
                    <a:pt x="412683" y="391627"/>
                  </a:lnTo>
                  <a:lnTo>
                    <a:pt x="355091" y="394207"/>
                  </a:lnTo>
                  <a:lnTo>
                    <a:pt x="297500" y="391627"/>
                  </a:lnTo>
                  <a:lnTo>
                    <a:pt x="242864" y="384157"/>
                  </a:lnTo>
                  <a:lnTo>
                    <a:pt x="191917" y="372204"/>
                  </a:lnTo>
                  <a:lnTo>
                    <a:pt x="145389" y="356173"/>
                  </a:lnTo>
                  <a:lnTo>
                    <a:pt x="104012" y="336470"/>
                  </a:lnTo>
                  <a:lnTo>
                    <a:pt x="68519" y="313503"/>
                  </a:lnTo>
                  <a:lnTo>
                    <a:pt x="39639" y="287676"/>
                  </a:lnTo>
                  <a:lnTo>
                    <a:pt x="4648" y="229070"/>
                  </a:lnTo>
                  <a:lnTo>
                    <a:pt x="0" y="197103"/>
                  </a:lnTo>
                </a:path>
                <a:path w="710565" h="1183004">
                  <a:moveTo>
                    <a:pt x="0" y="197103"/>
                  </a:moveTo>
                  <a:lnTo>
                    <a:pt x="18105" y="134811"/>
                  </a:lnTo>
                  <a:lnTo>
                    <a:pt x="68519" y="80704"/>
                  </a:lnTo>
                  <a:lnTo>
                    <a:pt x="104013" y="57737"/>
                  </a:lnTo>
                  <a:lnTo>
                    <a:pt x="145389" y="38034"/>
                  </a:lnTo>
                  <a:lnTo>
                    <a:pt x="191917" y="22003"/>
                  </a:lnTo>
                  <a:lnTo>
                    <a:pt x="242864" y="10050"/>
                  </a:lnTo>
                  <a:lnTo>
                    <a:pt x="297500" y="2580"/>
                  </a:lnTo>
                  <a:lnTo>
                    <a:pt x="355091" y="0"/>
                  </a:lnTo>
                  <a:lnTo>
                    <a:pt x="412683" y="2580"/>
                  </a:lnTo>
                  <a:lnTo>
                    <a:pt x="467319" y="10050"/>
                  </a:lnTo>
                  <a:lnTo>
                    <a:pt x="518266" y="22003"/>
                  </a:lnTo>
                  <a:lnTo>
                    <a:pt x="564794" y="38034"/>
                  </a:lnTo>
                  <a:lnTo>
                    <a:pt x="606171" y="57737"/>
                  </a:lnTo>
                  <a:lnTo>
                    <a:pt x="641664" y="80704"/>
                  </a:lnTo>
                  <a:lnTo>
                    <a:pt x="670544" y="106531"/>
                  </a:lnTo>
                  <a:lnTo>
                    <a:pt x="705535" y="165137"/>
                  </a:lnTo>
                  <a:lnTo>
                    <a:pt x="710183" y="197103"/>
                  </a:lnTo>
                  <a:lnTo>
                    <a:pt x="710183" y="985519"/>
                  </a:lnTo>
                  <a:lnTo>
                    <a:pt x="692078" y="1047812"/>
                  </a:lnTo>
                  <a:lnTo>
                    <a:pt x="641664" y="1101919"/>
                  </a:lnTo>
                  <a:lnTo>
                    <a:pt x="606170" y="1124886"/>
                  </a:lnTo>
                  <a:lnTo>
                    <a:pt x="564794" y="1144589"/>
                  </a:lnTo>
                  <a:lnTo>
                    <a:pt x="518266" y="1160620"/>
                  </a:lnTo>
                  <a:lnTo>
                    <a:pt x="467319" y="1172573"/>
                  </a:lnTo>
                  <a:lnTo>
                    <a:pt x="412683" y="1180043"/>
                  </a:lnTo>
                  <a:lnTo>
                    <a:pt x="355091" y="1182623"/>
                  </a:lnTo>
                  <a:lnTo>
                    <a:pt x="297500" y="1180043"/>
                  </a:lnTo>
                  <a:lnTo>
                    <a:pt x="242864" y="1172573"/>
                  </a:lnTo>
                  <a:lnTo>
                    <a:pt x="191917" y="1160620"/>
                  </a:lnTo>
                  <a:lnTo>
                    <a:pt x="145389" y="1144589"/>
                  </a:lnTo>
                  <a:lnTo>
                    <a:pt x="104012" y="1124886"/>
                  </a:lnTo>
                  <a:lnTo>
                    <a:pt x="68519" y="1101919"/>
                  </a:lnTo>
                  <a:lnTo>
                    <a:pt x="39639" y="1076092"/>
                  </a:lnTo>
                  <a:lnTo>
                    <a:pt x="4648" y="1017486"/>
                  </a:lnTo>
                  <a:lnTo>
                    <a:pt x="0" y="985519"/>
                  </a:lnTo>
                  <a:lnTo>
                    <a:pt x="0" y="197103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055358" y="2979674"/>
              <a:ext cx="923290" cy="116205"/>
            </a:xfrm>
            <a:custGeom>
              <a:avLst/>
              <a:gdLst/>
              <a:ahLst/>
              <a:cxnLst/>
              <a:rect l="l" t="t" r="r" b="b"/>
              <a:pathLst>
                <a:path w="923290" h="116205">
                  <a:moveTo>
                    <a:pt x="808566" y="77557"/>
                  </a:moveTo>
                  <a:lnTo>
                    <a:pt x="808482" y="115697"/>
                  </a:lnTo>
                  <a:lnTo>
                    <a:pt x="884936" y="77597"/>
                  </a:lnTo>
                  <a:lnTo>
                    <a:pt x="827659" y="77597"/>
                  </a:lnTo>
                  <a:lnTo>
                    <a:pt x="808566" y="77557"/>
                  </a:lnTo>
                  <a:close/>
                </a:path>
                <a:path w="923290" h="116205">
                  <a:moveTo>
                    <a:pt x="114426" y="0"/>
                  </a:moveTo>
                  <a:lnTo>
                    <a:pt x="0" y="56896"/>
                  </a:lnTo>
                  <a:lnTo>
                    <a:pt x="114173" y="114300"/>
                  </a:lnTo>
                  <a:lnTo>
                    <a:pt x="114257" y="76112"/>
                  </a:lnTo>
                  <a:lnTo>
                    <a:pt x="95250" y="76073"/>
                  </a:lnTo>
                  <a:lnTo>
                    <a:pt x="95250" y="37973"/>
                  </a:lnTo>
                  <a:lnTo>
                    <a:pt x="114342" y="37973"/>
                  </a:lnTo>
                  <a:lnTo>
                    <a:pt x="114426" y="0"/>
                  </a:lnTo>
                  <a:close/>
                </a:path>
                <a:path w="923290" h="116205">
                  <a:moveTo>
                    <a:pt x="808651" y="39457"/>
                  </a:moveTo>
                  <a:lnTo>
                    <a:pt x="808566" y="77557"/>
                  </a:lnTo>
                  <a:lnTo>
                    <a:pt x="827659" y="77597"/>
                  </a:lnTo>
                  <a:lnTo>
                    <a:pt x="827659" y="39497"/>
                  </a:lnTo>
                  <a:lnTo>
                    <a:pt x="808651" y="39457"/>
                  </a:lnTo>
                  <a:close/>
                </a:path>
                <a:path w="923290" h="116205">
                  <a:moveTo>
                    <a:pt x="808736" y="1397"/>
                  </a:moveTo>
                  <a:lnTo>
                    <a:pt x="808651" y="39457"/>
                  </a:lnTo>
                  <a:lnTo>
                    <a:pt x="827659" y="39497"/>
                  </a:lnTo>
                  <a:lnTo>
                    <a:pt x="827659" y="77597"/>
                  </a:lnTo>
                  <a:lnTo>
                    <a:pt x="884936" y="77597"/>
                  </a:lnTo>
                  <a:lnTo>
                    <a:pt x="922909" y="58674"/>
                  </a:lnTo>
                  <a:lnTo>
                    <a:pt x="808736" y="1397"/>
                  </a:lnTo>
                  <a:close/>
                </a:path>
                <a:path w="923290" h="116205">
                  <a:moveTo>
                    <a:pt x="114342" y="38012"/>
                  </a:moveTo>
                  <a:lnTo>
                    <a:pt x="114257" y="76112"/>
                  </a:lnTo>
                  <a:lnTo>
                    <a:pt x="808566" y="77557"/>
                  </a:lnTo>
                  <a:lnTo>
                    <a:pt x="808651" y="39457"/>
                  </a:lnTo>
                  <a:lnTo>
                    <a:pt x="114342" y="38012"/>
                  </a:lnTo>
                  <a:close/>
                </a:path>
                <a:path w="923290" h="116205">
                  <a:moveTo>
                    <a:pt x="95250" y="37973"/>
                  </a:moveTo>
                  <a:lnTo>
                    <a:pt x="95250" y="76073"/>
                  </a:lnTo>
                  <a:lnTo>
                    <a:pt x="114257" y="76112"/>
                  </a:lnTo>
                  <a:lnTo>
                    <a:pt x="114342" y="38012"/>
                  </a:lnTo>
                  <a:lnTo>
                    <a:pt x="95250" y="37973"/>
                  </a:lnTo>
                  <a:close/>
                </a:path>
                <a:path w="923290" h="116205">
                  <a:moveTo>
                    <a:pt x="114342" y="37973"/>
                  </a:moveTo>
                  <a:lnTo>
                    <a:pt x="95250" y="37973"/>
                  </a:lnTo>
                  <a:lnTo>
                    <a:pt x="114342" y="380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2814573" y="2587498"/>
            <a:ext cx="1998980" cy="8280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6891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latin typeface="Cambria"/>
                <a:cs typeface="Cambria"/>
              </a:rPr>
              <a:t>recurgere </a:t>
            </a:r>
            <a:r>
              <a:rPr sz="2000" spc="-5" dirty="0">
                <a:latin typeface="Cambria"/>
                <a:cs typeface="Cambria"/>
              </a:rPr>
              <a:t>la</a:t>
            </a:r>
            <a:r>
              <a:rPr sz="2000" spc="-7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API</a:t>
            </a:r>
            <a:endParaRPr sz="2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510"/>
              </a:spcBef>
            </a:pPr>
            <a:r>
              <a:rPr sz="2000" b="1" dirty="0">
                <a:latin typeface="Cambria"/>
                <a:cs typeface="Cambria"/>
              </a:rPr>
              <a:t>JSON</a:t>
            </a:r>
            <a:r>
              <a:rPr sz="2000" dirty="0">
                <a:latin typeface="Cambria"/>
                <a:cs typeface="Cambria"/>
              </a:rPr>
              <a:t>, </a:t>
            </a:r>
            <a:r>
              <a:rPr sz="2000" b="1" spc="-5" dirty="0">
                <a:latin typeface="Cambria"/>
                <a:cs typeface="Cambria"/>
              </a:rPr>
              <a:t>XML</a:t>
            </a:r>
            <a:r>
              <a:rPr sz="2000" spc="-5" dirty="0">
                <a:latin typeface="Cambria"/>
                <a:cs typeface="Cambria"/>
              </a:rPr>
              <a:t>,</a:t>
            </a:r>
            <a:r>
              <a:rPr sz="2000" spc="-8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CSV</a:t>
            </a:r>
            <a:r>
              <a:rPr sz="2000" spc="-5" dirty="0">
                <a:latin typeface="Cambria"/>
                <a:cs typeface="Cambria"/>
              </a:rPr>
              <a:t>,…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197602" y="1678304"/>
            <a:ext cx="153098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spc="-10" dirty="0">
                <a:latin typeface="Cambria"/>
                <a:cs typeface="Cambria"/>
              </a:rPr>
              <a:t>server</a:t>
            </a:r>
            <a:r>
              <a:rPr sz="2200" spc="-5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„slab”</a:t>
            </a:r>
            <a:endParaRPr sz="22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200" spc="-5" dirty="0">
                <a:latin typeface="Cambria"/>
                <a:cs typeface="Cambria"/>
              </a:rPr>
              <a:t>(</a:t>
            </a:r>
            <a:r>
              <a:rPr sz="2200" i="1" spc="-5" dirty="0">
                <a:latin typeface="Cambria"/>
                <a:cs typeface="Cambria"/>
              </a:rPr>
              <a:t>thin</a:t>
            </a:r>
            <a:r>
              <a:rPr sz="2200" spc="-5" dirty="0">
                <a:latin typeface="Cambria"/>
                <a:cs typeface="Cambria"/>
              </a:rPr>
              <a:t>)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05180" y="1684781"/>
            <a:ext cx="235712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4010" marR="5080" indent="-321945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Cambria"/>
                <a:cs typeface="Cambria"/>
              </a:rPr>
              <a:t>client </a:t>
            </a:r>
            <a:r>
              <a:rPr sz="2200" spc="-20" dirty="0">
                <a:latin typeface="Cambria"/>
                <a:cs typeface="Cambria"/>
              </a:rPr>
              <a:t>nativ </a:t>
            </a:r>
            <a:r>
              <a:rPr sz="2200" spc="-10" dirty="0">
                <a:latin typeface="Cambria"/>
                <a:cs typeface="Cambria"/>
              </a:rPr>
              <a:t>modern  </a:t>
            </a:r>
            <a:r>
              <a:rPr sz="2200" spc="-5" dirty="0">
                <a:latin typeface="Cambria"/>
                <a:cs typeface="Cambria"/>
              </a:rPr>
              <a:t>(</a:t>
            </a:r>
            <a:r>
              <a:rPr sz="2200" i="1" spc="-5" dirty="0">
                <a:latin typeface="Cambria"/>
                <a:cs typeface="Cambria"/>
              </a:rPr>
              <a:t>smart</a:t>
            </a:r>
            <a:r>
              <a:rPr sz="2200" i="1" dirty="0">
                <a:latin typeface="Cambria"/>
                <a:cs typeface="Cambria"/>
              </a:rPr>
              <a:t> </a:t>
            </a:r>
            <a:r>
              <a:rPr sz="2200" i="1" spc="-5" dirty="0">
                <a:latin typeface="Cambria"/>
                <a:cs typeface="Cambria"/>
              </a:rPr>
              <a:t>device</a:t>
            </a:r>
            <a:r>
              <a:rPr sz="2200" spc="-5" dirty="0">
                <a:latin typeface="Cambria"/>
                <a:cs typeface="Cambria"/>
              </a:rPr>
              <a:t>)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49097" y="3658361"/>
            <a:ext cx="2496185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latin typeface="Cambria"/>
                <a:cs typeface="Cambria"/>
              </a:rPr>
              <a:t>aplicație</a:t>
            </a:r>
            <a:r>
              <a:rPr sz="2000" spc="-55" dirty="0">
                <a:latin typeface="Cambria"/>
                <a:cs typeface="Cambria"/>
              </a:rPr>
              <a:t> </a:t>
            </a:r>
            <a:r>
              <a:rPr sz="2000" spc="-15" dirty="0">
                <a:latin typeface="Cambria"/>
                <a:cs typeface="Cambria"/>
              </a:rPr>
              <a:t>nativă</a:t>
            </a:r>
            <a:endParaRPr sz="2000">
              <a:latin typeface="Cambria"/>
              <a:cs typeface="Cambria"/>
            </a:endParaRPr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latin typeface="Cambria"/>
                <a:cs typeface="Cambria"/>
              </a:rPr>
              <a:t>C#, </a:t>
            </a:r>
            <a:r>
              <a:rPr sz="2000" spc="-15" dirty="0">
                <a:latin typeface="Cambria"/>
                <a:cs typeface="Cambria"/>
              </a:rPr>
              <a:t>Java, </a:t>
            </a:r>
            <a:r>
              <a:rPr sz="2000" spc="-5" dirty="0">
                <a:latin typeface="Cambria"/>
                <a:cs typeface="Cambria"/>
              </a:rPr>
              <a:t>Obj-C,</a:t>
            </a:r>
            <a:r>
              <a:rPr sz="2000" spc="-8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Swift,…  (uzual, </a:t>
            </a:r>
            <a:r>
              <a:rPr sz="2000" spc="-5" dirty="0">
                <a:latin typeface="Cambria"/>
                <a:cs typeface="Cambria"/>
              </a:rPr>
              <a:t>via </a:t>
            </a:r>
            <a:r>
              <a:rPr sz="2000" i="1" dirty="0">
                <a:latin typeface="Cambria"/>
                <a:cs typeface="Cambria"/>
              </a:rPr>
              <a:t>app</a:t>
            </a:r>
            <a:r>
              <a:rPr sz="2000" i="1" spc="-90" dirty="0">
                <a:latin typeface="Cambria"/>
                <a:cs typeface="Cambria"/>
              </a:rPr>
              <a:t> </a:t>
            </a:r>
            <a:r>
              <a:rPr sz="2000" i="1" spc="-5" dirty="0">
                <a:latin typeface="Cambria"/>
                <a:cs typeface="Cambria"/>
              </a:rPr>
              <a:t>store</a:t>
            </a:r>
            <a:r>
              <a:rPr sz="2000" spc="-5" dirty="0">
                <a:latin typeface="Cambria"/>
                <a:cs typeface="Cambria"/>
              </a:rPr>
              <a:t>)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35" name="object 35"/>
          <p:cNvSpPr txBox="1">
            <a:spLocks noGrp="1"/>
          </p:cNvSpPr>
          <p:nvPr>
            <p:ph type="title"/>
          </p:nvPr>
        </p:nvSpPr>
        <p:spPr>
          <a:xfrm>
            <a:off x="2486025" y="550544"/>
            <a:ext cx="41694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API: </a:t>
            </a:r>
            <a:r>
              <a:rPr sz="4000" spc="-10" dirty="0">
                <a:solidFill>
                  <a:srgbClr val="2A046E"/>
                </a:solidFill>
                <a:latin typeface="Candara"/>
                <a:cs typeface="Candara"/>
              </a:rPr>
              <a:t>aplicații</a:t>
            </a: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 native</a:t>
            </a:r>
            <a:endParaRPr sz="4000">
              <a:latin typeface="Candara"/>
              <a:cs typeface="Candara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204215" y="4802136"/>
            <a:ext cx="4189095" cy="1607820"/>
            <a:chOff x="204215" y="4802136"/>
            <a:chExt cx="4189095" cy="1607820"/>
          </a:xfrm>
        </p:grpSpPr>
        <p:sp>
          <p:nvSpPr>
            <p:cNvPr id="37" name="object 37"/>
            <p:cNvSpPr/>
            <p:nvPr/>
          </p:nvSpPr>
          <p:spPr>
            <a:xfrm>
              <a:off x="204215" y="4802136"/>
              <a:ext cx="4189095" cy="1493139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08431" y="4962080"/>
              <a:ext cx="3780663" cy="1447419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51459" y="4826254"/>
              <a:ext cx="4104131" cy="1408430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51459" y="4826254"/>
              <a:ext cx="4104640" cy="1408430"/>
            </a:xfrm>
            <a:custGeom>
              <a:avLst/>
              <a:gdLst/>
              <a:ahLst/>
              <a:cxnLst/>
              <a:rect l="l" t="t" r="r" b="b"/>
              <a:pathLst>
                <a:path w="4104640" h="1408429">
                  <a:moveTo>
                    <a:pt x="0" y="388620"/>
                  </a:moveTo>
                  <a:lnTo>
                    <a:pt x="5387" y="341852"/>
                  </a:lnTo>
                  <a:lnTo>
                    <a:pt x="20732" y="298920"/>
                  </a:lnTo>
                  <a:lnTo>
                    <a:pt x="44810" y="261050"/>
                  </a:lnTo>
                  <a:lnTo>
                    <a:pt x="76397" y="229464"/>
                  </a:lnTo>
                  <a:lnTo>
                    <a:pt x="114268" y="205388"/>
                  </a:lnTo>
                  <a:lnTo>
                    <a:pt x="157198" y="190044"/>
                  </a:lnTo>
                  <a:lnTo>
                    <a:pt x="203961" y="184658"/>
                  </a:lnTo>
                  <a:lnTo>
                    <a:pt x="684022" y="184658"/>
                  </a:lnTo>
                  <a:lnTo>
                    <a:pt x="1217168" y="0"/>
                  </a:lnTo>
                  <a:lnTo>
                    <a:pt x="1710054" y="184658"/>
                  </a:lnTo>
                  <a:lnTo>
                    <a:pt x="3900169" y="184658"/>
                  </a:lnTo>
                  <a:lnTo>
                    <a:pt x="3946937" y="190044"/>
                  </a:lnTo>
                  <a:lnTo>
                    <a:pt x="3989869" y="205388"/>
                  </a:lnTo>
                  <a:lnTo>
                    <a:pt x="4027739" y="229464"/>
                  </a:lnTo>
                  <a:lnTo>
                    <a:pt x="4059325" y="261050"/>
                  </a:lnTo>
                  <a:lnTo>
                    <a:pt x="4083401" y="298920"/>
                  </a:lnTo>
                  <a:lnTo>
                    <a:pt x="4098745" y="341852"/>
                  </a:lnTo>
                  <a:lnTo>
                    <a:pt x="4104131" y="388620"/>
                  </a:lnTo>
                  <a:lnTo>
                    <a:pt x="4104131" y="694563"/>
                  </a:lnTo>
                  <a:lnTo>
                    <a:pt x="4104131" y="1204455"/>
                  </a:lnTo>
                  <a:lnTo>
                    <a:pt x="4098745" y="1251223"/>
                  </a:lnTo>
                  <a:lnTo>
                    <a:pt x="4083401" y="1294156"/>
                  </a:lnTo>
                  <a:lnTo>
                    <a:pt x="4059325" y="1332029"/>
                  </a:lnTo>
                  <a:lnTo>
                    <a:pt x="4027739" y="1363618"/>
                  </a:lnTo>
                  <a:lnTo>
                    <a:pt x="3989869" y="1387697"/>
                  </a:lnTo>
                  <a:lnTo>
                    <a:pt x="3946937" y="1403042"/>
                  </a:lnTo>
                  <a:lnTo>
                    <a:pt x="3900169" y="1408430"/>
                  </a:lnTo>
                  <a:lnTo>
                    <a:pt x="1710054" y="1408430"/>
                  </a:lnTo>
                  <a:lnTo>
                    <a:pt x="684022" y="1408430"/>
                  </a:lnTo>
                  <a:lnTo>
                    <a:pt x="203961" y="1408430"/>
                  </a:lnTo>
                  <a:lnTo>
                    <a:pt x="157198" y="1403042"/>
                  </a:lnTo>
                  <a:lnTo>
                    <a:pt x="114268" y="1387697"/>
                  </a:lnTo>
                  <a:lnTo>
                    <a:pt x="76397" y="1363618"/>
                  </a:lnTo>
                  <a:lnTo>
                    <a:pt x="44810" y="1332029"/>
                  </a:lnTo>
                  <a:lnTo>
                    <a:pt x="20732" y="1294156"/>
                  </a:lnTo>
                  <a:lnTo>
                    <a:pt x="5387" y="1251223"/>
                  </a:lnTo>
                  <a:lnTo>
                    <a:pt x="0" y="1204455"/>
                  </a:lnTo>
                  <a:lnTo>
                    <a:pt x="0" y="694563"/>
                  </a:lnTo>
                  <a:lnTo>
                    <a:pt x="0" y="388620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620979" y="5054041"/>
            <a:ext cx="336550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2400" i="1" spc="-10" dirty="0">
                <a:solidFill>
                  <a:srgbClr val="FFFFFF"/>
                </a:solidFill>
                <a:latin typeface="Cambria"/>
                <a:cs typeface="Cambria"/>
              </a:rPr>
              <a:t>desktop </a:t>
            </a:r>
            <a:r>
              <a:rPr sz="2400" dirty="0">
                <a:solidFill>
                  <a:srgbClr val="FFFFFF"/>
                </a:solidFill>
                <a:latin typeface="Cambria"/>
                <a:cs typeface="Cambria"/>
              </a:rPr>
              <a:t>și/sau </a:t>
            </a: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mobile,  </a:t>
            </a:r>
            <a:r>
              <a:rPr sz="2400" i="1" spc="-5" dirty="0">
                <a:solidFill>
                  <a:srgbClr val="FFFFFF"/>
                </a:solidFill>
                <a:latin typeface="Cambria"/>
                <a:cs typeface="Cambria"/>
              </a:rPr>
              <a:t>smart </a:t>
            </a:r>
            <a:r>
              <a:rPr sz="2400" spc="-80" dirty="0">
                <a:solidFill>
                  <a:srgbClr val="FFFFFF"/>
                </a:solidFill>
                <a:latin typeface="Cambria"/>
                <a:cs typeface="Cambria"/>
              </a:rPr>
              <a:t>TV, </a:t>
            </a:r>
            <a:r>
              <a:rPr sz="2400" i="1" spc="-5" dirty="0">
                <a:solidFill>
                  <a:srgbClr val="FFFFFF"/>
                </a:solidFill>
                <a:latin typeface="Cambria"/>
                <a:cs typeface="Cambria"/>
              </a:rPr>
              <a:t>home</a:t>
            </a:r>
            <a:r>
              <a:rPr sz="2400" i="1" spc="-2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i="1" spc="-5" dirty="0">
                <a:solidFill>
                  <a:srgbClr val="FFFFFF"/>
                </a:solidFill>
                <a:latin typeface="Cambria"/>
                <a:cs typeface="Cambria"/>
              </a:rPr>
              <a:t>appliance</a:t>
            </a: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,  dispozitiv</a:t>
            </a:r>
            <a:r>
              <a:rPr sz="2400" spc="-4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ambiental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3262" y="2081911"/>
            <a:ext cx="7640320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Interacțiunea dintre utilizator(i)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și</a:t>
            </a:r>
            <a:r>
              <a:rPr b="0" spc="2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software</a:t>
            </a:r>
          </a:p>
          <a:p>
            <a:pPr marL="26034">
              <a:lnSpc>
                <a:spcPct val="100000"/>
              </a:lnSpc>
            </a:pP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se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realizează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via o </a:t>
            </a:r>
            <a:r>
              <a:rPr spc="-5" dirty="0"/>
              <a:t>interfață </a:t>
            </a:r>
            <a:r>
              <a:rPr b="0" spc="-5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b="0" i="1" spc="-5" dirty="0">
                <a:solidFill>
                  <a:srgbClr val="000000"/>
                </a:solidFill>
                <a:latin typeface="Cambria"/>
                <a:cs typeface="Cambria"/>
              </a:rPr>
              <a:t>user</a:t>
            </a:r>
            <a:r>
              <a:rPr b="0" i="1" spc="-3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b="0" i="1" dirty="0">
                <a:solidFill>
                  <a:srgbClr val="000000"/>
                </a:solidFill>
                <a:latin typeface="Cambria"/>
                <a:cs typeface="Cambria"/>
              </a:rPr>
              <a:t>interface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5759" y="2506992"/>
            <a:ext cx="1308735" cy="1097280"/>
            <a:chOff x="365759" y="2506992"/>
            <a:chExt cx="1308735" cy="1097280"/>
          </a:xfrm>
        </p:grpSpPr>
        <p:sp>
          <p:nvSpPr>
            <p:cNvPr id="3" name="object 3"/>
            <p:cNvSpPr/>
            <p:nvPr/>
          </p:nvSpPr>
          <p:spPr>
            <a:xfrm>
              <a:off x="365759" y="2537472"/>
              <a:ext cx="1308735" cy="102068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03859" y="2506992"/>
              <a:ext cx="1232509" cy="109688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13003" y="2561844"/>
              <a:ext cx="1223771" cy="93573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3003" y="2561844"/>
              <a:ext cx="1224280" cy="935990"/>
            </a:xfrm>
            <a:custGeom>
              <a:avLst/>
              <a:gdLst/>
              <a:ahLst/>
              <a:cxnLst/>
              <a:rect l="l" t="t" r="r" b="b"/>
              <a:pathLst>
                <a:path w="1224280" h="935989">
                  <a:moveTo>
                    <a:pt x="0" y="155955"/>
                  </a:moveTo>
                  <a:lnTo>
                    <a:pt x="7950" y="106671"/>
                  </a:lnTo>
                  <a:lnTo>
                    <a:pt x="30090" y="63861"/>
                  </a:lnTo>
                  <a:lnTo>
                    <a:pt x="63850" y="30097"/>
                  </a:lnTo>
                  <a:lnTo>
                    <a:pt x="106662" y="7953"/>
                  </a:lnTo>
                  <a:lnTo>
                    <a:pt x="155955" y="0"/>
                  </a:lnTo>
                  <a:lnTo>
                    <a:pt x="1067815" y="0"/>
                  </a:lnTo>
                  <a:lnTo>
                    <a:pt x="1117100" y="7953"/>
                  </a:lnTo>
                  <a:lnTo>
                    <a:pt x="1159910" y="30097"/>
                  </a:lnTo>
                  <a:lnTo>
                    <a:pt x="1193674" y="63861"/>
                  </a:lnTo>
                  <a:lnTo>
                    <a:pt x="1215818" y="106671"/>
                  </a:lnTo>
                  <a:lnTo>
                    <a:pt x="1223771" y="155955"/>
                  </a:lnTo>
                  <a:lnTo>
                    <a:pt x="1223771" y="779779"/>
                  </a:lnTo>
                  <a:lnTo>
                    <a:pt x="1215818" y="829064"/>
                  </a:lnTo>
                  <a:lnTo>
                    <a:pt x="1193674" y="871874"/>
                  </a:lnTo>
                  <a:lnTo>
                    <a:pt x="1159910" y="905638"/>
                  </a:lnTo>
                  <a:lnTo>
                    <a:pt x="1117100" y="927782"/>
                  </a:lnTo>
                  <a:lnTo>
                    <a:pt x="1067815" y="935735"/>
                  </a:lnTo>
                  <a:lnTo>
                    <a:pt x="155955" y="935735"/>
                  </a:lnTo>
                  <a:lnTo>
                    <a:pt x="106662" y="927782"/>
                  </a:lnTo>
                  <a:lnTo>
                    <a:pt x="63850" y="905638"/>
                  </a:lnTo>
                  <a:lnTo>
                    <a:pt x="30090" y="871874"/>
                  </a:lnTo>
                  <a:lnTo>
                    <a:pt x="7950" y="829064"/>
                  </a:lnTo>
                  <a:lnTo>
                    <a:pt x="0" y="779779"/>
                  </a:lnTo>
                  <a:lnTo>
                    <a:pt x="0" y="155955"/>
                  </a:lnTo>
                  <a:close/>
                </a:path>
              </a:pathLst>
            </a:custGeom>
            <a:ln w="9143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86841" y="2583307"/>
            <a:ext cx="878205" cy="81851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2700" marR="5080" indent="-1905" algn="ctr">
              <a:lnSpc>
                <a:spcPct val="80000"/>
              </a:lnSpc>
              <a:spcBef>
                <a:spcPts val="585"/>
              </a:spcBef>
            </a:pP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sistem  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de  ope</a:t>
            </a:r>
            <a:r>
              <a:rPr sz="2000" spc="-40" dirty="0">
                <a:solidFill>
                  <a:srgbClr val="FFFFFF"/>
                </a:solidFill>
                <a:latin typeface="Cambria"/>
                <a:cs typeface="Cambria"/>
              </a:rPr>
              <a:t>r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a</a:t>
            </a:r>
            <a:r>
              <a:rPr sz="2000" spc="-30" dirty="0">
                <a:solidFill>
                  <a:srgbClr val="FFFFFF"/>
                </a:solidFill>
                <a:latin typeface="Cambria"/>
                <a:cs typeface="Cambria"/>
              </a:rPr>
              <a:t>r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601724" y="2468829"/>
            <a:ext cx="1212850" cy="1165860"/>
            <a:chOff x="1601724" y="2468829"/>
            <a:chExt cx="1212850" cy="1165860"/>
          </a:xfrm>
        </p:grpSpPr>
        <p:sp>
          <p:nvSpPr>
            <p:cNvPr id="9" name="object 9"/>
            <p:cNvSpPr/>
            <p:nvPr/>
          </p:nvSpPr>
          <p:spPr>
            <a:xfrm>
              <a:off x="1624584" y="2468829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01724" y="2631922"/>
              <a:ext cx="1212697" cy="91391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671828" y="2496311"/>
              <a:ext cx="1080515" cy="10805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671827" y="2496311"/>
            <a:ext cx="1080770" cy="1080770"/>
          </a:xfrm>
          <a:prstGeom prst="rect">
            <a:avLst/>
          </a:prstGeom>
          <a:ln w="9144">
            <a:solidFill>
              <a:srgbClr val="F8F8F8"/>
            </a:solidFill>
          </a:ln>
        </p:spPr>
        <p:txBody>
          <a:bodyPr vert="horz" wrap="square" lIns="0" tIns="227965" rIns="0" bIns="0" rtlCol="0">
            <a:spAutoFit/>
          </a:bodyPr>
          <a:lstStyle/>
          <a:p>
            <a:pPr marL="322580" marR="114935" indent="-198120">
              <a:lnSpc>
                <a:spcPct val="100000"/>
              </a:lnSpc>
              <a:spcBef>
                <a:spcPts val="1795"/>
              </a:spcBef>
            </a:pPr>
            <a:r>
              <a:rPr sz="2000" spc="-5" dirty="0">
                <a:latin typeface="Cambria"/>
                <a:cs typeface="Cambria"/>
              </a:rPr>
              <a:t>p</a:t>
            </a:r>
            <a:r>
              <a:rPr sz="2000" spc="-2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ez</a:t>
            </a:r>
            <a:r>
              <a:rPr sz="2000" spc="-15" dirty="0">
                <a:latin typeface="Cambria"/>
                <a:cs typeface="Cambria"/>
              </a:rPr>
              <a:t>e</a:t>
            </a:r>
            <a:r>
              <a:rPr sz="2000" spc="-5" dirty="0">
                <a:latin typeface="Cambria"/>
                <a:cs typeface="Cambria"/>
              </a:rPr>
              <a:t>n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10" dirty="0">
                <a:latin typeface="Cambria"/>
                <a:cs typeface="Cambria"/>
              </a:rPr>
              <a:t>tare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821935" y="2467305"/>
            <a:ext cx="1165860" cy="1165860"/>
            <a:chOff x="4821935" y="2467305"/>
            <a:chExt cx="1165860" cy="1165860"/>
          </a:xfrm>
        </p:grpSpPr>
        <p:sp>
          <p:nvSpPr>
            <p:cNvPr id="14" name="object 14"/>
            <p:cNvSpPr/>
            <p:nvPr/>
          </p:nvSpPr>
          <p:spPr>
            <a:xfrm>
              <a:off x="4821935" y="2467305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864607" y="2631922"/>
              <a:ext cx="1080096" cy="91391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869179" y="2494788"/>
              <a:ext cx="1080515" cy="10805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869179" y="2494788"/>
              <a:ext cx="1080770" cy="1080770"/>
            </a:xfrm>
            <a:custGeom>
              <a:avLst/>
              <a:gdLst/>
              <a:ahLst/>
              <a:cxnLst/>
              <a:rect l="l" t="t" r="r" b="b"/>
              <a:pathLst>
                <a:path w="1080770" h="1080770">
                  <a:moveTo>
                    <a:pt x="0" y="1080515"/>
                  </a:moveTo>
                  <a:lnTo>
                    <a:pt x="1080515" y="1080515"/>
                  </a:lnTo>
                  <a:lnTo>
                    <a:pt x="1080515" y="0"/>
                  </a:lnTo>
                  <a:lnTo>
                    <a:pt x="0" y="0"/>
                  </a:lnTo>
                  <a:lnTo>
                    <a:pt x="0" y="1080515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4873752" y="2710688"/>
            <a:ext cx="108458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5435" marR="189230" indent="-11938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latin typeface="Cambria"/>
                <a:cs typeface="Cambria"/>
              </a:rPr>
              <a:t>p</a:t>
            </a:r>
            <a:r>
              <a:rPr sz="2000" spc="-2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o</a:t>
            </a:r>
            <a:r>
              <a:rPr sz="2000" spc="5" dirty="0">
                <a:latin typeface="Cambria"/>
                <a:cs typeface="Cambria"/>
              </a:rPr>
              <a:t>c</a:t>
            </a:r>
            <a:r>
              <a:rPr sz="2000" spc="-5" dirty="0">
                <a:latin typeface="Cambria"/>
                <a:cs typeface="Cambria"/>
              </a:rPr>
              <a:t>e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5" dirty="0">
                <a:latin typeface="Cambria"/>
                <a:cs typeface="Cambria"/>
              </a:rPr>
              <a:t>sare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879591" y="2467305"/>
            <a:ext cx="1263650" cy="1231265"/>
            <a:chOff x="5879591" y="2467305"/>
            <a:chExt cx="1263650" cy="1231265"/>
          </a:xfrm>
        </p:grpSpPr>
        <p:sp>
          <p:nvSpPr>
            <p:cNvPr id="20" name="object 20"/>
            <p:cNvSpPr/>
            <p:nvPr/>
          </p:nvSpPr>
          <p:spPr>
            <a:xfrm>
              <a:off x="5928359" y="2467305"/>
              <a:ext cx="1164018" cy="116552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879591" y="2479497"/>
              <a:ext cx="1263040" cy="121874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975603" y="2494788"/>
              <a:ext cx="1078992" cy="108051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975603" y="2494788"/>
              <a:ext cx="1079500" cy="1080770"/>
            </a:xfrm>
            <a:custGeom>
              <a:avLst/>
              <a:gdLst/>
              <a:ahLst/>
              <a:cxnLst/>
              <a:rect l="l" t="t" r="r" b="b"/>
              <a:pathLst>
                <a:path w="1079500" h="1080770">
                  <a:moveTo>
                    <a:pt x="0" y="1080515"/>
                  </a:moveTo>
                  <a:lnTo>
                    <a:pt x="1078992" y="1080515"/>
                  </a:lnTo>
                  <a:lnTo>
                    <a:pt x="1078992" y="0"/>
                  </a:lnTo>
                  <a:lnTo>
                    <a:pt x="0" y="0"/>
                  </a:lnTo>
                  <a:lnTo>
                    <a:pt x="0" y="1080515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5967221" y="2558288"/>
            <a:ext cx="1083310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7314" marR="83820" algn="ctr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mbria"/>
                <a:cs typeface="Cambria"/>
              </a:rPr>
              <a:t>a</a:t>
            </a:r>
            <a:r>
              <a:rPr sz="2000" spc="-5" dirty="0">
                <a:latin typeface="Cambria"/>
                <a:cs typeface="Cambria"/>
              </a:rPr>
              <a:t>bst</a:t>
            </a:r>
            <a:r>
              <a:rPr sz="2000" spc="-3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a</a:t>
            </a:r>
            <a:r>
              <a:rPr sz="2000" spc="10" dirty="0">
                <a:latin typeface="Cambria"/>
                <a:cs typeface="Cambria"/>
              </a:rPr>
              <a:t>c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5" dirty="0">
                <a:latin typeface="Cambria"/>
                <a:cs typeface="Cambria"/>
              </a:rPr>
              <a:t>tizare  </a:t>
            </a:r>
            <a:r>
              <a:rPr sz="2000" dirty="0">
                <a:latin typeface="Cambria"/>
                <a:cs typeface="Cambria"/>
              </a:rPr>
              <a:t>date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753105" y="2418588"/>
            <a:ext cx="5973445" cy="1268095"/>
            <a:chOff x="2753105" y="2418588"/>
            <a:chExt cx="5973445" cy="1268095"/>
          </a:xfrm>
        </p:grpSpPr>
        <p:sp>
          <p:nvSpPr>
            <p:cNvPr id="26" name="object 26"/>
            <p:cNvSpPr/>
            <p:nvPr/>
          </p:nvSpPr>
          <p:spPr>
            <a:xfrm>
              <a:off x="2753105" y="2976626"/>
              <a:ext cx="2126615" cy="119380"/>
            </a:xfrm>
            <a:custGeom>
              <a:avLst/>
              <a:gdLst/>
              <a:ahLst/>
              <a:cxnLst/>
              <a:rect l="l" t="t" r="r" b="b"/>
              <a:pathLst>
                <a:path w="2126615" h="119380">
                  <a:moveTo>
                    <a:pt x="2011891" y="81229"/>
                  </a:moveTo>
                  <a:lnTo>
                    <a:pt x="2011807" y="119252"/>
                  </a:lnTo>
                  <a:lnTo>
                    <a:pt x="2088347" y="81279"/>
                  </a:lnTo>
                  <a:lnTo>
                    <a:pt x="2030983" y="81279"/>
                  </a:lnTo>
                  <a:lnTo>
                    <a:pt x="2011891" y="81229"/>
                  </a:lnTo>
                  <a:close/>
                </a:path>
                <a:path w="2126615" h="119380">
                  <a:moveTo>
                    <a:pt x="114426" y="0"/>
                  </a:moveTo>
                  <a:lnTo>
                    <a:pt x="0" y="56896"/>
                  </a:lnTo>
                  <a:lnTo>
                    <a:pt x="114173" y="114300"/>
                  </a:lnTo>
                  <a:lnTo>
                    <a:pt x="114257" y="76249"/>
                  </a:lnTo>
                  <a:lnTo>
                    <a:pt x="95250" y="76200"/>
                  </a:lnTo>
                  <a:lnTo>
                    <a:pt x="95250" y="38100"/>
                  </a:lnTo>
                  <a:lnTo>
                    <a:pt x="114342" y="38100"/>
                  </a:lnTo>
                  <a:lnTo>
                    <a:pt x="114426" y="0"/>
                  </a:lnTo>
                  <a:close/>
                </a:path>
                <a:path w="2126615" h="119380">
                  <a:moveTo>
                    <a:pt x="2011976" y="43130"/>
                  </a:moveTo>
                  <a:lnTo>
                    <a:pt x="2011891" y="81229"/>
                  </a:lnTo>
                  <a:lnTo>
                    <a:pt x="2030983" y="81279"/>
                  </a:lnTo>
                  <a:lnTo>
                    <a:pt x="2030983" y="43179"/>
                  </a:lnTo>
                  <a:lnTo>
                    <a:pt x="2011976" y="43130"/>
                  </a:lnTo>
                  <a:close/>
                </a:path>
                <a:path w="2126615" h="119380">
                  <a:moveTo>
                    <a:pt x="2012060" y="4952"/>
                  </a:moveTo>
                  <a:lnTo>
                    <a:pt x="2011976" y="43130"/>
                  </a:lnTo>
                  <a:lnTo>
                    <a:pt x="2030983" y="43179"/>
                  </a:lnTo>
                  <a:lnTo>
                    <a:pt x="2030983" y="81279"/>
                  </a:lnTo>
                  <a:lnTo>
                    <a:pt x="2088347" y="81279"/>
                  </a:lnTo>
                  <a:lnTo>
                    <a:pt x="2126234" y="62484"/>
                  </a:lnTo>
                  <a:lnTo>
                    <a:pt x="2012060" y="4952"/>
                  </a:lnTo>
                  <a:close/>
                </a:path>
                <a:path w="2126615" h="119380">
                  <a:moveTo>
                    <a:pt x="114342" y="38150"/>
                  </a:moveTo>
                  <a:lnTo>
                    <a:pt x="114257" y="76249"/>
                  </a:lnTo>
                  <a:lnTo>
                    <a:pt x="2011891" y="81229"/>
                  </a:lnTo>
                  <a:lnTo>
                    <a:pt x="2011976" y="43130"/>
                  </a:lnTo>
                  <a:lnTo>
                    <a:pt x="114342" y="38150"/>
                  </a:lnTo>
                  <a:close/>
                </a:path>
                <a:path w="2126615" h="119380">
                  <a:moveTo>
                    <a:pt x="95250" y="38100"/>
                  </a:moveTo>
                  <a:lnTo>
                    <a:pt x="95250" y="76200"/>
                  </a:lnTo>
                  <a:lnTo>
                    <a:pt x="114257" y="76249"/>
                  </a:lnTo>
                  <a:lnTo>
                    <a:pt x="114342" y="38150"/>
                  </a:lnTo>
                  <a:lnTo>
                    <a:pt x="95250" y="38100"/>
                  </a:lnTo>
                  <a:close/>
                </a:path>
                <a:path w="2126615" h="119380">
                  <a:moveTo>
                    <a:pt x="114342" y="38100"/>
                  </a:moveTo>
                  <a:lnTo>
                    <a:pt x="95250" y="38100"/>
                  </a:lnTo>
                  <a:lnTo>
                    <a:pt x="114342" y="381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930896" y="2418588"/>
              <a:ext cx="795096" cy="126758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978140" y="2446020"/>
              <a:ext cx="710183" cy="1182623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978140" y="2446020"/>
              <a:ext cx="710565" cy="1183005"/>
            </a:xfrm>
            <a:custGeom>
              <a:avLst/>
              <a:gdLst/>
              <a:ahLst/>
              <a:cxnLst/>
              <a:rect l="l" t="t" r="r" b="b"/>
              <a:pathLst>
                <a:path w="710565" h="1183004">
                  <a:moveTo>
                    <a:pt x="710183" y="197103"/>
                  </a:moveTo>
                  <a:lnTo>
                    <a:pt x="692078" y="259396"/>
                  </a:lnTo>
                  <a:lnTo>
                    <a:pt x="641664" y="313503"/>
                  </a:lnTo>
                  <a:lnTo>
                    <a:pt x="606170" y="336470"/>
                  </a:lnTo>
                  <a:lnTo>
                    <a:pt x="564794" y="356173"/>
                  </a:lnTo>
                  <a:lnTo>
                    <a:pt x="518266" y="372204"/>
                  </a:lnTo>
                  <a:lnTo>
                    <a:pt x="467319" y="384157"/>
                  </a:lnTo>
                  <a:lnTo>
                    <a:pt x="412683" y="391627"/>
                  </a:lnTo>
                  <a:lnTo>
                    <a:pt x="355091" y="394207"/>
                  </a:lnTo>
                  <a:lnTo>
                    <a:pt x="297500" y="391627"/>
                  </a:lnTo>
                  <a:lnTo>
                    <a:pt x="242864" y="384157"/>
                  </a:lnTo>
                  <a:lnTo>
                    <a:pt x="191917" y="372204"/>
                  </a:lnTo>
                  <a:lnTo>
                    <a:pt x="145389" y="356173"/>
                  </a:lnTo>
                  <a:lnTo>
                    <a:pt x="104012" y="336470"/>
                  </a:lnTo>
                  <a:lnTo>
                    <a:pt x="68519" y="313503"/>
                  </a:lnTo>
                  <a:lnTo>
                    <a:pt x="39639" y="287676"/>
                  </a:lnTo>
                  <a:lnTo>
                    <a:pt x="4648" y="229070"/>
                  </a:lnTo>
                  <a:lnTo>
                    <a:pt x="0" y="197103"/>
                  </a:lnTo>
                </a:path>
                <a:path w="710565" h="1183004">
                  <a:moveTo>
                    <a:pt x="0" y="197103"/>
                  </a:moveTo>
                  <a:lnTo>
                    <a:pt x="18105" y="134811"/>
                  </a:lnTo>
                  <a:lnTo>
                    <a:pt x="68519" y="80704"/>
                  </a:lnTo>
                  <a:lnTo>
                    <a:pt x="104013" y="57737"/>
                  </a:lnTo>
                  <a:lnTo>
                    <a:pt x="145389" y="38034"/>
                  </a:lnTo>
                  <a:lnTo>
                    <a:pt x="191917" y="22003"/>
                  </a:lnTo>
                  <a:lnTo>
                    <a:pt x="242864" y="10050"/>
                  </a:lnTo>
                  <a:lnTo>
                    <a:pt x="297500" y="2580"/>
                  </a:lnTo>
                  <a:lnTo>
                    <a:pt x="355091" y="0"/>
                  </a:lnTo>
                  <a:lnTo>
                    <a:pt x="412683" y="2580"/>
                  </a:lnTo>
                  <a:lnTo>
                    <a:pt x="467319" y="10050"/>
                  </a:lnTo>
                  <a:lnTo>
                    <a:pt x="518266" y="22003"/>
                  </a:lnTo>
                  <a:lnTo>
                    <a:pt x="564794" y="38034"/>
                  </a:lnTo>
                  <a:lnTo>
                    <a:pt x="606171" y="57737"/>
                  </a:lnTo>
                  <a:lnTo>
                    <a:pt x="641664" y="80704"/>
                  </a:lnTo>
                  <a:lnTo>
                    <a:pt x="670544" y="106531"/>
                  </a:lnTo>
                  <a:lnTo>
                    <a:pt x="705535" y="165137"/>
                  </a:lnTo>
                  <a:lnTo>
                    <a:pt x="710183" y="197103"/>
                  </a:lnTo>
                  <a:lnTo>
                    <a:pt x="710183" y="985519"/>
                  </a:lnTo>
                  <a:lnTo>
                    <a:pt x="692078" y="1047812"/>
                  </a:lnTo>
                  <a:lnTo>
                    <a:pt x="641664" y="1101919"/>
                  </a:lnTo>
                  <a:lnTo>
                    <a:pt x="606170" y="1124886"/>
                  </a:lnTo>
                  <a:lnTo>
                    <a:pt x="564794" y="1144589"/>
                  </a:lnTo>
                  <a:lnTo>
                    <a:pt x="518266" y="1160620"/>
                  </a:lnTo>
                  <a:lnTo>
                    <a:pt x="467319" y="1172573"/>
                  </a:lnTo>
                  <a:lnTo>
                    <a:pt x="412683" y="1180043"/>
                  </a:lnTo>
                  <a:lnTo>
                    <a:pt x="355091" y="1182623"/>
                  </a:lnTo>
                  <a:lnTo>
                    <a:pt x="297500" y="1180043"/>
                  </a:lnTo>
                  <a:lnTo>
                    <a:pt x="242864" y="1172573"/>
                  </a:lnTo>
                  <a:lnTo>
                    <a:pt x="191917" y="1160620"/>
                  </a:lnTo>
                  <a:lnTo>
                    <a:pt x="145389" y="1144589"/>
                  </a:lnTo>
                  <a:lnTo>
                    <a:pt x="104012" y="1124886"/>
                  </a:lnTo>
                  <a:lnTo>
                    <a:pt x="68519" y="1101919"/>
                  </a:lnTo>
                  <a:lnTo>
                    <a:pt x="39639" y="1076092"/>
                  </a:lnTo>
                  <a:lnTo>
                    <a:pt x="4648" y="1017486"/>
                  </a:lnTo>
                  <a:lnTo>
                    <a:pt x="0" y="985519"/>
                  </a:lnTo>
                  <a:lnTo>
                    <a:pt x="0" y="197103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055358" y="2979674"/>
              <a:ext cx="923290" cy="116205"/>
            </a:xfrm>
            <a:custGeom>
              <a:avLst/>
              <a:gdLst/>
              <a:ahLst/>
              <a:cxnLst/>
              <a:rect l="l" t="t" r="r" b="b"/>
              <a:pathLst>
                <a:path w="923290" h="116205">
                  <a:moveTo>
                    <a:pt x="808566" y="77557"/>
                  </a:moveTo>
                  <a:lnTo>
                    <a:pt x="808482" y="115697"/>
                  </a:lnTo>
                  <a:lnTo>
                    <a:pt x="884936" y="77597"/>
                  </a:lnTo>
                  <a:lnTo>
                    <a:pt x="827659" y="77597"/>
                  </a:lnTo>
                  <a:lnTo>
                    <a:pt x="808566" y="77557"/>
                  </a:lnTo>
                  <a:close/>
                </a:path>
                <a:path w="923290" h="116205">
                  <a:moveTo>
                    <a:pt x="114426" y="0"/>
                  </a:moveTo>
                  <a:lnTo>
                    <a:pt x="0" y="56896"/>
                  </a:lnTo>
                  <a:lnTo>
                    <a:pt x="114173" y="114300"/>
                  </a:lnTo>
                  <a:lnTo>
                    <a:pt x="114257" y="76112"/>
                  </a:lnTo>
                  <a:lnTo>
                    <a:pt x="95250" y="76073"/>
                  </a:lnTo>
                  <a:lnTo>
                    <a:pt x="95250" y="37973"/>
                  </a:lnTo>
                  <a:lnTo>
                    <a:pt x="114342" y="37973"/>
                  </a:lnTo>
                  <a:lnTo>
                    <a:pt x="114426" y="0"/>
                  </a:lnTo>
                  <a:close/>
                </a:path>
                <a:path w="923290" h="116205">
                  <a:moveTo>
                    <a:pt x="808651" y="39457"/>
                  </a:moveTo>
                  <a:lnTo>
                    <a:pt x="808566" y="77557"/>
                  </a:lnTo>
                  <a:lnTo>
                    <a:pt x="827659" y="77597"/>
                  </a:lnTo>
                  <a:lnTo>
                    <a:pt x="827659" y="39497"/>
                  </a:lnTo>
                  <a:lnTo>
                    <a:pt x="808651" y="39457"/>
                  </a:lnTo>
                  <a:close/>
                </a:path>
                <a:path w="923290" h="116205">
                  <a:moveTo>
                    <a:pt x="808736" y="1397"/>
                  </a:moveTo>
                  <a:lnTo>
                    <a:pt x="808651" y="39457"/>
                  </a:lnTo>
                  <a:lnTo>
                    <a:pt x="827659" y="39497"/>
                  </a:lnTo>
                  <a:lnTo>
                    <a:pt x="827659" y="77597"/>
                  </a:lnTo>
                  <a:lnTo>
                    <a:pt x="884936" y="77597"/>
                  </a:lnTo>
                  <a:lnTo>
                    <a:pt x="922909" y="58674"/>
                  </a:lnTo>
                  <a:lnTo>
                    <a:pt x="808736" y="1397"/>
                  </a:lnTo>
                  <a:close/>
                </a:path>
                <a:path w="923290" h="116205">
                  <a:moveTo>
                    <a:pt x="114342" y="38012"/>
                  </a:moveTo>
                  <a:lnTo>
                    <a:pt x="114257" y="76112"/>
                  </a:lnTo>
                  <a:lnTo>
                    <a:pt x="808566" y="77557"/>
                  </a:lnTo>
                  <a:lnTo>
                    <a:pt x="808651" y="39457"/>
                  </a:lnTo>
                  <a:lnTo>
                    <a:pt x="114342" y="38012"/>
                  </a:lnTo>
                  <a:close/>
                </a:path>
                <a:path w="923290" h="116205">
                  <a:moveTo>
                    <a:pt x="95250" y="37973"/>
                  </a:moveTo>
                  <a:lnTo>
                    <a:pt x="95250" y="76073"/>
                  </a:lnTo>
                  <a:lnTo>
                    <a:pt x="114257" y="76112"/>
                  </a:lnTo>
                  <a:lnTo>
                    <a:pt x="114342" y="38012"/>
                  </a:lnTo>
                  <a:lnTo>
                    <a:pt x="95250" y="37973"/>
                  </a:lnTo>
                  <a:close/>
                </a:path>
                <a:path w="923290" h="116205">
                  <a:moveTo>
                    <a:pt x="114342" y="37973"/>
                  </a:moveTo>
                  <a:lnTo>
                    <a:pt x="95250" y="37973"/>
                  </a:lnTo>
                  <a:lnTo>
                    <a:pt x="114342" y="380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2814573" y="2587498"/>
            <a:ext cx="1998980" cy="8280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6891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latin typeface="Cambria"/>
                <a:cs typeface="Cambria"/>
              </a:rPr>
              <a:t>recurgere </a:t>
            </a:r>
            <a:r>
              <a:rPr sz="2000" spc="-5" dirty="0">
                <a:latin typeface="Cambria"/>
                <a:cs typeface="Cambria"/>
              </a:rPr>
              <a:t>la</a:t>
            </a:r>
            <a:r>
              <a:rPr sz="2000" spc="-7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API</a:t>
            </a:r>
            <a:endParaRPr sz="2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510"/>
              </a:spcBef>
            </a:pPr>
            <a:r>
              <a:rPr sz="2000" b="1" dirty="0">
                <a:latin typeface="Cambria"/>
                <a:cs typeface="Cambria"/>
              </a:rPr>
              <a:t>JSON</a:t>
            </a:r>
            <a:r>
              <a:rPr sz="2000" dirty="0">
                <a:latin typeface="Cambria"/>
                <a:cs typeface="Cambria"/>
              </a:rPr>
              <a:t>, </a:t>
            </a:r>
            <a:r>
              <a:rPr sz="2000" b="1" spc="-5" dirty="0">
                <a:latin typeface="Cambria"/>
                <a:cs typeface="Cambria"/>
              </a:rPr>
              <a:t>XML</a:t>
            </a:r>
            <a:r>
              <a:rPr sz="2000" spc="-5" dirty="0">
                <a:latin typeface="Cambria"/>
                <a:cs typeface="Cambria"/>
              </a:rPr>
              <a:t>,</a:t>
            </a:r>
            <a:r>
              <a:rPr sz="2000" spc="-8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CSV</a:t>
            </a:r>
            <a:r>
              <a:rPr sz="2000" spc="-5" dirty="0">
                <a:latin typeface="Cambria"/>
                <a:cs typeface="Cambria"/>
              </a:rPr>
              <a:t>,…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197602" y="1678304"/>
            <a:ext cx="153098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spc="-10" dirty="0">
                <a:latin typeface="Cambria"/>
                <a:cs typeface="Cambria"/>
              </a:rPr>
              <a:t>server</a:t>
            </a:r>
            <a:r>
              <a:rPr sz="2200" spc="-5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„slab”</a:t>
            </a:r>
            <a:endParaRPr sz="22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200" spc="-5" dirty="0">
                <a:latin typeface="Cambria"/>
                <a:cs typeface="Cambria"/>
              </a:rPr>
              <a:t>(</a:t>
            </a:r>
            <a:r>
              <a:rPr sz="2200" i="1" spc="-5" dirty="0">
                <a:latin typeface="Cambria"/>
                <a:cs typeface="Cambria"/>
              </a:rPr>
              <a:t>thin</a:t>
            </a:r>
            <a:r>
              <a:rPr sz="2200" spc="-5" dirty="0">
                <a:latin typeface="Cambria"/>
                <a:cs typeface="Cambria"/>
              </a:rPr>
              <a:t>)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05180" y="1684781"/>
            <a:ext cx="235712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4010" marR="5080" indent="-321945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Cambria"/>
                <a:cs typeface="Cambria"/>
              </a:rPr>
              <a:t>client </a:t>
            </a:r>
            <a:r>
              <a:rPr sz="2200" spc="-20" dirty="0">
                <a:latin typeface="Cambria"/>
                <a:cs typeface="Cambria"/>
              </a:rPr>
              <a:t>nativ </a:t>
            </a:r>
            <a:r>
              <a:rPr sz="2200" spc="-10" dirty="0">
                <a:latin typeface="Cambria"/>
                <a:cs typeface="Cambria"/>
              </a:rPr>
              <a:t>modern  </a:t>
            </a:r>
            <a:r>
              <a:rPr sz="2200" spc="-5" dirty="0">
                <a:latin typeface="Cambria"/>
                <a:cs typeface="Cambria"/>
              </a:rPr>
              <a:t>(</a:t>
            </a:r>
            <a:r>
              <a:rPr sz="2200" i="1" spc="-5" dirty="0">
                <a:latin typeface="Cambria"/>
                <a:cs typeface="Cambria"/>
              </a:rPr>
              <a:t>smart</a:t>
            </a:r>
            <a:r>
              <a:rPr sz="2200" i="1" dirty="0">
                <a:latin typeface="Cambria"/>
                <a:cs typeface="Cambria"/>
              </a:rPr>
              <a:t> </a:t>
            </a:r>
            <a:r>
              <a:rPr sz="2200" i="1" spc="-5" dirty="0">
                <a:latin typeface="Cambria"/>
                <a:cs typeface="Cambria"/>
              </a:rPr>
              <a:t>device</a:t>
            </a:r>
            <a:r>
              <a:rPr sz="2200" spc="-5" dirty="0">
                <a:latin typeface="Cambria"/>
                <a:cs typeface="Cambria"/>
              </a:rPr>
              <a:t>)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49097" y="3658361"/>
            <a:ext cx="8342630" cy="271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839460" algn="ctr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latin typeface="Cambria"/>
                <a:cs typeface="Cambria"/>
              </a:rPr>
              <a:t>aplicație</a:t>
            </a:r>
            <a:r>
              <a:rPr sz="2000" spc="-55" dirty="0">
                <a:latin typeface="Cambria"/>
                <a:cs typeface="Cambria"/>
              </a:rPr>
              <a:t> </a:t>
            </a:r>
            <a:r>
              <a:rPr sz="2000" spc="-15" dirty="0">
                <a:latin typeface="Cambria"/>
                <a:cs typeface="Cambria"/>
              </a:rPr>
              <a:t>nativă</a:t>
            </a:r>
            <a:endParaRPr sz="2000">
              <a:latin typeface="Cambria"/>
              <a:cs typeface="Cambria"/>
            </a:endParaRPr>
          </a:p>
          <a:p>
            <a:pPr marL="12700" marR="5850890" algn="ctr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latin typeface="Cambria"/>
                <a:cs typeface="Cambria"/>
              </a:rPr>
              <a:t>C#, </a:t>
            </a:r>
            <a:r>
              <a:rPr sz="2000" spc="-15" dirty="0">
                <a:latin typeface="Cambria"/>
                <a:cs typeface="Cambria"/>
              </a:rPr>
              <a:t>Java, </a:t>
            </a:r>
            <a:r>
              <a:rPr sz="2000" spc="-5" dirty="0">
                <a:latin typeface="Cambria"/>
                <a:cs typeface="Cambria"/>
              </a:rPr>
              <a:t>Obj-C,</a:t>
            </a:r>
            <a:r>
              <a:rPr sz="2000" spc="-8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Swift,…  (uzual, </a:t>
            </a:r>
            <a:r>
              <a:rPr sz="2000" spc="-5" dirty="0">
                <a:latin typeface="Cambria"/>
                <a:cs typeface="Cambria"/>
              </a:rPr>
              <a:t>via </a:t>
            </a:r>
            <a:r>
              <a:rPr sz="2000" i="1" dirty="0">
                <a:latin typeface="Cambria"/>
                <a:cs typeface="Cambria"/>
              </a:rPr>
              <a:t>app</a:t>
            </a:r>
            <a:r>
              <a:rPr sz="2000" i="1" spc="-90" dirty="0">
                <a:latin typeface="Cambria"/>
                <a:cs typeface="Cambria"/>
              </a:rPr>
              <a:t> </a:t>
            </a:r>
            <a:r>
              <a:rPr sz="2000" i="1" spc="-5" dirty="0">
                <a:latin typeface="Cambria"/>
                <a:cs typeface="Cambria"/>
              </a:rPr>
              <a:t>store</a:t>
            </a:r>
            <a:r>
              <a:rPr sz="2000" spc="-5" dirty="0">
                <a:latin typeface="Cambria"/>
                <a:cs typeface="Cambria"/>
              </a:rPr>
              <a:t>)</a:t>
            </a:r>
            <a:endParaRPr sz="20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300">
              <a:latin typeface="Cambria"/>
              <a:cs typeface="Cambria"/>
            </a:endParaRPr>
          </a:p>
          <a:p>
            <a:pPr marL="99060" algn="ctr">
              <a:lnSpc>
                <a:spcPct val="100000"/>
              </a:lnSpc>
            </a:pPr>
            <a:r>
              <a:rPr sz="2800" spc="-10" dirty="0">
                <a:latin typeface="Cambria"/>
                <a:cs typeface="Cambria"/>
              </a:rPr>
              <a:t>implementarea </a:t>
            </a:r>
            <a:r>
              <a:rPr sz="2800" spc="-5" dirty="0">
                <a:latin typeface="Cambria"/>
                <a:cs typeface="Cambria"/>
              </a:rPr>
              <a:t>aplicației </a:t>
            </a:r>
            <a:r>
              <a:rPr sz="2800" spc="-25" dirty="0">
                <a:latin typeface="Cambria"/>
                <a:cs typeface="Cambria"/>
              </a:rPr>
              <a:t>native </a:t>
            </a:r>
            <a:r>
              <a:rPr sz="2800" spc="-10" dirty="0">
                <a:latin typeface="Cambria"/>
                <a:cs typeface="Cambria"/>
              </a:rPr>
              <a:t>poate </a:t>
            </a:r>
            <a:r>
              <a:rPr sz="2800" spc="-15" dirty="0">
                <a:latin typeface="Cambria"/>
                <a:cs typeface="Cambria"/>
              </a:rPr>
              <a:t>recurge</a:t>
            </a:r>
            <a:r>
              <a:rPr sz="2800" spc="25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la</a:t>
            </a:r>
            <a:endParaRPr sz="2800">
              <a:latin typeface="Cambria"/>
              <a:cs typeface="Cambria"/>
            </a:endParaRPr>
          </a:p>
          <a:p>
            <a:pPr marL="10096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biblioteci, </a:t>
            </a:r>
            <a:r>
              <a:rPr sz="2800" i="1" spc="-10" dirty="0">
                <a:latin typeface="Cambria"/>
                <a:cs typeface="Cambria"/>
              </a:rPr>
              <a:t>framework</a:t>
            </a:r>
            <a:r>
              <a:rPr sz="2800" spc="-10" dirty="0">
                <a:latin typeface="Cambria"/>
                <a:cs typeface="Cambria"/>
              </a:rPr>
              <a:t>-uri, </a:t>
            </a:r>
            <a:r>
              <a:rPr sz="2800" spc="-5" dirty="0">
                <a:latin typeface="Cambria"/>
                <a:cs typeface="Cambria"/>
              </a:rPr>
              <a:t>componente</a:t>
            </a:r>
            <a:r>
              <a:rPr sz="2800" spc="2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specifice</a:t>
            </a:r>
            <a:endParaRPr sz="2800">
              <a:latin typeface="Cambria"/>
              <a:cs typeface="Cambria"/>
            </a:endParaRPr>
          </a:p>
          <a:p>
            <a:pPr marL="104775" algn="ctr">
              <a:lnSpc>
                <a:spcPct val="100000"/>
              </a:lnSpc>
              <a:spcBef>
                <a:spcPts val="5"/>
              </a:spcBef>
            </a:pPr>
            <a:r>
              <a:rPr sz="2800" i="1" spc="-10" dirty="0">
                <a:latin typeface="Cambria"/>
                <a:cs typeface="Cambria"/>
              </a:rPr>
              <a:t>e.g.</a:t>
            </a:r>
            <a:r>
              <a:rPr sz="2800" spc="-10" dirty="0">
                <a:latin typeface="Cambria"/>
                <a:cs typeface="Cambria"/>
              </a:rPr>
              <a:t>, </a:t>
            </a:r>
            <a:r>
              <a:rPr sz="2800" spc="-5" dirty="0">
                <a:latin typeface="Cambria"/>
                <a:cs typeface="Cambria"/>
              </a:rPr>
              <a:t>Apache </a:t>
            </a:r>
            <a:r>
              <a:rPr sz="2800" spc="-20" dirty="0">
                <a:latin typeface="Cambria"/>
                <a:cs typeface="Cambria"/>
              </a:rPr>
              <a:t>Cordova, </a:t>
            </a:r>
            <a:r>
              <a:rPr sz="2800" spc="-40" dirty="0">
                <a:latin typeface="Cambria"/>
                <a:cs typeface="Cambria"/>
              </a:rPr>
              <a:t>Flutter, </a:t>
            </a:r>
            <a:r>
              <a:rPr sz="2800" spc="-5" dirty="0">
                <a:latin typeface="Cambria"/>
                <a:cs typeface="Cambria"/>
              </a:rPr>
              <a:t>Ionic, </a:t>
            </a:r>
            <a:r>
              <a:rPr sz="2800" spc="-10" dirty="0">
                <a:latin typeface="Cambria"/>
                <a:cs typeface="Cambria"/>
              </a:rPr>
              <a:t>React </a:t>
            </a:r>
            <a:r>
              <a:rPr sz="2800" spc="-20" dirty="0">
                <a:latin typeface="Cambria"/>
                <a:cs typeface="Cambria"/>
              </a:rPr>
              <a:t>Native,</a:t>
            </a:r>
            <a:r>
              <a:rPr sz="2800" spc="65" dirty="0">
                <a:latin typeface="Cambria"/>
                <a:cs typeface="Cambria"/>
              </a:rPr>
              <a:t> </a:t>
            </a:r>
            <a:r>
              <a:rPr sz="2800" spc="-60" dirty="0">
                <a:latin typeface="Cambria"/>
                <a:cs typeface="Cambria"/>
              </a:rPr>
              <a:t>NW.js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35" name="object 35"/>
          <p:cNvSpPr txBox="1">
            <a:spLocks noGrp="1"/>
          </p:cNvSpPr>
          <p:nvPr>
            <p:ph type="title"/>
          </p:nvPr>
        </p:nvSpPr>
        <p:spPr>
          <a:xfrm>
            <a:off x="2486025" y="550544"/>
            <a:ext cx="41694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API: </a:t>
            </a:r>
            <a:r>
              <a:rPr sz="4000" spc="-10" dirty="0">
                <a:solidFill>
                  <a:srgbClr val="2A046E"/>
                </a:solidFill>
                <a:latin typeface="Candara"/>
                <a:cs typeface="Candara"/>
              </a:rPr>
              <a:t>aplicații</a:t>
            </a: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 native</a:t>
            </a:r>
            <a:endParaRPr sz="4000">
              <a:latin typeface="Candara"/>
              <a:cs typeface="Candara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5759" y="2543568"/>
            <a:ext cx="1308735" cy="1023619"/>
            <a:chOff x="365759" y="2543568"/>
            <a:chExt cx="1308735" cy="1023619"/>
          </a:xfrm>
        </p:grpSpPr>
        <p:sp>
          <p:nvSpPr>
            <p:cNvPr id="3" name="object 3"/>
            <p:cNvSpPr/>
            <p:nvPr/>
          </p:nvSpPr>
          <p:spPr>
            <a:xfrm>
              <a:off x="365759" y="2543568"/>
              <a:ext cx="1308735" cy="102068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23671" y="2558745"/>
              <a:ext cx="1191387" cy="100843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13003" y="2567940"/>
              <a:ext cx="1223771" cy="93573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3003" y="2567940"/>
              <a:ext cx="1224280" cy="935990"/>
            </a:xfrm>
            <a:custGeom>
              <a:avLst/>
              <a:gdLst/>
              <a:ahLst/>
              <a:cxnLst/>
              <a:rect l="l" t="t" r="r" b="b"/>
              <a:pathLst>
                <a:path w="1224280" h="935989">
                  <a:moveTo>
                    <a:pt x="0" y="155956"/>
                  </a:moveTo>
                  <a:lnTo>
                    <a:pt x="7950" y="106671"/>
                  </a:lnTo>
                  <a:lnTo>
                    <a:pt x="30090" y="63861"/>
                  </a:lnTo>
                  <a:lnTo>
                    <a:pt x="63850" y="30097"/>
                  </a:lnTo>
                  <a:lnTo>
                    <a:pt x="106662" y="7953"/>
                  </a:lnTo>
                  <a:lnTo>
                    <a:pt x="155955" y="0"/>
                  </a:lnTo>
                  <a:lnTo>
                    <a:pt x="1067815" y="0"/>
                  </a:lnTo>
                  <a:lnTo>
                    <a:pt x="1117100" y="7953"/>
                  </a:lnTo>
                  <a:lnTo>
                    <a:pt x="1159910" y="30097"/>
                  </a:lnTo>
                  <a:lnTo>
                    <a:pt x="1193674" y="63861"/>
                  </a:lnTo>
                  <a:lnTo>
                    <a:pt x="1215818" y="106671"/>
                  </a:lnTo>
                  <a:lnTo>
                    <a:pt x="1223771" y="155956"/>
                  </a:lnTo>
                  <a:lnTo>
                    <a:pt x="1223771" y="779780"/>
                  </a:lnTo>
                  <a:lnTo>
                    <a:pt x="1215818" y="829064"/>
                  </a:lnTo>
                  <a:lnTo>
                    <a:pt x="1193674" y="871874"/>
                  </a:lnTo>
                  <a:lnTo>
                    <a:pt x="1159910" y="905638"/>
                  </a:lnTo>
                  <a:lnTo>
                    <a:pt x="1117100" y="927782"/>
                  </a:lnTo>
                  <a:lnTo>
                    <a:pt x="1067815" y="935736"/>
                  </a:lnTo>
                  <a:lnTo>
                    <a:pt x="155955" y="935736"/>
                  </a:lnTo>
                  <a:lnTo>
                    <a:pt x="106662" y="927782"/>
                  </a:lnTo>
                  <a:lnTo>
                    <a:pt x="63850" y="905638"/>
                  </a:lnTo>
                  <a:lnTo>
                    <a:pt x="30090" y="871874"/>
                  </a:lnTo>
                  <a:lnTo>
                    <a:pt x="7950" y="829064"/>
                  </a:lnTo>
                  <a:lnTo>
                    <a:pt x="0" y="779780"/>
                  </a:lnTo>
                  <a:lnTo>
                    <a:pt x="0" y="155956"/>
                  </a:lnTo>
                  <a:close/>
                </a:path>
              </a:pathLst>
            </a:custGeom>
            <a:ln w="9144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637133" y="2650616"/>
            <a:ext cx="775335" cy="68389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98120" marR="5080" indent="-186055">
              <a:lnSpc>
                <a:spcPts val="2300"/>
              </a:lnSpc>
              <a:spcBef>
                <a:spcPts val="660"/>
              </a:spcBef>
            </a:pPr>
            <a:r>
              <a:rPr sz="2400" i="1" dirty="0">
                <a:solidFill>
                  <a:srgbClr val="FFFFFF"/>
                </a:solidFill>
                <a:latin typeface="Cambria"/>
                <a:cs typeface="Cambria"/>
              </a:rPr>
              <a:t>b</a:t>
            </a:r>
            <a:r>
              <a:rPr sz="2400" i="1" spc="-35" dirty="0">
                <a:solidFill>
                  <a:srgbClr val="FFFFFF"/>
                </a:solidFill>
                <a:latin typeface="Cambria"/>
                <a:cs typeface="Cambria"/>
              </a:rPr>
              <a:t>r</a:t>
            </a:r>
            <a:r>
              <a:rPr sz="2400" i="1" spc="-30" dirty="0">
                <a:solidFill>
                  <a:srgbClr val="FFFFFF"/>
                </a:solidFill>
                <a:latin typeface="Cambria"/>
                <a:cs typeface="Cambria"/>
              </a:rPr>
              <a:t>o</a:t>
            </a:r>
            <a:r>
              <a:rPr sz="2400" i="1" spc="5" dirty="0">
                <a:solidFill>
                  <a:srgbClr val="FFFFFF"/>
                </a:solidFill>
                <a:latin typeface="Cambria"/>
                <a:cs typeface="Cambria"/>
              </a:rPr>
              <a:t>w</a:t>
            </a:r>
            <a:r>
              <a:rPr sz="2400" i="1" dirty="0">
                <a:solidFill>
                  <a:srgbClr val="FFFFFF"/>
                </a:solidFill>
                <a:latin typeface="Cambria"/>
                <a:cs typeface="Cambria"/>
              </a:rPr>
              <a:t>-  </a:t>
            </a:r>
            <a:r>
              <a:rPr sz="2400" i="1" spc="-5" dirty="0">
                <a:solidFill>
                  <a:srgbClr val="FFFFFF"/>
                </a:solidFill>
                <a:latin typeface="Cambria"/>
                <a:cs typeface="Cambria"/>
              </a:rPr>
              <a:t>ser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628900" y="2468829"/>
            <a:ext cx="1212850" cy="1165860"/>
            <a:chOff x="2628900" y="2468829"/>
            <a:chExt cx="1212850" cy="1165860"/>
          </a:xfrm>
        </p:grpSpPr>
        <p:sp>
          <p:nvSpPr>
            <p:cNvPr id="9" name="object 9"/>
            <p:cNvSpPr/>
            <p:nvPr/>
          </p:nvSpPr>
          <p:spPr>
            <a:xfrm>
              <a:off x="2653283" y="2468829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628900" y="2631922"/>
              <a:ext cx="1212697" cy="91391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700527" y="2496311"/>
              <a:ext cx="1080515" cy="10805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2700527" y="2496311"/>
            <a:ext cx="1080770" cy="1080770"/>
          </a:xfrm>
          <a:prstGeom prst="rect">
            <a:avLst/>
          </a:prstGeom>
          <a:ln w="9144">
            <a:solidFill>
              <a:srgbClr val="F8F8F8"/>
            </a:solidFill>
          </a:ln>
        </p:spPr>
        <p:txBody>
          <a:bodyPr vert="horz" wrap="square" lIns="0" tIns="227965" rIns="0" bIns="0" rtlCol="0">
            <a:spAutoFit/>
          </a:bodyPr>
          <a:lstStyle/>
          <a:p>
            <a:pPr marL="322580" marR="114935" indent="-198755">
              <a:lnSpc>
                <a:spcPct val="100000"/>
              </a:lnSpc>
              <a:spcBef>
                <a:spcPts val="1795"/>
              </a:spcBef>
            </a:pPr>
            <a:r>
              <a:rPr sz="2000" spc="-5" dirty="0">
                <a:latin typeface="Cambria"/>
                <a:cs typeface="Cambria"/>
              </a:rPr>
              <a:t>p</a:t>
            </a:r>
            <a:r>
              <a:rPr sz="2000" spc="-2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ez</a:t>
            </a:r>
            <a:r>
              <a:rPr sz="2000" spc="-15" dirty="0">
                <a:latin typeface="Cambria"/>
                <a:cs typeface="Cambria"/>
              </a:rPr>
              <a:t>e</a:t>
            </a:r>
            <a:r>
              <a:rPr sz="2000" dirty="0">
                <a:latin typeface="Cambria"/>
                <a:cs typeface="Cambria"/>
              </a:rPr>
              <a:t>n-  </a:t>
            </a:r>
            <a:r>
              <a:rPr sz="2000" spc="-10" dirty="0">
                <a:latin typeface="Cambria"/>
                <a:cs typeface="Cambria"/>
              </a:rPr>
              <a:t>tare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821935" y="2467305"/>
            <a:ext cx="1165860" cy="1165860"/>
            <a:chOff x="4821935" y="2467305"/>
            <a:chExt cx="1165860" cy="1165860"/>
          </a:xfrm>
        </p:grpSpPr>
        <p:sp>
          <p:nvSpPr>
            <p:cNvPr id="14" name="object 14"/>
            <p:cNvSpPr/>
            <p:nvPr/>
          </p:nvSpPr>
          <p:spPr>
            <a:xfrm>
              <a:off x="4821935" y="2467305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864607" y="2631922"/>
              <a:ext cx="1080096" cy="91391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869179" y="2494788"/>
              <a:ext cx="1080515" cy="10805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869179" y="2494788"/>
              <a:ext cx="1080770" cy="1080770"/>
            </a:xfrm>
            <a:custGeom>
              <a:avLst/>
              <a:gdLst/>
              <a:ahLst/>
              <a:cxnLst/>
              <a:rect l="l" t="t" r="r" b="b"/>
              <a:pathLst>
                <a:path w="1080770" h="1080770">
                  <a:moveTo>
                    <a:pt x="0" y="1080515"/>
                  </a:moveTo>
                  <a:lnTo>
                    <a:pt x="1080515" y="1080515"/>
                  </a:lnTo>
                  <a:lnTo>
                    <a:pt x="1080515" y="0"/>
                  </a:lnTo>
                  <a:lnTo>
                    <a:pt x="0" y="0"/>
                  </a:lnTo>
                  <a:lnTo>
                    <a:pt x="0" y="1080515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4873752" y="2710688"/>
            <a:ext cx="108458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5435" marR="189230" indent="-11938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latin typeface="Cambria"/>
                <a:cs typeface="Cambria"/>
              </a:rPr>
              <a:t>p</a:t>
            </a:r>
            <a:r>
              <a:rPr sz="2000" spc="-2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o</a:t>
            </a:r>
            <a:r>
              <a:rPr sz="2000" spc="5" dirty="0">
                <a:latin typeface="Cambria"/>
                <a:cs typeface="Cambria"/>
              </a:rPr>
              <a:t>c</a:t>
            </a:r>
            <a:r>
              <a:rPr sz="2000" spc="-5" dirty="0">
                <a:latin typeface="Cambria"/>
                <a:cs typeface="Cambria"/>
              </a:rPr>
              <a:t>e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5" dirty="0">
                <a:latin typeface="Cambria"/>
                <a:cs typeface="Cambria"/>
              </a:rPr>
              <a:t>sare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879591" y="2467305"/>
            <a:ext cx="1263650" cy="1231265"/>
            <a:chOff x="5879591" y="2467305"/>
            <a:chExt cx="1263650" cy="1231265"/>
          </a:xfrm>
        </p:grpSpPr>
        <p:sp>
          <p:nvSpPr>
            <p:cNvPr id="20" name="object 20"/>
            <p:cNvSpPr/>
            <p:nvPr/>
          </p:nvSpPr>
          <p:spPr>
            <a:xfrm>
              <a:off x="5928359" y="2467305"/>
              <a:ext cx="1164018" cy="116552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879591" y="2479497"/>
              <a:ext cx="1263040" cy="121874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975603" y="2494788"/>
              <a:ext cx="1078992" cy="108051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975603" y="2494788"/>
              <a:ext cx="1079500" cy="1080770"/>
            </a:xfrm>
            <a:custGeom>
              <a:avLst/>
              <a:gdLst/>
              <a:ahLst/>
              <a:cxnLst/>
              <a:rect l="l" t="t" r="r" b="b"/>
              <a:pathLst>
                <a:path w="1079500" h="1080770">
                  <a:moveTo>
                    <a:pt x="0" y="1080515"/>
                  </a:moveTo>
                  <a:lnTo>
                    <a:pt x="1078992" y="1080515"/>
                  </a:lnTo>
                  <a:lnTo>
                    <a:pt x="1078992" y="0"/>
                  </a:lnTo>
                  <a:lnTo>
                    <a:pt x="0" y="0"/>
                  </a:lnTo>
                  <a:lnTo>
                    <a:pt x="0" y="1080515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5967221" y="2558288"/>
            <a:ext cx="1083310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7314" marR="83820" algn="ctr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mbria"/>
                <a:cs typeface="Cambria"/>
              </a:rPr>
              <a:t>a</a:t>
            </a:r>
            <a:r>
              <a:rPr sz="2000" spc="-5" dirty="0">
                <a:latin typeface="Cambria"/>
                <a:cs typeface="Cambria"/>
              </a:rPr>
              <a:t>bst</a:t>
            </a:r>
            <a:r>
              <a:rPr sz="2000" spc="-35" dirty="0">
                <a:latin typeface="Cambria"/>
                <a:cs typeface="Cambria"/>
              </a:rPr>
              <a:t>r</a:t>
            </a:r>
            <a:r>
              <a:rPr sz="2000" dirty="0">
                <a:latin typeface="Cambria"/>
                <a:cs typeface="Cambria"/>
              </a:rPr>
              <a:t>a</a:t>
            </a:r>
            <a:r>
              <a:rPr sz="2000" spc="10" dirty="0">
                <a:latin typeface="Cambria"/>
                <a:cs typeface="Cambria"/>
              </a:rPr>
              <a:t>c</a:t>
            </a:r>
            <a:r>
              <a:rPr sz="2000" dirty="0">
                <a:latin typeface="Cambria"/>
                <a:cs typeface="Cambria"/>
              </a:rPr>
              <a:t>-  </a:t>
            </a:r>
            <a:r>
              <a:rPr sz="2000" spc="-5" dirty="0">
                <a:latin typeface="Cambria"/>
                <a:cs typeface="Cambria"/>
              </a:rPr>
              <a:t>tizare  </a:t>
            </a:r>
            <a:r>
              <a:rPr sz="2000" dirty="0">
                <a:latin typeface="Cambria"/>
                <a:cs typeface="Cambria"/>
              </a:rPr>
              <a:t>date</a:t>
            </a:r>
            <a:endParaRPr sz="2000">
              <a:latin typeface="Cambria"/>
              <a:cs typeface="Cambria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781805" y="2418588"/>
            <a:ext cx="4944745" cy="1268095"/>
            <a:chOff x="3781805" y="2418588"/>
            <a:chExt cx="4944745" cy="1268095"/>
          </a:xfrm>
        </p:grpSpPr>
        <p:sp>
          <p:nvSpPr>
            <p:cNvPr id="26" name="object 26"/>
            <p:cNvSpPr/>
            <p:nvPr/>
          </p:nvSpPr>
          <p:spPr>
            <a:xfrm>
              <a:off x="3781805" y="2979547"/>
              <a:ext cx="1088390" cy="114935"/>
            </a:xfrm>
            <a:custGeom>
              <a:avLst/>
              <a:gdLst/>
              <a:ahLst/>
              <a:cxnLst/>
              <a:rect l="l" t="t" r="r" b="b"/>
              <a:pathLst>
                <a:path w="1088389" h="114935">
                  <a:moveTo>
                    <a:pt x="114300" y="635"/>
                  </a:moveTo>
                  <a:lnTo>
                    <a:pt x="0" y="57912"/>
                  </a:lnTo>
                  <a:lnTo>
                    <a:pt x="114300" y="114935"/>
                  </a:lnTo>
                  <a:lnTo>
                    <a:pt x="114300" y="76962"/>
                  </a:lnTo>
                  <a:lnTo>
                    <a:pt x="95250" y="76962"/>
                  </a:lnTo>
                  <a:lnTo>
                    <a:pt x="95250" y="38862"/>
                  </a:lnTo>
                  <a:lnTo>
                    <a:pt x="114300" y="38845"/>
                  </a:lnTo>
                  <a:lnTo>
                    <a:pt x="114300" y="635"/>
                  </a:lnTo>
                  <a:close/>
                </a:path>
                <a:path w="1088389" h="114935">
                  <a:moveTo>
                    <a:pt x="1050078" y="38100"/>
                  </a:moveTo>
                  <a:lnTo>
                    <a:pt x="992759" y="38100"/>
                  </a:lnTo>
                  <a:lnTo>
                    <a:pt x="992759" y="76200"/>
                  </a:lnTo>
                  <a:lnTo>
                    <a:pt x="973793" y="76216"/>
                  </a:lnTo>
                  <a:lnTo>
                    <a:pt x="973836" y="114300"/>
                  </a:lnTo>
                  <a:lnTo>
                    <a:pt x="1088009" y="57023"/>
                  </a:lnTo>
                  <a:lnTo>
                    <a:pt x="1050078" y="38100"/>
                  </a:lnTo>
                  <a:close/>
                </a:path>
                <a:path w="1088389" h="114935">
                  <a:moveTo>
                    <a:pt x="114300" y="38845"/>
                  </a:moveTo>
                  <a:lnTo>
                    <a:pt x="95250" y="38862"/>
                  </a:lnTo>
                  <a:lnTo>
                    <a:pt x="95250" y="76962"/>
                  </a:lnTo>
                  <a:lnTo>
                    <a:pt x="114300" y="76945"/>
                  </a:lnTo>
                  <a:lnTo>
                    <a:pt x="114300" y="38845"/>
                  </a:lnTo>
                  <a:close/>
                </a:path>
                <a:path w="1088389" h="114935">
                  <a:moveTo>
                    <a:pt x="114300" y="76945"/>
                  </a:moveTo>
                  <a:lnTo>
                    <a:pt x="95250" y="76962"/>
                  </a:lnTo>
                  <a:lnTo>
                    <a:pt x="114300" y="76962"/>
                  </a:lnTo>
                  <a:close/>
                </a:path>
                <a:path w="1088389" h="114935">
                  <a:moveTo>
                    <a:pt x="973751" y="38116"/>
                  </a:moveTo>
                  <a:lnTo>
                    <a:pt x="114300" y="38845"/>
                  </a:lnTo>
                  <a:lnTo>
                    <a:pt x="114300" y="76945"/>
                  </a:lnTo>
                  <a:lnTo>
                    <a:pt x="973793" y="76216"/>
                  </a:lnTo>
                  <a:lnTo>
                    <a:pt x="973751" y="38116"/>
                  </a:lnTo>
                  <a:close/>
                </a:path>
                <a:path w="1088389" h="114935">
                  <a:moveTo>
                    <a:pt x="992759" y="38100"/>
                  </a:moveTo>
                  <a:lnTo>
                    <a:pt x="973751" y="38116"/>
                  </a:lnTo>
                  <a:lnTo>
                    <a:pt x="973793" y="76216"/>
                  </a:lnTo>
                  <a:lnTo>
                    <a:pt x="992759" y="76200"/>
                  </a:lnTo>
                  <a:lnTo>
                    <a:pt x="992759" y="38100"/>
                  </a:lnTo>
                  <a:close/>
                </a:path>
                <a:path w="1088389" h="114935">
                  <a:moveTo>
                    <a:pt x="973709" y="0"/>
                  </a:moveTo>
                  <a:lnTo>
                    <a:pt x="973751" y="38116"/>
                  </a:lnTo>
                  <a:lnTo>
                    <a:pt x="1050078" y="38100"/>
                  </a:lnTo>
                  <a:lnTo>
                    <a:pt x="97370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930896" y="2418588"/>
              <a:ext cx="795096" cy="126758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978140" y="2446020"/>
              <a:ext cx="710183" cy="1182623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978140" y="2446020"/>
              <a:ext cx="710565" cy="1183005"/>
            </a:xfrm>
            <a:custGeom>
              <a:avLst/>
              <a:gdLst/>
              <a:ahLst/>
              <a:cxnLst/>
              <a:rect l="l" t="t" r="r" b="b"/>
              <a:pathLst>
                <a:path w="710565" h="1183004">
                  <a:moveTo>
                    <a:pt x="710183" y="197103"/>
                  </a:moveTo>
                  <a:lnTo>
                    <a:pt x="692078" y="259396"/>
                  </a:lnTo>
                  <a:lnTo>
                    <a:pt x="641664" y="313503"/>
                  </a:lnTo>
                  <a:lnTo>
                    <a:pt x="606170" y="336470"/>
                  </a:lnTo>
                  <a:lnTo>
                    <a:pt x="564794" y="356173"/>
                  </a:lnTo>
                  <a:lnTo>
                    <a:pt x="518266" y="372204"/>
                  </a:lnTo>
                  <a:lnTo>
                    <a:pt x="467319" y="384157"/>
                  </a:lnTo>
                  <a:lnTo>
                    <a:pt x="412683" y="391627"/>
                  </a:lnTo>
                  <a:lnTo>
                    <a:pt x="355091" y="394207"/>
                  </a:lnTo>
                  <a:lnTo>
                    <a:pt x="297500" y="391627"/>
                  </a:lnTo>
                  <a:lnTo>
                    <a:pt x="242864" y="384157"/>
                  </a:lnTo>
                  <a:lnTo>
                    <a:pt x="191917" y="372204"/>
                  </a:lnTo>
                  <a:lnTo>
                    <a:pt x="145389" y="356173"/>
                  </a:lnTo>
                  <a:lnTo>
                    <a:pt x="104012" y="336470"/>
                  </a:lnTo>
                  <a:lnTo>
                    <a:pt x="68519" y="313503"/>
                  </a:lnTo>
                  <a:lnTo>
                    <a:pt x="39639" y="287676"/>
                  </a:lnTo>
                  <a:lnTo>
                    <a:pt x="4648" y="229070"/>
                  </a:lnTo>
                  <a:lnTo>
                    <a:pt x="0" y="197103"/>
                  </a:lnTo>
                </a:path>
                <a:path w="710565" h="1183004">
                  <a:moveTo>
                    <a:pt x="0" y="197103"/>
                  </a:moveTo>
                  <a:lnTo>
                    <a:pt x="18105" y="134811"/>
                  </a:lnTo>
                  <a:lnTo>
                    <a:pt x="68519" y="80704"/>
                  </a:lnTo>
                  <a:lnTo>
                    <a:pt x="104013" y="57737"/>
                  </a:lnTo>
                  <a:lnTo>
                    <a:pt x="145389" y="38034"/>
                  </a:lnTo>
                  <a:lnTo>
                    <a:pt x="191917" y="22003"/>
                  </a:lnTo>
                  <a:lnTo>
                    <a:pt x="242864" y="10050"/>
                  </a:lnTo>
                  <a:lnTo>
                    <a:pt x="297500" y="2580"/>
                  </a:lnTo>
                  <a:lnTo>
                    <a:pt x="355091" y="0"/>
                  </a:lnTo>
                  <a:lnTo>
                    <a:pt x="412683" y="2580"/>
                  </a:lnTo>
                  <a:lnTo>
                    <a:pt x="467319" y="10050"/>
                  </a:lnTo>
                  <a:lnTo>
                    <a:pt x="518266" y="22003"/>
                  </a:lnTo>
                  <a:lnTo>
                    <a:pt x="564794" y="38034"/>
                  </a:lnTo>
                  <a:lnTo>
                    <a:pt x="606171" y="57737"/>
                  </a:lnTo>
                  <a:lnTo>
                    <a:pt x="641664" y="80704"/>
                  </a:lnTo>
                  <a:lnTo>
                    <a:pt x="670544" y="106531"/>
                  </a:lnTo>
                  <a:lnTo>
                    <a:pt x="705535" y="165137"/>
                  </a:lnTo>
                  <a:lnTo>
                    <a:pt x="710183" y="197103"/>
                  </a:lnTo>
                  <a:lnTo>
                    <a:pt x="710183" y="985519"/>
                  </a:lnTo>
                  <a:lnTo>
                    <a:pt x="692078" y="1047812"/>
                  </a:lnTo>
                  <a:lnTo>
                    <a:pt x="641664" y="1101919"/>
                  </a:lnTo>
                  <a:lnTo>
                    <a:pt x="606170" y="1124886"/>
                  </a:lnTo>
                  <a:lnTo>
                    <a:pt x="564794" y="1144589"/>
                  </a:lnTo>
                  <a:lnTo>
                    <a:pt x="518266" y="1160620"/>
                  </a:lnTo>
                  <a:lnTo>
                    <a:pt x="467319" y="1172573"/>
                  </a:lnTo>
                  <a:lnTo>
                    <a:pt x="412683" y="1180043"/>
                  </a:lnTo>
                  <a:lnTo>
                    <a:pt x="355091" y="1182623"/>
                  </a:lnTo>
                  <a:lnTo>
                    <a:pt x="297500" y="1180043"/>
                  </a:lnTo>
                  <a:lnTo>
                    <a:pt x="242864" y="1172573"/>
                  </a:lnTo>
                  <a:lnTo>
                    <a:pt x="191917" y="1160620"/>
                  </a:lnTo>
                  <a:lnTo>
                    <a:pt x="145389" y="1144589"/>
                  </a:lnTo>
                  <a:lnTo>
                    <a:pt x="104012" y="1124886"/>
                  </a:lnTo>
                  <a:lnTo>
                    <a:pt x="68519" y="1101919"/>
                  </a:lnTo>
                  <a:lnTo>
                    <a:pt x="39639" y="1076092"/>
                  </a:lnTo>
                  <a:lnTo>
                    <a:pt x="4648" y="1017486"/>
                  </a:lnTo>
                  <a:lnTo>
                    <a:pt x="0" y="985519"/>
                  </a:lnTo>
                  <a:lnTo>
                    <a:pt x="0" y="197103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055358" y="2979674"/>
              <a:ext cx="923290" cy="116205"/>
            </a:xfrm>
            <a:custGeom>
              <a:avLst/>
              <a:gdLst/>
              <a:ahLst/>
              <a:cxnLst/>
              <a:rect l="l" t="t" r="r" b="b"/>
              <a:pathLst>
                <a:path w="923290" h="116205">
                  <a:moveTo>
                    <a:pt x="808566" y="77557"/>
                  </a:moveTo>
                  <a:lnTo>
                    <a:pt x="808482" y="115697"/>
                  </a:lnTo>
                  <a:lnTo>
                    <a:pt x="884936" y="77597"/>
                  </a:lnTo>
                  <a:lnTo>
                    <a:pt x="827659" y="77597"/>
                  </a:lnTo>
                  <a:lnTo>
                    <a:pt x="808566" y="77557"/>
                  </a:lnTo>
                  <a:close/>
                </a:path>
                <a:path w="923290" h="116205">
                  <a:moveTo>
                    <a:pt x="114426" y="0"/>
                  </a:moveTo>
                  <a:lnTo>
                    <a:pt x="0" y="56896"/>
                  </a:lnTo>
                  <a:lnTo>
                    <a:pt x="114173" y="114300"/>
                  </a:lnTo>
                  <a:lnTo>
                    <a:pt x="114257" y="76112"/>
                  </a:lnTo>
                  <a:lnTo>
                    <a:pt x="95250" y="76073"/>
                  </a:lnTo>
                  <a:lnTo>
                    <a:pt x="95250" y="37973"/>
                  </a:lnTo>
                  <a:lnTo>
                    <a:pt x="114342" y="37973"/>
                  </a:lnTo>
                  <a:lnTo>
                    <a:pt x="114426" y="0"/>
                  </a:lnTo>
                  <a:close/>
                </a:path>
                <a:path w="923290" h="116205">
                  <a:moveTo>
                    <a:pt x="808651" y="39457"/>
                  </a:moveTo>
                  <a:lnTo>
                    <a:pt x="808566" y="77557"/>
                  </a:lnTo>
                  <a:lnTo>
                    <a:pt x="827659" y="77597"/>
                  </a:lnTo>
                  <a:lnTo>
                    <a:pt x="827659" y="39497"/>
                  </a:lnTo>
                  <a:lnTo>
                    <a:pt x="808651" y="39457"/>
                  </a:lnTo>
                  <a:close/>
                </a:path>
                <a:path w="923290" h="116205">
                  <a:moveTo>
                    <a:pt x="808736" y="1397"/>
                  </a:moveTo>
                  <a:lnTo>
                    <a:pt x="808651" y="39457"/>
                  </a:lnTo>
                  <a:lnTo>
                    <a:pt x="827659" y="39497"/>
                  </a:lnTo>
                  <a:lnTo>
                    <a:pt x="827659" y="77597"/>
                  </a:lnTo>
                  <a:lnTo>
                    <a:pt x="884936" y="77597"/>
                  </a:lnTo>
                  <a:lnTo>
                    <a:pt x="922909" y="58674"/>
                  </a:lnTo>
                  <a:lnTo>
                    <a:pt x="808736" y="1397"/>
                  </a:lnTo>
                  <a:close/>
                </a:path>
                <a:path w="923290" h="116205">
                  <a:moveTo>
                    <a:pt x="114342" y="38012"/>
                  </a:moveTo>
                  <a:lnTo>
                    <a:pt x="114257" y="76112"/>
                  </a:lnTo>
                  <a:lnTo>
                    <a:pt x="808566" y="77557"/>
                  </a:lnTo>
                  <a:lnTo>
                    <a:pt x="808651" y="39457"/>
                  </a:lnTo>
                  <a:lnTo>
                    <a:pt x="114342" y="38012"/>
                  </a:lnTo>
                  <a:close/>
                </a:path>
                <a:path w="923290" h="116205">
                  <a:moveTo>
                    <a:pt x="95250" y="37973"/>
                  </a:moveTo>
                  <a:lnTo>
                    <a:pt x="95250" y="76073"/>
                  </a:lnTo>
                  <a:lnTo>
                    <a:pt x="114257" y="76112"/>
                  </a:lnTo>
                  <a:lnTo>
                    <a:pt x="114342" y="38012"/>
                  </a:lnTo>
                  <a:lnTo>
                    <a:pt x="95250" y="37973"/>
                  </a:lnTo>
                  <a:close/>
                </a:path>
                <a:path w="923290" h="116205">
                  <a:moveTo>
                    <a:pt x="114342" y="37973"/>
                  </a:moveTo>
                  <a:lnTo>
                    <a:pt x="95250" y="37973"/>
                  </a:lnTo>
                  <a:lnTo>
                    <a:pt x="114342" y="380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4031360" y="2426944"/>
            <a:ext cx="593090" cy="1286510"/>
          </a:xfrm>
          <a:prstGeom prst="rect">
            <a:avLst/>
          </a:prstGeom>
        </p:spPr>
        <p:txBody>
          <a:bodyPr vert="horz" wrap="square" lIns="0" tIns="185420" rIns="0" bIns="0" rtlCol="0">
            <a:spAutoFit/>
          </a:bodyPr>
          <a:lstStyle/>
          <a:p>
            <a:pPr marL="102235">
              <a:lnSpc>
                <a:spcPct val="100000"/>
              </a:lnSpc>
              <a:spcBef>
                <a:spcPts val="1460"/>
              </a:spcBef>
            </a:pPr>
            <a:r>
              <a:rPr sz="2000" spc="-5" dirty="0">
                <a:latin typeface="Cambria"/>
                <a:cs typeface="Cambria"/>
              </a:rPr>
              <a:t>API</a:t>
            </a:r>
            <a:endParaRPr sz="2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365"/>
              </a:spcBef>
            </a:pPr>
            <a:r>
              <a:rPr sz="2000" b="1" dirty="0">
                <a:latin typeface="Cambria"/>
                <a:cs typeface="Cambria"/>
              </a:rPr>
              <a:t>JSON</a:t>
            </a:r>
            <a:endParaRPr sz="2000">
              <a:latin typeface="Cambria"/>
              <a:cs typeface="Cambria"/>
            </a:endParaRPr>
          </a:p>
          <a:p>
            <a:pPr marL="40005">
              <a:lnSpc>
                <a:spcPct val="100000"/>
              </a:lnSpc>
            </a:pPr>
            <a:r>
              <a:rPr sz="2000" i="1" spc="-5" dirty="0">
                <a:latin typeface="Cambria"/>
                <a:cs typeface="Cambria"/>
              </a:rPr>
              <a:t>et</a:t>
            </a:r>
            <a:r>
              <a:rPr sz="2000" i="1" spc="-100" dirty="0">
                <a:latin typeface="Cambria"/>
                <a:cs typeface="Cambria"/>
              </a:rPr>
              <a:t> </a:t>
            </a:r>
            <a:r>
              <a:rPr sz="2000" i="1" dirty="0">
                <a:latin typeface="Cambria"/>
                <a:cs typeface="Cambria"/>
              </a:rPr>
              <a:t>al.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197602" y="1688083"/>
            <a:ext cx="153098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spc="-10" dirty="0">
                <a:latin typeface="Cambria"/>
                <a:cs typeface="Cambria"/>
              </a:rPr>
              <a:t>server</a:t>
            </a:r>
            <a:r>
              <a:rPr sz="2200" spc="-5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„slab”</a:t>
            </a:r>
            <a:endParaRPr sz="22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200" spc="-5" dirty="0">
                <a:latin typeface="Cambria"/>
                <a:cs typeface="Cambria"/>
              </a:rPr>
              <a:t>(</a:t>
            </a:r>
            <a:r>
              <a:rPr sz="2200" i="1" spc="-5" dirty="0">
                <a:latin typeface="Cambria"/>
                <a:cs typeface="Cambria"/>
              </a:rPr>
              <a:t>thin</a:t>
            </a:r>
            <a:r>
              <a:rPr sz="2200" spc="-5" dirty="0">
                <a:latin typeface="Cambria"/>
                <a:cs typeface="Cambria"/>
              </a:rPr>
              <a:t>)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30860" y="1699641"/>
            <a:ext cx="204978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Cambria"/>
                <a:cs typeface="Cambria"/>
              </a:rPr>
              <a:t>client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0" dirty="0">
                <a:latin typeface="Cambria"/>
                <a:cs typeface="Cambria"/>
              </a:rPr>
              <a:t>Web</a:t>
            </a:r>
            <a:endParaRPr sz="22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200" spc="-10" dirty="0">
                <a:latin typeface="Cambria"/>
                <a:cs typeface="Cambria"/>
              </a:rPr>
              <a:t>„prostuț”</a:t>
            </a:r>
            <a:r>
              <a:rPr sz="2200" spc="-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(</a:t>
            </a:r>
            <a:r>
              <a:rPr sz="2200" i="1" spc="-5" dirty="0">
                <a:latin typeface="Cambria"/>
                <a:cs typeface="Cambria"/>
              </a:rPr>
              <a:t>dumb</a:t>
            </a:r>
            <a:r>
              <a:rPr sz="2200" spc="-5" dirty="0">
                <a:latin typeface="Cambria"/>
                <a:cs typeface="Cambria"/>
              </a:rPr>
              <a:t>)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579623" y="1688083"/>
            <a:ext cx="132334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91440">
              <a:lnSpc>
                <a:spcPct val="100000"/>
              </a:lnSpc>
              <a:spcBef>
                <a:spcPts val="95"/>
              </a:spcBef>
            </a:pPr>
            <a:r>
              <a:rPr sz="2200" spc="-15" dirty="0">
                <a:latin typeface="Cambria"/>
                <a:cs typeface="Cambria"/>
              </a:rPr>
              <a:t>server </a:t>
            </a:r>
            <a:r>
              <a:rPr sz="2200" spc="-5" dirty="0">
                <a:latin typeface="Cambria"/>
                <a:cs typeface="Cambria"/>
              </a:rPr>
              <a:t>de  </a:t>
            </a:r>
            <a:r>
              <a:rPr sz="2200" spc="-10" dirty="0">
                <a:latin typeface="Cambria"/>
                <a:cs typeface="Cambria"/>
              </a:rPr>
              <a:t>p</a:t>
            </a:r>
            <a:r>
              <a:rPr sz="2200" spc="-40" dirty="0">
                <a:latin typeface="Cambria"/>
                <a:cs typeface="Cambria"/>
              </a:rPr>
              <a:t>r</a:t>
            </a:r>
            <a:r>
              <a:rPr sz="2200" spc="-5" dirty="0">
                <a:latin typeface="Cambria"/>
                <a:cs typeface="Cambria"/>
              </a:rPr>
              <a:t>e</a:t>
            </a:r>
            <a:r>
              <a:rPr sz="2200" spc="-15" dirty="0">
                <a:latin typeface="Cambria"/>
                <a:cs typeface="Cambria"/>
              </a:rPr>
              <a:t>z</a:t>
            </a:r>
            <a:r>
              <a:rPr sz="2200" spc="-5" dirty="0">
                <a:latin typeface="Cambria"/>
                <a:cs typeface="Cambria"/>
              </a:rPr>
              <a:t>ent</a:t>
            </a:r>
            <a:r>
              <a:rPr sz="2200" spc="-15" dirty="0">
                <a:latin typeface="Cambria"/>
                <a:cs typeface="Cambria"/>
              </a:rPr>
              <a:t>a</a:t>
            </a:r>
            <a:r>
              <a:rPr sz="2200" spc="-40" dirty="0">
                <a:latin typeface="Cambria"/>
                <a:cs typeface="Cambria"/>
              </a:rPr>
              <a:t>r</a:t>
            </a:r>
            <a:r>
              <a:rPr sz="2200" spc="-5" dirty="0">
                <a:latin typeface="Cambria"/>
                <a:cs typeface="Cambria"/>
              </a:rPr>
              <a:t>e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637538" y="2979420"/>
            <a:ext cx="1064260" cy="114300"/>
          </a:xfrm>
          <a:custGeom>
            <a:avLst/>
            <a:gdLst/>
            <a:ahLst/>
            <a:cxnLst/>
            <a:rect l="l" t="t" r="r" b="b"/>
            <a:pathLst>
              <a:path w="1064260" h="114300">
                <a:moveTo>
                  <a:pt x="114300" y="0"/>
                </a:moveTo>
                <a:lnTo>
                  <a:pt x="0" y="57150"/>
                </a:lnTo>
                <a:lnTo>
                  <a:pt x="114300" y="114300"/>
                </a:lnTo>
                <a:lnTo>
                  <a:pt x="114300" y="76200"/>
                </a:lnTo>
                <a:lnTo>
                  <a:pt x="95250" y="76200"/>
                </a:lnTo>
                <a:lnTo>
                  <a:pt x="95250" y="38100"/>
                </a:lnTo>
                <a:lnTo>
                  <a:pt x="114300" y="38100"/>
                </a:lnTo>
                <a:lnTo>
                  <a:pt x="114300" y="0"/>
                </a:lnTo>
                <a:close/>
              </a:path>
              <a:path w="1064260" h="114300">
                <a:moveTo>
                  <a:pt x="949451" y="0"/>
                </a:moveTo>
                <a:lnTo>
                  <a:pt x="949451" y="114300"/>
                </a:lnTo>
                <a:lnTo>
                  <a:pt x="1025651" y="76200"/>
                </a:lnTo>
                <a:lnTo>
                  <a:pt x="968501" y="76200"/>
                </a:lnTo>
                <a:lnTo>
                  <a:pt x="968501" y="38100"/>
                </a:lnTo>
                <a:lnTo>
                  <a:pt x="1025651" y="38100"/>
                </a:lnTo>
                <a:lnTo>
                  <a:pt x="949451" y="0"/>
                </a:lnTo>
                <a:close/>
              </a:path>
              <a:path w="1064260" h="114300">
                <a:moveTo>
                  <a:pt x="114300" y="38100"/>
                </a:moveTo>
                <a:lnTo>
                  <a:pt x="95250" y="38100"/>
                </a:lnTo>
                <a:lnTo>
                  <a:pt x="95250" y="76200"/>
                </a:lnTo>
                <a:lnTo>
                  <a:pt x="114300" y="76200"/>
                </a:lnTo>
                <a:lnTo>
                  <a:pt x="114300" y="38100"/>
                </a:lnTo>
                <a:close/>
              </a:path>
              <a:path w="1064260" h="114300">
                <a:moveTo>
                  <a:pt x="949451" y="38100"/>
                </a:moveTo>
                <a:lnTo>
                  <a:pt x="114300" y="38100"/>
                </a:lnTo>
                <a:lnTo>
                  <a:pt x="114300" y="76200"/>
                </a:lnTo>
                <a:lnTo>
                  <a:pt x="949451" y="76200"/>
                </a:lnTo>
                <a:lnTo>
                  <a:pt x="949451" y="38100"/>
                </a:lnTo>
                <a:close/>
              </a:path>
              <a:path w="1064260" h="114300">
                <a:moveTo>
                  <a:pt x="1025651" y="38100"/>
                </a:moveTo>
                <a:lnTo>
                  <a:pt x="968501" y="38100"/>
                </a:lnTo>
                <a:lnTo>
                  <a:pt x="968501" y="76200"/>
                </a:lnTo>
                <a:lnTo>
                  <a:pt x="1025651" y="76200"/>
                </a:lnTo>
                <a:lnTo>
                  <a:pt x="1063752" y="57150"/>
                </a:lnTo>
                <a:lnTo>
                  <a:pt x="1025651" y="38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1817370" y="2561082"/>
            <a:ext cx="728345" cy="8470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685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mbria"/>
                <a:cs typeface="Cambria"/>
              </a:rPr>
              <a:t>pagini</a:t>
            </a:r>
            <a:endParaRPr sz="2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660"/>
              </a:spcBef>
            </a:pPr>
            <a:r>
              <a:rPr sz="2000" b="1" spc="5" dirty="0">
                <a:latin typeface="Cambria"/>
                <a:cs typeface="Cambria"/>
              </a:rPr>
              <a:t>H</a:t>
            </a:r>
            <a:r>
              <a:rPr sz="2000" b="1" spc="-5" dirty="0">
                <a:latin typeface="Cambria"/>
                <a:cs typeface="Cambria"/>
              </a:rPr>
              <a:t>TML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66801" y="6439001"/>
            <a:ext cx="861123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200" dirty="0">
                <a:solidFill>
                  <a:srgbClr val="3333FF"/>
                </a:solidFill>
                <a:latin typeface="Arial"/>
                <a:cs typeface="Arial"/>
                <a:hlinkClick r:id="rId14"/>
              </a:rPr>
              <a:t>www.leaseweblabs.com/2013/10/api-first-architecture-fat-vs-thin-server-debate/</a:t>
            </a:r>
            <a:endParaRPr sz="2200">
              <a:latin typeface="Arial"/>
              <a:cs typeface="Arial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title"/>
          </p:nvPr>
        </p:nvSpPr>
        <p:spPr>
          <a:xfrm>
            <a:off x="562457" y="550544"/>
            <a:ext cx="8023859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API: abordare bazată pe</a:t>
            </a:r>
            <a:r>
              <a:rPr sz="4000" spc="60" dirty="0">
                <a:solidFill>
                  <a:srgbClr val="2A046E"/>
                </a:solidFill>
                <a:latin typeface="Candara"/>
                <a:cs typeface="Candara"/>
              </a:rPr>
              <a:t> </a:t>
            </a:r>
            <a:r>
              <a:rPr sz="4000" spc="-10" dirty="0">
                <a:solidFill>
                  <a:srgbClr val="2A046E"/>
                </a:solidFill>
                <a:latin typeface="Candara"/>
                <a:cs typeface="Candara"/>
              </a:rPr>
              <a:t>intermediari</a:t>
            </a:r>
            <a:endParaRPr sz="4000">
              <a:latin typeface="Candara"/>
              <a:cs typeface="Candara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195071" y="3859380"/>
            <a:ext cx="2697480" cy="1588770"/>
            <a:chOff x="195071" y="3859380"/>
            <a:chExt cx="2697480" cy="1588770"/>
          </a:xfrm>
        </p:grpSpPr>
        <p:sp>
          <p:nvSpPr>
            <p:cNvPr id="40" name="object 40"/>
            <p:cNvSpPr/>
            <p:nvPr/>
          </p:nvSpPr>
          <p:spPr>
            <a:xfrm>
              <a:off x="204215" y="3859380"/>
              <a:ext cx="2677287" cy="147423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95071" y="4000499"/>
              <a:ext cx="2697099" cy="1447419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51459" y="3864609"/>
              <a:ext cx="2592323" cy="1408430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51459" y="3864609"/>
              <a:ext cx="2592705" cy="1408430"/>
            </a:xfrm>
            <a:custGeom>
              <a:avLst/>
              <a:gdLst/>
              <a:ahLst/>
              <a:cxnLst/>
              <a:rect l="l" t="t" r="r" b="b"/>
              <a:pathLst>
                <a:path w="2592705" h="1408429">
                  <a:moveTo>
                    <a:pt x="0" y="388619"/>
                  </a:moveTo>
                  <a:lnTo>
                    <a:pt x="5386" y="341852"/>
                  </a:lnTo>
                  <a:lnTo>
                    <a:pt x="20730" y="298920"/>
                  </a:lnTo>
                  <a:lnTo>
                    <a:pt x="44806" y="261050"/>
                  </a:lnTo>
                  <a:lnTo>
                    <a:pt x="76392" y="229464"/>
                  </a:lnTo>
                  <a:lnTo>
                    <a:pt x="114262" y="205388"/>
                  </a:lnTo>
                  <a:lnTo>
                    <a:pt x="157194" y="190044"/>
                  </a:lnTo>
                  <a:lnTo>
                    <a:pt x="203961" y="184657"/>
                  </a:lnTo>
                  <a:lnTo>
                    <a:pt x="432053" y="184657"/>
                  </a:lnTo>
                  <a:lnTo>
                    <a:pt x="768832" y="0"/>
                  </a:lnTo>
                  <a:lnTo>
                    <a:pt x="1080135" y="184657"/>
                  </a:lnTo>
                  <a:lnTo>
                    <a:pt x="2388362" y="184657"/>
                  </a:lnTo>
                  <a:lnTo>
                    <a:pt x="2435129" y="190044"/>
                  </a:lnTo>
                  <a:lnTo>
                    <a:pt x="2478061" y="205388"/>
                  </a:lnTo>
                  <a:lnTo>
                    <a:pt x="2515931" y="229464"/>
                  </a:lnTo>
                  <a:lnTo>
                    <a:pt x="2547517" y="261050"/>
                  </a:lnTo>
                  <a:lnTo>
                    <a:pt x="2571593" y="298920"/>
                  </a:lnTo>
                  <a:lnTo>
                    <a:pt x="2586937" y="341852"/>
                  </a:lnTo>
                  <a:lnTo>
                    <a:pt x="2592323" y="388619"/>
                  </a:lnTo>
                  <a:lnTo>
                    <a:pt x="2592323" y="694563"/>
                  </a:lnTo>
                  <a:lnTo>
                    <a:pt x="2592323" y="1204467"/>
                  </a:lnTo>
                  <a:lnTo>
                    <a:pt x="2586937" y="1251235"/>
                  </a:lnTo>
                  <a:lnTo>
                    <a:pt x="2571593" y="1294167"/>
                  </a:lnTo>
                  <a:lnTo>
                    <a:pt x="2547517" y="1332037"/>
                  </a:lnTo>
                  <a:lnTo>
                    <a:pt x="2515931" y="1363623"/>
                  </a:lnTo>
                  <a:lnTo>
                    <a:pt x="2478061" y="1387699"/>
                  </a:lnTo>
                  <a:lnTo>
                    <a:pt x="2435129" y="1403043"/>
                  </a:lnTo>
                  <a:lnTo>
                    <a:pt x="2388362" y="1408430"/>
                  </a:lnTo>
                  <a:lnTo>
                    <a:pt x="1080135" y="1408430"/>
                  </a:lnTo>
                  <a:lnTo>
                    <a:pt x="432053" y="1408430"/>
                  </a:lnTo>
                  <a:lnTo>
                    <a:pt x="203961" y="1408430"/>
                  </a:lnTo>
                  <a:lnTo>
                    <a:pt x="157194" y="1403043"/>
                  </a:lnTo>
                  <a:lnTo>
                    <a:pt x="114262" y="1387699"/>
                  </a:lnTo>
                  <a:lnTo>
                    <a:pt x="76392" y="1363623"/>
                  </a:lnTo>
                  <a:lnTo>
                    <a:pt x="44806" y="1332037"/>
                  </a:lnTo>
                  <a:lnTo>
                    <a:pt x="20730" y="1294167"/>
                  </a:lnTo>
                  <a:lnTo>
                    <a:pt x="5386" y="1251235"/>
                  </a:lnTo>
                  <a:lnTo>
                    <a:pt x="0" y="1204467"/>
                  </a:lnTo>
                  <a:lnTo>
                    <a:pt x="0" y="694563"/>
                  </a:lnTo>
                  <a:lnTo>
                    <a:pt x="0" y="388619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407314" y="4092397"/>
            <a:ext cx="228092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i="1" spc="-5" dirty="0">
                <a:solidFill>
                  <a:srgbClr val="FFFFFF"/>
                </a:solidFill>
                <a:latin typeface="Cambria"/>
                <a:cs typeface="Cambria"/>
              </a:rPr>
              <a:t>book</a:t>
            </a:r>
            <a:r>
              <a:rPr sz="2400" i="1" spc="-2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i="1" spc="-10" dirty="0">
                <a:solidFill>
                  <a:srgbClr val="FFFFFF"/>
                </a:solidFill>
                <a:latin typeface="Cambria"/>
                <a:cs typeface="Cambria"/>
              </a:rPr>
              <a:t>reader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solidFill>
                  <a:srgbClr val="FFFFFF"/>
                </a:solidFill>
                <a:latin typeface="Cambria"/>
                <a:cs typeface="Cambria"/>
              </a:rPr>
              <a:t>chioșc</a:t>
            </a:r>
            <a:r>
              <a:rPr sz="2400" spc="-2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ambria"/>
                <a:cs typeface="Cambria"/>
              </a:rPr>
              <a:t>informativ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400" spc="-10" dirty="0">
                <a:solidFill>
                  <a:srgbClr val="FFFFFF"/>
                </a:solidFill>
                <a:latin typeface="Cambria"/>
                <a:cs typeface="Cambria"/>
              </a:rPr>
              <a:t>automobil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70685" y="550544"/>
            <a:ext cx="58032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solidFill>
                  <a:srgbClr val="2A046E"/>
                </a:solidFill>
                <a:latin typeface="Candara"/>
                <a:cs typeface="Candara"/>
              </a:rPr>
              <a:t>API: </a:t>
            </a:r>
            <a:r>
              <a:rPr sz="4000" dirty="0">
                <a:solidFill>
                  <a:srgbClr val="2A046E"/>
                </a:solidFill>
                <a:latin typeface="Candara"/>
                <a:cs typeface="Candara"/>
              </a:rPr>
              <a:t>în </a:t>
            </a:r>
            <a:r>
              <a:rPr sz="4000" spc="-10" dirty="0">
                <a:solidFill>
                  <a:srgbClr val="2A046E"/>
                </a:solidFill>
                <a:latin typeface="Candara"/>
                <a:cs typeface="Candara"/>
              </a:rPr>
              <a:t>contextul</a:t>
            </a:r>
            <a:r>
              <a:rPr sz="4000" spc="40" dirty="0">
                <a:solidFill>
                  <a:srgbClr val="2A046E"/>
                </a:solidFill>
                <a:latin typeface="Candara"/>
                <a:cs typeface="Candara"/>
              </a:rPr>
              <a:t> </a:t>
            </a:r>
            <a:r>
              <a:rPr sz="4000" i="1" spc="-10" dirty="0">
                <a:solidFill>
                  <a:srgbClr val="2A046E"/>
                </a:solidFill>
                <a:latin typeface="Candara"/>
                <a:cs typeface="Candara"/>
              </a:rPr>
              <a:t>serverless</a:t>
            </a:r>
            <a:endParaRPr sz="4000">
              <a:latin typeface="Candara"/>
              <a:cs typeface="Candar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43762" y="2441905"/>
            <a:ext cx="7256780" cy="29533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Cambria"/>
                <a:cs typeface="Cambria"/>
              </a:rPr>
              <a:t>Aplicația </a:t>
            </a:r>
            <a:r>
              <a:rPr sz="3200" dirty="0">
                <a:latin typeface="Cambria"/>
                <a:cs typeface="Cambria"/>
              </a:rPr>
              <a:t>depinde semnificativ</a:t>
            </a:r>
            <a:r>
              <a:rPr sz="3200" spc="-45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de</a:t>
            </a:r>
            <a:endParaRPr sz="32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3200" dirty="0">
                <a:latin typeface="Cambria"/>
                <a:cs typeface="Cambria"/>
              </a:rPr>
              <a:t>componente </a:t>
            </a:r>
            <a:r>
              <a:rPr sz="3200" spc="-5" dirty="0">
                <a:latin typeface="Cambria"/>
                <a:cs typeface="Cambria"/>
              </a:rPr>
              <a:t>externe, </a:t>
            </a:r>
            <a:r>
              <a:rPr sz="3200" dirty="0">
                <a:latin typeface="Cambria"/>
                <a:cs typeface="Cambria"/>
              </a:rPr>
              <a:t>disponibile în</a:t>
            </a:r>
            <a:r>
              <a:rPr sz="3200" spc="-75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„nori”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250">
              <a:latin typeface="Cambria"/>
              <a:cs typeface="Cambria"/>
            </a:endParaRPr>
          </a:p>
          <a:p>
            <a:pPr marL="1270" algn="ctr">
              <a:lnSpc>
                <a:spcPts val="3829"/>
              </a:lnSpc>
            </a:pPr>
            <a:r>
              <a:rPr sz="3200" dirty="0">
                <a:latin typeface="Cambria"/>
                <a:cs typeface="Cambria"/>
              </a:rPr>
              <a:t>(micro-)servicii expuse via</a:t>
            </a:r>
            <a:r>
              <a:rPr sz="3200" spc="-85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API</a:t>
            </a:r>
            <a:endParaRPr sz="3200">
              <a:latin typeface="Cambria"/>
              <a:cs typeface="Cambria"/>
            </a:endParaRPr>
          </a:p>
          <a:p>
            <a:pPr marL="635" algn="ctr">
              <a:lnSpc>
                <a:spcPts val="3829"/>
              </a:lnSpc>
            </a:pPr>
            <a:r>
              <a:rPr sz="3200" dirty="0">
                <a:latin typeface="Webdings"/>
                <a:cs typeface="Webdings"/>
              </a:rPr>
              <a:t></a:t>
            </a:r>
            <a:endParaRPr sz="3200">
              <a:latin typeface="Webdings"/>
              <a:cs typeface="Webdings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3200" spc="-5" dirty="0">
                <a:latin typeface="Cambria"/>
                <a:cs typeface="Cambria"/>
              </a:rPr>
              <a:t>abordarea </a:t>
            </a:r>
            <a:r>
              <a:rPr sz="3200" b="1" i="1" spc="-5" dirty="0">
                <a:solidFill>
                  <a:srgbClr val="2A046E"/>
                </a:solidFill>
                <a:latin typeface="Cambria"/>
                <a:cs typeface="Cambria"/>
              </a:rPr>
              <a:t>serverless</a:t>
            </a:r>
            <a:endParaRPr sz="3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24834" y="2441905"/>
            <a:ext cx="189674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i="1" dirty="0">
                <a:solidFill>
                  <a:srgbClr val="2A046E"/>
                </a:solidFill>
                <a:latin typeface="Cambria"/>
                <a:cs typeface="Cambria"/>
              </a:rPr>
              <a:t>Serverless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69442" y="3417823"/>
            <a:ext cx="7806055" cy="22853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Cambria"/>
                <a:cs typeface="Cambria"/>
              </a:rPr>
              <a:t>strat </a:t>
            </a:r>
            <a:r>
              <a:rPr sz="3200" dirty="0">
                <a:latin typeface="Cambria"/>
                <a:cs typeface="Cambria"/>
              </a:rPr>
              <a:t>de </a:t>
            </a:r>
            <a:r>
              <a:rPr sz="3200" spc="-10" dirty="0">
                <a:latin typeface="Cambria"/>
                <a:cs typeface="Cambria"/>
              </a:rPr>
              <a:t>abstractizare </a:t>
            </a:r>
            <a:r>
              <a:rPr sz="3200" dirty="0">
                <a:latin typeface="Cambria"/>
                <a:cs typeface="Cambria"/>
              </a:rPr>
              <a:t>a </a:t>
            </a:r>
            <a:r>
              <a:rPr sz="3200" spc="-5" dirty="0">
                <a:latin typeface="Cambria"/>
                <a:cs typeface="Cambria"/>
              </a:rPr>
              <a:t>accesului la resursele  unei platforme </a:t>
            </a:r>
            <a:r>
              <a:rPr sz="3200" dirty="0">
                <a:latin typeface="Cambria"/>
                <a:cs typeface="Cambria"/>
              </a:rPr>
              <a:t>de </a:t>
            </a:r>
            <a:r>
              <a:rPr sz="3200" spc="-5" dirty="0">
                <a:latin typeface="Cambria"/>
                <a:cs typeface="Cambria"/>
              </a:rPr>
              <a:t>tip</a:t>
            </a:r>
            <a:r>
              <a:rPr sz="3200" spc="-30" dirty="0">
                <a:latin typeface="Cambria"/>
                <a:cs typeface="Cambria"/>
              </a:rPr>
              <a:t> </a:t>
            </a:r>
            <a:r>
              <a:rPr sz="3200" i="1" spc="-5" dirty="0">
                <a:latin typeface="Cambria"/>
                <a:cs typeface="Cambria"/>
              </a:rPr>
              <a:t>cloud</a:t>
            </a:r>
            <a:endParaRPr sz="32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10" dirty="0">
                <a:latin typeface="Cambria"/>
                <a:cs typeface="Cambria"/>
              </a:rPr>
              <a:t>Mike </a:t>
            </a:r>
            <a:r>
              <a:rPr sz="2800" spc="-5" dirty="0">
                <a:latin typeface="Cambria"/>
                <a:cs typeface="Cambria"/>
              </a:rPr>
              <a:t>Roberts</a:t>
            </a:r>
            <a:r>
              <a:rPr sz="2800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(2018)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2800" b="1" spc="-250" dirty="0">
                <a:solidFill>
                  <a:srgbClr val="3333FF"/>
                </a:solidFill>
                <a:latin typeface="Arial"/>
                <a:cs typeface="Arial"/>
              </a:rPr>
              <a:t>martinfowler.com/articles/serverless.html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5759" y="3273564"/>
            <a:ext cx="1308735" cy="1023619"/>
            <a:chOff x="365759" y="3273564"/>
            <a:chExt cx="1308735" cy="1023619"/>
          </a:xfrm>
        </p:grpSpPr>
        <p:sp>
          <p:nvSpPr>
            <p:cNvPr id="3" name="object 3"/>
            <p:cNvSpPr/>
            <p:nvPr/>
          </p:nvSpPr>
          <p:spPr>
            <a:xfrm>
              <a:off x="365759" y="3273564"/>
              <a:ext cx="1308735" cy="102068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23671" y="3288741"/>
              <a:ext cx="1191387" cy="100843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13003" y="3297935"/>
              <a:ext cx="1223771" cy="93573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3003" y="3297935"/>
              <a:ext cx="1224280" cy="935990"/>
            </a:xfrm>
            <a:custGeom>
              <a:avLst/>
              <a:gdLst/>
              <a:ahLst/>
              <a:cxnLst/>
              <a:rect l="l" t="t" r="r" b="b"/>
              <a:pathLst>
                <a:path w="1224280" h="935989">
                  <a:moveTo>
                    <a:pt x="0" y="155955"/>
                  </a:moveTo>
                  <a:lnTo>
                    <a:pt x="7950" y="106671"/>
                  </a:lnTo>
                  <a:lnTo>
                    <a:pt x="30090" y="63861"/>
                  </a:lnTo>
                  <a:lnTo>
                    <a:pt x="63850" y="30097"/>
                  </a:lnTo>
                  <a:lnTo>
                    <a:pt x="106662" y="7953"/>
                  </a:lnTo>
                  <a:lnTo>
                    <a:pt x="155955" y="0"/>
                  </a:lnTo>
                  <a:lnTo>
                    <a:pt x="1067815" y="0"/>
                  </a:lnTo>
                  <a:lnTo>
                    <a:pt x="1117100" y="7953"/>
                  </a:lnTo>
                  <a:lnTo>
                    <a:pt x="1159910" y="30097"/>
                  </a:lnTo>
                  <a:lnTo>
                    <a:pt x="1193674" y="63861"/>
                  </a:lnTo>
                  <a:lnTo>
                    <a:pt x="1215818" y="106671"/>
                  </a:lnTo>
                  <a:lnTo>
                    <a:pt x="1223771" y="155955"/>
                  </a:lnTo>
                  <a:lnTo>
                    <a:pt x="1223771" y="779780"/>
                  </a:lnTo>
                  <a:lnTo>
                    <a:pt x="1215818" y="829064"/>
                  </a:lnTo>
                  <a:lnTo>
                    <a:pt x="1193674" y="871874"/>
                  </a:lnTo>
                  <a:lnTo>
                    <a:pt x="1159910" y="905638"/>
                  </a:lnTo>
                  <a:lnTo>
                    <a:pt x="1117100" y="927782"/>
                  </a:lnTo>
                  <a:lnTo>
                    <a:pt x="1067815" y="935736"/>
                  </a:lnTo>
                  <a:lnTo>
                    <a:pt x="155955" y="935736"/>
                  </a:lnTo>
                  <a:lnTo>
                    <a:pt x="106662" y="927782"/>
                  </a:lnTo>
                  <a:lnTo>
                    <a:pt x="63850" y="905638"/>
                  </a:lnTo>
                  <a:lnTo>
                    <a:pt x="30090" y="871874"/>
                  </a:lnTo>
                  <a:lnTo>
                    <a:pt x="7950" y="829064"/>
                  </a:lnTo>
                  <a:lnTo>
                    <a:pt x="0" y="779780"/>
                  </a:lnTo>
                  <a:lnTo>
                    <a:pt x="0" y="155955"/>
                  </a:lnTo>
                  <a:close/>
                </a:path>
              </a:pathLst>
            </a:custGeom>
            <a:ln w="9144">
              <a:solidFill>
                <a:srgbClr val="FF2D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637133" y="3380994"/>
            <a:ext cx="775335" cy="68389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98120" marR="5080" indent="-186055">
              <a:lnSpc>
                <a:spcPct val="80000"/>
              </a:lnSpc>
              <a:spcBef>
                <a:spcPts val="675"/>
              </a:spcBef>
            </a:pPr>
            <a:r>
              <a:rPr sz="2400" i="1" dirty="0">
                <a:solidFill>
                  <a:srgbClr val="FFFFFF"/>
                </a:solidFill>
                <a:latin typeface="Cambria"/>
                <a:cs typeface="Cambria"/>
              </a:rPr>
              <a:t>b</a:t>
            </a:r>
            <a:r>
              <a:rPr sz="2400" i="1" spc="-35" dirty="0">
                <a:solidFill>
                  <a:srgbClr val="FFFFFF"/>
                </a:solidFill>
                <a:latin typeface="Cambria"/>
                <a:cs typeface="Cambria"/>
              </a:rPr>
              <a:t>r</a:t>
            </a:r>
            <a:r>
              <a:rPr sz="2400" i="1" spc="-30" dirty="0">
                <a:solidFill>
                  <a:srgbClr val="FFFFFF"/>
                </a:solidFill>
                <a:latin typeface="Cambria"/>
                <a:cs typeface="Cambria"/>
              </a:rPr>
              <a:t>o</a:t>
            </a:r>
            <a:r>
              <a:rPr sz="2400" i="1" spc="5" dirty="0">
                <a:solidFill>
                  <a:srgbClr val="FFFFFF"/>
                </a:solidFill>
                <a:latin typeface="Cambria"/>
                <a:cs typeface="Cambria"/>
              </a:rPr>
              <a:t>w</a:t>
            </a:r>
            <a:r>
              <a:rPr sz="2400" i="1" dirty="0">
                <a:solidFill>
                  <a:srgbClr val="FFFFFF"/>
                </a:solidFill>
                <a:latin typeface="Cambria"/>
                <a:cs typeface="Cambria"/>
              </a:rPr>
              <a:t>-  </a:t>
            </a:r>
            <a:r>
              <a:rPr sz="2400" i="1" spc="-10" dirty="0">
                <a:solidFill>
                  <a:srgbClr val="FFFFFF"/>
                </a:solidFill>
                <a:latin typeface="Cambria"/>
                <a:cs typeface="Cambria"/>
              </a:rPr>
              <a:t>ser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331208" y="3189770"/>
            <a:ext cx="1268095" cy="1199515"/>
            <a:chOff x="4331208" y="3189770"/>
            <a:chExt cx="1268095" cy="1199515"/>
          </a:xfrm>
        </p:grpSpPr>
        <p:sp>
          <p:nvSpPr>
            <p:cNvPr id="9" name="object 9"/>
            <p:cNvSpPr/>
            <p:nvPr/>
          </p:nvSpPr>
          <p:spPr>
            <a:xfrm>
              <a:off x="4383024" y="3198825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1208" y="3189770"/>
              <a:ext cx="1267587" cy="119909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430268" y="3226307"/>
              <a:ext cx="1080515" cy="10805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430268" y="3226307"/>
              <a:ext cx="1080770" cy="1080770"/>
            </a:xfrm>
            <a:custGeom>
              <a:avLst/>
              <a:gdLst/>
              <a:ahLst/>
              <a:cxnLst/>
              <a:rect l="l" t="t" r="r" b="b"/>
              <a:pathLst>
                <a:path w="1080770" h="1080770">
                  <a:moveTo>
                    <a:pt x="0" y="1080515"/>
                  </a:moveTo>
                  <a:lnTo>
                    <a:pt x="1080515" y="1080515"/>
                  </a:lnTo>
                  <a:lnTo>
                    <a:pt x="1080515" y="0"/>
                  </a:lnTo>
                  <a:lnTo>
                    <a:pt x="0" y="0"/>
                  </a:lnTo>
                  <a:lnTo>
                    <a:pt x="0" y="1080515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4529454" y="3277361"/>
            <a:ext cx="882015" cy="896619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58419" marR="5080" indent="-45720" algn="just">
              <a:lnSpc>
                <a:spcPts val="2110"/>
              </a:lnSpc>
              <a:spcBef>
                <a:spcPts val="605"/>
              </a:spcBef>
            </a:pPr>
            <a:r>
              <a:rPr sz="2200" spc="-5" dirty="0">
                <a:latin typeface="Cambria"/>
                <a:cs typeface="Cambria"/>
              </a:rPr>
              <a:t>cont</a:t>
            </a:r>
            <a:r>
              <a:rPr sz="2200" spc="-40" dirty="0">
                <a:latin typeface="Cambria"/>
                <a:cs typeface="Cambria"/>
              </a:rPr>
              <a:t>r</a:t>
            </a:r>
            <a:r>
              <a:rPr sz="2200" spc="-5" dirty="0">
                <a:latin typeface="Cambria"/>
                <a:cs typeface="Cambria"/>
              </a:rPr>
              <a:t>ol  </a:t>
            </a:r>
            <a:r>
              <a:rPr sz="2200" spc="-10" dirty="0">
                <a:latin typeface="Cambria"/>
                <a:cs typeface="Cambria"/>
              </a:rPr>
              <a:t>proce-  sare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6854" y="2425445"/>
            <a:ext cx="96774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39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Cambria"/>
                <a:cs typeface="Cambria"/>
              </a:rPr>
              <a:t>client  </a:t>
            </a:r>
            <a:r>
              <a:rPr sz="2200" spc="-10" dirty="0">
                <a:latin typeface="Cambria"/>
                <a:cs typeface="Cambria"/>
              </a:rPr>
              <a:t>modern</a:t>
            </a:r>
            <a:endParaRPr sz="2200">
              <a:latin typeface="Cambria"/>
              <a:cs typeface="Cambria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396228" y="2010155"/>
            <a:ext cx="2511425" cy="1341120"/>
            <a:chOff x="6396228" y="2010155"/>
            <a:chExt cx="2511425" cy="1341120"/>
          </a:xfrm>
        </p:grpSpPr>
        <p:sp>
          <p:nvSpPr>
            <p:cNvPr id="16" name="object 16"/>
            <p:cNvSpPr/>
            <p:nvPr/>
          </p:nvSpPr>
          <p:spPr>
            <a:xfrm>
              <a:off x="6396228" y="2060397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417564" y="2017775"/>
              <a:ext cx="1119708" cy="133324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443472" y="2087879"/>
              <a:ext cx="1080516" cy="10805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443472" y="2087879"/>
              <a:ext cx="1080770" cy="1080770"/>
            </a:xfrm>
            <a:custGeom>
              <a:avLst/>
              <a:gdLst/>
              <a:ahLst/>
              <a:cxnLst/>
              <a:rect l="l" t="t" r="r" b="b"/>
              <a:pathLst>
                <a:path w="1080770" h="1080770">
                  <a:moveTo>
                    <a:pt x="0" y="1080515"/>
                  </a:moveTo>
                  <a:lnTo>
                    <a:pt x="1080516" y="1080515"/>
                  </a:lnTo>
                  <a:lnTo>
                    <a:pt x="1080516" y="0"/>
                  </a:lnTo>
                  <a:lnTo>
                    <a:pt x="0" y="0"/>
                  </a:lnTo>
                  <a:lnTo>
                    <a:pt x="0" y="1080515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112252" y="2010155"/>
              <a:ext cx="795096" cy="126758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159496" y="2037587"/>
              <a:ext cx="710183" cy="118262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159496" y="2037587"/>
              <a:ext cx="710565" cy="1183005"/>
            </a:xfrm>
            <a:custGeom>
              <a:avLst/>
              <a:gdLst/>
              <a:ahLst/>
              <a:cxnLst/>
              <a:rect l="l" t="t" r="r" b="b"/>
              <a:pathLst>
                <a:path w="710565" h="1183005">
                  <a:moveTo>
                    <a:pt x="710183" y="197103"/>
                  </a:moveTo>
                  <a:lnTo>
                    <a:pt x="692078" y="259396"/>
                  </a:lnTo>
                  <a:lnTo>
                    <a:pt x="641664" y="313503"/>
                  </a:lnTo>
                  <a:lnTo>
                    <a:pt x="606170" y="336470"/>
                  </a:lnTo>
                  <a:lnTo>
                    <a:pt x="564794" y="356173"/>
                  </a:lnTo>
                  <a:lnTo>
                    <a:pt x="518266" y="372204"/>
                  </a:lnTo>
                  <a:lnTo>
                    <a:pt x="467319" y="384157"/>
                  </a:lnTo>
                  <a:lnTo>
                    <a:pt x="412683" y="391627"/>
                  </a:lnTo>
                  <a:lnTo>
                    <a:pt x="355092" y="394208"/>
                  </a:lnTo>
                  <a:lnTo>
                    <a:pt x="297500" y="391627"/>
                  </a:lnTo>
                  <a:lnTo>
                    <a:pt x="242864" y="384157"/>
                  </a:lnTo>
                  <a:lnTo>
                    <a:pt x="191917" y="372204"/>
                  </a:lnTo>
                  <a:lnTo>
                    <a:pt x="145389" y="356173"/>
                  </a:lnTo>
                  <a:lnTo>
                    <a:pt x="104012" y="336470"/>
                  </a:lnTo>
                  <a:lnTo>
                    <a:pt x="68519" y="313503"/>
                  </a:lnTo>
                  <a:lnTo>
                    <a:pt x="39639" y="287676"/>
                  </a:lnTo>
                  <a:lnTo>
                    <a:pt x="4648" y="229070"/>
                  </a:lnTo>
                  <a:lnTo>
                    <a:pt x="0" y="197103"/>
                  </a:lnTo>
                </a:path>
                <a:path w="710565" h="1183005">
                  <a:moveTo>
                    <a:pt x="0" y="197103"/>
                  </a:moveTo>
                  <a:lnTo>
                    <a:pt x="18105" y="134811"/>
                  </a:lnTo>
                  <a:lnTo>
                    <a:pt x="68519" y="80704"/>
                  </a:lnTo>
                  <a:lnTo>
                    <a:pt x="104013" y="57737"/>
                  </a:lnTo>
                  <a:lnTo>
                    <a:pt x="145389" y="38034"/>
                  </a:lnTo>
                  <a:lnTo>
                    <a:pt x="191917" y="22003"/>
                  </a:lnTo>
                  <a:lnTo>
                    <a:pt x="242864" y="10050"/>
                  </a:lnTo>
                  <a:lnTo>
                    <a:pt x="297500" y="2580"/>
                  </a:lnTo>
                  <a:lnTo>
                    <a:pt x="355092" y="0"/>
                  </a:lnTo>
                  <a:lnTo>
                    <a:pt x="412683" y="2580"/>
                  </a:lnTo>
                  <a:lnTo>
                    <a:pt x="467319" y="10050"/>
                  </a:lnTo>
                  <a:lnTo>
                    <a:pt x="518266" y="22003"/>
                  </a:lnTo>
                  <a:lnTo>
                    <a:pt x="564794" y="38034"/>
                  </a:lnTo>
                  <a:lnTo>
                    <a:pt x="606171" y="57737"/>
                  </a:lnTo>
                  <a:lnTo>
                    <a:pt x="641664" y="80704"/>
                  </a:lnTo>
                  <a:lnTo>
                    <a:pt x="670544" y="106531"/>
                  </a:lnTo>
                  <a:lnTo>
                    <a:pt x="705535" y="165137"/>
                  </a:lnTo>
                  <a:lnTo>
                    <a:pt x="710183" y="197103"/>
                  </a:lnTo>
                  <a:lnTo>
                    <a:pt x="710183" y="985520"/>
                  </a:lnTo>
                  <a:lnTo>
                    <a:pt x="692078" y="1047812"/>
                  </a:lnTo>
                  <a:lnTo>
                    <a:pt x="641664" y="1101919"/>
                  </a:lnTo>
                  <a:lnTo>
                    <a:pt x="606170" y="1124886"/>
                  </a:lnTo>
                  <a:lnTo>
                    <a:pt x="564794" y="1144589"/>
                  </a:lnTo>
                  <a:lnTo>
                    <a:pt x="518266" y="1160620"/>
                  </a:lnTo>
                  <a:lnTo>
                    <a:pt x="467319" y="1172573"/>
                  </a:lnTo>
                  <a:lnTo>
                    <a:pt x="412683" y="1180043"/>
                  </a:lnTo>
                  <a:lnTo>
                    <a:pt x="355092" y="1182624"/>
                  </a:lnTo>
                  <a:lnTo>
                    <a:pt x="297500" y="1180043"/>
                  </a:lnTo>
                  <a:lnTo>
                    <a:pt x="242864" y="1172573"/>
                  </a:lnTo>
                  <a:lnTo>
                    <a:pt x="191917" y="1160620"/>
                  </a:lnTo>
                  <a:lnTo>
                    <a:pt x="145389" y="1144589"/>
                  </a:lnTo>
                  <a:lnTo>
                    <a:pt x="104012" y="1124886"/>
                  </a:lnTo>
                  <a:lnTo>
                    <a:pt x="68519" y="1101919"/>
                  </a:lnTo>
                  <a:lnTo>
                    <a:pt x="39639" y="1076092"/>
                  </a:lnTo>
                  <a:lnTo>
                    <a:pt x="4648" y="1017486"/>
                  </a:lnTo>
                  <a:lnTo>
                    <a:pt x="0" y="985520"/>
                  </a:lnTo>
                  <a:lnTo>
                    <a:pt x="0" y="197103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6590030" y="2104466"/>
            <a:ext cx="790575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 marR="30480" indent="51435" algn="just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Cambria"/>
                <a:cs typeface="Cambria"/>
              </a:rPr>
              <a:t>func-  </a:t>
            </a:r>
            <a:r>
              <a:rPr sz="2200" spc="-10" dirty="0">
                <a:latin typeface="Cambria"/>
                <a:cs typeface="Cambria"/>
              </a:rPr>
              <a:t>ționa-  li</a:t>
            </a:r>
            <a:r>
              <a:rPr sz="2200" dirty="0">
                <a:latin typeface="Cambria"/>
                <a:cs typeface="Cambria"/>
              </a:rPr>
              <a:t>t</a:t>
            </a:r>
            <a:r>
              <a:rPr sz="2200" spc="-10" dirty="0">
                <a:latin typeface="Cambria"/>
                <a:cs typeface="Cambria"/>
              </a:rPr>
              <a:t>a</a:t>
            </a:r>
            <a:r>
              <a:rPr sz="2200" spc="-35" dirty="0">
                <a:latin typeface="Cambria"/>
                <a:cs typeface="Cambria"/>
              </a:rPr>
              <a:t>t</a:t>
            </a:r>
            <a:r>
              <a:rPr sz="2200" spc="-5" dirty="0">
                <a:latin typeface="Cambria"/>
                <a:cs typeface="Cambria"/>
              </a:rPr>
              <a:t>e</a:t>
            </a:r>
            <a:r>
              <a:rPr sz="2175" spc="7" baseline="-21072" dirty="0">
                <a:latin typeface="Cambria"/>
                <a:cs typeface="Cambria"/>
              </a:rPr>
              <a:t>1</a:t>
            </a:r>
            <a:endParaRPr sz="2175" baseline="-21072">
              <a:latin typeface="Cambria"/>
              <a:cs typeface="Cambria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6396228" y="4084320"/>
            <a:ext cx="1165860" cy="1333500"/>
            <a:chOff x="6396228" y="4084320"/>
            <a:chExt cx="1165860" cy="1333500"/>
          </a:xfrm>
        </p:grpSpPr>
        <p:sp>
          <p:nvSpPr>
            <p:cNvPr id="25" name="object 25"/>
            <p:cNvSpPr/>
            <p:nvPr/>
          </p:nvSpPr>
          <p:spPr>
            <a:xfrm>
              <a:off x="6396228" y="4125417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417564" y="4084320"/>
              <a:ext cx="1119708" cy="1333246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443472" y="4152900"/>
              <a:ext cx="1080516" cy="108051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6443471" y="4152900"/>
            <a:ext cx="1080770" cy="1080770"/>
          </a:xfrm>
          <a:prstGeom prst="rect">
            <a:avLst/>
          </a:prstGeom>
          <a:ln w="9144">
            <a:solidFill>
              <a:srgbClr val="F8F8F8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184150" marR="173990" indent="51435" algn="just">
              <a:lnSpc>
                <a:spcPct val="100000"/>
              </a:lnSpc>
              <a:spcBef>
                <a:spcPts val="240"/>
              </a:spcBef>
            </a:pPr>
            <a:r>
              <a:rPr sz="2200" spc="-5" dirty="0">
                <a:latin typeface="Cambria"/>
                <a:cs typeface="Cambria"/>
              </a:rPr>
              <a:t>func-  </a:t>
            </a:r>
            <a:r>
              <a:rPr sz="2200" spc="-10" dirty="0">
                <a:latin typeface="Cambria"/>
                <a:cs typeface="Cambria"/>
              </a:rPr>
              <a:t>ționa-  li</a:t>
            </a:r>
            <a:r>
              <a:rPr sz="2200" dirty="0">
                <a:latin typeface="Cambria"/>
                <a:cs typeface="Cambria"/>
              </a:rPr>
              <a:t>t</a:t>
            </a:r>
            <a:r>
              <a:rPr sz="2200" spc="-10" dirty="0">
                <a:latin typeface="Cambria"/>
                <a:cs typeface="Cambria"/>
              </a:rPr>
              <a:t>a</a:t>
            </a:r>
            <a:r>
              <a:rPr sz="2200" spc="-35" dirty="0">
                <a:latin typeface="Cambria"/>
                <a:cs typeface="Cambria"/>
              </a:rPr>
              <a:t>t</a:t>
            </a:r>
            <a:r>
              <a:rPr sz="2200" spc="-5" dirty="0">
                <a:latin typeface="Cambria"/>
                <a:cs typeface="Cambria"/>
              </a:rPr>
              <a:t>e</a:t>
            </a:r>
            <a:r>
              <a:rPr sz="2175" spc="7" baseline="-21072" dirty="0">
                <a:latin typeface="Cambria"/>
                <a:cs typeface="Cambria"/>
              </a:rPr>
              <a:t>2</a:t>
            </a:r>
            <a:endParaRPr sz="2175" baseline="-21072">
              <a:latin typeface="Cambria"/>
              <a:cs typeface="Cambria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2775204" y="1956765"/>
            <a:ext cx="1250950" cy="1165860"/>
            <a:chOff x="2775204" y="1956765"/>
            <a:chExt cx="1250950" cy="1165860"/>
          </a:xfrm>
        </p:grpSpPr>
        <p:sp>
          <p:nvSpPr>
            <p:cNvPr id="30" name="object 30"/>
            <p:cNvSpPr/>
            <p:nvPr/>
          </p:nvSpPr>
          <p:spPr>
            <a:xfrm>
              <a:off x="2816352" y="1956765"/>
              <a:ext cx="1165529" cy="116552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775204" y="2083282"/>
              <a:ext cx="1250797" cy="997864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863596" y="1984248"/>
              <a:ext cx="1080516" cy="1080515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863596" y="1984248"/>
              <a:ext cx="1080770" cy="1080770"/>
            </a:xfrm>
            <a:custGeom>
              <a:avLst/>
              <a:gdLst/>
              <a:ahLst/>
              <a:cxnLst/>
              <a:rect l="l" t="t" r="r" b="b"/>
              <a:pathLst>
                <a:path w="1080770" h="1080770">
                  <a:moveTo>
                    <a:pt x="0" y="1080515"/>
                  </a:moveTo>
                  <a:lnTo>
                    <a:pt x="1080516" y="1080515"/>
                  </a:lnTo>
                  <a:lnTo>
                    <a:pt x="1080516" y="0"/>
                  </a:lnTo>
                  <a:lnTo>
                    <a:pt x="0" y="0"/>
                  </a:lnTo>
                  <a:lnTo>
                    <a:pt x="0" y="1080515"/>
                  </a:lnTo>
                  <a:close/>
                </a:path>
              </a:pathLst>
            </a:custGeom>
            <a:ln w="9144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2972561" y="2169667"/>
            <a:ext cx="864869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6195">
              <a:lnSpc>
                <a:spcPct val="100000"/>
              </a:lnSpc>
              <a:spcBef>
                <a:spcPts val="95"/>
              </a:spcBef>
            </a:pPr>
            <a:r>
              <a:rPr sz="2200" spc="-10" dirty="0">
                <a:latin typeface="Cambria"/>
                <a:cs typeface="Cambria"/>
              </a:rPr>
              <a:t>auten-  tifica</a:t>
            </a:r>
            <a:r>
              <a:rPr sz="2200" spc="-40" dirty="0">
                <a:latin typeface="Cambria"/>
                <a:cs typeface="Cambria"/>
              </a:rPr>
              <a:t>r</a:t>
            </a:r>
            <a:r>
              <a:rPr sz="2200" spc="-5" dirty="0">
                <a:latin typeface="Cambria"/>
                <a:cs typeface="Cambria"/>
              </a:rPr>
              <a:t>e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396996" y="1178001"/>
            <a:ext cx="1452245" cy="122661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>
            <a:spLocks noGrp="1"/>
          </p:cNvSpPr>
          <p:nvPr>
            <p:ph type="title"/>
          </p:nvPr>
        </p:nvSpPr>
        <p:spPr>
          <a:xfrm>
            <a:off x="3074289" y="1302207"/>
            <a:ext cx="141097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0" spc="-5" dirty="0">
                <a:solidFill>
                  <a:srgbClr val="000000"/>
                </a:solidFill>
                <a:latin typeface="Cambria"/>
                <a:cs typeface="Cambria"/>
              </a:rPr>
              <a:t>Baa</a:t>
            </a:r>
            <a:r>
              <a:rPr sz="2400" b="0" spc="155" dirty="0">
                <a:solidFill>
                  <a:srgbClr val="000000"/>
                </a:solidFill>
                <a:latin typeface="Cambria"/>
                <a:cs typeface="Cambria"/>
              </a:rPr>
              <a:t>S</a:t>
            </a:r>
            <a:r>
              <a:rPr sz="6600" b="0" spc="2879" baseline="-2525" dirty="0">
                <a:solidFill>
                  <a:srgbClr val="3333FF"/>
                </a:solidFill>
                <a:latin typeface="Segoe UI Emoji"/>
                <a:cs typeface="Segoe UI Emoji"/>
              </a:rPr>
              <a:t>☁</a:t>
            </a:r>
            <a:endParaRPr sz="6600" baseline="-2525">
              <a:latin typeface="Segoe UI Emoji"/>
              <a:cs typeface="Segoe UI Emoj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50265" y="5919927"/>
            <a:ext cx="804164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585335" algn="l"/>
              </a:tabLst>
            </a:pPr>
            <a:r>
              <a:rPr sz="2200" b="1" spc="-5" dirty="0">
                <a:latin typeface="Cambria"/>
                <a:cs typeface="Cambria"/>
              </a:rPr>
              <a:t>BaaS </a:t>
            </a:r>
            <a:r>
              <a:rPr sz="2200" spc="-5" dirty="0">
                <a:latin typeface="Cambria"/>
                <a:cs typeface="Cambria"/>
              </a:rPr>
              <a:t>= (</a:t>
            </a:r>
            <a:r>
              <a:rPr sz="2200" i="1" spc="-5" dirty="0">
                <a:latin typeface="Cambria"/>
                <a:cs typeface="Cambria"/>
              </a:rPr>
              <a:t>Mobile</a:t>
            </a:r>
            <a:r>
              <a:rPr sz="2200" spc="-5" dirty="0">
                <a:latin typeface="Cambria"/>
                <a:cs typeface="Cambria"/>
              </a:rPr>
              <a:t>) </a:t>
            </a:r>
            <a:r>
              <a:rPr sz="2200" i="1" spc="-15" dirty="0">
                <a:latin typeface="Cambria"/>
                <a:cs typeface="Cambria"/>
              </a:rPr>
              <a:t>Backend </a:t>
            </a:r>
            <a:r>
              <a:rPr sz="2200" i="1" spc="-5" dirty="0">
                <a:latin typeface="Cambria"/>
                <a:cs typeface="Cambria"/>
              </a:rPr>
              <a:t>As</a:t>
            </a:r>
            <a:r>
              <a:rPr sz="2200" i="1" spc="75" dirty="0">
                <a:latin typeface="Cambria"/>
                <a:cs typeface="Cambria"/>
              </a:rPr>
              <a:t> </a:t>
            </a:r>
            <a:r>
              <a:rPr sz="2200" i="1" spc="-5" dirty="0">
                <a:latin typeface="Cambria"/>
                <a:cs typeface="Cambria"/>
              </a:rPr>
              <a:t>A</a:t>
            </a:r>
            <a:r>
              <a:rPr sz="2200" i="1" spc="15" dirty="0">
                <a:latin typeface="Cambria"/>
                <a:cs typeface="Cambria"/>
              </a:rPr>
              <a:t> </a:t>
            </a:r>
            <a:r>
              <a:rPr sz="2200" i="1" spc="-5" dirty="0">
                <a:latin typeface="Cambria"/>
                <a:cs typeface="Cambria"/>
              </a:rPr>
              <a:t>Service	</a:t>
            </a:r>
            <a:r>
              <a:rPr sz="2200" b="1" spc="-30" dirty="0">
                <a:latin typeface="Cambria"/>
                <a:cs typeface="Cambria"/>
              </a:rPr>
              <a:t>FaaS </a:t>
            </a:r>
            <a:r>
              <a:rPr sz="2200" spc="-5" dirty="0">
                <a:latin typeface="Cambria"/>
                <a:cs typeface="Cambria"/>
              </a:rPr>
              <a:t>= </a:t>
            </a:r>
            <a:r>
              <a:rPr sz="2200" i="1" spc="-15" dirty="0">
                <a:latin typeface="Cambria"/>
                <a:cs typeface="Cambria"/>
              </a:rPr>
              <a:t>Functions </a:t>
            </a:r>
            <a:r>
              <a:rPr sz="2200" i="1" spc="-5" dirty="0">
                <a:latin typeface="Cambria"/>
                <a:cs typeface="Cambria"/>
              </a:rPr>
              <a:t>As A</a:t>
            </a:r>
            <a:r>
              <a:rPr sz="2200" i="1" spc="55" dirty="0">
                <a:latin typeface="Cambria"/>
                <a:cs typeface="Cambria"/>
              </a:rPr>
              <a:t> </a:t>
            </a:r>
            <a:r>
              <a:rPr sz="2200" i="1" spc="-5" dirty="0">
                <a:latin typeface="Cambria"/>
                <a:cs typeface="Cambria"/>
              </a:rPr>
              <a:t>Service</a:t>
            </a:r>
            <a:endParaRPr sz="2200">
              <a:latin typeface="Cambria"/>
              <a:cs typeface="Cambria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2961132" y="4017264"/>
            <a:ext cx="795655" cy="1268095"/>
            <a:chOff x="2961132" y="4017264"/>
            <a:chExt cx="795655" cy="1268095"/>
          </a:xfrm>
        </p:grpSpPr>
        <p:sp>
          <p:nvSpPr>
            <p:cNvPr id="39" name="object 39"/>
            <p:cNvSpPr/>
            <p:nvPr/>
          </p:nvSpPr>
          <p:spPr>
            <a:xfrm>
              <a:off x="2961132" y="4017264"/>
              <a:ext cx="795096" cy="126758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008376" y="4044696"/>
              <a:ext cx="710184" cy="118262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08376" y="4044696"/>
              <a:ext cx="710565" cy="1183005"/>
            </a:xfrm>
            <a:custGeom>
              <a:avLst/>
              <a:gdLst/>
              <a:ahLst/>
              <a:cxnLst/>
              <a:rect l="l" t="t" r="r" b="b"/>
              <a:pathLst>
                <a:path w="710564" h="1183004">
                  <a:moveTo>
                    <a:pt x="710184" y="197103"/>
                  </a:moveTo>
                  <a:lnTo>
                    <a:pt x="692078" y="259396"/>
                  </a:lnTo>
                  <a:lnTo>
                    <a:pt x="641664" y="313503"/>
                  </a:lnTo>
                  <a:lnTo>
                    <a:pt x="606171" y="336470"/>
                  </a:lnTo>
                  <a:lnTo>
                    <a:pt x="564794" y="356173"/>
                  </a:lnTo>
                  <a:lnTo>
                    <a:pt x="518266" y="372204"/>
                  </a:lnTo>
                  <a:lnTo>
                    <a:pt x="467319" y="384157"/>
                  </a:lnTo>
                  <a:lnTo>
                    <a:pt x="412683" y="391627"/>
                  </a:lnTo>
                  <a:lnTo>
                    <a:pt x="355091" y="394207"/>
                  </a:lnTo>
                  <a:lnTo>
                    <a:pt x="297500" y="391627"/>
                  </a:lnTo>
                  <a:lnTo>
                    <a:pt x="242864" y="384157"/>
                  </a:lnTo>
                  <a:lnTo>
                    <a:pt x="191917" y="372204"/>
                  </a:lnTo>
                  <a:lnTo>
                    <a:pt x="145389" y="356173"/>
                  </a:lnTo>
                  <a:lnTo>
                    <a:pt x="104012" y="336470"/>
                  </a:lnTo>
                  <a:lnTo>
                    <a:pt x="68519" y="313503"/>
                  </a:lnTo>
                  <a:lnTo>
                    <a:pt x="39639" y="287676"/>
                  </a:lnTo>
                  <a:lnTo>
                    <a:pt x="4648" y="229070"/>
                  </a:lnTo>
                  <a:lnTo>
                    <a:pt x="0" y="197103"/>
                  </a:lnTo>
                </a:path>
                <a:path w="710564" h="1183004">
                  <a:moveTo>
                    <a:pt x="0" y="197103"/>
                  </a:moveTo>
                  <a:lnTo>
                    <a:pt x="18105" y="134811"/>
                  </a:lnTo>
                  <a:lnTo>
                    <a:pt x="68519" y="80704"/>
                  </a:lnTo>
                  <a:lnTo>
                    <a:pt x="104013" y="57737"/>
                  </a:lnTo>
                  <a:lnTo>
                    <a:pt x="145389" y="38034"/>
                  </a:lnTo>
                  <a:lnTo>
                    <a:pt x="191917" y="22003"/>
                  </a:lnTo>
                  <a:lnTo>
                    <a:pt x="242864" y="10050"/>
                  </a:lnTo>
                  <a:lnTo>
                    <a:pt x="297500" y="2580"/>
                  </a:lnTo>
                  <a:lnTo>
                    <a:pt x="355091" y="0"/>
                  </a:lnTo>
                  <a:lnTo>
                    <a:pt x="412683" y="2580"/>
                  </a:lnTo>
                  <a:lnTo>
                    <a:pt x="467319" y="10050"/>
                  </a:lnTo>
                  <a:lnTo>
                    <a:pt x="518266" y="22003"/>
                  </a:lnTo>
                  <a:lnTo>
                    <a:pt x="564794" y="38034"/>
                  </a:lnTo>
                  <a:lnTo>
                    <a:pt x="606171" y="57737"/>
                  </a:lnTo>
                  <a:lnTo>
                    <a:pt x="641664" y="80704"/>
                  </a:lnTo>
                  <a:lnTo>
                    <a:pt x="670544" y="106531"/>
                  </a:lnTo>
                  <a:lnTo>
                    <a:pt x="705535" y="165137"/>
                  </a:lnTo>
                  <a:lnTo>
                    <a:pt x="710184" y="197103"/>
                  </a:lnTo>
                  <a:lnTo>
                    <a:pt x="710184" y="985519"/>
                  </a:lnTo>
                  <a:lnTo>
                    <a:pt x="692078" y="1047812"/>
                  </a:lnTo>
                  <a:lnTo>
                    <a:pt x="641664" y="1101919"/>
                  </a:lnTo>
                  <a:lnTo>
                    <a:pt x="606171" y="1124886"/>
                  </a:lnTo>
                  <a:lnTo>
                    <a:pt x="564794" y="1144589"/>
                  </a:lnTo>
                  <a:lnTo>
                    <a:pt x="518266" y="1160620"/>
                  </a:lnTo>
                  <a:lnTo>
                    <a:pt x="467319" y="1172573"/>
                  </a:lnTo>
                  <a:lnTo>
                    <a:pt x="412683" y="1180043"/>
                  </a:lnTo>
                  <a:lnTo>
                    <a:pt x="355091" y="1182623"/>
                  </a:lnTo>
                  <a:lnTo>
                    <a:pt x="297500" y="1180043"/>
                  </a:lnTo>
                  <a:lnTo>
                    <a:pt x="242864" y="1172573"/>
                  </a:lnTo>
                  <a:lnTo>
                    <a:pt x="191917" y="1160620"/>
                  </a:lnTo>
                  <a:lnTo>
                    <a:pt x="145389" y="1144589"/>
                  </a:lnTo>
                  <a:lnTo>
                    <a:pt x="104012" y="1124886"/>
                  </a:lnTo>
                  <a:lnTo>
                    <a:pt x="68519" y="1101919"/>
                  </a:lnTo>
                  <a:lnTo>
                    <a:pt x="39639" y="1076092"/>
                  </a:lnTo>
                  <a:lnTo>
                    <a:pt x="4648" y="1017486"/>
                  </a:lnTo>
                  <a:lnTo>
                    <a:pt x="0" y="985519"/>
                  </a:lnTo>
                  <a:lnTo>
                    <a:pt x="0" y="197103"/>
                  </a:lnTo>
                  <a:close/>
                </a:path>
              </a:pathLst>
            </a:custGeom>
            <a:ln w="9144">
              <a:solidFill>
                <a:srgbClr val="2C2C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6526783" y="5281929"/>
            <a:ext cx="91630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Cambria"/>
                <a:cs typeface="Cambria"/>
              </a:rPr>
              <a:t>căuta</a:t>
            </a:r>
            <a:r>
              <a:rPr sz="2200" spc="-40" dirty="0">
                <a:latin typeface="Cambria"/>
                <a:cs typeface="Cambria"/>
              </a:rPr>
              <a:t>r</a:t>
            </a:r>
            <a:r>
              <a:rPr sz="2200" spc="-5" dirty="0">
                <a:latin typeface="Cambria"/>
                <a:cs typeface="Cambria"/>
              </a:rPr>
              <a:t>e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430136" y="3229736"/>
            <a:ext cx="120269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15" dirty="0">
                <a:latin typeface="Cambria"/>
                <a:cs typeface="Cambria"/>
              </a:rPr>
              <a:t>procesare</a:t>
            </a:r>
            <a:endParaRPr sz="2200">
              <a:latin typeface="Cambria"/>
              <a:cs typeface="Cambria"/>
            </a:endParaRPr>
          </a:p>
          <a:p>
            <a:pPr marL="102235">
              <a:lnSpc>
                <a:spcPct val="100000"/>
              </a:lnSpc>
            </a:pPr>
            <a:r>
              <a:rPr sz="2200" spc="-10" dirty="0">
                <a:latin typeface="Cambria"/>
                <a:cs typeface="Cambria"/>
              </a:rPr>
              <a:t>comenzi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8003793" y="3181349"/>
            <a:ext cx="102425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Cambria"/>
                <a:cs typeface="Cambria"/>
              </a:rPr>
              <a:t>come</a:t>
            </a:r>
            <a:r>
              <a:rPr sz="2200" spc="-15" dirty="0">
                <a:latin typeface="Cambria"/>
                <a:cs typeface="Cambria"/>
              </a:rPr>
              <a:t>n</a:t>
            </a:r>
            <a:r>
              <a:rPr sz="2200" spc="-5" dirty="0">
                <a:latin typeface="Cambria"/>
                <a:cs typeface="Cambria"/>
              </a:rPr>
              <a:t>zi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861564" y="5209108"/>
            <a:ext cx="100584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10" dirty="0">
                <a:latin typeface="Cambria"/>
                <a:cs typeface="Cambria"/>
              </a:rPr>
              <a:t>p</a:t>
            </a:r>
            <a:r>
              <a:rPr sz="2200" spc="-40" dirty="0">
                <a:latin typeface="Cambria"/>
                <a:cs typeface="Cambria"/>
              </a:rPr>
              <a:t>r</a:t>
            </a:r>
            <a:r>
              <a:rPr sz="2200" spc="-5" dirty="0">
                <a:latin typeface="Cambria"/>
                <a:cs typeface="Cambria"/>
              </a:rPr>
              <a:t>oduse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1623694" y="2474341"/>
            <a:ext cx="1231900" cy="1289685"/>
          </a:xfrm>
          <a:custGeom>
            <a:avLst/>
            <a:gdLst/>
            <a:ahLst/>
            <a:cxnLst/>
            <a:rect l="l" t="t" r="r" b="b"/>
            <a:pathLst>
              <a:path w="1231900" h="1289685">
                <a:moveTo>
                  <a:pt x="0" y="1162304"/>
                </a:moveTo>
                <a:lnTo>
                  <a:pt x="15367" y="1289177"/>
                </a:lnTo>
                <a:lnTo>
                  <a:pt x="102145" y="1205865"/>
                </a:lnTo>
                <a:lnTo>
                  <a:pt x="65278" y="1205865"/>
                </a:lnTo>
                <a:lnTo>
                  <a:pt x="29463" y="1193038"/>
                </a:lnTo>
                <a:lnTo>
                  <a:pt x="35865" y="1175091"/>
                </a:lnTo>
                <a:lnTo>
                  <a:pt x="0" y="1162304"/>
                </a:lnTo>
                <a:close/>
              </a:path>
              <a:path w="1231900" h="1289685">
                <a:moveTo>
                  <a:pt x="35865" y="1175091"/>
                </a:moveTo>
                <a:lnTo>
                  <a:pt x="29463" y="1193038"/>
                </a:lnTo>
                <a:lnTo>
                  <a:pt x="65278" y="1205865"/>
                </a:lnTo>
                <a:lnTo>
                  <a:pt x="71697" y="1187867"/>
                </a:lnTo>
                <a:lnTo>
                  <a:pt x="35865" y="1175091"/>
                </a:lnTo>
                <a:close/>
              </a:path>
              <a:path w="1231900" h="1289685">
                <a:moveTo>
                  <a:pt x="71697" y="1187867"/>
                </a:moveTo>
                <a:lnTo>
                  <a:pt x="65278" y="1205865"/>
                </a:lnTo>
                <a:lnTo>
                  <a:pt x="102145" y="1205865"/>
                </a:lnTo>
                <a:lnTo>
                  <a:pt x="107568" y="1200658"/>
                </a:lnTo>
                <a:lnTo>
                  <a:pt x="71697" y="1187867"/>
                </a:lnTo>
                <a:close/>
              </a:path>
              <a:path w="1231900" h="1289685">
                <a:moveTo>
                  <a:pt x="1115936" y="38228"/>
                </a:moveTo>
                <a:lnTo>
                  <a:pt x="1076452" y="43180"/>
                </a:lnTo>
                <a:lnTo>
                  <a:pt x="1024382" y="51435"/>
                </a:lnTo>
                <a:lnTo>
                  <a:pt x="968121" y="61722"/>
                </a:lnTo>
                <a:lnTo>
                  <a:pt x="908557" y="74295"/>
                </a:lnTo>
                <a:lnTo>
                  <a:pt x="847344" y="89535"/>
                </a:lnTo>
                <a:lnTo>
                  <a:pt x="785241" y="107569"/>
                </a:lnTo>
                <a:lnTo>
                  <a:pt x="723900" y="128778"/>
                </a:lnTo>
                <a:lnTo>
                  <a:pt x="664463" y="153162"/>
                </a:lnTo>
                <a:lnTo>
                  <a:pt x="607949" y="181229"/>
                </a:lnTo>
                <a:lnTo>
                  <a:pt x="555625" y="213360"/>
                </a:lnTo>
                <a:lnTo>
                  <a:pt x="508635" y="249682"/>
                </a:lnTo>
                <a:lnTo>
                  <a:pt x="468756" y="289941"/>
                </a:lnTo>
                <a:lnTo>
                  <a:pt x="431419" y="334137"/>
                </a:lnTo>
                <a:lnTo>
                  <a:pt x="395478" y="382143"/>
                </a:lnTo>
                <a:lnTo>
                  <a:pt x="360680" y="434086"/>
                </a:lnTo>
                <a:lnTo>
                  <a:pt x="327406" y="489331"/>
                </a:lnTo>
                <a:lnTo>
                  <a:pt x="295021" y="547878"/>
                </a:lnTo>
                <a:lnTo>
                  <a:pt x="263779" y="609219"/>
                </a:lnTo>
                <a:lnTo>
                  <a:pt x="233299" y="673100"/>
                </a:lnTo>
                <a:lnTo>
                  <a:pt x="189103" y="773430"/>
                </a:lnTo>
                <a:lnTo>
                  <a:pt x="160528" y="842645"/>
                </a:lnTo>
                <a:lnTo>
                  <a:pt x="132461" y="913511"/>
                </a:lnTo>
                <a:lnTo>
                  <a:pt x="104902" y="985774"/>
                </a:lnTo>
                <a:lnTo>
                  <a:pt x="77597" y="1059180"/>
                </a:lnTo>
                <a:lnTo>
                  <a:pt x="50800" y="1133221"/>
                </a:lnTo>
                <a:lnTo>
                  <a:pt x="35865" y="1175091"/>
                </a:lnTo>
                <a:lnTo>
                  <a:pt x="71697" y="1187867"/>
                </a:lnTo>
                <a:lnTo>
                  <a:pt x="86613" y="1146048"/>
                </a:lnTo>
                <a:lnTo>
                  <a:pt x="113411" y="1072134"/>
                </a:lnTo>
                <a:lnTo>
                  <a:pt x="140588" y="998982"/>
                </a:lnTo>
                <a:lnTo>
                  <a:pt x="168021" y="927226"/>
                </a:lnTo>
                <a:lnTo>
                  <a:pt x="195961" y="856742"/>
                </a:lnTo>
                <a:lnTo>
                  <a:pt x="224281" y="787908"/>
                </a:lnTo>
                <a:lnTo>
                  <a:pt x="253365" y="721233"/>
                </a:lnTo>
                <a:lnTo>
                  <a:pt x="282956" y="656971"/>
                </a:lnTo>
                <a:lnTo>
                  <a:pt x="313436" y="595249"/>
                </a:lnTo>
                <a:lnTo>
                  <a:pt x="344550" y="536321"/>
                </a:lnTo>
                <a:lnTo>
                  <a:pt x="376809" y="480695"/>
                </a:lnTo>
                <a:lnTo>
                  <a:pt x="409829" y="428498"/>
                </a:lnTo>
                <a:lnTo>
                  <a:pt x="444119" y="380111"/>
                </a:lnTo>
                <a:lnTo>
                  <a:pt x="479298" y="335534"/>
                </a:lnTo>
                <a:lnTo>
                  <a:pt x="515747" y="295529"/>
                </a:lnTo>
                <a:lnTo>
                  <a:pt x="555625" y="260350"/>
                </a:lnTo>
                <a:lnTo>
                  <a:pt x="601853" y="228726"/>
                </a:lnTo>
                <a:lnTo>
                  <a:pt x="653288" y="200533"/>
                </a:lnTo>
                <a:lnTo>
                  <a:pt x="708913" y="175513"/>
                </a:lnTo>
                <a:lnTo>
                  <a:pt x="767461" y="153670"/>
                </a:lnTo>
                <a:lnTo>
                  <a:pt x="827405" y="134747"/>
                </a:lnTo>
                <a:lnTo>
                  <a:pt x="887603" y="118491"/>
                </a:lnTo>
                <a:lnTo>
                  <a:pt x="946785" y="104901"/>
                </a:lnTo>
                <a:lnTo>
                  <a:pt x="1003807" y="93725"/>
                </a:lnTo>
                <a:lnTo>
                  <a:pt x="1082167" y="80899"/>
                </a:lnTo>
                <a:lnTo>
                  <a:pt x="1119699" y="76116"/>
                </a:lnTo>
                <a:lnTo>
                  <a:pt x="1115936" y="38228"/>
                </a:lnTo>
                <a:close/>
              </a:path>
              <a:path w="1231900" h="1289685">
                <a:moveTo>
                  <a:pt x="1206578" y="36068"/>
                </a:moveTo>
                <a:lnTo>
                  <a:pt x="1134618" y="36068"/>
                </a:lnTo>
                <a:lnTo>
                  <a:pt x="1138936" y="73913"/>
                </a:lnTo>
                <a:lnTo>
                  <a:pt x="1119699" y="76116"/>
                </a:lnTo>
                <a:lnTo>
                  <a:pt x="1123442" y="113792"/>
                </a:lnTo>
                <a:lnTo>
                  <a:pt x="1231519" y="45593"/>
                </a:lnTo>
                <a:lnTo>
                  <a:pt x="1206578" y="36068"/>
                </a:lnTo>
                <a:close/>
              </a:path>
              <a:path w="1231900" h="1289685">
                <a:moveTo>
                  <a:pt x="1134618" y="36068"/>
                </a:moveTo>
                <a:lnTo>
                  <a:pt x="1115936" y="38228"/>
                </a:lnTo>
                <a:lnTo>
                  <a:pt x="1119699" y="76116"/>
                </a:lnTo>
                <a:lnTo>
                  <a:pt x="1138936" y="73913"/>
                </a:lnTo>
                <a:lnTo>
                  <a:pt x="1134618" y="36068"/>
                </a:lnTo>
                <a:close/>
              </a:path>
              <a:path w="1231900" h="1289685">
                <a:moveTo>
                  <a:pt x="1112139" y="0"/>
                </a:moveTo>
                <a:lnTo>
                  <a:pt x="1115936" y="38228"/>
                </a:lnTo>
                <a:lnTo>
                  <a:pt x="1134618" y="36068"/>
                </a:lnTo>
                <a:lnTo>
                  <a:pt x="1206578" y="36068"/>
                </a:lnTo>
                <a:lnTo>
                  <a:pt x="11121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4612004" y="4348734"/>
            <a:ext cx="72199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8575">
              <a:lnSpc>
                <a:spcPct val="100000"/>
              </a:lnSpc>
              <a:spcBef>
                <a:spcPts val="95"/>
              </a:spcBef>
            </a:pPr>
            <a:r>
              <a:rPr sz="2200" spc="-10" dirty="0">
                <a:latin typeface="Cambria"/>
                <a:cs typeface="Cambria"/>
              </a:rPr>
              <a:t>acces  </a:t>
            </a:r>
            <a:r>
              <a:rPr sz="2200" spc="-5" dirty="0">
                <a:latin typeface="Cambria"/>
                <a:cs typeface="Cambria"/>
              </a:rPr>
              <a:t>la</a:t>
            </a:r>
            <a:r>
              <a:rPr sz="2200" spc="-8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API</a:t>
            </a:r>
            <a:endParaRPr sz="2200">
              <a:latin typeface="Cambria"/>
              <a:cs typeface="Cambria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1613788" y="2336241"/>
            <a:ext cx="6546850" cy="3150235"/>
            <a:chOff x="1613788" y="2336241"/>
            <a:chExt cx="6546850" cy="3150235"/>
          </a:xfrm>
        </p:grpSpPr>
        <p:sp>
          <p:nvSpPr>
            <p:cNvPr id="49" name="object 49"/>
            <p:cNvSpPr/>
            <p:nvPr/>
          </p:nvSpPr>
          <p:spPr>
            <a:xfrm>
              <a:off x="1613789" y="2571241"/>
              <a:ext cx="6546850" cy="2915285"/>
            </a:xfrm>
            <a:custGeom>
              <a:avLst/>
              <a:gdLst/>
              <a:ahLst/>
              <a:cxnLst/>
              <a:rect l="l" t="t" r="r" b="b"/>
              <a:pathLst>
                <a:path w="6546850" h="2915285">
                  <a:moveTo>
                    <a:pt x="1393825" y="2057146"/>
                  </a:moveTo>
                  <a:lnTo>
                    <a:pt x="1390662" y="2056257"/>
                  </a:lnTo>
                  <a:lnTo>
                    <a:pt x="1270762" y="2022475"/>
                  </a:lnTo>
                  <a:lnTo>
                    <a:pt x="1277950" y="2059876"/>
                  </a:lnTo>
                  <a:lnTo>
                    <a:pt x="1125982" y="2086737"/>
                  </a:lnTo>
                  <a:lnTo>
                    <a:pt x="1061593" y="2096389"/>
                  </a:lnTo>
                  <a:lnTo>
                    <a:pt x="998220" y="2104517"/>
                  </a:lnTo>
                  <a:lnTo>
                    <a:pt x="935863" y="2110867"/>
                  </a:lnTo>
                  <a:lnTo>
                    <a:pt x="875157" y="2114931"/>
                  </a:lnTo>
                  <a:lnTo>
                    <a:pt x="815975" y="2116582"/>
                  </a:lnTo>
                  <a:lnTo>
                    <a:pt x="787146" y="2116455"/>
                  </a:lnTo>
                  <a:lnTo>
                    <a:pt x="730885" y="2113788"/>
                  </a:lnTo>
                  <a:lnTo>
                    <a:pt x="676783" y="2107946"/>
                  </a:lnTo>
                  <a:lnTo>
                    <a:pt x="624840" y="2098675"/>
                  </a:lnTo>
                  <a:lnTo>
                    <a:pt x="575564" y="2085721"/>
                  </a:lnTo>
                  <a:lnTo>
                    <a:pt x="528955" y="2068703"/>
                  </a:lnTo>
                  <a:lnTo>
                    <a:pt x="485140" y="2047494"/>
                  </a:lnTo>
                  <a:lnTo>
                    <a:pt x="443992" y="2021713"/>
                  </a:lnTo>
                  <a:lnTo>
                    <a:pt x="405638" y="1991106"/>
                  </a:lnTo>
                  <a:lnTo>
                    <a:pt x="369570" y="1955927"/>
                  </a:lnTo>
                  <a:lnTo>
                    <a:pt x="335915" y="1916557"/>
                  </a:lnTo>
                  <a:lnTo>
                    <a:pt x="304292" y="1873250"/>
                  </a:lnTo>
                  <a:lnTo>
                    <a:pt x="274701" y="1826133"/>
                  </a:lnTo>
                  <a:lnTo>
                    <a:pt x="247015" y="1775587"/>
                  </a:lnTo>
                  <a:lnTo>
                    <a:pt x="220853" y="1722120"/>
                  </a:lnTo>
                  <a:lnTo>
                    <a:pt x="196215" y="1665605"/>
                  </a:lnTo>
                  <a:lnTo>
                    <a:pt x="161798" y="1576832"/>
                  </a:lnTo>
                  <a:lnTo>
                    <a:pt x="140208" y="1514856"/>
                  </a:lnTo>
                  <a:lnTo>
                    <a:pt x="119507" y="1451356"/>
                  </a:lnTo>
                  <a:lnTo>
                    <a:pt x="99568" y="1386459"/>
                  </a:lnTo>
                  <a:lnTo>
                    <a:pt x="80137" y="1320673"/>
                  </a:lnTo>
                  <a:lnTo>
                    <a:pt x="73342" y="1297051"/>
                  </a:lnTo>
                  <a:lnTo>
                    <a:pt x="109982" y="1286637"/>
                  </a:lnTo>
                  <a:lnTo>
                    <a:pt x="102666" y="1278636"/>
                  </a:lnTo>
                  <a:lnTo>
                    <a:pt x="23749" y="1192276"/>
                  </a:lnTo>
                  <a:lnTo>
                    <a:pt x="0" y="1317879"/>
                  </a:lnTo>
                  <a:lnTo>
                    <a:pt x="36690" y="1307465"/>
                  </a:lnTo>
                  <a:lnTo>
                    <a:pt x="43434" y="1331087"/>
                  </a:lnTo>
                  <a:lnTo>
                    <a:pt x="62992" y="1397381"/>
                  </a:lnTo>
                  <a:lnTo>
                    <a:pt x="83058" y="1462532"/>
                  </a:lnTo>
                  <a:lnTo>
                    <a:pt x="104013" y="1526667"/>
                  </a:lnTo>
                  <a:lnTo>
                    <a:pt x="125857" y="1589405"/>
                  </a:lnTo>
                  <a:lnTo>
                    <a:pt x="148844" y="1650238"/>
                  </a:lnTo>
                  <a:lnTo>
                    <a:pt x="173228" y="1709039"/>
                  </a:lnTo>
                  <a:lnTo>
                    <a:pt x="199390" y="1765427"/>
                  </a:lnTo>
                  <a:lnTo>
                    <a:pt x="227076" y="1819275"/>
                  </a:lnTo>
                  <a:lnTo>
                    <a:pt x="256794" y="1869821"/>
                  </a:lnTo>
                  <a:lnTo>
                    <a:pt x="288671" y="1917319"/>
                  </a:lnTo>
                  <a:lnTo>
                    <a:pt x="323088" y="1961007"/>
                  </a:lnTo>
                  <a:lnTo>
                    <a:pt x="360045" y="2000758"/>
                  </a:lnTo>
                  <a:lnTo>
                    <a:pt x="399923" y="2036191"/>
                  </a:lnTo>
                  <a:lnTo>
                    <a:pt x="442976" y="2066925"/>
                  </a:lnTo>
                  <a:lnTo>
                    <a:pt x="489077" y="2092579"/>
                  </a:lnTo>
                  <a:lnTo>
                    <a:pt x="537972" y="2113280"/>
                  </a:lnTo>
                  <a:lnTo>
                    <a:pt x="589407" y="2129409"/>
                  </a:lnTo>
                  <a:lnTo>
                    <a:pt x="643128" y="2141220"/>
                  </a:lnTo>
                  <a:lnTo>
                    <a:pt x="698754" y="2149094"/>
                  </a:lnTo>
                  <a:lnTo>
                    <a:pt x="756412" y="2153539"/>
                  </a:lnTo>
                  <a:lnTo>
                    <a:pt x="815721" y="2154682"/>
                  </a:lnTo>
                  <a:lnTo>
                    <a:pt x="845947" y="2154174"/>
                  </a:lnTo>
                  <a:lnTo>
                    <a:pt x="907542" y="2151253"/>
                  </a:lnTo>
                  <a:lnTo>
                    <a:pt x="1002030" y="2142490"/>
                  </a:lnTo>
                  <a:lnTo>
                    <a:pt x="1066419" y="2134235"/>
                  </a:lnTo>
                  <a:lnTo>
                    <a:pt x="1131697" y="2124329"/>
                  </a:lnTo>
                  <a:lnTo>
                    <a:pt x="1177899" y="2116582"/>
                  </a:lnTo>
                  <a:lnTo>
                    <a:pt x="1197610" y="2113280"/>
                  </a:lnTo>
                  <a:lnTo>
                    <a:pt x="1263904" y="2101342"/>
                  </a:lnTo>
                  <a:lnTo>
                    <a:pt x="1285138" y="2097290"/>
                  </a:lnTo>
                  <a:lnTo>
                    <a:pt x="1292352" y="2134743"/>
                  </a:lnTo>
                  <a:lnTo>
                    <a:pt x="1393825" y="2057146"/>
                  </a:lnTo>
                  <a:close/>
                </a:path>
                <a:path w="6546850" h="2915285">
                  <a:moveTo>
                    <a:pt x="2817241" y="1195832"/>
                  </a:moveTo>
                  <a:lnTo>
                    <a:pt x="2703068" y="1138428"/>
                  </a:lnTo>
                  <a:lnTo>
                    <a:pt x="2703017" y="1176642"/>
                  </a:lnTo>
                  <a:lnTo>
                    <a:pt x="139611" y="1173378"/>
                  </a:lnTo>
                  <a:lnTo>
                    <a:pt x="139700" y="1135253"/>
                  </a:lnTo>
                  <a:lnTo>
                    <a:pt x="25273" y="1192276"/>
                  </a:lnTo>
                  <a:lnTo>
                    <a:pt x="139446" y="1249553"/>
                  </a:lnTo>
                  <a:lnTo>
                    <a:pt x="139522" y="1211478"/>
                  </a:lnTo>
                  <a:lnTo>
                    <a:pt x="2702979" y="1214742"/>
                  </a:lnTo>
                  <a:lnTo>
                    <a:pt x="2702941" y="1252728"/>
                  </a:lnTo>
                  <a:lnTo>
                    <a:pt x="2779217" y="1214755"/>
                  </a:lnTo>
                  <a:lnTo>
                    <a:pt x="2817241" y="1195832"/>
                  </a:lnTo>
                  <a:close/>
                </a:path>
                <a:path w="6546850" h="2915285">
                  <a:moveTo>
                    <a:pt x="4813681" y="2120138"/>
                  </a:moveTo>
                  <a:lnTo>
                    <a:pt x="4700270" y="2178939"/>
                  </a:lnTo>
                  <a:lnTo>
                    <a:pt x="4731042" y="2201316"/>
                  </a:lnTo>
                  <a:lnTo>
                    <a:pt x="4690999" y="2256028"/>
                  </a:lnTo>
                  <a:lnTo>
                    <a:pt x="4636770" y="2327783"/>
                  </a:lnTo>
                  <a:lnTo>
                    <a:pt x="4609465" y="2363089"/>
                  </a:lnTo>
                  <a:lnTo>
                    <a:pt x="4581906" y="2397760"/>
                  </a:lnTo>
                  <a:lnTo>
                    <a:pt x="4554220" y="2431923"/>
                  </a:lnTo>
                  <a:lnTo>
                    <a:pt x="4526280" y="2465197"/>
                  </a:lnTo>
                  <a:lnTo>
                    <a:pt x="4497959" y="2497836"/>
                  </a:lnTo>
                  <a:lnTo>
                    <a:pt x="4469384" y="2529586"/>
                  </a:lnTo>
                  <a:lnTo>
                    <a:pt x="4440428" y="2560447"/>
                  </a:lnTo>
                  <a:lnTo>
                    <a:pt x="4411218" y="2590292"/>
                  </a:lnTo>
                  <a:lnTo>
                    <a:pt x="4381500" y="2619121"/>
                  </a:lnTo>
                  <a:lnTo>
                    <a:pt x="4351401" y="2646807"/>
                  </a:lnTo>
                  <a:lnTo>
                    <a:pt x="4320794" y="2673223"/>
                  </a:lnTo>
                  <a:lnTo>
                    <a:pt x="4289679" y="2698369"/>
                  </a:lnTo>
                  <a:lnTo>
                    <a:pt x="4258183" y="2722118"/>
                  </a:lnTo>
                  <a:lnTo>
                    <a:pt x="4226052" y="2744597"/>
                  </a:lnTo>
                  <a:lnTo>
                    <a:pt x="4193413" y="2765298"/>
                  </a:lnTo>
                  <a:lnTo>
                    <a:pt x="4160266" y="2784729"/>
                  </a:lnTo>
                  <a:lnTo>
                    <a:pt x="4126357" y="2802382"/>
                  </a:lnTo>
                  <a:lnTo>
                    <a:pt x="4056634" y="2832481"/>
                  </a:lnTo>
                  <a:lnTo>
                    <a:pt x="3983863" y="2855468"/>
                  </a:lnTo>
                  <a:lnTo>
                    <a:pt x="3946525" y="2863850"/>
                  </a:lnTo>
                  <a:lnTo>
                    <a:pt x="3908171" y="2870327"/>
                  </a:lnTo>
                  <a:lnTo>
                    <a:pt x="3868928" y="2874645"/>
                  </a:lnTo>
                  <a:lnTo>
                    <a:pt x="3829050" y="2876804"/>
                  </a:lnTo>
                  <a:lnTo>
                    <a:pt x="3808603" y="2877058"/>
                  </a:lnTo>
                  <a:lnTo>
                    <a:pt x="3788029" y="2876804"/>
                  </a:lnTo>
                  <a:lnTo>
                    <a:pt x="3745611" y="2874391"/>
                  </a:lnTo>
                  <a:lnTo>
                    <a:pt x="3702558" y="2869692"/>
                  </a:lnTo>
                  <a:lnTo>
                    <a:pt x="3658362" y="2862961"/>
                  </a:lnTo>
                  <a:lnTo>
                    <a:pt x="3613277" y="2853944"/>
                  </a:lnTo>
                  <a:lnTo>
                    <a:pt x="3567176" y="2842768"/>
                  </a:lnTo>
                  <a:lnTo>
                    <a:pt x="3520186" y="2829687"/>
                  </a:lnTo>
                  <a:lnTo>
                    <a:pt x="3472307" y="2814828"/>
                  </a:lnTo>
                  <a:lnTo>
                    <a:pt x="3423666" y="2797937"/>
                  </a:lnTo>
                  <a:lnTo>
                    <a:pt x="3374263" y="2779268"/>
                  </a:lnTo>
                  <a:lnTo>
                    <a:pt x="3323971" y="2758948"/>
                  </a:lnTo>
                  <a:lnTo>
                    <a:pt x="3273044" y="2736850"/>
                  </a:lnTo>
                  <a:lnTo>
                    <a:pt x="3221355" y="2713228"/>
                  </a:lnTo>
                  <a:lnTo>
                    <a:pt x="3115945" y="2661539"/>
                  </a:lnTo>
                  <a:lnTo>
                    <a:pt x="3008503" y="2604516"/>
                  </a:lnTo>
                  <a:lnTo>
                    <a:pt x="2898775" y="2542667"/>
                  </a:lnTo>
                  <a:lnTo>
                    <a:pt x="2787269" y="2476627"/>
                  </a:lnTo>
                  <a:lnTo>
                    <a:pt x="2674366" y="2407031"/>
                  </a:lnTo>
                  <a:lnTo>
                    <a:pt x="2559939" y="2334260"/>
                  </a:lnTo>
                  <a:lnTo>
                    <a:pt x="2444623" y="2259203"/>
                  </a:lnTo>
                  <a:lnTo>
                    <a:pt x="2189696" y="2089010"/>
                  </a:lnTo>
                  <a:lnTo>
                    <a:pt x="2196858" y="2078355"/>
                  </a:lnTo>
                  <a:lnTo>
                    <a:pt x="2210943" y="2057400"/>
                  </a:lnTo>
                  <a:lnTo>
                    <a:pt x="2084197" y="2041144"/>
                  </a:lnTo>
                  <a:lnTo>
                    <a:pt x="2147189" y="2152269"/>
                  </a:lnTo>
                  <a:lnTo>
                    <a:pt x="2168410" y="2120684"/>
                  </a:lnTo>
                  <a:lnTo>
                    <a:pt x="2423795" y="2291080"/>
                  </a:lnTo>
                  <a:lnTo>
                    <a:pt x="2539619" y="2366391"/>
                  </a:lnTo>
                  <a:lnTo>
                    <a:pt x="2654427" y="2439416"/>
                  </a:lnTo>
                  <a:lnTo>
                    <a:pt x="2767965" y="2509393"/>
                  </a:lnTo>
                  <a:lnTo>
                    <a:pt x="2880106" y="2575941"/>
                  </a:lnTo>
                  <a:lnTo>
                    <a:pt x="2990596" y="2638298"/>
                  </a:lnTo>
                  <a:lnTo>
                    <a:pt x="3099181" y="2695702"/>
                  </a:lnTo>
                  <a:lnTo>
                    <a:pt x="3205607" y="2747899"/>
                  </a:lnTo>
                  <a:lnTo>
                    <a:pt x="3257931" y="2771902"/>
                  </a:lnTo>
                  <a:lnTo>
                    <a:pt x="3309747" y="2794254"/>
                  </a:lnTo>
                  <a:lnTo>
                    <a:pt x="3360801" y="2814828"/>
                  </a:lnTo>
                  <a:lnTo>
                    <a:pt x="3411220" y="2833878"/>
                  </a:lnTo>
                  <a:lnTo>
                    <a:pt x="3461004" y="2851150"/>
                  </a:lnTo>
                  <a:lnTo>
                    <a:pt x="3510026" y="2866517"/>
                  </a:lnTo>
                  <a:lnTo>
                    <a:pt x="3558286" y="2879852"/>
                  </a:lnTo>
                  <a:lnTo>
                    <a:pt x="3605784" y="2891282"/>
                  </a:lnTo>
                  <a:lnTo>
                    <a:pt x="3652520" y="2900553"/>
                  </a:lnTo>
                  <a:lnTo>
                    <a:pt x="3698494" y="2907665"/>
                  </a:lnTo>
                  <a:lnTo>
                    <a:pt x="3743579" y="2912491"/>
                  </a:lnTo>
                  <a:lnTo>
                    <a:pt x="3787521" y="2914904"/>
                  </a:lnTo>
                  <a:lnTo>
                    <a:pt x="3809111" y="2915158"/>
                  </a:lnTo>
                  <a:lnTo>
                    <a:pt x="3830574" y="2914904"/>
                  </a:lnTo>
                  <a:lnTo>
                    <a:pt x="3873246" y="2912618"/>
                  </a:lnTo>
                  <a:lnTo>
                    <a:pt x="3914521" y="2907792"/>
                  </a:lnTo>
                  <a:lnTo>
                    <a:pt x="3954907" y="2900934"/>
                  </a:lnTo>
                  <a:lnTo>
                    <a:pt x="3994404" y="2892044"/>
                  </a:lnTo>
                  <a:lnTo>
                    <a:pt x="4033139" y="2880868"/>
                  </a:lnTo>
                  <a:lnTo>
                    <a:pt x="4044264" y="2877058"/>
                  </a:lnTo>
                  <a:lnTo>
                    <a:pt x="4070985" y="2867914"/>
                  </a:lnTo>
                  <a:lnTo>
                    <a:pt x="4107815" y="2852928"/>
                  </a:lnTo>
                  <a:lnTo>
                    <a:pt x="4143883" y="2836164"/>
                  </a:lnTo>
                  <a:lnTo>
                    <a:pt x="4179316" y="2817622"/>
                  </a:lnTo>
                  <a:lnTo>
                    <a:pt x="4213987" y="2797429"/>
                  </a:lnTo>
                  <a:lnTo>
                    <a:pt x="4247896" y="2775839"/>
                  </a:lnTo>
                  <a:lnTo>
                    <a:pt x="4281170" y="2752471"/>
                  </a:lnTo>
                  <a:lnTo>
                    <a:pt x="4313682" y="2727960"/>
                  </a:lnTo>
                  <a:lnTo>
                    <a:pt x="4345686" y="2702052"/>
                  </a:lnTo>
                  <a:lnTo>
                    <a:pt x="4377182" y="2674874"/>
                  </a:lnTo>
                  <a:lnTo>
                    <a:pt x="4408043" y="2646553"/>
                  </a:lnTo>
                  <a:lnTo>
                    <a:pt x="4438396" y="2617089"/>
                  </a:lnTo>
                  <a:lnTo>
                    <a:pt x="4468368" y="2586482"/>
                  </a:lnTo>
                  <a:lnTo>
                    <a:pt x="4497705" y="2555113"/>
                  </a:lnTo>
                  <a:lnTo>
                    <a:pt x="4526788" y="2522855"/>
                  </a:lnTo>
                  <a:lnTo>
                    <a:pt x="4555490" y="2489708"/>
                  </a:lnTo>
                  <a:lnTo>
                    <a:pt x="4583811" y="2455799"/>
                  </a:lnTo>
                  <a:lnTo>
                    <a:pt x="4611878" y="2421382"/>
                  </a:lnTo>
                  <a:lnTo>
                    <a:pt x="4639564" y="2386330"/>
                  </a:lnTo>
                  <a:lnTo>
                    <a:pt x="4667123" y="2350770"/>
                  </a:lnTo>
                  <a:lnTo>
                    <a:pt x="4721733" y="2278507"/>
                  </a:lnTo>
                  <a:lnTo>
                    <a:pt x="4761852" y="2223693"/>
                  </a:lnTo>
                  <a:lnTo>
                    <a:pt x="4792726" y="2246122"/>
                  </a:lnTo>
                  <a:lnTo>
                    <a:pt x="4802733" y="2185924"/>
                  </a:lnTo>
                  <a:lnTo>
                    <a:pt x="4813681" y="2120138"/>
                  </a:lnTo>
                  <a:close/>
                </a:path>
                <a:path w="6546850" h="2915285">
                  <a:moveTo>
                    <a:pt x="4831842" y="87376"/>
                  </a:moveTo>
                  <a:lnTo>
                    <a:pt x="4714494" y="137922"/>
                  </a:lnTo>
                  <a:lnTo>
                    <a:pt x="4743640" y="162509"/>
                  </a:lnTo>
                  <a:lnTo>
                    <a:pt x="3956862" y="1096327"/>
                  </a:lnTo>
                  <a:lnTo>
                    <a:pt x="3927729" y="1071753"/>
                  </a:lnTo>
                  <a:lnTo>
                    <a:pt x="3897896" y="1195374"/>
                  </a:lnTo>
                  <a:lnTo>
                    <a:pt x="3897757" y="1195324"/>
                  </a:lnTo>
                  <a:lnTo>
                    <a:pt x="3897833" y="1195603"/>
                  </a:lnTo>
                  <a:lnTo>
                    <a:pt x="3897757" y="1195959"/>
                  </a:lnTo>
                  <a:lnTo>
                    <a:pt x="3897934" y="1195882"/>
                  </a:lnTo>
                  <a:lnTo>
                    <a:pt x="3938016" y="1316609"/>
                  </a:lnTo>
                  <a:lnTo>
                    <a:pt x="3964952" y="1289761"/>
                  </a:lnTo>
                  <a:lnTo>
                    <a:pt x="4717923" y="2045296"/>
                  </a:lnTo>
                  <a:lnTo>
                    <a:pt x="4690999" y="2072132"/>
                  </a:lnTo>
                  <a:lnTo>
                    <a:pt x="4812157" y="2112772"/>
                  </a:lnTo>
                  <a:lnTo>
                    <a:pt x="4794237" y="2058797"/>
                  </a:lnTo>
                  <a:lnTo>
                    <a:pt x="4771898" y="1991487"/>
                  </a:lnTo>
                  <a:lnTo>
                    <a:pt x="4744948" y="2018347"/>
                  </a:lnTo>
                  <a:lnTo>
                    <a:pt x="3991978" y="1262811"/>
                  </a:lnTo>
                  <a:lnTo>
                    <a:pt x="4005529" y="1249299"/>
                  </a:lnTo>
                  <a:lnTo>
                    <a:pt x="4018915" y="1235964"/>
                  </a:lnTo>
                  <a:lnTo>
                    <a:pt x="3898582" y="1195603"/>
                  </a:lnTo>
                  <a:lnTo>
                    <a:pt x="4015105" y="1145413"/>
                  </a:lnTo>
                  <a:lnTo>
                    <a:pt x="4003192" y="1135380"/>
                  </a:lnTo>
                  <a:lnTo>
                    <a:pt x="3985945" y="1120838"/>
                  </a:lnTo>
                  <a:lnTo>
                    <a:pt x="4772723" y="187020"/>
                  </a:lnTo>
                  <a:lnTo>
                    <a:pt x="4801870" y="211582"/>
                  </a:lnTo>
                  <a:lnTo>
                    <a:pt x="4817211" y="147955"/>
                  </a:lnTo>
                  <a:lnTo>
                    <a:pt x="4831842" y="87376"/>
                  </a:lnTo>
                  <a:close/>
                </a:path>
                <a:path w="6546850" h="2915285">
                  <a:moveTo>
                    <a:pt x="6546469" y="58039"/>
                  </a:moveTo>
                  <a:lnTo>
                    <a:pt x="6432169" y="635"/>
                  </a:lnTo>
                  <a:lnTo>
                    <a:pt x="6432118" y="38823"/>
                  </a:lnTo>
                  <a:lnTo>
                    <a:pt x="6025299" y="38023"/>
                  </a:lnTo>
                  <a:lnTo>
                    <a:pt x="6025388" y="0"/>
                  </a:lnTo>
                  <a:lnTo>
                    <a:pt x="5910961" y="56896"/>
                  </a:lnTo>
                  <a:lnTo>
                    <a:pt x="6025134" y="114300"/>
                  </a:lnTo>
                  <a:lnTo>
                    <a:pt x="6025210" y="76111"/>
                  </a:lnTo>
                  <a:lnTo>
                    <a:pt x="6432080" y="76936"/>
                  </a:lnTo>
                  <a:lnTo>
                    <a:pt x="6432042" y="114935"/>
                  </a:lnTo>
                  <a:lnTo>
                    <a:pt x="6508407" y="76962"/>
                  </a:lnTo>
                  <a:lnTo>
                    <a:pt x="6546469" y="5803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954523" y="2336241"/>
              <a:ext cx="1452245" cy="1226616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4640326" y="2486101"/>
            <a:ext cx="140335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600" spc="-7" baseline="1157" dirty="0">
                <a:latin typeface="Cambria"/>
                <a:cs typeface="Cambria"/>
              </a:rPr>
              <a:t>Ba</a:t>
            </a:r>
            <a:r>
              <a:rPr sz="3600" baseline="1157" dirty="0">
                <a:latin typeface="Cambria"/>
                <a:cs typeface="Cambria"/>
              </a:rPr>
              <a:t>a</a:t>
            </a:r>
            <a:r>
              <a:rPr sz="3600" spc="142" baseline="1157" dirty="0">
                <a:latin typeface="Cambria"/>
                <a:cs typeface="Cambria"/>
              </a:rPr>
              <a:t>S</a:t>
            </a:r>
            <a:r>
              <a:rPr sz="4400" spc="1920" dirty="0">
                <a:solidFill>
                  <a:srgbClr val="3333FF"/>
                </a:solidFill>
                <a:latin typeface="Segoe UI Emoji"/>
                <a:cs typeface="Segoe UI Emoji"/>
              </a:rPr>
              <a:t>☁</a:t>
            </a:r>
            <a:endParaRPr sz="4400">
              <a:latin typeface="Segoe UI Emoji"/>
              <a:cs typeface="Segoe UI Emoj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6979919" y="1229817"/>
            <a:ext cx="1452245" cy="122661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6689852" y="1336624"/>
            <a:ext cx="13792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spc="-90" dirty="0">
                <a:latin typeface="Cambria"/>
                <a:cs typeface="Cambria"/>
              </a:rPr>
              <a:t>F</a:t>
            </a:r>
            <a:r>
              <a:rPr sz="2400" spc="-5" dirty="0">
                <a:latin typeface="Cambria"/>
                <a:cs typeface="Cambria"/>
              </a:rPr>
              <a:t>a</a:t>
            </a:r>
            <a:r>
              <a:rPr sz="2400" spc="5" dirty="0">
                <a:latin typeface="Cambria"/>
                <a:cs typeface="Cambria"/>
              </a:rPr>
              <a:t>a</a:t>
            </a:r>
            <a:r>
              <a:rPr sz="2400" spc="170" dirty="0">
                <a:latin typeface="Cambria"/>
                <a:cs typeface="Cambria"/>
              </a:rPr>
              <a:t>S</a:t>
            </a:r>
            <a:r>
              <a:rPr sz="6600" spc="2879" baseline="-4419" dirty="0">
                <a:solidFill>
                  <a:srgbClr val="3333FF"/>
                </a:solidFill>
                <a:latin typeface="Segoe UI Emoji"/>
                <a:cs typeface="Segoe UI Emoji"/>
              </a:rPr>
              <a:t>☁</a:t>
            </a:r>
            <a:endParaRPr sz="6600" baseline="-4419">
              <a:latin typeface="Segoe UI Emoji"/>
              <a:cs typeface="Segoe UI Emoji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361944" y="3744417"/>
            <a:ext cx="1452245" cy="122661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3695191" y="3895471"/>
            <a:ext cx="75438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spc="1914" dirty="0">
                <a:solidFill>
                  <a:srgbClr val="3333FF"/>
                </a:solidFill>
                <a:latin typeface="Segoe UI Emoji"/>
                <a:cs typeface="Segoe UI Emoji"/>
              </a:rPr>
              <a:t>☁</a:t>
            </a:r>
            <a:endParaRPr sz="4400">
              <a:latin typeface="Segoe UI Emoji"/>
              <a:cs typeface="Segoe UI Emoji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7573" y="2441905"/>
            <a:ext cx="530923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solidFill>
                  <a:srgbClr val="000000"/>
                </a:solidFill>
              </a:rPr>
              <a:t>FaaS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– </a:t>
            </a:r>
            <a:r>
              <a:rPr i="1" spc="-5" dirty="0">
                <a:solidFill>
                  <a:srgbClr val="000000"/>
                </a:solidFill>
                <a:latin typeface="Cambria"/>
                <a:cs typeface="Cambria"/>
              </a:rPr>
              <a:t>Functions </a:t>
            </a:r>
            <a:r>
              <a:rPr i="1" dirty="0">
                <a:solidFill>
                  <a:srgbClr val="000000"/>
                </a:solidFill>
                <a:latin typeface="Cambria"/>
                <a:cs typeface="Cambria"/>
              </a:rPr>
              <a:t>As A</a:t>
            </a:r>
            <a:r>
              <a:rPr i="1" spc="-10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i="1" dirty="0">
                <a:solidFill>
                  <a:srgbClr val="000000"/>
                </a:solidFill>
                <a:latin typeface="Cambria"/>
                <a:cs typeface="Cambria"/>
              </a:rPr>
              <a:t>Service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07593" y="3359911"/>
            <a:ext cx="8126730" cy="2585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funcții </a:t>
            </a:r>
            <a:r>
              <a:rPr sz="2800" spc="-10" dirty="0">
                <a:latin typeface="Cambria"/>
                <a:cs typeface="Cambria"/>
              </a:rPr>
              <a:t>(</a:t>
            </a:r>
            <a:r>
              <a:rPr sz="2800" i="1" spc="-10" dirty="0">
                <a:latin typeface="Cambria"/>
                <a:cs typeface="Cambria"/>
              </a:rPr>
              <a:t>cloud </a:t>
            </a:r>
            <a:r>
              <a:rPr sz="2800" i="1" spc="-5" dirty="0">
                <a:latin typeface="Cambria"/>
                <a:cs typeface="Cambria"/>
              </a:rPr>
              <a:t>functions</a:t>
            </a:r>
            <a:r>
              <a:rPr sz="2800" spc="-5" dirty="0">
                <a:latin typeface="Cambria"/>
                <a:cs typeface="Cambria"/>
              </a:rPr>
              <a:t>) implementând</a:t>
            </a:r>
            <a:r>
              <a:rPr sz="2800" spc="6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funcționalități</a:t>
            </a:r>
            <a:endParaRPr sz="28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expuse consumatorului de</a:t>
            </a:r>
            <a:r>
              <a:rPr sz="280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servicii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marL="5080" algn="ctr">
              <a:lnSpc>
                <a:spcPct val="100000"/>
              </a:lnSpc>
            </a:pPr>
            <a:r>
              <a:rPr sz="2800" i="1" spc="-5" dirty="0">
                <a:latin typeface="Cambria"/>
                <a:cs typeface="Cambria"/>
              </a:rPr>
              <a:t>as small as</a:t>
            </a:r>
            <a:r>
              <a:rPr sz="2800" i="1" spc="30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possible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marL="317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uzual, implementări sub 100 de linii de</a:t>
            </a:r>
            <a:r>
              <a:rPr sz="2800" spc="1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cod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7573" y="2441905"/>
            <a:ext cx="530923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solidFill>
                  <a:srgbClr val="000000"/>
                </a:solidFill>
              </a:rPr>
              <a:t>FaaS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– </a:t>
            </a:r>
            <a:r>
              <a:rPr i="1" spc="-5" dirty="0">
                <a:solidFill>
                  <a:srgbClr val="000000"/>
                </a:solidFill>
                <a:latin typeface="Cambria"/>
                <a:cs typeface="Cambria"/>
              </a:rPr>
              <a:t>Functions </a:t>
            </a:r>
            <a:r>
              <a:rPr i="1" dirty="0">
                <a:solidFill>
                  <a:srgbClr val="000000"/>
                </a:solidFill>
                <a:latin typeface="Cambria"/>
                <a:cs typeface="Cambria"/>
              </a:rPr>
              <a:t>As A</a:t>
            </a:r>
            <a:r>
              <a:rPr i="1" spc="-100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i="1" dirty="0">
                <a:solidFill>
                  <a:srgbClr val="000000"/>
                </a:solidFill>
                <a:latin typeface="Cambria"/>
                <a:cs typeface="Cambria"/>
              </a:rPr>
              <a:t>Service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9473" y="3359911"/>
            <a:ext cx="8528050" cy="3012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180" marR="40005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executate – la </a:t>
            </a:r>
            <a:r>
              <a:rPr sz="2800" spc="-10" dirty="0">
                <a:latin typeface="Cambria"/>
                <a:cs typeface="Cambria"/>
              </a:rPr>
              <a:t>nivel </a:t>
            </a:r>
            <a:r>
              <a:rPr sz="2800" spc="-5" dirty="0">
                <a:latin typeface="Cambria"/>
                <a:cs typeface="Cambria"/>
              </a:rPr>
              <a:t>de server – independent și </a:t>
            </a:r>
            <a:r>
              <a:rPr sz="2800" spc="-10" dirty="0">
                <a:latin typeface="Cambria"/>
                <a:cs typeface="Cambria"/>
              </a:rPr>
              <a:t>asincron,  </a:t>
            </a:r>
            <a:r>
              <a:rPr sz="2800" spc="-5" dirty="0">
                <a:latin typeface="Cambria"/>
                <a:cs typeface="Cambria"/>
              </a:rPr>
              <a:t>fără a cauza efecte colaterale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declanșate de</a:t>
            </a:r>
            <a:r>
              <a:rPr sz="2800" spc="-1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evenimente</a:t>
            </a: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utilizatorul nu e preocupat de managementul</a:t>
            </a:r>
            <a:r>
              <a:rPr sz="2800" spc="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resurselor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și </a:t>
            </a:r>
            <a:r>
              <a:rPr sz="2800" spc="-10" dirty="0">
                <a:latin typeface="Cambria"/>
                <a:cs typeface="Cambria"/>
              </a:rPr>
              <a:t>alte</a:t>
            </a:r>
            <a:r>
              <a:rPr sz="2800" spc="-1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sarcini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07489" y="2441905"/>
            <a:ext cx="512953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solidFill>
                  <a:srgbClr val="000000"/>
                </a:solidFill>
              </a:rPr>
              <a:t>BaaS </a:t>
            </a:r>
            <a:r>
              <a:rPr b="0" dirty="0">
                <a:solidFill>
                  <a:srgbClr val="000000"/>
                </a:solidFill>
                <a:latin typeface="Cambria"/>
                <a:cs typeface="Cambria"/>
              </a:rPr>
              <a:t>– </a:t>
            </a:r>
            <a:r>
              <a:rPr i="1" dirty="0">
                <a:solidFill>
                  <a:srgbClr val="000000"/>
                </a:solidFill>
                <a:latin typeface="Cambria"/>
                <a:cs typeface="Cambria"/>
              </a:rPr>
              <a:t>Backend As A</a:t>
            </a:r>
            <a:r>
              <a:rPr i="1" spc="-95" dirty="0">
                <a:solidFill>
                  <a:srgbClr val="000000"/>
                </a:solidFill>
                <a:latin typeface="Cambria"/>
                <a:cs typeface="Cambria"/>
              </a:rPr>
              <a:t> </a:t>
            </a:r>
            <a:r>
              <a:rPr i="1" dirty="0">
                <a:solidFill>
                  <a:srgbClr val="000000"/>
                </a:solidFill>
                <a:latin typeface="Cambria"/>
                <a:cs typeface="Cambria"/>
              </a:rPr>
              <a:t>Service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50037" y="3359911"/>
            <a:ext cx="8643620" cy="3012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încapsulează servicii de infrastructură ce implementează  activități</a:t>
            </a:r>
            <a:r>
              <a:rPr sz="2800" spc="-1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non-funcționale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(autentificare, autorizare, jurnalizare, monitorizare</a:t>
            </a:r>
            <a:r>
              <a:rPr sz="2800" spc="4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etc.)</a:t>
            </a:r>
            <a:endParaRPr sz="2800">
              <a:latin typeface="Cambria"/>
              <a:cs typeface="Cambria"/>
            </a:endParaRPr>
          </a:p>
          <a:p>
            <a:pPr marL="1631314" marR="1623060" algn="ctr">
              <a:lnSpc>
                <a:spcPts val="6720"/>
              </a:lnSpc>
              <a:spcBef>
                <a:spcPts val="785"/>
              </a:spcBef>
            </a:pPr>
            <a:r>
              <a:rPr sz="2800" spc="-10" dirty="0">
                <a:latin typeface="Cambria"/>
                <a:cs typeface="Cambria"/>
              </a:rPr>
              <a:t>private </a:t>
            </a:r>
            <a:r>
              <a:rPr sz="2800" spc="-5" dirty="0">
                <a:latin typeface="Cambria"/>
                <a:cs typeface="Cambria"/>
              </a:rPr>
              <a:t>– nu sunt expuse în exterior  pot fi partajate de serviciile</a:t>
            </a:r>
            <a:r>
              <a:rPr sz="2800" spc="15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interne</a:t>
            </a:r>
            <a:endParaRPr sz="2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31798" y="2441905"/>
            <a:ext cx="668210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solidFill>
                  <a:srgbClr val="000000"/>
                </a:solidFill>
              </a:rPr>
              <a:t>Serverless </a:t>
            </a:r>
            <a:r>
              <a:rPr dirty="0">
                <a:solidFill>
                  <a:srgbClr val="000000"/>
                </a:solidFill>
              </a:rPr>
              <a:t>computing = </a:t>
            </a:r>
            <a:r>
              <a:rPr spc="-5" dirty="0">
                <a:solidFill>
                  <a:srgbClr val="000000"/>
                </a:solidFill>
              </a:rPr>
              <a:t>FaaS </a:t>
            </a:r>
            <a:r>
              <a:rPr dirty="0">
                <a:solidFill>
                  <a:srgbClr val="000000"/>
                </a:solidFill>
              </a:rPr>
              <a:t>+</a:t>
            </a:r>
            <a:r>
              <a:rPr spc="-60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BaaS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7845" y="3786632"/>
            <a:ext cx="8667115" cy="28314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mbria"/>
                <a:cs typeface="Cambria"/>
              </a:rPr>
              <a:t>a se consulta și</a:t>
            </a:r>
            <a:r>
              <a:rPr sz="280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articolul</a:t>
            </a:r>
            <a:endParaRPr sz="28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Sabin </a:t>
            </a:r>
            <a:r>
              <a:rPr sz="2800" spc="-10" dirty="0">
                <a:latin typeface="Cambria"/>
                <a:cs typeface="Cambria"/>
              </a:rPr>
              <a:t>Buraga, </a:t>
            </a:r>
            <a:r>
              <a:rPr sz="2800" i="1" spc="-10" dirty="0">
                <a:latin typeface="Cambria"/>
                <a:cs typeface="Cambria"/>
              </a:rPr>
              <a:t>Aspecte</a:t>
            </a:r>
            <a:r>
              <a:rPr sz="2800" i="1" spc="20" dirty="0">
                <a:latin typeface="Cambria"/>
                <a:cs typeface="Cambria"/>
              </a:rPr>
              <a:t> </a:t>
            </a:r>
            <a:r>
              <a:rPr sz="2800" i="1" spc="-5" dirty="0">
                <a:latin typeface="Cambria"/>
                <a:cs typeface="Cambria"/>
              </a:rPr>
              <a:t>arhitecturale</a:t>
            </a:r>
            <a:endParaRPr sz="28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2800" i="1" spc="-5" dirty="0">
                <a:latin typeface="Cambria"/>
                <a:cs typeface="Cambria"/>
              </a:rPr>
              <a:t>vizând dezvoltarea de aplicații </a:t>
            </a:r>
            <a:r>
              <a:rPr sz="2800" i="1" spc="-10" dirty="0">
                <a:latin typeface="Cambria"/>
                <a:cs typeface="Cambria"/>
              </a:rPr>
              <a:t>serverless</a:t>
            </a:r>
            <a:r>
              <a:rPr sz="2800" i="1" spc="75" dirty="0">
                <a:latin typeface="Cambria"/>
                <a:cs typeface="Cambria"/>
              </a:rPr>
              <a:t> </a:t>
            </a:r>
            <a:r>
              <a:rPr sz="2800" spc="-10" dirty="0">
                <a:latin typeface="Cambria"/>
                <a:cs typeface="Cambria"/>
              </a:rPr>
              <a:t>(2019)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sz="2200" b="1" spc="-195" dirty="0">
                <a:solidFill>
                  <a:srgbClr val="3333FF"/>
                </a:solidFill>
                <a:latin typeface="Arial"/>
                <a:cs typeface="Arial"/>
              </a:rPr>
              <a:t>itransfer.space/aspecte-arhitecturale-vizand-dezvoltarea-de-aplicatii-serverless/</a:t>
            </a:r>
            <a:endParaRPr sz="2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250">
              <a:latin typeface="Arial"/>
              <a:cs typeface="Arial"/>
            </a:endParaRPr>
          </a:p>
          <a:p>
            <a:pPr marL="2540" algn="ctr">
              <a:lnSpc>
                <a:spcPct val="100000"/>
              </a:lnSpc>
            </a:pPr>
            <a:r>
              <a:rPr sz="2800" spc="-5" dirty="0">
                <a:latin typeface="Cambria"/>
                <a:cs typeface="Cambria"/>
              </a:rPr>
              <a:t>resurse + soluții</a:t>
            </a:r>
            <a:r>
              <a:rPr sz="2800" dirty="0">
                <a:latin typeface="Cambria"/>
                <a:cs typeface="Cambria"/>
              </a:rPr>
              <a:t> </a:t>
            </a:r>
            <a:r>
              <a:rPr sz="2800" spc="-5" dirty="0">
                <a:latin typeface="Cambria"/>
                <a:cs typeface="Cambria"/>
              </a:rPr>
              <a:t>software:</a:t>
            </a:r>
            <a:endParaRPr sz="2800">
              <a:latin typeface="Cambria"/>
              <a:cs typeface="Cambria"/>
            </a:endParaRPr>
          </a:p>
          <a:p>
            <a:pPr marL="2540" algn="ctr">
              <a:lnSpc>
                <a:spcPct val="100000"/>
              </a:lnSpc>
              <a:spcBef>
                <a:spcPts val="15"/>
              </a:spcBef>
            </a:pPr>
            <a:r>
              <a:rPr sz="2800" b="1" spc="-270" dirty="0">
                <a:solidFill>
                  <a:srgbClr val="3333FF"/>
                </a:solidFill>
                <a:latin typeface="Arial"/>
                <a:cs typeface="Arial"/>
              </a:rPr>
              <a:t>github.com/anaibol/awesome-serverless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5985" y="2450338"/>
            <a:ext cx="79514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0" dirty="0">
                <a:latin typeface="Cambria"/>
                <a:cs typeface="Cambria"/>
              </a:rPr>
              <a:t>Cum </a:t>
            </a:r>
            <a:r>
              <a:rPr sz="3600" b="0" spc="-5" dirty="0">
                <a:latin typeface="Cambria"/>
                <a:cs typeface="Cambria"/>
              </a:rPr>
              <a:t>poate </a:t>
            </a:r>
            <a:r>
              <a:rPr sz="3600" b="0" dirty="0">
                <a:latin typeface="Cambria"/>
                <a:cs typeface="Cambria"/>
              </a:rPr>
              <a:t>fi </a:t>
            </a:r>
            <a:r>
              <a:rPr sz="3600" b="0" spc="-5" dirty="0">
                <a:latin typeface="Cambria"/>
                <a:cs typeface="Cambria"/>
              </a:rPr>
              <a:t>descrisă interfața unui</a:t>
            </a:r>
            <a:r>
              <a:rPr sz="3600" b="0" spc="-35" dirty="0">
                <a:latin typeface="Cambria"/>
                <a:cs typeface="Cambria"/>
              </a:rPr>
              <a:t> </a:t>
            </a:r>
            <a:r>
              <a:rPr sz="3600" b="0" spc="-5" dirty="0">
                <a:latin typeface="Cambria"/>
                <a:cs typeface="Cambria"/>
              </a:rPr>
              <a:t>API?</a:t>
            </a:r>
            <a:endParaRPr sz="36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3738</Words>
  <Application>Microsoft Office PowerPoint</Application>
  <PresentationFormat>On-screen Show (4:3)</PresentationFormat>
  <Paragraphs>697</Paragraphs>
  <Slides>123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123</vt:i4>
      </vt:variant>
    </vt:vector>
  </HeadingPairs>
  <TitlesOfParts>
    <vt:vector size="124" baseType="lpstr">
      <vt:lpstr>Office Theme</vt:lpstr>
      <vt:lpstr>Slide 1</vt:lpstr>
      <vt:lpstr>Slide 2</vt:lpstr>
      <vt:lpstr>De ce dezvoltăm aplicații Web?</vt:lpstr>
      <vt:lpstr>Slide 4</vt:lpstr>
      <vt:lpstr>Slide 5</vt:lpstr>
      <vt:lpstr>Building successful  digital products</vt:lpstr>
      <vt:lpstr>Care sunt mijloacele de interacțiune  dintre utilizatori și o aplicație?</vt:lpstr>
      <vt:lpstr>Slide 8</vt:lpstr>
      <vt:lpstr>Interacțiunea dintre utilizator(i) și software se realizează via o interfață (user interface)</vt:lpstr>
      <vt:lpstr>Interacțiunea dintre utilizator(i) și software se realizează via o interfață (user interface)</vt:lpstr>
      <vt:lpstr>Aplicații Web</vt:lpstr>
      <vt:lpstr>Aplicații Web</vt:lpstr>
      <vt:lpstr>Slide 13</vt:lpstr>
      <vt:lpstr>Aplicații Web</vt:lpstr>
      <vt:lpstr>Slide 15</vt:lpstr>
      <vt:lpstr>Interfața – desktop, Web,… – cu utilizatorul</vt:lpstr>
      <vt:lpstr>Interfaţa – desktop, Web,… – cu utilizatorul</vt:lpstr>
      <vt:lpstr>Interfaţa – desktop, Web,… – cu utilizatorul</vt:lpstr>
      <vt:lpstr>Interfaţa – desktop, Web,… – cu utilizatorul</vt:lpstr>
      <vt:lpstr>Interfaţa – desktop, Web,… – cu utilizatorul</vt:lpstr>
      <vt:lpstr>UX (User Experience)</vt:lpstr>
      <vt:lpstr>Slide 22</vt:lpstr>
      <vt:lpstr>Care sunt arhitecturile software tipice  pe baza cărora sunt dezvoltate  aplicațiile Web de anvergură?</vt:lpstr>
      <vt:lpstr>Calitatea aplicațiilor Web este influențată  de arhitectura pe care se bazează</vt:lpstr>
      <vt:lpstr>arhitecturi: principii</vt:lpstr>
      <vt:lpstr>evoluția manierei de  dezvoltare a produselor  digitale (software) Alan Cooper et al., 2014</vt:lpstr>
      <vt:lpstr>Complexitatea aplicațiilor actuale este mai mare decât a produselor tangibile (fizice)</vt:lpstr>
      <vt:lpstr>Slide 28</vt:lpstr>
      <vt:lpstr>Slide 29</vt:lpstr>
      <vt:lpstr>Slide 30</vt:lpstr>
      <vt:lpstr>Slide 31</vt:lpstr>
      <vt:lpstr>Inițial: oferirea funcționalităților esențiale – less is more</vt:lpstr>
      <vt:lpstr>Slide 33</vt:lpstr>
      <vt:lpstr>Slide 34</vt:lpstr>
      <vt:lpstr>Metodologii moderne – exemple:</vt:lpstr>
      <vt:lpstr>Slide 36</vt:lpstr>
      <vt:lpstr>client(i) mandatar (proxy)</vt:lpstr>
      <vt:lpstr>Esențialmente, de considerat:  preluarea și dirijarea cererilor – dispatch</vt:lpstr>
      <vt:lpstr>arhitecturi web</vt:lpstr>
      <vt:lpstr>Stratificate (layered) N-tier architecture – abordare de facto</vt:lpstr>
      <vt:lpstr>aplicație Web = interfață + program + conținut (date)  trei strate (3-tier application)</vt:lpstr>
      <vt:lpstr>Fructe / Prezentare</vt:lpstr>
      <vt:lpstr>Stratificate (layered): principii</vt:lpstr>
      <vt:lpstr>Stratificate (layered): principii</vt:lpstr>
      <vt:lpstr>Stratificate (layered): principii</vt:lpstr>
      <vt:lpstr>arhitecturi web</vt:lpstr>
      <vt:lpstr>Conduse de evenimente (event-driven)</vt:lpstr>
      <vt:lpstr>Conduse de evenimente (event-driven) broker – fluxul de mesaje este distribuit componentelor  de procesare a evenimentelor</vt:lpstr>
      <vt:lpstr>Extensibile (microkernel / plug-in)</vt:lpstr>
      <vt:lpstr>Folosind microservicii (microservices) componente separate, distribuite  (separately deployed units)decuplare maximă</vt:lpstr>
      <vt:lpstr>arhitecturi web</vt:lpstr>
      <vt:lpstr>Folosind microservicii (microservices)</vt:lpstr>
      <vt:lpstr>Folosind microservicii (microservices)</vt:lpstr>
      <vt:lpstr>Slide 54</vt:lpstr>
      <vt:lpstr>arhitecturi web</vt:lpstr>
      <vt:lpstr>arhitecturi web</vt:lpstr>
      <vt:lpstr>„În nori” (space-based, cloud)</vt:lpstr>
      <vt:lpstr>„În nori” (space-based, cloud)</vt:lpstr>
      <vt:lpstr>Slide 59</vt:lpstr>
      <vt:lpstr>Slide 60</vt:lpstr>
      <vt:lpstr>Slide 61</vt:lpstr>
      <vt:lpstr>Slide 62</vt:lpstr>
      <vt:lpstr>Prin ce mijloace poate fi implementată  o aplicație Web?</vt:lpstr>
      <vt:lpstr>Slide 64</vt:lpstr>
      <vt:lpstr>Server de aplicații Web</vt:lpstr>
      <vt:lpstr>Server de aplicații Web</vt:lpstr>
      <vt:lpstr>Server de aplicații Web</vt:lpstr>
      <vt:lpstr>arhitectura aplicațiilor Web: abordarea MV* tradițională</vt:lpstr>
      <vt:lpstr>Slide 69</vt:lpstr>
      <vt:lpstr>Framework-uri JavaScript</vt:lpstr>
      <vt:lpstr>Framework-uri JavaScript</vt:lpstr>
      <vt:lpstr>Bibliotecă Web (library)</vt:lpstr>
      <vt:lpstr>Bibliotecă Web (library)</vt:lpstr>
      <vt:lpstr>Biblioteci JS cu acces liber la codul-sursă</vt:lpstr>
      <vt:lpstr>Serviciu Web</vt:lpstr>
      <vt:lpstr>Serviciu Web</vt:lpstr>
      <vt:lpstr>Micro-serviciu</vt:lpstr>
      <vt:lpstr>Slide 78</vt:lpstr>
      <vt:lpstr>Slide 79</vt:lpstr>
      <vt:lpstr>Slide 80</vt:lpstr>
      <vt:lpstr>client</vt:lpstr>
      <vt:lpstr>API (Application Programming Interface)</vt:lpstr>
      <vt:lpstr>API (Application Programming Interface)</vt:lpstr>
      <vt:lpstr>Componentă software concepută și invocată via tehnologiile Web actuale</vt:lpstr>
      <vt:lpstr>De la aplicații la API-uri și servere de aplicații</vt:lpstr>
      <vt:lpstr>API public (disponibil pe baza unei licențe de utilizare)</vt:lpstr>
      <vt:lpstr>API: abordare client – JavaScript</vt:lpstr>
      <vt:lpstr>API: abordare client – JavaScript</vt:lpstr>
      <vt:lpstr>API: aplicații native</vt:lpstr>
      <vt:lpstr>API: aplicații native</vt:lpstr>
      <vt:lpstr>API: abordare bazată pe intermediari</vt:lpstr>
      <vt:lpstr>API: în contextul serverless</vt:lpstr>
      <vt:lpstr>Serverless</vt:lpstr>
      <vt:lpstr>BaaS☁</vt:lpstr>
      <vt:lpstr>FaaS – Functions As A Service</vt:lpstr>
      <vt:lpstr>FaaS – Functions As A Service</vt:lpstr>
      <vt:lpstr>BaaS – Backend As A Service</vt:lpstr>
      <vt:lpstr>Serverless computing = FaaS + BaaS</vt:lpstr>
      <vt:lpstr>Cum poate fi descrisă interfața unui API?</vt:lpstr>
      <vt:lpstr>Modalități de descriere abstractă:  OpenAPI Specification (ex-Swagger) – openapis.org  RAML (RESTful API Modeling Language) – raml.org API Blueprint – apiblueprint.org</vt:lpstr>
      <vt:lpstr>OpenAPI Specification</vt:lpstr>
      <vt:lpstr>OpenAPI Specification</vt:lpstr>
      <vt:lpstr>OpenAPI Specification</vt:lpstr>
      <vt:lpstr>OpenAPI Specification</vt:lpstr>
      <vt:lpstr>"openapi": "3.0.0",</vt:lpstr>
      <vt:lpstr>Slide 106</vt:lpstr>
      <vt:lpstr>Slide 107</vt:lpstr>
      <vt:lpstr>SDK (Software Development Kit)</vt:lpstr>
      <vt:lpstr>SDK (Software Development Kit)</vt:lpstr>
      <vt:lpstr>Mash-ups</vt:lpstr>
      <vt:lpstr>Mash-ups</vt:lpstr>
      <vt:lpstr>Nukemap – nuclearsecrecy.com/nukemap/</vt:lpstr>
      <vt:lpstr>Web component</vt:lpstr>
      <vt:lpstr>Web component</vt:lpstr>
      <vt:lpstr>Widget</vt:lpstr>
      <vt:lpstr>(Web) app</vt:lpstr>
      <vt:lpstr>(Web) app</vt:lpstr>
      <vt:lpstr>☁ app store</vt:lpstr>
      <vt:lpstr>Add-on</vt:lpstr>
      <vt:lpstr>parametrii unui proiect web</vt:lpstr>
      <vt:lpstr>Slide 121</vt:lpstr>
      <vt:lpstr>rezumat</vt:lpstr>
      <vt:lpstr>Slide 123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Mihai</cp:lastModifiedBy>
  <cp:revision>1</cp:revision>
  <dcterms:created xsi:type="dcterms:W3CDTF">2021-09-01T06:37:31Z</dcterms:created>
  <dcterms:modified xsi:type="dcterms:W3CDTF">2021-09-01T06:42:43Z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2019-09-30T00:00:00Z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2021-09-01T00:00:00Z</vt:filetime>
  </property>
</Properties>
</file>