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0058400" cy="7772400"/>
  <p:notesSz cx="10058400" cy="7772400"/>
  <p:embeddedFontLst>
    <p:embeddedFont>
      <p:font typeface="Calibri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32" y="-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856" y="357808"/>
            <a:ext cx="6210686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sz="26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BAZELOR DE DATE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7315" y="899670"/>
            <a:ext cx="5910164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TEHNICI DE PROIECTARE</a:t>
            </a:r>
            <a:r>
              <a:rPr lang="en-US" sz="2200" b="1" spc="12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ŞI MODELE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4937" y="1812289"/>
            <a:ext cx="58566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Proiectarea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 baze de date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presupune definirea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29000" y="2806080"/>
            <a:ext cx="134228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structurii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29000" y="3267851"/>
            <a:ext cx="2074210" cy="811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caracteristicilor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conţinutului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353" y="4606280"/>
            <a:ext cx="9491047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Utilizarea</a:t>
            </a:r>
            <a:r>
              <a:rPr sz="20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tehnici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corespunzătoare</a:t>
            </a:r>
            <a:r>
              <a:rPr sz="20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esenţială</a:t>
            </a:r>
            <a:r>
              <a:rPr sz="2000" spc="5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crearea</a:t>
            </a:r>
            <a:r>
              <a:rPr sz="2000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 de calitate bună.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2" y="659808"/>
            <a:ext cx="639772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logică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739" y="1624740"/>
            <a:ext cx="926249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Scop:</a:t>
            </a:r>
            <a:r>
              <a:rPr sz="2000" spc="6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Translarea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conceptuale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într-un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model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disponibil</a:t>
            </a:r>
            <a:r>
              <a:rPr sz="2000" spc="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2291" y="1942823"/>
            <a:ext cx="433069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 de gestiune al bazei de 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39" y="3127403"/>
            <a:ext cx="9262735" cy="1224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Rezultat:</a:t>
            </a:r>
            <a:r>
              <a:rPr sz="2000" spc="12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1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logică</a:t>
            </a:r>
            <a:r>
              <a:rPr sz="2000" i="1" spc="1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i="1" spc="1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</a:t>
            </a:r>
            <a:r>
              <a:rPr sz="2000" i="1" spc="1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12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i="1" spc="1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logic</a:t>
            </a:r>
            <a:r>
              <a:rPr sz="2000" i="1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i="1" spc="15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</a:p>
          <a:p>
            <a:pPr marL="225552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formă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independentă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încă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detaliile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fizice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deşi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</a:t>
            </a:r>
            <a:r>
              <a:rPr sz="20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gestiune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</a:p>
          <a:p>
            <a:pPr marL="225552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folosit</a:t>
            </a:r>
            <a:r>
              <a:rPr sz="20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implementare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suportă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  <a:p>
            <a:pPr marL="22555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date.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39" y="5213758"/>
            <a:ext cx="727313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Proiectantul trebuie să ia 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criterii de optimizare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739" y="5827930"/>
            <a:ext cx="92223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utilizează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frecvent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tehnici formale pentru verificarea calităţii schemei logice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739" y="6442102"/>
            <a:ext cx="9264288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9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9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relaţional,</a:t>
            </a:r>
            <a:r>
              <a:rPr sz="2000" spc="9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tehnica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folosită</a:t>
            </a:r>
            <a:r>
              <a:rPr sz="2000" spc="9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aceea</a:t>
            </a:r>
            <a:r>
              <a:rPr sz="2000" spc="9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25551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normalizării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680" y="933872"/>
            <a:ext cx="488556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fizică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2255676"/>
            <a:ext cx="926176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Scop:</a:t>
            </a:r>
            <a:r>
              <a:rPr sz="2000" spc="86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spc="8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logică</a:t>
            </a:r>
            <a:r>
              <a:rPr sz="2000" spc="8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8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completează</a:t>
            </a:r>
            <a:r>
              <a:rPr sz="2000" spc="8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2000" spc="8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detalii</a:t>
            </a:r>
            <a:r>
              <a:rPr sz="2000" spc="8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8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implementare</a:t>
            </a:r>
            <a:r>
              <a:rPr sz="2000" spc="8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fizică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573759"/>
            <a:ext cx="704455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(organizarea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fişierelor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indecşi) puse la dispoziţie de SGBD.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3910739"/>
            <a:ext cx="9261658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Rezultat:</a:t>
            </a:r>
            <a:r>
              <a:rPr sz="2000" spc="53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5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fizică</a:t>
            </a:r>
            <a:r>
              <a:rPr sz="2000" i="1" spc="160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</a:t>
            </a:r>
            <a:r>
              <a:rPr sz="2000" i="1" spc="5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i="1" spc="5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i="1" spc="5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fizic</a:t>
            </a:r>
            <a:r>
              <a:rPr sz="2000" i="1" spc="5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5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depinde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management</a:t>
            </a:r>
            <a:r>
              <a:rPr sz="2000" spc="1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</a:t>
            </a:r>
            <a:r>
              <a:rPr sz="2000" spc="1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bazei</a:t>
            </a:r>
            <a:r>
              <a:rPr sz="2000" spc="1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spc="1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criteriile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organizarea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fizică a datelor.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39" y="363960"/>
            <a:ext cx="8285742" cy="86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Cerinţe ale aplicaţiei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sunt utilizate în cele trei faze ale proiectării BD</a:t>
            </a:r>
          </a:p>
          <a:p>
            <a:pPr marL="458723" marR="0">
              <a:lnSpc>
                <a:spcPts val="2455"/>
              </a:lnSpc>
              <a:spcBef>
                <a:spcPts val="17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cerinţele de date</a:t>
            </a:r>
            <a:r>
              <a:rPr sz="2000" i="1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conţinutul bazei de 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63" y="1414428"/>
            <a:ext cx="871421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cerinţele operaţionale</a:t>
            </a:r>
            <a:r>
              <a:rPr sz="2000" i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utilizarea bazei de date de clienţi sau programatori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2785595"/>
            <a:ext cx="314519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proiectarea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conceptuală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3145691"/>
            <a:ext cx="621452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 de date furnizează majoritatea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3531263"/>
            <a:ext cx="880718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operaţionale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folosesc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verifica</a:t>
            </a:r>
            <a:r>
              <a:rPr sz="2000" spc="5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1" y="3849347"/>
            <a:ext cx="317268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conceptuală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 completă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4521431"/>
            <a:ext cx="24402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proiectarea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logică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3939" y="4881527"/>
            <a:ext cx="7992336" cy="735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conceptuală (furnizată ca intrare), rezumă cerinţele de date</a:t>
            </a:r>
          </a:p>
          <a:p>
            <a:pPr marL="1524" marR="0">
              <a:lnSpc>
                <a:spcPts val="2455"/>
              </a:lnSpc>
              <a:spcBef>
                <a:spcPts val="5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 operaţionale se folosesc pentru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obţine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logică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663" y="5966182"/>
            <a:ext cx="23552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proiectarea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fizică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3" y="6324755"/>
            <a:ext cx="880421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logică</a:t>
            </a:r>
            <a:r>
              <a:rPr sz="2000" spc="5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operaţionale</a:t>
            </a:r>
            <a:r>
              <a:rPr sz="20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folosesc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optimizarea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3" y="6642838"/>
            <a:ext cx="300547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performanţelor sistemului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5463" y="7002934"/>
            <a:ext cx="727284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9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 luate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considerare caracteristicile SGBD-ului utilizat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1406375"/>
            <a:ext cx="704418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Rezultatul procesului de proiectare a bazei de date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 în: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63" y="2438555"/>
            <a:ext cx="880670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schema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conceptuală</a:t>
            </a:r>
            <a:r>
              <a:rPr sz="2000" spc="17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nivel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înalt</a:t>
            </a:r>
            <a:r>
              <a:rPr sz="2000" spc="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2756639"/>
            <a:ext cx="44591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 - folositoare pentru documentare.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463" y="3788819"/>
            <a:ext cx="8806570" cy="93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schema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logică</a:t>
            </a:r>
            <a:r>
              <a:rPr sz="2000" spc="15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conţinutului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şi,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</a:p>
          <a:p>
            <a:pPr marL="228600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lângă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aspectele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implementare,</a:t>
            </a:r>
            <a:r>
              <a:rPr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utilă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realizarea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interogărilor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modificărilor bazei de date.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463" y="5431690"/>
            <a:ext cx="199094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schema fizică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2" y="367200"/>
            <a:ext cx="942206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MODELUL</a:t>
            </a:r>
            <a:r>
              <a:rPr lang="en-US" sz="2400" b="1" spc="1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ENTITATE</a:t>
            </a:r>
            <a:r>
              <a:rPr lang="en-US" sz="2400" b="1" spc="-23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– RELAŢIE (ENTITY</a:t>
            </a:r>
            <a:r>
              <a:rPr lang="en-US" sz="2400" b="1" spc="-23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– RELANTIONSHIP MODEL)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263" y="1531776"/>
            <a:ext cx="806351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 de date conceptual ce pune la dispoziţie o serie de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construcţii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2383259"/>
            <a:ext cx="8804567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QOHMBS+CourierNew"/>
                <a:cs typeface="QOHMBS+CourierNew"/>
              </a:rPr>
              <a:t>o</a:t>
            </a:r>
            <a:r>
              <a:rPr sz="2000" spc="10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descriu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datele</a:t>
            </a:r>
            <a:r>
              <a:rPr sz="2000" spc="4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necesare</a:t>
            </a:r>
            <a:r>
              <a:rPr sz="2000" spc="4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4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aplicaţii</a:t>
            </a:r>
            <a:r>
              <a:rPr sz="2000" spc="5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4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manieră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uşor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înţeles</a:t>
            </a:r>
            <a:r>
              <a:rPr sz="2000" spc="4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674343"/>
            <a:ext cx="817192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independentă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 criteriile de gestiune şi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organizare a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datelor din sistem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3491639"/>
            <a:ext cx="338649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construcţiile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modelului E-R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3" y="4343123"/>
            <a:ext cx="5900556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o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definesc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 descriu modul de organizare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5169130"/>
            <a:ext cx="8803309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o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dictează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i="1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i="1" spc="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(valori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baza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date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stoca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4063" y="5460214"/>
            <a:ext cx="433369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diferite momente de timp)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 legale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16863" y="1243584"/>
            <a:ext cx="9130283" cy="5602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200"/>
            <a:ext cx="345434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Exemplu de model</a:t>
            </a:r>
            <a:r>
              <a:rPr sz="2400" b="1" spc="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E-R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7892795" y="4992623"/>
            <a:ext cx="33832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855" y="3435095"/>
            <a:ext cx="1570228" cy="734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2700" y="2247900"/>
            <a:ext cx="3360419" cy="579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9391" y="1091183"/>
            <a:ext cx="1449323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8795" y="1252728"/>
            <a:ext cx="1493519" cy="562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0027" y="647700"/>
            <a:ext cx="1461515" cy="263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255" y="5103876"/>
            <a:ext cx="2336291" cy="873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5083" y="3308603"/>
            <a:ext cx="1911095" cy="1114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0739" y="2138171"/>
            <a:ext cx="999744" cy="2636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7775" y="1272540"/>
            <a:ext cx="1504188" cy="516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9488" y="377952"/>
            <a:ext cx="1443227" cy="5379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0377" y="463803"/>
            <a:ext cx="5906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m,M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9663" y="494283"/>
            <a:ext cx="864911" cy="134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Entitate</a:t>
            </a:r>
          </a:p>
          <a:p>
            <a:pPr marL="0" marR="0">
              <a:lnSpc>
                <a:spcPts val="1993"/>
              </a:lnSpc>
              <a:spcBef>
                <a:spcPts val="628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Relaţie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79262" y="626871"/>
            <a:ext cx="1434811" cy="55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Cardinalitatea</a:t>
            </a:r>
          </a:p>
          <a:p>
            <a:pPr marL="0" marR="0">
              <a:lnSpc>
                <a:spcPts val="1993"/>
              </a:lnSpc>
              <a:spcBef>
                <a:spcPts val="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unui atribut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79262" y="1414779"/>
            <a:ext cx="1346338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Identificatori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interni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9663" y="2466338"/>
            <a:ext cx="813015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Atribut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simplu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79262" y="2466338"/>
            <a:ext cx="1282828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Identificator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extern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9663" y="3781550"/>
            <a:ext cx="863537" cy="55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Atribut</a:t>
            </a:r>
          </a:p>
          <a:p>
            <a:pPr marL="0" marR="0">
              <a:lnSpc>
                <a:spcPts val="1993"/>
              </a:lnSpc>
              <a:spcBef>
                <a:spcPts val="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compus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79262" y="3912614"/>
            <a:ext cx="1320053" cy="1736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Generalizare</a:t>
            </a:r>
          </a:p>
          <a:p>
            <a:pPr marL="0" marR="0">
              <a:lnSpc>
                <a:spcPts val="1993"/>
              </a:lnSpc>
              <a:spcBef>
                <a:spcPts val="93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Submulţime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82566" y="5005321"/>
            <a:ext cx="736091" cy="3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2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,M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58923" y="5029705"/>
            <a:ext cx="736091" cy="3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1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,M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9663" y="5357366"/>
            <a:ext cx="1434810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Cardinalitatea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unei relaţii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45078" y="6826312"/>
            <a:ext cx="512105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3.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Construcţii ale modelului entitate-relaţie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31819" y="4101084"/>
            <a:ext cx="3794759" cy="1764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235" y="689358"/>
            <a:ext cx="1098075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150776"/>
            <a:ext cx="7624711" cy="811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clase de obiecte ce au proprietăţi comune</a:t>
            </a:r>
            <a:r>
              <a:rPr sz="2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existenţă autonomă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notaţia grafică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figura 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083625"/>
            <a:ext cx="8575578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ORAŞ,</a:t>
            </a:r>
            <a:r>
              <a:rPr sz="18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DEPARTAMENT,</a:t>
            </a:r>
            <a:r>
              <a:rPr sz="18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ANGAJAT,</a:t>
            </a:r>
            <a:r>
              <a:rPr sz="18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VÂNZĂRI</a:t>
            </a:r>
            <a:r>
              <a:rPr sz="18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</a:t>
            </a:r>
            <a:r>
              <a:rPr sz="18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8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aplicaţie pentru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 organizaţie comercială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2752500"/>
            <a:ext cx="926203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4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obiect</a:t>
            </a:r>
            <a:r>
              <a:rPr sz="20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clasei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069059"/>
            <a:ext cx="131234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4063" y="3514661"/>
            <a:ext cx="566630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oraşele Iaşi şi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Bucureşti sunt apariţii ale entităţii ORAS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73778" y="5870764"/>
            <a:ext cx="306205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4.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entităţi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740" y="6428386"/>
            <a:ext cx="584819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 schemă,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 entitate are un nume unic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64463" y="3480816"/>
            <a:ext cx="6795515" cy="2892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989865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121820"/>
            <a:ext cx="683041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legături logice între două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sau</a:t>
            </a:r>
            <a:r>
              <a:rPr sz="2000" spc="-1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mai multe entităţi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3949" y="1592898"/>
            <a:ext cx="8575999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8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1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1" y="2261772"/>
            <a:ext cx="926097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apariţie</a:t>
            </a:r>
            <a:r>
              <a:rPr sz="2000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15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unei</a:t>
            </a:r>
            <a:r>
              <a:rPr sz="2000" spc="15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relaţii</a:t>
            </a:r>
            <a:r>
              <a:rPr sz="2000" spc="17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1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1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n-tuplu</a:t>
            </a:r>
            <a:r>
              <a:rPr sz="2000" spc="1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format</a:t>
            </a:r>
            <a:r>
              <a:rPr sz="20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entităţilor,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câte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2578331"/>
            <a:ext cx="458723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 pentru fiecare entitate implicată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263" y="3014628"/>
            <a:ext cx="867060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exemplu - apariţii ale relaţiei EXAMEN între entităţile STUDENT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CURS: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06979" y="6945184"/>
            <a:ext cx="519763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5.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apariţii ale relaţiei EXAMEN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684019" y="961644"/>
            <a:ext cx="6688835" cy="415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263" y="355249"/>
            <a:ext cx="394009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 relaţie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 un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7786" y="5270308"/>
            <a:ext cx="293541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6.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relaţii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5968138"/>
            <a:ext cx="57197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 aceleaşi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 pot exista mai multe relaţii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39" y="6429910"/>
            <a:ext cx="926605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</a:t>
            </a:r>
            <a:r>
              <a:rPr sz="20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indicată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folosirea</a:t>
            </a:r>
            <a:r>
              <a:rPr sz="2000" spc="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substantivelor</a:t>
            </a:r>
            <a:r>
              <a:rPr sz="2000" spc="18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locul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verbelor,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2291" y="6747994"/>
            <a:ext cx="442915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evita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sugerarea unei „direcţii”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74491" y="1377696"/>
            <a:ext cx="3707891" cy="559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2" y="443994"/>
            <a:ext cx="838880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>
                <a:solidFill>
                  <a:srgbClr val="FF0000"/>
                </a:solidFill>
                <a:latin typeface="Arial"/>
                <a:cs typeface="Arial"/>
              </a:rPr>
              <a:t>PROCESUL DE PROIECTARE A BAZEI DE DATE</a:t>
            </a:r>
            <a:endParaRPr lang="pt-BR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863" y="915648"/>
            <a:ext cx="530618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 err="1" smtClean="0">
                <a:solidFill>
                  <a:srgbClr val="0000CC"/>
                </a:solidFill>
                <a:latin typeface="Arial"/>
                <a:cs typeface="Arial"/>
              </a:rPr>
              <a:t>Ciclul</a:t>
            </a:r>
            <a:r>
              <a:rPr sz="2000" b="1" i="1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 viaţă al informaţiilor din sistem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7562" y="7047481"/>
            <a:ext cx="499593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1. Ciclul</a:t>
            </a:r>
            <a:r>
              <a:rPr sz="1800" spc="-11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de viaţă al</a:t>
            </a:r>
            <a:r>
              <a:rPr sz="1800" spc="15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unui sistem informaţional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263" y="1245264"/>
            <a:ext cx="9263339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mulţimea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apariţiilor</a:t>
            </a:r>
            <a:r>
              <a:rPr sz="2000" spc="47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4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  <a:r>
              <a:rPr sz="2000" spc="4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4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matematică</a:t>
            </a:r>
            <a:r>
              <a:rPr sz="2000" spc="4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</a:t>
            </a:r>
            <a:r>
              <a:rPr sz="2000" spc="4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mulţimile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228599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3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4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entităţilor</a:t>
            </a:r>
            <a:r>
              <a:rPr sz="2000" spc="4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4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(este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submulţime</a:t>
            </a:r>
            <a:r>
              <a:rPr sz="2000" spc="3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produsului</a:t>
            </a:r>
            <a:r>
              <a:rPr sz="2000" spc="3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cartezian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celor două mulţimi de apariţii ale entităţilor implicate)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4063" y="2299439"/>
            <a:ext cx="8574465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asigurat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nici</a:t>
            </a:r>
            <a:r>
              <a:rPr sz="2000" spc="24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n-tuplu</a:t>
            </a:r>
            <a:r>
              <a:rPr sz="2000" spc="2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apărea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două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apariţiile unei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3035531"/>
            <a:ext cx="479610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acest aspect are consecinţe importante: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9675" y="3473491"/>
            <a:ext cx="7870804" cy="84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1800" spc="14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EXAMEN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capacitatea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 raporta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</a:p>
          <a:p>
            <a:pPr marL="368808" marR="0">
              <a:lnSpc>
                <a:spcPts val="2010"/>
              </a:lnSpc>
              <a:spcBef>
                <a:spcPts val="8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8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oarecare</a:t>
            </a:r>
            <a:r>
              <a:rPr sz="18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dă</a:t>
            </a:r>
            <a:r>
              <a:rPr sz="18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examen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  <a:r>
              <a:rPr sz="18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ori</a:t>
            </a:r>
            <a:r>
              <a:rPr sz="18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(deoarece</a:t>
            </a:r>
            <a:r>
              <a:rPr sz="18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aceasta</a:t>
            </a:r>
            <a:r>
              <a:rPr sz="18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</a:t>
            </a:r>
          </a:p>
          <a:p>
            <a:pPr marL="368808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 să producă perechi identice)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9675" y="4429038"/>
            <a:ext cx="7872558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1800" spc="14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1800" spc="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examenul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8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reprezentat</a:t>
            </a:r>
            <a:r>
              <a:rPr sz="1800" spc="5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18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legată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8483" y="4715572"/>
            <a:ext cx="678465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 STUDENT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CURS prin intermediul a două relaţii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binare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0975" y="1264919"/>
            <a:ext cx="8156447" cy="2020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263" y="355249"/>
            <a:ext cx="92485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 posibile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relaţiile recursive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reprezintă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 între o entitate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 ea însăşi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2486" y="3859084"/>
            <a:ext cx="392639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7.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relaţii recursive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4565627"/>
            <a:ext cx="880726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recursivă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COLEG</a:t>
            </a:r>
            <a:r>
              <a:rPr sz="20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conectează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perechi</a:t>
            </a:r>
            <a:r>
              <a:rPr sz="20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225551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oameni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lucrează împreună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5296055"/>
            <a:ext cx="8806718" cy="349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SUCCESIUNE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SUVERAN</a:t>
            </a:r>
            <a:r>
              <a:rPr sz="2000" spc="6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simetrică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2000" spc="7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1" y="5614139"/>
            <a:ext cx="722646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 să se asocieze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liniilor din relaţia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recursivă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05355" y="961644"/>
            <a:ext cx="6647687" cy="3064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263" y="355249"/>
            <a:ext cx="598656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există relaţii care implică mai mult de două 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4078" y="4183696"/>
            <a:ext cx="588145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8.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 de relaţie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implică mai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multe entităţi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2" y="5335247"/>
            <a:ext cx="8575857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5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anumită</a:t>
            </a:r>
            <a:r>
              <a:rPr sz="20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firmă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 un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 produs unui departament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22171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05412"/>
            <a:ext cx="689095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descriu proprietăţile elementare ale entităţilor sau relaţiilor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1452689"/>
            <a:ext cx="8576340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Ex.: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Nume,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Salariu,</a:t>
            </a:r>
            <a:r>
              <a:rPr sz="18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Vârstă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18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Dată,</a:t>
            </a:r>
            <a:r>
              <a:rPr sz="18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Notă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 pentru relaţia EXAMEN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2197764"/>
            <a:ext cx="9263637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asociază</a:t>
            </a:r>
            <a:r>
              <a:rPr sz="2000" spc="6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fiecărei</a:t>
            </a:r>
            <a:r>
              <a:rPr sz="2000" spc="6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6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65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6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6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(sau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relaţie)</a:t>
            </a:r>
            <a:r>
              <a:rPr sz="2000" spc="6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6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valoare</a:t>
            </a:r>
          </a:p>
          <a:p>
            <a:pPr marL="228600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aparţinând unei mulţimi denumite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domeniul atributului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3026820"/>
            <a:ext cx="574595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domeniul conţine valori admisibile pentru atribut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4063" y="3574097"/>
            <a:ext cx="8575812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Ex.: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domeniul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1800" i="1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orice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şir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caractere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lungime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20,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iar domeniul pentru atributul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Vârstă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 fi orice număr între 18 şi 60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263" y="4319171"/>
            <a:ext cx="926210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domeniile</a:t>
            </a:r>
            <a:r>
              <a:rPr sz="2000" spc="10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10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10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reprezentate</a:t>
            </a:r>
            <a:r>
              <a:rPr sz="2000" spc="10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grafic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0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ele</a:t>
            </a:r>
            <a:r>
              <a:rPr sz="2000" spc="10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10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0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obicei</a:t>
            </a:r>
            <a:r>
              <a:rPr sz="2000" spc="10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descrise</a:t>
            </a:r>
            <a:r>
              <a:rPr sz="2000" spc="10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4637255"/>
            <a:ext cx="269471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documentaţia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8263" y="5149751"/>
            <a:ext cx="2046510" cy="87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 pot fi</a:t>
            </a:r>
          </a:p>
          <a:p>
            <a:pPr marL="1142999" marR="0">
              <a:lnSpc>
                <a:spcPts val="2238"/>
              </a:lnSpc>
              <a:spcBef>
                <a:spcPts val="1861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simple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31263" y="6217642"/>
            <a:ext cx="118509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compuse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02919" y="1773935"/>
            <a:ext cx="9052559" cy="505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3960"/>
            <a:ext cx="94900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i="1" spc="5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compus</a:t>
            </a:r>
            <a:r>
              <a:rPr sz="2000" i="1" spc="5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2000" spc="5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căror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7834" y="656568"/>
            <a:ext cx="50079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înţelesuri sau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utilizări sunt strâns conectate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1102170"/>
            <a:ext cx="9490128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Ex.: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8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Strada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NumărCasă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CodPoştal</a:t>
            </a:r>
            <a:r>
              <a:rPr sz="1800" i="1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800" spc="2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8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grupate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a forma atributul compus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Adresă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3075" y="6983283"/>
            <a:ext cx="518323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9.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Schemă E-R cu relaţii, entităţi şi atribute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27303" y="2727960"/>
            <a:ext cx="9002267" cy="4402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770631" y="359664"/>
            <a:ext cx="4517135" cy="1613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5851" y="2053334"/>
            <a:ext cx="495714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10. Exemplu de entitate cu</a:t>
            </a:r>
            <a:r>
              <a:rPr sz="1800" spc="11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 atribut compus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3594" y="7134349"/>
            <a:ext cx="448136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11. Exemplu de schemă Entitate-Relaţie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078735" y="3919728"/>
            <a:ext cx="5899403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225835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Cardinalitatea unei 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426620"/>
            <a:ext cx="70754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 specificată pentru fiecare entitate participantă la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1964592"/>
            <a:ext cx="926293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2000" spc="3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2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</a:t>
            </a:r>
            <a:r>
              <a:rPr sz="2000" spc="2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2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2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2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2000" spc="3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2000" spc="3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2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2281151"/>
            <a:ext cx="331521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 o apariţie a entităţii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263" y="2793647"/>
            <a:ext cx="925976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participărilor</a:t>
            </a:r>
            <a:r>
              <a:rPr sz="20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3111731"/>
            <a:ext cx="43452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relaţii sunt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specificate în paranteze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90571" y="5552248"/>
            <a:ext cx="562862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12. Cardinalitatea unei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 într-un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model E-R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87" y="355249"/>
            <a:ext cx="9261776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principiu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atribuim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orice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valoare</a:t>
            </a:r>
            <a:r>
              <a:rPr sz="20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întreagă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5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relaţii,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singura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cerinţă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valoarea</a:t>
            </a:r>
            <a:r>
              <a:rPr sz="20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minimă</a:t>
            </a:r>
            <a:r>
              <a:rPr sz="2000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cardinalităţii</a:t>
            </a:r>
          </a:p>
          <a:p>
            <a:pPr marL="227075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 fie mai mică decât cea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787" y="1476912"/>
            <a:ext cx="926225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majoritatea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cazurilor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suficientă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utilizarea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trei valori: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0, 1</a:t>
            </a:r>
            <a:r>
              <a:rPr sz="2000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</a:t>
            </a:r>
            <a:r>
              <a:rPr sz="2000" spc="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1794996"/>
            <a:ext cx="40364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valoare întreagă mai mare ca 1):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6987" y="2316203"/>
            <a:ext cx="7424251" cy="8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199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2000" i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minimă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0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 participarea la relaţie este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opţională</a:t>
            </a:r>
          </a:p>
          <a:p>
            <a:pPr marL="0" marR="0">
              <a:lnSpc>
                <a:spcPts val="2238"/>
              </a:lnSpc>
              <a:spcBef>
                <a:spcPts val="1865"/>
              </a:spcBef>
              <a:spcAft>
                <a:spcPts val="0"/>
              </a:spcAft>
            </a:pPr>
            <a:r>
              <a:rPr sz="2000" spc="199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 minimă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 participarea la relaţie este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obligatorie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6987" y="3357095"/>
            <a:ext cx="880311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2000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2000" i="1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  <a:r>
              <a:rPr sz="2000" spc="1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asociată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</a:t>
            </a:r>
            <a:r>
              <a:rPr sz="20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8282" y="3649703"/>
            <a:ext cx="338494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 singure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 a relaţiei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987" y="4170911"/>
            <a:ext cx="88028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2000" i="1" spc="4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2000" i="1" spc="4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</a:t>
            </a:r>
            <a:r>
              <a:rPr sz="2000" spc="4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asociată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74690" y="4461995"/>
            <a:ext cx="41489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 arbitrar de apariţii ale relaţiei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4974491"/>
            <a:ext cx="903517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6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  <a:r>
              <a:rPr sz="2000" spc="5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3" y="5292575"/>
            <a:ext cx="2440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 se împart în: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2415" y="5737582"/>
            <a:ext cx="227305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8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 unu-la-unu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2415" y="6182590"/>
            <a:ext cx="3458552" cy="76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8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 unu-la-mai-mulţi</a:t>
            </a:r>
          </a:p>
          <a:p>
            <a:pPr marL="0" marR="0">
              <a:lnSpc>
                <a:spcPts val="2238"/>
              </a:lnSpc>
              <a:spcBef>
                <a:spcPts val="1265"/>
              </a:spcBef>
              <a:spcAft>
                <a:spcPts val="0"/>
              </a:spcAft>
            </a:pPr>
            <a:r>
              <a:rPr sz="2000" spc="210" dirty="0">
                <a:solidFill>
                  <a:srgbClr val="00008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 mai mulţi-la-mai mulţi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854707" y="5986271"/>
            <a:ext cx="6348983" cy="117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44979" y="3421380"/>
            <a:ext cx="6568439" cy="1060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1471" y="897636"/>
            <a:ext cx="6315454" cy="1021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0203" y="355249"/>
            <a:ext cx="819927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relaţii unu-la-unu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definesc o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corespondenţă unu la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 între entităţi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435" y="2587908"/>
            <a:ext cx="902894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6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  <a:r>
              <a:rPr sz="2000" b="1" i="1" spc="3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unu-la-mai-mulţi</a:t>
            </a:r>
            <a:r>
              <a:rPr sz="2000" b="1" i="1" spc="3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maximă</a:t>
            </a:r>
            <a:r>
              <a:rPr sz="2000" spc="3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3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3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3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1,</a:t>
            </a:r>
            <a:r>
              <a:rPr sz="2000" spc="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69663" y="2905991"/>
            <a:ext cx="551721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maximă a celeilalte entităţi este 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1435" y="5151275"/>
            <a:ext cx="902624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mulţi-la-mai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mulţi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30493" y="5469359"/>
            <a:ext cx="90225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79091" y="3206496"/>
            <a:ext cx="6315455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903" y="365484"/>
            <a:ext cx="9475068" cy="1077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Observaţii</a:t>
            </a:r>
          </a:p>
          <a:p>
            <a:pPr marL="665987" marR="0">
              <a:lnSpc>
                <a:spcPts val="2455"/>
              </a:lnSpc>
              <a:spcBef>
                <a:spcPts val="348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3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rar</a:t>
            </a:r>
            <a:r>
              <a:rPr sz="2000" spc="3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spc="3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3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3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participarea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obligatorie</a:t>
            </a:r>
            <a:r>
              <a:rPr sz="2000" spc="3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2000" spc="3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toate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9491" y="1409423"/>
            <a:ext cx="122742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8091" y="1855025"/>
            <a:ext cx="8353075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OHMBS+CourierNew"/>
                <a:cs typeface="QOHMBS+CourierNew"/>
              </a:rPr>
              <a:t>o</a:t>
            </a:r>
            <a:r>
              <a:rPr sz="18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motiv: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când</a:t>
            </a:r>
            <a:r>
              <a:rPr sz="18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7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adaugă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nouă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entităţii,</a:t>
            </a:r>
            <a:r>
              <a:rPr sz="18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general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</a:p>
          <a:p>
            <a:pPr marL="2286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corespunzătoare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altor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legate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2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aceasta</a:t>
            </a:r>
            <a:r>
              <a:rPr sz="18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cunoscute</a:t>
            </a:r>
            <a:r>
              <a:rPr sz="18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încă</a:t>
            </a:r>
          </a:p>
          <a:p>
            <a:pPr marL="22860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 nu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6691" y="2798381"/>
            <a:ext cx="104179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262" y="4333048"/>
            <a:ext cx="8119560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Când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primeşte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comandă,</a:t>
            </a:r>
            <a:r>
              <a:rPr sz="1800" spc="2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încă</a:t>
            </a:r>
            <a:r>
              <a:rPr sz="18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factură</a:t>
            </a:r>
            <a:r>
              <a:rPr sz="18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deci</a:t>
            </a:r>
            <a:r>
              <a:rPr sz="18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posibilă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construirea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8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ONORARE</a:t>
            </a:r>
            <a:r>
              <a:rPr sz="1800" spc="2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conţine</a:t>
            </a:r>
            <a:r>
              <a:rPr sz="18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noua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comandă.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0890" y="5715155"/>
            <a:ext cx="880965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relaţiile</a:t>
            </a:r>
            <a:r>
              <a:rPr sz="2000" spc="1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n-are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1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  <a:r>
              <a:rPr sz="2000" spc="1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1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au</a:t>
            </a:r>
            <a:r>
              <a:rPr sz="2000" spc="1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aproape</a:t>
            </a:r>
            <a:r>
              <a:rPr sz="2000" spc="16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întotdeauna</a:t>
            </a:r>
            <a:r>
              <a:rPr sz="2000" spc="16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9491" y="6033238"/>
            <a:ext cx="232746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 egală cu 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268980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Studiul de </a:t>
            </a: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fezabilitate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81612"/>
            <a:ext cx="7215348" cy="96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definirea cât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 precisă a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costurilor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diferitelor soluţii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posibile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stabilirea priorităţilor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crearea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componentelor sistemului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680" y="2446040"/>
            <a:ext cx="3986886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Extragerea şi analiza cerinţelor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704" y="3022104"/>
            <a:ext cx="8486788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definirea şi studiul proprietăţilor şi funcţionalităţii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 informaţional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 interacţiunea cu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clienţii pentru extragerea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4660546"/>
            <a:ext cx="9264058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rezultatul</a:t>
            </a:r>
            <a:r>
              <a:rPr sz="2000" spc="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descriere</a:t>
            </a:r>
            <a:r>
              <a:rPr sz="2000" b="1" spc="82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completă</a:t>
            </a:r>
            <a:r>
              <a:rPr sz="2000" b="1" spc="93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8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datelor</a:t>
            </a:r>
            <a:r>
              <a:rPr sz="2000" b="1" spc="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intervin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operaţiilo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2000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2776" y="4966320"/>
            <a:ext cx="430168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acţionează asupra datelor respective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4704" y="5830416"/>
            <a:ext cx="8684713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stabilesc de asemenea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necesităţile hardware şi software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084831" y="4523232"/>
            <a:ext cx="5888735" cy="1965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193996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Cardinalitatea atributelor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0891" y="829212"/>
            <a:ext cx="881012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minim,</a:t>
            </a:r>
            <a:r>
              <a:rPr sz="20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  <a:r>
              <a:rPr sz="2000" spc="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</a:t>
            </a:r>
            <a:r>
              <a:rPr sz="2000" spc="2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valori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spc="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9491" y="1147296"/>
            <a:ext cx="460039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fiecărei apariţii a unei entităţi sau relaţii.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0891" y="1583592"/>
            <a:ext cx="8809921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general,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(1,1)</a:t>
            </a:r>
            <a:r>
              <a:rPr sz="20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omisă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schemă.</a:t>
            </a:r>
          </a:p>
          <a:p>
            <a:pPr marL="228600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1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</a:t>
            </a:r>
            <a:r>
              <a:rPr sz="20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</a:t>
            </a:r>
            <a:r>
              <a:rPr sz="2000" spc="1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singură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valoare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fiecărei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 a entităţii (relaţiei).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0891" y="2629055"/>
            <a:ext cx="880799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valoarea</a:t>
            </a:r>
            <a:r>
              <a:rPr sz="20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7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7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7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null</a:t>
            </a:r>
            <a:r>
              <a:rPr sz="2000" spc="7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7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valori</a:t>
            </a:r>
            <a:r>
              <a:rPr sz="2000" spc="7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diferite</a:t>
            </a:r>
            <a:r>
              <a:rPr sz="2000" spc="7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9491" y="2947139"/>
            <a:ext cx="472544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atributului asociate unei apariţii a entităţii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87423" y="3393896"/>
            <a:ext cx="8360654" cy="58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situaţii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9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19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9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alocarea</a:t>
            </a:r>
            <a:r>
              <a:rPr sz="19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cardinalităţii</a:t>
            </a:r>
            <a:r>
              <a:rPr sz="19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minime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egală</a:t>
            </a:r>
            <a:r>
              <a:rPr sz="19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0 (în primul caz) respectiv cu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egală cu N </a:t>
            </a:r>
            <a:r>
              <a:rPr sz="1900" spc="31" dirty="0">
                <a:solidFill>
                  <a:srgbClr val="000000"/>
                </a:solidFill>
                <a:latin typeface="Arial"/>
                <a:cs typeface="Arial"/>
              </a:rPr>
              <a:t>(în</a:t>
            </a:r>
            <a:r>
              <a:rPr sz="1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 doilea caz).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65475" y="7062532"/>
            <a:ext cx="488216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14. Exemplu de atribute cu cardinalitate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263" y="583849"/>
            <a:ext cx="926283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Într-un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similar</a:t>
            </a:r>
            <a:r>
              <a:rPr sz="20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participării</a:t>
            </a:r>
            <a:r>
              <a:rPr sz="20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3" y="901932"/>
            <a:ext cx="12541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spune că: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1423140"/>
            <a:ext cx="880486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spc="5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egală</a:t>
            </a:r>
            <a:r>
              <a:rPr sz="20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zero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5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opţional</a:t>
            </a:r>
            <a:r>
              <a:rPr sz="2000" i="1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1714223"/>
            <a:ext cx="45704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 asociată (sau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 asociată)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463" y="2235431"/>
            <a:ext cx="8612761" cy="8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 atribut este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obligatoriu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cazul în care cardinalitatea minimă este unu.</a:t>
            </a:r>
          </a:p>
          <a:p>
            <a:pPr marL="0" marR="0">
              <a:lnSpc>
                <a:spcPts val="2238"/>
              </a:lnSpc>
              <a:spcBef>
                <a:spcPts val="1865"/>
              </a:spcBef>
              <a:spcAft>
                <a:spcPts val="0"/>
              </a:spcAft>
            </a:pPr>
            <a:r>
              <a:rPr sz="2000" spc="21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 atribut este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multivaloare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 are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 maximă 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148" y="3279596"/>
            <a:ext cx="8119178" cy="114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900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multivaloare</a:t>
            </a:r>
            <a:r>
              <a:rPr sz="1900" spc="1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900" spc="1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folosite</a:t>
            </a:r>
            <a:r>
              <a:rPr sz="1900" spc="1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900" spc="1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precauţie</a:t>
            </a:r>
            <a:r>
              <a:rPr sz="1900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900" spc="1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ele</a:t>
            </a:r>
          </a:p>
          <a:p>
            <a:pPr marL="113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19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situaţii</a:t>
            </a:r>
            <a:r>
              <a:rPr sz="19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9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900" spc="3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3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modelate,</a:t>
            </a:r>
            <a:r>
              <a:rPr sz="19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câteodată,</a:t>
            </a:r>
            <a:r>
              <a:rPr sz="19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900" spc="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9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adiţionale</a:t>
            </a:r>
          </a:p>
          <a:p>
            <a:pPr marL="113" marR="0">
              <a:lnSpc>
                <a:spcPts val="2118"/>
              </a:lnSpc>
              <a:spcBef>
                <a:spcPts val="7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legate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9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19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unu-la-unu</a:t>
            </a:r>
            <a:r>
              <a:rPr sz="19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9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i="1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mulţi-la-mai</a:t>
            </a:r>
            <a:r>
              <a:rPr sz="19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9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9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  <a:p>
            <a:pPr marL="113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se referă.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31263" y="4619192"/>
            <a:ext cx="8118895" cy="86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i="1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9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900" spc="1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19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9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avem</a:t>
            </a:r>
            <a:r>
              <a:rPr sz="1900" spc="1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9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multivaloare</a:t>
            </a:r>
            <a:r>
              <a:rPr sz="19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Calificări</a:t>
            </a:r>
            <a:r>
              <a:rPr sz="1900" i="1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1127759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900" spc="8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8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(o</a:t>
            </a:r>
            <a:r>
              <a:rPr sz="1900" spc="8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8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19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</a:p>
          <a:p>
            <a:pPr marL="1127759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calificări).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59022" y="5957263"/>
            <a:ext cx="6992815" cy="115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Calificarea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  <a:r>
              <a:rPr sz="19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atribuit</a:t>
            </a:r>
            <a:r>
              <a:rPr sz="19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multor</a:t>
            </a:r>
          </a:p>
          <a:p>
            <a:pPr marL="0" marR="0">
              <a:lnSpc>
                <a:spcPts val="2316"/>
              </a:lnSpc>
              <a:spcBef>
                <a:spcPts val="8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persoane</a:t>
            </a:r>
            <a:r>
              <a:rPr sz="1900" spc="8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19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8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naturală</a:t>
            </a:r>
            <a:r>
              <a:rPr sz="1900" spc="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modelarea</a:t>
            </a:r>
            <a:r>
              <a:rPr sz="1900" spc="8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acestui</a:t>
            </a:r>
            <a:r>
              <a:rPr sz="1900" spc="8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  <a:r>
              <a:rPr sz="1900" spc="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118"/>
              </a:lnSpc>
              <a:spcBef>
                <a:spcPts val="63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ajutorul</a:t>
            </a:r>
            <a:r>
              <a:rPr sz="19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9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9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CALIFICARE</a:t>
            </a:r>
            <a:r>
              <a:rPr sz="1900" spc="2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legată</a:t>
            </a:r>
            <a:r>
              <a:rPr sz="19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2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9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9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spc="-1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i="1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mulţi-la-mai</a:t>
            </a:r>
            <a:r>
              <a:rPr sz="190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02207" y="3364992"/>
            <a:ext cx="8252459" cy="251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9491535" cy="93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Identificatori</a:t>
            </a:r>
            <a:r>
              <a:rPr sz="2200" i="1" spc="4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fiecărei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descriu</a:t>
            </a:r>
            <a:r>
              <a:rPr sz="2000" spc="4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conceptele</a:t>
            </a:r>
          </a:p>
          <a:p>
            <a:pPr marL="2225039" marR="0">
              <a:lnSpc>
                <a:spcPts val="2238"/>
              </a:lnSpc>
              <a:spcBef>
                <a:spcPts val="4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(atributele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şi/sau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entităţile)</a:t>
            </a:r>
            <a:r>
              <a:rPr sz="2000" spc="7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000" spc="7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7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permit</a:t>
            </a:r>
            <a:r>
              <a:rPr sz="2000" spc="7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identificarea</a:t>
            </a:r>
          </a:p>
          <a:p>
            <a:pPr marL="2225038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unică a apariţiilor acelei 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2019023"/>
            <a:ext cx="324259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clasifică în: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531520"/>
            <a:ext cx="9035537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i="1" spc="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intern</a:t>
            </a:r>
            <a:r>
              <a:rPr sz="2000" i="1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format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  <a:p>
            <a:pPr marL="2563366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cunoscut sub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 de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cheie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4075" y="6108508"/>
            <a:ext cx="442314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15. Exemple de identificatori interni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095755" y="1114044"/>
            <a:ext cx="7866887" cy="2002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355249"/>
            <a:ext cx="903569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i="1" spc="6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extern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6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cazuri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când</a:t>
            </a:r>
            <a:r>
              <a:rPr sz="2000" spc="6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6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6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6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673332"/>
            <a:ext cx="664712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suficiente pentru a identifica în mod unic apariţiile entităţii.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2" y="3273869"/>
            <a:ext cx="8579313" cy="1099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8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800" spc="8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18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studenţii</a:t>
            </a:r>
            <a:r>
              <a:rPr sz="18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înscrişi</a:t>
            </a:r>
            <a:r>
              <a:rPr sz="1800" spc="8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800" spc="8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diverse</a:t>
            </a:r>
            <a:r>
              <a:rPr sz="18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universităţi,</a:t>
            </a:r>
            <a:r>
              <a:rPr sz="1800" spc="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doi</a:t>
            </a:r>
            <a:r>
              <a:rPr sz="1800" spc="8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studenţi</a:t>
            </a:r>
            <a:r>
              <a:rPr sz="1800" spc="8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</a:p>
          <a:p>
            <a:pPr marL="228600" marR="0">
              <a:lnSpc>
                <a:spcPts val="2205"/>
              </a:lnSpc>
              <a:spcBef>
                <a:spcPts val="16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universităţi</a:t>
            </a:r>
            <a:r>
              <a:rPr sz="1800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diferite</a:t>
            </a:r>
            <a:r>
              <a:rPr sz="18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putând</a:t>
            </a:r>
            <a:r>
              <a:rPr sz="1800" spc="1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  <a:r>
              <a:rPr sz="1800" spc="1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acelaşi</a:t>
            </a:r>
            <a:r>
              <a:rPr sz="1800" spc="1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număr</a:t>
            </a:r>
            <a:r>
              <a:rPr sz="1800" spc="1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1800" spc="1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înregistrare</a:t>
            </a:r>
            <a:r>
              <a:rPr sz="18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18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putea</a:t>
            </a:r>
          </a:p>
          <a:p>
            <a:pPr marL="228600" marR="0">
              <a:lnSpc>
                <a:spcPts val="2010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</a:t>
            </a:r>
            <a:r>
              <a:rPr sz="18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mod</a:t>
            </a:r>
            <a:r>
              <a:rPr sz="18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unic</a:t>
            </a:r>
            <a:r>
              <a:rPr sz="18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avem</a:t>
            </a:r>
            <a:r>
              <a:rPr sz="1800" spc="7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nevoie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atât</a:t>
            </a:r>
            <a:r>
              <a:rPr sz="1800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său</a:t>
            </a:r>
            <a:r>
              <a:rPr sz="18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22860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înregistrare, cât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de universitatea de care acesta aparţine.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4063" y="4494593"/>
            <a:ext cx="8576040" cy="585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800" spc="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1800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1800" spc="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corect</a:t>
            </a:r>
            <a:r>
              <a:rPr sz="1800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1800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 student este format</a:t>
            </a:r>
            <a:r>
              <a:rPr sz="1800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1800" spc="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atributul</a:t>
            </a:r>
            <a:r>
              <a:rPr sz="1800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NrÎnreg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</a:p>
          <a:p>
            <a:pPr marL="228599" marR="0">
              <a:lnSpc>
                <a:spcPts val="2238"/>
              </a:lnSpc>
              <a:spcBef>
                <a:spcPts val="6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 UNIVERSITATE</a:t>
            </a:r>
            <a:r>
              <a:rPr sz="18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identificator extern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262" y="5203252"/>
            <a:ext cx="8120668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QOMJD+Wingdings"/>
                <a:cs typeface="LQOMJD+Wingdings"/>
              </a:rPr>
              <a:t>°</a:t>
            </a:r>
            <a:r>
              <a:rPr sz="1800" spc="5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observă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identificarea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2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posibilă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obligatorie</a:t>
            </a:r>
            <a:r>
              <a:rPr sz="18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unu-la-mai</a:t>
            </a:r>
          </a:p>
          <a:p>
            <a:pPr marL="228599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800" i="1" spc="3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18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800" spc="3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UNIVERSITATE</a:t>
            </a:r>
            <a:r>
              <a:rPr sz="1800" spc="3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STUDENT,</a:t>
            </a:r>
            <a:r>
              <a:rPr sz="1800" spc="3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3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asociază</a:t>
            </a:r>
            <a:r>
              <a:rPr sz="1800" spc="3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</a:p>
          <a:p>
            <a:pPr marL="228599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 o singură universitate.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4063" y="6144490"/>
            <a:ext cx="857816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57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1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b="1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b="1" spc="1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b="1" spc="1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b="1" spc="1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identificată</a:t>
            </a:r>
            <a:r>
              <a:rPr sz="2000" b="1" spc="2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prin</a:t>
            </a:r>
            <a:r>
              <a:rPr sz="2000" b="1" spc="1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alte</a:t>
            </a:r>
            <a:r>
              <a:rPr sz="2000" b="1" spc="2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b="1" spc="19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b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b="1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astfel</a:t>
            </a:r>
            <a:r>
              <a:rPr sz="2000" b="1" spc="1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1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b="1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b="1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implicată</a:t>
            </a:r>
            <a:r>
              <a:rPr sz="2000" b="1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b="1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b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b="1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b="1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b="1" spc="1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participă</a:t>
            </a:r>
            <a:r>
              <a:rPr sz="2000" b="1" spc="2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</a:p>
          <a:p>
            <a:pPr marL="22860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cardinalitatea (1,1)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950700"/>
            <a:ext cx="9490902" cy="1011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Observaţii</a:t>
            </a:r>
          </a:p>
          <a:p>
            <a:pPr marL="457199" marR="0">
              <a:lnSpc>
                <a:spcPts val="2455"/>
              </a:lnSpc>
              <a:spcBef>
                <a:spcPts val="297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4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</a:t>
            </a:r>
            <a:r>
              <a:rPr sz="2000" spc="4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unul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4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4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4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4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condiţia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939" y="1930631"/>
            <a:ext cx="502523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 dintre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ele să aibă cardinalitate (1,1)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595528"/>
            <a:ext cx="9034645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2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extern</a:t>
            </a:r>
            <a:r>
              <a:rPr sz="2000" spc="2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2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</a:t>
            </a:r>
            <a:r>
              <a:rPr sz="2000" spc="2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2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2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2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condiţia</a:t>
            </a:r>
          </a:p>
          <a:p>
            <a:pPr marL="227076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6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ele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6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2000" spc="6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6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</a:t>
            </a:r>
          </a:p>
          <a:p>
            <a:pPr marL="227075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participă cu cardinalitatea (1,1)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3869591"/>
            <a:ext cx="903320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6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6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extern</a:t>
            </a:r>
            <a:r>
              <a:rPr sz="2000" spc="6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6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</a:t>
            </a:r>
            <a:r>
              <a:rPr sz="2000" spc="6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6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6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rândul</a:t>
            </a:r>
            <a:r>
              <a:rPr sz="2000" spc="6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4187675"/>
            <a:ext cx="656132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identificată extern,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atâta timp cât nu se generează cicluri;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851046"/>
            <a:ext cx="90331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</a:t>
            </a:r>
            <a:r>
              <a:rPr sz="2000" spc="1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trebuie</a:t>
            </a:r>
            <a:r>
              <a:rPr sz="2000" spc="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</a:t>
            </a:r>
            <a:r>
              <a:rPr sz="2000" spc="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aibă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2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(intern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extern)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dar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3939" y="5169130"/>
            <a:ext cx="270812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avea mai mult de unul;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4063" y="5842738"/>
            <a:ext cx="857717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dacă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există</a:t>
            </a:r>
            <a:r>
              <a:rPr sz="2000" spc="5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5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</a:t>
            </a:r>
            <a:r>
              <a:rPr sz="2000" spc="5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5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5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atunci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atributele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5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2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identificare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pot</a:t>
            </a:r>
            <a:r>
              <a:rPr sz="2000" spc="2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2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opţionale</a:t>
            </a:r>
            <a:r>
              <a:rPr sz="2000" spc="2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(cardinalitatea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egală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 zero).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63295" y="1235964"/>
            <a:ext cx="9130283" cy="5602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903" y="363960"/>
            <a:ext cx="9476543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moment</a:t>
            </a:r>
            <a:r>
              <a:rPr sz="2000" spc="5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reexaminată,</a:t>
            </a:r>
            <a:r>
              <a:rPr sz="20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introducând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2351" y="6995476"/>
            <a:ext cx="762376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17. Schema din figura 11 completată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 identificatori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cardinalităţi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65818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Generalizări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05412"/>
            <a:ext cx="926368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legături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logice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</a:t>
            </a:r>
            <a:r>
              <a:rPr sz="20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6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2" y="1223496"/>
            <a:ext cx="1831945" cy="341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copii, E</a:t>
            </a:r>
            <a:r>
              <a:rPr sz="1950" baseline="-14999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..., E</a:t>
            </a:r>
            <a:r>
              <a:rPr sz="1950" baseline="-14999" dirty="0">
                <a:solidFill>
                  <a:srgbClr val="00008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1735992"/>
            <a:ext cx="92624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generală,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sensul că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...,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7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cazuri particulare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5017" y="1880966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32444" y="1880966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2046888"/>
            <a:ext cx="903279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20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generalizare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...,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...,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8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particularizări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55106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46061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41589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35593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6864" y="2364971"/>
            <a:ext cx="167711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 entităţii 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9663" y="2875944"/>
            <a:ext cx="8529115" cy="87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 PERSOANĂ este o generalizare pentru BĂRBAT şi FEMEIE</a:t>
            </a:r>
          </a:p>
          <a:p>
            <a:pPr marL="0" marR="0">
              <a:lnSpc>
                <a:spcPts val="2238"/>
              </a:lnSpc>
              <a:spcBef>
                <a:spcPts val="1861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Proprietăţi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6863" y="3935123"/>
            <a:ext cx="761362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 apariţie a unei entităţi copil este apariţie a entităţii părinte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6863" y="4473095"/>
            <a:ext cx="903527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</a:t>
            </a:r>
            <a:r>
              <a:rPr sz="2000" spc="16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proprietate</a:t>
            </a:r>
            <a:r>
              <a:rPr sz="2000" spc="16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16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entităţii</a:t>
            </a:r>
            <a:r>
              <a:rPr sz="2000" spc="16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16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(atribut,</a:t>
            </a:r>
            <a:r>
              <a:rPr sz="2000" spc="16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identificator,</a:t>
            </a:r>
            <a:r>
              <a:rPr sz="2000" spc="16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3939" y="4791178"/>
            <a:ext cx="697116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generalizare)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 de asemenea o proprietate a entităţii copil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74063" y="5310863"/>
            <a:ext cx="8577822" cy="1491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Vârstă,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atunci</a:t>
            </a:r>
          </a:p>
          <a:p>
            <a:pPr marL="12953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BĂRBAT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FEMEIE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atribute.</a:t>
            </a:r>
          </a:p>
          <a:p>
            <a:pPr marL="12953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mult,</a:t>
            </a:r>
            <a:r>
              <a:rPr sz="20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identificatorul</a:t>
            </a:r>
            <a:r>
              <a:rPr sz="2000" spc="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</a:p>
          <a:p>
            <a:pPr marL="12953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7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valid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7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7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BĂRBAT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FEMEIE.</a:t>
            </a:r>
          </a:p>
          <a:p>
            <a:pPr marL="129527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 proprietate se numeşte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moştenire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03931" y="359664"/>
            <a:ext cx="5050535" cy="249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7163" y="3008693"/>
            <a:ext cx="377597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18. Exemplu de generalizare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4" y="3855443"/>
            <a:ext cx="558839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Generalizările pot fi clasificate în modul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următor: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4" y="4366415"/>
            <a:ext cx="9033610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totală</a:t>
            </a:r>
            <a:r>
              <a:rPr sz="2000" i="1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părinte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 copil; în caz contrar generalizarea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parţială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5196994"/>
            <a:ext cx="9035002" cy="640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exclusivă</a:t>
            </a:r>
            <a:r>
              <a:rPr sz="2000" i="1" spc="2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părinte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 copil; în caz contrar generalizarea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suprapusă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56772"/>
            <a:ext cx="136980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Exemple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939" y="829004"/>
            <a:ext cx="8806533" cy="86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RJHNN+TimesNewRoman"/>
                <a:cs typeface="PRJHNN+TimesNewRoman"/>
              </a:rPr>
              <a:t>-</a:t>
            </a:r>
            <a:r>
              <a:rPr sz="1900" spc="703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900" spc="1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1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900" spc="14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BĂRBAT</a:t>
            </a:r>
            <a:r>
              <a:rPr sz="1900" spc="1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1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FEMEIE</a:t>
            </a:r>
            <a:r>
              <a:rPr sz="1900" spc="1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14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totală</a:t>
            </a:r>
          </a:p>
          <a:p>
            <a:pPr marL="225552" marR="0">
              <a:lnSpc>
                <a:spcPts val="2118"/>
              </a:lnSpc>
              <a:spcBef>
                <a:spcPts val="5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(persoanele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9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numai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bărbaţi</a:t>
            </a:r>
            <a:r>
              <a:rPr sz="19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femei)</a:t>
            </a:r>
            <a:r>
              <a:rPr sz="1900" spc="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exclusivă</a:t>
            </a:r>
            <a:r>
              <a:rPr sz="1900" spc="2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(o</a:t>
            </a:r>
            <a:r>
              <a:rPr sz="19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</a:p>
          <a:p>
            <a:pPr marL="225552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bărbat fie femeie).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939" y="1737308"/>
            <a:ext cx="8805513" cy="308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RJHNN+TimesNewRoman"/>
                <a:cs typeface="PRJHNN+TimesNewRoman"/>
              </a:rPr>
              <a:t>-</a:t>
            </a:r>
            <a:r>
              <a:rPr sz="1900" spc="703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9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VEHICUL</a:t>
            </a:r>
            <a:r>
              <a:rPr sz="1900" spc="6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9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AUTOMOBIL</a:t>
            </a:r>
            <a:r>
              <a:rPr sz="19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BICICLETĂ</a:t>
            </a:r>
            <a:r>
              <a:rPr sz="19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parţială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9491" y="2014676"/>
            <a:ext cx="4882233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(există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 alte tipuri de vehicule) şi exclusivă.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2368244"/>
            <a:ext cx="8804436" cy="308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RJHNN+TimesNewRoman"/>
                <a:cs typeface="PRJHNN+TimesNewRoman"/>
              </a:rPr>
              <a:t>-</a:t>
            </a:r>
            <a:r>
              <a:rPr sz="1900" spc="703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9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9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9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4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parţială</a:t>
            </a:r>
            <a:r>
              <a:rPr sz="19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1" y="2647136"/>
            <a:ext cx="5323362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suprapusă (există studenţi care sunt şi angajaţi).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4295" y="3508403"/>
            <a:ext cx="9007774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162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Generalizarea</a:t>
            </a:r>
            <a:r>
              <a:rPr sz="2000" spc="7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suprapusă</a:t>
            </a:r>
            <a:r>
              <a:rPr sz="2000" spc="77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7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7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transformată</a:t>
            </a:r>
            <a:r>
              <a:rPr sz="2000" spc="7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uşor</a:t>
            </a:r>
            <a:r>
              <a:rPr sz="2000" spc="82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7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</a:t>
            </a:r>
          </a:p>
          <a:p>
            <a:pPr marL="216407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exclusivă</a:t>
            </a:r>
            <a:r>
              <a:rPr sz="2000" spc="1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prin</a:t>
            </a:r>
            <a:r>
              <a:rPr sz="2000" spc="1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adăugare</a:t>
            </a:r>
            <a:r>
              <a:rPr sz="2000" spc="11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uneia</a:t>
            </a:r>
            <a:r>
              <a:rPr sz="2000" spc="11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11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11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multor</a:t>
            </a:r>
            <a:r>
              <a:rPr sz="2000" spc="11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1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copil</a:t>
            </a:r>
            <a:r>
              <a:rPr sz="2000" spc="1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  <a:p>
            <a:pPr marL="216408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reprezentarea entităţilor ce sunt „intersecţia” între entităţile ce se suprapun.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4063" y="4565851"/>
            <a:ext cx="8574756" cy="586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ultimul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prezentat</a:t>
            </a:r>
            <a:r>
              <a:rPr sz="19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adăuga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900" spc="2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STUDENTANGAJAT</a:t>
            </a:r>
          </a:p>
          <a:p>
            <a:pPr marL="0" marR="0">
              <a:lnSpc>
                <a:spcPts val="2118"/>
              </a:lnSpc>
              <a:spcBef>
                <a:spcPts val="7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 a obţine o generalizare exclusivă.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2583" y="5262526"/>
            <a:ext cx="8644731" cy="810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general,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 entitate poate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 implicată în mai multe generalizări diferite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marR="0">
              <a:lnSpc>
                <a:spcPts val="2455"/>
              </a:lnSpc>
              <a:spcBef>
                <a:spcPts val="111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generalizări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 mai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 nivele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 cunoscute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 numele de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ierarhii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2583" y="6184546"/>
            <a:ext cx="8989155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asemenea,</a:t>
            </a:r>
            <a:r>
              <a:rPr sz="2000" spc="9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9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9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singură</a:t>
            </a:r>
            <a:r>
              <a:rPr sz="2000" spc="9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copil,</a:t>
            </a:r>
          </a:p>
          <a:p>
            <a:pPr marL="243840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cunoscută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sub numele de</a:t>
            </a:r>
            <a:r>
              <a:rPr sz="2000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submulţime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9099" y="358140"/>
            <a:ext cx="9218675" cy="616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867" y="7097583"/>
            <a:ext cx="622603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19. Exemplu de ierarhie a generalizărilor între entităţi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580647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Proiectarea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81612"/>
            <a:ext cx="8695022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proiectarea bazei de date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se stabilesc structura şi organizarea datelor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proiectarea operaţională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se definesc caracteristicile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programelor</a:t>
            </a:r>
          </a:p>
          <a:p>
            <a:pPr marL="0" marR="0">
              <a:lnSpc>
                <a:spcPts val="2238"/>
              </a:lnSpc>
              <a:spcBef>
                <a:spcPts val="249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Cei doi paşi sunt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complementari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pot parcurge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simultan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consecutiv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680" y="3022104"/>
            <a:ext cx="9490687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programelor</a:t>
            </a:r>
            <a:r>
              <a:rPr sz="20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rezultate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etapă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formală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referă la modele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4334765"/>
            <a:ext cx="2014882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Implementarea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704" y="4750296"/>
            <a:ext cx="9260658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crearea</a:t>
            </a:r>
            <a:r>
              <a:rPr sz="2000" b="1" spc="20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sistemului</a:t>
            </a:r>
            <a:r>
              <a:rPr sz="2000" b="1" spc="2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informaţional</a:t>
            </a:r>
            <a:r>
              <a:rPr sz="2000" b="1" spc="21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concordanţă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structura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caracteristicile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92896" y="5075935"/>
            <a:ext cx="372572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precizate în etapa de proiectare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263" y="5853838"/>
            <a:ext cx="6948391" cy="61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se construieşte baza de date şi se scrie codul programelor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5484"/>
            <a:ext cx="448849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Observaţii finale asupra modelului E-R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475" y="949175"/>
            <a:ext cx="9469877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388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realizat</a:t>
            </a:r>
            <a:r>
              <a:rPr sz="2000" spc="5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baza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  <a:r>
              <a:rPr sz="2000" spc="5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bază: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0891" y="1676556"/>
            <a:ext cx="7077235" cy="81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 entitate poate participa în mai multe relaţii sau în nici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una;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 relaţie implică două sau mai multe entităţi;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0891" y="2600100"/>
            <a:ext cx="8810242" cy="6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participarea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4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4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are</a:t>
            </a:r>
            <a:r>
              <a:rPr sz="2000" spc="4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cardinalitate</a:t>
            </a:r>
            <a:r>
              <a:rPr sz="2000" spc="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minimă</a:t>
            </a:r>
            <a:r>
              <a:rPr sz="2000" spc="4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4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</a:p>
          <a:p>
            <a:pPr marL="3048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654275"/>
            <a:ext cx="644833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 E-R mai are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construcţiile atribut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generalizare.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0891" y="4089047"/>
            <a:ext cx="8810510" cy="640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spc="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are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cardinalitate</a:t>
            </a:r>
            <a:r>
              <a:rPr sz="20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minimă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34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aparţine</a:t>
            </a:r>
          </a:p>
          <a:p>
            <a:pPr marL="304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unui concept de bază (entitate sau relaţie);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0891" y="4843427"/>
            <a:ext cx="8808585" cy="640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atributele</a:t>
            </a:r>
            <a:r>
              <a:rPr sz="20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compuse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specializări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atributelor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formate</a:t>
            </a:r>
            <a:r>
              <a:rPr sz="2000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2000" spc="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unul</a:t>
            </a:r>
          </a:p>
          <a:p>
            <a:pPr marL="304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 mai multe atribute;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0892" y="5597807"/>
            <a:ext cx="8811352" cy="6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are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2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22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2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2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(cazul</a:t>
            </a:r>
            <a:r>
              <a:rPr sz="2000" spc="2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submulţimilor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000" spc="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2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</a:p>
          <a:p>
            <a:pPr marL="3047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 entităţi copil;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0891" y="6350662"/>
            <a:ext cx="8808805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 copil</a:t>
            </a:r>
            <a:r>
              <a:rPr sz="2000" spc="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generalizări (de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asemenea</a:t>
            </a:r>
          </a:p>
          <a:p>
            <a:pPr marL="304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nici una);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522" y="516360"/>
            <a:ext cx="9469619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4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esenţială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folosirea</a:t>
            </a:r>
            <a:r>
              <a:rPr sz="20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spc="1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diferite</a:t>
            </a:r>
            <a:r>
              <a:rPr sz="20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spc="1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construcţiilor</a:t>
            </a:r>
            <a:r>
              <a:rPr sz="2000" spc="1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bază</a:t>
            </a:r>
            <a:r>
              <a:rPr sz="20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5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evita</a:t>
            </a:r>
            <a:r>
              <a:rPr sz="2000" spc="5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ambiguităţile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aparţin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 de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 diferite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2" y="1990067"/>
            <a:ext cx="593973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anumite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restricţii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folosirea unor construcţii: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2427888"/>
            <a:ext cx="8089450" cy="810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 ierarhie a unei generalizări nu poate conţine cicluri.</a:t>
            </a:r>
          </a:p>
          <a:p>
            <a:pPr marL="0" marR="0">
              <a:lnSpc>
                <a:spcPts val="2455"/>
              </a:lnSpc>
              <a:spcBef>
                <a:spcPts val="111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cardinalitatea minimă trebuie să fie mai mică decât cea maximă.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522" y="3802103"/>
            <a:ext cx="9469039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3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Schemele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abstractă</a:t>
            </a:r>
            <a:r>
              <a:rPr sz="20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aplicaţii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 fi utilizate nu numai pentru proiectarea bazelor de date: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2" y="4529483"/>
            <a:ext cx="903398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</a:t>
            </a:r>
            <a:r>
              <a:rPr sz="20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documentaţii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înţelese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uşor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către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3" y="4847566"/>
            <a:ext cx="160948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nespecialişti;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5283863"/>
            <a:ext cx="90349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dintr-un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</a:t>
            </a:r>
            <a:r>
              <a:rPr sz="2000" spc="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informaţional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5462" y="5601947"/>
            <a:ext cx="683351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deja (spre exemplu pentru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integrarea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 baze </a:t>
            </a:r>
            <a:r>
              <a:rPr sz="2000" spc="27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6036718"/>
            <a:ext cx="608601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pot folosi în cazul modificării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cerinţelor clienţilor.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2" y="367794"/>
            <a:ext cx="6804625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DOCUMENTAŢIA PENTRU SCHEMELE E-R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031" y="1350420"/>
            <a:ext cx="921319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2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schemă E-R</a:t>
            </a:r>
            <a:r>
              <a:rPr sz="2000" spc="1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este adeseori insuficientă</a:t>
            </a:r>
            <a:r>
              <a:rPr sz="2000" spc="2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descrie toate aspectele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4963" y="1668504"/>
            <a:ext cx="217213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aplicaţii în detaliu.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331876"/>
            <a:ext cx="8578315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2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primul</a:t>
            </a:r>
            <a:r>
              <a:rPr sz="20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rând</a:t>
            </a:r>
            <a:r>
              <a:rPr sz="2000" spc="1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11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schemă</a:t>
            </a:r>
            <a:r>
              <a:rPr sz="2000" spc="11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spc="120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12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precizate</a:t>
            </a:r>
            <a:r>
              <a:rPr sz="2000" spc="11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2000" spc="12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numele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conceptelor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6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6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</a:t>
            </a:r>
            <a:r>
              <a:rPr sz="2000" spc="6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insuficient</a:t>
            </a:r>
            <a:r>
              <a:rPr sz="2000" spc="6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explica</a:t>
            </a:r>
            <a:r>
              <a:rPr sz="2000" spc="6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semnificaţia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1262" y="3617924"/>
            <a:ext cx="8119189" cy="863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exemplu,</a:t>
            </a:r>
            <a:r>
              <a:rPr sz="1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 figura 17,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clar</a:t>
            </a:r>
            <a:r>
              <a:rPr sz="19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entitatea PROIECT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referă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intern</a:t>
            </a:r>
            <a:r>
              <a:rPr sz="19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19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companiei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extern</a:t>
            </a:r>
            <a:r>
              <a:rPr sz="1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compania</a:t>
            </a:r>
          </a:p>
          <a:p>
            <a:pPr marL="0" marR="0">
              <a:lnSpc>
                <a:spcPts val="2118"/>
              </a:lnSpc>
              <a:spcBef>
                <a:spcPts val="7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respectivă este parte.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4063" y="4820566"/>
            <a:ext cx="8577492" cy="931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mult,</a:t>
            </a:r>
            <a:r>
              <a:rPr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complexă,</a:t>
            </a:r>
            <a:r>
              <a:rPr sz="20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întâmpla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</a:t>
            </a:r>
            <a:r>
              <a:rPr sz="2000" spc="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poată</a:t>
            </a:r>
            <a:r>
              <a:rPr sz="20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reprezentate</a:t>
            </a:r>
            <a:r>
              <a:rPr sz="2000" spc="9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toate</a:t>
            </a:r>
            <a:r>
              <a:rPr sz="2000" spc="9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proprietăţile</a:t>
            </a:r>
            <a:r>
              <a:rPr sz="2000" spc="9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conceptelor</a:t>
            </a:r>
            <a:r>
              <a:rPr sz="2000" spc="9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9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1" dirty="0">
                <a:solidFill>
                  <a:srgbClr val="000080"/>
                </a:solidFill>
                <a:latin typeface="Arial"/>
                <a:cs typeface="Arial"/>
              </a:rPr>
              <a:t>apar</a:t>
            </a:r>
            <a:r>
              <a:rPr sz="2000" spc="9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într-un</a:t>
            </a:r>
            <a:r>
              <a:rPr sz="2000" spc="94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inteligibil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31148" y="6106615"/>
            <a:ext cx="8116205" cy="58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9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17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sz="19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greu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introdus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  <a:r>
              <a:rPr sz="19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 fără a reduce accesibilitatea schemei.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4063" y="355249"/>
            <a:ext cx="857369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altă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parte,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6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imposibilă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reprezentarea</a:t>
            </a:r>
            <a:r>
              <a:rPr sz="2000" spc="6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unor</a:t>
            </a:r>
            <a:r>
              <a:rPr sz="2000" spc="6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proprietăţi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2663" y="673332"/>
            <a:ext cx="455888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datelor prin intermediul schemelor E-R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1263" y="1121613"/>
            <a:ext cx="1156130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31263" y="1551380"/>
            <a:ext cx="8116351" cy="32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19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2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manager</a:t>
            </a:r>
            <a:r>
              <a:rPr sz="19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1900" spc="2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9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departamentul</a:t>
            </a:r>
            <a:r>
              <a:rPr sz="19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9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aparţine</a:t>
            </a:r>
            <a:r>
              <a:rPr sz="19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59863" y="1828748"/>
            <a:ext cx="3112974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nu se pot corela două relaţii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263" y="2258516"/>
            <a:ext cx="8119153" cy="32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19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7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19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salariu</a:t>
            </a:r>
            <a:r>
              <a:rPr sz="19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19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19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managerul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9863" y="2535884"/>
            <a:ext cx="3756289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departamentului de care aparţine.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1138" y="2962379"/>
            <a:ext cx="8118456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  <a:r>
              <a:rPr sz="2000" spc="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</a:t>
            </a:r>
            <a:r>
              <a:rPr sz="2000" spc="13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menţionate</a:t>
            </a:r>
            <a:r>
              <a:rPr sz="2000" spc="1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tipul</a:t>
            </a:r>
            <a:r>
              <a:rPr sz="2000" spc="13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constrângere</a:t>
            </a:r>
            <a:r>
              <a:rPr sz="2000" spc="13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12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integritate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3698471"/>
            <a:ext cx="8577645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Modelul</a:t>
            </a:r>
            <a:r>
              <a:rPr sz="2000" spc="114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E-R</a:t>
            </a:r>
            <a:r>
              <a:rPr sz="2000" spc="114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nu</a:t>
            </a:r>
            <a:r>
              <a:rPr sz="2000" spc="114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furnizează</a:t>
            </a:r>
            <a:r>
              <a:rPr sz="2000" spc="114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mijloace</a:t>
            </a:r>
            <a:r>
              <a:rPr sz="2000" spc="113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potrivite</a:t>
            </a:r>
            <a:r>
              <a:rPr sz="2000" spc="114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pentru</a:t>
            </a:r>
            <a:r>
              <a:rPr sz="2000" spc="117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reprezentarea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constrângerilor complexe impuse datelor.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74063" y="4870858"/>
            <a:ext cx="857525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motivele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precizate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sus,</a:t>
            </a:r>
            <a:r>
              <a:rPr sz="20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4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schemă</a:t>
            </a:r>
            <a:r>
              <a:rPr sz="2000" spc="4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spc="5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trebuie</a:t>
            </a:r>
            <a:r>
              <a:rPr sz="20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însoţită</a:t>
            </a:r>
            <a:r>
              <a:rPr sz="20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2663" y="5188942"/>
            <a:ext cx="231491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documentaţie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31263" y="5633951"/>
            <a:ext cx="4038982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facilitează interpretarea schemei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31263" y="6078958"/>
            <a:ext cx="8120766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proprietăţilor</a:t>
            </a:r>
            <a:r>
              <a:rPr sz="2000" spc="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exprimate</a:t>
            </a:r>
            <a:r>
              <a:rPr sz="20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direct</a:t>
            </a:r>
            <a:r>
              <a:rPr sz="20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59863" y="6370042"/>
            <a:ext cx="540412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construcţiile puse la dispoziţie de modelul E-R.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2509915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Reguli de operare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282932"/>
            <a:ext cx="9492971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operare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unelte</a:t>
            </a:r>
            <a:r>
              <a:rPr sz="2000" spc="22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utilizate</a:t>
            </a:r>
            <a:r>
              <a:rPr sz="2000" spc="2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000" spc="22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analişti</a:t>
            </a:r>
            <a:r>
              <a:rPr sz="2000" spc="2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pentru</a:t>
            </a:r>
            <a:r>
              <a:rPr sz="2000" spc="22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2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descrie</a:t>
            </a:r>
            <a:r>
              <a:rPr sz="2000" spc="2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proprietăţile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unei aplicaţii care nu pot fi exprimate direct cu ajutorul modelului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conceptual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736" y="2171423"/>
            <a:ext cx="701417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 abordare permite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specificarea regulilor unei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aplicaţii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619704"/>
            <a:ext cx="8573081" cy="58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  <a:r>
              <a:rPr sz="19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regulă</a:t>
            </a:r>
            <a:r>
              <a:rPr sz="19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operare:</a:t>
            </a:r>
            <a:r>
              <a:rPr sz="19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câştiga</a:t>
            </a:r>
            <a:r>
              <a:rPr sz="19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  <a:r>
              <a:rPr sz="19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managerul său.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59" y="3475967"/>
            <a:ext cx="36106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regulă de operare poate fi o: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063139"/>
            <a:ext cx="90347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descriere</a:t>
            </a:r>
            <a:r>
              <a:rPr sz="2000" i="1" spc="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i="1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unui</a:t>
            </a:r>
            <a:r>
              <a:rPr sz="2000" i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i="1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relevant</a:t>
            </a:r>
            <a:r>
              <a:rPr sz="2000" spc="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</a:t>
            </a:r>
            <a:r>
              <a:rPr sz="2000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aplicaţiei</a:t>
            </a:r>
            <a:r>
              <a:rPr sz="2000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definire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precisă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4381223"/>
            <a:ext cx="46143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 sau relaţiilor unui model E-R;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4969918"/>
            <a:ext cx="63267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constrângere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 integritate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aplicată datelor aplicaţiei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5584091"/>
            <a:ext cx="903401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derivare</a:t>
            </a:r>
            <a:r>
              <a:rPr sz="2000" i="1" spc="14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14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1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1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1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obţinut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</a:t>
            </a:r>
            <a:r>
              <a:rPr sz="2000" spc="13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baza</a:t>
            </a:r>
            <a:r>
              <a:rPr sz="2000" spc="1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deducţii</a:t>
            </a:r>
            <a:r>
              <a:rPr sz="2000" spc="1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1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3939" y="5902174"/>
            <a:ext cx="54631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calcul matematic din alte concepte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 schemei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3" y="6348931"/>
            <a:ext cx="7971884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Exemplu: atributul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Cost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 fi obţinut ca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sumă a atributelor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Net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Taxe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63960"/>
            <a:ext cx="894850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 pentru descrierea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conceptelor se exprimă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 în limbaj natural.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903" y="1406375"/>
            <a:ext cx="9478750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descriu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integritate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derivări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folosesc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definiţii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formale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903" y="2739875"/>
            <a:ext cx="9475872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notaţie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tipul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if</a:t>
            </a:r>
            <a:r>
              <a:rPr sz="2000" spc="5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condiţie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  <a:r>
              <a:rPr sz="2000" spc="5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then</a:t>
            </a:r>
            <a:r>
              <a:rPr sz="2000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acţiune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  <a:r>
              <a:rPr sz="2000" spc="6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5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potrivită</a:t>
            </a:r>
            <a:r>
              <a:rPr sz="20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exprima o regulă.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903" y="4073375"/>
            <a:ext cx="9475296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1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structură</a:t>
            </a:r>
            <a:r>
              <a:rPr sz="2000" b="1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b="1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potrivită</a:t>
            </a:r>
            <a:r>
              <a:rPr sz="2000" b="1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b="1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1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exprima</a:t>
            </a:r>
            <a:r>
              <a:rPr sz="2000" b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regulă</a:t>
            </a:r>
            <a:r>
              <a:rPr sz="200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operare</a:t>
            </a:r>
            <a:r>
              <a:rPr sz="2000" b="1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sub</a:t>
            </a:r>
            <a:r>
              <a:rPr sz="2000" b="1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forma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unei aserţii poate</a:t>
            </a:r>
            <a:r>
              <a:rPr sz="2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4887190"/>
            <a:ext cx="7218461" cy="840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 trebuie/nu trebuie 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expresie a conceptelor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</a:p>
          <a:p>
            <a:pPr marL="0" marR="0">
              <a:lnSpc>
                <a:spcPts val="2238"/>
              </a:lnSpc>
              <a:spcBef>
                <a:spcPts val="189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conceptele pot corespunde: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6379" y="5926558"/>
            <a:ext cx="5465240" cy="866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 concept a schemei E-R la care se referă</a:t>
            </a:r>
          </a:p>
          <a:p>
            <a:pPr marL="0" marR="0">
              <a:lnSpc>
                <a:spcPts val="2270"/>
              </a:lnSpc>
              <a:spcBef>
                <a:spcPts val="163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 concept derivat.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951" y="363960"/>
            <a:ext cx="947343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Exemplu:</a:t>
            </a:r>
            <a:r>
              <a:rPr sz="2000" b="1" u="sng" spc="77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b="1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1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exprima</a:t>
            </a:r>
            <a:r>
              <a:rPr sz="2000" b="1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constrângerile</a:t>
            </a:r>
            <a:r>
              <a:rPr sz="2000" b="1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b="1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b="1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b="1" spc="8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b="1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17,</a:t>
            </a:r>
            <a:r>
              <a:rPr sz="2000" b="1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utilizează</a:t>
            </a:r>
            <a:r>
              <a:rPr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următoarele reguli de operare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4" y="1177775"/>
            <a:ext cx="814790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(RO1)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 departamentului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 aparţină departamentului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697459"/>
            <a:ext cx="9489046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(RO2)</a:t>
            </a:r>
            <a:r>
              <a:rPr sz="2000" spc="9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9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9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i="1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aibă</a:t>
            </a:r>
            <a:r>
              <a:rPr sz="2000" i="1" spc="9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salariul</a:t>
            </a:r>
            <a:r>
              <a:rPr sz="2000" i="1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i="1" spc="9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i="1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2000" i="1" spc="9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</a:t>
            </a:r>
          </a:p>
          <a:p>
            <a:pPr marL="871727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departamentului căruia îi aparţine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2511275"/>
            <a:ext cx="948805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(RO3)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i="1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  <a:r>
              <a:rPr sz="2000" i="1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Iaşi</a:t>
            </a:r>
            <a:r>
              <a:rPr sz="2000" i="1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manageriat</a:t>
            </a:r>
            <a:r>
              <a:rPr sz="20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i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i="1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5003" y="2803883"/>
            <a:ext cx="36677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 10 ani</a:t>
            </a:r>
            <a:r>
              <a:rPr sz="20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vechime în companie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4903" y="3475967"/>
            <a:ext cx="9474557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Regulile</a:t>
            </a:r>
            <a:r>
              <a:rPr sz="2000" i="1" spc="8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7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operare</a:t>
            </a:r>
            <a:r>
              <a:rPr sz="2000" i="1" spc="7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i="1" spc="7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descriu</a:t>
            </a:r>
            <a:r>
              <a:rPr sz="2000" i="1" spc="7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derivări</a:t>
            </a:r>
            <a:r>
              <a:rPr sz="2000" i="1" spc="8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8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exprimate</a:t>
            </a:r>
            <a:r>
              <a:rPr sz="2000" spc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8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specificarea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operaţiilor (matematice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de alt fel) care permit obţinerea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conceptelor derivate.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289783"/>
            <a:ext cx="46711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 structură posibilă este</a:t>
            </a:r>
            <a:r>
              <a:rPr sz="2000" b="1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următoarea: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4810990"/>
            <a:ext cx="71834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 este obţinut prin 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operaţii asupra conceptelor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4904" y="5329151"/>
            <a:ext cx="9477395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387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exemplul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tratat</a:t>
            </a:r>
            <a:r>
              <a:rPr sz="2000" spc="2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până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acum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NumărDeAngajaţi, se poate introduce o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regulă de forma: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3" y="6142966"/>
            <a:ext cx="9491925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(RO4)</a:t>
            </a:r>
            <a:r>
              <a:rPr sz="2000" spc="7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i="1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angajaţilor</a:t>
            </a:r>
            <a:r>
              <a:rPr sz="2000" i="1" spc="8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dintr-un</a:t>
            </a:r>
            <a:r>
              <a:rPr sz="2000" i="1" spc="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7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</a:t>
            </a:r>
            <a:r>
              <a:rPr sz="2000" spc="7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numărarea</a:t>
            </a:r>
          </a:p>
          <a:p>
            <a:pPr marL="83057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angajaţilor care aparţin departamentului</a:t>
            </a:r>
            <a:r>
              <a:rPr sz="2000" i="1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596394"/>
            <a:ext cx="4947620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i="1" dirty="0">
                <a:solidFill>
                  <a:srgbClr val="000080"/>
                </a:solidFill>
                <a:latin typeface="Arial"/>
                <a:cs typeface="Arial"/>
              </a:rPr>
              <a:t>Tehnici de realizare a documentaţiei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523" y="1371324"/>
            <a:ext cx="9468954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3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Documentaţia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conceptele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variate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2000" spc="6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organizate uşor sub forma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dicţionar de date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736" y="2107416"/>
            <a:ext cx="41488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Acesta este format din două tabele: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0" y="2543712"/>
            <a:ext cx="9034900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primul</a:t>
            </a:r>
            <a:r>
              <a:rPr sz="2000" spc="3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tabel</a:t>
            </a:r>
            <a:r>
              <a:rPr sz="2000" spc="3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descrie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  <a:r>
              <a:rPr sz="2000" spc="3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2000" spc="3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3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lor,</a:t>
            </a:r>
            <a:r>
              <a:rPr sz="2000" spc="3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definiţii</a:t>
            </a:r>
            <a:r>
              <a:rPr sz="2000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informale</a:t>
            </a:r>
            <a:r>
              <a:rPr sz="2000" spc="3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22707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limbaj</a:t>
            </a:r>
            <a:r>
              <a:rPr sz="2000" spc="9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natural,</a:t>
            </a:r>
            <a:r>
              <a:rPr sz="2000" spc="9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lista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tuturor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spc="9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(cu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acestora)</a:t>
            </a:r>
            <a:r>
              <a:rPr sz="2000" spc="9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707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 posibili;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4" y="3589175"/>
            <a:ext cx="9034532" cy="93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</a:t>
            </a:r>
            <a:r>
              <a:rPr sz="2000" spc="9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doilea</a:t>
            </a:r>
            <a:r>
              <a:rPr sz="2000" spc="9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tabel</a:t>
            </a:r>
            <a:r>
              <a:rPr sz="2000" spc="9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descrie</a:t>
            </a:r>
            <a:r>
              <a:rPr sz="2000" spc="9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9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lor,</a:t>
            </a:r>
            <a:r>
              <a:rPr sz="2000" spc="9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informală,</a:t>
            </a:r>
            <a:r>
              <a:rPr sz="2000" spc="9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lista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(cu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descrieri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posibile)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lista</a:t>
            </a:r>
            <a:r>
              <a:rPr sz="2000" spc="5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împreună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22707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participare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 relaţie.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643351"/>
            <a:ext cx="136876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Observaţii: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5079646"/>
            <a:ext cx="903143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Dicţionarul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documentarea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5462" y="5397730"/>
            <a:ext cx="5771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impuse datelor şi altor forme de reguli de operare.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2" y="5834026"/>
            <a:ext cx="903260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alcătui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listează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organizate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după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3" y="6150586"/>
            <a:ext cx="834178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Unele reguli pot fi exprimate în formele precizate în secţiunea anterioară.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6863" y="6586883"/>
            <a:ext cx="903290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importantă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tuturor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regulilor</a:t>
            </a:r>
            <a:r>
              <a:rPr sz="20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descriu</a:t>
            </a:r>
            <a:r>
              <a:rPr sz="2000" spc="1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5463" y="6904966"/>
            <a:ext cx="348335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 sunt exprimate în schemă.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88036" y="4581144"/>
            <a:ext cx="9482328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8036" y="1037843"/>
            <a:ext cx="9482328" cy="2959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4063" y="364554"/>
            <a:ext cx="8576036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18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3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folositoare</a:t>
            </a:r>
            <a:r>
              <a:rPr sz="1800" spc="3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1800" spc="3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regulilor</a:t>
            </a:r>
            <a:r>
              <a:rPr sz="1800" spc="3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deja</a:t>
            </a:r>
            <a:r>
              <a:rPr sz="1800" spc="3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1800" spc="3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2663" y="628206"/>
            <a:ext cx="101634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4" y="1049760"/>
            <a:ext cx="108567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0298" y="1049760"/>
            <a:ext cx="13127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23840" y="1049760"/>
            <a:ext cx="11279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0193" y="1049760"/>
            <a:ext cx="160886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539" y="1346940"/>
            <a:ext cx="13264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70682" y="1346940"/>
            <a:ext cx="4433556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 care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  <a:r>
              <a:rPr sz="2000" spc="2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CNP, Nume,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71459" y="1346940"/>
            <a:ext cx="69068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CNP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70405" y="1639547"/>
            <a:ext cx="153696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companie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24856" y="1639547"/>
            <a:ext cx="205946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Prenume, Vârstă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9663" y="1938252"/>
            <a:ext cx="12836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70297" y="1938252"/>
            <a:ext cx="4561446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Proiectele companiei la</a:t>
            </a:r>
            <a:r>
              <a:rPr sz="2000" spc="1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Nume, Buget,</a:t>
            </a:r>
          </a:p>
          <a:p>
            <a:pPr marL="105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lucrează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angajaţii</a:t>
            </a:r>
            <a:r>
              <a:rPr sz="2000" spc="19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DatăLivrare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71456" y="1938252"/>
            <a:ext cx="83171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9663" y="2528039"/>
            <a:ext cx="6782872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Departamentele filialei</a:t>
            </a:r>
            <a:r>
              <a:rPr sz="2000" spc="2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Telefon, Nume</a:t>
            </a:r>
          </a:p>
          <a:p>
            <a:pPr marL="2110739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companiei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70950" y="2528499"/>
            <a:ext cx="1890176" cy="913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Nume, FILIALĂ</a:t>
            </a:r>
          </a:p>
          <a:p>
            <a:pPr marL="506" marR="0">
              <a:lnSpc>
                <a:spcPts val="2238"/>
              </a:lnSpc>
              <a:spcBef>
                <a:spcPts val="24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9663" y="3119351"/>
            <a:ext cx="107188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70552" y="3119351"/>
            <a:ext cx="4504009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Filiala companiei într-un</a:t>
            </a:r>
            <a:r>
              <a:rPr sz="2000" spc="6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Oraş, Adresă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70402" y="3410436"/>
            <a:ext cx="64749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324853" y="3410436"/>
            <a:ext cx="196012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(Număr, Stradă,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CodPoştal)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9663" y="4593059"/>
            <a:ext cx="98700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00329" y="4593059"/>
            <a:ext cx="13127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25112" y="4593059"/>
            <a:ext cx="218697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Entităţi implicate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865865" y="4593059"/>
            <a:ext cx="11279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9663" y="4890239"/>
            <a:ext cx="6573502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2000" spc="1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un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manager</a:t>
            </a:r>
            <a:r>
              <a:rPr sz="2000" spc="2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 (0,1)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500883" y="5182847"/>
            <a:ext cx="227011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 un departament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26375" y="5182847"/>
            <a:ext cx="22144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 (1,1)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9663" y="5480027"/>
            <a:ext cx="128351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01093" y="5480027"/>
            <a:ext cx="4432072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un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0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 (0,1)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866882" y="5480027"/>
            <a:ext cx="1227472" cy="913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DatăStart</a:t>
            </a:r>
          </a:p>
          <a:p>
            <a:pPr marL="0" marR="0">
              <a:lnSpc>
                <a:spcPts val="2238"/>
              </a:lnSpc>
              <a:spcBef>
                <a:spcPts val="246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DatăStart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500883" y="5772634"/>
            <a:ext cx="19316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 departament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26375" y="5772634"/>
            <a:ext cx="225590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 (1,N)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9663" y="6071338"/>
            <a:ext cx="6616259" cy="322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  <a:r>
              <a:rPr sz="2000" spc="29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angajaţii cu</a:t>
            </a:r>
            <a:r>
              <a:rPr sz="2000" spc="2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 (0,N)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500883" y="6363946"/>
            <a:ext cx="12559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proiectele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26375" y="6363946"/>
            <a:ext cx="157815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 (1,N)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59663" y="6661126"/>
            <a:ext cx="17359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COMPOZIŢIE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01093" y="6661126"/>
            <a:ext cx="153696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un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326377" y="6661126"/>
            <a:ext cx="22144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 (1,1)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00883" y="6953734"/>
            <a:ext cx="427741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 o filială</a:t>
            </a:r>
            <a:r>
              <a:rPr sz="2000" spc="10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Filială (1,N)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0259" y="780605"/>
            <a:ext cx="6047949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20. Dicţionarul de date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schema din figura 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520194"/>
            <a:ext cx="2698446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Validarea şi testarea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1134012"/>
            <a:ext cx="8823047" cy="96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verificarea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funcţionării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calităţii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 informaţional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testele trebuie să conţină,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 cât posibil,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toate condiţiile de operare posibile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3001265"/>
            <a:ext cx="1331039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Operarea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3613559"/>
            <a:ext cx="925866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</a:t>
            </a:r>
            <a:r>
              <a:rPr sz="2000" spc="4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informaţional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funcţionează</a:t>
            </a:r>
            <a:r>
              <a:rPr sz="2000" spc="4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îndeplinind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scopurile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931643"/>
            <a:ext cx="71820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263" y="4520339"/>
            <a:ext cx="9263697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activitate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spc="6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managementul</a:t>
            </a:r>
            <a:r>
              <a:rPr sz="2000" spc="6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întreţinerea</a:t>
            </a:r>
            <a:r>
              <a:rPr sz="2000" spc="6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(presupunând</a:t>
            </a:r>
            <a:r>
              <a:rPr sz="2000" spc="13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1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13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1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erori</a:t>
            </a:r>
            <a:r>
              <a:rPr sz="2000" spc="13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majore</a:t>
            </a:r>
            <a:r>
              <a:rPr sz="2000" spc="13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1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1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schimbată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funcţionalitatea sistemului)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68807" y="652271"/>
            <a:ext cx="9328404" cy="492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35" y="816587"/>
            <a:ext cx="173623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435" y="1418568"/>
            <a:ext cx="814790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(RO1)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 departamentului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 aparţină departamentului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0435" y="1863575"/>
            <a:ext cx="933845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(RO2)</a:t>
            </a:r>
            <a:r>
              <a:rPr sz="2000" spc="8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8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8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8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8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i="1" spc="8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aibă</a:t>
            </a:r>
            <a:r>
              <a:rPr sz="2000" i="1" spc="8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salariul</a:t>
            </a:r>
            <a:r>
              <a:rPr sz="2000" i="1" spc="8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i="1" spc="8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i="1" spc="8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2000" i="1" spc="8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</a:t>
            </a:r>
          </a:p>
          <a:p>
            <a:pPr marL="833627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departamentului căruia îi aparţine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2816" y="2599667"/>
            <a:ext cx="934208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(RO3)</a:t>
            </a:r>
            <a:r>
              <a:rPr sz="2000" spc="3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3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3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i="1" spc="3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  <a:r>
              <a:rPr sz="2000" i="1" spc="3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Iaşi</a:t>
            </a:r>
            <a:r>
              <a:rPr sz="2000" i="1" spc="3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3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manageriat</a:t>
            </a:r>
            <a:r>
              <a:rPr sz="2000" i="1" spc="3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i="1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i="1" spc="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48155" y="2892275"/>
            <a:ext cx="42182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mult de 10 ani vechime în companie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435" y="3335759"/>
            <a:ext cx="93365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(RO4)</a:t>
            </a:r>
            <a:r>
              <a:rPr sz="20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i="1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i="1" spc="2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aparţine</a:t>
            </a:r>
            <a:r>
              <a:rPr sz="2000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i="1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3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2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i="1" spc="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participe</a:t>
            </a:r>
            <a:r>
              <a:rPr sz="2000" i="1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0347" y="3629891"/>
            <a:ext cx="178960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nici un proiect.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0435" y="4233395"/>
            <a:ext cx="11003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Derivări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0435" y="4833851"/>
            <a:ext cx="93382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(RO5)</a:t>
            </a:r>
            <a:r>
              <a:rPr sz="2000" spc="1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bugetul</a:t>
            </a:r>
            <a:r>
              <a:rPr sz="2000" i="1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i="1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2000" i="1" spc="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</a:t>
            </a:r>
            <a:r>
              <a:rPr sz="20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înmulţirea</a:t>
            </a:r>
            <a:r>
              <a:rPr sz="2000" i="1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sumei</a:t>
            </a:r>
            <a:r>
              <a:rPr sz="2000" i="1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salariilor</a:t>
            </a:r>
            <a:r>
              <a:rPr sz="2000" i="1" spc="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angajaţilor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31975" y="5127983"/>
            <a:ext cx="253946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ce lucrează la el cu 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25978" y="6145083"/>
            <a:ext cx="595788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21. Reguli de operare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schema din figura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3960"/>
            <a:ext cx="229913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Probleme propuse.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999" y="808968"/>
            <a:ext cx="507657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consideră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E-R din figura 22.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1253975"/>
            <a:ext cx="8804100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r>
              <a:rPr sz="2000" spc="-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Corectaţi</a:t>
            </a:r>
            <a:r>
              <a:rPr sz="20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schema,</a:t>
            </a:r>
            <a:r>
              <a:rPr sz="2000" spc="6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luând</a:t>
            </a:r>
            <a:r>
              <a:rPr sz="2000" spc="6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proprietăţile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fundamentale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  <a:p>
            <a:pPr marL="248411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generalizărilor.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463" y="1990067"/>
            <a:ext cx="8806982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b)</a:t>
            </a:r>
            <a:r>
              <a:rPr sz="2000" spc="-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femeile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muncesc;</a:t>
            </a:r>
            <a:r>
              <a:rPr sz="2000" spc="2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modificaţi</a:t>
            </a:r>
            <a:r>
              <a:rPr sz="2000" spc="2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astfel</a:t>
            </a:r>
          </a:p>
          <a:p>
            <a:pPr marL="248411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încât să reprezinte toţi muncitorii, bărbaţi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femei.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462" y="2726159"/>
            <a:ext cx="880627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c)</a:t>
            </a:r>
            <a:r>
              <a:rPr sz="2000" spc="-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Judeţ</a:t>
            </a:r>
            <a:r>
              <a:rPr sz="2000" i="1" spc="7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6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privit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sub-proprietate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atributului</a:t>
            </a:r>
            <a:r>
              <a:rPr sz="2000" spc="7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Ţară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3873" y="3018767"/>
            <a:ext cx="409188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restructuraţi schema în acest sens.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0997" y="3462251"/>
            <a:ext cx="9470325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2000" spc="1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Adăugaţi</a:t>
            </a:r>
            <a:r>
              <a:rPr sz="20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minime</a:t>
            </a:r>
            <a:r>
              <a:rPr sz="20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2000" spc="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7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</a:p>
          <a:p>
            <a:pPr marL="18440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obţinută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după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rezolvarea</a:t>
            </a:r>
            <a:r>
              <a:rPr sz="20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problemei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1;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specificaţi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8440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integritate pe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 pot fi exprimate prin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 entitate-relaţie.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0997" y="4490951"/>
            <a:ext cx="814259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Reprezentaţi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următoarele informaţii printr-o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 entitate-relaţie: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1" y="4936552"/>
            <a:ext cx="8575807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companie</a:t>
            </a:r>
            <a:r>
              <a:rPr sz="1800" spc="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produce</a:t>
            </a:r>
            <a:r>
              <a:rPr sz="18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CD-uri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cod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titlu;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CD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înregistraţi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  <a:r>
              <a:rPr sz="18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8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8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cântăreţi,</a:t>
            </a:r>
            <a:r>
              <a:rPr sz="1800" spc="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  <a:r>
              <a:rPr sz="1800" spc="2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adresă</a:t>
            </a:r>
            <a:r>
              <a:rPr sz="18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câţiva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aceştia şi un nume de scenă.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0997" y="5877790"/>
            <a:ext cx="880583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Completaţi schema din problema 3 cu informaţii care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vi se par că lipsesc.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0997" y="6321274"/>
            <a:ext cx="9470921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Creaţi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următoarele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concepte,</a:t>
            </a:r>
            <a:r>
              <a:rPr sz="20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utilizând,</a:t>
            </a:r>
          </a:p>
          <a:p>
            <a:pPr marL="184403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cazul,</a:t>
            </a:r>
            <a:r>
              <a:rPr sz="20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  <a:r>
              <a:rPr sz="2000" spc="6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generalizare.</a:t>
            </a:r>
            <a:r>
              <a:rPr sz="2000" spc="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Indicaţi</a:t>
            </a:r>
            <a:r>
              <a:rPr sz="20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</a:p>
          <a:p>
            <a:pPr marL="184403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tipul generalizărilor, rezolvând eventualele suprapuneri.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39139" y="1673352"/>
            <a:ext cx="8578595" cy="4238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3949" y="364554"/>
            <a:ext cx="8578132" cy="134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Angajaţii</a:t>
            </a:r>
            <a:r>
              <a:rPr sz="18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companii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împart</a:t>
            </a:r>
            <a:r>
              <a:rPr sz="18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manageri,</a:t>
            </a:r>
            <a:r>
              <a:rPr sz="18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programatori,</a:t>
            </a:r>
            <a:r>
              <a:rPr sz="18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analişti,</a:t>
            </a:r>
            <a:r>
              <a:rPr sz="1800" spc="5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şefi</a:t>
            </a:r>
            <a:r>
              <a:rPr sz="18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800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secretare.</a:t>
            </a:r>
            <a:r>
              <a:rPr sz="18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analişti</a:t>
            </a:r>
            <a:r>
              <a:rPr sz="18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programatori.</a:t>
            </a:r>
            <a:r>
              <a:rPr sz="1800" spc="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Şefii</a:t>
            </a:r>
            <a:r>
              <a:rPr sz="1800" spc="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4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8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manageri.</a:t>
            </a:r>
            <a:r>
              <a:rPr sz="18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3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cod,</a:t>
            </a:r>
            <a:r>
              <a:rPr sz="1800" spc="3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prenume.</a:t>
            </a:r>
          </a:p>
          <a:p>
            <a:pPr marL="114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categorie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angajaţi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salariu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bază.</a:t>
            </a:r>
            <a:r>
              <a:rPr sz="18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(în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afară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4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manageri) are fixat un număr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 ore de muncă.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4262" y="6484935"/>
            <a:ext cx="446154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22. Schema E-R pentru problema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40969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i="1" dirty="0">
                <a:solidFill>
                  <a:srgbClr val="0000CC"/>
                </a:solidFill>
                <a:latin typeface="Arial"/>
                <a:cs typeface="Arial"/>
              </a:rPr>
              <a:t>Observaţii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1303176"/>
            <a:ext cx="9263829" cy="940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practică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etape</a:t>
            </a:r>
            <a:r>
              <a:rPr sz="20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nu</a:t>
            </a:r>
            <a:r>
              <a:rPr sz="2000" b="1" spc="3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sunt</a:t>
            </a:r>
            <a:r>
              <a:rPr sz="2000" b="1" spc="36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în</a:t>
            </a:r>
            <a:r>
              <a:rPr sz="2000" b="1" spc="363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general</a:t>
            </a:r>
            <a:r>
              <a:rPr sz="2000" b="1" spc="35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secvenţiale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3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Arial"/>
                <a:cs typeface="Arial"/>
              </a:rPr>
              <a:t>timpul</a:t>
            </a:r>
            <a:r>
              <a:rPr lang="ro-M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Arial"/>
                <a:cs typeface="Arial"/>
              </a:rPr>
              <a:t>uneia</a:t>
            </a:r>
            <a:r>
              <a:rPr sz="2000" spc="922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2000" spc="9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activităţile</a:t>
            </a:r>
            <a:r>
              <a:rPr sz="2000" spc="9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menţionate</a:t>
            </a:r>
            <a:r>
              <a:rPr sz="2000" spc="9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9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necesară</a:t>
            </a:r>
            <a:r>
              <a:rPr sz="2000" spc="9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revenirea</a:t>
            </a:r>
            <a:r>
              <a:rPr sz="2000" spc="9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2000" spc="9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9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000080"/>
                </a:solidFill>
                <a:latin typeface="Arial"/>
                <a:cs typeface="Arial"/>
              </a:rPr>
              <a:t>etapă</a:t>
            </a:r>
            <a:r>
              <a:rPr lang="ro-MO" sz="2000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000080"/>
                </a:solidFill>
                <a:latin typeface="Arial"/>
                <a:cs typeface="Arial"/>
              </a:rPr>
              <a:t>anterioară</a:t>
            </a:r>
            <a:endParaRPr sz="2000" dirty="0"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263" y="2793648"/>
            <a:ext cx="9263721" cy="1224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câteodată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necesară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introducerea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noi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activităţi</a:t>
            </a:r>
            <a:r>
              <a:rPr sz="20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prototipizarea</a:t>
            </a:r>
            <a:r>
              <a:rPr sz="2000" i="1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utilizarea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unelte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software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crearea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rapidă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versiuni</a:t>
            </a:r>
            <a:r>
              <a:rPr sz="2000" spc="3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simplificate</a:t>
            </a:r>
            <a:r>
              <a:rPr sz="2000" spc="3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sistemului</a:t>
            </a:r>
            <a:r>
              <a:rPr sz="2000" spc="3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informaţional</a:t>
            </a:r>
            <a:r>
              <a:rPr sz="20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3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ajutorul</a:t>
            </a:r>
            <a:r>
              <a:rPr sz="2000" spc="3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căreia</a:t>
            </a:r>
            <a:r>
              <a:rPr sz="2000" spc="3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testează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funcţionalitatea acestuia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4583915"/>
            <a:ext cx="857687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prototipul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prezentat</a:t>
            </a:r>
            <a:r>
              <a:rPr sz="20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clienţilor</a:t>
            </a:r>
            <a:r>
              <a:rPr sz="2000" spc="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verifica</a:t>
            </a:r>
            <a:r>
              <a:rPr sz="20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extrase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modelate corect cerinţele acestora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2" y="367794"/>
            <a:ext cx="935005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METODOLOGII </a:t>
            </a:r>
            <a:r>
              <a:rPr lang="ro-MO" sz="2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PENTRU</a:t>
            </a:r>
            <a:r>
              <a:rPr lang="en-US" sz="22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sz="22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BAZELOR DE </a:t>
            </a:r>
            <a:r>
              <a:rPr lang="en-US" sz="2200" b="1" spc="10" dirty="0" smtClean="0">
                <a:solidFill>
                  <a:srgbClr val="FF0000"/>
                </a:solidFill>
                <a:latin typeface="Arial"/>
                <a:cs typeface="Arial"/>
              </a:rPr>
              <a:t>DATE</a:t>
            </a:r>
            <a:endParaRPr lang="en-US" sz="2200" b="1" spc="1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663" y="1130532"/>
            <a:ext cx="948845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abordare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structurată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proiectării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bazelor</a:t>
            </a:r>
            <a:r>
              <a:rPr sz="2000" spc="4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4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4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parcurgerea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următoarelor etape: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4003" y="1857912"/>
            <a:ext cx="9057704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descompunerea</a:t>
            </a:r>
            <a:r>
              <a:rPr sz="2000" i="1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activităţii</a:t>
            </a:r>
            <a:r>
              <a:rPr sz="20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proiectare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paşi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succesivi,</a:t>
            </a:r>
            <a:r>
              <a:rPr sz="2000" spc="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independenţi</a:t>
            </a:r>
            <a:r>
              <a:rPr sz="20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</a:p>
          <a:p>
            <a:pPr marL="1828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altul;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4003" y="2612292"/>
            <a:ext cx="905700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serie</a:t>
            </a:r>
            <a:r>
              <a:rPr sz="20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strategii</a:t>
            </a:r>
            <a:r>
              <a:rPr sz="2000" i="1" spc="1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urmate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criterii</a:t>
            </a:r>
            <a:r>
              <a:rPr sz="2000" i="1" spc="12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alegere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5359" y="2928851"/>
            <a:ext cx="428836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 în care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mai multe soluţii;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4003" y="3365147"/>
            <a:ext cx="809794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modele de referinţă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descrie intrările şi ieşirile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diferitelor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faze.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280639"/>
            <a:ext cx="76771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Proprietăţile care trebuie garantate de o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anumită metodologie sunt: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5527" y="4715411"/>
            <a:ext cx="9055212" cy="93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generalitatea</a:t>
            </a:r>
            <a:r>
              <a:rPr sz="2000" i="1" spc="2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privitoare</a:t>
            </a:r>
            <a:r>
              <a:rPr sz="20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aplicaţiile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sistemele</a:t>
            </a:r>
            <a:r>
              <a:rPr sz="20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rulează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(şi</a:t>
            </a:r>
            <a:r>
              <a:rPr sz="2000" spc="2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astfel</a:t>
            </a:r>
          </a:p>
          <a:p>
            <a:pPr marL="179832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posibilitatea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utilizării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independent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aplicaţie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specifică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4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</a:t>
            </a:r>
          </a:p>
          <a:p>
            <a:pPr marL="17983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disponibil);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5527" y="5760874"/>
            <a:ext cx="6897675" cy="81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calitatea produsului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 care presupune acurateţe şi eficienţă;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uşurinţa utilizării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20695" y="359664"/>
            <a:ext cx="5015483" cy="666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0858" y="7108441"/>
            <a:ext cx="406736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2. Fazele</a:t>
            </a:r>
            <a:r>
              <a:rPr sz="1800" spc="-11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proiectării bazelor de date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704" y="285800"/>
            <a:ext cx="733383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sz="2400" b="1" i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CONCEPTUALĂ</a:t>
            </a:r>
            <a:endParaRPr lang="en-US" sz="2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39" y="1624740"/>
            <a:ext cx="9264274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Scop:</a:t>
            </a:r>
            <a:r>
              <a:rPr sz="2000" spc="52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cerinţelor</a:t>
            </a:r>
            <a:r>
              <a:rPr sz="2000" spc="5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informale</a:t>
            </a:r>
            <a:r>
              <a:rPr sz="2000" spc="5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aplicaţiei</a:t>
            </a:r>
            <a:r>
              <a:rPr sz="2000" spc="5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termenii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descrierii</a:t>
            </a:r>
          </a:p>
          <a:p>
            <a:pPr marL="225552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complete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formale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dar</a:t>
            </a:r>
            <a:r>
              <a:rPr sz="2000" spc="1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independent</a:t>
            </a:r>
            <a:r>
              <a:rPr sz="2000" spc="1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criteriul</a:t>
            </a:r>
            <a:r>
              <a:rPr sz="2000" spc="1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folosit</a:t>
            </a:r>
            <a:r>
              <a:rPr sz="2000" spc="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2000" spc="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</a:t>
            </a:r>
            <a:r>
              <a:rPr sz="2000" spc="16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225551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 bazei de date.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739" y="3420011"/>
            <a:ext cx="9263492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Rezultat: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conceptuală</a:t>
            </a:r>
            <a:r>
              <a:rPr sz="2000" i="1" spc="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 de date conceptual</a:t>
            </a:r>
            <a:r>
              <a:rPr sz="2000" i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</a:p>
          <a:p>
            <a:pPr marL="225552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organizării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nivel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înalt</a:t>
            </a:r>
            <a:r>
              <a:rPr sz="2000" spc="2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abstractizare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fără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lua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</a:t>
            </a:r>
          </a:p>
          <a:p>
            <a:pPr marL="22555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aspectele de implementare.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5213759"/>
            <a:ext cx="9265815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Proiectantul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reprezinte</a:t>
            </a:r>
            <a:r>
              <a:rPr sz="2000" spc="7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conţinutul</a:t>
            </a:r>
            <a:r>
              <a:rPr sz="2000" i="1" spc="7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bazei</a:t>
            </a:r>
            <a:r>
              <a:rPr sz="2000" spc="7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7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spc="7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fără</a:t>
            </a:r>
            <a:r>
              <a:rPr sz="2000" spc="7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7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lua</a:t>
            </a:r>
            <a:r>
              <a:rPr sz="2000" spc="7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</a:p>
          <a:p>
            <a:pPr marL="225551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considerare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mijloacele</a:t>
            </a:r>
            <a:r>
              <a:rPr sz="2000" spc="2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prin</a:t>
            </a:r>
            <a:r>
              <a:rPr sz="2000" spc="23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2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informaţiile</a:t>
            </a:r>
            <a:r>
              <a:rPr sz="2000" spc="2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respective</a:t>
            </a:r>
            <a:r>
              <a:rPr sz="2000" spc="2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vor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23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implementate</a:t>
            </a:r>
            <a:r>
              <a:rPr sz="2000" spc="2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225551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eficienţa programelor ce utilizează aceste informaţii.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4531</Words>
  <Application>Microsoft Office PowerPoint</Application>
  <PresentationFormat>Custom</PresentationFormat>
  <Paragraphs>551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OSTKVD+Symbol</vt:lpstr>
      <vt:lpstr>Times New Roman</vt:lpstr>
      <vt:lpstr>Calibri</vt:lpstr>
      <vt:lpstr>PRJHNN+TimesNewRoman</vt:lpstr>
      <vt:lpstr>QOHMBS+CourierNew</vt:lpstr>
      <vt:lpstr>LQOMJD+Wingdings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Mihai</cp:lastModifiedBy>
  <cp:revision>3</cp:revision>
  <dcterms:modified xsi:type="dcterms:W3CDTF">2020-10-01T11:37:55Z</dcterms:modified>
</cp:coreProperties>
</file>