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84" y="-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963" y="362203"/>
            <a:ext cx="936447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7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186" y="1169923"/>
            <a:ext cx="9368027" cy="522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0647" y="325627"/>
            <a:ext cx="527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b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Arial"/>
                <a:cs typeface="Arial"/>
              </a:rPr>
              <a:t>CONCEPTUALĂ</a:t>
            </a:r>
            <a:endParaRPr lang="en-US" b="1" spc="-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279651"/>
            <a:ext cx="9138920" cy="5415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42570" marR="5080" indent="-228600" algn="just">
              <a:lnSpc>
                <a:spcPct val="95700"/>
              </a:lnSpc>
              <a:spcBef>
                <a:spcPts val="204"/>
              </a:spcBef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Scop: </a:t>
            </a:r>
            <a:r>
              <a:rPr sz="2000" spc="-5" dirty="0">
                <a:latin typeface="Arial"/>
                <a:cs typeface="Arial"/>
              </a:rPr>
              <a:t>reprezentarea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cerinţelor informale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aplicaţiei </a:t>
            </a:r>
            <a:r>
              <a:rPr sz="2000" spc="-5" dirty="0">
                <a:latin typeface="Arial"/>
                <a:cs typeface="Arial"/>
              </a:rPr>
              <a:t>în termenii descrierii  complete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formale </a:t>
            </a:r>
            <a:r>
              <a:rPr sz="2000" dirty="0">
                <a:latin typeface="Arial"/>
                <a:cs typeface="Arial"/>
              </a:rPr>
              <a:t>dar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independent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criteriul folosit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pentru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reprezentare </a:t>
            </a:r>
            <a:r>
              <a:rPr sz="2000" spc="-5" dirty="0">
                <a:latin typeface="Arial"/>
                <a:cs typeface="Arial"/>
              </a:rPr>
              <a:t>în  </a:t>
            </a:r>
            <a:r>
              <a:rPr sz="2000" dirty="0">
                <a:latin typeface="Arial"/>
                <a:cs typeface="Arial"/>
              </a:rPr>
              <a:t>sistemul de </a:t>
            </a:r>
            <a:r>
              <a:rPr sz="2000" spc="-5" dirty="0">
                <a:latin typeface="Arial"/>
                <a:cs typeface="Arial"/>
              </a:rPr>
              <a:t>management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bazei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date.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42570" marR="6350" indent="-228600" algn="just">
              <a:lnSpc>
                <a:spcPct val="957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latin typeface="Arial"/>
                <a:cs typeface="Arial"/>
              </a:rPr>
              <a:t>Rezultat: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schema conceptuală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model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date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conceptual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permite descrierea  organizării datelor la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nivel înalt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abstractizare fără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lua în considerare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aspectele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implementare.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3250" dirty="0">
              <a:latin typeface="Arial"/>
              <a:cs typeface="Arial"/>
            </a:endParaRPr>
          </a:p>
          <a:p>
            <a:pPr marL="238125" marR="5080" indent="-226060">
              <a:lnSpc>
                <a:spcPts val="2290"/>
              </a:lnSpc>
              <a:buClr>
                <a:srgbClr val="000000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Proiectarea conceptuală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bazelor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date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constă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în construirea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unei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scheme  Entitate-Relaţie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care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furnizează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descriere optimă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cerinţelor</a:t>
            </a:r>
            <a:r>
              <a:rPr sz="2000" spc="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clienţilor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38125" marR="6350" indent="-226060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3204" algn="l"/>
                <a:tab pos="1680845" algn="l"/>
                <a:tab pos="2781300" algn="l"/>
                <a:tab pos="3415665" algn="l"/>
                <a:tab pos="3852545" algn="l"/>
                <a:tab pos="4766945" algn="l"/>
                <a:tab pos="5739765" algn="l"/>
                <a:tab pos="6783705" algn="l"/>
                <a:tab pos="7840980" algn="l"/>
                <a:tab pos="8136890" algn="l"/>
                <a:tab pos="8842375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ţi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era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transformări şi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corecţii.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3200" dirty="0">
              <a:latin typeface="Arial"/>
              <a:cs typeface="Arial"/>
            </a:endParaRPr>
          </a:p>
          <a:p>
            <a:pPr marL="238125" marR="5080" indent="-226060">
              <a:lnSpc>
                <a:spcPts val="2300"/>
              </a:lnSpc>
              <a:buFont typeface="Symbol"/>
              <a:buChar char=""/>
              <a:tabLst>
                <a:tab pos="243204" algn="l"/>
                <a:tab pos="614045" algn="l"/>
                <a:tab pos="1381125" algn="l"/>
                <a:tab pos="2275205" algn="l"/>
                <a:tab pos="2705100" algn="l"/>
                <a:tab pos="3215640" algn="l"/>
                <a:tab pos="4194175" algn="l"/>
                <a:tab pos="5244465" algn="l"/>
                <a:tab pos="6123305" algn="l"/>
                <a:tab pos="7595870" algn="l"/>
                <a:tab pos="8235950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ol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ra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eg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lt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rea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unei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conceptuale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2475" y="359663"/>
            <a:ext cx="6142303" cy="658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4794" y="7070849"/>
            <a:ext cx="290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4. Strategia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top-down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8576" y="1717548"/>
            <a:ext cx="1335024" cy="62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0711" y="815339"/>
            <a:ext cx="1932432" cy="242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359663"/>
          <a:ext cx="9476104" cy="2956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4425"/>
                <a:gridCol w="2662554"/>
                <a:gridCol w="3159125"/>
              </a:tblGrid>
              <a:tr h="374903">
                <a:tc>
                  <a:txBody>
                    <a:bodyPr/>
                    <a:lstStyle/>
                    <a:p>
                      <a:pPr marL="1063625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1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39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1125" marR="104775" algn="ctr">
                        <a:lnSpc>
                          <a:spcPts val="2300"/>
                        </a:lnSpc>
                        <a:spcBef>
                          <a:spcPts val="2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două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entităţi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relaţia dintre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4039" y="3458970"/>
            <a:ext cx="9138920" cy="358330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8125" marR="6350" indent="-22606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descrie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concepte logice diferite </a:t>
            </a:r>
            <a:r>
              <a:rPr sz="2000" dirty="0">
                <a:latin typeface="Arial"/>
                <a:cs typeface="Arial"/>
              </a:rPr>
              <a:t>legate  unele 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altele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164590" marR="5080" lvl="1" indent="-227329">
              <a:lnSpc>
                <a:spcPts val="2290"/>
              </a:lnSpc>
              <a:spcBef>
                <a:spcPts val="1260"/>
              </a:spcBef>
              <a:buFont typeface="Wingdings"/>
              <a:buChar char=""/>
              <a:tabLst>
                <a:tab pos="1165225" algn="l"/>
                <a:tab pos="1542415" algn="l"/>
                <a:tab pos="2639695" algn="l"/>
                <a:tab pos="3752215" algn="l"/>
                <a:tab pos="4128770" algn="l"/>
                <a:tab pos="5382895" algn="l"/>
                <a:tab pos="6692265" algn="l"/>
                <a:tab pos="7126605" algn="l"/>
                <a:tab pos="7929245" algn="l"/>
                <a:tab pos="8857615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unea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  <a:p>
            <a:pPr marL="1164590" lvl="1" indent="-227965">
              <a:lnSpc>
                <a:spcPct val="100000"/>
              </a:lnSpc>
              <a:spcBef>
                <a:spcPts val="1050"/>
              </a:spcBef>
              <a:buFont typeface="Wingdings"/>
              <a:buChar char=""/>
              <a:tabLst>
                <a:tab pos="1165225" algn="l"/>
              </a:tabLst>
            </a:pP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pare </a:t>
            </a:r>
            <a:r>
              <a:rPr sz="2000" spc="-5" dirty="0">
                <a:latin typeface="Arial"/>
                <a:cs typeface="Arial"/>
              </a:rPr>
              <a:t>prea abstract, putând </a:t>
            </a:r>
            <a:r>
              <a:rPr sz="2000" dirty="0">
                <a:latin typeface="Arial"/>
                <a:cs typeface="Arial"/>
              </a:rPr>
              <a:t>face </a:t>
            </a:r>
            <a:r>
              <a:rPr sz="2000" spc="-5" dirty="0">
                <a:latin typeface="Arial"/>
                <a:cs typeface="Arial"/>
              </a:rPr>
              <a:t>deosebirea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între:</a:t>
            </a:r>
            <a:endParaRPr sz="2000">
              <a:latin typeface="Arial"/>
              <a:cs typeface="Arial"/>
            </a:endParaRPr>
          </a:p>
          <a:p>
            <a:pPr marL="1385570" lvl="2" indent="-227965">
              <a:lnSpc>
                <a:spcPct val="100000"/>
              </a:lnSpc>
              <a:spcBef>
                <a:spcPts val="1090"/>
              </a:spcBef>
              <a:buChar char="-"/>
              <a:tabLst>
                <a:tab pos="1385570" algn="l"/>
                <a:tab pos="138620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(care </a:t>
            </a:r>
            <a:r>
              <a:rPr sz="2000" dirty="0">
                <a:latin typeface="Arial"/>
                <a:cs typeface="Arial"/>
              </a:rPr>
              <a:t>are un cod şi un </a:t>
            </a:r>
            <a:r>
              <a:rPr sz="2000" spc="-5" dirty="0">
                <a:latin typeface="Arial"/>
                <a:cs typeface="Arial"/>
              </a:rPr>
              <a:t>titlu)</a:t>
            </a:r>
            <a:endParaRPr sz="2000">
              <a:latin typeface="Arial"/>
              <a:cs typeface="Arial"/>
            </a:endParaRPr>
          </a:p>
          <a:p>
            <a:pPr marL="1385570" lvl="2" indent="-227965">
              <a:lnSpc>
                <a:spcPct val="100000"/>
              </a:lnSpc>
              <a:spcBef>
                <a:spcPts val="1105"/>
              </a:spcBef>
              <a:buChar char="-"/>
              <a:tabLst>
                <a:tab pos="1385570" algn="l"/>
                <a:tab pos="138620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(care are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dată </a:t>
            </a:r>
            <a:r>
              <a:rPr sz="2000" dirty="0">
                <a:latin typeface="Arial"/>
                <a:cs typeface="Arial"/>
              </a:rPr>
              <a:t>de start şi una de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sfârşit)</a:t>
            </a:r>
            <a:endParaRPr sz="2000">
              <a:latin typeface="Arial"/>
              <a:cs typeface="Arial"/>
            </a:endParaRPr>
          </a:p>
          <a:p>
            <a:pPr marL="1164590" lvl="1" indent="-227965">
              <a:lnSpc>
                <a:spcPct val="100000"/>
              </a:lnSpc>
              <a:spcBef>
                <a:spcPts val="1105"/>
              </a:spcBef>
              <a:buClr>
                <a:srgbClr val="00007F"/>
              </a:buClr>
              <a:buFont typeface="Wingdings"/>
              <a:buChar char=""/>
              <a:tabLst>
                <a:tab pos="1165225" algn="l"/>
              </a:tabLst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două entităţi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legate </a:t>
            </a:r>
            <a:r>
              <a:rPr sz="2000" spc="-5" dirty="0">
                <a:latin typeface="Arial"/>
                <a:cs typeface="Arial"/>
              </a:rPr>
              <a:t>prin relaţia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4528" y="1507236"/>
            <a:ext cx="1278636" cy="58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480" y="815339"/>
            <a:ext cx="3032760" cy="196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359663"/>
          <a:ext cx="9476105" cy="2494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2831465"/>
                <a:gridCol w="3486785"/>
              </a:tblGrid>
              <a:tr h="374903">
                <a:tc>
                  <a:txBody>
                    <a:bodyPr/>
                    <a:lstStyle/>
                    <a:p>
                      <a:pPr marL="816610">
                        <a:lnSpc>
                          <a:spcPts val="227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  <a:spcBef>
                          <a:spcPts val="47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9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484505" marR="476884" algn="ctr">
                        <a:lnSpc>
                          <a:spcPts val="2290"/>
                        </a:lnSpc>
                        <a:spcBef>
                          <a:spcPts val="23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generalizare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3213606"/>
            <a:ext cx="9137650" cy="283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aplicată </a:t>
            </a:r>
            <a:r>
              <a:rPr sz="2000" dirty="0">
                <a:latin typeface="Arial"/>
                <a:cs typeface="Arial"/>
              </a:rPr>
              <a:t>atunci când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alcătuită </a:t>
            </a:r>
            <a:r>
              <a:rPr sz="2000" dirty="0">
                <a:latin typeface="Arial"/>
                <a:cs typeface="Arial"/>
              </a:rPr>
              <a:t>din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sub-entităţi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Arial"/>
              <a:cs typeface="Arial"/>
            </a:endParaRPr>
          </a:p>
          <a:p>
            <a:pPr marL="1155065" marR="5080" lvl="1" indent="-228600">
              <a:lnSpc>
                <a:spcPts val="2300"/>
              </a:lnSpc>
              <a:buFont typeface="Wingdings"/>
              <a:buChar char="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aplicaţia </a:t>
            </a:r>
            <a:r>
              <a:rPr sz="2000" spc="-5" dirty="0">
                <a:latin typeface="Arial"/>
                <a:cs typeface="Arial"/>
              </a:rPr>
              <a:t>noastră această transformare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loc atunci când </a:t>
            </a:r>
            <a:r>
              <a:rPr sz="2000" dirty="0">
                <a:latin typeface="Arial"/>
                <a:cs typeface="Arial"/>
              </a:rPr>
              <a:t>ne dăm  seama că </a:t>
            </a:r>
            <a:r>
              <a:rPr sz="2000" spc="-5" dirty="0">
                <a:latin typeface="Arial"/>
                <a:cs typeface="Arial"/>
              </a:rPr>
              <a:t>printre </a:t>
            </a:r>
            <a:r>
              <a:rPr sz="2000" dirty="0">
                <a:latin typeface="Arial"/>
                <a:cs typeface="Arial"/>
              </a:rPr>
              <a:t>cei </a:t>
            </a:r>
            <a:r>
              <a:rPr sz="2000" spc="-5" dirty="0">
                <a:latin typeface="Arial"/>
                <a:cs typeface="Arial"/>
              </a:rPr>
              <a:t>instruiţi </a:t>
            </a:r>
            <a:r>
              <a:rPr sz="2000" dirty="0">
                <a:latin typeface="Arial"/>
                <a:cs typeface="Arial"/>
              </a:rPr>
              <a:t>se poate </a:t>
            </a:r>
            <a:r>
              <a:rPr sz="2000" spc="-5" dirty="0">
                <a:latin typeface="Arial"/>
                <a:cs typeface="Arial"/>
              </a:rPr>
              <a:t>distinge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între:</a:t>
            </a:r>
            <a:endParaRPr sz="2000">
              <a:latin typeface="Arial"/>
              <a:cs typeface="Arial"/>
            </a:endParaRPr>
          </a:p>
          <a:p>
            <a:pPr marL="1384300" lvl="2" indent="-229870">
              <a:lnSpc>
                <a:spcPct val="100000"/>
              </a:lnSpc>
              <a:spcBef>
                <a:spcPts val="1050"/>
              </a:spcBef>
              <a:buChar char="-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endParaRPr sz="1800">
              <a:latin typeface="Arial"/>
              <a:cs typeface="Arial"/>
            </a:endParaRPr>
          </a:p>
          <a:p>
            <a:pPr marL="1384300" lvl="2" indent="-229870">
              <a:lnSpc>
                <a:spcPct val="100000"/>
              </a:lnSpc>
              <a:spcBef>
                <a:spcPts val="1090"/>
              </a:spcBef>
              <a:buChar char="-"/>
              <a:tabLst>
                <a:tab pos="1383665" algn="l"/>
                <a:tab pos="1384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IBERPROFESIONIST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228" y="1865376"/>
            <a:ext cx="2596895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6204" y="1286255"/>
            <a:ext cx="2438399" cy="2089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297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9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321310" marR="313690" algn="ctr">
                        <a:lnSpc>
                          <a:spcPts val="2300"/>
                        </a:lnSpc>
                        <a:spcBef>
                          <a:spcPts val="237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 la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  multiple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4027422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635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descrie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sau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multe </a:t>
            </a:r>
            <a:r>
              <a:rPr sz="2000" dirty="0">
                <a:latin typeface="Arial"/>
                <a:cs typeface="Arial"/>
              </a:rPr>
              <a:t>concepte </a:t>
            </a:r>
            <a:r>
              <a:rPr sz="2000" spc="-5" dirty="0">
                <a:latin typeface="Arial"/>
                <a:cs typeface="Arial"/>
              </a:rPr>
              <a:t>diferite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legând </a:t>
            </a:r>
            <a:r>
              <a:rPr sz="2000" spc="-5" dirty="0">
                <a:latin typeface="Arial"/>
                <a:cs typeface="Arial"/>
              </a:rPr>
              <a:t>aceleaşi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3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în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 </a:t>
            </a:r>
            <a:r>
              <a:rPr sz="2000" spc="-5" dirty="0">
                <a:latin typeface="Arial"/>
                <a:cs typeface="Arial"/>
              </a:rPr>
              <a:t>între 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cursuri,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URENTĂ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 </a:t>
            </a:r>
            <a:r>
              <a:rPr sz="2000" dirty="0">
                <a:latin typeface="Arial"/>
                <a:cs typeface="Arial"/>
              </a:rPr>
              <a:t>separată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5176" y="1581911"/>
            <a:ext cx="1903476" cy="146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8331" y="1248155"/>
            <a:ext cx="1915667" cy="213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3020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1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8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01600" marR="95885" algn="ctr">
                        <a:lnSpc>
                          <a:spcPts val="2300"/>
                        </a:lnSpc>
                        <a:spcBef>
                          <a:spcPts val="23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 la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4031994"/>
            <a:ext cx="9137650" cy="223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descrie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existenţă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autonomă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97865" marR="5080" lvl="1" indent="-228600" algn="just">
              <a:lnSpc>
                <a:spcPct val="957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dacă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ONTRACT </a:t>
            </a:r>
            <a:r>
              <a:rPr sz="2000" spc="-5" dirty="0">
                <a:latin typeface="Arial"/>
                <a:cs typeface="Arial"/>
              </a:rPr>
              <a:t>între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ONSULTANT </a:t>
            </a:r>
            <a:r>
              <a:rPr sz="2000" dirty="0">
                <a:latin typeface="Arial"/>
                <a:cs typeface="Arial"/>
              </a:rPr>
              <a:t>şi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OMPANIE </a:t>
            </a:r>
            <a:r>
              <a:rPr sz="2000" spc="-5" dirty="0">
                <a:latin typeface="Arial"/>
                <a:cs typeface="Arial"/>
              </a:rPr>
              <a:t>are multe atribute, </a:t>
            </a:r>
            <a:r>
              <a:rPr sz="2000" dirty="0">
                <a:latin typeface="Arial"/>
                <a:cs typeface="Arial"/>
              </a:rPr>
              <a:t>atunci ea este mai </a:t>
            </a:r>
            <a:r>
              <a:rPr sz="2000" spc="-5" dirty="0">
                <a:latin typeface="Arial"/>
                <a:cs typeface="Arial"/>
              </a:rPr>
              <a:t>bine reprezentată printr-o  entitate </a:t>
            </a:r>
            <a:r>
              <a:rPr sz="2000" dirty="0">
                <a:latin typeface="Arial"/>
                <a:cs typeface="Arial"/>
              </a:rPr>
              <a:t>legată de </a:t>
            </a:r>
            <a:r>
              <a:rPr sz="2000" spc="-5" dirty="0">
                <a:latin typeface="Arial"/>
                <a:cs typeface="Arial"/>
              </a:rPr>
              <a:t>altele prin intermediul </a:t>
            </a:r>
            <a:r>
              <a:rPr sz="2000" dirty="0">
                <a:latin typeface="Arial"/>
                <a:cs typeface="Arial"/>
              </a:rPr>
              <a:t>unor </a:t>
            </a:r>
            <a:r>
              <a:rPr sz="2000" spc="-5" dirty="0">
                <a:latin typeface="Arial"/>
                <a:cs typeface="Arial"/>
              </a:rPr>
              <a:t>relaţii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binare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7011" y="1255775"/>
            <a:ext cx="1479803" cy="85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7540" y="1249680"/>
            <a:ext cx="2395727" cy="870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17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599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5570" marR="109855" algn="ctr">
                        <a:lnSpc>
                          <a:spcPts val="2300"/>
                        </a:lnSpc>
                        <a:spcBef>
                          <a:spcPts val="23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Adăugarea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atributelor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5563" y="2770122"/>
            <a:ext cx="8157209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pentru adăugarea </a:t>
            </a:r>
            <a:r>
              <a:rPr sz="2000" dirty="0">
                <a:latin typeface="Arial"/>
                <a:cs typeface="Arial"/>
              </a:rPr>
              <a:t>unor </a:t>
            </a:r>
            <a:r>
              <a:rPr sz="2000" spc="-5" dirty="0">
                <a:latin typeface="Arial"/>
                <a:cs typeface="Arial"/>
              </a:rPr>
              <a:t>proprietăţi (atribute)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entităţilor.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155065" marR="5080" lvl="1" indent="-685800">
              <a:lnSpc>
                <a:spcPct val="146000"/>
              </a:lnSpc>
              <a:spcBef>
                <a:spcPts val="1680"/>
              </a:spcBef>
              <a:buFont typeface="Wingdings"/>
              <a:buChar char="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atunci când </a:t>
            </a:r>
            <a:r>
              <a:rPr sz="2000" spc="-5" dirty="0">
                <a:latin typeface="Arial"/>
                <a:cs typeface="Arial"/>
              </a:rPr>
              <a:t>rafinăm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adăugarea atributelor: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endParaRPr sz="2000">
              <a:latin typeface="Arial"/>
              <a:cs typeface="Arial"/>
            </a:endParaRPr>
          </a:p>
          <a:p>
            <a:pPr marL="1155065" marR="6257290" algn="just">
              <a:lnSpc>
                <a:spcPts val="3500"/>
              </a:lnSpc>
              <a:spcBef>
                <a:spcPts val="290"/>
              </a:spcBef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âr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Sex</a:t>
            </a:r>
            <a:endParaRPr sz="2000">
              <a:latin typeface="Arial"/>
              <a:cs typeface="Arial"/>
            </a:endParaRPr>
          </a:p>
          <a:p>
            <a:pPr marL="1155065">
              <a:lnSpc>
                <a:spcPct val="100000"/>
              </a:lnSpc>
              <a:spcBef>
                <a:spcPts val="80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4028" y="1379219"/>
            <a:ext cx="1985772" cy="812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6223" y="1248155"/>
            <a:ext cx="2119883" cy="1074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52272"/>
          <a:ext cx="9476740" cy="196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4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835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marL="115570" marR="109855" algn="ctr">
                        <a:lnSpc>
                          <a:spcPts val="2300"/>
                        </a:lnSpc>
                        <a:spcBef>
                          <a:spcPts val="114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Adăugarea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atributelor la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6039" y="2936238"/>
            <a:ext cx="9493250" cy="41535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20700" marR="812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52133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</a:t>
            </a:r>
            <a:r>
              <a:rPr sz="2000" dirty="0">
                <a:latin typeface="Arial"/>
                <a:cs typeface="Arial"/>
              </a:rPr>
              <a:t>când se </a:t>
            </a:r>
            <a:r>
              <a:rPr sz="2000" spc="-5" dirty="0">
                <a:latin typeface="Arial"/>
                <a:cs typeface="Arial"/>
              </a:rPr>
              <a:t>adaugă proprietăţi la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relaţie, într-o manieră similară  transformării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1950" spc="-7" baseline="-12820" dirty="0">
                <a:latin typeface="Arial"/>
                <a:cs typeface="Arial"/>
              </a:rPr>
              <a:t>5</a:t>
            </a:r>
            <a:endParaRPr sz="1950" baseline="-1282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strategiei </a:t>
            </a:r>
            <a:r>
              <a:rPr sz="2000" dirty="0">
                <a:latin typeface="Arial"/>
                <a:cs typeface="Arial"/>
              </a:rPr>
              <a:t>top 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down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Arial"/>
              <a:cs typeface="Arial"/>
            </a:endParaRPr>
          </a:p>
          <a:p>
            <a:pPr marL="520700" marR="81915">
              <a:lnSpc>
                <a:spcPts val="23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proiectantul poate începe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cu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reprezentare completă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cerinţelor</a:t>
            </a:r>
            <a:r>
              <a:rPr sz="2000" spc="-5" dirty="0">
                <a:latin typeface="Arial"/>
                <a:cs typeface="Arial"/>
              </a:rPr>
              <a:t>, chiar dacă  lipsesc </a:t>
            </a:r>
            <a:r>
              <a:rPr sz="2000" dirty="0">
                <a:latin typeface="Arial"/>
                <a:cs typeface="Arial"/>
              </a:rPr>
              <a:t>unele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detalii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Dezavantajul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Arial"/>
              <a:cs typeface="Arial"/>
            </a:endParaRPr>
          </a:p>
          <a:p>
            <a:pPr marL="520700" marR="80645">
              <a:lnSpc>
                <a:spcPts val="2300"/>
              </a:lnSpc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este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necesară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viziune globală asupra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tuturor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conceptelor</a:t>
            </a:r>
            <a:r>
              <a:rPr sz="2000" spc="-5" dirty="0">
                <a:latin typeface="Arial"/>
                <a:cs typeface="Arial"/>
              </a:rPr>
              <a:t>, ceea ce este dificil 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realizat în </a:t>
            </a:r>
            <a:r>
              <a:rPr sz="2000" dirty="0">
                <a:latin typeface="Arial"/>
                <a:cs typeface="Arial"/>
              </a:rPr>
              <a:t>cazul </a:t>
            </a:r>
            <a:r>
              <a:rPr sz="2000" spc="-5" dirty="0">
                <a:latin typeface="Arial"/>
                <a:cs typeface="Arial"/>
              </a:rPr>
              <a:t>aplicaţiilor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complexe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3" y="328675"/>
            <a:ext cx="4312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latin typeface="Arial"/>
                <a:cs typeface="Arial"/>
              </a:rPr>
              <a:t>Strategia bottom-up (de </a:t>
            </a:r>
            <a:r>
              <a:rPr sz="2200" i="1" dirty="0">
                <a:latin typeface="Arial"/>
                <a:cs typeface="Arial"/>
              </a:rPr>
              <a:t>jos </a:t>
            </a:r>
            <a:r>
              <a:rPr sz="2200" i="1" spc="-5" dirty="0">
                <a:latin typeface="Arial"/>
                <a:cs typeface="Arial"/>
              </a:rPr>
              <a:t>în</a:t>
            </a:r>
            <a:r>
              <a:rPr sz="2200" i="1" spc="-2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sus)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262887"/>
            <a:ext cx="74809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243204" algn="l"/>
                <a:tab pos="1784985" algn="l"/>
                <a:tab pos="2677795" algn="l"/>
                <a:tab pos="3331845" algn="l"/>
                <a:tab pos="4944110" algn="l"/>
                <a:tab pos="5328285" algn="l"/>
                <a:tab pos="690054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ifi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ţiil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iţi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până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0175" y="1262887"/>
            <a:ext cx="57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ând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4075" y="1262887"/>
            <a:ext cx="789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fiecare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39" y="1555495"/>
            <a:ext cx="9138920" cy="395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componentă descrie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fragment elementar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specificaţiilor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238125" marR="5080" indent="-226060" algn="just">
              <a:lnSpc>
                <a:spcPts val="2300"/>
              </a:lnSpc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punct, componentele sunt reprezentate prin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scheme conceptuale 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simple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"/>
            </a:pPr>
            <a:endParaRPr sz="2050">
              <a:latin typeface="Arial"/>
              <a:cs typeface="Arial"/>
            </a:endParaRPr>
          </a:p>
          <a:p>
            <a:pPr marL="242570" indent="-230504">
              <a:lnSpc>
                <a:spcPct val="1000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aceste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scheme vor fi combinate pentru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obţine schema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finală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8125" marR="6350" indent="-226060" algn="just">
              <a:lnSpc>
                <a:spcPts val="2320"/>
              </a:lnSpc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caz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utilizează transformări elementare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primitive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transformare 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jos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în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2150">
              <a:latin typeface="Arial"/>
              <a:cs typeface="Arial"/>
            </a:endParaRPr>
          </a:p>
          <a:p>
            <a:pPr marL="238125" marR="5715" indent="-226060" algn="just">
              <a:lnSpc>
                <a:spcPts val="23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primitive introduc </a:t>
            </a:r>
            <a:r>
              <a:rPr sz="2000" spc="-10" dirty="0">
                <a:latin typeface="Arial"/>
                <a:cs typeface="Arial"/>
              </a:rPr>
              <a:t>în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noi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latin typeface="Arial"/>
                <a:cs typeface="Arial"/>
              </a:rPr>
              <a:t>fost prezente  </a:t>
            </a:r>
            <a:r>
              <a:rPr sz="2000" dirty="0">
                <a:latin typeface="Arial"/>
                <a:cs typeface="Arial"/>
              </a:rPr>
              <a:t>până </a:t>
            </a:r>
            <a:r>
              <a:rPr sz="2000" spc="-5" dirty="0">
                <a:latin typeface="Arial"/>
                <a:cs typeface="Arial"/>
              </a:rPr>
              <a:t>în acel </a:t>
            </a:r>
            <a:r>
              <a:rPr sz="2000" dirty="0">
                <a:latin typeface="Arial"/>
                <a:cs typeface="Arial"/>
              </a:rPr>
              <a:t>moment, </a:t>
            </a:r>
            <a:r>
              <a:rPr sz="2000" spc="-5" dirty="0">
                <a:latin typeface="Arial"/>
                <a:cs typeface="Arial"/>
              </a:rPr>
              <a:t>capabile să descrie aspecte ale aplicaţiei 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dirty="0">
                <a:latin typeface="Arial"/>
                <a:cs typeface="Arial"/>
              </a:rPr>
              <a:t>fost  </a:t>
            </a:r>
            <a:r>
              <a:rPr sz="2000" spc="-5" dirty="0">
                <a:latin typeface="Arial"/>
                <a:cs typeface="Arial"/>
              </a:rPr>
              <a:t>luate în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considerare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1" y="359663"/>
            <a:ext cx="8859011" cy="648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9074" y="6968741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6. Strategia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bottom-up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6556" y="1325880"/>
            <a:ext cx="1377696" cy="757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035" y="728472"/>
          <a:ext cx="9476740" cy="1647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20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 unei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entităţi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5563" y="2733546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635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  <a:tab pos="673735" algn="l"/>
                <a:tab pos="1501140" algn="l"/>
                <a:tab pos="2341245" algn="l"/>
                <a:tab pos="3055620" algn="l"/>
                <a:tab pos="3486785" algn="l"/>
                <a:tab pos="4654550" algn="l"/>
                <a:tab pos="5027930" algn="l"/>
                <a:tab pos="6362700" algn="l"/>
                <a:tab pos="6667500" algn="l"/>
                <a:tab pos="7425055" algn="l"/>
                <a:tab pos="7870190" algn="l"/>
                <a:tab pos="8853170" algn="l"/>
              </a:tabLst>
            </a:pP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ând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proprietăţi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comune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290"/>
              </a:lnSpc>
              <a:buFont typeface="Wingdings"/>
              <a:buChar char=""/>
              <a:tabLst>
                <a:tab pos="699135" algn="l"/>
                <a:tab pos="1073150" algn="l"/>
                <a:tab pos="2169160" algn="l"/>
                <a:tab pos="3279775" algn="l"/>
                <a:tab pos="4304030" algn="l"/>
                <a:tab pos="4737100" algn="l"/>
                <a:tab pos="5534025" algn="l"/>
                <a:tab pos="6699884" algn="l"/>
                <a:tab pos="7837805" algn="l"/>
                <a:tab pos="8769350" algn="l"/>
              </a:tabLst>
            </a:pP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păstrează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anumită clasă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un anumit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moment)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4606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Extragerea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şi analiza cerinţelor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169923"/>
            <a:ext cx="9366885" cy="52584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715" indent="457200">
              <a:lnSpc>
                <a:spcPts val="2290"/>
              </a:lnSpc>
              <a:spcBef>
                <a:spcPts val="270"/>
              </a:spcBef>
            </a:pPr>
            <a:r>
              <a:rPr sz="2000" b="1" dirty="0">
                <a:latin typeface="Arial"/>
                <a:cs typeface="Arial"/>
              </a:rPr>
              <a:t>Extragerea </a:t>
            </a:r>
            <a:r>
              <a:rPr sz="2000" b="1" spc="-5" dirty="0">
                <a:latin typeface="Arial"/>
                <a:cs typeface="Arial"/>
              </a:rPr>
              <a:t>cerinţelor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identificarea completă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problemelor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aplicaţia  </a:t>
            </a:r>
            <a:r>
              <a:rPr sz="2000" dirty="0">
                <a:latin typeface="Arial"/>
                <a:cs typeface="Arial"/>
              </a:rPr>
              <a:t>trebuie să </a:t>
            </a:r>
            <a:r>
              <a:rPr sz="2000" spc="-5" dirty="0">
                <a:latin typeface="Arial"/>
                <a:cs typeface="Arial"/>
              </a:rPr>
              <a:t>le rezolve </a:t>
            </a:r>
            <a:r>
              <a:rPr sz="2000" dirty="0">
                <a:latin typeface="Arial"/>
                <a:cs typeface="Arial"/>
              </a:rPr>
              <a:t>şi a </a:t>
            </a:r>
            <a:r>
              <a:rPr sz="2000" spc="-5" dirty="0">
                <a:latin typeface="Arial"/>
                <a:cs typeface="Arial"/>
              </a:rPr>
              <a:t>caracteristicilor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aplicaţiei.</a:t>
            </a:r>
            <a:endParaRPr sz="2000">
              <a:latin typeface="Arial"/>
              <a:cs typeface="Arial"/>
            </a:endParaRPr>
          </a:p>
          <a:p>
            <a:pPr marL="12700" marR="5715" indent="457200">
              <a:lnSpc>
                <a:spcPts val="2300"/>
              </a:lnSpc>
              <a:spcBef>
                <a:spcPts val="1810"/>
              </a:spcBef>
            </a:pPr>
            <a:r>
              <a:rPr sz="2000" spc="-5" dirty="0">
                <a:latin typeface="Arial"/>
                <a:cs typeface="Arial"/>
              </a:rPr>
              <a:t>Cerinţele sunt transformate în specificaţii care în general </a:t>
            </a: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latin typeface="Arial"/>
                <a:cs typeface="Arial"/>
              </a:rPr>
              <a:t>exprimate </a:t>
            </a:r>
            <a:r>
              <a:rPr sz="2000" spc="-10" dirty="0">
                <a:latin typeface="Arial"/>
                <a:cs typeface="Arial"/>
              </a:rPr>
              <a:t>în  </a:t>
            </a:r>
            <a:r>
              <a:rPr sz="2000" spc="-5" dirty="0">
                <a:latin typeface="Arial"/>
                <a:cs typeface="Arial"/>
              </a:rPr>
              <a:t>limbaj natural </a:t>
            </a:r>
            <a:r>
              <a:rPr sz="2000" dirty="0">
                <a:latin typeface="Arial"/>
                <a:cs typeface="Arial"/>
              </a:rPr>
              <a:t>şi din acest </a:t>
            </a:r>
            <a:r>
              <a:rPr sz="2000" spc="-5" dirty="0">
                <a:latin typeface="Arial"/>
                <a:cs typeface="Arial"/>
              </a:rPr>
              <a:t>motiv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ambigue şi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dezorganizate.</a:t>
            </a:r>
            <a:endParaRPr sz="2000">
              <a:latin typeface="Arial"/>
              <a:cs typeface="Arial"/>
            </a:endParaRPr>
          </a:p>
          <a:p>
            <a:pPr marL="469900" marR="939165" indent="-635">
              <a:lnSpc>
                <a:spcPts val="4100"/>
              </a:lnSpc>
              <a:spcBef>
                <a:spcPts val="355"/>
              </a:spcBef>
            </a:pPr>
            <a:r>
              <a:rPr sz="2000" b="1" dirty="0">
                <a:latin typeface="Arial"/>
                <a:cs typeface="Arial"/>
              </a:rPr>
              <a:t>Analiza </a:t>
            </a:r>
            <a:r>
              <a:rPr sz="2000" b="1" spc="-5" dirty="0">
                <a:latin typeface="Arial"/>
                <a:cs typeface="Arial"/>
              </a:rPr>
              <a:t>cerinţelor </a:t>
            </a:r>
            <a:r>
              <a:rPr sz="2000" b="1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clarificarea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organizarea specificaţiilor cerinţelor.  Cerinţele </a:t>
            </a:r>
            <a:r>
              <a:rPr sz="2000" dirty="0">
                <a:latin typeface="Arial"/>
                <a:cs typeface="Arial"/>
              </a:rPr>
              <a:t>pot proveni </a:t>
            </a:r>
            <a:r>
              <a:rPr sz="2000" spc="-5" dirty="0">
                <a:latin typeface="Arial"/>
                <a:cs typeface="Arial"/>
              </a:rPr>
              <a:t>din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multe surse, </a:t>
            </a:r>
            <a:r>
              <a:rPr sz="2000" dirty="0">
                <a:latin typeface="Arial"/>
                <a:cs typeface="Arial"/>
              </a:rPr>
              <a:t>cum ar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fi:</a:t>
            </a:r>
            <a:endParaRPr sz="2000">
              <a:latin typeface="Arial"/>
              <a:cs typeface="Arial"/>
            </a:endParaRPr>
          </a:p>
          <a:p>
            <a:pPr marL="926465" marR="5715" indent="-228600">
              <a:lnSpc>
                <a:spcPts val="2290"/>
              </a:lnSpc>
              <a:spcBef>
                <a:spcPts val="158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  <a:tab pos="2110740" algn="l"/>
                <a:tab pos="2447925" algn="l"/>
                <a:tab pos="3575685" algn="l"/>
                <a:tab pos="3799204" algn="l"/>
                <a:tab pos="5055235" algn="l"/>
                <a:tab pos="5673725" algn="l"/>
                <a:tab pos="6717665" algn="l"/>
                <a:tab pos="7280275" algn="l"/>
                <a:tab pos="8380730" algn="l"/>
                <a:tab pos="8929370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tili</a:t>
            </a:r>
            <a:r>
              <a:rPr sz="2000" i="1" spc="5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ri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ap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li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ţi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ei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nu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uri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intermediul unor documente specifice scrise </a:t>
            </a:r>
            <a:r>
              <a:rPr sz="2000" dirty="0">
                <a:latin typeface="Arial"/>
                <a:cs typeface="Arial"/>
              </a:rPr>
              <a:t>special </a:t>
            </a:r>
            <a:r>
              <a:rPr sz="2000" spc="-5" dirty="0">
                <a:latin typeface="Arial"/>
                <a:cs typeface="Arial"/>
              </a:rPr>
              <a:t>pentru acest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scop.</a:t>
            </a:r>
            <a:endParaRPr sz="2000">
              <a:latin typeface="Arial"/>
              <a:cs typeface="Arial"/>
            </a:endParaRPr>
          </a:p>
          <a:p>
            <a:pPr marL="926465" marR="5080" indent="-228600" algn="just">
              <a:lnSpc>
                <a:spcPts val="2300"/>
              </a:lnSpc>
              <a:spcBef>
                <a:spcPts val="1939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Documentaţie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existentă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referitoare la problema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rezolvat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reguli </a:t>
            </a:r>
            <a:r>
              <a:rPr sz="2000" dirty="0">
                <a:latin typeface="Arial"/>
                <a:cs typeface="Arial"/>
              </a:rPr>
              <a:t>interne,  </a:t>
            </a:r>
            <a:r>
              <a:rPr sz="2000" spc="-5" dirty="0">
                <a:latin typeface="Arial"/>
                <a:cs typeface="Arial"/>
              </a:rPr>
              <a:t>proceduri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operare etc. Sunt </a:t>
            </a:r>
            <a:r>
              <a:rPr sz="2000" spc="-5" dirty="0">
                <a:latin typeface="Arial"/>
                <a:cs typeface="Arial"/>
              </a:rPr>
              <a:t>necesare colectarea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selecţia.  Responsabilitatea revine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proiectantului.</a:t>
            </a:r>
            <a:endParaRPr sz="2000">
              <a:latin typeface="Arial"/>
              <a:cs typeface="Arial"/>
            </a:endParaRPr>
          </a:p>
          <a:p>
            <a:pPr marL="926465" marR="5715" indent="-228600" algn="just">
              <a:lnSpc>
                <a:spcPts val="2300"/>
              </a:lnSpc>
              <a:spcBef>
                <a:spcPts val="19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Posibile aplicaţii anterioare </a:t>
            </a:r>
            <a:r>
              <a:rPr sz="2000" spc="-5" dirty="0">
                <a:latin typeface="Arial"/>
                <a:cs typeface="Arial"/>
              </a:rPr>
              <a:t>care trebuie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fie înlocuite sau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noua  </a:t>
            </a:r>
            <a:r>
              <a:rPr sz="2000" spc="-5" dirty="0">
                <a:latin typeface="Arial"/>
                <a:cs typeface="Arial"/>
              </a:rPr>
              <a:t>aplicaţie trebuie </a:t>
            </a:r>
            <a:r>
              <a:rPr sz="2000" dirty="0">
                <a:latin typeface="Arial"/>
                <a:cs typeface="Arial"/>
              </a:rPr>
              <a:t>să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interacţioneze.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2815" y="1676400"/>
            <a:ext cx="1568196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2815" y="2578607"/>
            <a:ext cx="1568196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800" y="1287780"/>
            <a:ext cx="2046732" cy="2290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8035" y="690372"/>
          <a:ext cx="9476740" cy="3179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 unei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75563" y="4228590"/>
            <a:ext cx="9137650" cy="22358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se 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legătură logică între </a:t>
            </a:r>
            <a:r>
              <a:rPr sz="2000" dirty="0">
                <a:latin typeface="Arial"/>
                <a:cs typeface="Arial"/>
              </a:rPr>
              <a:t>două 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Arial"/>
              <a:cs typeface="Arial"/>
            </a:endParaRPr>
          </a:p>
          <a:p>
            <a:pPr marL="926465" marR="7620" lvl="1" indent="-228600">
              <a:lnSpc>
                <a:spcPts val="2290"/>
              </a:lnSpc>
              <a:buFont typeface="Wingdings"/>
              <a:buChar char=""/>
              <a:tabLst>
                <a:tab pos="927735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aplicaţia </a:t>
            </a:r>
            <a:r>
              <a:rPr sz="2000" spc="-5" dirty="0">
                <a:latin typeface="Arial"/>
                <a:cs typeface="Arial"/>
              </a:rPr>
              <a:t>noastră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poate identifica 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ALIFICARE </a:t>
            </a:r>
            <a:r>
              <a:rPr sz="2000" spc="-5" dirty="0">
                <a:latin typeface="Arial"/>
                <a:cs typeface="Arial"/>
              </a:rPr>
              <a:t>între 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2171" y="1409700"/>
            <a:ext cx="2729483" cy="1350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716" y="1287780"/>
            <a:ext cx="2628900" cy="159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2485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8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94690" marR="688340" algn="ctr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Generarea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unei  generalizări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04163" y="3864354"/>
            <a:ext cx="8909050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generalizare între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697865" marR="5080" lvl="1" indent="-228600">
              <a:lnSpc>
                <a:spcPts val="23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spc="-10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generalizare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entităţilor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ERMANENT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EMPORAR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20" y="1287779"/>
            <a:ext cx="972311" cy="1106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14388" y="1287780"/>
            <a:ext cx="2542032" cy="813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1996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35585" marR="229870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Agregarea unor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 o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entitate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04163" y="3044442"/>
            <a:ext cx="8907145" cy="3785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8600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se identifică în specificaţii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entitate care poate fi privită 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latin typeface="Arial"/>
                <a:cs typeface="Arial"/>
              </a:rPr>
              <a:t>agregare </a:t>
            </a:r>
            <a:r>
              <a:rPr sz="2000" dirty="0">
                <a:latin typeface="Arial"/>
                <a:cs typeface="Arial"/>
              </a:rPr>
              <a:t>a unor </a:t>
            </a:r>
            <a:r>
              <a:rPr sz="2000" spc="-5" dirty="0">
                <a:latin typeface="Arial"/>
                <a:cs typeface="Arial"/>
              </a:rPr>
              <a:t>serii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"/>
              <a:cs typeface="Arial"/>
            </a:endParaRPr>
          </a:p>
          <a:p>
            <a:pPr marL="926465" marR="2954020" lvl="1" indent="-457200">
              <a:lnSpc>
                <a:spcPct val="121000"/>
              </a:lnSpc>
              <a:buFont typeface="Wingdings"/>
              <a:buChar char="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identifică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proprietăţile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endParaRPr sz="2000">
              <a:latin typeface="Arial"/>
              <a:cs typeface="Arial"/>
            </a:endParaRPr>
          </a:p>
          <a:p>
            <a:pPr marL="926465" marR="7237095" algn="just">
              <a:lnSpc>
                <a:spcPts val="2900"/>
              </a:lnSpc>
              <a:spcBef>
                <a:spcPts val="170"/>
              </a:spcBef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âr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Sex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5235" y="1146047"/>
            <a:ext cx="944880" cy="98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4283" y="995172"/>
            <a:ext cx="2682239" cy="1232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8035" y="690372"/>
          <a:ext cx="9476740" cy="1599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7855"/>
                <a:gridCol w="3157855"/>
                <a:gridCol w="3161030"/>
              </a:tblGrid>
              <a:tr h="298703">
                <a:tc>
                  <a:txBody>
                    <a:bodyPr/>
                    <a:lstStyle/>
                    <a:p>
                      <a:pPr marL="81661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Transformare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ts val="22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iniţial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Rezultat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827">
                <a:tc>
                  <a:txBody>
                    <a:bodyPr/>
                    <a:lstStyle/>
                    <a:p>
                      <a:pPr algn="ctr">
                        <a:lnSpc>
                          <a:spcPts val="2725"/>
                        </a:lnSpc>
                      </a:pPr>
                      <a:r>
                        <a:rPr sz="24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325" spc="-7" baseline="-12544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325" baseline="-12544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235585" marR="229870" algn="ctr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Agregarea unor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atribute 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 o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relaţie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46839" y="2639058"/>
            <a:ext cx="9365615" cy="382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aplică atunci când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relaţie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privită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latin typeface="Arial"/>
                <a:cs typeface="Arial"/>
              </a:rPr>
              <a:t>agregare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unor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strategiei </a:t>
            </a:r>
            <a:r>
              <a:rPr sz="2000" dirty="0">
                <a:latin typeface="Arial"/>
                <a:cs typeface="Arial"/>
              </a:rPr>
              <a:t>bottom –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Arial"/>
              <a:cs typeface="Arial"/>
            </a:endParaRPr>
          </a:p>
          <a:p>
            <a:pPr marL="927100" marR="5080" algn="just">
              <a:lnSpc>
                <a:spcPct val="95700"/>
              </a:lnSpc>
            </a:pPr>
            <a:r>
              <a:rPr sz="2000" spc="-5" dirty="0">
                <a:latin typeface="Arial"/>
                <a:cs typeface="Arial"/>
              </a:rPr>
              <a:t>permite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descompunerea problemei în componente simple </a:t>
            </a:r>
            <a:r>
              <a:rPr sz="2000" spc="-5" dirty="0">
                <a:latin typeface="Arial"/>
                <a:cs typeface="Arial"/>
              </a:rPr>
              <a:t>care pot fi </a:t>
            </a:r>
            <a:r>
              <a:rPr sz="2000" dirty="0">
                <a:latin typeface="Arial"/>
                <a:cs typeface="Arial"/>
              </a:rPr>
              <a:t>uşor  </a:t>
            </a:r>
            <a:r>
              <a:rPr sz="2000" spc="-5" dirty="0">
                <a:latin typeface="Arial"/>
                <a:cs typeface="Arial"/>
              </a:rPr>
              <a:t>identificate </a:t>
            </a:r>
            <a:r>
              <a:rPr sz="2000" dirty="0">
                <a:latin typeface="Arial"/>
                <a:cs typeface="Arial"/>
              </a:rPr>
              <a:t>şi astfel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procesul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 poate fi atribuit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multor  proiectanţi dacă este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necesar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Dezavantajul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multor scheme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conceptuale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5632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latin typeface="Arial"/>
                <a:cs typeface="Arial"/>
              </a:rPr>
              <a:t>Strategia inside-out (din interior spre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exterior)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63" y="1262887"/>
            <a:ext cx="6944359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fi privită </a:t>
            </a:r>
            <a:r>
              <a:rPr sz="2000" dirty="0">
                <a:latin typeface="Arial"/>
                <a:cs typeface="Arial"/>
              </a:rPr>
              <a:t>ca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particularizare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strategiei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jos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în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250">
              <a:latin typeface="Arial"/>
              <a:cs typeface="Arial"/>
            </a:endParaRPr>
          </a:p>
          <a:p>
            <a:pPr marL="239395" marR="5080" indent="-227329">
              <a:lnSpc>
                <a:spcPts val="229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  <a:tab pos="693420" algn="l"/>
                <a:tab pos="1638300" algn="l"/>
                <a:tab pos="2089785" algn="l"/>
                <a:tab pos="3021965" algn="l"/>
                <a:tab pos="4235450" algn="l"/>
                <a:tab pos="5619115" algn="l"/>
                <a:tab pos="5986145" algn="l"/>
                <a:tab pos="664781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epe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â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ap</a:t>
            </a:r>
            <a:r>
              <a:rPr sz="2000" dirty="0">
                <a:latin typeface="Arial"/>
                <a:cs typeface="Arial"/>
              </a:rPr>
              <a:t>oi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proiectarea se extinde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radial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6043" y="1877059"/>
            <a:ext cx="577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9087" y="1877059"/>
            <a:ext cx="1073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ora,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163" y="2782314"/>
            <a:ext cx="8909050" cy="27285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9395" marR="5080" indent="-227329" algn="just">
              <a:lnSpc>
                <a:spcPts val="2300"/>
              </a:lnSpc>
              <a:spcBef>
                <a:spcPts val="26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alte cuvinte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reprezintă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întâi conceptele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cele mai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apropiate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conceptele iniţiale </a:t>
            </a:r>
            <a:r>
              <a:rPr sz="2000" dirty="0">
                <a:latin typeface="Arial"/>
                <a:cs typeface="Arial"/>
              </a:rPr>
              <a:t>şi apoi </a:t>
            </a:r>
            <a:r>
              <a:rPr sz="2000" spc="-5" dirty="0">
                <a:latin typeface="Arial"/>
                <a:cs typeface="Arial"/>
              </a:rPr>
              <a:t>procesul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proiectare se mută spre conceptele 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depărtate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intermediul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navigării prin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specificaţii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9395" marR="6350" indent="-227329" algn="just">
              <a:lnSpc>
                <a:spcPts val="2300"/>
              </a:lnSpc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avantajul </a:t>
            </a:r>
            <a:r>
              <a:rPr sz="2000" spc="-5" dirty="0">
                <a:latin typeface="Arial"/>
                <a:cs typeface="Arial"/>
              </a:rPr>
              <a:t>acestei strategii </a:t>
            </a:r>
            <a:r>
              <a:rPr sz="2000" dirty="0">
                <a:latin typeface="Arial"/>
                <a:cs typeface="Arial"/>
              </a:rPr>
              <a:t>constă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eliminarea paşilor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din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strategia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jos în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"/>
            </a:pPr>
            <a:endParaRPr sz="2200">
              <a:latin typeface="Arial"/>
              <a:cs typeface="Arial"/>
            </a:endParaRPr>
          </a:p>
          <a:p>
            <a:pPr marL="239395" marR="5080" indent="-227329" algn="just">
              <a:lnSpc>
                <a:spcPts val="2300"/>
              </a:lnSpc>
              <a:buFont typeface="Symbol"/>
              <a:buChar char=""/>
              <a:tabLst>
                <a:tab pos="241935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examinarea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timp în timp,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tuturor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specificaţiilor </a:t>
            </a:r>
            <a:r>
              <a:rPr sz="2000" spc="-5" dirty="0">
                <a:latin typeface="Arial"/>
                <a:cs typeface="Arial"/>
              </a:rPr>
              <a:t>căutând  concepte </a:t>
            </a:r>
            <a:r>
              <a:rPr sz="2000" dirty="0">
                <a:latin typeface="Arial"/>
                <a:cs typeface="Arial"/>
              </a:rPr>
              <a:t>ce nu au fost </a:t>
            </a:r>
            <a:r>
              <a:rPr sz="2000" spc="-5" dirty="0">
                <a:latin typeface="Arial"/>
                <a:cs typeface="Arial"/>
              </a:rPr>
              <a:t>reprezentate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încă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63" y="359664"/>
            <a:ext cx="8872953" cy="5937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4039" y="6421625"/>
            <a:ext cx="756729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8. Exemplu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strategie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inside-out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Ariile indicate prezintă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dezvoltare cronologică posibilă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schemei.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63" y="328675"/>
            <a:ext cx="1889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latin typeface="Arial"/>
                <a:cs typeface="Arial"/>
              </a:rPr>
              <a:t>Strategia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i="1" spc="-5" dirty="0">
                <a:latin typeface="Arial"/>
                <a:cs typeface="Arial"/>
              </a:rPr>
              <a:t>mixtă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39" y="1339087"/>
            <a:ext cx="9139555" cy="3610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8125" marR="6985" indent="-226060">
              <a:lnSpc>
                <a:spcPts val="2300"/>
              </a:lnSpc>
              <a:spcBef>
                <a:spcPts val="260"/>
              </a:spcBef>
              <a:buClr>
                <a:srgbClr val="00007F"/>
              </a:buClr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se poate </a:t>
            </a:r>
            <a:r>
              <a:rPr sz="2000" spc="-5" dirty="0">
                <a:latin typeface="Arial"/>
                <a:cs typeface="Arial"/>
              </a:rPr>
              <a:t>adopta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strategie mixtă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combină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avantajele strategiilor top- 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down, bottom-up şi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inside-out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"/>
            </a:pPr>
            <a:endParaRPr sz="2700">
              <a:latin typeface="Arial"/>
              <a:cs typeface="Arial"/>
            </a:endParaRPr>
          </a:p>
          <a:p>
            <a:pPr marL="238125" marR="5715" indent="-226060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proiectanţii descompun cerinţele în componente </a:t>
            </a:r>
            <a:r>
              <a:rPr sz="2000" spc="-5" dirty="0">
                <a:latin typeface="Arial"/>
                <a:cs typeface="Arial"/>
              </a:rPr>
              <a:t>conform strategiei bottom-up,  </a:t>
            </a:r>
            <a:r>
              <a:rPr sz="2000" dirty="0">
                <a:latin typeface="Arial"/>
                <a:cs typeface="Arial"/>
              </a:rPr>
              <a:t>dar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 se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dezvoltă componentele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separat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2850">
              <a:latin typeface="Arial"/>
              <a:cs typeface="Arial"/>
            </a:endParaRPr>
          </a:p>
          <a:p>
            <a:pPr marL="238125" marR="5715" indent="-226060">
              <a:lnSpc>
                <a:spcPts val="2380"/>
              </a:lnSpc>
              <a:buFont typeface="Symbol"/>
              <a:buChar char=""/>
              <a:tabLst>
                <a:tab pos="243204" algn="l"/>
              </a:tabLst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acelaşi </a:t>
            </a:r>
            <a:r>
              <a:rPr sz="2000" spc="-5" dirty="0">
                <a:latin typeface="Arial"/>
                <a:cs typeface="Arial"/>
              </a:rPr>
              <a:t>timp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defineşte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 </a:t>
            </a:r>
            <a:r>
              <a:rPr sz="2400" i="1" spc="-5" dirty="0">
                <a:solidFill>
                  <a:srgbClr val="00007F"/>
                </a:solidFill>
                <a:latin typeface="Arial"/>
                <a:cs typeface="Arial"/>
              </a:rPr>
              <a:t>schemă cadru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care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conţine</a:t>
            </a:r>
            <a:r>
              <a:rPr sz="2000" spc="-5" dirty="0">
                <a:latin typeface="Arial"/>
                <a:cs typeface="Arial"/>
              </a:rPr>
              <a:t>, la nivel abstract,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principalele componente ale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aplicaţiei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"/>
            </a:pPr>
            <a:endParaRPr sz="2700">
              <a:latin typeface="Arial"/>
              <a:cs typeface="Arial"/>
            </a:endParaRPr>
          </a:p>
          <a:p>
            <a:pPr marL="238125" marR="5080" indent="-226060">
              <a:lnSpc>
                <a:spcPts val="2300"/>
              </a:lnSpc>
              <a:buFont typeface="Symbol"/>
              <a:buChar char=""/>
              <a:tabLst>
                <a:tab pos="243204" algn="l"/>
              </a:tabLst>
            </a:pP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cadru furnizează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viziune sintetică asupra procesului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proiectare </a:t>
            </a:r>
            <a:r>
              <a:rPr sz="2000" spc="-5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 uşurează integrarea schemelor dezvoltate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separat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19759"/>
            <a:ext cx="936625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212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exemplul prezentat în secţiunile anterioare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dirty="0">
                <a:latin typeface="Arial"/>
                <a:cs typeface="Arial"/>
              </a:rPr>
              <a:t>cadru </a:t>
            </a:r>
            <a:r>
              <a:rPr sz="2000" spc="-5" dirty="0">
                <a:latin typeface="Arial"/>
                <a:cs typeface="Arial"/>
              </a:rPr>
              <a:t>posibilă 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următoare: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6" y="1821180"/>
            <a:ext cx="8566404" cy="1250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4163" y="3276090"/>
            <a:ext cx="8909050" cy="325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9. </a:t>
            </a:r>
            <a:r>
              <a:rPr sz="1800" dirty="0">
                <a:latin typeface="Arial"/>
                <a:cs typeface="Arial"/>
              </a:rPr>
              <a:t>Schema </a:t>
            </a:r>
            <a:r>
              <a:rPr sz="1800" spc="-5" dirty="0">
                <a:latin typeface="Arial"/>
                <a:cs typeface="Arial"/>
              </a:rPr>
              <a:t>cadru pentru procesul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instruire într-o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companie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acest </a:t>
            </a:r>
            <a:r>
              <a:rPr sz="2000" dirty="0">
                <a:latin typeface="Arial"/>
                <a:cs typeface="Arial"/>
              </a:rPr>
              <a:t>punct se pot </a:t>
            </a:r>
            <a:r>
              <a:rPr sz="2000" spc="-5" dirty="0">
                <a:latin typeface="Arial"/>
                <a:cs typeface="Arial"/>
              </a:rPr>
              <a:t>examina separat conceptele principale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rafinări graduale </a:t>
            </a:r>
            <a:r>
              <a:rPr sz="2000" spc="-5" dirty="0">
                <a:latin typeface="Arial"/>
                <a:cs typeface="Arial"/>
              </a:rPr>
              <a:t>(urmând </a:t>
            </a:r>
            <a:r>
              <a:rPr sz="2000" dirty="0">
                <a:latin typeface="Arial"/>
                <a:cs typeface="Arial"/>
              </a:rPr>
              <a:t>paşii </a:t>
            </a:r>
            <a:r>
              <a:rPr sz="2000" spc="-5" dirty="0">
                <a:latin typeface="Arial"/>
                <a:cs typeface="Arial"/>
              </a:rPr>
              <a:t>strategiei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top-down)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sau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697865" marR="5080" indent="-228600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  <a:tab pos="1158240" algn="l"/>
                <a:tab pos="1702435" algn="l"/>
                <a:tab pos="2712720" algn="l"/>
                <a:tab pos="4500245" algn="l"/>
                <a:tab pos="4960620" algn="l"/>
                <a:tab pos="6181725" algn="l"/>
                <a:tab pos="6865620" algn="l"/>
                <a:tab pos="7339965" algn="l"/>
                <a:tab pos="7813675" algn="l"/>
                <a:tab pos="8414385" algn="l"/>
              </a:tabLst>
            </a:pP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x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pon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î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reprezentate </a:t>
            </a:r>
            <a:r>
              <a:rPr sz="2000" dirty="0">
                <a:latin typeface="Arial"/>
                <a:cs typeface="Arial"/>
              </a:rPr>
              <a:t>(conform </a:t>
            </a:r>
            <a:r>
              <a:rPr sz="2000" spc="-5" dirty="0">
                <a:latin typeface="Arial"/>
                <a:cs typeface="Arial"/>
              </a:rPr>
              <a:t>strategiei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bottom-up)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51352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Calitatea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unei scheme</a:t>
            </a:r>
            <a:r>
              <a:rPr sz="2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conceptuale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941323"/>
            <a:ext cx="9366250" cy="463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Proprietăţile utilizate pentru </a:t>
            </a:r>
            <a:r>
              <a:rPr sz="2000" dirty="0">
                <a:latin typeface="Arial"/>
                <a:cs typeface="Arial"/>
              </a:rPr>
              <a:t>a stabili </a:t>
            </a:r>
            <a:r>
              <a:rPr sz="2000" spc="-5" dirty="0">
                <a:latin typeface="Arial"/>
                <a:cs typeface="Arial"/>
              </a:rPr>
              <a:t>calitatea </a:t>
            </a:r>
            <a:r>
              <a:rPr sz="200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scheme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sunt: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Corectitudinea schemei</a:t>
            </a:r>
            <a:endParaRPr sz="2200">
              <a:latin typeface="Arial"/>
              <a:cs typeface="Arial"/>
            </a:endParaRPr>
          </a:p>
          <a:p>
            <a:pPr marL="12700" marR="6350" indent="457200">
              <a:lnSpc>
                <a:spcPts val="2300"/>
              </a:lnSpc>
              <a:spcBef>
                <a:spcPts val="1860"/>
              </a:spcBef>
            </a:pPr>
            <a:r>
              <a:rPr sz="2000" dirty="0">
                <a:latin typeface="Arial"/>
                <a:cs typeface="Arial"/>
              </a:rPr>
              <a:t>O schemă </a:t>
            </a:r>
            <a:r>
              <a:rPr sz="2000" spc="-5" dirty="0">
                <a:latin typeface="Arial"/>
                <a:cs typeface="Arial"/>
              </a:rPr>
              <a:t>conceptuală </a:t>
            </a:r>
            <a:r>
              <a:rPr sz="2000" spc="-10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corectă </a:t>
            </a:r>
            <a:r>
              <a:rPr sz="2000" spc="-5" dirty="0">
                <a:latin typeface="Arial"/>
                <a:cs typeface="Arial"/>
              </a:rPr>
              <a:t>dacă utilizează corect construcţiile puse la  dispoziţie </a:t>
            </a:r>
            <a:r>
              <a:rPr sz="2000" dirty="0">
                <a:latin typeface="Arial"/>
                <a:cs typeface="Arial"/>
              </a:rPr>
              <a:t>de modelul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conceptual.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defini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tipuri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erori: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697865" marR="5715" indent="-228600" algn="just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erorile sintactice </a:t>
            </a:r>
            <a:r>
              <a:rPr sz="2000" spc="-5" dirty="0">
                <a:latin typeface="Arial"/>
                <a:cs typeface="Arial"/>
              </a:rPr>
              <a:t>marchează utilizarea ilegală </a:t>
            </a:r>
            <a:r>
              <a:rPr sz="2000" dirty="0">
                <a:latin typeface="Arial"/>
                <a:cs typeface="Arial"/>
              </a:rPr>
              <a:t>a unei </a:t>
            </a:r>
            <a:r>
              <a:rPr sz="2000" spc="-5" dirty="0">
                <a:latin typeface="Arial"/>
                <a:cs typeface="Arial"/>
              </a:rPr>
              <a:t>construcţii (ex.:  generalizarea </a:t>
            </a:r>
            <a:r>
              <a:rPr sz="2000" dirty="0">
                <a:latin typeface="Arial"/>
                <a:cs typeface="Arial"/>
              </a:rPr>
              <a:t>dintre </a:t>
            </a:r>
            <a:r>
              <a:rPr sz="2000" spc="-5" dirty="0">
                <a:latin typeface="Arial"/>
                <a:cs typeface="Arial"/>
              </a:rPr>
              <a:t>relaţii în detrimentul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entităţilor)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ct val="95700"/>
              </a:lnSpc>
              <a:spcBef>
                <a:spcPts val="188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erorile semantice </a:t>
            </a:r>
            <a:r>
              <a:rPr sz="2000" spc="-5" dirty="0">
                <a:latin typeface="Arial"/>
                <a:cs typeface="Arial"/>
              </a:rPr>
              <a:t>marchează utilizarea </a:t>
            </a:r>
            <a:r>
              <a:rPr sz="200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construcţii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spc="-5" dirty="0">
                <a:latin typeface="Arial"/>
                <a:cs typeface="Arial"/>
              </a:rPr>
              <a:t>nu-şi urmăreşte  definiţia (ex.: utilizarea </a:t>
            </a:r>
            <a:r>
              <a:rPr sz="2000" spc="-10" dirty="0">
                <a:latin typeface="Arial"/>
                <a:cs typeface="Arial"/>
              </a:rPr>
              <a:t>unei </a:t>
            </a:r>
            <a:r>
              <a:rPr sz="2000" spc="-5" dirty="0">
                <a:latin typeface="Arial"/>
                <a:cs typeface="Arial"/>
              </a:rPr>
              <a:t>relaţii pentru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descrie faptul </a:t>
            </a:r>
            <a:r>
              <a:rPr sz="2000" dirty="0">
                <a:latin typeface="Arial"/>
                <a:cs typeface="Arial"/>
              </a:rPr>
              <a:t>că o </a:t>
            </a:r>
            <a:r>
              <a:rPr sz="2000" spc="-5" dirty="0">
                <a:latin typeface="Arial"/>
                <a:cs typeface="Arial"/>
              </a:rPr>
              <a:t>entitate </a:t>
            </a:r>
            <a:r>
              <a:rPr sz="2000" dirty="0">
                <a:latin typeface="Arial"/>
                <a:cs typeface="Arial"/>
              </a:rPr>
              <a:t>este o  </a:t>
            </a:r>
            <a:r>
              <a:rPr sz="2000" spc="-5" dirty="0">
                <a:latin typeface="Arial"/>
                <a:cs typeface="Arial"/>
              </a:rPr>
              <a:t>specializare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altei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7151"/>
            <a:ext cx="37820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Caracterul complet al</a:t>
            </a:r>
            <a:r>
              <a:rPr sz="2200" spc="-35" dirty="0"/>
              <a:t> </a:t>
            </a:r>
            <a:r>
              <a:rPr sz="2200" spc="-5" dirty="0"/>
              <a:t>schemei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46827" y="801116"/>
            <a:ext cx="9366250" cy="59182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457200" algn="just">
              <a:lnSpc>
                <a:spcPct val="95700"/>
              </a:lnSpc>
              <a:spcBef>
                <a:spcPts val="204"/>
              </a:spcBef>
            </a:pPr>
            <a:r>
              <a:rPr sz="2000" dirty="0">
                <a:latin typeface="Arial"/>
                <a:cs typeface="Arial"/>
              </a:rPr>
              <a:t>O schemă </a:t>
            </a:r>
            <a:r>
              <a:rPr sz="2000" spc="-5" dirty="0">
                <a:latin typeface="Arial"/>
                <a:cs typeface="Arial"/>
              </a:rPr>
              <a:t>conceptuală este completă </a:t>
            </a:r>
            <a:r>
              <a:rPr sz="2000" dirty="0">
                <a:latin typeface="Arial"/>
                <a:cs typeface="Arial"/>
              </a:rPr>
              <a:t>dacă </a:t>
            </a:r>
            <a:r>
              <a:rPr sz="2000" spc="-5" dirty="0">
                <a:latin typeface="Arial"/>
                <a:cs typeface="Arial"/>
              </a:rPr>
              <a:t>include </a:t>
            </a:r>
            <a:r>
              <a:rPr sz="2000" dirty="0">
                <a:latin typeface="Arial"/>
                <a:cs typeface="Arial"/>
              </a:rPr>
              <a:t>concepte </a:t>
            </a:r>
            <a:r>
              <a:rPr sz="2000" spc="-5" dirty="0">
                <a:latin typeface="Arial"/>
                <a:cs typeface="Arial"/>
              </a:rPr>
              <a:t>ce reprezintă  toate cerinţele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date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care permit execuţia tuturor operaţiilor incluse în cerinţele  operaţionale.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Accesibilitatea schemei</a:t>
            </a:r>
            <a:endParaRPr sz="2200">
              <a:latin typeface="Arial"/>
              <a:cs typeface="Arial"/>
            </a:endParaRPr>
          </a:p>
          <a:p>
            <a:pPr marL="12700" marR="6350" indent="457200" algn="just">
              <a:lnSpc>
                <a:spcPts val="2290"/>
              </a:lnSpc>
              <a:spcBef>
                <a:spcPts val="1265"/>
              </a:spcBef>
            </a:pP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conceptuală este accesibilă când reprezintă cerinţele într-un mod  </a:t>
            </a:r>
            <a:r>
              <a:rPr sz="2000" dirty="0">
                <a:latin typeface="Arial"/>
                <a:cs typeface="Arial"/>
              </a:rPr>
              <a:t>natural şi </a:t>
            </a:r>
            <a:r>
              <a:rPr sz="2000" spc="-5" dirty="0">
                <a:latin typeface="Arial"/>
                <a:cs typeface="Arial"/>
              </a:rPr>
              <a:t>uşor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înţeles.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7F"/>
                </a:solidFill>
                <a:latin typeface="Arial"/>
                <a:cs typeface="Arial"/>
              </a:rPr>
              <a:t>Minimalitatea schemei</a:t>
            </a:r>
            <a:endParaRPr sz="2200">
              <a:latin typeface="Arial"/>
              <a:cs typeface="Arial"/>
            </a:endParaRPr>
          </a:p>
          <a:p>
            <a:pPr marL="698500" marR="5080" indent="-228600">
              <a:lnSpc>
                <a:spcPts val="2300"/>
              </a:lnSpc>
              <a:spcBef>
                <a:spcPts val="1390"/>
              </a:spcBef>
              <a:buFont typeface="Symbol"/>
              <a:buChar char=""/>
              <a:tabLst>
                <a:tab pos="699135" algn="l"/>
                <a:tab pos="1725295" algn="l"/>
                <a:tab pos="2342515" algn="l"/>
                <a:tab pos="3496310" algn="l"/>
                <a:tab pos="4185285" algn="l"/>
                <a:tab pos="4887595" algn="l"/>
                <a:tab pos="6395085" algn="l"/>
                <a:tab pos="7307580" algn="l"/>
                <a:tab pos="7926705" algn="l"/>
              </a:tabLst>
            </a:pP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â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unt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0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doar o </a:t>
            </a:r>
            <a:r>
              <a:rPr sz="2000" spc="-5" dirty="0">
                <a:latin typeface="Arial"/>
                <a:cs typeface="Arial"/>
              </a:rPr>
              <a:t>singură </a:t>
            </a:r>
            <a:r>
              <a:rPr sz="2000" dirty="0">
                <a:latin typeface="Arial"/>
                <a:cs typeface="Arial"/>
              </a:rPr>
              <a:t>dată </a:t>
            </a:r>
            <a:r>
              <a:rPr sz="2000" spc="-5" dirty="0">
                <a:latin typeface="Arial"/>
                <a:cs typeface="Arial"/>
              </a:rPr>
              <a:t>în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schemă</a:t>
            </a:r>
            <a:endParaRPr sz="2000">
              <a:latin typeface="Arial"/>
              <a:cs typeface="Arial"/>
            </a:endParaRPr>
          </a:p>
          <a:p>
            <a:pPr marL="698500" marR="5080" indent="-228600">
              <a:lnSpc>
                <a:spcPts val="2300"/>
              </a:lnSpc>
              <a:spcBef>
                <a:spcPts val="133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schema </a:t>
            </a:r>
            <a:r>
              <a:rPr sz="2000" spc="-10" dirty="0">
                <a:latin typeface="Arial"/>
                <a:cs typeface="Arial"/>
              </a:rPr>
              <a:t>nu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minimală </a:t>
            </a:r>
            <a:r>
              <a:rPr sz="2000" dirty="0">
                <a:latin typeface="Arial"/>
                <a:cs typeface="Arial"/>
              </a:rPr>
              <a:t>când </a:t>
            </a:r>
            <a:r>
              <a:rPr sz="2000" spc="-5" dirty="0">
                <a:latin typeface="Arial"/>
                <a:cs typeface="Arial"/>
              </a:rPr>
              <a:t>apar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redundanţele </a:t>
            </a:r>
            <a:r>
              <a:rPr sz="2000" dirty="0">
                <a:latin typeface="Arial"/>
                <a:cs typeface="Arial"/>
              </a:rPr>
              <a:t>– concepte </a:t>
            </a:r>
            <a:r>
              <a:rPr sz="2000" spc="-5" dirty="0">
                <a:latin typeface="Arial"/>
                <a:cs typeface="Arial"/>
              </a:rPr>
              <a:t>derivate din  altele</a:t>
            </a:r>
            <a:endParaRPr sz="2000">
              <a:latin typeface="Arial"/>
              <a:cs typeface="Arial"/>
            </a:endParaRPr>
          </a:p>
          <a:p>
            <a:pPr marL="1155700" marR="6350" lvl="1" indent="-228600">
              <a:lnSpc>
                <a:spcPts val="2300"/>
              </a:lnSpc>
              <a:spcBef>
                <a:spcPts val="1340"/>
              </a:spcBef>
              <a:buFont typeface="Symbol"/>
              <a:buChar char=""/>
              <a:tabLst>
                <a:tab pos="1156335" algn="l"/>
                <a:tab pos="1435735" algn="l"/>
                <a:tab pos="2196465" algn="l"/>
                <a:tab pos="2927985" algn="l"/>
                <a:tab pos="3350260" algn="l"/>
                <a:tab pos="4773295" algn="l"/>
                <a:tab pos="5392420" algn="l"/>
                <a:tab pos="6520180" algn="l"/>
                <a:tab pos="7589520" algn="l"/>
                <a:tab pos="9067800" algn="l"/>
              </a:tabLst>
            </a:pPr>
            <a:r>
              <a:rPr sz="2000" dirty="0">
                <a:latin typeface="Arial"/>
                <a:cs typeface="Arial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spc="-15" dirty="0">
                <a:latin typeface="Arial"/>
                <a:cs typeface="Arial"/>
              </a:rPr>
              <a:t>na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prezenţa </a:t>
            </a:r>
            <a:r>
              <a:rPr sz="2000" spc="-5" dirty="0">
                <a:latin typeface="Arial"/>
                <a:cs typeface="Arial"/>
              </a:rPr>
              <a:t>relaţiilor şi/sau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generalizărilor</a:t>
            </a:r>
            <a:endParaRPr sz="2000">
              <a:latin typeface="Arial"/>
              <a:cs typeface="Arial"/>
            </a:endParaRPr>
          </a:p>
          <a:p>
            <a:pPr marL="1155700" marR="5080" lvl="1" indent="-228600">
              <a:lnSpc>
                <a:spcPts val="2290"/>
              </a:lnSpc>
              <a:spcBef>
                <a:spcPts val="1350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câteodată redundanţele sunt necesare </a:t>
            </a: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motive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proiectare, </a:t>
            </a:r>
            <a:r>
              <a:rPr sz="2000" dirty="0">
                <a:latin typeface="Arial"/>
                <a:cs typeface="Arial"/>
              </a:rPr>
              <a:t>aceste  </a:t>
            </a:r>
            <a:r>
              <a:rPr sz="2000" spc="-5" dirty="0">
                <a:latin typeface="Arial"/>
                <a:cs typeface="Arial"/>
              </a:rPr>
              <a:t>situaţii fiind precizate în documentaţie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4980" cy="9163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260"/>
              </a:spcBef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r>
              <a:rPr sz="2000" i="1" spc="-5" dirty="0">
                <a:latin typeface="Arial"/>
                <a:cs typeface="Arial"/>
              </a:rPr>
              <a:t>.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cere </a:t>
            </a:r>
            <a:r>
              <a:rPr sz="2000" spc="-5" dirty="0">
                <a:latin typeface="Arial"/>
                <a:cs typeface="Arial"/>
              </a:rPr>
              <a:t>proiectarea unei baze </a:t>
            </a:r>
            <a:r>
              <a:rPr sz="2000" dirty="0">
                <a:latin typeface="Arial"/>
                <a:cs typeface="Arial"/>
              </a:rPr>
              <a:t>de date </a:t>
            </a:r>
            <a:r>
              <a:rPr sz="2000" spc="-5" dirty="0">
                <a:latin typeface="Arial"/>
                <a:cs typeface="Arial"/>
              </a:rPr>
              <a:t>pentru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companie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training </a:t>
            </a:r>
            <a:r>
              <a:rPr sz="2000" dirty="0">
                <a:latin typeface="Arial"/>
                <a:cs typeface="Arial"/>
              </a:rPr>
              <a:t>şi  pentru </a:t>
            </a:r>
            <a:r>
              <a:rPr sz="2000" spc="-5" dirty="0">
                <a:latin typeface="Arial"/>
                <a:cs typeface="Arial"/>
              </a:rPr>
              <a:t>care s-au colectat specificaţiile prezentate în tabelul următor. </a:t>
            </a:r>
            <a:r>
              <a:rPr sz="2000" dirty="0">
                <a:latin typeface="Arial"/>
                <a:cs typeface="Arial"/>
              </a:rPr>
              <a:t>Datele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latin typeface="Arial"/>
                <a:cs typeface="Arial"/>
              </a:rPr>
              <a:t>fost  </a:t>
            </a:r>
            <a:r>
              <a:rPr sz="2000" dirty="0">
                <a:latin typeface="Arial"/>
                <a:cs typeface="Arial"/>
              </a:rPr>
              <a:t>extrase </a:t>
            </a:r>
            <a:r>
              <a:rPr sz="2000" spc="-5" dirty="0">
                <a:latin typeface="Arial"/>
                <a:cs typeface="Arial"/>
              </a:rPr>
              <a:t>prin interviuri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angajaţii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companiei.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1395" y="1528572"/>
          <a:ext cx="8896985" cy="58247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"/>
                <a:gridCol w="8432165"/>
              </a:tblGrid>
              <a:tr h="298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696">
                <a:tc>
                  <a:txBody>
                    <a:bodyPr/>
                    <a:lstStyle/>
                    <a:p>
                      <a:pPr marL="67945">
                        <a:lnSpc>
                          <a:spcPts val="2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Dorim crearea unei baze de date pentru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face cursuri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78840" algn="l"/>
                          <a:tab pos="1819275" algn="l"/>
                          <a:tab pos="2656205" algn="l"/>
                          <a:tab pos="3037205" algn="l"/>
                          <a:tab pos="3911600" algn="l"/>
                          <a:tab pos="4495165" algn="l"/>
                          <a:tab pos="5332095" algn="l"/>
                          <a:tab pos="6194425" algn="l"/>
                          <a:tab pos="6497955" algn="l"/>
                          <a:tab pos="769112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aceasta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stocăm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despre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instruiţi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5000),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identificaţi</a:t>
                      </a:r>
                      <a:r>
                        <a:rPr sz="1800" spc="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prin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cod,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vrem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stocăm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48360" algn="l"/>
                          <a:tab pos="1896745" algn="l"/>
                          <a:tab pos="3072130" algn="l"/>
                          <a:tab pos="4119245" algn="l"/>
                          <a:tab pos="5041265" algn="l"/>
                          <a:tab pos="5871845" algn="l"/>
                          <a:tab pos="6577330" algn="l"/>
                          <a:tab pos="761365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codul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numeric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personal,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vârsta,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sexul,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naşterii,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1575435" algn="l"/>
                          <a:tab pos="2409190" algn="l"/>
                          <a:tab pos="2709545" algn="l"/>
                          <a:tab pos="3669665" algn="l"/>
                          <a:tab pos="4059554" algn="l"/>
                          <a:tab pos="4944745" algn="l"/>
                          <a:tab pos="6135370" algn="l"/>
                          <a:tab pos="7095490" algn="l"/>
                          <a:tab pos="74720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angajatorului,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adresa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angajatorii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anteriori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perioada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angajării),</a:t>
                      </a:r>
                      <a:r>
                        <a:rPr sz="1800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urmate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(există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circa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cursuri)</a:t>
                      </a:r>
                      <a:r>
                        <a:rPr sz="1800" spc="3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aprecierea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finală</a:t>
                      </a:r>
                      <a:r>
                        <a:rPr sz="18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882015" algn="l"/>
                          <a:tab pos="1508125" algn="l"/>
                          <a:tab pos="2221865" algn="l"/>
                          <a:tab pos="3025140" algn="l"/>
                          <a:tab pos="3407410" algn="l"/>
                          <a:tab pos="4605020" algn="l"/>
                          <a:tab pos="4975860" algn="l"/>
                          <a:tab pos="6388100" algn="l"/>
                          <a:tab pos="7610475" algn="l"/>
                          <a:tab pos="79165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Avem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nevoie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asemenea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reprezentăm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seminariile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aşteptat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şi,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zi,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locurile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orele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care clasele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sunt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ocupate.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 curs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cod 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titlu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 curs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organizat de oricâte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ori.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Fiecărei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organizări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</a:t>
                      </a:r>
                      <a:r>
                        <a:rPr sz="1800" spc="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particular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îi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spunem</a:t>
                      </a:r>
                      <a:r>
                        <a:rPr sz="1800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„ediţie”</a:t>
                      </a:r>
                      <a:r>
                        <a:rPr sz="1800" spc="4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4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cursului.</a:t>
                      </a:r>
                      <a:r>
                        <a:rPr sz="18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938530" algn="l"/>
                          <a:tab pos="1670050" algn="l"/>
                          <a:tab pos="2286000" algn="l"/>
                          <a:tab pos="3562985" algn="l"/>
                          <a:tab pos="4193540" algn="l"/>
                          <a:tab pos="4632960" algn="l"/>
                          <a:tab pos="5325745" algn="l"/>
                          <a:tab pos="5955665" algn="l"/>
                          <a:tab pos="6392545" algn="l"/>
                          <a:tab pos="7186930" algn="l"/>
                          <a:tab pos="753745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vom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reprezenta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start,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  <a:tabLst>
                          <a:tab pos="1621155" algn="l"/>
                          <a:tab pos="2284095" algn="l"/>
                          <a:tab pos="2667000" algn="l"/>
                          <a:tab pos="3469640" algn="l"/>
                          <a:tab pos="4030345" algn="l"/>
                          <a:tab pos="4809490" algn="l"/>
                          <a:tab pos="5751195" algn="l"/>
                          <a:tab pos="6618605" algn="l"/>
                          <a:tab pos="744728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participanţilor.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Dacă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dintr-o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liberală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cunoscut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domeniul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expertiză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dacă este necesar titlul său. Pentru oricine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lucrează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la companie, vom stoca nivelul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poziţia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deţinută.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(circa</a:t>
                      </a:r>
                      <a:r>
                        <a:rPr sz="18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300)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vom</a:t>
                      </a:r>
                      <a:r>
                        <a:rPr sz="18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preciza</a:t>
                      </a:r>
                      <a:r>
                        <a:rPr sz="18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numele,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vârsta,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locul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naşterii,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ediţia cursului predat,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cursurile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predate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trecut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cursurile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 titular</a:t>
                      </a:r>
                      <a:r>
                        <a:rPr sz="1800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calificat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 ţină.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 stochează numerele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tuturor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instructorilor.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7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r>
                        <a:rPr sz="1800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</a:t>
                      </a:r>
                      <a:r>
                        <a:rPr sz="1800" spc="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permanent</a:t>
                      </a:r>
                      <a:r>
                        <a:rPr sz="1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companiei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training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sau</a:t>
                      </a:r>
                      <a:r>
                        <a:rPr sz="1800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64419">
                <a:tc>
                  <a:txBody>
                    <a:bodyPr/>
                    <a:lstStyle/>
                    <a:p>
                      <a:pPr marL="67945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8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angajat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temporar.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6516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Metodă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de abordare a proiectării</a:t>
            </a:r>
            <a:r>
              <a:rPr sz="22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conceptuale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În </a:t>
            </a:r>
            <a:r>
              <a:rPr dirty="0"/>
              <a:t>practică </a:t>
            </a:r>
            <a:r>
              <a:rPr spc="-5" dirty="0"/>
              <a:t>se </a:t>
            </a:r>
            <a:r>
              <a:rPr dirty="0"/>
              <a:t>aplică </a:t>
            </a:r>
            <a:r>
              <a:rPr spc="-5" dirty="0"/>
              <a:t>foarte </a:t>
            </a:r>
            <a:r>
              <a:rPr dirty="0"/>
              <a:t>rar o </a:t>
            </a:r>
            <a:r>
              <a:rPr spc="-5" dirty="0"/>
              <a:t>singură strategie </a:t>
            </a:r>
            <a:r>
              <a:rPr dirty="0"/>
              <a:t>de </a:t>
            </a:r>
            <a:r>
              <a:rPr spc="-5" dirty="0"/>
              <a:t>proiectare</a:t>
            </a:r>
            <a:r>
              <a:rPr spc="5" dirty="0"/>
              <a:t> </a:t>
            </a:r>
            <a:r>
              <a:rPr spc="-5" dirty="0"/>
              <a:t>conceptuală.</a:t>
            </a:r>
          </a:p>
          <a:p>
            <a:pPr marL="13970" marR="5080" indent="457200">
              <a:lnSpc>
                <a:spcPts val="2300"/>
              </a:lnSpc>
              <a:spcBef>
                <a:spcPts val="1855"/>
              </a:spcBef>
              <a:tabLst>
                <a:tab pos="2077720" algn="l"/>
                <a:tab pos="2554605" algn="l"/>
                <a:tab pos="3722370" algn="l"/>
                <a:tab pos="4735830" algn="l"/>
                <a:tab pos="5578475" algn="l"/>
                <a:tab pos="7071995" algn="l"/>
                <a:tab pos="8408670" algn="l"/>
              </a:tabLst>
            </a:pPr>
            <a:r>
              <a:rPr spc="-5" dirty="0"/>
              <a:t>I</a:t>
            </a:r>
            <a:r>
              <a:rPr dirty="0"/>
              <a:t>ndepe</a:t>
            </a:r>
            <a:r>
              <a:rPr spc="-15" dirty="0"/>
              <a:t>n</a:t>
            </a:r>
            <a:r>
              <a:rPr dirty="0"/>
              <a:t>dent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de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s</a:t>
            </a:r>
            <a:r>
              <a:rPr spc="-5" dirty="0"/>
              <a:t>t</a:t>
            </a:r>
            <a:r>
              <a:rPr spc="-10" dirty="0"/>
              <a:t>r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eg</a:t>
            </a:r>
            <a:r>
              <a:rPr spc="-15" dirty="0"/>
              <a:t>i</a:t>
            </a:r>
            <a:r>
              <a:rPr dirty="0"/>
              <a:t>a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a</a:t>
            </a:r>
            <a:r>
              <a:rPr spc="-5" dirty="0"/>
              <a:t>l</a:t>
            </a:r>
            <a:r>
              <a:rPr dirty="0"/>
              <a:t>e</a:t>
            </a:r>
            <a:r>
              <a:rPr spc="-15" dirty="0"/>
              <a:t>a</a:t>
            </a:r>
            <a:r>
              <a:rPr spc="5" dirty="0"/>
              <a:t>s</a:t>
            </a:r>
            <a:r>
              <a:rPr dirty="0"/>
              <a:t>ă,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</a:t>
            </a:r>
            <a:r>
              <a:rPr dirty="0"/>
              <a:t>pare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n</a:t>
            </a:r>
            <a:r>
              <a:rPr spc="-15" dirty="0"/>
              <a:t>e</a:t>
            </a:r>
            <a:r>
              <a:rPr spc="5" dirty="0"/>
              <a:t>c</a:t>
            </a:r>
            <a:r>
              <a:rPr spc="-15" dirty="0"/>
              <a:t>e</a:t>
            </a:r>
            <a:r>
              <a:rPr spc="5" dirty="0"/>
              <a:t>s</a:t>
            </a:r>
            <a:r>
              <a:rPr spc="-5" dirty="0"/>
              <a:t>it</a:t>
            </a:r>
            <a:r>
              <a:rPr dirty="0"/>
              <a:t>a</a:t>
            </a:r>
            <a:r>
              <a:rPr spc="-5" dirty="0"/>
              <a:t>t</a:t>
            </a:r>
            <a:r>
              <a:rPr dirty="0"/>
              <a:t>ea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/>
              <a:t>m</a:t>
            </a:r>
            <a:r>
              <a:rPr dirty="0"/>
              <a:t>od</a:t>
            </a:r>
            <a:r>
              <a:rPr spc="-5" dirty="0"/>
              <a:t>if</a:t>
            </a:r>
            <a:r>
              <a:rPr spc="-15" dirty="0"/>
              <a:t>i</a:t>
            </a:r>
            <a:r>
              <a:rPr spc="-10" dirty="0"/>
              <a:t>c</a:t>
            </a:r>
            <a:r>
              <a:rPr dirty="0"/>
              <a:t>ăr</a:t>
            </a:r>
            <a:r>
              <a:rPr spc="-5" dirty="0"/>
              <a:t>i</a:t>
            </a:r>
            <a:r>
              <a:rPr dirty="0"/>
              <a:t>i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s</a:t>
            </a:r>
            <a:r>
              <a:rPr spc="5" dirty="0"/>
              <a:t>c</a:t>
            </a:r>
            <a:r>
              <a:rPr spc="-15" dirty="0"/>
              <a:t>h</a:t>
            </a:r>
            <a:r>
              <a:rPr dirty="0"/>
              <a:t>e</a:t>
            </a:r>
            <a:r>
              <a:rPr spc="-5" dirty="0"/>
              <a:t>m</a:t>
            </a:r>
            <a:r>
              <a:rPr dirty="0"/>
              <a:t>ei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utilizând:</a:t>
            </a:r>
          </a:p>
          <a:p>
            <a:pPr marL="1156335" marR="5080" indent="-228600">
              <a:lnSpc>
                <a:spcPts val="2300"/>
              </a:lnSpc>
              <a:spcBef>
                <a:spcPts val="1939"/>
              </a:spcBef>
              <a:buClr>
                <a:srgbClr val="000000"/>
              </a:buClr>
              <a:buFont typeface="Symbol"/>
              <a:buChar char=""/>
              <a:tabLst>
                <a:tab pos="1157605" algn="l"/>
                <a:tab pos="2764790" algn="l"/>
                <a:tab pos="4063365" algn="l"/>
                <a:tab pos="4825365" algn="l"/>
                <a:tab pos="5572125" algn="l"/>
                <a:tab pos="6094730" algn="l"/>
                <a:tab pos="7392034" algn="l"/>
                <a:tab pos="8873490" algn="l"/>
              </a:tabLst>
            </a:pPr>
            <a:r>
              <a:rPr spc="-5" dirty="0">
                <a:solidFill>
                  <a:srgbClr val="00007F"/>
                </a:solidFill>
              </a:rPr>
              <a:t>t</a:t>
            </a:r>
            <a:r>
              <a:rPr dirty="0">
                <a:solidFill>
                  <a:srgbClr val="00007F"/>
                </a:solidFill>
              </a:rPr>
              <a:t>ran</a:t>
            </a:r>
            <a:r>
              <a:rPr spc="5" dirty="0">
                <a:solidFill>
                  <a:srgbClr val="00007F"/>
                </a:solidFill>
              </a:rPr>
              <a:t>s</a:t>
            </a:r>
            <a:r>
              <a:rPr spc="-5" dirty="0">
                <a:solidFill>
                  <a:srgbClr val="00007F"/>
                </a:solidFill>
              </a:rPr>
              <a:t>f</a:t>
            </a:r>
            <a:r>
              <a:rPr spc="-15" dirty="0">
                <a:solidFill>
                  <a:srgbClr val="00007F"/>
                </a:solidFill>
              </a:rPr>
              <a:t>o</a:t>
            </a:r>
            <a:r>
              <a:rPr dirty="0">
                <a:solidFill>
                  <a:srgbClr val="00007F"/>
                </a:solidFill>
              </a:rPr>
              <a:t>r</a:t>
            </a:r>
            <a:r>
              <a:rPr spc="-5" dirty="0">
                <a:solidFill>
                  <a:srgbClr val="00007F"/>
                </a:solidFill>
              </a:rPr>
              <a:t>m</a:t>
            </a:r>
            <a:r>
              <a:rPr spc="-15" dirty="0">
                <a:solidFill>
                  <a:srgbClr val="00007F"/>
                </a:solidFill>
              </a:rPr>
              <a:t>ă</a:t>
            </a:r>
            <a:r>
              <a:rPr dirty="0">
                <a:solidFill>
                  <a:srgbClr val="00007F"/>
                </a:solidFill>
              </a:rPr>
              <a:t>ri</a:t>
            </a:r>
            <a:r>
              <a:rPr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pc="-5" dirty="0">
                <a:solidFill>
                  <a:srgbClr val="00007F"/>
                </a:solidFill>
              </a:rPr>
              <a:t>t</a:t>
            </a:r>
            <a:r>
              <a:rPr dirty="0">
                <a:solidFill>
                  <a:srgbClr val="00007F"/>
                </a:solidFill>
              </a:rPr>
              <a:t>op-d</a:t>
            </a:r>
            <a:r>
              <a:rPr spc="-15" dirty="0">
                <a:solidFill>
                  <a:srgbClr val="00007F"/>
                </a:solidFill>
              </a:rPr>
              <a:t>o</a:t>
            </a:r>
            <a:r>
              <a:rPr dirty="0">
                <a:solidFill>
                  <a:srgbClr val="00007F"/>
                </a:solidFill>
              </a:rPr>
              <a:t>wn</a:t>
            </a:r>
            <a:r>
              <a:rPr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dirty="0"/>
              <a:t>(pr</a:t>
            </a:r>
            <a:r>
              <a:rPr spc="-15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c</a:t>
            </a:r>
            <a:r>
              <a:rPr spc="-15" dirty="0"/>
              <a:t>a</a:t>
            </a:r>
            <a:r>
              <a:rPr dirty="0"/>
              <a:t>re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s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r</a:t>
            </a:r>
            <a:r>
              <a:rPr dirty="0"/>
              <a:t>a</a:t>
            </a:r>
            <a:r>
              <a:rPr spc="-5" dirty="0"/>
              <a:t>fi</a:t>
            </a:r>
            <a:r>
              <a:rPr dirty="0"/>
              <a:t>ne</a:t>
            </a:r>
            <a:r>
              <a:rPr spc="-15" dirty="0"/>
              <a:t>a</a:t>
            </a:r>
            <a:r>
              <a:rPr spc="-10" dirty="0"/>
              <a:t>z</a:t>
            </a:r>
            <a:r>
              <a:rPr dirty="0"/>
              <a:t>ă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5" dirty="0"/>
              <a:t>c</a:t>
            </a:r>
            <a:r>
              <a:rPr spc="-15" dirty="0"/>
              <a:t>o</a:t>
            </a:r>
            <a:r>
              <a:rPr dirty="0"/>
              <a:t>n</a:t>
            </a:r>
            <a:r>
              <a:rPr spc="5" dirty="0"/>
              <a:t>c</a:t>
            </a:r>
            <a:r>
              <a:rPr spc="-15" dirty="0"/>
              <a:t>e</a:t>
            </a:r>
            <a:r>
              <a:rPr dirty="0"/>
              <a:t>p</a:t>
            </a:r>
            <a:r>
              <a:rPr spc="-5" dirty="0"/>
              <a:t>t</a:t>
            </a:r>
            <a:r>
              <a:rPr dirty="0"/>
              <a:t>e</a:t>
            </a:r>
            <a:r>
              <a:rPr spc="-15" dirty="0"/>
              <a:t>l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de</a:t>
            </a:r>
            <a:r>
              <a:rPr spc="-5" dirty="0"/>
              <a:t>j</a:t>
            </a:r>
            <a:r>
              <a:rPr dirty="0"/>
              <a:t>a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prezentate)</a:t>
            </a:r>
          </a:p>
          <a:p>
            <a:pPr marL="1156970" indent="-229235">
              <a:lnSpc>
                <a:spcPct val="100000"/>
              </a:lnSpc>
              <a:spcBef>
                <a:spcPts val="1764"/>
              </a:spcBef>
              <a:buClr>
                <a:srgbClr val="000000"/>
              </a:buClr>
              <a:buFont typeface="Symbol"/>
              <a:buChar char=""/>
              <a:tabLst>
                <a:tab pos="1157605" algn="l"/>
              </a:tabLst>
            </a:pPr>
            <a:r>
              <a:rPr spc="-5" dirty="0">
                <a:solidFill>
                  <a:srgbClr val="00007F"/>
                </a:solidFill>
              </a:rPr>
              <a:t>transformări bottom-up </a:t>
            </a:r>
            <a:r>
              <a:rPr spc="-5" dirty="0"/>
              <a:t>(prin </a:t>
            </a:r>
            <a:r>
              <a:rPr dirty="0"/>
              <a:t>care se </a:t>
            </a:r>
            <a:r>
              <a:rPr spc="-5" dirty="0"/>
              <a:t>adaugă concepte</a:t>
            </a:r>
            <a:r>
              <a:rPr spc="-40" dirty="0"/>
              <a:t> </a:t>
            </a:r>
            <a:r>
              <a:rPr dirty="0"/>
              <a:t>noi)</a:t>
            </a:r>
          </a:p>
          <a:p>
            <a:pPr marL="1270">
              <a:lnSpc>
                <a:spcPct val="100000"/>
              </a:lnSpc>
            </a:pPr>
            <a:endParaRPr sz="2400"/>
          </a:p>
          <a:p>
            <a:pPr marL="1270">
              <a:lnSpc>
                <a:spcPct val="100000"/>
              </a:lnSpc>
              <a:spcBef>
                <a:spcPts val="5"/>
              </a:spcBef>
            </a:pPr>
            <a:endParaRPr sz="2650"/>
          </a:p>
          <a:p>
            <a:pPr marL="470534">
              <a:lnSpc>
                <a:spcPct val="100000"/>
              </a:lnSpc>
            </a:pPr>
            <a:r>
              <a:rPr spc="-5" dirty="0"/>
              <a:t>Etapele </a:t>
            </a:r>
            <a:r>
              <a:rPr dirty="0"/>
              <a:t>ce </a:t>
            </a:r>
            <a:r>
              <a:rPr spc="-5" dirty="0"/>
              <a:t>trebuie parcurse </a:t>
            </a:r>
            <a:r>
              <a:rPr dirty="0"/>
              <a:t>pentru </a:t>
            </a:r>
            <a:r>
              <a:rPr spc="-5" dirty="0"/>
              <a:t>realizarea unei scheme conceptuale</a:t>
            </a:r>
            <a:r>
              <a:rPr spc="50" dirty="0"/>
              <a:t> </a:t>
            </a:r>
            <a:r>
              <a:rPr spc="-5" dirty="0"/>
              <a:t>sunt:</a:t>
            </a:r>
          </a:p>
          <a:p>
            <a:pPr marL="836294" indent="-366395">
              <a:lnSpc>
                <a:spcPct val="100000"/>
              </a:lnSpc>
              <a:spcBef>
                <a:spcPts val="1700"/>
              </a:spcBef>
              <a:buAutoNum type="arabicPeriod"/>
              <a:tabLst>
                <a:tab pos="836930" algn="l"/>
                <a:tab pos="837565" algn="l"/>
              </a:tabLst>
            </a:pPr>
            <a:r>
              <a:rPr i="1" dirty="0">
                <a:solidFill>
                  <a:srgbClr val="00007F"/>
                </a:solidFill>
                <a:latin typeface="Arial"/>
                <a:cs typeface="Arial"/>
              </a:rPr>
              <a:t>Analiza</a:t>
            </a:r>
            <a:r>
              <a:rPr i="1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00007F"/>
                </a:solidFill>
                <a:latin typeface="Arial"/>
                <a:cs typeface="Arial"/>
              </a:rPr>
              <a:t>cerinţelor</a:t>
            </a:r>
          </a:p>
          <a:p>
            <a:pPr marL="1294130" lvl="1" indent="-367030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1294130" algn="l"/>
                <a:tab pos="1295400" algn="l"/>
              </a:tabLst>
            </a:pPr>
            <a:r>
              <a:rPr sz="2000" spc="-5" dirty="0">
                <a:latin typeface="Arial"/>
                <a:cs typeface="Arial"/>
              </a:rPr>
              <a:t>Construirea unui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vocabular</a:t>
            </a:r>
            <a:endParaRPr sz="2000">
              <a:latin typeface="Arial"/>
              <a:cs typeface="Arial"/>
            </a:endParaRPr>
          </a:p>
          <a:p>
            <a:pPr marL="1293495" lvl="1" indent="-366395">
              <a:lnSpc>
                <a:spcPct val="100000"/>
              </a:lnSpc>
              <a:spcBef>
                <a:spcPts val="635"/>
              </a:spcBef>
              <a:buFont typeface="Symbol"/>
              <a:buChar char=""/>
              <a:tabLst>
                <a:tab pos="1294130" algn="l"/>
                <a:tab pos="1294765" algn="l"/>
              </a:tabLst>
            </a:pPr>
            <a:r>
              <a:rPr sz="2000" dirty="0">
                <a:latin typeface="Arial"/>
                <a:cs typeface="Arial"/>
              </a:rPr>
              <a:t>Analiza </a:t>
            </a:r>
            <a:r>
              <a:rPr sz="2000" spc="-5" dirty="0">
                <a:latin typeface="Arial"/>
                <a:cs typeface="Arial"/>
              </a:rPr>
              <a:t>cerinţelor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eliminarea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ambiguităţilor</a:t>
            </a:r>
            <a:endParaRPr sz="2000">
              <a:latin typeface="Arial"/>
              <a:cs typeface="Arial"/>
            </a:endParaRPr>
          </a:p>
          <a:p>
            <a:pPr marL="1294130" lvl="1" indent="-367030">
              <a:lnSpc>
                <a:spcPct val="100000"/>
              </a:lnSpc>
              <a:spcBef>
                <a:spcPts val="640"/>
              </a:spcBef>
              <a:buFont typeface="Symbol"/>
              <a:buChar char=""/>
              <a:tabLst>
                <a:tab pos="1294130" algn="l"/>
                <a:tab pos="1295400" algn="l"/>
              </a:tabLst>
            </a:pPr>
            <a:r>
              <a:rPr sz="2000" spc="-5" dirty="0">
                <a:latin typeface="Arial"/>
                <a:cs typeface="Arial"/>
              </a:rPr>
              <a:t>Gruparea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481075"/>
            <a:ext cx="8909050" cy="3322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77825" algn="l"/>
                <a:tab pos="379095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Etapa de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bază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696595" marR="635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223770" algn="l"/>
                <a:tab pos="2917190" algn="l"/>
                <a:tab pos="3469004" algn="l"/>
                <a:tab pos="4654550" algn="l"/>
                <a:tab pos="5828030" algn="l"/>
                <a:tab pos="6153785" algn="l"/>
                <a:tab pos="7877809" algn="l"/>
                <a:tab pos="8300084" algn="l"/>
              </a:tabLst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-5" dirty="0">
                <a:latin typeface="Arial"/>
                <a:cs typeface="Arial"/>
              </a:rPr>
              <a:t>tifi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r-o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schemă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>
              <a:latin typeface="Arial"/>
              <a:cs typeface="Arial"/>
            </a:endParaRPr>
          </a:p>
          <a:p>
            <a:pPr marL="378460" indent="-365760">
              <a:lnSpc>
                <a:spcPct val="100000"/>
              </a:lnSpc>
              <a:spcBef>
                <a:spcPts val="1640"/>
              </a:spcBef>
              <a:buFont typeface="Arial"/>
              <a:buAutoNum type="arabicPeriod" startAt="2"/>
              <a:tabLst>
                <a:tab pos="377825" algn="l"/>
                <a:tab pos="37846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Descompunerea </a:t>
            </a:r>
            <a:r>
              <a:rPr sz="2000" spc="-5" dirty="0">
                <a:latin typeface="Arial"/>
                <a:cs typeface="Arial"/>
              </a:rPr>
              <a:t>(folosită dacă este potrivită </a:t>
            </a:r>
            <a:r>
              <a:rPr sz="2000" dirty="0">
                <a:latin typeface="Arial"/>
                <a:cs typeface="Arial"/>
              </a:rPr>
              <a:t>sau </a:t>
            </a:r>
            <a:r>
              <a:rPr sz="2000" spc="-5" dirty="0">
                <a:latin typeface="Arial"/>
                <a:cs typeface="Arial"/>
              </a:rPr>
              <a:t>necesară)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2"/>
            </a:pPr>
            <a:endParaRPr sz="1700">
              <a:latin typeface="Arial"/>
              <a:cs typeface="Arial"/>
            </a:endParaRPr>
          </a:p>
          <a:p>
            <a:pPr marL="696595" marR="762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758440" algn="l"/>
                <a:tab pos="4000500" algn="l"/>
                <a:tab pos="4465320" algn="l"/>
                <a:tab pos="5465445" algn="l"/>
                <a:tab pos="5859780" algn="l"/>
                <a:tab pos="7284720" algn="l"/>
                <a:tab pos="8681085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>
              <a:latin typeface="Arial"/>
              <a:cs typeface="Arial"/>
            </a:endParaRPr>
          </a:p>
          <a:p>
            <a:pPr marL="239395" marR="5080" indent="-227329">
              <a:lnSpc>
                <a:spcPts val="2290"/>
              </a:lnSpc>
              <a:spcBef>
                <a:spcPts val="1814"/>
              </a:spcBef>
              <a:buFont typeface="Arial"/>
              <a:buAutoNum type="arabicPeriod" startAt="2"/>
              <a:tabLst>
                <a:tab pos="377825" algn="l"/>
                <a:tab pos="378460" algn="l"/>
                <a:tab pos="1223645" algn="l"/>
                <a:tab pos="2296795" algn="l"/>
                <a:tab pos="2831465" algn="l"/>
                <a:tab pos="3732529" algn="l"/>
                <a:tab pos="4636135" algn="l"/>
                <a:tab pos="5382895" algn="l"/>
                <a:tab pos="6652259" algn="l"/>
                <a:tab pos="7400925" algn="l"/>
                <a:tab pos="8132445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Et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apa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it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era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</a:t>
            </a:r>
            <a:r>
              <a:rPr sz="2000" i="1" spc="5" dirty="0">
                <a:solidFill>
                  <a:srgbClr val="00007F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sc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până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ân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fi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specificaţie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reprezentată)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363" y="3930496"/>
            <a:ext cx="4830445" cy="10896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Rafinarea conceptelor </a:t>
            </a:r>
            <a:r>
              <a:rPr sz="2000" spc="-1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baza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>
              <a:latin typeface="Arial"/>
              <a:cs typeface="Arial"/>
            </a:endParaRPr>
          </a:p>
          <a:p>
            <a:pPr marL="239395" marR="135255" indent="-227329">
              <a:lnSpc>
                <a:spcPts val="2300"/>
              </a:lnSpc>
              <a:spcBef>
                <a:spcPts val="795"/>
              </a:spcBef>
              <a:buFont typeface="Symbol"/>
              <a:buChar char=""/>
              <a:tabLst>
                <a:tab pos="241300" algn="l"/>
                <a:tab pos="1748155" algn="l"/>
                <a:tab pos="2295525" algn="l"/>
                <a:tab pos="3589020" algn="l"/>
                <a:tab pos="4192904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dăug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noi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nereprezentate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încă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97638" y="4396230"/>
            <a:ext cx="35134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853564" algn="l"/>
                <a:tab pos="2455545" algn="l"/>
              </a:tabLst>
            </a:pPr>
            <a:r>
              <a:rPr sz="2000" spc="-5" dirty="0">
                <a:latin typeface="Arial"/>
                <a:cs typeface="Arial"/>
              </a:rPr>
              <a:t>descriu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părţi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cerinţelor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163" y="5210045"/>
            <a:ext cx="8909050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77825" algn="l"/>
                <a:tab pos="379095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Integrarea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7F"/>
              </a:buClr>
              <a:buFont typeface="Arial"/>
              <a:buAutoNum type="arabicPeriod" startAt="5"/>
            </a:pPr>
            <a:endParaRPr sz="170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buFont typeface="Symbol"/>
              <a:buChar char=""/>
              <a:tabLst>
                <a:tab pos="699135" algn="l"/>
                <a:tab pos="2063750" algn="l"/>
                <a:tab pos="3936365" algn="l"/>
                <a:tab pos="4736465" algn="l"/>
                <a:tab pos="5832475" algn="l"/>
                <a:tab pos="7027545" algn="l"/>
                <a:tab pos="7926705" algn="l"/>
                <a:tab pos="8612505" algn="l"/>
              </a:tabLst>
            </a:pP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egr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r-o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nând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schema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cadru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519175"/>
            <a:ext cx="8908415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377825" algn="l"/>
                <a:tab pos="378460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Analiza</a:t>
            </a:r>
            <a:r>
              <a:rPr sz="2000" i="1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calităţii</a:t>
            </a:r>
            <a:endParaRPr sz="2000">
              <a:latin typeface="Arial"/>
              <a:cs typeface="Arial"/>
            </a:endParaRPr>
          </a:p>
          <a:p>
            <a:pPr marL="698500" lvl="1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corectitudinii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necesare</a:t>
            </a:r>
            <a:endParaRPr sz="200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spcBef>
                <a:spcPts val="1395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caracterului complet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schemei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  necesare</a:t>
            </a:r>
            <a:endParaRPr sz="2000">
              <a:latin typeface="Arial"/>
              <a:cs typeface="Arial"/>
            </a:endParaRPr>
          </a:p>
          <a:p>
            <a:pPr marL="696595" marR="5080" lvl="1" indent="-227329">
              <a:lnSpc>
                <a:spcPts val="2300"/>
              </a:lnSpc>
              <a:spcBef>
                <a:spcPts val="1330"/>
              </a:spcBef>
              <a:buFont typeface="Symbol"/>
              <a:buChar char=""/>
              <a:tabLst>
                <a:tab pos="699135" algn="l"/>
                <a:tab pos="2066925" algn="l"/>
                <a:tab pos="3618229" algn="l"/>
                <a:tab pos="4591685" algn="l"/>
                <a:tab pos="6313805" algn="l"/>
                <a:tab pos="6650990" algn="l"/>
                <a:tab pos="7356475" algn="l"/>
                <a:tab pos="7992109" algn="l"/>
              </a:tabLst>
            </a:pP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ţii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ndan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realizarea restructurărilor necesare</a:t>
            </a:r>
            <a:endParaRPr sz="2000">
              <a:latin typeface="Arial"/>
              <a:cs typeface="Arial"/>
            </a:endParaRPr>
          </a:p>
          <a:p>
            <a:pPr marL="696595" marR="5715" lvl="1" indent="-227329">
              <a:lnSpc>
                <a:spcPts val="2300"/>
              </a:lnSpc>
              <a:spcBef>
                <a:spcPts val="1340"/>
              </a:spcBef>
              <a:buFont typeface="Symbol"/>
              <a:buChar char=""/>
              <a:tabLst>
                <a:tab pos="699135" algn="l"/>
              </a:tabLst>
            </a:pPr>
            <a:r>
              <a:rPr sz="2000" spc="-5" dirty="0">
                <a:latin typeface="Arial"/>
                <a:cs typeface="Arial"/>
              </a:rPr>
              <a:t>Verificarea accesibilităţii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realizarea restructurărilor necesare dacă </a:t>
            </a:r>
            <a:r>
              <a:rPr sz="2000" dirty="0">
                <a:latin typeface="Arial"/>
                <a:cs typeface="Arial"/>
              </a:rPr>
              <a:t>este  </a:t>
            </a:r>
            <a:r>
              <a:rPr sz="2000" spc="-5" dirty="0">
                <a:latin typeface="Arial"/>
                <a:cs typeface="Arial"/>
              </a:rPr>
              <a:t>necesar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5196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Exemplu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de proiectare conceptuală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203" y="801116"/>
            <a:ext cx="9351010" cy="10674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  <a:tabLst>
                <a:tab pos="914400" algn="l"/>
                <a:tab pos="2165985" algn="l"/>
                <a:tab pos="3331845" algn="l"/>
                <a:tab pos="3962400" algn="l"/>
                <a:tab pos="4873625" algn="l"/>
                <a:tab pos="5306695" algn="l"/>
                <a:tab pos="6359525" algn="l"/>
                <a:tab pos="6849109" algn="l"/>
                <a:tab pos="7691755" algn="l"/>
                <a:tab pos="8321040" algn="l"/>
              </a:tabLst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unui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drul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nei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pan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despre </a:t>
            </a:r>
            <a:r>
              <a:rPr sz="2000" spc="-5" dirty="0">
                <a:latin typeface="Arial"/>
                <a:cs typeface="Arial"/>
              </a:rPr>
              <a:t>care am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discutat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în secţiunile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anterioare.</a:t>
            </a:r>
            <a:endParaRPr sz="20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spcBef>
                <a:spcPts val="104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Schema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cadru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8404" y="2013204"/>
            <a:ext cx="6640068" cy="858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203" y="3049014"/>
            <a:ext cx="9351010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Din </a:t>
            </a:r>
            <a:r>
              <a:rPr sz="2000" spc="-5" dirty="0">
                <a:latin typeface="Arial"/>
                <a:cs typeface="Arial"/>
              </a:rPr>
              <a:t>acest </a:t>
            </a:r>
            <a:r>
              <a:rPr sz="2000" dirty="0">
                <a:latin typeface="Arial"/>
                <a:cs typeface="Arial"/>
              </a:rPr>
              <a:t>punct </a:t>
            </a: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poate decide </a:t>
            </a:r>
            <a:r>
              <a:rPr sz="2000" spc="-5" dirty="0">
                <a:latin typeface="Arial"/>
                <a:cs typeface="Arial"/>
              </a:rPr>
              <a:t>analizarea separată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specificaţiilor pentru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instruiţi, cursuri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instructori </a:t>
            </a:r>
            <a:r>
              <a:rPr sz="2000" dirty="0">
                <a:latin typeface="Arial"/>
                <a:cs typeface="Arial"/>
              </a:rPr>
              <a:t>şi de a </a:t>
            </a:r>
            <a:r>
              <a:rPr sz="2000" spc="-5" dirty="0">
                <a:latin typeface="Arial"/>
                <a:cs typeface="Arial"/>
              </a:rPr>
              <a:t>aplica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strategie inside-out </a:t>
            </a:r>
            <a:r>
              <a:rPr sz="2000" dirty="0">
                <a:latin typeface="Arial"/>
                <a:cs typeface="Arial"/>
              </a:rPr>
              <a:t>pentru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fiecare.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203" y="4002764"/>
            <a:ext cx="4203065" cy="26644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400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endParaRPr sz="2400">
              <a:latin typeface="Arial"/>
              <a:cs typeface="Arial"/>
            </a:endParaRPr>
          </a:p>
          <a:p>
            <a:pPr marL="454025">
              <a:lnSpc>
                <a:spcPct val="100000"/>
              </a:lnSpc>
              <a:spcBef>
                <a:spcPts val="111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identifica două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tipuri:</a:t>
            </a:r>
            <a:endParaRPr sz="2000">
              <a:latin typeface="Arial"/>
              <a:cs typeface="Arial"/>
            </a:endParaRPr>
          </a:p>
          <a:p>
            <a:pPr marL="1353820" indent="-229235">
              <a:lnSpc>
                <a:spcPct val="100000"/>
              </a:lnSpc>
              <a:spcBef>
                <a:spcPts val="1245"/>
              </a:spcBef>
              <a:buFont typeface="Symbol"/>
              <a:buChar char=""/>
              <a:tabLst>
                <a:tab pos="1353820" algn="l"/>
              </a:tabLst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angajaţi</a:t>
            </a:r>
            <a:endParaRPr sz="2000">
              <a:latin typeface="Arial"/>
              <a:cs typeface="Arial"/>
            </a:endParaRPr>
          </a:p>
          <a:p>
            <a:pPr marL="1353820" indent="-229235">
              <a:lnSpc>
                <a:spcPct val="100000"/>
              </a:lnSpc>
              <a:spcBef>
                <a:spcPts val="1240"/>
              </a:spcBef>
              <a:buFont typeface="Symbol"/>
              <a:buChar char=""/>
              <a:tabLst>
                <a:tab pos="135382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liber profesionişti</a:t>
            </a:r>
            <a:endParaRPr sz="2000">
              <a:latin typeface="Arial"/>
              <a:cs typeface="Arial"/>
            </a:endParaRPr>
          </a:p>
          <a:p>
            <a:pPr marL="12700" marR="5080" indent="441325">
              <a:lnSpc>
                <a:spcPts val="2290"/>
              </a:lnSpc>
              <a:spcBef>
                <a:spcPts val="1260"/>
              </a:spcBef>
              <a:tabLst>
                <a:tab pos="1501140" algn="l"/>
                <a:tab pos="2519045" algn="l"/>
                <a:tab pos="3058795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ă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generalizarea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totală.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708" y="6045197"/>
            <a:ext cx="4906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0545" algn="l"/>
                <a:tab pos="2075814" algn="l"/>
                <a:tab pos="2685415" algn="l"/>
                <a:tab pos="3759835" algn="l"/>
              </a:tabLst>
            </a:pPr>
            <a:r>
              <a:rPr sz="2000" dirty="0">
                <a:latin typeface="Arial"/>
                <a:cs typeface="Arial"/>
              </a:rPr>
              <a:t>ca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specializări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ale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entităţii</a:t>
            </a:r>
            <a:r>
              <a:rPr sz="2000" spc="-5" dirty="0"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r>
              <a:rPr sz="2000" spc="-5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203" y="6781289"/>
            <a:ext cx="9349105" cy="6235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1959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reprezentarea </a:t>
            </a:r>
            <a:r>
              <a:rPr sz="2000" i="1" spc="-5" dirty="0">
                <a:latin typeface="Arial"/>
                <a:cs typeface="Arial"/>
              </a:rPr>
              <a:t>angajatorilor instruiţilor</a:t>
            </a:r>
            <a:r>
              <a:rPr sz="2000" spc="-5" dirty="0">
                <a:latin typeface="Arial"/>
                <a:cs typeface="Arial"/>
              </a:rPr>
              <a:t>. Aceasta se </a:t>
            </a:r>
            <a:r>
              <a:rPr sz="2000" dirty="0">
                <a:latin typeface="Arial"/>
                <a:cs typeface="Arial"/>
              </a:rPr>
              <a:t>poate </a:t>
            </a:r>
            <a:r>
              <a:rPr sz="2000" spc="-5" dirty="0">
                <a:latin typeface="Arial"/>
                <a:cs typeface="Arial"/>
              </a:rPr>
              <a:t>face  introducând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NGAJATOR </a:t>
            </a:r>
            <a:r>
              <a:rPr sz="2000" dirty="0">
                <a:latin typeface="Arial"/>
                <a:cs typeface="Arial"/>
              </a:rPr>
              <a:t>care este </a:t>
            </a:r>
            <a:r>
              <a:rPr sz="2000" spc="-5" dirty="0">
                <a:latin typeface="Arial"/>
                <a:cs typeface="Arial"/>
              </a:rPr>
              <a:t>legată printr-o relaţie </a:t>
            </a:r>
            <a:r>
              <a:rPr sz="2000" spc="-10" dirty="0">
                <a:latin typeface="Arial"/>
                <a:cs typeface="Arial"/>
              </a:rPr>
              <a:t>de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217167"/>
            <a:ext cx="9366250" cy="40132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7305" marR="5080" indent="441959">
              <a:lnSpc>
                <a:spcPts val="229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necesară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asemenea distincţia între conceptele angajare </a:t>
            </a:r>
            <a:r>
              <a:rPr sz="2000" dirty="0">
                <a:latin typeface="Arial"/>
                <a:cs typeface="Arial"/>
              </a:rPr>
              <a:t>actuală şi  </a:t>
            </a:r>
            <a:r>
              <a:rPr sz="2000" spc="-5" dirty="0">
                <a:latin typeface="Arial"/>
                <a:cs typeface="Arial"/>
              </a:rPr>
              <a:t>anterioară.</a:t>
            </a:r>
            <a:endParaRPr sz="2000">
              <a:latin typeface="Arial"/>
              <a:cs typeface="Arial"/>
            </a:endParaRPr>
          </a:p>
          <a:p>
            <a:pPr marL="949325" marR="6350">
              <a:lnSpc>
                <a:spcPts val="2300"/>
              </a:lnSpc>
              <a:spcBef>
                <a:spcPts val="1210"/>
              </a:spcBef>
              <a:tabLst>
                <a:tab pos="2099945" algn="l"/>
                <a:tab pos="2516505" algn="l"/>
                <a:tab pos="3526790" algn="l"/>
                <a:tab pos="4366260" algn="l"/>
                <a:tab pos="4726305" algn="l"/>
                <a:tab pos="5439410" algn="l"/>
                <a:tab pos="6265545" algn="l"/>
                <a:tab pos="9166860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ăm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două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ER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IOA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NGAJARE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CTUALĂ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949325" marR="6350">
              <a:lnSpc>
                <a:spcPts val="2300"/>
              </a:lnSpc>
              <a:spcBef>
                <a:spcPts val="1195"/>
              </a:spcBef>
            </a:pPr>
            <a:r>
              <a:rPr sz="2000" spc="-5" dirty="0">
                <a:latin typeface="Arial"/>
                <a:cs typeface="Arial"/>
              </a:rPr>
              <a:t>Prima </a:t>
            </a:r>
            <a:r>
              <a:rPr sz="2000" dirty="0">
                <a:latin typeface="Arial"/>
                <a:cs typeface="Arial"/>
              </a:rPr>
              <a:t>are o dată de </a:t>
            </a:r>
            <a:r>
              <a:rPr sz="2000" spc="-5" dirty="0">
                <a:latin typeface="Arial"/>
                <a:cs typeface="Arial"/>
              </a:rPr>
              <a:t>start </a:t>
            </a:r>
            <a:r>
              <a:rPr sz="2000" dirty="0">
                <a:latin typeface="Arial"/>
                <a:cs typeface="Arial"/>
              </a:rPr>
              <a:t>şi una de </a:t>
            </a:r>
            <a:r>
              <a:rPr sz="2000" spc="-5" dirty="0">
                <a:latin typeface="Arial"/>
                <a:cs typeface="Arial"/>
              </a:rPr>
              <a:t>sfârşit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este </a:t>
            </a:r>
            <a:r>
              <a:rPr sz="2000" dirty="0">
                <a:latin typeface="Arial"/>
                <a:cs typeface="Arial"/>
              </a:rPr>
              <a:t>legată de </a:t>
            </a:r>
            <a:r>
              <a:rPr sz="2000" spc="-5" dirty="0">
                <a:latin typeface="Arial"/>
                <a:cs typeface="Arial"/>
              </a:rPr>
              <a:t>entitatea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spc="-5" dirty="0">
                <a:latin typeface="Arial"/>
                <a:cs typeface="Arial"/>
              </a:rPr>
              <a:t>(deoarece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liber profesioniştii </a:t>
            </a:r>
            <a:r>
              <a:rPr sz="2000" dirty="0">
                <a:latin typeface="Arial"/>
                <a:cs typeface="Arial"/>
              </a:rPr>
              <a:t>se poate să </a:t>
            </a:r>
            <a:r>
              <a:rPr sz="2000" spc="-5" dirty="0">
                <a:latin typeface="Arial"/>
                <a:cs typeface="Arial"/>
              </a:rPr>
              <a:t>fi </a:t>
            </a:r>
            <a:r>
              <a:rPr sz="2000" dirty="0">
                <a:latin typeface="Arial"/>
                <a:cs typeface="Arial"/>
              </a:rPr>
              <a:t>fost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angajaţi).</a:t>
            </a:r>
            <a:endParaRPr sz="2000">
              <a:latin typeface="Arial"/>
              <a:cs typeface="Arial"/>
            </a:endParaRPr>
          </a:p>
          <a:p>
            <a:pPr marL="949325">
              <a:lnSpc>
                <a:spcPct val="100000"/>
              </a:lnSpc>
              <a:spcBef>
                <a:spcPts val="1035"/>
              </a:spcBef>
            </a:pPr>
            <a:r>
              <a:rPr sz="2000" dirty="0">
                <a:latin typeface="Arial"/>
                <a:cs typeface="Arial"/>
              </a:rPr>
              <a:t>A doua </a:t>
            </a:r>
            <a:r>
              <a:rPr sz="2000" spc="-5" dirty="0">
                <a:latin typeface="Arial"/>
                <a:cs typeface="Arial"/>
              </a:rPr>
              <a:t>relaţie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doar dată </a:t>
            </a:r>
            <a:r>
              <a:rPr sz="2000" dirty="0">
                <a:latin typeface="Arial"/>
                <a:cs typeface="Arial"/>
              </a:rPr>
              <a:t>de start şi este </a:t>
            </a:r>
            <a:r>
              <a:rPr sz="2000" spc="-5" dirty="0">
                <a:latin typeface="Arial"/>
                <a:cs typeface="Arial"/>
              </a:rPr>
              <a:t>legată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NGAJAT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7305" marR="5080" indent="441325">
              <a:lnSpc>
                <a:spcPts val="2300"/>
              </a:lnSpc>
              <a:spcBef>
                <a:spcPts val="1265"/>
              </a:spcBef>
              <a:tabLst>
                <a:tab pos="1866900" algn="l"/>
                <a:tab pos="2952115" algn="l"/>
                <a:tab pos="4221480" algn="l"/>
                <a:tab pos="4643755" algn="l"/>
                <a:tab pos="5841365" algn="l"/>
                <a:tab pos="7364095" algn="l"/>
                <a:tab pos="8322945" algn="l"/>
                <a:tab pos="9168765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dăug</a:t>
            </a:r>
            <a:r>
              <a:rPr sz="2000" spc="-15" dirty="0">
                <a:latin typeface="Arial"/>
                <a:cs typeface="Arial"/>
              </a:rPr>
              <a:t>â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bu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ţil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or,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spc="-5" dirty="0">
                <a:latin typeface="Arial"/>
                <a:cs typeface="Arial"/>
              </a:rPr>
              <a:t>ţ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identificatori </a:t>
            </a:r>
            <a:r>
              <a:rPr sz="2000" dirty="0">
                <a:latin typeface="Arial"/>
                <a:cs typeface="Arial"/>
              </a:rPr>
              <a:t>ai </a:t>
            </a:r>
            <a:r>
              <a:rPr sz="2000" spc="-5" dirty="0">
                <a:latin typeface="Arial"/>
                <a:cs typeface="Arial"/>
              </a:rPr>
              <a:t>entităţilor se </a:t>
            </a:r>
            <a:r>
              <a:rPr sz="2000" dirty="0">
                <a:latin typeface="Arial"/>
                <a:cs typeface="Arial"/>
              </a:rPr>
              <a:t>obţine </a:t>
            </a:r>
            <a:r>
              <a:rPr sz="2000" spc="-5" dirty="0">
                <a:latin typeface="Arial"/>
                <a:cs typeface="Arial"/>
              </a:rPr>
              <a:t>schema </a:t>
            </a:r>
            <a:r>
              <a:rPr sz="2000" dirty="0">
                <a:latin typeface="Arial"/>
                <a:cs typeface="Arial"/>
              </a:rPr>
              <a:t>din figura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ts val="2350"/>
              </a:lnSpc>
              <a:spcBef>
                <a:spcPts val="1035"/>
              </a:spcBef>
            </a:pP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observă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că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r>
              <a:rPr sz="1800" spc="2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are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doi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identificatori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Cod</a:t>
            </a:r>
            <a:r>
              <a:rPr sz="2000" i="1" spc="1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13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r>
              <a:rPr sz="2000" spc="-5" dirty="0">
                <a:latin typeface="Arial"/>
                <a:cs typeface="Arial"/>
              </a:rPr>
              <a:t>).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Atributul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5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TitluProfesional </a:t>
            </a:r>
            <a:r>
              <a:rPr sz="2000" dirty="0">
                <a:latin typeface="Arial"/>
                <a:cs typeface="Arial"/>
              </a:rPr>
              <a:t>este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opţional.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389730"/>
            <a:ext cx="7172164" cy="5923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8559" y="6397241"/>
            <a:ext cx="515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10. Rafinarea unei porţiuni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62203"/>
            <a:ext cx="136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Instructori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020571"/>
            <a:ext cx="9366250" cy="33089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6350" indent="457200" algn="just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disting </a:t>
            </a:r>
            <a:r>
              <a:rPr sz="2000" spc="-5" dirty="0">
                <a:latin typeface="Arial"/>
                <a:cs typeface="Arial"/>
              </a:rPr>
              <a:t>cazurile în </a:t>
            </a:r>
            <a:r>
              <a:rPr sz="2000" dirty="0">
                <a:latin typeface="Arial"/>
                <a:cs typeface="Arial"/>
              </a:rPr>
              <a:t>care </a:t>
            </a:r>
            <a:r>
              <a:rPr sz="2000" spc="-5" dirty="0">
                <a:latin typeface="Arial"/>
                <a:cs typeface="Arial"/>
              </a:rPr>
              <a:t>aceştia sunt fie </a:t>
            </a:r>
            <a:r>
              <a:rPr sz="2000" i="1" dirty="0">
                <a:latin typeface="Arial"/>
                <a:cs typeface="Arial"/>
              </a:rPr>
              <a:t>angajaţi </a:t>
            </a:r>
            <a:r>
              <a:rPr sz="2000" i="1" spc="-5" dirty="0">
                <a:latin typeface="Arial"/>
                <a:cs typeface="Arial"/>
              </a:rPr>
              <a:t>permanenţi </a:t>
            </a:r>
            <a:r>
              <a:rPr sz="2000" dirty="0">
                <a:latin typeface="Arial"/>
                <a:cs typeface="Arial"/>
              </a:rPr>
              <a:t>ai </a:t>
            </a:r>
            <a:r>
              <a:rPr sz="2000" spc="-5" dirty="0">
                <a:latin typeface="Arial"/>
                <a:cs typeface="Arial"/>
              </a:rPr>
              <a:t>companiei, fie  </a:t>
            </a:r>
            <a:r>
              <a:rPr sz="2000" i="1" dirty="0">
                <a:latin typeface="Arial"/>
                <a:cs typeface="Arial"/>
              </a:rPr>
              <a:t>angajaţi </a:t>
            </a:r>
            <a:r>
              <a:rPr sz="2000" i="1" spc="-5" dirty="0">
                <a:latin typeface="Arial"/>
                <a:cs typeface="Arial"/>
              </a:rPr>
              <a:t>temporar</a:t>
            </a:r>
            <a:r>
              <a:rPr sz="2000" spc="-5" dirty="0">
                <a:latin typeface="Arial"/>
                <a:cs typeface="Arial"/>
              </a:rPr>
              <a:t>. Se realizează </a:t>
            </a:r>
            <a:r>
              <a:rPr sz="2000" dirty="0">
                <a:latin typeface="Arial"/>
                <a:cs typeface="Arial"/>
              </a:rPr>
              <a:t>astfel o </a:t>
            </a:r>
            <a:r>
              <a:rPr sz="2000" spc="-5" dirty="0">
                <a:latin typeface="Arial"/>
                <a:cs typeface="Arial"/>
              </a:rPr>
              <a:t>generalizare totală,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entitatea părinte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 marR="5080" indent="457200" algn="just">
              <a:lnSpc>
                <a:spcPts val="2300"/>
              </a:lnSpc>
            </a:pPr>
            <a:r>
              <a:rPr sz="2000" spc="-5" dirty="0">
                <a:latin typeface="Arial"/>
                <a:cs typeface="Arial"/>
              </a:rPr>
              <a:t>Se adaugă atributele precizate în specificaţii: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Nume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Vârstă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OraşDeNaştere </a:t>
            </a:r>
            <a:r>
              <a:rPr sz="2000" dirty="0">
                <a:latin typeface="Arial"/>
                <a:cs typeface="Arial"/>
              </a:rPr>
              <a:t>şi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Telefon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469265">
              <a:lnSpc>
                <a:spcPts val="2350"/>
              </a:lnSpc>
            </a:pP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observă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poate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stabili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identificator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baza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acestor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atribute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Symbol"/>
                <a:cs typeface="Symbol"/>
              </a:rPr>
              <a:t></a:t>
            </a:r>
            <a:endParaRPr sz="2000">
              <a:latin typeface="Symbol"/>
              <a:cs typeface="Symbol"/>
            </a:endParaRPr>
          </a:p>
          <a:p>
            <a:pPr marL="12700">
              <a:lnSpc>
                <a:spcPts val="2350"/>
              </a:lnSpc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decide folosirea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CNP</a:t>
            </a:r>
            <a:r>
              <a:rPr sz="2000" spc="-5" dirty="0">
                <a:latin typeface="Arial"/>
                <a:cs typeface="Arial"/>
              </a:rPr>
              <a:t>-ului instructorului chiar dacă </a:t>
            </a:r>
            <a:r>
              <a:rPr sz="2000" dirty="0">
                <a:latin typeface="Arial"/>
                <a:cs typeface="Arial"/>
              </a:rPr>
              <a:t>nu este </a:t>
            </a:r>
            <a:r>
              <a:rPr sz="2000" spc="-5" dirty="0">
                <a:latin typeface="Arial"/>
                <a:cs typeface="Arial"/>
              </a:rPr>
              <a:t>cerut în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specificaţii.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Schema rezultată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11.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0155" y="359664"/>
            <a:ext cx="6038088" cy="480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2151" y="5551421"/>
            <a:ext cx="5591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11. Rafinarea unei </a:t>
            </a:r>
            <a:r>
              <a:rPr sz="1800" dirty="0">
                <a:latin typeface="Arial"/>
                <a:cs typeface="Arial"/>
              </a:rPr>
              <a:t>alte </a:t>
            </a:r>
            <a:r>
              <a:rPr sz="1800" spc="-5" dirty="0">
                <a:latin typeface="Arial"/>
                <a:cs typeface="Arial"/>
              </a:rPr>
              <a:t>porţiuni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55751"/>
            <a:ext cx="9366885" cy="570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ceea ce </a:t>
            </a:r>
            <a:r>
              <a:rPr sz="2000" spc="-5" dirty="0">
                <a:latin typeface="Arial"/>
                <a:cs typeface="Arial"/>
              </a:rPr>
              <a:t>priveşte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, există </a:t>
            </a:r>
            <a:r>
              <a:rPr sz="2000" dirty="0">
                <a:latin typeface="Arial"/>
                <a:cs typeface="Arial"/>
              </a:rPr>
              <a:t>două </a:t>
            </a:r>
            <a:r>
              <a:rPr sz="2000" spc="-5" dirty="0">
                <a:latin typeface="Arial"/>
                <a:cs typeface="Arial"/>
              </a:rPr>
              <a:t>concepte distincte</a:t>
            </a:r>
            <a:r>
              <a:rPr sz="2000" dirty="0">
                <a:latin typeface="Arial"/>
                <a:cs typeface="Arial"/>
              </a:rPr>
              <a:t> legate:</a:t>
            </a:r>
            <a:endParaRPr sz="2000">
              <a:latin typeface="Arial"/>
              <a:cs typeface="Arial"/>
            </a:endParaRPr>
          </a:p>
          <a:p>
            <a:pPr marL="927100" indent="-229870">
              <a:lnSpc>
                <a:spcPct val="100000"/>
              </a:lnSpc>
              <a:spcBef>
                <a:spcPts val="1840"/>
              </a:spcBef>
              <a:buFont typeface="Symbol"/>
              <a:buChar char=""/>
              <a:tabLst>
                <a:tab pos="927735" algn="l"/>
              </a:tabLst>
            </a:pP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concept </a:t>
            </a:r>
            <a:r>
              <a:rPr sz="2000" dirty="0">
                <a:latin typeface="Arial"/>
                <a:cs typeface="Arial"/>
              </a:rPr>
              <a:t>abstract al </a:t>
            </a:r>
            <a:r>
              <a:rPr sz="2000" spc="-5" dirty="0">
                <a:latin typeface="Arial"/>
                <a:cs typeface="Arial"/>
              </a:rPr>
              <a:t>cursului </a:t>
            </a:r>
            <a:r>
              <a:rPr sz="2000" dirty="0">
                <a:latin typeface="Arial"/>
                <a:cs typeface="Arial"/>
              </a:rPr>
              <a:t>(cu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nume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cod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469265" marR="5715" indent="228600">
              <a:lnSpc>
                <a:spcPct val="171000"/>
              </a:lnSpc>
              <a:spcBef>
                <a:spcPts val="130"/>
              </a:spcBef>
              <a:buFont typeface="Symbol"/>
              <a:buChar char=""/>
              <a:tabLst>
                <a:tab pos="927735" algn="l"/>
              </a:tabLst>
            </a:pPr>
            <a:r>
              <a:rPr sz="2000" spc="-5" dirty="0">
                <a:latin typeface="Arial"/>
                <a:cs typeface="Arial"/>
              </a:rPr>
              <a:t>ediţia cursului </a:t>
            </a:r>
            <a:r>
              <a:rPr sz="2000" dirty="0">
                <a:latin typeface="Arial"/>
                <a:cs typeface="Arial"/>
              </a:rPr>
              <a:t>(cu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start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sfârşit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numărul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participanţi</a:t>
            </a:r>
            <a:r>
              <a:rPr sz="2000" spc="-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Vom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reprezenta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aceste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concepte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două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entităţi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distincte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legate</a:t>
            </a:r>
            <a:r>
              <a:rPr sz="2000" spc="2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prin</a:t>
            </a:r>
            <a:r>
              <a:rPr sz="2000" spc="2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relaţia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0"/>
              </a:lnSpc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IP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715" indent="457200" algn="just">
              <a:lnSpc>
                <a:spcPts val="2300"/>
              </a:lnSpc>
              <a:spcBef>
                <a:spcPts val="1864"/>
              </a:spcBef>
            </a:pPr>
            <a:r>
              <a:rPr sz="2000" spc="-5" dirty="0">
                <a:latin typeface="Arial"/>
                <a:cs typeface="Arial"/>
              </a:rPr>
              <a:t>Clasele unui </a:t>
            </a:r>
            <a:r>
              <a:rPr sz="2000" dirty="0">
                <a:latin typeface="Arial"/>
                <a:cs typeface="Arial"/>
              </a:rPr>
              <a:t>curs se </a:t>
            </a:r>
            <a:r>
              <a:rPr sz="2000" spc="-5" dirty="0">
                <a:latin typeface="Arial"/>
                <a:cs typeface="Arial"/>
              </a:rPr>
              <a:t>pot descrie printr-o entitate legată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ediţiile cursurilor 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relaţia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OMPOZIŢIE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marR="3013075" algn="just">
              <a:lnSpc>
                <a:spcPts val="4100"/>
              </a:lnSpc>
              <a:spcBef>
                <a:spcPts val="355"/>
              </a:spcBef>
            </a:pPr>
            <a:r>
              <a:rPr sz="2000" spc="-5" dirty="0">
                <a:latin typeface="Arial"/>
                <a:cs typeface="Arial"/>
              </a:rPr>
              <a:t>Se adaugă apoi atribute, cardinalităţi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identificatori. 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clasă este identificată </a:t>
            </a:r>
            <a:r>
              <a:rPr sz="2000" spc="-10" dirty="0">
                <a:latin typeface="Arial"/>
                <a:cs typeface="Arial"/>
              </a:rPr>
              <a:t>prin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sală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timp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indent="457200" algn="just">
              <a:lnSpc>
                <a:spcPct val="95700"/>
              </a:lnSpc>
              <a:spcBef>
                <a:spcPts val="1390"/>
              </a:spcBef>
            </a:pP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ediţiile </a:t>
            </a:r>
            <a:r>
              <a:rPr sz="2000" dirty="0">
                <a:latin typeface="Arial"/>
                <a:cs typeface="Arial"/>
              </a:rPr>
              <a:t>unui curs, </a:t>
            </a:r>
            <a:r>
              <a:rPr sz="2000" spc="-5" dirty="0">
                <a:latin typeface="Arial"/>
                <a:cs typeface="Arial"/>
              </a:rPr>
              <a:t>presupunem </a:t>
            </a:r>
            <a:r>
              <a:rPr sz="2000" dirty="0">
                <a:latin typeface="Arial"/>
                <a:cs typeface="Arial"/>
              </a:rPr>
              <a:t>că </a:t>
            </a:r>
            <a:r>
              <a:rPr sz="2000" spc="-5" dirty="0">
                <a:latin typeface="Arial"/>
                <a:cs typeface="Arial"/>
              </a:rPr>
              <a:t>două ediţii </a:t>
            </a:r>
            <a:r>
              <a:rPr sz="2000" dirty="0">
                <a:latin typeface="Arial"/>
                <a:cs typeface="Arial"/>
              </a:rPr>
              <a:t>ale </a:t>
            </a:r>
            <a:r>
              <a:rPr sz="2000" spc="-5" dirty="0">
                <a:latin typeface="Arial"/>
                <a:cs typeface="Arial"/>
              </a:rPr>
              <a:t>aceluiaşi </a:t>
            </a:r>
            <a:r>
              <a:rPr sz="2000" dirty="0">
                <a:latin typeface="Arial"/>
                <a:cs typeface="Arial"/>
              </a:rPr>
              <a:t>curs </a:t>
            </a:r>
            <a:r>
              <a:rPr sz="2000" spc="-10" dirty="0">
                <a:latin typeface="Arial"/>
                <a:cs typeface="Arial"/>
              </a:rPr>
              <a:t>nu </a:t>
            </a:r>
            <a:r>
              <a:rPr sz="2000" dirty="0">
                <a:latin typeface="Arial"/>
                <a:cs typeface="Arial"/>
              </a:rPr>
              <a:t>pot  </a:t>
            </a:r>
            <a:r>
              <a:rPr sz="2000" spc="-5" dirty="0">
                <a:latin typeface="Arial"/>
                <a:cs typeface="Arial"/>
              </a:rPr>
              <a:t>începe în aceeaşi </a:t>
            </a:r>
            <a:r>
              <a:rPr sz="2000" dirty="0">
                <a:latin typeface="Arial"/>
                <a:cs typeface="Arial"/>
              </a:rPr>
              <a:t>zi şi </a:t>
            </a:r>
            <a:r>
              <a:rPr sz="2000" spc="-5" dirty="0">
                <a:latin typeface="Arial"/>
                <a:cs typeface="Arial"/>
              </a:rPr>
              <a:t>astfel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identificator pentru entitatea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spc="-5" dirty="0">
                <a:latin typeface="Arial"/>
                <a:cs typeface="Arial"/>
              </a:rPr>
              <a:t>este  </a:t>
            </a:r>
            <a:r>
              <a:rPr sz="2000" dirty="0">
                <a:latin typeface="Arial"/>
                <a:cs typeface="Arial"/>
              </a:rPr>
              <a:t>format din </a:t>
            </a:r>
            <a:r>
              <a:rPr sz="2000" spc="-5" dirty="0">
                <a:latin typeface="Arial"/>
                <a:cs typeface="Arial"/>
              </a:rPr>
              <a:t>atributul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DatăStart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entitatea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  <a:spcBef>
                <a:spcPts val="1705"/>
              </a:spcBef>
            </a:pPr>
            <a:r>
              <a:rPr sz="2000" spc="-5" dirty="0">
                <a:latin typeface="Arial"/>
                <a:cs typeface="Arial"/>
              </a:rPr>
              <a:t>Schema rezultată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prezentată în figura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12.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6863" y="359663"/>
            <a:ext cx="8253983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6963" y="3032250"/>
            <a:ext cx="9363710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12. Rafinarea unei </a:t>
            </a:r>
            <a:r>
              <a:rPr sz="1800" dirty="0">
                <a:latin typeface="Arial"/>
                <a:cs typeface="Arial"/>
              </a:rPr>
              <a:t>alte </a:t>
            </a:r>
            <a:r>
              <a:rPr sz="1800" spc="-5" dirty="0">
                <a:latin typeface="Arial"/>
                <a:cs typeface="Arial"/>
              </a:rPr>
              <a:t>părţi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schemei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cadru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12700" marR="5080" indent="457200">
              <a:lnSpc>
                <a:spcPts val="2300"/>
              </a:lnSpc>
            </a:pPr>
            <a:r>
              <a:rPr sz="2000" spc="-5" dirty="0">
                <a:latin typeface="Arial"/>
                <a:cs typeface="Arial"/>
              </a:rPr>
              <a:t>Schema finală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obţinută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integrarea schemelor obţinute până în acest  punct.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0"/>
              </a:spcBef>
            </a:pPr>
            <a:r>
              <a:rPr sz="2000" dirty="0">
                <a:latin typeface="Arial"/>
                <a:cs typeface="Arial"/>
              </a:rPr>
              <a:t>Vom </a:t>
            </a:r>
            <a:r>
              <a:rPr sz="2000" spc="-5" dirty="0">
                <a:latin typeface="Arial"/>
                <a:cs typeface="Arial"/>
              </a:rPr>
              <a:t>începe cu schemele referitoare la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cursuri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 marR="1792605">
              <a:lnSpc>
                <a:spcPct val="171000"/>
              </a:lnSpc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cadru aceste părţi </a:t>
            </a:r>
            <a:r>
              <a:rPr sz="2000" dirty="0">
                <a:latin typeface="Arial"/>
                <a:cs typeface="Arial"/>
              </a:rPr>
              <a:t>sunt legate prin </a:t>
            </a:r>
            <a:r>
              <a:rPr sz="2000" spc="-5" dirty="0">
                <a:latin typeface="Arial"/>
                <a:cs typeface="Arial"/>
              </a:rPr>
              <a:t>relaţia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latin typeface="Arial"/>
                <a:cs typeface="Arial"/>
              </a:rPr>
              <a:t>.  Această relaţie </a:t>
            </a:r>
            <a:r>
              <a:rPr sz="2000" dirty="0">
                <a:latin typeface="Arial"/>
                <a:cs typeface="Arial"/>
              </a:rPr>
              <a:t>trebuie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rafinată.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187553"/>
            <a:ext cx="8909050" cy="708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6740">
              <a:lnSpc>
                <a:spcPct val="146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evident </a:t>
            </a:r>
            <a:r>
              <a:rPr sz="2000" dirty="0">
                <a:latin typeface="Arial"/>
                <a:cs typeface="Arial"/>
              </a:rPr>
              <a:t>că </a:t>
            </a:r>
            <a:r>
              <a:rPr sz="2000" spc="-5" dirty="0">
                <a:latin typeface="Arial"/>
                <a:cs typeface="Arial"/>
              </a:rPr>
              <a:t>cerinţele </a:t>
            </a:r>
            <a:r>
              <a:rPr sz="2000" spc="-10" dirty="0">
                <a:latin typeface="Arial"/>
                <a:cs typeface="Arial"/>
              </a:rPr>
              <a:t>au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ambiguităţi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Spre </a:t>
            </a:r>
            <a:r>
              <a:rPr sz="2000" spc="-5" dirty="0">
                <a:latin typeface="Arial"/>
                <a:cs typeface="Arial"/>
              </a:rPr>
              <a:t>exemplu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există:</a:t>
            </a:r>
            <a:endParaRPr sz="2000">
              <a:latin typeface="Arial"/>
              <a:cs typeface="Arial"/>
            </a:endParaRPr>
          </a:p>
          <a:p>
            <a:pPr marL="926465" indent="-22923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participanţi </a:t>
            </a:r>
            <a:r>
              <a:rPr sz="2000" spc="-5" dirty="0">
                <a:latin typeface="Arial"/>
                <a:cs typeface="Arial"/>
              </a:rPr>
              <a:t>sau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endParaRPr sz="2000">
              <a:latin typeface="Arial"/>
              <a:cs typeface="Arial"/>
            </a:endParaRPr>
          </a:p>
          <a:p>
            <a:pPr marL="927100" indent="-229235">
              <a:lnSpc>
                <a:spcPct val="100000"/>
              </a:lnSpc>
              <a:spcBef>
                <a:spcPts val="122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titulari </a:t>
            </a:r>
            <a:r>
              <a:rPr sz="2000" dirty="0">
                <a:latin typeface="Arial"/>
                <a:cs typeface="Arial"/>
              </a:rPr>
              <a:t>sau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instructori</a:t>
            </a:r>
            <a:endParaRPr sz="2000">
              <a:latin typeface="Arial"/>
              <a:cs typeface="Arial"/>
            </a:endParaRPr>
          </a:p>
          <a:p>
            <a:pPr marL="927100" indent="-229235">
              <a:lnSpc>
                <a:spcPct val="100000"/>
              </a:lnSpc>
              <a:spcBef>
                <a:spcPts val="1235"/>
              </a:spcBef>
              <a:buClr>
                <a:srgbClr val="000000"/>
              </a:buClr>
              <a:buFont typeface="Symbol"/>
              <a:buChar char=""/>
              <a:tabLst>
                <a:tab pos="9271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cursuri </a:t>
            </a:r>
            <a:r>
              <a:rPr sz="2000" spc="-5" dirty="0">
                <a:latin typeface="Arial"/>
                <a:cs typeface="Arial"/>
              </a:rPr>
              <a:t>sau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seminarii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Reguli pentru scrierea specificaţiilor </a:t>
            </a:r>
            <a:r>
              <a:rPr sz="2000" dirty="0">
                <a:latin typeface="Arial"/>
                <a:cs typeface="Arial"/>
              </a:rPr>
              <a:t>mai precis şi </a:t>
            </a:r>
            <a:r>
              <a:rPr sz="2000" spc="-5" dirty="0">
                <a:latin typeface="Arial"/>
                <a:cs typeface="Arial"/>
              </a:rPr>
              <a:t>fără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ambiguităţi: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239395" marR="5080" indent="-227329">
              <a:lnSpc>
                <a:spcPts val="230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alege un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nivel potrivit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abstractizare</a:t>
            </a:r>
            <a:r>
              <a:rPr sz="2000" spc="-5" dirty="0">
                <a:latin typeface="Arial"/>
                <a:cs typeface="Arial"/>
              </a:rPr>
              <a:t>. Se evită termenii prea generali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sau </a:t>
            </a:r>
            <a:r>
              <a:rPr sz="2000" spc="-5" dirty="0">
                <a:latin typeface="Arial"/>
                <a:cs typeface="Arial"/>
              </a:rPr>
              <a:t>prea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specifici.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40"/>
              </a:spcBef>
            </a:pPr>
            <a:r>
              <a:rPr sz="2000" spc="-5" dirty="0">
                <a:latin typeface="Arial"/>
                <a:cs typeface="Arial"/>
              </a:rPr>
              <a:t>Exemplu: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0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perioadă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5)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-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 start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şi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dată</a:t>
            </a:r>
            <a:r>
              <a:rPr sz="2000" i="1" spc="-4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sfârşit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titlu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14) -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titlu</a:t>
            </a:r>
            <a:r>
              <a:rPr sz="2000" i="1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profesional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9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apreciere </a:t>
            </a:r>
            <a:r>
              <a:rPr sz="2000" spc="-5" dirty="0">
                <a:latin typeface="Arial"/>
                <a:cs typeface="Arial"/>
              </a:rPr>
              <a:t>(linia </a:t>
            </a:r>
            <a:r>
              <a:rPr sz="2000" dirty="0">
                <a:latin typeface="Arial"/>
                <a:cs typeface="Arial"/>
              </a:rPr>
              <a:t>6) -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notă</a:t>
            </a:r>
            <a:endParaRPr sz="2000">
              <a:latin typeface="Arial"/>
              <a:cs typeface="Arial"/>
            </a:endParaRPr>
          </a:p>
          <a:p>
            <a:pPr marL="241300" marR="4196715" indent="-241300">
              <a:lnSpc>
                <a:spcPct val="146000"/>
              </a:lnSpc>
              <a:spcBef>
                <a:spcPts val="133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standardizează structura propoziţiei</a:t>
            </a:r>
            <a:r>
              <a:rPr sz="2000" spc="-5" dirty="0">
                <a:latin typeface="Arial"/>
                <a:cs typeface="Arial"/>
              </a:rPr>
              <a:t>.  Exemplu: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5"/>
              </a:spcBef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„pentru &lt;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concept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&gt; păstrăm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&lt;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proprietăţi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&gt;”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5615" cy="64395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7200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Se identifică </a:t>
            </a:r>
            <a:r>
              <a:rPr sz="2000" dirty="0">
                <a:latin typeface="Arial"/>
                <a:cs typeface="Arial"/>
              </a:rPr>
              <a:t>trei </a:t>
            </a:r>
            <a:r>
              <a:rPr sz="2000" spc="-5" dirty="0">
                <a:latin typeface="Arial"/>
                <a:cs typeface="Arial"/>
              </a:rPr>
              <a:t>legături diferite între instructori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cursuri: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predare curentă</a:t>
            </a:r>
            <a:r>
              <a:rPr sz="2000" spc="-5" dirty="0">
                <a:latin typeface="Arial"/>
                <a:cs typeface="Arial"/>
              </a:rPr>
              <a:t>,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predare anterioară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calificare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50"/>
              </a:spcBef>
            </a:pP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legături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reprezintă </a:t>
            </a:r>
            <a:r>
              <a:rPr sz="2000" dirty="0">
                <a:latin typeface="Arial"/>
                <a:cs typeface="Arial"/>
              </a:rPr>
              <a:t>prin </a:t>
            </a:r>
            <a:r>
              <a:rPr sz="2000" spc="-5" dirty="0">
                <a:latin typeface="Arial"/>
                <a:cs typeface="Arial"/>
              </a:rPr>
              <a:t>intermediul </a:t>
            </a:r>
            <a:r>
              <a:rPr sz="2000" dirty="0">
                <a:latin typeface="Arial"/>
                <a:cs typeface="Arial"/>
              </a:rPr>
              <a:t>a trei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relaţii:</a:t>
            </a:r>
            <a:endParaRPr sz="2000">
              <a:latin typeface="Arial"/>
              <a:cs typeface="Arial"/>
            </a:endParaRPr>
          </a:p>
          <a:p>
            <a:pPr marL="1155700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spc="-5" dirty="0">
                <a:latin typeface="Arial"/>
                <a:cs typeface="Arial"/>
              </a:rPr>
              <a:t>primele două </a:t>
            </a:r>
            <a:r>
              <a:rPr sz="2000" dirty="0">
                <a:latin typeface="Arial"/>
                <a:cs typeface="Arial"/>
              </a:rPr>
              <a:t>leagă </a:t>
            </a:r>
            <a:r>
              <a:rPr sz="2000" spc="-5" dirty="0">
                <a:latin typeface="Arial"/>
                <a:cs typeface="Arial"/>
              </a:rPr>
              <a:t>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endParaRPr sz="1800">
              <a:latin typeface="Arial"/>
              <a:cs typeface="Arial"/>
            </a:endParaRPr>
          </a:p>
          <a:p>
            <a:pPr marL="469265" marR="3985260" indent="457200">
              <a:lnSpc>
                <a:spcPct val="171000"/>
              </a:lnSpc>
              <a:spcBef>
                <a:spcPts val="130"/>
              </a:spcBef>
              <a:buFont typeface="Symbol"/>
              <a:buChar char=""/>
              <a:tabLst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treia leagă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aceste </a:t>
            </a:r>
            <a:r>
              <a:rPr sz="2000" spc="-5" dirty="0">
                <a:latin typeface="Arial"/>
                <a:cs typeface="Arial"/>
              </a:rPr>
              <a:t>moment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poate </a:t>
            </a:r>
            <a:r>
              <a:rPr sz="2000" dirty="0">
                <a:latin typeface="Arial"/>
                <a:cs typeface="Arial"/>
              </a:rPr>
              <a:t>face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integrarea.</a:t>
            </a:r>
            <a:endParaRPr sz="2000">
              <a:latin typeface="Arial"/>
              <a:cs typeface="Arial"/>
            </a:endParaRPr>
          </a:p>
          <a:p>
            <a:pPr marL="469265" marR="104775">
              <a:lnSpc>
                <a:spcPct val="170500"/>
              </a:lnSpc>
              <a:spcBef>
                <a:spcPts val="15"/>
              </a:spcBef>
            </a:pPr>
            <a:r>
              <a:rPr sz="2000" dirty="0">
                <a:latin typeface="Arial"/>
                <a:cs typeface="Arial"/>
              </a:rPr>
              <a:t>Ţinând cont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schema cadru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trebuie clarificată relaţia între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cursuri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instruiţi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Apar </a:t>
            </a:r>
            <a:r>
              <a:rPr sz="2000" spc="-5" dirty="0">
                <a:latin typeface="Arial"/>
                <a:cs typeface="Arial"/>
              </a:rPr>
              <a:t>două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cazuri: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1835"/>
              </a:spcBef>
              <a:buClr>
                <a:srgbClr val="000000"/>
              </a:buClr>
              <a:buFont typeface="Symbol"/>
              <a:buChar char=""/>
              <a:tabLst>
                <a:tab pos="1155700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prezenţă</a:t>
            </a:r>
            <a:r>
              <a:rPr sz="2000" spc="-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curentă</a:t>
            </a:r>
            <a:endParaRPr sz="2000">
              <a:latin typeface="Arial"/>
              <a:cs typeface="Arial"/>
            </a:endParaRPr>
          </a:p>
          <a:p>
            <a:pPr marL="1155700" indent="-229235">
              <a:lnSpc>
                <a:spcPct val="100000"/>
              </a:lnSpc>
              <a:spcBef>
                <a:spcPts val="1835"/>
              </a:spcBef>
              <a:buClr>
                <a:srgbClr val="000000"/>
              </a:buClr>
              <a:buFont typeface="Symbol"/>
              <a:buChar char=""/>
              <a:tabLst>
                <a:tab pos="1155700" algn="l"/>
              </a:tabLst>
            </a:pP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prezenţă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anterioară</a:t>
            </a:r>
            <a:endParaRPr sz="2000">
              <a:latin typeface="Arial"/>
              <a:cs typeface="Arial"/>
            </a:endParaRPr>
          </a:p>
          <a:p>
            <a:pPr marL="469265" marR="1434465" indent="457200">
              <a:lnSpc>
                <a:spcPct val="170500"/>
              </a:lnSpc>
              <a:spcBef>
                <a:spcPts val="170"/>
              </a:spcBef>
            </a:pPr>
            <a:r>
              <a:rPr sz="2000" dirty="0">
                <a:latin typeface="Symbol"/>
                <a:cs typeface="Symbol"/>
              </a:rPr>
              <a:t>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definim două relaţii între entităţile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spc="-5" dirty="0">
                <a:latin typeface="Arial"/>
                <a:cs typeface="Arial"/>
              </a:rPr>
              <a:t>.  </a:t>
            </a:r>
            <a:r>
              <a:rPr sz="2000" dirty="0">
                <a:latin typeface="Arial"/>
                <a:cs typeface="Arial"/>
              </a:rPr>
              <a:t>Pentru o </a:t>
            </a:r>
            <a:r>
              <a:rPr sz="2000" spc="-5" dirty="0">
                <a:latin typeface="Arial"/>
                <a:cs typeface="Arial"/>
              </a:rPr>
              <a:t>prezenţă anterioară interesează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nota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finală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700"/>
              </a:spcBef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obţine </a:t>
            </a:r>
            <a:r>
              <a:rPr sz="2000" spc="-5" dirty="0">
                <a:latin typeface="Arial"/>
                <a:cs typeface="Arial"/>
              </a:rPr>
              <a:t>în final schema din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13.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3"/>
            <a:ext cx="9291494" cy="6898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48359"/>
            <a:ext cx="9366250" cy="465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acest </a:t>
            </a:r>
            <a:r>
              <a:rPr sz="2000" spc="-5" dirty="0">
                <a:latin typeface="Arial"/>
                <a:cs typeface="Arial"/>
              </a:rPr>
              <a:t>moment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începe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verificarea schemei</a:t>
            </a:r>
            <a:r>
              <a:rPr sz="2000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obţinute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 indent="457200">
              <a:lnSpc>
                <a:spcPts val="2290"/>
              </a:lnSpc>
              <a:spcBef>
                <a:spcPts val="1875"/>
              </a:spcBef>
              <a:tabLst>
                <a:tab pos="935990" algn="l"/>
                <a:tab pos="1896110" algn="l"/>
                <a:tab pos="2602865" algn="l"/>
                <a:tab pos="3646804" algn="l"/>
                <a:tab pos="4282440" algn="l"/>
                <a:tab pos="5467985" algn="l"/>
                <a:tab pos="6049010" algn="l"/>
                <a:tab pos="7489190" algn="l"/>
                <a:tab pos="7840980" algn="l"/>
                <a:tab pos="9168765" algn="l"/>
              </a:tabLst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mp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pr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î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verificarea dacă toate datele </a:t>
            </a: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latin typeface="Arial"/>
                <a:cs typeface="Arial"/>
              </a:rPr>
              <a:t>reprezentate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toate operaţiile pot fi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efectuate.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60"/>
              </a:spcBef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endParaRPr sz="2000">
              <a:latin typeface="Arial"/>
              <a:cs typeface="Arial"/>
            </a:endParaRPr>
          </a:p>
          <a:p>
            <a:pPr marL="12700" marR="5080" indent="457200">
              <a:lnSpc>
                <a:spcPts val="2290"/>
              </a:lnSpc>
              <a:spcBef>
                <a:spcPts val="1860"/>
              </a:spcBef>
            </a:pPr>
            <a:r>
              <a:rPr sz="2000" spc="-5" dirty="0">
                <a:latin typeface="Arial"/>
                <a:cs typeface="Arial"/>
              </a:rPr>
              <a:t>Să considerăm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5" dirty="0">
                <a:latin typeface="Arial"/>
                <a:cs typeface="Arial"/>
              </a:rPr>
              <a:t>în care se cer instruiţii pentru toate cursurile ţinute  </a:t>
            </a:r>
            <a:r>
              <a:rPr sz="2000" dirty="0">
                <a:latin typeface="Arial"/>
                <a:cs typeface="Arial"/>
              </a:rPr>
              <a:t>de 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instructor.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645"/>
              </a:spcBef>
            </a:pPr>
            <a:r>
              <a:rPr sz="2000" dirty="0">
                <a:latin typeface="Arial"/>
                <a:cs typeface="Arial"/>
              </a:rPr>
              <a:t>Datele </a:t>
            </a:r>
            <a:r>
              <a:rPr sz="2000" spc="-5" dirty="0">
                <a:latin typeface="Arial"/>
                <a:cs typeface="Arial"/>
              </a:rPr>
              <a:t>pentru </a:t>
            </a:r>
            <a:r>
              <a:rPr sz="2000" dirty="0">
                <a:latin typeface="Arial"/>
                <a:cs typeface="Arial"/>
              </a:rPr>
              <a:t>această </a:t>
            </a:r>
            <a:r>
              <a:rPr sz="2000" spc="-5" dirty="0">
                <a:latin typeface="Arial"/>
                <a:cs typeface="Arial"/>
              </a:rPr>
              <a:t>operaţie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găsesc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schemă în felul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următor:</a:t>
            </a:r>
            <a:endParaRPr sz="2000">
              <a:latin typeface="Arial"/>
              <a:cs typeface="Arial"/>
            </a:endParaRPr>
          </a:p>
          <a:p>
            <a:pPr marL="927100" indent="-229870">
              <a:lnSpc>
                <a:spcPct val="100000"/>
              </a:lnSpc>
              <a:spcBef>
                <a:spcPts val="1825"/>
              </a:spcBef>
              <a:buFont typeface="Symbol"/>
              <a:buChar char=""/>
              <a:tabLst>
                <a:tab pos="927735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pleacă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la 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NSTRUCTOR</a:t>
            </a:r>
            <a:endParaRPr sz="1800">
              <a:latin typeface="Arial"/>
              <a:cs typeface="Arial"/>
            </a:endParaRPr>
          </a:p>
          <a:p>
            <a:pPr marL="926465" marR="5715" indent="-228600" algn="just">
              <a:lnSpc>
                <a:spcPts val="2300"/>
              </a:lnSpc>
              <a:spcBef>
                <a:spcPts val="1995"/>
              </a:spcBef>
              <a:buFont typeface="Symbol"/>
              <a:buChar char=""/>
              <a:tabLst>
                <a:tab pos="927735" algn="l"/>
                <a:tab pos="9166860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trece prin relaţiile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URENTĂ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REDARE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</a:t>
            </a:r>
            <a:r>
              <a:rPr sz="2000" spc="-5" dirty="0">
                <a:latin typeface="Arial"/>
                <a:cs typeface="Arial"/>
              </a:rPr>
              <a:t>, 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tit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Ţ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ţiil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        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Z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Ţ</a:t>
            </a:r>
            <a:r>
              <a:rPr sz="1800" spc="-15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UREN</a:t>
            </a:r>
            <a:r>
              <a:rPr sz="1800" spc="1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7F"/>
                </a:solidFill>
                <a:latin typeface="Arial"/>
                <a:cs typeface="Arial"/>
              </a:rPr>
              <a:t>Ă</a:t>
            </a:r>
            <a:r>
              <a:rPr sz="18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REZENŢĂ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NTERIOARĂ </a:t>
            </a:r>
            <a:r>
              <a:rPr sz="2000" spc="-5" dirty="0">
                <a:latin typeface="Arial"/>
                <a:cs typeface="Arial"/>
              </a:rPr>
              <a:t>şi </a:t>
            </a:r>
            <a:r>
              <a:rPr sz="2000" dirty="0">
                <a:latin typeface="Arial"/>
                <a:cs typeface="Arial"/>
              </a:rPr>
              <a:t>apoi se </a:t>
            </a:r>
            <a:r>
              <a:rPr sz="2000" spc="-5" dirty="0">
                <a:latin typeface="Arial"/>
                <a:cs typeface="Arial"/>
              </a:rPr>
              <a:t>ajunge la entitatea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848359"/>
            <a:ext cx="8909050" cy="469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privire la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minimalitate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să notăm că </a:t>
            </a:r>
            <a:r>
              <a:rPr sz="2000" spc="-5" dirty="0">
                <a:latin typeface="Arial"/>
                <a:cs typeface="Arial"/>
              </a:rPr>
              <a:t>există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redundanţă în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schemă:</a:t>
            </a:r>
            <a:endParaRPr sz="2000">
              <a:latin typeface="Arial"/>
              <a:cs typeface="Arial"/>
            </a:endParaRPr>
          </a:p>
          <a:p>
            <a:pPr marL="469265" marR="5080" indent="-228600" algn="just">
              <a:lnSpc>
                <a:spcPct val="95700"/>
              </a:lnSpc>
              <a:spcBef>
                <a:spcPts val="1939"/>
              </a:spcBef>
              <a:buFont typeface="Symbol"/>
              <a:buChar char=""/>
              <a:tabLst>
                <a:tab pos="470534" algn="l"/>
              </a:tabLst>
            </a:pPr>
            <a:r>
              <a:rPr sz="2000" spc="-5" dirty="0">
                <a:latin typeface="Arial"/>
                <a:cs typeface="Arial"/>
              </a:rPr>
              <a:t>atributul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NrParticipanţi </a:t>
            </a:r>
            <a:r>
              <a:rPr sz="2000" dirty="0">
                <a:latin typeface="Arial"/>
                <a:cs typeface="Arial"/>
              </a:rPr>
              <a:t>al </a:t>
            </a:r>
            <a:r>
              <a:rPr sz="2000" spc="-5" dirty="0">
                <a:latin typeface="Arial"/>
                <a:cs typeface="Arial"/>
              </a:rPr>
              <a:t>entităţii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DIŢIE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URS </a:t>
            </a:r>
            <a:r>
              <a:rPr sz="2000" dirty="0">
                <a:latin typeface="Arial"/>
                <a:cs typeface="Arial"/>
              </a:rPr>
              <a:t>se poate obţine </a:t>
            </a:r>
            <a:r>
              <a:rPr sz="2000" spc="-5" dirty="0">
                <a:latin typeface="Arial"/>
                <a:cs typeface="Arial"/>
              </a:rPr>
              <a:t>prin  numărarea numărului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instanţe </a:t>
            </a:r>
            <a:r>
              <a:rPr sz="2000" dirty="0">
                <a:latin typeface="Arial"/>
                <a:cs typeface="Arial"/>
              </a:rPr>
              <a:t>ale </a:t>
            </a:r>
            <a:r>
              <a:rPr sz="2000" spc="-5" dirty="0">
                <a:latin typeface="Arial"/>
                <a:cs typeface="Arial"/>
              </a:rPr>
              <a:t>entităţii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Arial"/>
                <a:cs typeface="Arial"/>
              </a:rPr>
              <a:t>NSTRUIT </a:t>
            </a:r>
            <a:r>
              <a:rPr sz="2000" dirty="0">
                <a:latin typeface="Arial"/>
                <a:cs typeface="Arial"/>
              </a:rPr>
              <a:t>care sunt legate </a:t>
            </a:r>
            <a:r>
              <a:rPr sz="2000" spc="-1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ediţia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respectivă.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700">
              <a:latin typeface="Arial"/>
              <a:cs typeface="Arial"/>
            </a:endParaRPr>
          </a:p>
          <a:p>
            <a:pPr marL="469265" marR="5080" indent="-228600" algn="just">
              <a:lnSpc>
                <a:spcPts val="2300"/>
              </a:lnSpc>
              <a:spcBef>
                <a:spcPts val="5"/>
              </a:spcBef>
              <a:buFont typeface="Symbol"/>
              <a:buChar char="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va discuta despre eliminarea sau menţinerea </a:t>
            </a:r>
            <a:r>
              <a:rPr sz="2000" dirty="0">
                <a:latin typeface="Arial"/>
                <a:cs typeface="Arial"/>
              </a:rPr>
              <a:t>acestei </a:t>
            </a:r>
            <a:r>
              <a:rPr sz="2000" spc="-5" dirty="0">
                <a:latin typeface="Arial"/>
                <a:cs typeface="Arial"/>
              </a:rPr>
              <a:t>redundanţe în  </a:t>
            </a:r>
            <a:r>
              <a:rPr sz="2000" dirty="0">
                <a:latin typeface="Arial"/>
                <a:cs typeface="Arial"/>
              </a:rPr>
              <a:t>capitolul </a:t>
            </a:r>
            <a:r>
              <a:rPr sz="2000" spc="-5" dirty="0">
                <a:latin typeface="Arial"/>
                <a:cs typeface="Arial"/>
              </a:rPr>
              <a:t>următor, referitor la proiectarea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logică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Trebuie menţionat în final că </a:t>
            </a:r>
            <a:r>
              <a:rPr sz="2000" dirty="0">
                <a:latin typeface="Arial"/>
                <a:cs typeface="Arial"/>
              </a:rPr>
              <a:t>schema </a:t>
            </a:r>
            <a:r>
              <a:rPr sz="2000" spc="-5" dirty="0">
                <a:latin typeface="Arial"/>
                <a:cs typeface="Arial"/>
              </a:rPr>
              <a:t>trebuie să </a:t>
            </a:r>
            <a:r>
              <a:rPr sz="2000" dirty="0">
                <a:latin typeface="Arial"/>
                <a:cs typeface="Arial"/>
              </a:rPr>
              <a:t>aibă 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documentaţie</a:t>
            </a:r>
            <a:r>
              <a:rPr sz="2000" spc="3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potrivită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469265" marR="5080" indent="-228600" algn="just">
              <a:lnSpc>
                <a:spcPts val="2290"/>
              </a:lnSpc>
              <a:buFont typeface="Symbol"/>
              <a:buChar char=""/>
              <a:tabLst>
                <a:tab pos="470534" algn="l"/>
              </a:tabLst>
            </a:pP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importantă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descrierea restricţiilor posibile </a:t>
            </a:r>
            <a:r>
              <a:rPr sz="2000" spc="-5" dirty="0">
                <a:latin typeface="Arial"/>
                <a:cs typeface="Arial"/>
              </a:rPr>
              <a:t>care </a:t>
            </a:r>
            <a:r>
              <a:rPr sz="2000" dirty="0">
                <a:latin typeface="Arial"/>
                <a:cs typeface="Arial"/>
              </a:rPr>
              <a:t>nu </a:t>
            </a:r>
            <a:r>
              <a:rPr sz="2000" spc="-5" dirty="0">
                <a:latin typeface="Arial"/>
                <a:cs typeface="Arial"/>
              </a:rPr>
              <a:t>sunt exprimate în  </a:t>
            </a:r>
            <a:r>
              <a:rPr sz="2000" dirty="0">
                <a:latin typeface="Arial"/>
                <a:cs typeface="Arial"/>
              </a:rPr>
              <a:t>schemă, </a:t>
            </a:r>
            <a:r>
              <a:rPr sz="2000" spc="-5" dirty="0">
                <a:latin typeface="Arial"/>
                <a:cs typeface="Arial"/>
              </a:rPr>
              <a:t>sub </a:t>
            </a:r>
            <a:r>
              <a:rPr sz="2000" dirty="0">
                <a:latin typeface="Arial"/>
                <a:cs typeface="Arial"/>
              </a:rPr>
              <a:t>forma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regulilor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spc="-3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operare</a:t>
            </a:r>
            <a:endParaRPr sz="20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178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Exemplu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instructor predă </a:t>
            </a:r>
            <a:r>
              <a:rPr sz="200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curs doar dacă este calificat </a:t>
            </a:r>
            <a:r>
              <a:rPr sz="2000" dirty="0">
                <a:latin typeface="Arial"/>
                <a:cs typeface="Arial"/>
              </a:rPr>
              <a:t>să o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facă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204317"/>
            <a:ext cx="8909050" cy="657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751195" indent="-241935">
              <a:lnSpc>
                <a:spcPct val="146000"/>
              </a:lnSpc>
              <a:spcBef>
                <a:spcPts val="10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evită frazele complexe </a:t>
            </a:r>
            <a:r>
              <a:rPr sz="2000" spc="-5" dirty="0">
                <a:latin typeface="Arial"/>
                <a:cs typeface="Arial"/>
              </a:rPr>
              <a:t> Exemplu: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100"/>
              </a:spcBef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angajat </a:t>
            </a:r>
            <a:r>
              <a:rPr sz="2000" spc="-5" dirty="0">
                <a:latin typeface="Arial"/>
                <a:cs typeface="Arial"/>
              </a:rPr>
              <a:t>este preferat lui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oricine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care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lucrează pentru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i="1" spc="-3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companie</a:t>
            </a:r>
            <a:endParaRPr sz="2000">
              <a:latin typeface="Arial"/>
              <a:cs typeface="Arial"/>
            </a:endParaRPr>
          </a:p>
          <a:p>
            <a:pPr marL="241935" marR="4422775" indent="-241935">
              <a:lnSpc>
                <a:spcPct val="146000"/>
              </a:lnSpc>
              <a:spcBef>
                <a:spcPts val="1320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identifică sinonimele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şi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omonimele </a:t>
            </a:r>
            <a:r>
              <a:rPr sz="2000" spc="-5" dirty="0">
                <a:latin typeface="Arial"/>
                <a:cs typeface="Arial"/>
              </a:rPr>
              <a:t> Exemplu:</a:t>
            </a:r>
            <a:endParaRPr sz="2000">
              <a:latin typeface="Arial"/>
              <a:cs typeface="Arial"/>
            </a:endParaRPr>
          </a:p>
          <a:p>
            <a:pPr marL="926465" marR="5177790">
              <a:lnSpc>
                <a:spcPct val="14600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titular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instructor  participant curs </a:t>
            </a:r>
            <a:r>
              <a:rPr sz="2000" dirty="0">
                <a:latin typeface="Arial"/>
                <a:cs typeface="Arial"/>
              </a:rPr>
              <a:t>şi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instruit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095"/>
              </a:spcBef>
            </a:pP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loc </a:t>
            </a:r>
            <a:r>
              <a:rPr sz="2000" spc="-5" dirty="0">
                <a:latin typeface="Arial"/>
                <a:cs typeface="Arial"/>
              </a:rPr>
              <a:t>care înseamnă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locul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naştere </a:t>
            </a:r>
            <a:r>
              <a:rPr sz="2000" spc="-5" dirty="0">
                <a:latin typeface="Arial"/>
                <a:cs typeface="Arial"/>
              </a:rPr>
              <a:t>cât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locul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unde se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ţin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orele</a:t>
            </a:r>
            <a:endParaRPr sz="2000">
              <a:latin typeface="Arial"/>
              <a:cs typeface="Arial"/>
            </a:endParaRPr>
          </a:p>
          <a:p>
            <a:pPr marL="469265" marR="7620">
              <a:lnSpc>
                <a:spcPts val="2300"/>
              </a:lnSpc>
              <a:spcBef>
                <a:spcPts val="1265"/>
              </a:spcBef>
              <a:tabLst>
                <a:tab pos="1347470" algn="l"/>
                <a:tab pos="2493645" algn="l"/>
                <a:tab pos="2891155" algn="l"/>
                <a:tab pos="4037329" algn="l"/>
                <a:tab pos="4448810" algn="l"/>
                <a:tab pos="5269865" algn="l"/>
                <a:tab pos="6190615" algn="l"/>
                <a:tab pos="6600825" algn="l"/>
                <a:tab pos="7451090" algn="l"/>
                <a:tab pos="862457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ş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er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pen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ru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e 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caută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alţi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termeni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239395" marR="5080" indent="-227329">
              <a:lnSpc>
                <a:spcPts val="23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marchează explicit referinţele</a:t>
            </a:r>
            <a:r>
              <a:rPr sz="2000" spc="-5" dirty="0">
                <a:latin typeface="Arial"/>
                <a:cs typeface="Arial"/>
              </a:rPr>
              <a:t>. Absenţa referinţelor </a:t>
            </a:r>
            <a:r>
              <a:rPr sz="2000" dirty="0">
                <a:latin typeface="Arial"/>
                <a:cs typeface="Arial"/>
              </a:rPr>
              <a:t>dintre </a:t>
            </a:r>
            <a:r>
              <a:rPr sz="2000" spc="-5" dirty="0">
                <a:latin typeface="Arial"/>
                <a:cs typeface="Arial"/>
              </a:rPr>
              <a:t>termeni duce la  concepte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ambigue.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045"/>
              </a:spcBef>
            </a:pPr>
            <a:r>
              <a:rPr sz="2000" spc="-5" dirty="0">
                <a:latin typeface="Arial"/>
                <a:cs typeface="Arial"/>
              </a:rPr>
              <a:t>Exemplu:</a:t>
            </a:r>
            <a:endParaRPr sz="2000">
              <a:latin typeface="Arial"/>
              <a:cs typeface="Arial"/>
            </a:endParaRPr>
          </a:p>
          <a:p>
            <a:pPr marL="926465" marR="5080">
              <a:lnSpc>
                <a:spcPts val="2300"/>
              </a:lnSpc>
              <a:spcBef>
                <a:spcPts val="1255"/>
              </a:spcBef>
              <a:tabLst>
                <a:tab pos="1282065" algn="l"/>
                <a:tab pos="1891664" algn="l"/>
                <a:tab pos="2188845" algn="l"/>
                <a:tab pos="3121025" algn="l"/>
                <a:tab pos="3462654" algn="l"/>
                <a:tab pos="4537075" algn="l"/>
                <a:tab pos="4977765" algn="l"/>
                <a:tab pos="5896610" algn="l"/>
                <a:tab pos="6321425" algn="l"/>
                <a:tab pos="7141845" algn="l"/>
                <a:tab pos="7496809" algn="l"/>
                <a:tab pos="8485505" algn="l"/>
              </a:tabLst>
            </a:pP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5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d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re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ş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nu</a:t>
            </a:r>
            <a:r>
              <a:rPr sz="2000" i="1" spc="-15" dirty="0">
                <a:solidFill>
                  <a:srgbClr val="00007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ărul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e</a:t>
            </a:r>
            <a:r>
              <a:rPr sz="2000" i="1" spc="-20" dirty="0">
                <a:solidFill>
                  <a:srgbClr val="00007F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00007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j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at</a:t>
            </a:r>
            <a:r>
              <a:rPr sz="2000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u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angajator 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204317"/>
            <a:ext cx="8909050" cy="20967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 construieşte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un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vocabular</a:t>
            </a:r>
            <a:r>
              <a:rPr sz="2000" spc="-5" dirty="0">
                <a:latin typeface="Arial"/>
                <a:cs typeface="Arial"/>
              </a:rPr>
              <a:t>. </a:t>
            </a: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fiecare termen, vocabularul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conţine:</a:t>
            </a:r>
            <a:endParaRPr sz="2000">
              <a:latin typeface="Arial"/>
              <a:cs typeface="Arial"/>
            </a:endParaRPr>
          </a:p>
          <a:p>
            <a:pPr marL="1082040" lvl="1" indent="-156210">
              <a:lnSpc>
                <a:spcPct val="100000"/>
              </a:lnSpc>
              <a:spcBef>
                <a:spcPts val="1105"/>
              </a:spcBef>
              <a:buChar char="-"/>
              <a:tabLst>
                <a:tab pos="1082675" algn="l"/>
              </a:tabLst>
            </a:pPr>
            <a:r>
              <a:rPr sz="2000" dirty="0">
                <a:latin typeface="Arial"/>
                <a:cs typeface="Arial"/>
              </a:rPr>
              <a:t>o scurtă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descriere</a:t>
            </a:r>
            <a:endParaRPr sz="2000">
              <a:latin typeface="Arial"/>
              <a:cs typeface="Arial"/>
            </a:endParaRPr>
          </a:p>
          <a:p>
            <a:pPr marL="1082040" lvl="1" indent="-156210">
              <a:lnSpc>
                <a:spcPct val="100000"/>
              </a:lnSpc>
              <a:spcBef>
                <a:spcPts val="1105"/>
              </a:spcBef>
              <a:buClr>
                <a:srgbClr val="000000"/>
              </a:buClr>
              <a:buChar char="-"/>
              <a:tabLst>
                <a:tab pos="1082675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sinonime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posibile</a:t>
            </a:r>
            <a:endParaRPr sz="2000">
              <a:latin typeface="Arial"/>
              <a:cs typeface="Arial"/>
            </a:endParaRPr>
          </a:p>
          <a:p>
            <a:pPr marL="926465" marR="5080" lvl="1">
              <a:lnSpc>
                <a:spcPts val="2300"/>
              </a:lnSpc>
              <a:spcBef>
                <a:spcPts val="1250"/>
              </a:spcBef>
              <a:buClr>
                <a:srgbClr val="000000"/>
              </a:buClr>
              <a:buChar char="-"/>
              <a:tabLst>
                <a:tab pos="108585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referinţe </a:t>
            </a:r>
            <a:r>
              <a:rPr sz="2000" spc="-5" dirty="0">
                <a:latin typeface="Arial"/>
                <a:cs typeface="Arial"/>
              </a:rPr>
              <a:t>la alţi </a:t>
            </a:r>
            <a:r>
              <a:rPr sz="2000" dirty="0">
                <a:latin typeface="Arial"/>
                <a:cs typeface="Arial"/>
              </a:rPr>
              <a:t>termeni </a:t>
            </a:r>
            <a:r>
              <a:rPr sz="2000" spc="-5" dirty="0">
                <a:latin typeface="Arial"/>
                <a:cs typeface="Arial"/>
              </a:rPr>
              <a:t>conţinuţi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vocabular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care este în legătură  logică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035" y="2738627"/>
          <a:ext cx="9476738" cy="2973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70"/>
                <a:gridCol w="3244850"/>
                <a:gridCol w="2225039"/>
                <a:gridCol w="1973579"/>
              </a:tblGrid>
              <a:tr h="298703">
                <a:tc>
                  <a:txBody>
                    <a:bodyPr/>
                    <a:lstStyle/>
                    <a:p>
                      <a:pPr marL="67945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Termen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Descriere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Sinonime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Legături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10"/>
                        </a:lnSpc>
                        <a:tabLst>
                          <a:tab pos="1307465" algn="l"/>
                          <a:tab pos="1647189" algn="l"/>
                          <a:tab pos="2302510" algn="l"/>
                          <a:tab pos="306133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Poate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59690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angajat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aibă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  liberală.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Curs,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Companie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Instructor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960" indent="-635">
                        <a:lnSpc>
                          <a:spcPts val="2060"/>
                        </a:lnSpc>
                        <a:spcBef>
                          <a:spcPts val="40"/>
                        </a:spcBef>
                        <a:tabLst>
                          <a:tab pos="831850" algn="l"/>
                          <a:tab pos="1454785" algn="l"/>
                          <a:tab pos="2180590" algn="l"/>
                          <a:tab pos="2424430" algn="l"/>
                        </a:tabLst>
                      </a:pPr>
                      <a:r>
                        <a:rPr sz="1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temporar.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Titular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Curs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325">
                        <a:lnSpc>
                          <a:spcPts val="2080"/>
                        </a:lnSpc>
                        <a:spcBef>
                          <a:spcPts val="25"/>
                        </a:spcBef>
                        <a:tabLst>
                          <a:tab pos="697865" algn="l"/>
                          <a:tab pos="1418590" algn="l"/>
                          <a:tab pos="2162175" algn="l"/>
                          <a:tab pos="280543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t.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multe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Seminar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Instructor,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794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Companie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010"/>
                        </a:lnSpc>
                        <a:tabLst>
                          <a:tab pos="1276985" algn="l"/>
                          <a:tab pos="1951989" algn="l"/>
                          <a:tab pos="255079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Compania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unde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angjat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7945" marR="60960">
                        <a:lnSpc>
                          <a:spcPts val="2060"/>
                        </a:lnSpc>
                        <a:spcBef>
                          <a:spcPts val="1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participantul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unde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fost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04163" y="5821169"/>
            <a:ext cx="8413115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2. Exemplu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vocabular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Se </a:t>
            </a:r>
            <a:r>
              <a:rPr sz="2000" dirty="0">
                <a:latin typeface="Arial"/>
                <a:cs typeface="Arial"/>
              </a:rPr>
              <a:t>pot </a:t>
            </a:r>
            <a:r>
              <a:rPr sz="2000" spc="-5" dirty="0">
                <a:latin typeface="Arial"/>
                <a:cs typeface="Arial"/>
              </a:rPr>
              <a:t>rescrie specificaţiile </a:t>
            </a:r>
            <a:r>
              <a:rPr sz="2000" dirty="0">
                <a:latin typeface="Arial"/>
                <a:cs typeface="Arial"/>
              </a:rPr>
              <a:t>şi se </a:t>
            </a:r>
            <a:r>
              <a:rPr sz="2000" spc="-5" dirty="0">
                <a:latin typeface="Arial"/>
                <a:cs typeface="Arial"/>
              </a:rPr>
              <a:t>grupează cerinţele </a:t>
            </a:r>
            <a:r>
              <a:rPr sz="2000" dirty="0">
                <a:latin typeface="Arial"/>
                <a:cs typeface="Arial"/>
              </a:rPr>
              <a:t>ca </a:t>
            </a: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figura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următoare.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035" y="432815"/>
          <a:ext cx="9476105" cy="6434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76105"/>
              </a:tblGrid>
              <a:tr h="269747">
                <a:tc>
                  <a:txBody>
                    <a:bodyPr/>
                    <a:lstStyle/>
                    <a:p>
                      <a:pPr marL="454659"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generale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68580" marR="59690">
                        <a:lnSpc>
                          <a:spcPts val="2060"/>
                        </a:lnSpc>
                        <a:spcBef>
                          <a:spcPts val="40"/>
                        </a:spcBef>
                        <a:tabLst>
                          <a:tab pos="481330" algn="l"/>
                          <a:tab pos="1377315" algn="l"/>
                          <a:tab pos="2285365" algn="l"/>
                          <a:tab pos="2851150" algn="l"/>
                          <a:tab pos="3481704" algn="l"/>
                          <a:tab pos="3869054" algn="l"/>
                          <a:tab pos="4448175" algn="l"/>
                          <a:tab pos="5229860" algn="l"/>
                          <a:tab pos="5490845" algn="l"/>
                          <a:tab pos="6616700" algn="l"/>
                          <a:tab pos="7194550" algn="l"/>
                          <a:tab pos="8333105" algn="l"/>
                          <a:tab pos="9154160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tru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ză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instruire. Se doreşte păstrarea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datelor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 instruiţi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instructori.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59690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instruit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de 5000), identificat de un cod,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codul numeric  personal, nume, vârstă, sex, oraşul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naştere, angajatorul curent, angajatorul</a:t>
                      </a:r>
                      <a:r>
                        <a:rPr sz="18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precedent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59690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(cu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start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perioadei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care a fost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angajat), ediţiile cursurilor pe   care instruitul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urmează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cele pe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care le-a urmat împreună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nota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obţinută.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 angajatorii</a:t>
                      </a:r>
                      <a:r>
                        <a:rPr sz="18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instruiţilor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marL="68580">
                        <a:lnSpc>
                          <a:spcPts val="20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angajator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 instruit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numele, adresa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cursuri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60960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curs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200)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trebuie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stocat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codul. Fiecare organizare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unui  curs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anume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numeşte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cursului.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fiecare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ediţie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va</a:t>
                      </a:r>
                      <a:r>
                        <a:rPr sz="180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stoca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8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start,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61594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data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sfârşit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numărul participanţilor. Pentru ediţia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curentă se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vor păstra datele, sălile de  clasă,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momentele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 care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clasa este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ocupată.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223">
                <a:tc>
                  <a:txBody>
                    <a:bodyPr/>
                    <a:lstStyle/>
                    <a:p>
                      <a:pPr algn="ctr">
                        <a:lnSpc>
                          <a:spcPts val="2010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 tipuri specifice </a:t>
                      </a:r>
                      <a:r>
                        <a:rPr sz="180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instruiţi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5527">
                <a:tc>
                  <a:txBody>
                    <a:bodyPr/>
                    <a:lstStyle/>
                    <a:p>
                      <a:pPr marL="68580" marR="60325">
                        <a:lnSpc>
                          <a:spcPts val="206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 care practică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profesie liberală (liber profesionist),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domeniul  de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expertiză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eventual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titlul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profesional.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Pentru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instruit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este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angajat,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vor</a:t>
                      </a:r>
                      <a:r>
                        <a:rPr sz="1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păstra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ts val="1989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nivelul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poziţia ocupată.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747">
                <a:tc>
                  <a:txBody>
                    <a:bodyPr/>
                    <a:lstStyle/>
                    <a:p>
                      <a:pPr algn="ctr">
                        <a:lnSpc>
                          <a:spcPts val="2025"/>
                        </a:lnSpc>
                      </a:pP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Cerinţe referitoare la</a:t>
                      </a:r>
                      <a:r>
                        <a:rPr sz="1800" spc="-10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007F"/>
                          </a:solidFill>
                          <a:latin typeface="Arial"/>
                          <a:cs typeface="Arial"/>
                        </a:rPr>
                        <a:t>instructori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68580" marR="60325">
                        <a:lnSpc>
                          <a:spcPts val="206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Pentru fiecare instructor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(în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jur de 300),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 vor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păstra numele, vârsta, oraş de naştere toate  numerele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telefon,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ediţiile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cursurilor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predate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prezent</a:t>
                      </a:r>
                      <a:r>
                        <a:rPr sz="1800" spc="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în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trecut,</a:t>
                      </a:r>
                      <a:r>
                        <a:rPr sz="1800" spc="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şi</a:t>
                      </a:r>
                      <a:r>
                        <a:rPr sz="1800" spc="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cursurile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180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care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8580" marR="62865">
                        <a:lnSpc>
                          <a:spcPts val="2060"/>
                        </a:lnSpc>
                        <a:spcBef>
                          <a:spcPts val="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calificat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să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 predea. Instructorii pot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angajaţi permanenţi ai companiei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training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sau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pot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angajaţi temporar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753358" y="6947405"/>
            <a:ext cx="4549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Figura 3. Exemplu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structurare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cerinţelor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7151"/>
            <a:ext cx="9366250" cy="64115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57200" algn="just">
              <a:lnSpc>
                <a:spcPts val="2300"/>
              </a:lnSpc>
              <a:spcBef>
                <a:spcPts val="260"/>
              </a:spcBef>
            </a:pPr>
            <a:r>
              <a:rPr sz="2000" spc="-5" dirty="0">
                <a:latin typeface="Arial"/>
                <a:cs typeface="Arial"/>
              </a:rPr>
              <a:t>După specificarea datelor trebuie specificate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operaţiile </a:t>
            </a:r>
            <a:r>
              <a:rPr sz="2000" spc="-5" dirty="0">
                <a:latin typeface="Arial"/>
                <a:cs typeface="Arial"/>
              </a:rPr>
              <a:t>care trebuie executate  </a:t>
            </a:r>
            <a:r>
              <a:rPr sz="2000" dirty="0">
                <a:latin typeface="Arial"/>
                <a:cs typeface="Arial"/>
              </a:rPr>
              <a:t>asupra </a:t>
            </a:r>
            <a:r>
              <a:rPr sz="2000" spc="-5" dirty="0">
                <a:latin typeface="Arial"/>
                <a:cs typeface="Arial"/>
              </a:rPr>
              <a:t>acestor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date.</a:t>
            </a:r>
            <a:endParaRPr sz="2000">
              <a:latin typeface="Arial"/>
              <a:cs typeface="Arial"/>
            </a:endParaRPr>
          </a:p>
          <a:p>
            <a:pPr marL="469265" algn="just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Arial"/>
                <a:cs typeface="Arial"/>
              </a:rPr>
              <a:t>În </a:t>
            </a:r>
            <a:r>
              <a:rPr sz="2000" dirty="0">
                <a:latin typeface="Arial"/>
                <a:cs typeface="Arial"/>
              </a:rPr>
              <a:t>cazul </a:t>
            </a:r>
            <a:r>
              <a:rPr sz="2000" spc="-5" dirty="0">
                <a:latin typeface="Arial"/>
                <a:cs typeface="Arial"/>
              </a:rPr>
              <a:t>nostru operaţiile </a:t>
            </a:r>
            <a:r>
              <a:rPr sz="2000" dirty="0">
                <a:latin typeface="Arial"/>
                <a:cs typeface="Arial"/>
              </a:rPr>
              <a:t>ar putea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fi: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8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: se </a:t>
            </a:r>
            <a:r>
              <a:rPr sz="2000" spc="-5" dirty="0">
                <a:latin typeface="Arial"/>
                <a:cs typeface="Arial"/>
              </a:rPr>
              <a:t>inserează </a:t>
            </a:r>
            <a:r>
              <a:rPr sz="2000" dirty="0">
                <a:latin typeface="Arial"/>
                <a:cs typeface="Arial"/>
              </a:rPr>
              <a:t>un nou </a:t>
            </a:r>
            <a:r>
              <a:rPr sz="2000" spc="-5" dirty="0">
                <a:latin typeface="Arial"/>
                <a:cs typeface="Arial"/>
              </a:rPr>
              <a:t>instruit incluzând </a:t>
            </a:r>
            <a:r>
              <a:rPr sz="2000" dirty="0">
                <a:latin typeface="Arial"/>
                <a:cs typeface="Arial"/>
              </a:rPr>
              <a:t>datele despre el (se  </a:t>
            </a:r>
            <a:r>
              <a:rPr sz="2000" spc="-5" dirty="0">
                <a:latin typeface="Arial"/>
                <a:cs typeface="Arial"/>
              </a:rPr>
              <a:t>realizează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aproximativ </a:t>
            </a:r>
            <a:r>
              <a:rPr sz="2000" dirty="0">
                <a:latin typeface="Arial"/>
                <a:cs typeface="Arial"/>
              </a:rPr>
              <a:t>40 de ori </a:t>
            </a:r>
            <a:r>
              <a:rPr sz="2000" spc="-10" dirty="0">
                <a:latin typeface="Arial"/>
                <a:cs typeface="Arial"/>
              </a:rPr>
              <a:t>pe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8500" indent="-229235" algn="just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: </a:t>
            </a:r>
            <a:r>
              <a:rPr sz="2000" spc="-5" dirty="0">
                <a:latin typeface="Arial"/>
                <a:cs typeface="Arial"/>
              </a:rPr>
              <a:t>se atribuie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dirty="0">
                <a:latin typeface="Arial"/>
                <a:cs typeface="Arial"/>
              </a:rPr>
              <a:t>instruit </a:t>
            </a:r>
            <a:r>
              <a:rPr sz="2000" spc="-5" dirty="0">
                <a:latin typeface="Arial"/>
                <a:cs typeface="Arial"/>
              </a:rPr>
              <a:t>unei ediţii </a:t>
            </a:r>
            <a:r>
              <a:rPr sz="2000" dirty="0">
                <a:latin typeface="Arial"/>
                <a:cs typeface="Arial"/>
              </a:rPr>
              <a:t>a unui </a:t>
            </a:r>
            <a:r>
              <a:rPr sz="2000" spc="-5" dirty="0">
                <a:latin typeface="Arial"/>
                <a:cs typeface="Arial"/>
              </a:rPr>
              <a:t>curs (de </a:t>
            </a:r>
            <a:r>
              <a:rPr sz="2000" dirty="0">
                <a:latin typeface="Arial"/>
                <a:cs typeface="Arial"/>
              </a:rPr>
              <a:t>50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ori pe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29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3: </a:t>
            </a:r>
            <a:r>
              <a:rPr sz="2000" spc="-5" dirty="0">
                <a:latin typeface="Arial"/>
                <a:cs typeface="Arial"/>
              </a:rPr>
              <a:t>se inserează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dirty="0">
                <a:latin typeface="Arial"/>
                <a:cs typeface="Arial"/>
              </a:rPr>
              <a:t>nou </a:t>
            </a:r>
            <a:r>
              <a:rPr sz="2000" spc="-5" dirty="0">
                <a:latin typeface="Arial"/>
                <a:cs typeface="Arial"/>
              </a:rPr>
              <a:t>instructor, incluzând toate </a:t>
            </a:r>
            <a:r>
              <a:rPr sz="2000" dirty="0">
                <a:latin typeface="Arial"/>
                <a:cs typeface="Arial"/>
              </a:rPr>
              <a:t>datele </a:t>
            </a:r>
            <a:r>
              <a:rPr sz="2000" spc="-5" dirty="0">
                <a:latin typeface="Arial"/>
                <a:cs typeface="Arial"/>
              </a:rPr>
              <a:t>şi cursurile 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acesta </a:t>
            </a:r>
            <a:r>
              <a:rPr sz="2000" dirty="0">
                <a:latin typeface="Arial"/>
                <a:cs typeface="Arial"/>
              </a:rPr>
              <a:t>este </a:t>
            </a:r>
            <a:r>
              <a:rPr sz="2000" spc="-5" dirty="0">
                <a:latin typeface="Arial"/>
                <a:cs typeface="Arial"/>
              </a:rPr>
              <a:t>calificat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predea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4: </a:t>
            </a:r>
            <a:r>
              <a:rPr sz="2000" spc="-5" dirty="0">
                <a:latin typeface="Arial"/>
                <a:cs typeface="Arial"/>
              </a:rPr>
              <a:t>se atribuie </a:t>
            </a:r>
            <a:r>
              <a:rPr sz="2000" spc="-10" dirty="0">
                <a:latin typeface="Arial"/>
                <a:cs typeface="Arial"/>
              </a:rPr>
              <a:t>un </a:t>
            </a:r>
            <a:r>
              <a:rPr sz="2000" spc="-5" dirty="0">
                <a:latin typeface="Arial"/>
                <a:cs typeface="Arial"/>
              </a:rPr>
              <a:t>instructor calificat </a:t>
            </a:r>
            <a:r>
              <a:rPr sz="2000" dirty="0">
                <a:latin typeface="Arial"/>
                <a:cs typeface="Arial"/>
              </a:rPr>
              <a:t>pentru o </a:t>
            </a:r>
            <a:r>
              <a:rPr sz="2000" spc="-5" dirty="0">
                <a:latin typeface="Arial"/>
                <a:cs typeface="Arial"/>
              </a:rPr>
              <a:t>ediţie </a:t>
            </a:r>
            <a:r>
              <a:rPr sz="2000" dirty="0">
                <a:latin typeface="Arial"/>
                <a:cs typeface="Arial"/>
              </a:rPr>
              <a:t>a unui curs </a:t>
            </a:r>
            <a:r>
              <a:rPr sz="2000" spc="-5" dirty="0">
                <a:latin typeface="Arial"/>
                <a:cs typeface="Arial"/>
              </a:rPr>
              <a:t>(de  </a:t>
            </a:r>
            <a:r>
              <a:rPr sz="2000" dirty="0">
                <a:latin typeface="Arial"/>
                <a:cs typeface="Arial"/>
              </a:rPr>
              <a:t>15 ori pe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5: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afişează toate informaţiile </a:t>
            </a:r>
            <a:r>
              <a:rPr sz="2000" dirty="0">
                <a:latin typeface="Arial"/>
                <a:cs typeface="Arial"/>
              </a:rPr>
              <a:t>despre o </a:t>
            </a:r>
            <a:r>
              <a:rPr sz="2000" spc="-5" dirty="0">
                <a:latin typeface="Arial"/>
                <a:cs typeface="Arial"/>
              </a:rPr>
              <a:t>ediţie anterioară </a:t>
            </a:r>
            <a:r>
              <a:rPr sz="2000" dirty="0">
                <a:latin typeface="Arial"/>
                <a:cs typeface="Arial"/>
              </a:rPr>
              <a:t>a  </a:t>
            </a:r>
            <a:r>
              <a:rPr sz="2000" spc="-5" dirty="0">
                <a:latin typeface="Arial"/>
                <a:cs typeface="Arial"/>
              </a:rPr>
              <a:t>cursului: titlu, orar, număr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instruiţi (de </a:t>
            </a:r>
            <a:r>
              <a:rPr sz="2000" dirty="0">
                <a:latin typeface="Arial"/>
                <a:cs typeface="Arial"/>
              </a:rPr>
              <a:t>10 ori pe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25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6: </a:t>
            </a:r>
            <a:r>
              <a:rPr sz="2000" dirty="0">
                <a:latin typeface="Arial"/>
                <a:cs typeface="Arial"/>
              </a:rPr>
              <a:t>afişează </a:t>
            </a:r>
            <a:r>
              <a:rPr sz="2000" spc="-5" dirty="0">
                <a:latin typeface="Arial"/>
                <a:cs typeface="Arial"/>
              </a:rPr>
              <a:t>toate cursurile disponibile,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informaţii despre  instructorii calificaţi </a:t>
            </a:r>
            <a:r>
              <a:rPr sz="2000" dirty="0">
                <a:latin typeface="Arial"/>
                <a:cs typeface="Arial"/>
              </a:rPr>
              <a:t>să </a:t>
            </a:r>
            <a:r>
              <a:rPr sz="2000" spc="-5" dirty="0">
                <a:latin typeface="Arial"/>
                <a:cs typeface="Arial"/>
              </a:rPr>
              <a:t>le ţină </a:t>
            </a:r>
            <a:r>
              <a:rPr sz="2000" dirty="0">
                <a:latin typeface="Arial"/>
                <a:cs typeface="Arial"/>
              </a:rPr>
              <a:t>(de 20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ori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zi)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4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7: </a:t>
            </a:r>
            <a:r>
              <a:rPr sz="2000" dirty="0">
                <a:latin typeface="Arial"/>
                <a:cs typeface="Arial"/>
              </a:rPr>
              <a:t>pentru </a:t>
            </a:r>
            <a:r>
              <a:rPr sz="2000" spc="-5" dirty="0">
                <a:latin typeface="Arial"/>
                <a:cs typeface="Arial"/>
              </a:rPr>
              <a:t>fiecare instructor,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găsesc instruiţii pentru toate  cursurile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le ţine </a:t>
            </a:r>
            <a:r>
              <a:rPr sz="2000" spc="-10" dirty="0">
                <a:latin typeface="Arial"/>
                <a:cs typeface="Arial"/>
              </a:rPr>
              <a:t>sau </a:t>
            </a:r>
            <a:r>
              <a:rPr sz="2000" dirty="0">
                <a:latin typeface="Arial"/>
                <a:cs typeface="Arial"/>
              </a:rPr>
              <a:t>le-a </a:t>
            </a:r>
            <a:r>
              <a:rPr sz="2000" spc="-5" dirty="0">
                <a:latin typeface="Arial"/>
                <a:cs typeface="Arial"/>
              </a:rPr>
              <a:t>ţinut(de </a:t>
            </a:r>
            <a:r>
              <a:rPr sz="2000" dirty="0">
                <a:latin typeface="Arial"/>
                <a:cs typeface="Arial"/>
              </a:rPr>
              <a:t>5 ori pe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săptămână)</a:t>
            </a:r>
            <a:endParaRPr sz="2000">
              <a:latin typeface="Arial"/>
              <a:cs typeface="Arial"/>
            </a:endParaRPr>
          </a:p>
          <a:p>
            <a:pPr marL="697865" marR="5080" indent="-228600" algn="just">
              <a:lnSpc>
                <a:spcPts val="2300"/>
              </a:lnSpc>
              <a:spcBef>
                <a:spcPts val="730"/>
              </a:spcBef>
              <a:buClr>
                <a:srgbClr val="000000"/>
              </a:buClr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Operaţia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8: </a:t>
            </a:r>
            <a:r>
              <a:rPr sz="2000" spc="-5" dirty="0">
                <a:latin typeface="Arial"/>
                <a:cs typeface="Arial"/>
              </a:rPr>
              <a:t>se realizează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analiză statistică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tuturor instruiţilor </a:t>
            </a:r>
            <a:r>
              <a:rPr sz="2000" dirty="0">
                <a:latin typeface="Arial"/>
                <a:cs typeface="Arial"/>
              </a:rPr>
              <a:t>cu </a:t>
            </a:r>
            <a:r>
              <a:rPr sz="2000" spc="-5" dirty="0">
                <a:latin typeface="Arial"/>
                <a:cs typeface="Arial"/>
              </a:rPr>
              <a:t>toate  informaţiile despre ei, despre ediţiile cursurilor </a:t>
            </a:r>
            <a:r>
              <a:rPr sz="2000" dirty="0">
                <a:latin typeface="Arial"/>
                <a:cs typeface="Arial"/>
              </a:rPr>
              <a:t>pe </a:t>
            </a:r>
            <a:r>
              <a:rPr sz="2000" spc="-5" dirty="0">
                <a:latin typeface="Arial"/>
                <a:cs typeface="Arial"/>
              </a:rPr>
              <a:t>care le-au urmat </a:t>
            </a:r>
            <a:r>
              <a:rPr sz="2000" dirty="0">
                <a:latin typeface="Arial"/>
                <a:cs typeface="Arial"/>
              </a:rPr>
              <a:t>şi </a:t>
            </a:r>
            <a:r>
              <a:rPr sz="2000" spc="-5" dirty="0">
                <a:latin typeface="Arial"/>
                <a:cs typeface="Arial"/>
              </a:rPr>
              <a:t>notele  obţinute (de </a:t>
            </a:r>
            <a:r>
              <a:rPr sz="2000" spc="-10" dirty="0">
                <a:latin typeface="Arial"/>
                <a:cs typeface="Arial"/>
              </a:rPr>
              <a:t>10 </a:t>
            </a:r>
            <a:r>
              <a:rPr sz="2000" dirty="0">
                <a:latin typeface="Arial"/>
                <a:cs typeface="Arial"/>
              </a:rPr>
              <a:t>ori pe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lună)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28675"/>
            <a:ext cx="34404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Strategii</a:t>
            </a:r>
            <a:r>
              <a:rPr sz="22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proiectare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4163" y="955039"/>
            <a:ext cx="8909050" cy="5287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00007F"/>
                </a:solidFill>
                <a:latin typeface="Arial"/>
                <a:cs typeface="Arial"/>
              </a:rPr>
              <a:t>Strategia top-down (se sus în</a:t>
            </a:r>
            <a:r>
              <a:rPr sz="2200" i="1" spc="20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00007F"/>
                </a:solidFill>
                <a:latin typeface="Arial"/>
                <a:cs typeface="Arial"/>
              </a:rPr>
              <a:t>jos)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240665" marR="5080" indent="-227329" algn="just">
              <a:lnSpc>
                <a:spcPct val="95700"/>
              </a:lnSpc>
              <a:spcBef>
                <a:spcPts val="146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Schema conceptuală este obţinută printr-o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serie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rafinări succesive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ale  schemei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iniţiale </a:t>
            </a:r>
            <a:r>
              <a:rPr sz="2000" dirty="0">
                <a:latin typeface="Arial"/>
                <a:cs typeface="Arial"/>
              </a:rPr>
              <a:t>ce </a:t>
            </a:r>
            <a:r>
              <a:rPr sz="2000" spc="-5" dirty="0">
                <a:latin typeface="Arial"/>
                <a:cs typeface="Arial"/>
              </a:rPr>
              <a:t>descrie toate cerinţele prin intermediul câtorva concepte  </a:t>
            </a:r>
            <a:r>
              <a:rPr sz="2000" dirty="0">
                <a:latin typeface="Arial"/>
                <a:cs typeface="Arial"/>
              </a:rPr>
              <a:t>abstracte.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700">
              <a:latin typeface="Arial"/>
              <a:cs typeface="Arial"/>
            </a:endParaRPr>
          </a:p>
          <a:p>
            <a:pPr marL="240665" marR="5080" indent="-227329" algn="just">
              <a:lnSpc>
                <a:spcPts val="2300"/>
              </a:lnSpc>
              <a:spcBef>
                <a:spcPts val="5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Fiecare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nivel </a:t>
            </a:r>
            <a:r>
              <a:rPr sz="2000" spc="-5" dirty="0">
                <a:latin typeface="Arial"/>
                <a:cs typeface="Arial"/>
              </a:rPr>
              <a:t>reprezentat conţine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schemă </a:t>
            </a:r>
            <a:r>
              <a:rPr sz="2000" dirty="0">
                <a:latin typeface="Arial"/>
                <a:cs typeface="Arial"/>
              </a:rPr>
              <a:t>ce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descrie informaţii diverse </a:t>
            </a:r>
            <a:r>
              <a:rPr sz="2000" spc="-10" dirty="0">
                <a:solidFill>
                  <a:srgbClr val="00007F"/>
                </a:solidFill>
                <a:latin typeface="Arial"/>
                <a:cs typeface="Arial"/>
              </a:rPr>
              <a:t>la 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diferite </a:t>
            </a:r>
            <a:r>
              <a:rPr sz="2000" dirty="0">
                <a:solidFill>
                  <a:srgbClr val="00007F"/>
                </a:solidFill>
                <a:latin typeface="Arial"/>
                <a:cs typeface="Arial"/>
              </a:rPr>
              <a:t>grade de</a:t>
            </a:r>
            <a:r>
              <a:rPr sz="2000" spc="-25" dirty="0">
                <a:solidFill>
                  <a:srgbClr val="00007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7F"/>
                </a:solidFill>
                <a:latin typeface="Arial"/>
                <a:cs typeface="Arial"/>
              </a:rPr>
              <a:t>detaliu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indent="-227965">
              <a:lnSpc>
                <a:spcPts val="2360"/>
              </a:lnSpc>
              <a:spcBef>
                <a:spcPts val="1764"/>
              </a:spcBef>
              <a:buFont typeface="Symbol"/>
              <a:buChar char=""/>
              <a:tabLst>
                <a:tab pos="241935" algn="l"/>
              </a:tabLst>
            </a:pPr>
            <a:r>
              <a:rPr sz="2000" spc="-5" dirty="0">
                <a:latin typeface="Arial"/>
                <a:cs typeface="Arial"/>
              </a:rPr>
              <a:t>Trecerea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la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nivel</a:t>
            </a:r>
            <a:r>
              <a:rPr sz="2000" spc="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altul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face</a:t>
            </a:r>
            <a:r>
              <a:rPr sz="2000" spc="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ajutorul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unor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transformări</a:t>
            </a:r>
            <a:r>
              <a:rPr sz="2000" spc="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numite</a:t>
            </a:r>
            <a:endParaRPr sz="2000">
              <a:latin typeface="Arial"/>
              <a:cs typeface="Arial"/>
            </a:endParaRPr>
          </a:p>
          <a:p>
            <a:pPr marL="240665">
              <a:lnSpc>
                <a:spcPts val="2360"/>
              </a:lnSpc>
            </a:pP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primitive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transformare </a:t>
            </a:r>
            <a:r>
              <a:rPr sz="2000" i="1" spc="-10" dirty="0">
                <a:solidFill>
                  <a:srgbClr val="00007F"/>
                </a:solidFill>
                <a:latin typeface="Arial"/>
                <a:cs typeface="Arial"/>
              </a:rPr>
              <a:t>de </a:t>
            </a:r>
            <a:r>
              <a:rPr sz="2000" i="1" spc="-5" dirty="0">
                <a:solidFill>
                  <a:srgbClr val="00007F"/>
                </a:solidFill>
                <a:latin typeface="Arial"/>
                <a:cs typeface="Arial"/>
              </a:rPr>
              <a:t>sus în </a:t>
            </a:r>
            <a:r>
              <a:rPr sz="2000" i="1" dirty="0">
                <a:solidFill>
                  <a:srgbClr val="00007F"/>
                </a:solidFill>
                <a:latin typeface="Arial"/>
                <a:cs typeface="Arial"/>
              </a:rPr>
              <a:t>jos</a:t>
            </a:r>
            <a:endParaRPr sz="2000">
              <a:latin typeface="Arial"/>
              <a:cs typeface="Arial"/>
            </a:endParaRPr>
          </a:p>
          <a:p>
            <a:pPr marL="934719" lvl="1" indent="-227965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spc="-5" dirty="0">
                <a:latin typeface="Arial"/>
                <a:cs typeface="Arial"/>
              </a:rPr>
              <a:t>operează </a:t>
            </a:r>
            <a:r>
              <a:rPr sz="2000" dirty="0">
                <a:latin typeface="Arial"/>
                <a:cs typeface="Arial"/>
              </a:rPr>
              <a:t>pe un </a:t>
            </a:r>
            <a:r>
              <a:rPr sz="2000" spc="-5" dirty="0">
                <a:solidFill>
                  <a:srgbClr val="1E487C"/>
                </a:solidFill>
                <a:latin typeface="Arial"/>
                <a:cs typeface="Arial"/>
              </a:rPr>
              <a:t>singur </a:t>
            </a:r>
            <a:r>
              <a:rPr sz="2000" dirty="0">
                <a:latin typeface="Arial"/>
                <a:cs typeface="Arial"/>
              </a:rPr>
              <a:t>concept 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schemei</a:t>
            </a:r>
            <a:endParaRPr sz="2000">
              <a:latin typeface="Arial"/>
              <a:cs typeface="Arial"/>
            </a:endParaRPr>
          </a:p>
          <a:p>
            <a:pPr marL="934085" marR="5080" lvl="1" indent="-227329">
              <a:lnSpc>
                <a:spcPts val="2300"/>
              </a:lnSpc>
              <a:spcBef>
                <a:spcPts val="1850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spc="-5" dirty="0">
                <a:latin typeface="Arial"/>
                <a:cs typeface="Arial"/>
              </a:rPr>
              <a:t>îl transformă într-o structură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complexitate </a:t>
            </a:r>
            <a:r>
              <a:rPr sz="2000" dirty="0">
                <a:latin typeface="Arial"/>
                <a:cs typeface="Arial"/>
              </a:rPr>
              <a:t>mai </a:t>
            </a:r>
            <a:r>
              <a:rPr sz="2000" spc="-5" dirty="0">
                <a:latin typeface="Arial"/>
                <a:cs typeface="Arial"/>
              </a:rPr>
              <a:t>ridicată, capabilă </a:t>
            </a:r>
            <a:r>
              <a:rPr sz="2000" dirty="0">
                <a:latin typeface="Arial"/>
                <a:cs typeface="Arial"/>
              </a:rPr>
              <a:t>să  </a:t>
            </a:r>
            <a:r>
              <a:rPr sz="2000" spc="-5" dirty="0">
                <a:latin typeface="Arial"/>
                <a:cs typeface="Arial"/>
              </a:rPr>
              <a:t>descrie conceptul iniţial în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detaliu</a:t>
            </a:r>
            <a:endParaRPr sz="2000">
              <a:latin typeface="Arial"/>
              <a:cs typeface="Arial"/>
            </a:endParaRPr>
          </a:p>
          <a:p>
            <a:pPr marL="934719" lvl="1" indent="-227965">
              <a:lnSpc>
                <a:spcPct val="100000"/>
              </a:lnSpc>
              <a:spcBef>
                <a:spcPts val="1650"/>
              </a:spcBef>
              <a:buFont typeface="Wingdings"/>
              <a:buChar char=""/>
              <a:tabLst>
                <a:tab pos="935355" algn="l"/>
              </a:tabLst>
            </a:pPr>
            <a:r>
              <a:rPr sz="2000" dirty="0">
                <a:latin typeface="Arial"/>
                <a:cs typeface="Arial"/>
              </a:rPr>
              <a:t>sunt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disponibile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6 </a:t>
            </a:r>
            <a:r>
              <a:rPr sz="2000" spc="-5" dirty="0">
                <a:solidFill>
                  <a:srgbClr val="000099"/>
                </a:solidFill>
                <a:latin typeface="Arial"/>
                <a:cs typeface="Arial"/>
              </a:rPr>
              <a:t>primitive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transformare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2741</Words>
  <Application>Microsoft Office PowerPoint</Application>
  <PresentationFormat>Custom</PresentationFormat>
  <Paragraphs>456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PROIECTAREA CONCEPTUALĂ</vt:lpstr>
      <vt:lpstr>Extragerea şi analiza cerinţelor</vt:lpstr>
      <vt:lpstr>Slide 3</vt:lpstr>
      <vt:lpstr>Slide 4</vt:lpstr>
      <vt:lpstr>Slide 5</vt:lpstr>
      <vt:lpstr>Slide 6</vt:lpstr>
      <vt:lpstr>Slide 7</vt:lpstr>
      <vt:lpstr>Slide 8</vt:lpstr>
      <vt:lpstr>Strategii de proiectare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Strategia bottom-up (de jos în sus)</vt:lpstr>
      <vt:lpstr>Slide 18</vt:lpstr>
      <vt:lpstr>Slide 19</vt:lpstr>
      <vt:lpstr>Slide 20</vt:lpstr>
      <vt:lpstr>Slide 21</vt:lpstr>
      <vt:lpstr>Slide 22</vt:lpstr>
      <vt:lpstr>Slide 23</vt:lpstr>
      <vt:lpstr>Strategia inside-out (din interior spre exterior)</vt:lpstr>
      <vt:lpstr>Slide 25</vt:lpstr>
      <vt:lpstr>Strategia mixtă</vt:lpstr>
      <vt:lpstr>Slide 27</vt:lpstr>
      <vt:lpstr>Calitatea unei scheme conceptuale</vt:lpstr>
      <vt:lpstr>Caracterul complet al schemei</vt:lpstr>
      <vt:lpstr>Metodă de abordare a proiectării conceptuale</vt:lpstr>
      <vt:lpstr>Slide 31</vt:lpstr>
      <vt:lpstr>Slide 32</vt:lpstr>
      <vt:lpstr>Exemplu de proiectare conceptuală</vt:lpstr>
      <vt:lpstr>Slide 34</vt:lpstr>
      <vt:lpstr>Slide 35</vt:lpstr>
      <vt:lpstr>Instructori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Curs_09.doc</dc:title>
  <dc:creator>User</dc:creator>
  <cp:lastModifiedBy>Mihai</cp:lastModifiedBy>
  <cp:revision>1</cp:revision>
  <dcterms:created xsi:type="dcterms:W3CDTF">2020-09-20T16:28:38Z</dcterms:created>
  <dcterms:modified xsi:type="dcterms:W3CDTF">2020-09-20T18:13:34Z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2016-05-13T00:00:00Z</vt:filetime>
  </property>
  <property fmtid="{D5CDD505-2E9C-101B-9397-08002B2CF9AE}" pid="3" name="Creator">
    <vt:lpwstr>Bullzip PDF Printer (10.23.0.2529)</vt:lpwstr>
  </property>
  <property fmtid="{D5CDD505-2E9C-101B-9397-08002B2CF9AE}" pid="4" name="LastSaved">
    <vt:filetime>2020-09-20T00:00:00Z</vt:filetime>
  </property>
</Properties>
</file>