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0058400" cy="7772400"/>
  <p:notesSz cx="10058400" cy="7772400"/>
  <p:embeddedFontLst>
    <p:embeddedFont>
      <p:font typeface="Calibri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84" y="-7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4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20888" y="357808"/>
            <a:ext cx="6210686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0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PROIECTAREA</a:t>
            </a:r>
            <a:r>
              <a:rPr lang="en-US" sz="26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Arial"/>
                <a:cs typeface="Arial"/>
              </a:rPr>
              <a:t>BAZELOR DE DATE</a:t>
            </a:r>
            <a:endParaRPr lang="en-US" sz="26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47315" y="899670"/>
            <a:ext cx="5910164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TEHNICI DE PROIECTARE</a:t>
            </a:r>
            <a:r>
              <a:rPr lang="en-US" sz="2200" b="1" spc="12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ŞI MODELE</a:t>
            </a:r>
            <a:endParaRPr lang="en-US" sz="2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663" y="1814808"/>
            <a:ext cx="9491339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capitolele</a:t>
            </a:r>
            <a:r>
              <a:rPr sz="2000" spc="4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precedente</a:t>
            </a:r>
            <a:r>
              <a:rPr sz="2000" spc="4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s-au</a:t>
            </a:r>
            <a:r>
              <a:rPr sz="2000" spc="4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analizat</a:t>
            </a:r>
            <a:r>
              <a:rPr sz="2000" spc="4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modele</a:t>
            </a:r>
            <a:r>
              <a:rPr sz="2000" spc="4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baze</a:t>
            </a:r>
            <a:r>
              <a:rPr sz="2000" spc="4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4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4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limbaje,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presupunând</a:t>
            </a:r>
            <a:r>
              <a:rPr sz="2000" spc="1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cele</a:t>
            </a:r>
            <a:r>
              <a:rPr sz="20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1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multe</a:t>
            </a:r>
            <a:r>
              <a:rPr sz="200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cazuri</a:t>
            </a:r>
            <a:r>
              <a:rPr sz="20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1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1" dirty="0">
                <a:solidFill>
                  <a:srgbClr val="000000"/>
                </a:solidFill>
                <a:latin typeface="Arial"/>
                <a:cs typeface="Arial"/>
              </a:rPr>
              <a:t>bază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1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utilizatorii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 interacţiona.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4" y="2843507"/>
            <a:ext cx="9490881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3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capitol</a:t>
            </a:r>
            <a:r>
              <a:rPr sz="2000" spc="3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3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</a:t>
            </a:r>
            <a:r>
              <a:rPr sz="2000" spc="3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pune</a:t>
            </a:r>
            <a:r>
              <a:rPr sz="2000" spc="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problema</a:t>
            </a:r>
            <a:r>
              <a:rPr sz="2000" spc="3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proiectării</a:t>
            </a:r>
            <a:r>
              <a:rPr sz="2000" spc="3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3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</a:t>
            </a:r>
            <a:r>
              <a:rPr sz="2000" spc="3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3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3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conform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cerinţelor utilizatorilor.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3579599"/>
            <a:ext cx="585667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Proiectarea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 baze de date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presupune definirea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02663" y="4015895"/>
            <a:ext cx="134228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structurii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502663" y="4477666"/>
            <a:ext cx="2074210" cy="811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caracteristicilor</a:t>
            </a:r>
          </a:p>
          <a:p>
            <a:pPr marL="0" marR="0">
              <a:lnSpc>
                <a:spcPts val="2455"/>
              </a:lnSpc>
              <a:spcBef>
                <a:spcPts val="113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conţinutului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9663" y="5408398"/>
            <a:ext cx="9491047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Utilizarea</a:t>
            </a:r>
            <a:r>
              <a:rPr sz="2000" spc="5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unor</a:t>
            </a:r>
            <a:r>
              <a:rPr sz="2000" spc="5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tehnici</a:t>
            </a:r>
            <a:r>
              <a:rPr sz="2000" spc="5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corespunzătoare</a:t>
            </a:r>
            <a:r>
              <a:rPr sz="2000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esenţială</a:t>
            </a:r>
            <a:r>
              <a:rPr sz="2000" spc="5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5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crearea</a:t>
            </a:r>
            <a:r>
              <a:rPr sz="2000" spc="5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produs de calitate bună.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2" y="659808"/>
            <a:ext cx="639772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Proiectarea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logică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6739" y="1624740"/>
            <a:ext cx="926249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Scop:</a:t>
            </a:r>
            <a:r>
              <a:rPr sz="2000" spc="6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Translarea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schemei</a:t>
            </a:r>
            <a:r>
              <a:rPr sz="2000" spc="5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conceptuale</a:t>
            </a:r>
            <a:r>
              <a:rPr sz="2000" spc="9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într-un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model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date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disponibil</a:t>
            </a:r>
            <a:r>
              <a:rPr sz="2000" spc="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2291" y="1942823"/>
            <a:ext cx="433069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sistemul de gestiune al bazei de date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39" y="3127403"/>
            <a:ext cx="9262735" cy="1224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Rezultat:</a:t>
            </a:r>
            <a:r>
              <a:rPr sz="2000" spc="12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schema</a:t>
            </a:r>
            <a:r>
              <a:rPr sz="2000" i="1" spc="13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logică</a:t>
            </a:r>
            <a:r>
              <a:rPr sz="2000" i="1" spc="1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2000" i="1" spc="1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model</a:t>
            </a:r>
            <a:r>
              <a:rPr sz="2000" i="1" spc="1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i="1" spc="12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date</a:t>
            </a:r>
            <a:r>
              <a:rPr sz="2000" i="1" spc="1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logic</a:t>
            </a:r>
            <a:r>
              <a:rPr sz="2000" i="1" spc="1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2000" i="1" spc="15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permite</a:t>
            </a:r>
            <a:r>
              <a:rPr sz="20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reprezentarea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datelor</a:t>
            </a:r>
          </a:p>
          <a:p>
            <a:pPr marL="225552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formă</a:t>
            </a:r>
            <a:r>
              <a:rPr sz="20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independentă</a:t>
            </a:r>
            <a:r>
              <a:rPr sz="2000" spc="1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încă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detaliile</a:t>
            </a:r>
            <a:r>
              <a:rPr sz="20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fizice</a:t>
            </a:r>
            <a:r>
              <a:rPr sz="2000" spc="2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deşi</a:t>
            </a:r>
            <a:r>
              <a:rPr sz="20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sistemul</a:t>
            </a:r>
            <a:r>
              <a:rPr sz="2000" spc="1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gestiune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</a:p>
          <a:p>
            <a:pPr marL="225552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bazei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folosit</a:t>
            </a:r>
            <a:r>
              <a:rPr sz="20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implementare</a:t>
            </a:r>
            <a:r>
              <a:rPr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unul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suportă</a:t>
            </a:r>
            <a:r>
              <a:rPr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</a:p>
          <a:p>
            <a:pPr marL="225552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 date.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739" y="5213758"/>
            <a:ext cx="727313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Proiectantul trebuie să ia 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considerare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criterii de optimizare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6739" y="5827930"/>
            <a:ext cx="922232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utilizează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frecvent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tehnici formale pentru verificarea calităţii schemei logice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6739" y="6442102"/>
            <a:ext cx="9264288" cy="640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9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</a:t>
            </a:r>
            <a:r>
              <a:rPr sz="2000" spc="9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</a:t>
            </a:r>
            <a:r>
              <a:rPr sz="2000" spc="9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</a:t>
            </a:r>
            <a:r>
              <a:rPr sz="2000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9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relaţional,</a:t>
            </a:r>
            <a:r>
              <a:rPr sz="2000" spc="9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tehnica</a:t>
            </a:r>
            <a:r>
              <a:rPr sz="2000" spc="9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folosită</a:t>
            </a:r>
            <a:r>
              <a:rPr sz="2000" spc="9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9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aceea</a:t>
            </a:r>
            <a:r>
              <a:rPr sz="2000" spc="9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225551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normalizării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8680" y="933872"/>
            <a:ext cx="4885561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Proiectarea</a:t>
            </a:r>
            <a:r>
              <a:rPr sz="24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fizică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263" y="2255676"/>
            <a:ext cx="926176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Scop:</a:t>
            </a:r>
            <a:r>
              <a:rPr sz="2000" spc="86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schema</a:t>
            </a:r>
            <a:r>
              <a:rPr sz="2000" spc="8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logică</a:t>
            </a:r>
            <a:r>
              <a:rPr sz="2000" spc="8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</a:t>
            </a:r>
            <a:r>
              <a:rPr sz="2000" spc="8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completează</a:t>
            </a:r>
            <a:r>
              <a:rPr sz="2000" spc="8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cu</a:t>
            </a:r>
            <a:r>
              <a:rPr sz="2000" spc="8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detalii</a:t>
            </a:r>
            <a:r>
              <a:rPr sz="2000" spc="8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87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implementare</a:t>
            </a:r>
            <a:r>
              <a:rPr sz="2000" spc="8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fizică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2573759"/>
            <a:ext cx="704455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(organizarea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fişierelor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indecşi) puse la dispoziţie de SGBD.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263" y="3910739"/>
            <a:ext cx="9261658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Rezultat:</a:t>
            </a:r>
            <a:r>
              <a:rPr sz="2000" spc="536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schema</a:t>
            </a:r>
            <a:r>
              <a:rPr sz="2000" i="1" spc="5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fizică</a:t>
            </a:r>
            <a:r>
              <a:rPr sz="2000" i="1" spc="160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16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model</a:t>
            </a:r>
            <a:r>
              <a:rPr sz="2000" i="1" spc="5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i="1" spc="5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date</a:t>
            </a:r>
            <a:r>
              <a:rPr sz="2000" i="1" spc="5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fizic</a:t>
            </a:r>
            <a:r>
              <a:rPr sz="2000" i="1" spc="5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2000" spc="5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depinde</a:t>
            </a:r>
            <a:r>
              <a:rPr sz="2000" spc="5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5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sistemul</a:t>
            </a:r>
            <a:r>
              <a:rPr sz="2000" spc="5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</a:p>
          <a:p>
            <a:pPr marL="228599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management</a:t>
            </a:r>
            <a:r>
              <a:rPr sz="2000" spc="1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</a:t>
            </a:r>
            <a:r>
              <a:rPr sz="2000" spc="1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bazei</a:t>
            </a:r>
            <a:r>
              <a:rPr sz="2000" spc="1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1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date</a:t>
            </a:r>
            <a:r>
              <a:rPr sz="2000" spc="1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ia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considerare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criteriile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organizarea</a:t>
            </a:r>
          </a:p>
          <a:p>
            <a:pPr marL="22859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fizică a datelor.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739" y="363960"/>
            <a:ext cx="8285742" cy="862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Cerinţe ale aplicaţiei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 sunt utilizate în cele trei faze ale proiectării BD</a:t>
            </a:r>
          </a:p>
          <a:p>
            <a:pPr marL="458723" marR="0">
              <a:lnSpc>
                <a:spcPts val="2455"/>
              </a:lnSpc>
              <a:spcBef>
                <a:spcPts val="179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cerinţele de date</a:t>
            </a:r>
            <a:r>
              <a:rPr sz="2000" i="1" spc="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 conţinutul bazei de date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463" y="1414428"/>
            <a:ext cx="871421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cerinţele operaţionale</a:t>
            </a:r>
            <a:r>
              <a:rPr sz="2000" i="1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 utilizarea bazei de date de clienţi sau programatori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2785595"/>
            <a:ext cx="314519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 proiectarea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conceptuală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939" y="3145691"/>
            <a:ext cx="621452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cerinţele de date furnizează majoritatea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informaţiilor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3531263"/>
            <a:ext cx="880718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cerinţele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operaţionale</a:t>
            </a:r>
            <a:r>
              <a:rPr sz="2000" spc="5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5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folosesc</a:t>
            </a:r>
            <a:r>
              <a:rPr sz="20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doar</a:t>
            </a:r>
            <a:r>
              <a:rPr sz="20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verifica</a:t>
            </a:r>
            <a:r>
              <a:rPr sz="2000" spc="5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5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9491" y="3849347"/>
            <a:ext cx="317268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conceptuală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 completă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663" y="4521431"/>
            <a:ext cx="244021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 proiectarea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logică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3939" y="4881527"/>
            <a:ext cx="7992336" cy="7354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conceptuală (furnizată ca intrare), rezumă cerinţele de date</a:t>
            </a:r>
          </a:p>
          <a:p>
            <a:pPr marL="1524" marR="0">
              <a:lnSpc>
                <a:spcPts val="2455"/>
              </a:lnSpc>
              <a:spcBef>
                <a:spcPts val="53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cerinţele operaţionale se folosesc pentru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 obţine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 logică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9663" y="5966182"/>
            <a:ext cx="235520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 proiectarea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fizică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5463" y="6324755"/>
            <a:ext cx="880421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logică</a:t>
            </a:r>
            <a:r>
              <a:rPr sz="2000" spc="5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5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cerinţele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operaţionale</a:t>
            </a:r>
            <a:r>
              <a:rPr sz="2000" spc="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5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folosesc</a:t>
            </a:r>
            <a:r>
              <a:rPr sz="2000" spc="5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optimizarea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4063" y="6642838"/>
            <a:ext cx="300547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performanţelor sistemului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45463" y="7002934"/>
            <a:ext cx="727284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9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 luate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considerare caracteristicile SGBD-ului utilizat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1406375"/>
            <a:ext cx="704418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Rezultatul procesului de proiectare a bazei de date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constă în: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5463" y="2438555"/>
            <a:ext cx="880670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schema</a:t>
            </a:r>
            <a:r>
              <a:rPr sz="2000" spc="1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conceptuală</a:t>
            </a:r>
            <a:r>
              <a:rPr sz="2000" spc="17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furnizează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nivel</a:t>
            </a:r>
            <a:r>
              <a:rPr sz="2000" spc="1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înalt</a:t>
            </a:r>
            <a:r>
              <a:rPr sz="2000" spc="1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bazei</a:t>
            </a:r>
            <a:r>
              <a:rPr sz="2000" spc="1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4063" y="2756639"/>
            <a:ext cx="445914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 - folositoare pentru documentare.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5463" y="3788819"/>
            <a:ext cx="8806570" cy="93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schema</a:t>
            </a:r>
            <a:r>
              <a:rPr sz="2000" spc="1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logică</a:t>
            </a:r>
            <a:r>
              <a:rPr sz="2000" spc="15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furnizează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descriere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conţinutului</a:t>
            </a:r>
            <a:r>
              <a:rPr sz="20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bazei</a:t>
            </a:r>
            <a:r>
              <a:rPr sz="2000" spc="1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1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şi,</a:t>
            </a:r>
            <a:r>
              <a:rPr sz="2000" spc="1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</a:p>
          <a:p>
            <a:pPr marL="228600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lângă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aspectele</a:t>
            </a:r>
            <a:r>
              <a:rPr sz="20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implementare,</a:t>
            </a:r>
            <a:r>
              <a:rPr sz="20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utilă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realizarea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interogărilor</a:t>
            </a:r>
          </a:p>
          <a:p>
            <a:pPr marL="22860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modificărilor bazei de date.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463" y="5431690"/>
            <a:ext cx="199094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schema fizică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2" y="367200"/>
            <a:ext cx="942206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MODELUL</a:t>
            </a:r>
            <a:r>
              <a:rPr lang="en-US" sz="2400" b="1" spc="1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ENTITATE</a:t>
            </a:r>
            <a:r>
              <a:rPr lang="en-US" sz="2400" b="1" spc="-23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– RELAŢIE (ENTITY</a:t>
            </a:r>
            <a:r>
              <a:rPr lang="en-US" sz="2400" b="1" spc="-23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– RELANTIONSHIP MODEL)</a:t>
            </a:r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8263" y="1531776"/>
            <a:ext cx="806351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 de date conceptual ce pune la dispoziţie o serie de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construcţii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5463" y="2383259"/>
            <a:ext cx="8804567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QOHMBS+CourierNew"/>
                <a:cs typeface="QOHMBS+CourierNew"/>
              </a:rPr>
              <a:t>o</a:t>
            </a:r>
            <a:r>
              <a:rPr sz="2000" spc="100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descriu</a:t>
            </a:r>
            <a:r>
              <a:rPr sz="20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datele</a:t>
            </a:r>
            <a:r>
              <a:rPr sz="2000" spc="4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necesare</a:t>
            </a:r>
            <a:r>
              <a:rPr sz="2000" spc="4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</a:t>
            </a:r>
            <a:r>
              <a:rPr sz="2000" spc="48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aplicaţii</a:t>
            </a:r>
            <a:r>
              <a:rPr sz="2000" spc="50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4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manieră</a:t>
            </a:r>
            <a:r>
              <a:rPr sz="20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uşor</a:t>
            </a:r>
            <a:r>
              <a:rPr sz="20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înţeles</a:t>
            </a:r>
            <a:r>
              <a:rPr sz="2000" spc="4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3" y="2674343"/>
            <a:ext cx="817192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independentă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 criteriile de gestiune şi</a:t>
            </a:r>
            <a:r>
              <a:rPr sz="2000" spc="-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organizare a</a:t>
            </a:r>
            <a:r>
              <a:rPr sz="2000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datelor din sistem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263" y="3491639"/>
            <a:ext cx="338649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construcţiile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modelului E-R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5463" y="4343123"/>
            <a:ext cx="5900556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QOHMBS+CourierNew"/>
                <a:cs typeface="QOHMBS+CourierNew"/>
              </a:rPr>
              <a:t>o</a:t>
            </a:r>
            <a:r>
              <a:rPr sz="2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definesc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 descriu modul de organizare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5463" y="5169130"/>
            <a:ext cx="8803309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QOHMBS+CourierNew"/>
                <a:cs typeface="QOHMBS+CourierNew"/>
              </a:rPr>
              <a:t>o</a:t>
            </a:r>
            <a:r>
              <a:rPr sz="2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dictează</a:t>
            </a:r>
            <a:r>
              <a:rPr sz="20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apariţii</a:t>
            </a:r>
            <a:r>
              <a:rPr sz="2000" i="1" spc="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i="1" spc="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date</a:t>
            </a:r>
            <a:r>
              <a:rPr sz="2000" i="1" spc="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(valori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baza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 date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stoca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4063" y="5460214"/>
            <a:ext cx="433369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diferite momente de timp)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sunt legale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16863" y="1243584"/>
            <a:ext cx="9130283" cy="5602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200"/>
            <a:ext cx="3454348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Exemplu de model</a:t>
            </a:r>
            <a:r>
              <a:rPr sz="2400" b="1" spc="1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2060"/>
                </a:solidFill>
                <a:latin typeface="Arial"/>
                <a:cs typeface="Arial"/>
              </a:rPr>
              <a:t>E-R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"/>
          <p:cNvSpPr/>
          <p:nvPr/>
        </p:nvSpPr>
        <p:spPr>
          <a:xfrm>
            <a:off x="7892795" y="4992623"/>
            <a:ext cx="338328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7229855" y="3435095"/>
            <a:ext cx="1570228" cy="734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62700" y="2247900"/>
            <a:ext cx="3360419" cy="579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89391" y="1091183"/>
            <a:ext cx="1449323" cy="723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68795" y="1252728"/>
            <a:ext cx="1493519" cy="5623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0027" y="647700"/>
            <a:ext cx="1461515" cy="263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48255" y="5103876"/>
            <a:ext cx="2336291" cy="8732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5083" y="3308603"/>
            <a:ext cx="1911095" cy="11140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0739" y="2138171"/>
            <a:ext cx="999744" cy="2636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17775" y="1272540"/>
            <a:ext cx="1504188" cy="5166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99488" y="377952"/>
            <a:ext cx="1443227" cy="5379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50377" y="463803"/>
            <a:ext cx="59062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m,M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9663" y="494283"/>
            <a:ext cx="864911" cy="1342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Entitate</a:t>
            </a:r>
          </a:p>
          <a:p>
            <a:pPr marL="0" marR="0">
              <a:lnSpc>
                <a:spcPts val="1993"/>
              </a:lnSpc>
              <a:spcBef>
                <a:spcPts val="628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Relaţie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79262" y="626871"/>
            <a:ext cx="1434811" cy="55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Cardinalitatea</a:t>
            </a:r>
          </a:p>
          <a:p>
            <a:pPr marL="0" marR="0">
              <a:lnSpc>
                <a:spcPts val="1993"/>
              </a:lnSpc>
              <a:spcBef>
                <a:spcPts val="7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unui atribut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779262" y="1414779"/>
            <a:ext cx="1346338" cy="55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Identificatori</a:t>
            </a:r>
          </a:p>
          <a:p>
            <a:pPr marL="0" marR="0">
              <a:lnSpc>
                <a:spcPts val="1993"/>
              </a:lnSpc>
              <a:spcBef>
                <a:spcPts val="8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interni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59663" y="2466338"/>
            <a:ext cx="813015" cy="55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Atribut</a:t>
            </a:r>
          </a:p>
          <a:p>
            <a:pPr marL="0" marR="0">
              <a:lnSpc>
                <a:spcPts val="1993"/>
              </a:lnSpc>
              <a:spcBef>
                <a:spcPts val="8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simplu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779262" y="2466338"/>
            <a:ext cx="1282828" cy="55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Identificator</a:t>
            </a:r>
          </a:p>
          <a:p>
            <a:pPr marL="0" marR="0">
              <a:lnSpc>
                <a:spcPts val="1993"/>
              </a:lnSpc>
              <a:spcBef>
                <a:spcPts val="8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extern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9663" y="3781550"/>
            <a:ext cx="863537" cy="55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Atribut</a:t>
            </a:r>
          </a:p>
          <a:p>
            <a:pPr marL="0" marR="0">
              <a:lnSpc>
                <a:spcPts val="1993"/>
              </a:lnSpc>
              <a:spcBef>
                <a:spcPts val="7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compus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779262" y="3912614"/>
            <a:ext cx="1320053" cy="1736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Generalizare</a:t>
            </a:r>
          </a:p>
          <a:p>
            <a:pPr marL="0" marR="0">
              <a:lnSpc>
                <a:spcPts val="1993"/>
              </a:lnSpc>
              <a:spcBef>
                <a:spcPts val="938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Submulţime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82566" y="5005321"/>
            <a:ext cx="736091" cy="3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m</a:t>
            </a:r>
            <a:r>
              <a:rPr sz="1700" baseline="-13999" dirty="0">
                <a:solidFill>
                  <a:srgbClr val="000000"/>
                </a:solidFill>
                <a:latin typeface="PRJHNN+TimesNewRoman"/>
                <a:cs typeface="PRJHNN+TimesNewRoman"/>
              </a:rPr>
              <a:t>2</a:t>
            </a: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,M</a:t>
            </a:r>
            <a:r>
              <a:rPr sz="1700" baseline="-13999" dirty="0">
                <a:solidFill>
                  <a:srgbClr val="000000"/>
                </a:solidFill>
                <a:latin typeface="PRJHNN+TimesNewRoman"/>
                <a:cs typeface="PRJHNN+TimesNewRoman"/>
              </a:rPr>
              <a:t>2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058923" y="5029705"/>
            <a:ext cx="736091" cy="305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m</a:t>
            </a:r>
            <a:r>
              <a:rPr sz="1700" baseline="-13999" dirty="0">
                <a:solidFill>
                  <a:srgbClr val="000000"/>
                </a:solidFill>
                <a:latin typeface="PRJHNN+TimesNewRoman"/>
                <a:cs typeface="PRJHNN+TimesNewRoman"/>
              </a:rPr>
              <a:t>1</a:t>
            </a: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,M</a:t>
            </a:r>
            <a:r>
              <a:rPr sz="1700" baseline="-13999" dirty="0">
                <a:solidFill>
                  <a:srgbClr val="000000"/>
                </a:solidFill>
                <a:latin typeface="PRJHNN+TimesNewRoman"/>
                <a:cs typeface="PRJHNN+TimesNew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59663" y="5357366"/>
            <a:ext cx="1434810" cy="554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Cardinalitatea</a:t>
            </a:r>
          </a:p>
          <a:p>
            <a:pPr marL="0" marR="0">
              <a:lnSpc>
                <a:spcPts val="1993"/>
              </a:lnSpc>
              <a:spcBef>
                <a:spcPts val="8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unei relaţii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545078" y="6826312"/>
            <a:ext cx="512105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3.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Construcţii ale modelului entitate-relaţie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131819" y="4101084"/>
            <a:ext cx="3794759" cy="17647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4235" y="689358"/>
            <a:ext cx="1098075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263" y="1150776"/>
            <a:ext cx="7624711" cy="811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clase de obiecte ce au proprietăţi comune</a:t>
            </a:r>
            <a:r>
              <a:rPr sz="2000" spc="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existenţă autonomă</a:t>
            </a:r>
          </a:p>
          <a:p>
            <a:pPr marL="0" marR="0">
              <a:lnSpc>
                <a:spcPts val="2455"/>
              </a:lnSpc>
              <a:spcBef>
                <a:spcPts val="113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notaţia grafică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 figura 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3" y="2083625"/>
            <a:ext cx="8575578" cy="55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ORAŞ,</a:t>
            </a:r>
            <a:r>
              <a:rPr sz="1800" spc="5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DEPARTAMENT,</a:t>
            </a:r>
            <a:r>
              <a:rPr sz="18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ANGAJAT,</a:t>
            </a:r>
            <a:r>
              <a:rPr sz="1800" spc="5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VÂNZĂRI</a:t>
            </a:r>
            <a:r>
              <a:rPr sz="1800" spc="5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1800" spc="5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exemple</a:t>
            </a:r>
            <a:r>
              <a:rPr sz="1800" spc="5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18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aplicaţie pentru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 organizaţie comercială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263" y="2752500"/>
            <a:ext cx="926203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4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4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4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obiect</a:t>
            </a:r>
            <a:r>
              <a:rPr sz="2000" spc="4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20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clasei</a:t>
            </a:r>
            <a:r>
              <a:rPr sz="2000" spc="4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reprezentate</a:t>
            </a:r>
            <a:r>
              <a:rPr sz="2000" spc="4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3069059"/>
            <a:ext cx="131234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respectivă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74063" y="3514661"/>
            <a:ext cx="566630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oraşele Iaşi şi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Bucureşti sunt apariţii ale entităţii ORAS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73778" y="5870764"/>
            <a:ext cx="3062058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4.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Exemple de entităţi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6740" y="6428386"/>
            <a:ext cx="584819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 schemă,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fiecare entitate are un nume unic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64463" y="3480816"/>
            <a:ext cx="6795515" cy="2892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989865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Relaţii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263" y="1121820"/>
            <a:ext cx="683041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reprezintă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legături logice între două</a:t>
            </a:r>
            <a:r>
              <a:rPr sz="20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sau</a:t>
            </a:r>
            <a:r>
              <a:rPr sz="2000" spc="-1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mai multe entităţi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3949" y="1592898"/>
            <a:ext cx="8575999" cy="55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REZIDENŢĂ</a:t>
            </a:r>
            <a:r>
              <a:rPr sz="1800" spc="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1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exemplu</a:t>
            </a:r>
            <a:r>
              <a:rPr sz="18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1800" spc="1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8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exista</a:t>
            </a:r>
            <a:r>
              <a:rPr sz="18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între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18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  <a:r>
              <a:rPr sz="1800" spc="1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261" y="2261772"/>
            <a:ext cx="9260970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spc="1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apariţie</a:t>
            </a:r>
            <a:r>
              <a:rPr sz="2000" spc="1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spc="15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unei</a:t>
            </a:r>
            <a:r>
              <a:rPr sz="2000" spc="15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relaţii</a:t>
            </a:r>
            <a:r>
              <a:rPr sz="2000" spc="17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17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1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n-tuplu</a:t>
            </a:r>
            <a:r>
              <a:rPr sz="2000" spc="1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format</a:t>
            </a:r>
            <a:r>
              <a:rPr sz="2000" spc="1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2000" spc="1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entităţilor,</a:t>
            </a:r>
            <a:r>
              <a:rPr sz="20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câte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2578331"/>
            <a:ext cx="458723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 pentru fiecare entitate implicată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8263" y="3014628"/>
            <a:ext cx="867060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exemplu - apariţii ale relaţiei EXAMEN între entităţile STUDENT şi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CURS: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06979" y="6945184"/>
            <a:ext cx="519763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5.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Exemple de apariţii ale relaţiei EXAMEN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684019" y="961644"/>
            <a:ext cx="6688835" cy="4151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8263" y="355249"/>
            <a:ext cx="394009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 relaţie</a:t>
            </a:r>
            <a:r>
              <a:rPr sz="20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are un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7786" y="5270308"/>
            <a:ext cx="2935413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6.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Exemple de relaţii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5968138"/>
            <a:ext cx="571972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între aceleaşi</a:t>
            </a:r>
            <a:r>
              <a:rPr sz="2000" spc="-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 pot exista mai multe relaţii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739" y="6429910"/>
            <a:ext cx="9266053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numele</a:t>
            </a:r>
            <a:r>
              <a:rPr sz="2000" spc="1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relaţiilor</a:t>
            </a:r>
            <a:r>
              <a:rPr sz="2000" spc="1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indicată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folosirea</a:t>
            </a:r>
            <a:r>
              <a:rPr sz="2000" spc="1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substantivelor</a:t>
            </a:r>
            <a:r>
              <a:rPr sz="2000" spc="18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locul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verbelor,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2291" y="6747994"/>
            <a:ext cx="442915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 a evita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sugerarea unei „direcţii”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174491" y="1377696"/>
            <a:ext cx="3707891" cy="5590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6862" y="443994"/>
            <a:ext cx="8388801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200" b="1" dirty="0" smtClean="0">
                <a:solidFill>
                  <a:srgbClr val="FF0000"/>
                </a:solidFill>
                <a:latin typeface="Arial"/>
                <a:cs typeface="Arial"/>
              </a:rPr>
              <a:t>PROCESUL DE PROIECTARE A BAZEI DE DATE</a:t>
            </a:r>
            <a:endParaRPr lang="pt-BR" sz="2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6863" y="915648"/>
            <a:ext cx="5306187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 err="1" smtClean="0">
                <a:solidFill>
                  <a:srgbClr val="000080"/>
                </a:solidFill>
                <a:latin typeface="Arial"/>
                <a:cs typeface="Arial"/>
              </a:rPr>
              <a:t>Ciclul</a:t>
            </a:r>
            <a:r>
              <a:rPr sz="2000" i="1" dirty="0" smtClean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 viaţă al informaţiilor din sistem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07562" y="7047481"/>
            <a:ext cx="4995936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Figura 1. Ciclul</a:t>
            </a:r>
            <a:r>
              <a:rPr sz="1800" spc="-11" dirty="0">
                <a:solidFill>
                  <a:srgbClr val="000000"/>
                </a:solidFill>
                <a:latin typeface="PRJHNN+TimesNewRoman"/>
                <a:cs typeface="PRJHNN+TimesNewRoman"/>
              </a:rPr>
              <a:t> </a:t>
            </a: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de viaţă al</a:t>
            </a:r>
            <a:r>
              <a:rPr sz="1800" spc="15" dirty="0">
                <a:solidFill>
                  <a:srgbClr val="000000"/>
                </a:solidFill>
                <a:latin typeface="PRJHNN+TimesNewRoman"/>
                <a:cs typeface="PRJHNN+TimesNewRoman"/>
              </a:rPr>
              <a:t> </a:t>
            </a: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unui sistem informaţional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263" y="1245264"/>
            <a:ext cx="9263339" cy="93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mulţimea</a:t>
            </a:r>
            <a:r>
              <a:rPr sz="2000" spc="4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apariţiilor</a:t>
            </a:r>
            <a:r>
              <a:rPr sz="2000" spc="47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</a:t>
            </a:r>
            <a:r>
              <a:rPr sz="2000" spc="4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relaţii</a:t>
            </a:r>
            <a:r>
              <a:rPr sz="2000" spc="4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4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46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relaţie</a:t>
            </a:r>
            <a:r>
              <a:rPr sz="2000" spc="4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matematică</a:t>
            </a:r>
            <a:r>
              <a:rPr sz="2000" spc="4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între</a:t>
            </a:r>
            <a:r>
              <a:rPr sz="2000" spc="4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mulţimile</a:t>
            </a:r>
            <a:r>
              <a:rPr sz="2000" spc="4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</a:p>
          <a:p>
            <a:pPr marL="228599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</a:t>
            </a:r>
            <a:r>
              <a:rPr sz="2000" spc="39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  <a:r>
              <a:rPr sz="2000" spc="4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entităţilor</a:t>
            </a:r>
            <a:r>
              <a:rPr sz="2000" spc="40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implicate</a:t>
            </a:r>
            <a:r>
              <a:rPr sz="2000" spc="4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(este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3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submulţime</a:t>
            </a:r>
            <a:r>
              <a:rPr sz="2000" spc="3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produsului</a:t>
            </a:r>
            <a:r>
              <a:rPr sz="2000" spc="3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cartezian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</a:p>
          <a:p>
            <a:pPr marL="22859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celor două mulţimi de apariţii ale entităţilor implicate)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74063" y="2299439"/>
            <a:ext cx="8574465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asigurat</a:t>
            </a:r>
            <a:r>
              <a:rPr sz="2000" spc="2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faptul</a:t>
            </a:r>
            <a:r>
              <a:rPr sz="2000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nici</a:t>
            </a:r>
            <a:r>
              <a:rPr sz="2000" spc="24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24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n-tuplu</a:t>
            </a:r>
            <a:r>
              <a:rPr sz="2000" spc="2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</a:t>
            </a:r>
            <a:r>
              <a:rPr sz="2000" spc="24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</a:t>
            </a:r>
            <a:r>
              <a:rPr sz="2000" spc="2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apărea</a:t>
            </a:r>
            <a:r>
              <a:rPr sz="2000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24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două</a:t>
            </a:r>
            <a:r>
              <a:rPr sz="2000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ori</a:t>
            </a:r>
            <a:r>
              <a:rPr sz="2000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apariţiile unei</a:t>
            </a:r>
            <a:r>
              <a:rPr sz="2000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4063" y="3035531"/>
            <a:ext cx="479610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 acest aspect are consecinţe importante: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79675" y="3473491"/>
            <a:ext cx="7870804" cy="842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1800" spc="14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EXAMEN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18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</a:t>
            </a:r>
            <a:r>
              <a:rPr sz="1800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6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capacitatea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 raporta</a:t>
            </a: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faptul</a:t>
            </a:r>
            <a:r>
              <a:rPr sz="1800" spc="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18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</a:p>
          <a:p>
            <a:pPr marL="368808" marR="0">
              <a:lnSpc>
                <a:spcPts val="2010"/>
              </a:lnSpc>
              <a:spcBef>
                <a:spcPts val="88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student</a:t>
            </a:r>
            <a:r>
              <a:rPr sz="18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oarecare</a:t>
            </a:r>
            <a:r>
              <a:rPr sz="1800" spc="1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dă</a:t>
            </a:r>
            <a:r>
              <a:rPr sz="1800" spc="1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examen</a:t>
            </a:r>
            <a:r>
              <a:rPr sz="18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multe</a:t>
            </a:r>
            <a:r>
              <a:rPr sz="18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ori</a:t>
            </a:r>
            <a:r>
              <a:rPr sz="1800" spc="1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(deoarece</a:t>
            </a:r>
            <a:r>
              <a:rPr sz="1800" spc="1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aceasta</a:t>
            </a:r>
            <a:r>
              <a:rPr sz="18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ar</a:t>
            </a:r>
          </a:p>
          <a:p>
            <a:pPr marL="368808" marR="0">
              <a:lnSpc>
                <a:spcPts val="2010"/>
              </a:lnSpc>
              <a:spcBef>
                <a:spcPts val="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trebui să producă perechi identice)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79675" y="4429038"/>
            <a:ext cx="7872558" cy="318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1800" spc="14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5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18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caz,</a:t>
            </a:r>
            <a:r>
              <a:rPr sz="1800" spc="5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examenul</a:t>
            </a:r>
            <a:r>
              <a:rPr sz="1800" spc="5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1800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reprezentat</a:t>
            </a:r>
            <a:r>
              <a:rPr sz="1800" spc="5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5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5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  <a:r>
              <a:rPr sz="1800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legată</a:t>
            </a:r>
            <a:r>
              <a:rPr sz="1800" spc="5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48483" y="4715572"/>
            <a:ext cx="678465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entităţile STUDENT</a:t>
            </a:r>
            <a:r>
              <a:rPr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CURS prin intermediul a două relaţii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binare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50975" y="1264919"/>
            <a:ext cx="8156447" cy="20208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8263" y="355249"/>
            <a:ext cx="924858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 posibile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relaţiile recursive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 reprezintă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relaţii între o entitate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 ea însăşi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42486" y="3859084"/>
            <a:ext cx="392639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7.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Exemple de relaţii recursive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3939" y="4565627"/>
            <a:ext cx="8807265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recursivă</a:t>
            </a:r>
            <a:r>
              <a:rPr sz="20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COLEG</a:t>
            </a:r>
            <a:r>
              <a:rPr sz="2000" spc="6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7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conectează</a:t>
            </a:r>
            <a:r>
              <a:rPr sz="2000" spc="7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perechi</a:t>
            </a:r>
            <a:r>
              <a:rPr sz="2000" spc="6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225551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oameni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 lucrează împreună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5296055"/>
            <a:ext cx="8806718" cy="349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5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SUCCESIUNE</a:t>
            </a:r>
            <a:r>
              <a:rPr sz="2000" spc="6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SUVERAN</a:t>
            </a:r>
            <a:r>
              <a:rPr sz="2000" spc="6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6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simetrică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⇒</a:t>
            </a:r>
            <a:r>
              <a:rPr sz="2000" spc="7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9491" y="5614139"/>
            <a:ext cx="722646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necesar să se asocieze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identificatori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liniilor din relaţia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recursivă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705355" y="961644"/>
            <a:ext cx="6647687" cy="3064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8263" y="355249"/>
            <a:ext cx="598656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există relaţii care implică mai mult de două entităţi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4078" y="4183696"/>
            <a:ext cx="588145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8.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Exemplu de relaţie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implică mai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multe entităţi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2" y="5335247"/>
            <a:ext cx="8575857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5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5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5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5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relaţiei</a:t>
            </a:r>
            <a:r>
              <a:rPr sz="2000" spc="5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FURNIZEAZĂ</a:t>
            </a:r>
            <a:r>
              <a:rPr sz="2000" spc="5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</a:t>
            </a:r>
            <a:r>
              <a:rPr sz="2000" spc="5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faptul</a:t>
            </a:r>
            <a:r>
              <a:rPr sz="2000" spc="5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28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5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5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anumită</a:t>
            </a:r>
            <a:r>
              <a:rPr sz="2000" spc="5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firmă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furnizează un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anumit produs unui departament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794"/>
            <a:ext cx="1221713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80"/>
                </a:solidFill>
                <a:latin typeface="Arial"/>
                <a:cs typeface="Arial"/>
              </a:rPr>
              <a:t>Atribute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263" y="905412"/>
            <a:ext cx="689095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descriu proprietăţile elementare ale entităţilor sau relaţiilor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4063" y="1452689"/>
            <a:ext cx="8576340" cy="555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Ex.:</a:t>
            </a:r>
            <a:r>
              <a:rPr sz="18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Nume,</a:t>
            </a:r>
            <a:r>
              <a:rPr sz="18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Salariu,</a:t>
            </a:r>
            <a:r>
              <a:rPr sz="18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Vârstă</a:t>
            </a:r>
            <a:r>
              <a:rPr sz="1800" spc="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18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18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180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8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iar</a:t>
            </a:r>
            <a:r>
              <a:rPr sz="18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Dată,</a:t>
            </a:r>
            <a:r>
              <a:rPr sz="1800" spc="1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Notă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atribute pentru relaţia EXAMEN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263" y="2197764"/>
            <a:ext cx="9263637" cy="640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6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</a:t>
            </a:r>
            <a:r>
              <a:rPr sz="2000" spc="6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asociază</a:t>
            </a:r>
            <a:r>
              <a:rPr sz="2000" spc="6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fiecărei</a:t>
            </a:r>
            <a:r>
              <a:rPr sz="2000" spc="6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</a:t>
            </a:r>
            <a:r>
              <a:rPr sz="2000" spc="6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65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</a:t>
            </a:r>
            <a:r>
              <a:rPr sz="2000" spc="66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2000" spc="6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(sau</a:t>
            </a:r>
            <a:r>
              <a:rPr sz="2000" spc="6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relaţie)</a:t>
            </a:r>
            <a:r>
              <a:rPr sz="2000" spc="6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6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valoare</a:t>
            </a:r>
          </a:p>
          <a:p>
            <a:pPr marL="228600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aparţinând unei mulţimi denumite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domeniul atributului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263" y="3026820"/>
            <a:ext cx="574595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domeniul conţine valori admisibile pentru atribut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4063" y="3574097"/>
            <a:ext cx="8575812" cy="557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Ex.:</a:t>
            </a:r>
            <a:r>
              <a:rPr sz="18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domeniul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180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  <a:r>
              <a:rPr sz="1800" i="1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800" spc="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8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orice</a:t>
            </a:r>
            <a:r>
              <a:rPr sz="180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şir</a:t>
            </a:r>
            <a:r>
              <a:rPr sz="1800" spc="1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caractere</a:t>
            </a:r>
            <a:r>
              <a:rPr sz="1800" spc="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lungime</a:t>
            </a:r>
            <a:r>
              <a:rPr sz="1800" spc="1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20,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iar domeniul pentru atributul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Vârstă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 fi orice număr între 18 şi 60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8263" y="4319171"/>
            <a:ext cx="926210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domeniile</a:t>
            </a:r>
            <a:r>
              <a:rPr sz="2000" spc="10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</a:t>
            </a:r>
            <a:r>
              <a:rPr sz="2000" spc="10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sunt</a:t>
            </a:r>
            <a:r>
              <a:rPr sz="2000" spc="10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reprezentate</a:t>
            </a:r>
            <a:r>
              <a:rPr sz="2000" spc="10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grafic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10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ele</a:t>
            </a:r>
            <a:r>
              <a:rPr sz="2000" spc="10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fiind</a:t>
            </a:r>
            <a:r>
              <a:rPr sz="2000" spc="10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0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obicei</a:t>
            </a:r>
            <a:r>
              <a:rPr sz="2000" spc="10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descrise</a:t>
            </a:r>
            <a:r>
              <a:rPr sz="2000" spc="10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863" y="4637255"/>
            <a:ext cx="269471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documentaţia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asociată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8263" y="5149751"/>
            <a:ext cx="2046510" cy="87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 pot fi</a:t>
            </a:r>
          </a:p>
          <a:p>
            <a:pPr marL="1142999" marR="0">
              <a:lnSpc>
                <a:spcPts val="2238"/>
              </a:lnSpc>
              <a:spcBef>
                <a:spcPts val="1861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simple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31263" y="6217642"/>
            <a:ext cx="118509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compuse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502919" y="1773935"/>
            <a:ext cx="9052559" cy="5052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3960"/>
            <a:ext cx="949003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Atribut</a:t>
            </a:r>
            <a:r>
              <a:rPr sz="2000" i="1" spc="5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compus</a:t>
            </a:r>
            <a:r>
              <a:rPr sz="2000" i="1" spc="5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5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mulţime</a:t>
            </a:r>
            <a:r>
              <a:rPr sz="2000" spc="5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aceleaşi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</a:t>
            </a:r>
            <a:r>
              <a:rPr sz="2000" spc="5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căror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97834" y="656568"/>
            <a:ext cx="500794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înţelesuri sau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utilizări sunt strâns conectate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1102170"/>
            <a:ext cx="9490128" cy="555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Ex.:</a:t>
            </a:r>
            <a:r>
              <a:rPr sz="18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18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Strada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8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NumărCasă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8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CodPoştal</a:t>
            </a:r>
            <a:r>
              <a:rPr sz="1800" i="1" spc="2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18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1800" spc="2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1800" spc="2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1800" spc="2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8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grupate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 a forma atributul compus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Adresă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13075" y="6983283"/>
            <a:ext cx="518323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9.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Schemă E-R cu relaţii, entităţi şi atribute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527303" y="2727960"/>
            <a:ext cx="9002267" cy="44028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770631" y="359664"/>
            <a:ext cx="4517135" cy="1613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25851" y="2053334"/>
            <a:ext cx="4957149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Figura 10. Exemplu de entitate cu</a:t>
            </a:r>
            <a:r>
              <a:rPr sz="1800" spc="11" dirty="0">
                <a:solidFill>
                  <a:srgbClr val="000000"/>
                </a:solidFill>
                <a:latin typeface="PRJHNN+TimesNewRoman"/>
                <a:cs typeface="PRJHNN+TimesNewRoman"/>
              </a:rPr>
              <a:t> </a:t>
            </a: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un atribut compus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63594" y="7134349"/>
            <a:ext cx="448136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Figura 11. Exemplu de schemă Entitate-Relaţie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078735" y="3919728"/>
            <a:ext cx="5899403" cy="1059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3225835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000080"/>
                </a:solidFill>
                <a:latin typeface="Arial"/>
                <a:cs typeface="Arial"/>
              </a:rPr>
              <a:t>Cardinalitatea unei relaţii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263" y="1426620"/>
            <a:ext cx="707542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 specificată pentru fiecare entitate participantă la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263" y="1964592"/>
            <a:ext cx="926293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</a:t>
            </a:r>
            <a:r>
              <a:rPr sz="2000" spc="3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numărul</a:t>
            </a:r>
            <a:r>
              <a:rPr sz="2000" spc="3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minim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2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respectiv</a:t>
            </a:r>
            <a:r>
              <a:rPr sz="20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maxim</a:t>
            </a:r>
            <a:r>
              <a:rPr sz="2000" spc="2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29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apariţii</a:t>
            </a:r>
            <a:r>
              <a:rPr sz="2000" spc="28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  <a:r>
              <a:rPr sz="2000" spc="29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relaţiei</a:t>
            </a:r>
            <a:r>
              <a:rPr sz="2000" spc="30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la</a:t>
            </a:r>
            <a:r>
              <a:rPr sz="2000" spc="30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28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2281151"/>
            <a:ext cx="331521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participa o apariţie a entităţii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8263" y="2793647"/>
            <a:ext cx="925976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1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1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cardinalităţile</a:t>
            </a:r>
            <a:r>
              <a:rPr sz="20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minime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maxime</a:t>
            </a:r>
            <a:r>
              <a:rPr sz="2000" spc="1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participărilor</a:t>
            </a:r>
            <a:r>
              <a:rPr sz="2000" spc="1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3111731"/>
            <a:ext cx="434520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relaţii sunt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specificate în paranteze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90571" y="5552248"/>
            <a:ext cx="562862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12. Cardinalitatea unei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relaţii într-un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model E-R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9787" y="355249"/>
            <a:ext cx="9261776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5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principiu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posibil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5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atribuim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orice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valoare</a:t>
            </a:r>
            <a:r>
              <a:rPr sz="2000" spc="5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întreagă</a:t>
            </a:r>
            <a:r>
              <a:rPr sz="2000" spc="5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5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mare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5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  <a:p>
            <a:pPr marL="227075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cardinalităţii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relaţii,</a:t>
            </a:r>
            <a:r>
              <a:rPr sz="20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singura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cerinţă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fiind</a:t>
            </a:r>
            <a:r>
              <a:rPr sz="2000" spc="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valoarea</a:t>
            </a:r>
            <a:r>
              <a:rPr sz="2000" spc="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minimă</a:t>
            </a:r>
            <a:r>
              <a:rPr sz="2000" spc="4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cardinalităţii</a:t>
            </a:r>
          </a:p>
          <a:p>
            <a:pPr marL="227075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să fie mai mică decât cea</a:t>
            </a:r>
            <a:r>
              <a:rPr sz="20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maximă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787" y="1476912"/>
            <a:ext cx="926225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majoritatea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cazurilor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suficientă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utilizarea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trei valori: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0, 1</a:t>
            </a:r>
            <a:r>
              <a:rPr sz="2000" spc="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</a:t>
            </a:r>
            <a:r>
              <a:rPr sz="2000" spc="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(N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1794996"/>
            <a:ext cx="403640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 valoare întreagă mai mare ca 1):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6987" y="2316203"/>
            <a:ext cx="7424251" cy="84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spc="199" dirty="0">
                <a:solidFill>
                  <a:srgbClr val="000000"/>
                </a:solidFill>
                <a:latin typeface="LQOMJD+Wingdings"/>
                <a:cs typeface="LQOMJD+Wingdings"/>
              </a:rPr>
              <a:t>‹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cardinalitatea</a:t>
            </a:r>
            <a:r>
              <a:rPr sz="2000" i="1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minimă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0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 participarea la relaţie este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opţională</a:t>
            </a:r>
          </a:p>
          <a:p>
            <a:pPr marL="0" marR="0">
              <a:lnSpc>
                <a:spcPts val="2238"/>
              </a:lnSpc>
              <a:spcBef>
                <a:spcPts val="1865"/>
              </a:spcBef>
              <a:spcAft>
                <a:spcPts val="0"/>
              </a:spcAft>
            </a:pPr>
            <a:r>
              <a:rPr sz="2000" spc="199" dirty="0">
                <a:solidFill>
                  <a:srgbClr val="000000"/>
                </a:solidFill>
                <a:latin typeface="LQOMJD+Wingdings"/>
                <a:cs typeface="LQOMJD+Wingdings"/>
              </a:rPr>
              <a:t>‹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cardinalitatea minimă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 participarea la relaţie este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obligatorie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6987" y="3357095"/>
            <a:ext cx="880311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LQOMJD+Wingdings"/>
                <a:cs typeface="LQOMJD+Wingdings"/>
              </a:rPr>
              <a:t>‹</a:t>
            </a:r>
            <a:r>
              <a:rPr sz="2000" spc="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cardinalitatea</a:t>
            </a:r>
            <a:r>
              <a:rPr sz="2000" i="1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maximă</a:t>
            </a:r>
            <a:r>
              <a:rPr sz="2000" i="1" spc="10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1</a:t>
            </a:r>
            <a:r>
              <a:rPr sz="2000" spc="10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1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asociată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cel</a:t>
            </a:r>
            <a:r>
              <a:rPr sz="20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mult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58282" y="3649703"/>
            <a:ext cx="338494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 singure</a:t>
            </a:r>
            <a:r>
              <a:rPr sz="20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apariţii a relaţiei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6987" y="4170911"/>
            <a:ext cx="880284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LQOMJD+Wingdings"/>
                <a:cs typeface="LQOMJD+Wingdings"/>
              </a:rPr>
              <a:t>‹</a:t>
            </a:r>
            <a:r>
              <a:rPr sz="20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cardinalitatea</a:t>
            </a:r>
            <a:r>
              <a:rPr sz="2000" i="1" spc="4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maximă</a:t>
            </a:r>
            <a:r>
              <a:rPr sz="2000" i="1" spc="40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</a:t>
            </a:r>
            <a:r>
              <a:rPr sz="2000" spc="4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4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4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asociată</a:t>
            </a:r>
            <a:r>
              <a:rPr sz="2000" spc="4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74690" y="4461995"/>
            <a:ext cx="414897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 arbitrar de apariţii ale relaţiei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863" y="4974491"/>
            <a:ext cx="9035170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5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funcţie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cardinalităţile</a:t>
            </a:r>
            <a:r>
              <a:rPr sz="2000" spc="5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maxime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6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</a:t>
            </a:r>
            <a:r>
              <a:rPr sz="2000" spc="5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implicate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5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5463" y="5292575"/>
            <a:ext cx="244063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relaţiile se împart în: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42415" y="5737582"/>
            <a:ext cx="227305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spc="210" dirty="0">
                <a:solidFill>
                  <a:srgbClr val="000080"/>
                </a:solidFill>
                <a:latin typeface="LQOMJD+Wingdings"/>
                <a:cs typeface="LQOMJD+Wingdings"/>
              </a:rPr>
              <a:t>‹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relaţii unu-la-unu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42415" y="6182590"/>
            <a:ext cx="3458552" cy="76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spc="210" dirty="0">
                <a:solidFill>
                  <a:srgbClr val="000080"/>
                </a:solidFill>
                <a:latin typeface="LQOMJD+Wingdings"/>
                <a:cs typeface="LQOMJD+Wingdings"/>
              </a:rPr>
              <a:t>‹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relaţii unu-la-mai-mulţi</a:t>
            </a:r>
          </a:p>
          <a:p>
            <a:pPr marL="0" marR="0">
              <a:lnSpc>
                <a:spcPts val="2238"/>
              </a:lnSpc>
              <a:spcBef>
                <a:spcPts val="1265"/>
              </a:spcBef>
              <a:spcAft>
                <a:spcPts val="0"/>
              </a:spcAft>
            </a:pPr>
            <a:r>
              <a:rPr sz="2000" spc="210" dirty="0">
                <a:solidFill>
                  <a:srgbClr val="000080"/>
                </a:solidFill>
                <a:latin typeface="LQOMJD+Wingdings"/>
                <a:cs typeface="LQOMJD+Wingdings"/>
              </a:rPr>
              <a:t>‹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relaţii mai mulţi-la-mai mulţi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854707" y="5986271"/>
            <a:ext cx="6348983" cy="1179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744979" y="3421380"/>
            <a:ext cx="6568439" cy="1060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71471" y="897636"/>
            <a:ext cx="6315454" cy="10210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0203" y="355249"/>
            <a:ext cx="819927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relaţii unu-la-unu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 definesc o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corespondenţă unu la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 între entităţi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1435" y="2587908"/>
            <a:ext cx="902894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6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relaţii</a:t>
            </a:r>
            <a:r>
              <a:rPr sz="2000" b="1" i="1" spc="3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unu-la-mai-mulţi</a:t>
            </a:r>
            <a:r>
              <a:rPr sz="2000" b="1" i="1" spc="3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3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maximă</a:t>
            </a:r>
            <a:r>
              <a:rPr sz="2000" spc="3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3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3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3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3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1,</a:t>
            </a:r>
            <a:r>
              <a:rPr sz="2000" spc="3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iar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69663" y="2905991"/>
            <a:ext cx="551721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maximă a celeilalte entităţi este 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1435" y="5151275"/>
            <a:ext cx="902624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relaţii</a:t>
            </a:r>
            <a:r>
              <a:rPr sz="2000" b="1" i="1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b="1" i="1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mulţi-la-mai</a:t>
            </a:r>
            <a:r>
              <a:rPr sz="2000" b="1" i="1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mulţi</a:t>
            </a:r>
            <a:r>
              <a:rPr sz="2000" b="1" i="1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cardinalităţile</a:t>
            </a:r>
            <a:r>
              <a:rPr sz="2000" spc="1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maxime</a:t>
            </a:r>
            <a:r>
              <a:rPr sz="2000" spc="1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20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ambele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30493" y="5469359"/>
            <a:ext cx="90225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879091" y="3206496"/>
            <a:ext cx="6315455" cy="969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903" y="365484"/>
            <a:ext cx="9475068" cy="1077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Observaţii</a:t>
            </a:r>
          </a:p>
          <a:p>
            <a:pPr marL="665987" marR="0">
              <a:lnSpc>
                <a:spcPts val="2455"/>
              </a:lnSpc>
              <a:spcBef>
                <a:spcPts val="348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33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rar</a:t>
            </a:r>
            <a:r>
              <a:rPr sz="2000" spc="3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cazul</a:t>
            </a:r>
            <a:r>
              <a:rPr sz="2000" spc="33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3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3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participarea</a:t>
            </a:r>
            <a:r>
              <a:rPr sz="2000" spc="3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3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obligatorie</a:t>
            </a:r>
            <a:r>
              <a:rPr sz="2000" spc="3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  <a:r>
              <a:rPr sz="2000" spc="33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toate</a:t>
            </a:r>
            <a:r>
              <a:rPr sz="2000" spc="3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69491" y="1409423"/>
            <a:ext cx="122742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implicate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98091" y="1855025"/>
            <a:ext cx="8353075" cy="819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OHMBS+CourierNew"/>
                <a:cs typeface="QOHMBS+CourierNew"/>
              </a:rPr>
              <a:t>o</a:t>
            </a:r>
            <a:r>
              <a:rPr sz="18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motiv:</a:t>
            </a:r>
            <a:r>
              <a:rPr sz="18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când</a:t>
            </a:r>
            <a:r>
              <a:rPr sz="1800" spc="7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spc="7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adaugă</a:t>
            </a:r>
            <a:r>
              <a:rPr sz="18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nouă</a:t>
            </a:r>
            <a:r>
              <a:rPr sz="18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18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spc="7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entităţii,</a:t>
            </a:r>
            <a:r>
              <a:rPr sz="1800" spc="7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general</a:t>
            </a:r>
            <a:r>
              <a:rPr sz="18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apariţiile</a:t>
            </a:r>
          </a:p>
          <a:p>
            <a:pPr marL="22860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corespunzătoare</a:t>
            </a:r>
            <a:r>
              <a:rPr sz="18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18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altor</a:t>
            </a:r>
            <a:r>
              <a:rPr sz="18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18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legate</a:t>
            </a:r>
            <a:r>
              <a:rPr sz="18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2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aceasta</a:t>
            </a:r>
            <a:r>
              <a:rPr sz="18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1800" spc="2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cunoscute</a:t>
            </a:r>
            <a:r>
              <a:rPr sz="18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încă</a:t>
            </a:r>
          </a:p>
          <a:p>
            <a:pPr marL="22860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sau nu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26691" y="2798381"/>
            <a:ext cx="1041796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Exemplu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31262" y="4333048"/>
            <a:ext cx="8119560" cy="8192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Când</a:t>
            </a:r>
            <a:r>
              <a:rPr sz="18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primeşte</a:t>
            </a:r>
            <a:r>
              <a:rPr sz="18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nouă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comandă,</a:t>
            </a:r>
            <a:r>
              <a:rPr sz="1800" spc="2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2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18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încă</a:t>
            </a:r>
            <a:r>
              <a:rPr sz="1800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factură</a:t>
            </a:r>
            <a:r>
              <a:rPr sz="1800" spc="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2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deci</a:t>
            </a:r>
            <a:r>
              <a:rPr sz="1800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800" spc="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posibilă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construirea</a:t>
            </a:r>
            <a:r>
              <a:rPr sz="18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1800" spc="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18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18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ONORARE</a:t>
            </a:r>
            <a:r>
              <a:rPr sz="1800" spc="2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800" spc="2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conţine</a:t>
            </a:r>
            <a:r>
              <a:rPr sz="18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noua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comandă.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0890" y="5715155"/>
            <a:ext cx="880965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1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relaţiile</a:t>
            </a:r>
            <a:r>
              <a:rPr sz="2000" spc="16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n-are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</a:t>
            </a:r>
            <a:r>
              <a:rPr sz="2000" spc="16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entităţile</a:t>
            </a:r>
            <a:r>
              <a:rPr sz="2000" spc="1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implicate</a:t>
            </a:r>
            <a:r>
              <a:rPr sz="2000" spc="1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au</a:t>
            </a:r>
            <a:r>
              <a:rPr sz="2000" spc="1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aproape</a:t>
            </a:r>
            <a:r>
              <a:rPr sz="2000" spc="16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întotdeauna</a:t>
            </a:r>
            <a:r>
              <a:rPr sz="2000" spc="16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cardinalitatea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69491" y="6033238"/>
            <a:ext cx="232746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maximă egală cu 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794"/>
            <a:ext cx="2689803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Studiul de </a:t>
            </a:r>
            <a:r>
              <a:rPr sz="2200" i="1" dirty="0">
                <a:solidFill>
                  <a:srgbClr val="C00000"/>
                </a:solidFill>
                <a:latin typeface="Arial"/>
                <a:cs typeface="Arial"/>
              </a:rPr>
              <a:t>fezabilitate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263" y="981612"/>
            <a:ext cx="7215348" cy="964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definirea cât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 precisă a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costurilor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diferitelor soluţii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posibile</a:t>
            </a:r>
          </a:p>
          <a:p>
            <a:pPr marL="0" marR="0">
              <a:lnSpc>
                <a:spcPts val="2455"/>
              </a:lnSpc>
              <a:spcBef>
                <a:spcPts val="233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stabilirea priorităţilor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crearea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componentelor sistemului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2818385"/>
            <a:ext cx="3986886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C00000"/>
                </a:solidFill>
                <a:latin typeface="Arial"/>
                <a:cs typeface="Arial"/>
              </a:rPr>
              <a:t>Extragerea şi analiza cerinţelor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263" y="3432203"/>
            <a:ext cx="8486788" cy="964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definirea şi studiul proprietăţilor şi funcţionalităţii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sistemului informaţional</a:t>
            </a:r>
          </a:p>
          <a:p>
            <a:pPr marL="0" marR="0">
              <a:lnSpc>
                <a:spcPts val="2455"/>
              </a:lnSpc>
              <a:spcBef>
                <a:spcPts val="233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presupune interacţiunea cu</a:t>
            </a:r>
            <a:r>
              <a:rPr sz="20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clienţii pentru extragerea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cerinţelor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263" y="4660546"/>
            <a:ext cx="926405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rezultatul</a:t>
            </a:r>
            <a:r>
              <a:rPr sz="2000" spc="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descriere</a:t>
            </a:r>
            <a:r>
              <a:rPr sz="2000" spc="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completă</a:t>
            </a:r>
            <a:r>
              <a:rPr sz="2000" spc="9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datelor</a:t>
            </a:r>
            <a:r>
              <a:rPr sz="2000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intervin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operaţiilor</a:t>
            </a:r>
            <a:r>
              <a:rPr sz="2000" spc="1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4978630"/>
            <a:ext cx="430168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acţionează asupra datelor respective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8263" y="5567327"/>
            <a:ext cx="8684713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stabilesc de asemenea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necesităţile hardware şi software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sistemului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084831" y="4523232"/>
            <a:ext cx="5888735" cy="1965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3193996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000080"/>
                </a:solidFill>
                <a:latin typeface="Arial"/>
                <a:cs typeface="Arial"/>
              </a:rPr>
              <a:t>Cardinalitatea atributelor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0891" y="829212"/>
            <a:ext cx="881012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</a:t>
            </a:r>
            <a:r>
              <a:rPr sz="20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20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minim,</a:t>
            </a:r>
            <a:r>
              <a:rPr sz="200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respectiv</a:t>
            </a:r>
            <a:r>
              <a:rPr sz="2000" spc="2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</a:t>
            </a:r>
            <a:r>
              <a:rPr sz="2000" spc="2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valori</a:t>
            </a:r>
            <a:r>
              <a:rPr sz="20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atributelor</a:t>
            </a:r>
            <a:r>
              <a:rPr sz="2000" spc="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9491" y="1147296"/>
            <a:ext cx="460039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fiecărei apariţii a unei entităţi sau relaţii.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0891" y="1583592"/>
            <a:ext cx="8809921" cy="93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general,</a:t>
            </a:r>
            <a:r>
              <a:rPr sz="20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</a:t>
            </a:r>
            <a:r>
              <a:rPr sz="2000" spc="1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</a:t>
            </a:r>
            <a:r>
              <a:rPr sz="20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(1,1)</a:t>
            </a:r>
            <a:r>
              <a:rPr sz="200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omisă</a:t>
            </a:r>
            <a:r>
              <a:rPr sz="2000" spc="1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schemă.</a:t>
            </a:r>
          </a:p>
          <a:p>
            <a:pPr marL="228600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1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</a:t>
            </a:r>
            <a:r>
              <a:rPr sz="20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1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funcţie</a:t>
            </a:r>
            <a:r>
              <a:rPr sz="2000" spc="1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asociază</a:t>
            </a:r>
            <a:r>
              <a:rPr sz="2000" spc="1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singură</a:t>
            </a:r>
            <a:r>
              <a:rPr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valoare</a:t>
            </a:r>
            <a:r>
              <a:rPr sz="20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fiecărei</a:t>
            </a:r>
          </a:p>
          <a:p>
            <a:pPr marL="22860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apariţii a entităţii (relaţiei).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0891" y="2629055"/>
            <a:ext cx="880799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valoarea</a:t>
            </a:r>
            <a:r>
              <a:rPr sz="2000" spc="7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unor</a:t>
            </a:r>
            <a:r>
              <a:rPr sz="2000" spc="7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7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7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7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null</a:t>
            </a:r>
            <a:r>
              <a:rPr sz="2000" spc="7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7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7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exista</a:t>
            </a:r>
            <a:r>
              <a:rPr sz="2000" spc="7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valori</a:t>
            </a:r>
            <a:r>
              <a:rPr sz="2000" spc="7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diferite</a:t>
            </a:r>
            <a:r>
              <a:rPr sz="2000" spc="7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69491" y="2947139"/>
            <a:ext cx="472544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atributului asociate unei apariţii a entităţii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87423" y="3393896"/>
            <a:ext cx="8360654" cy="584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Aceste</a:t>
            </a:r>
            <a:r>
              <a:rPr sz="19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situaţii</a:t>
            </a:r>
            <a:r>
              <a:rPr sz="19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19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9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reprezentate</a:t>
            </a:r>
            <a:r>
              <a:rPr sz="19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9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alocarea</a:t>
            </a:r>
            <a:r>
              <a:rPr sz="19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cardinalităţii</a:t>
            </a:r>
            <a:r>
              <a:rPr sz="19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minime</a:t>
            </a:r>
            <a:r>
              <a:rPr sz="19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egală</a:t>
            </a:r>
            <a:r>
              <a:rPr sz="19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</a:p>
          <a:p>
            <a:pPr marL="0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0 (în primul caz) respectiv cu</a:t>
            </a:r>
            <a:r>
              <a:rPr sz="19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egală cu N </a:t>
            </a:r>
            <a:r>
              <a:rPr sz="1900" spc="31" dirty="0">
                <a:solidFill>
                  <a:srgbClr val="000000"/>
                </a:solidFill>
                <a:latin typeface="Arial"/>
                <a:cs typeface="Arial"/>
              </a:rPr>
              <a:t>(în</a:t>
            </a:r>
            <a:r>
              <a:rPr sz="19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al doilea caz).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65475" y="7062532"/>
            <a:ext cx="488216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14. Exemplu de atribute cu cardinalitate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8263" y="583849"/>
            <a:ext cx="926283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Într-un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similar</a:t>
            </a:r>
            <a:r>
              <a:rPr sz="2000" spc="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participării</a:t>
            </a:r>
            <a:r>
              <a:rPr sz="20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apariţii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2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relaţie,</a:t>
            </a:r>
            <a:r>
              <a:rPr sz="2000" spc="2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putem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863" y="901932"/>
            <a:ext cx="125412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spune că: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5463" y="1423140"/>
            <a:ext cx="880486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spc="210" dirty="0">
                <a:solidFill>
                  <a:srgbClr val="000000"/>
                </a:solidFill>
                <a:latin typeface="LQOMJD+Wingdings"/>
                <a:cs typeface="LQOMJD+Wingdings"/>
              </a:rPr>
              <a:t>‹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5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</a:t>
            </a:r>
            <a:r>
              <a:rPr sz="2000" spc="51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</a:t>
            </a:r>
            <a:r>
              <a:rPr sz="2000" spc="5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minimă</a:t>
            </a:r>
            <a:r>
              <a:rPr sz="2000" spc="5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egală</a:t>
            </a:r>
            <a:r>
              <a:rPr sz="2000" spc="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zero</a:t>
            </a:r>
            <a:r>
              <a:rPr sz="2000" spc="5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5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opţional</a:t>
            </a:r>
            <a:r>
              <a:rPr sz="2000" i="1" spc="5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3" y="1714223"/>
            <a:ext cx="457040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 asociată (sau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relaţia asociată)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463" y="2235431"/>
            <a:ext cx="8612761" cy="84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spc="210" dirty="0">
                <a:solidFill>
                  <a:srgbClr val="000000"/>
                </a:solidFill>
                <a:latin typeface="LQOMJD+Wingdings"/>
                <a:cs typeface="LQOMJD+Wingdings"/>
              </a:rPr>
              <a:t>‹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 atribut este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obligatoriu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cazul în care cardinalitatea minimă este unu.</a:t>
            </a:r>
          </a:p>
          <a:p>
            <a:pPr marL="0" marR="0">
              <a:lnSpc>
                <a:spcPts val="2238"/>
              </a:lnSpc>
              <a:spcBef>
                <a:spcPts val="1865"/>
              </a:spcBef>
              <a:spcAft>
                <a:spcPts val="0"/>
              </a:spcAft>
            </a:pPr>
            <a:r>
              <a:rPr sz="2000" spc="210" dirty="0">
                <a:solidFill>
                  <a:srgbClr val="000000"/>
                </a:solidFill>
                <a:latin typeface="LQOMJD+Wingdings"/>
                <a:cs typeface="LQOMJD+Wingdings"/>
              </a:rPr>
              <a:t>‹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 atribut este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multivaloare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 are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cardinalitatea maximă 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31148" y="3279596"/>
            <a:ext cx="8119178" cy="1140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1900" spc="12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multivaloare</a:t>
            </a:r>
            <a:r>
              <a:rPr sz="1900" spc="12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1900" spc="12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folosite</a:t>
            </a:r>
            <a:r>
              <a:rPr sz="1900" spc="12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900" spc="1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precauţie</a:t>
            </a:r>
            <a:r>
              <a:rPr sz="1900" spc="12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1900" spc="1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ele</a:t>
            </a:r>
          </a:p>
          <a:p>
            <a:pPr marL="113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reprezintă</a:t>
            </a:r>
            <a:r>
              <a:rPr sz="19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situaţii</a:t>
            </a:r>
            <a:r>
              <a:rPr sz="19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9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1900" spc="3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900" spc="3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modelate,</a:t>
            </a:r>
            <a:r>
              <a:rPr sz="19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câteodată,</a:t>
            </a:r>
            <a:r>
              <a:rPr sz="1900" spc="2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900" spc="2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1900" spc="2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adiţionale</a:t>
            </a:r>
          </a:p>
          <a:p>
            <a:pPr marL="113" marR="0">
              <a:lnSpc>
                <a:spcPts val="2118"/>
              </a:lnSpc>
              <a:spcBef>
                <a:spcPts val="77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legate</a:t>
            </a:r>
            <a:r>
              <a:rPr sz="1900" spc="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9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relaţii</a:t>
            </a:r>
            <a:r>
              <a:rPr sz="19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unu-la-unu</a:t>
            </a:r>
            <a:r>
              <a:rPr sz="1900" i="1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19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900" i="1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mulţi-la-mai</a:t>
            </a:r>
            <a:r>
              <a:rPr sz="1900" i="1" spc="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mulţi</a:t>
            </a:r>
            <a:r>
              <a:rPr sz="1900" i="1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9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19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9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</a:p>
          <a:p>
            <a:pPr marL="113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se referă.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31263" y="4619192"/>
            <a:ext cx="8118895" cy="86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i="1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19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1900" spc="1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presupunem</a:t>
            </a:r>
            <a:r>
              <a:rPr sz="19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19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avem</a:t>
            </a:r>
            <a:r>
              <a:rPr sz="1900" spc="1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19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multivaloare</a:t>
            </a:r>
            <a:r>
              <a:rPr sz="1900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Calificări</a:t>
            </a:r>
            <a:r>
              <a:rPr sz="1900" i="1" spc="1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  <a:p>
            <a:pPr marL="1127759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1900" spc="8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1900" spc="8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(o</a:t>
            </a:r>
            <a:r>
              <a:rPr sz="1900" spc="8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1900" spc="8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900" spc="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avea</a:t>
            </a:r>
            <a:r>
              <a:rPr sz="1900" spc="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900" spc="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multe</a:t>
            </a:r>
          </a:p>
          <a:p>
            <a:pPr marL="1127759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calificări).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59022" y="5957263"/>
            <a:ext cx="6992815" cy="1157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Calificarea</a:t>
            </a:r>
            <a:r>
              <a:rPr sz="19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900" spc="6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9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  <a:r>
              <a:rPr sz="1900" spc="6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19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9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9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atribuit</a:t>
            </a:r>
            <a:r>
              <a:rPr sz="1900" spc="6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9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multor</a:t>
            </a:r>
          </a:p>
          <a:p>
            <a:pPr marL="0" marR="0">
              <a:lnSpc>
                <a:spcPts val="2316"/>
              </a:lnSpc>
              <a:spcBef>
                <a:spcPts val="8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persoane</a:t>
            </a:r>
            <a:r>
              <a:rPr sz="1900" spc="8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OSTKVD+Symbol"/>
                <a:cs typeface="OSTKVD+Symbol"/>
              </a:rPr>
              <a:t>⇒</a:t>
            </a:r>
            <a:r>
              <a:rPr sz="1900" spc="9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900" spc="8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naturală</a:t>
            </a:r>
            <a:r>
              <a:rPr sz="1900" spc="8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modelarea</a:t>
            </a:r>
            <a:r>
              <a:rPr sz="1900" spc="8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acestui</a:t>
            </a:r>
            <a:r>
              <a:rPr sz="1900" spc="8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concept</a:t>
            </a:r>
            <a:r>
              <a:rPr sz="1900" spc="8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</a:p>
          <a:p>
            <a:pPr marL="0" marR="0">
              <a:lnSpc>
                <a:spcPts val="2118"/>
              </a:lnSpc>
              <a:spcBef>
                <a:spcPts val="63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ajutorul</a:t>
            </a:r>
            <a:r>
              <a:rPr sz="19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19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19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CALIFICARE</a:t>
            </a:r>
            <a:r>
              <a:rPr sz="1900" spc="2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legată</a:t>
            </a:r>
            <a:r>
              <a:rPr sz="19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9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1900" spc="2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9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</a:p>
          <a:p>
            <a:pPr marL="0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19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spc="-11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900" i="1" spc="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mulţi-la-mai</a:t>
            </a:r>
            <a:r>
              <a:rPr sz="1900" i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mulţi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902207" y="3364992"/>
            <a:ext cx="8252459" cy="2510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9663" y="367794"/>
            <a:ext cx="9491535" cy="93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000080"/>
                </a:solidFill>
                <a:latin typeface="Arial"/>
                <a:cs typeface="Arial"/>
              </a:rPr>
              <a:t>Identificatori</a:t>
            </a:r>
            <a:r>
              <a:rPr sz="2200" i="1" spc="49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4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specifici</a:t>
            </a:r>
            <a:r>
              <a:rPr sz="20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fiecărei</a:t>
            </a:r>
            <a:r>
              <a:rPr sz="20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descriu</a:t>
            </a:r>
            <a:r>
              <a:rPr sz="2000" spc="4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conceptele</a:t>
            </a:r>
          </a:p>
          <a:p>
            <a:pPr marL="2225039" marR="0">
              <a:lnSpc>
                <a:spcPts val="2238"/>
              </a:lnSpc>
              <a:spcBef>
                <a:spcPts val="4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(atributele</a:t>
            </a:r>
            <a:r>
              <a:rPr sz="20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şi/sau</a:t>
            </a:r>
            <a:r>
              <a:rPr sz="2000" spc="7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entităţile)</a:t>
            </a:r>
            <a:r>
              <a:rPr sz="2000" spc="7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schemei</a:t>
            </a:r>
            <a:r>
              <a:rPr sz="2000" spc="7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ce</a:t>
            </a:r>
            <a:r>
              <a:rPr sz="2000" spc="7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permit</a:t>
            </a:r>
            <a:r>
              <a:rPr sz="2000" spc="7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identificarea</a:t>
            </a:r>
          </a:p>
          <a:p>
            <a:pPr marL="2225038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unică a apariţiilor acelei entităţi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2019023"/>
            <a:ext cx="324259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Identificatorii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clasifică în: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2531520"/>
            <a:ext cx="9035537" cy="640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2000" i="1" spc="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intern</a:t>
            </a:r>
            <a:r>
              <a:rPr sz="2000" i="1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format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unul</a:t>
            </a:r>
            <a:r>
              <a:rPr sz="20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multe</a:t>
            </a:r>
            <a:r>
              <a:rPr sz="20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</a:p>
          <a:p>
            <a:pPr marL="2563366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cunoscut sub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numele de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cheie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94075" y="6108508"/>
            <a:ext cx="442314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15. Exemple de identificatori interni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095755" y="1114044"/>
            <a:ext cx="7866887" cy="2002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6863" y="355249"/>
            <a:ext cx="9035694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2000" i="1" spc="6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extern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2000" spc="6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cazuri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când</a:t>
            </a:r>
            <a:r>
              <a:rPr sz="2000" spc="6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  <a:r>
              <a:rPr sz="2000" spc="6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6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</a:t>
            </a:r>
            <a:r>
              <a:rPr sz="2000" spc="6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6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5463" y="673332"/>
            <a:ext cx="664712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suficiente pentru a identifica în mod unic apariţiile entităţii.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2" y="3273869"/>
            <a:ext cx="8579313" cy="1099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800" spc="6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1800" spc="8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descrie</a:t>
            </a:r>
            <a:r>
              <a:rPr sz="1800" spc="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studenţii</a:t>
            </a:r>
            <a:r>
              <a:rPr sz="1800" spc="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înscrişi</a:t>
            </a:r>
            <a:r>
              <a:rPr sz="1800" spc="8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800" spc="8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diverse</a:t>
            </a:r>
            <a:r>
              <a:rPr sz="1800" spc="8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universităţi,</a:t>
            </a:r>
            <a:r>
              <a:rPr sz="1800" spc="8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doi</a:t>
            </a:r>
            <a:r>
              <a:rPr sz="1800" spc="88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studenţi</a:t>
            </a:r>
            <a:r>
              <a:rPr sz="1800" spc="8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din</a:t>
            </a:r>
          </a:p>
          <a:p>
            <a:pPr marL="228600" marR="0">
              <a:lnSpc>
                <a:spcPts val="2205"/>
              </a:lnSpc>
              <a:spcBef>
                <a:spcPts val="16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universităţi</a:t>
            </a:r>
            <a:r>
              <a:rPr sz="1800" spc="1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diferite</a:t>
            </a:r>
            <a:r>
              <a:rPr sz="1800" spc="1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putând</a:t>
            </a:r>
            <a:r>
              <a:rPr sz="1800" spc="11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avea</a:t>
            </a:r>
            <a:r>
              <a:rPr sz="1800" spc="11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acelaşi</a:t>
            </a:r>
            <a:r>
              <a:rPr sz="1800" spc="12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număr</a:t>
            </a:r>
            <a:r>
              <a:rPr sz="1800" spc="1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1800" spc="1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înregistrare</a:t>
            </a:r>
            <a:r>
              <a:rPr sz="1800" spc="1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OSTKVD+Symbol"/>
                <a:cs typeface="OSTKVD+Symbol"/>
              </a:rPr>
              <a:t>⇒</a:t>
            </a:r>
            <a:r>
              <a:rPr sz="180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800" spc="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putea</a:t>
            </a:r>
          </a:p>
          <a:p>
            <a:pPr marL="228600" marR="0">
              <a:lnSpc>
                <a:spcPts val="2010"/>
              </a:lnSpc>
              <a:spcBef>
                <a:spcPts val="5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identifica</a:t>
            </a:r>
            <a:r>
              <a:rPr sz="1800" spc="7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7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student</a:t>
            </a:r>
            <a:r>
              <a:rPr sz="1800" spc="7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mod</a:t>
            </a:r>
            <a:r>
              <a:rPr sz="18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unic</a:t>
            </a:r>
            <a:r>
              <a:rPr sz="1800" spc="7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avem</a:t>
            </a:r>
            <a:r>
              <a:rPr sz="1800" spc="7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nevoie</a:t>
            </a:r>
            <a:r>
              <a:rPr sz="18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atât</a:t>
            </a:r>
            <a:r>
              <a:rPr sz="1800" spc="7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7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1800" spc="7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său</a:t>
            </a:r>
            <a:r>
              <a:rPr sz="18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22860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înregistrare, cât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de universitatea de care acesta aparţine.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74063" y="4494593"/>
            <a:ext cx="8576040" cy="585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1800" spc="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1800" spc="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1800" spc="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corect</a:t>
            </a:r>
            <a:r>
              <a:rPr sz="1800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  <a:r>
              <a:rPr sz="1800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entitatea student este format</a:t>
            </a:r>
            <a:r>
              <a:rPr sz="1800" spc="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din</a:t>
            </a:r>
            <a:r>
              <a:rPr sz="1800" spc="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atributul</a:t>
            </a:r>
            <a:r>
              <a:rPr sz="1800" spc="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80"/>
                </a:solidFill>
                <a:latin typeface="Arial"/>
                <a:cs typeface="Arial"/>
              </a:rPr>
              <a:t>NrÎnreg </a:t>
            </a: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</a:p>
          <a:p>
            <a:pPr marL="228599" marR="0">
              <a:lnSpc>
                <a:spcPts val="2238"/>
              </a:lnSpc>
              <a:spcBef>
                <a:spcPts val="60"/>
              </a:spcBef>
              <a:spcAft>
                <a:spcPts val="0"/>
              </a:spcAft>
            </a:pPr>
            <a:r>
              <a:rPr sz="1800" dirty="0">
                <a:solidFill>
                  <a:srgbClr val="000080"/>
                </a:solidFill>
                <a:latin typeface="Arial"/>
                <a:cs typeface="Arial"/>
              </a:rPr>
              <a:t>entitatea UNIVERSITATE</a:t>
            </a:r>
            <a:r>
              <a:rPr sz="18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- 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identificator extern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31262" y="5203252"/>
            <a:ext cx="8120668" cy="81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QOMJD+Wingdings"/>
                <a:cs typeface="LQOMJD+Wingdings"/>
              </a:rPr>
              <a:t>°</a:t>
            </a:r>
            <a:r>
              <a:rPr sz="1800" spc="5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observă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identificarea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800" spc="2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posibilă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18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relaţia</a:t>
            </a:r>
            <a:r>
              <a:rPr sz="18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obligatorie</a:t>
            </a:r>
            <a:r>
              <a:rPr sz="1800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unu-la-mai</a:t>
            </a:r>
          </a:p>
          <a:p>
            <a:pPr marL="228599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Arial"/>
                <a:cs typeface="Arial"/>
              </a:rPr>
              <a:t>mulţi</a:t>
            </a:r>
            <a:r>
              <a:rPr sz="1800" i="1" spc="3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dintre</a:t>
            </a:r>
            <a:r>
              <a:rPr sz="1800" spc="3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1800" spc="3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UNIVERSITATE</a:t>
            </a:r>
            <a:r>
              <a:rPr sz="1800" spc="3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3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STUDENT,</a:t>
            </a:r>
            <a:r>
              <a:rPr sz="1800" spc="3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800" spc="3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asociază</a:t>
            </a:r>
            <a:r>
              <a:rPr sz="1800" spc="3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</a:p>
          <a:p>
            <a:pPr marL="228599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student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 o singură universitate.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74063" y="6144490"/>
            <a:ext cx="8578164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2000" spc="57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b="1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  <a:r>
              <a:rPr sz="2000" b="1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b="1" spc="1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b="1" spc="1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fi</a:t>
            </a:r>
            <a:r>
              <a:rPr sz="2000" b="1" spc="19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identificată</a:t>
            </a:r>
            <a:r>
              <a:rPr sz="2000" b="1" spc="2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prin</a:t>
            </a:r>
            <a:r>
              <a:rPr sz="2000" b="1" spc="18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alte</a:t>
            </a:r>
            <a:r>
              <a:rPr sz="2000" b="1" spc="2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2000" b="1" spc="19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doar</a:t>
            </a:r>
            <a:r>
              <a:rPr sz="2000" b="1" spc="1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b="1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</a:p>
          <a:p>
            <a:pPr marL="22860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astfel</a:t>
            </a:r>
            <a:r>
              <a:rPr sz="2000" b="1" spc="1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b="1" spc="1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  <a:r>
              <a:rPr sz="2000" b="1" spc="1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b="1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implicată</a:t>
            </a:r>
            <a:r>
              <a:rPr sz="2000" b="1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b="1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2000" b="1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b="1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b="1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b="1" spc="19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participă</a:t>
            </a:r>
            <a:r>
              <a:rPr sz="2000" b="1" spc="20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cu</a:t>
            </a:r>
          </a:p>
          <a:p>
            <a:pPr marL="22860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cardinalitatea (1,1)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950700"/>
            <a:ext cx="9490902" cy="1011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Observaţii</a:t>
            </a:r>
          </a:p>
          <a:p>
            <a:pPr marL="457199" marR="0">
              <a:lnSpc>
                <a:spcPts val="2455"/>
              </a:lnSpc>
              <a:spcBef>
                <a:spcPts val="2972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4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2000" spc="4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4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</a:t>
            </a:r>
            <a:r>
              <a:rPr sz="2000" spc="4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unul</a:t>
            </a:r>
            <a:r>
              <a:rPr sz="2000" spc="4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sau</a:t>
            </a:r>
            <a:r>
              <a:rPr sz="2000" spc="4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4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multe</a:t>
            </a:r>
            <a:r>
              <a:rPr sz="2000" spc="4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4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4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condiţia</a:t>
            </a:r>
            <a:r>
              <a:rPr sz="2000" spc="4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3939" y="1930631"/>
            <a:ext cx="502523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fiecare dintre</a:t>
            </a:r>
            <a:r>
              <a:rPr sz="2000" spc="-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ele să aibă cardinalitate (1,1)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3" y="2595528"/>
            <a:ext cx="9034645" cy="93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2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2000" spc="24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extern</a:t>
            </a:r>
            <a:r>
              <a:rPr sz="2000" spc="2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2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</a:t>
            </a:r>
            <a:r>
              <a:rPr sz="2000" spc="2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una</a:t>
            </a:r>
            <a:r>
              <a:rPr sz="2000" spc="24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sau</a:t>
            </a:r>
            <a:r>
              <a:rPr sz="2000" spc="23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23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multe</a:t>
            </a:r>
            <a:r>
              <a:rPr sz="2000" spc="23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2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2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condiţia</a:t>
            </a:r>
          </a:p>
          <a:p>
            <a:pPr marL="227076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6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6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dintre</a:t>
            </a:r>
            <a:r>
              <a:rPr sz="2000" spc="6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ele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6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</a:t>
            </a:r>
            <a:r>
              <a:rPr sz="2000" spc="6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6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  <a:r>
              <a:rPr sz="2000" spc="6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6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64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entitatea</a:t>
            </a:r>
            <a:r>
              <a:rPr sz="2000" spc="6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60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</a:t>
            </a:r>
          </a:p>
          <a:p>
            <a:pPr marL="227075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participă cu cardinalitatea (1,1)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3" y="3869591"/>
            <a:ext cx="9033200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6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2000" spc="64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extern</a:t>
            </a:r>
            <a:r>
              <a:rPr sz="2000" spc="6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6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</a:t>
            </a:r>
            <a:r>
              <a:rPr sz="2000" spc="6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6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spc="6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63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6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la</a:t>
            </a:r>
            <a:r>
              <a:rPr sz="2000" spc="6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rândul</a:t>
            </a:r>
            <a:r>
              <a:rPr sz="2000" spc="6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său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4187675"/>
            <a:ext cx="656132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identificată extern,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atâta timp cât nu se generează cicluri;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4851046"/>
            <a:ext cx="903318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fiecare</a:t>
            </a:r>
            <a:r>
              <a:rPr sz="2000" spc="1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spc="17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trebuie</a:t>
            </a:r>
            <a:r>
              <a:rPr sz="2000" spc="1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să</a:t>
            </a:r>
            <a:r>
              <a:rPr sz="2000" spc="1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aibă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1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2000" spc="2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(intern</a:t>
            </a:r>
            <a:r>
              <a:rPr sz="2000" spc="1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20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extern)</a:t>
            </a:r>
            <a:r>
              <a:rPr sz="20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dar</a:t>
            </a:r>
            <a:r>
              <a:rPr sz="2000" spc="1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3939" y="5169130"/>
            <a:ext cx="270812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avea mai mult de unul;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4063" y="5842738"/>
            <a:ext cx="8577174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5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dacă</a:t>
            </a:r>
            <a:r>
              <a:rPr sz="2000" spc="5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există</a:t>
            </a:r>
            <a:r>
              <a:rPr sz="2000" spc="5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51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</a:t>
            </a:r>
            <a:r>
              <a:rPr sz="2000" spc="5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5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5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identificator</a:t>
            </a:r>
            <a:r>
              <a:rPr sz="2000" spc="5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atunci</a:t>
            </a:r>
            <a:r>
              <a:rPr sz="2000" spc="5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atributele</a:t>
            </a:r>
            <a:r>
              <a:rPr sz="2000" spc="5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5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entităţile</a:t>
            </a:r>
          </a:p>
          <a:p>
            <a:pPr marL="22859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implicate</a:t>
            </a:r>
            <a:r>
              <a:rPr sz="2000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într-o</a:t>
            </a:r>
            <a:r>
              <a:rPr sz="2000" spc="26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identificare</a:t>
            </a:r>
            <a:r>
              <a:rPr sz="2000" spc="2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pot</a:t>
            </a:r>
            <a:r>
              <a:rPr sz="2000" spc="25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</a:t>
            </a:r>
            <a:r>
              <a:rPr sz="2000" spc="2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opţionale</a:t>
            </a:r>
            <a:r>
              <a:rPr sz="2000" spc="2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(cardinalitatea</a:t>
            </a:r>
            <a:r>
              <a:rPr sz="20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minimă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egală</a:t>
            </a:r>
          </a:p>
          <a:p>
            <a:pPr marL="228599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 zero).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63295" y="1235964"/>
            <a:ext cx="9130283" cy="56022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4903" y="363960"/>
            <a:ext cx="9476543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6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5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moment</a:t>
            </a:r>
            <a:r>
              <a:rPr sz="2000" spc="5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figura</a:t>
            </a:r>
            <a:r>
              <a:rPr sz="20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11</a:t>
            </a:r>
            <a:r>
              <a:rPr sz="20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reexaminată,</a:t>
            </a:r>
            <a:r>
              <a:rPr sz="2000" spc="5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introducând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 şi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identificatori.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92351" y="6995476"/>
            <a:ext cx="762376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17. Schema din figura 11 completată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 identificatori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 cardinalităţi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794"/>
            <a:ext cx="1658184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000080"/>
                </a:solidFill>
                <a:latin typeface="Arial"/>
                <a:cs typeface="Arial"/>
              </a:rPr>
              <a:t>Generalizări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263" y="905412"/>
            <a:ext cx="926368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reprezintă</a:t>
            </a:r>
            <a:r>
              <a:rPr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legături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logice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între</a:t>
            </a:r>
            <a:r>
              <a:rPr sz="2000" spc="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spc="5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părinte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</a:t>
            </a:r>
            <a:r>
              <a:rPr sz="2000" spc="5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una</a:t>
            </a:r>
            <a:r>
              <a:rPr sz="2000" spc="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14" dirty="0">
                <a:solidFill>
                  <a:srgbClr val="000080"/>
                </a:solidFill>
                <a:latin typeface="Arial"/>
                <a:cs typeface="Arial"/>
              </a:rPr>
              <a:t>sau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6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multe</a:t>
            </a:r>
            <a:r>
              <a:rPr sz="2000" spc="7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862" y="1223496"/>
            <a:ext cx="1831945" cy="341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copii, E</a:t>
            </a:r>
            <a:r>
              <a:rPr sz="1950" baseline="-14999" dirty="0">
                <a:solidFill>
                  <a:srgbClr val="000080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, ..., E</a:t>
            </a:r>
            <a:r>
              <a:rPr sz="1950" baseline="-14999" dirty="0">
                <a:solidFill>
                  <a:srgbClr val="00008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263" y="1735992"/>
            <a:ext cx="926248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generală,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sensul că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...,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7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cazuri particulare</a:t>
            </a:r>
            <a:r>
              <a:rPr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5017" y="1880966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32444" y="1880966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2046888"/>
            <a:ext cx="903279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lui</a:t>
            </a:r>
            <a:r>
              <a:rPr sz="20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⇒</a:t>
            </a:r>
            <a:r>
              <a:rPr sz="2000" spc="2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generalizare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lui</a:t>
            </a:r>
            <a:r>
              <a:rPr sz="2000" spc="1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1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...,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1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iar</a:t>
            </a:r>
            <a:r>
              <a:rPr sz="20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1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1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...,</a:t>
            </a:r>
            <a:r>
              <a:rPr sz="2000" spc="1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sz="2000" spc="8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1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particularizări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55106" y="2191862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46061" y="2191862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641589" y="2191862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35593" y="2191862"/>
            <a:ext cx="243938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6864" y="2364971"/>
            <a:ext cx="167711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 entităţii 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9663" y="2875944"/>
            <a:ext cx="8529115" cy="87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 PERSOANĂ este o generalizare pentru BĂRBAT şi FEMEIE</a:t>
            </a:r>
          </a:p>
          <a:p>
            <a:pPr marL="0" marR="0">
              <a:lnSpc>
                <a:spcPts val="2238"/>
              </a:lnSpc>
              <a:spcBef>
                <a:spcPts val="1861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Proprietăţi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16863" y="3935123"/>
            <a:ext cx="761362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fiecare apariţie a unei entităţi copil este apariţie a entităţii părinte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16863" y="4473095"/>
            <a:ext cx="903527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fiecare</a:t>
            </a:r>
            <a:r>
              <a:rPr sz="2000" spc="165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proprietate</a:t>
            </a:r>
            <a:r>
              <a:rPr sz="2000" spc="16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164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entităţii</a:t>
            </a:r>
            <a:r>
              <a:rPr sz="2000" spc="16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părinte</a:t>
            </a:r>
            <a:r>
              <a:rPr sz="2000" spc="16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(atribut,</a:t>
            </a:r>
            <a:r>
              <a:rPr sz="2000" spc="16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identificator,</a:t>
            </a:r>
            <a:r>
              <a:rPr sz="2000" spc="16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43939" y="4791178"/>
            <a:ext cx="697116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generalizare)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 de asemenea o proprietate a entităţii copil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74063" y="5310863"/>
            <a:ext cx="8577822" cy="1491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Exemplu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0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20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20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20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  <a:r>
              <a:rPr sz="20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Vârstă,</a:t>
            </a:r>
            <a:r>
              <a:rPr sz="20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atunci</a:t>
            </a:r>
          </a:p>
          <a:p>
            <a:pPr marL="129539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BĂRBAT</a:t>
            </a:r>
            <a:r>
              <a:rPr sz="20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FEMEIE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au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asemenea</a:t>
            </a:r>
            <a:r>
              <a:rPr sz="20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aceste</a:t>
            </a:r>
            <a:r>
              <a:rPr sz="20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atribute.</a:t>
            </a:r>
          </a:p>
          <a:p>
            <a:pPr marL="129539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mult,</a:t>
            </a:r>
            <a:r>
              <a:rPr sz="20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identificatorul</a:t>
            </a:r>
            <a:r>
              <a:rPr sz="2000" spc="1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20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asemenea</a:t>
            </a:r>
          </a:p>
          <a:p>
            <a:pPr marL="1295399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7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</a:t>
            </a:r>
            <a:r>
              <a:rPr sz="2000" spc="7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valid</a:t>
            </a:r>
            <a:r>
              <a:rPr sz="2000" spc="7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7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entităţile</a:t>
            </a:r>
            <a:r>
              <a:rPr sz="2000" spc="7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BĂRBAT</a:t>
            </a:r>
            <a:r>
              <a:rPr sz="2000" spc="7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7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FEMEIE.</a:t>
            </a:r>
          </a:p>
          <a:p>
            <a:pPr marL="1295272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 proprietate se numeşte</a:t>
            </a:r>
            <a:r>
              <a:rPr sz="20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rgbClr val="000000"/>
                </a:solidFill>
                <a:latin typeface="Arial"/>
                <a:cs typeface="Arial"/>
              </a:rPr>
              <a:t>moştenire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503931" y="359664"/>
            <a:ext cx="5050535" cy="2491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7163" y="3008693"/>
            <a:ext cx="3775970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18. Exemplu de generalizare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4" y="3855443"/>
            <a:ext cx="558839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Generalizările pot fi clasificate în modul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următor: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4" y="4366415"/>
            <a:ext cx="9033610" cy="640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totală</a:t>
            </a:r>
            <a:r>
              <a:rPr sz="2000" i="1" spc="10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1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1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părinte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asemenea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</a:p>
          <a:p>
            <a:pPr marL="227075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 copil; în caz contrar generalizarea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parţială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5196994"/>
            <a:ext cx="9035002" cy="640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exclusivă</a:t>
            </a:r>
            <a:r>
              <a:rPr sz="2000" i="1" spc="2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2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entităţii</a:t>
            </a:r>
            <a:r>
              <a:rPr sz="2000" spc="2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părinte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cel</a:t>
            </a:r>
            <a:r>
              <a:rPr sz="2000" spc="2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</a:t>
            </a:r>
            <a:r>
              <a:rPr sz="2000" spc="2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apariţie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2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</a:p>
          <a:p>
            <a:pPr marL="227075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 copil; în caz contrar generalizarea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suprapusă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863" y="356772"/>
            <a:ext cx="136980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Exemple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43939" y="829004"/>
            <a:ext cx="8806533" cy="86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PRJHNN+TimesNewRoman"/>
                <a:cs typeface="PRJHNN+TimesNewRoman"/>
              </a:rPr>
              <a:t>-</a:t>
            </a:r>
            <a:r>
              <a:rPr sz="1900" spc="703" dirty="0">
                <a:solidFill>
                  <a:srgbClr val="000000"/>
                </a:solidFill>
                <a:latin typeface="PRJHNN+TimesNewRoman"/>
                <a:cs typeface="PRJHNN+TimesNewRoman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Generalizarea</a:t>
            </a:r>
            <a:r>
              <a:rPr sz="1900" spc="15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1900" spc="1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900" spc="14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BĂRBAT</a:t>
            </a:r>
            <a:r>
              <a:rPr sz="1900" spc="15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900" spc="15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FEMEIE</a:t>
            </a:r>
            <a:r>
              <a:rPr sz="1900" spc="1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900" spc="149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totală</a:t>
            </a:r>
          </a:p>
          <a:p>
            <a:pPr marL="225552" marR="0">
              <a:lnSpc>
                <a:spcPts val="2118"/>
              </a:lnSpc>
              <a:spcBef>
                <a:spcPts val="57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(persoanele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1900" spc="2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numai</a:t>
            </a:r>
            <a:r>
              <a:rPr sz="19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bărbaţi</a:t>
            </a:r>
            <a:r>
              <a:rPr sz="1900" spc="2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femei)</a:t>
            </a:r>
            <a:r>
              <a:rPr sz="1900" spc="2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900" spc="2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exclusivă</a:t>
            </a:r>
            <a:r>
              <a:rPr sz="1900" spc="2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(o</a:t>
            </a:r>
            <a:r>
              <a:rPr sz="1900" spc="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19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fie</a:t>
            </a:r>
          </a:p>
          <a:p>
            <a:pPr marL="225552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bărbat fie femeie).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3939" y="1737308"/>
            <a:ext cx="8805513" cy="308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PRJHNN+TimesNewRoman"/>
                <a:cs typeface="PRJHNN+TimesNewRoman"/>
              </a:rPr>
              <a:t>-</a:t>
            </a:r>
            <a:r>
              <a:rPr sz="1900" spc="703" dirty="0">
                <a:solidFill>
                  <a:srgbClr val="000000"/>
                </a:solidFill>
                <a:latin typeface="PRJHNN+TimesNewRoman"/>
                <a:cs typeface="PRJHNN+TimesNewRoman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Generalizarea</a:t>
            </a:r>
            <a:r>
              <a:rPr sz="1900" spc="7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VEHICUL</a:t>
            </a:r>
            <a:r>
              <a:rPr sz="1900" spc="6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9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AUTOMOBIL</a:t>
            </a:r>
            <a:r>
              <a:rPr sz="1900" spc="6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900" spc="7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BICICLETĂ</a:t>
            </a:r>
            <a:r>
              <a:rPr sz="1900" spc="7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9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parţială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69491" y="2014676"/>
            <a:ext cx="4882233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(există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 alte tipuri de vehicule) şi exclusivă.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3939" y="2368244"/>
            <a:ext cx="8804436" cy="308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PRJHNN+TimesNewRoman"/>
                <a:cs typeface="PRJHNN+TimesNewRoman"/>
              </a:rPr>
              <a:t>-</a:t>
            </a:r>
            <a:r>
              <a:rPr sz="1900" spc="703" dirty="0">
                <a:solidFill>
                  <a:srgbClr val="000000"/>
                </a:solidFill>
                <a:latin typeface="PRJHNN+TimesNewRoman"/>
                <a:cs typeface="PRJHNN+TimesNewRoman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Generalizarea</a:t>
            </a:r>
            <a:r>
              <a:rPr sz="1900" spc="5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PERSOANĂ</a:t>
            </a:r>
            <a:r>
              <a:rPr sz="1900" spc="4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19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STUDENT</a:t>
            </a:r>
            <a:r>
              <a:rPr sz="1900" spc="4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900" spc="5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900" spc="4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9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parţială</a:t>
            </a:r>
            <a:r>
              <a:rPr sz="19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69491" y="2647136"/>
            <a:ext cx="5323362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suprapusă (există studenţi care sunt şi angajaţi).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4295" y="3508403"/>
            <a:ext cx="9007774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162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Generalizarea</a:t>
            </a:r>
            <a:r>
              <a:rPr sz="2000" spc="7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suprapusă</a:t>
            </a:r>
            <a:r>
              <a:rPr sz="2000" spc="77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7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</a:t>
            </a:r>
            <a:r>
              <a:rPr sz="2000" spc="7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transformată</a:t>
            </a:r>
            <a:r>
              <a:rPr sz="2000" spc="77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uşor</a:t>
            </a:r>
            <a:r>
              <a:rPr sz="2000" spc="82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într-o</a:t>
            </a:r>
            <a:r>
              <a:rPr sz="2000" spc="7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generalizare</a:t>
            </a:r>
          </a:p>
          <a:p>
            <a:pPr marL="216407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exclusivă</a:t>
            </a:r>
            <a:r>
              <a:rPr sz="2000" spc="11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prin</a:t>
            </a:r>
            <a:r>
              <a:rPr sz="2000" spc="11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adăugare</a:t>
            </a:r>
            <a:r>
              <a:rPr sz="2000" spc="115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uneia</a:t>
            </a:r>
            <a:r>
              <a:rPr sz="2000" spc="11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sau</a:t>
            </a:r>
            <a:r>
              <a:rPr sz="2000" spc="115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115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multor</a:t>
            </a:r>
            <a:r>
              <a:rPr sz="2000" spc="11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2000" spc="11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copil</a:t>
            </a:r>
            <a:r>
              <a:rPr sz="2000" spc="11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</a:p>
          <a:p>
            <a:pPr marL="216408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reprezentarea entităţilor ce sunt „intersecţia” între entităţile ce se suprapun.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74063" y="4565851"/>
            <a:ext cx="8574756" cy="586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ultimul</a:t>
            </a:r>
            <a:r>
              <a:rPr sz="19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exemplu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prezentat</a:t>
            </a:r>
            <a:r>
              <a:rPr sz="1900" spc="2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9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adăuga</a:t>
            </a:r>
            <a:r>
              <a:rPr sz="1900" spc="2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1900" spc="2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STUDENTANGAJAT</a:t>
            </a:r>
          </a:p>
          <a:p>
            <a:pPr marL="0" marR="0">
              <a:lnSpc>
                <a:spcPts val="2118"/>
              </a:lnSpc>
              <a:spcBef>
                <a:spcPts val="77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pentru a obţine o generalizare exclusivă.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62583" y="5262526"/>
            <a:ext cx="8644731" cy="810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general,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 entitate poate</a:t>
            </a:r>
            <a:r>
              <a:rPr sz="2000" spc="-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 implicată în mai multe generalizări diferite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marR="0">
              <a:lnSpc>
                <a:spcPts val="2455"/>
              </a:lnSpc>
              <a:spcBef>
                <a:spcPts val="111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generalizări</a:t>
            </a:r>
            <a:r>
              <a:rPr sz="2000" spc="-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cu mai</a:t>
            </a:r>
            <a:r>
              <a:rPr sz="20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multe nivele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 cunoscute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sub numele de</a:t>
            </a:r>
            <a:r>
              <a:rPr sz="2000" spc="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ierarhii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2583" y="6184546"/>
            <a:ext cx="8989155" cy="640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9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asemenea,</a:t>
            </a:r>
            <a:r>
              <a:rPr sz="2000" spc="9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9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generalizare</a:t>
            </a:r>
            <a:r>
              <a:rPr sz="2000" spc="9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98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avea</a:t>
            </a:r>
            <a:r>
              <a:rPr sz="2000" spc="9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97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singură</a:t>
            </a:r>
            <a:r>
              <a:rPr sz="2000" spc="9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spc="9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copil,</a:t>
            </a:r>
          </a:p>
          <a:p>
            <a:pPr marL="243840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cunoscută</a:t>
            </a:r>
            <a:r>
              <a:rPr sz="2000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sub numele de</a:t>
            </a:r>
            <a:r>
              <a:rPr sz="2000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submulţime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19099" y="358140"/>
            <a:ext cx="9218675" cy="6166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867" y="7097583"/>
            <a:ext cx="622603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19. Exemplu de ierarhie a generalizărilor între entităţi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794"/>
            <a:ext cx="1580647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C00000"/>
                </a:solidFill>
                <a:latin typeface="Arial"/>
                <a:cs typeface="Arial"/>
              </a:rPr>
              <a:t>Proiectarea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263" y="981612"/>
            <a:ext cx="8695022" cy="1559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proiectarea bazei de date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 se stabilesc structura şi organizarea datelor</a:t>
            </a:r>
          </a:p>
          <a:p>
            <a:pPr marL="0" marR="0">
              <a:lnSpc>
                <a:spcPts val="2455"/>
              </a:lnSpc>
              <a:spcBef>
                <a:spcPts val="233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proiectarea operaţională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 se definesc caracteristicile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programelor</a:t>
            </a:r>
          </a:p>
          <a:p>
            <a:pPr marL="0" marR="0">
              <a:lnSpc>
                <a:spcPts val="2238"/>
              </a:lnSpc>
              <a:spcBef>
                <a:spcPts val="249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Cei doi paşi sunt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complementari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pot parcurge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simultan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consecutiv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2814551"/>
            <a:ext cx="9490687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5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Descrierea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datelor</a:t>
            </a:r>
            <a:r>
              <a:rPr sz="2000" spc="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programelor</a:t>
            </a:r>
            <a:r>
              <a:rPr sz="2000" spc="2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rezultate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  <a:r>
              <a:rPr sz="2000" spc="1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etapă</a:t>
            </a:r>
            <a:r>
              <a:rPr sz="20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formală</a:t>
            </a:r>
            <a:r>
              <a:rPr sz="20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referă la modele</a:t>
            </a:r>
            <a:r>
              <a:rPr sz="20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specifice.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4334765"/>
            <a:ext cx="2014882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C00000"/>
                </a:solidFill>
                <a:latin typeface="Arial"/>
                <a:cs typeface="Arial"/>
              </a:rPr>
              <a:t>Implementarea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8263" y="4947058"/>
            <a:ext cx="926065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crearea</a:t>
            </a:r>
            <a:r>
              <a:rPr sz="2000" spc="20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sistemului</a:t>
            </a:r>
            <a:r>
              <a:rPr sz="2000" spc="2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informaţional</a:t>
            </a:r>
            <a:r>
              <a:rPr sz="2000" spc="2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concordanţă</a:t>
            </a:r>
            <a:r>
              <a:rPr sz="20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1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structura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caracteristicile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5265142"/>
            <a:ext cx="372572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precizate în etapa de proiectare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88263" y="5853838"/>
            <a:ext cx="6948391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 construieşte baza de date şi se scrie codul programelor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5484"/>
            <a:ext cx="448849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Observaţii finale asupra modelului E-R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9475" y="949175"/>
            <a:ext cx="9469877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7388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realizat</a:t>
            </a:r>
            <a:r>
              <a:rPr sz="2000" spc="5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baza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</a:t>
            </a:r>
            <a:r>
              <a:rPr sz="2000" spc="5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bază: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  <a:r>
              <a:rPr sz="2000" spc="5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relaţie.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0891" y="1676556"/>
            <a:ext cx="7077235" cy="811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 entitate poate participa în mai multe relaţii sau în nici</a:t>
            </a:r>
            <a:r>
              <a:rPr sz="2000" spc="-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una;</a:t>
            </a:r>
          </a:p>
          <a:p>
            <a:pPr marL="0" marR="0">
              <a:lnSpc>
                <a:spcPts val="2455"/>
              </a:lnSpc>
              <a:spcBef>
                <a:spcPts val="113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 relaţie implică două sau mai multe entităţi;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0891" y="2600100"/>
            <a:ext cx="8810242" cy="6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participarea</a:t>
            </a:r>
            <a:r>
              <a:rPr sz="2000" spc="4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</a:t>
            </a:r>
            <a:r>
              <a:rPr sz="2000" spc="44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</a:t>
            </a:r>
            <a:r>
              <a:rPr sz="2000" spc="45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într-o</a:t>
            </a:r>
            <a:r>
              <a:rPr sz="2000" spc="4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relaţie</a:t>
            </a:r>
            <a:r>
              <a:rPr sz="2000" spc="4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are</a:t>
            </a:r>
            <a:r>
              <a:rPr sz="2000" spc="44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4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cardinalitate</a:t>
            </a:r>
            <a:r>
              <a:rPr sz="2000" spc="4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minimă</a:t>
            </a:r>
            <a:r>
              <a:rPr sz="2000" spc="4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4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una</a:t>
            </a:r>
          </a:p>
          <a:p>
            <a:pPr marL="3048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maximă.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3654275"/>
            <a:ext cx="644833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 E-R mai are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construcţiile atribut</a:t>
            </a:r>
            <a:r>
              <a:rPr sz="2000" spc="-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generalizare.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0891" y="4089047"/>
            <a:ext cx="8810510" cy="640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8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</a:t>
            </a:r>
            <a:r>
              <a:rPr sz="2000" spc="7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are</a:t>
            </a:r>
            <a:r>
              <a:rPr sz="2000" spc="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spc="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8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cardinalitate</a:t>
            </a:r>
            <a:r>
              <a:rPr sz="2000" spc="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minimă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34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una</a:t>
            </a:r>
            <a:r>
              <a:rPr sz="2000" spc="8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maximă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aparţine</a:t>
            </a:r>
          </a:p>
          <a:p>
            <a:pPr marL="3048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unui concept de bază (entitate sau relaţie);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0891" y="4843427"/>
            <a:ext cx="8808585" cy="640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atributele</a:t>
            </a:r>
            <a:r>
              <a:rPr sz="2000" spc="7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compuse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sunt</a:t>
            </a:r>
            <a:r>
              <a:rPr sz="2000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specializări</a:t>
            </a:r>
            <a:r>
              <a:rPr sz="2000" spc="6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atributelor</a:t>
            </a:r>
            <a:r>
              <a:rPr sz="2000" spc="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sunt</a:t>
            </a:r>
            <a:r>
              <a:rPr sz="2000" spc="7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formate</a:t>
            </a:r>
            <a:r>
              <a:rPr sz="2000" spc="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din</a:t>
            </a:r>
            <a:r>
              <a:rPr sz="2000" spc="8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unul</a:t>
            </a:r>
          </a:p>
          <a:p>
            <a:pPr marL="3048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sau mai multe atribute;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0892" y="5597807"/>
            <a:ext cx="8811352" cy="6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generalizare</a:t>
            </a:r>
            <a:r>
              <a:rPr sz="2000" spc="2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are</a:t>
            </a:r>
            <a:r>
              <a:rPr sz="2000" spc="2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21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spc="22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părinte</a:t>
            </a:r>
            <a:r>
              <a:rPr sz="2000" spc="2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şi</a:t>
            </a:r>
            <a:r>
              <a:rPr sz="2000" spc="2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una</a:t>
            </a:r>
            <a:r>
              <a:rPr sz="2000" spc="2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(cazul</a:t>
            </a:r>
            <a:r>
              <a:rPr sz="2000" spc="2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submulţimilor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  <a:r>
              <a:rPr sz="2000" spc="2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sau</a:t>
            </a:r>
            <a:r>
              <a:rPr sz="2000" spc="21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</a:p>
          <a:p>
            <a:pPr marL="3047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multe entităţi copil;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0891" y="6350662"/>
            <a:ext cx="8808805" cy="640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403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entitate</a:t>
            </a:r>
            <a:r>
              <a:rPr sz="2000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</a:t>
            </a:r>
            <a:r>
              <a:rPr sz="2000" spc="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părinte</a:t>
            </a:r>
            <a:r>
              <a:rPr sz="2000" spc="1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sau copil</a:t>
            </a:r>
            <a:r>
              <a:rPr sz="2000" spc="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mai</a:t>
            </a:r>
            <a:r>
              <a:rPr sz="2000" spc="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multe</a:t>
            </a:r>
            <a:r>
              <a:rPr sz="2000" spc="3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generalizări (de</a:t>
            </a:r>
            <a:r>
              <a:rPr sz="2000" spc="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asemenea</a:t>
            </a:r>
          </a:p>
          <a:p>
            <a:pPr marL="3048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 nici una);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2522" y="516360"/>
            <a:ext cx="9469619" cy="907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34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esenţială</a:t>
            </a:r>
            <a:r>
              <a:rPr sz="2000" spc="1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folosirea</a:t>
            </a:r>
            <a:r>
              <a:rPr sz="2000" spc="1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1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nume</a:t>
            </a:r>
            <a:r>
              <a:rPr sz="2000" spc="10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diferite</a:t>
            </a:r>
            <a:r>
              <a:rPr sz="2000" spc="1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10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cazul</a:t>
            </a:r>
            <a:r>
              <a:rPr sz="2000" spc="10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construcţiilor</a:t>
            </a:r>
            <a:r>
              <a:rPr sz="2000" spc="1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11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bază</a:t>
            </a:r>
            <a:r>
              <a:rPr sz="2000" spc="1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5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evita</a:t>
            </a:r>
            <a:r>
              <a:rPr sz="2000" spc="5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ambiguităţile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sz="2000" spc="5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Două</a:t>
            </a:r>
            <a:r>
              <a:rPr sz="20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avea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acelaşi</a:t>
            </a:r>
            <a:r>
              <a:rPr sz="20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  <a:r>
              <a:rPr sz="2000" spc="5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aparţin</a:t>
            </a:r>
            <a:r>
              <a:rPr sz="20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unor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 de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bază diferite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6862" y="1990067"/>
            <a:ext cx="593973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 anumite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restricţii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folosirea unor construcţii: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5463" y="2427888"/>
            <a:ext cx="8089450" cy="810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o ierarhie a unei generalizări nu poate conţine cicluri.</a:t>
            </a:r>
          </a:p>
          <a:p>
            <a:pPr marL="0" marR="0">
              <a:lnSpc>
                <a:spcPts val="2455"/>
              </a:lnSpc>
              <a:spcBef>
                <a:spcPts val="111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cardinalitatea minimă trebuie să fie mai mică decât cea maximă.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2522" y="3802103"/>
            <a:ext cx="9469039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33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Schemele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furnizează</a:t>
            </a:r>
            <a:r>
              <a:rPr sz="20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</a:t>
            </a:r>
            <a:r>
              <a:rPr sz="2000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abstractă</a:t>
            </a:r>
            <a:r>
              <a:rPr sz="20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3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datelor</a:t>
            </a:r>
            <a:r>
              <a:rPr sz="20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aplicaţii</a:t>
            </a:r>
            <a:r>
              <a:rPr sz="20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 fi utilizate nu numai pentru proiectarea bazelor de date: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2" y="4529483"/>
            <a:ext cx="903398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5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folosi</a:t>
            </a:r>
            <a:r>
              <a:rPr sz="2000" spc="5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documentaţii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5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înţelese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uşor</a:t>
            </a:r>
            <a:r>
              <a:rPr sz="2000" spc="5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către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5463" y="4847566"/>
            <a:ext cx="160948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nespecialişti;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5283863"/>
            <a:ext cx="903498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utilizate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descrierea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datelor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dintr-un</a:t>
            </a:r>
            <a:r>
              <a:rPr sz="2000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</a:t>
            </a:r>
            <a:r>
              <a:rPr sz="2000" spc="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informaţional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existent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5462" y="5601947"/>
            <a:ext cx="683351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deja (spre exemplu pentru</a:t>
            </a:r>
            <a:r>
              <a:rPr sz="20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integrarea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alte baze </a:t>
            </a:r>
            <a:r>
              <a:rPr sz="2000" spc="27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-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date);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863" y="6036718"/>
            <a:ext cx="608601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pot folosi în cazul modificării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cerinţelor clienţilor.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862" y="367794"/>
            <a:ext cx="6804625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DOCUMENTAŢIA PENTRU SCHEMELE E-R</a:t>
            </a:r>
            <a:endParaRPr lang="en-US" sz="2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031" y="1350420"/>
            <a:ext cx="9213199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2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spc="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schemă E-R</a:t>
            </a:r>
            <a:r>
              <a:rPr sz="2000" spc="1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este adeseori insuficientă</a:t>
            </a:r>
            <a:r>
              <a:rPr sz="2000" spc="2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 a descrie toate aspectele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4963" y="1668504"/>
            <a:ext cx="217213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aplicaţii în detaliu.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3" y="2331876"/>
            <a:ext cx="8578315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12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primul</a:t>
            </a:r>
            <a:r>
              <a:rPr sz="2000" spc="1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rând</a:t>
            </a:r>
            <a:r>
              <a:rPr sz="2000" spc="12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într-o</a:t>
            </a:r>
            <a:r>
              <a:rPr sz="2000" spc="11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schemă</a:t>
            </a:r>
            <a:r>
              <a:rPr sz="2000" spc="119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  <a:r>
              <a:rPr sz="2000" spc="120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sunt</a:t>
            </a:r>
            <a:r>
              <a:rPr sz="2000" spc="12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precizate</a:t>
            </a:r>
            <a:r>
              <a:rPr sz="2000" spc="119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doar</a:t>
            </a:r>
            <a:r>
              <a:rPr sz="2000" spc="120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numele</a:t>
            </a:r>
          </a:p>
          <a:p>
            <a:pPr marL="228599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conceptelor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6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</a:t>
            </a:r>
            <a:r>
              <a:rPr sz="2000" spc="6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fapt</a:t>
            </a:r>
            <a:r>
              <a:rPr sz="2000" spc="6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fiind</a:t>
            </a:r>
            <a:r>
              <a:rPr sz="2000" spc="6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insuficient</a:t>
            </a:r>
            <a:r>
              <a:rPr sz="2000" spc="6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6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explica</a:t>
            </a:r>
            <a:r>
              <a:rPr sz="2000" spc="6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semnificaţia</a:t>
            </a:r>
          </a:p>
          <a:p>
            <a:pPr marL="22860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acestora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31262" y="3617924"/>
            <a:ext cx="8119189" cy="863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Spre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exemplu,</a:t>
            </a:r>
            <a:r>
              <a:rPr sz="19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în figura 17,</a:t>
            </a:r>
            <a:r>
              <a:rPr sz="19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-11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9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clar</a:t>
            </a:r>
            <a:r>
              <a:rPr sz="19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entitatea PROIECT</a:t>
            </a:r>
            <a:r>
              <a:rPr sz="19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referă</a:t>
            </a:r>
          </a:p>
          <a:p>
            <a:pPr marL="0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9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9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  <a:r>
              <a:rPr sz="19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intern</a:t>
            </a:r>
            <a:r>
              <a:rPr sz="19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al</a:t>
            </a:r>
            <a:r>
              <a:rPr sz="19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companiei</a:t>
            </a:r>
            <a:r>
              <a:rPr sz="19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19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9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9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  <a:r>
              <a:rPr sz="19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extern</a:t>
            </a:r>
            <a:r>
              <a:rPr sz="19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19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9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compania</a:t>
            </a:r>
          </a:p>
          <a:p>
            <a:pPr marL="0" marR="0">
              <a:lnSpc>
                <a:spcPts val="2118"/>
              </a:lnSpc>
              <a:spcBef>
                <a:spcPts val="77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respectivă este parte.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74063" y="4820566"/>
            <a:ext cx="8577492" cy="931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mult,</a:t>
            </a:r>
            <a:r>
              <a:rPr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8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complexă,</a:t>
            </a:r>
            <a:r>
              <a:rPr sz="2000" spc="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</a:t>
            </a:r>
            <a:r>
              <a:rPr sz="2000" spc="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întâmpla</a:t>
            </a:r>
            <a:r>
              <a:rPr sz="2000" spc="6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să</a:t>
            </a:r>
            <a:r>
              <a:rPr sz="2000" spc="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</a:t>
            </a:r>
            <a:r>
              <a:rPr sz="2000" spc="8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poată</a:t>
            </a:r>
            <a:r>
              <a:rPr sz="2000" spc="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</a:t>
            </a:r>
          </a:p>
          <a:p>
            <a:pPr marL="228599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reprezentate</a:t>
            </a:r>
            <a:r>
              <a:rPr sz="2000" spc="9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toate</a:t>
            </a:r>
            <a:r>
              <a:rPr sz="2000" spc="9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proprietăţile</a:t>
            </a:r>
            <a:r>
              <a:rPr sz="2000" spc="9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conceptelor</a:t>
            </a:r>
            <a:r>
              <a:rPr sz="2000" spc="93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93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11" dirty="0">
                <a:solidFill>
                  <a:srgbClr val="000080"/>
                </a:solidFill>
                <a:latin typeface="Arial"/>
                <a:cs typeface="Arial"/>
              </a:rPr>
              <a:t>apar</a:t>
            </a:r>
            <a:r>
              <a:rPr sz="2000" spc="9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într-un</a:t>
            </a:r>
            <a:r>
              <a:rPr sz="2000" spc="94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mod</a:t>
            </a:r>
          </a:p>
          <a:p>
            <a:pPr marL="228599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inteligibil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31148" y="6106615"/>
            <a:ext cx="8116205" cy="584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9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19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1900" spc="5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figura</a:t>
            </a:r>
            <a:r>
              <a:rPr sz="19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17</a:t>
            </a:r>
            <a:r>
              <a:rPr sz="1900" spc="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ar</a:t>
            </a:r>
            <a:r>
              <a:rPr sz="1900" spc="5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900" spc="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greu</a:t>
            </a:r>
            <a:r>
              <a:rPr sz="19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900" spc="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introdus</a:t>
            </a:r>
            <a:r>
              <a:rPr sz="19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900" spc="5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alte</a:t>
            </a:r>
            <a:r>
              <a:rPr sz="19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  <a:r>
              <a:rPr sz="19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</a:p>
          <a:p>
            <a:pPr marL="0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ANGAJAT fără a reduce accesibilitatea schemei.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4063" y="355249"/>
            <a:ext cx="857369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altă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parte,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6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imposibilă</a:t>
            </a:r>
            <a:r>
              <a:rPr sz="2000" spc="6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reprezentarea</a:t>
            </a:r>
            <a:r>
              <a:rPr sz="2000" spc="6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unor</a:t>
            </a:r>
            <a:r>
              <a:rPr sz="2000" spc="6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proprietăţi</a:t>
            </a:r>
            <a:r>
              <a:rPr sz="2000" spc="6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2663" y="673332"/>
            <a:ext cx="455888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datelor prin intermediul schemelor E-R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31263" y="1121613"/>
            <a:ext cx="1156130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Exemple: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31263" y="1551380"/>
            <a:ext cx="8116351" cy="328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QOHMBS+CourierNew"/>
                <a:cs typeface="QOHMBS+CourierNew"/>
              </a:rPr>
              <a:t>-</a:t>
            </a:r>
            <a:r>
              <a:rPr sz="190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9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900" spc="2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9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900" spc="2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manager</a:t>
            </a:r>
            <a:r>
              <a:rPr sz="1900" spc="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doar</a:t>
            </a:r>
            <a:r>
              <a:rPr sz="1900" spc="2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9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departamentul</a:t>
            </a:r>
            <a:r>
              <a:rPr sz="1900" spc="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900" spc="1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900" spc="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aparţine</a:t>
            </a:r>
            <a:r>
              <a:rPr sz="1900" spc="2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59863" y="1828748"/>
            <a:ext cx="3112974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nu se pot corela două relaţii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31263" y="2258516"/>
            <a:ext cx="8119153" cy="328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47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QOHMBS+CourierNew"/>
                <a:cs typeface="QOHMBS+CourierNew"/>
              </a:rPr>
              <a:t>-</a:t>
            </a:r>
            <a:r>
              <a:rPr sz="190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9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900" spc="7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900" spc="7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9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avea</a:t>
            </a:r>
            <a:r>
              <a:rPr sz="1900" spc="7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9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salariu</a:t>
            </a:r>
            <a:r>
              <a:rPr sz="1900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900" spc="7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mare</a:t>
            </a:r>
            <a:r>
              <a:rPr sz="1900" spc="7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decât</a:t>
            </a:r>
            <a:r>
              <a:rPr sz="1900" spc="7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managerul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59863" y="2535884"/>
            <a:ext cx="3756289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departamentului de care aparţine.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31138" y="2962379"/>
            <a:ext cx="8118456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Ambele</a:t>
            </a:r>
            <a:r>
              <a:rPr sz="2000" spc="13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proprietăţi</a:t>
            </a:r>
            <a:r>
              <a:rPr sz="2000" spc="13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menţionate</a:t>
            </a:r>
            <a:r>
              <a:rPr sz="2000" spc="13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2000" spc="13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3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tipul</a:t>
            </a:r>
            <a:r>
              <a:rPr sz="2000" spc="13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constrângere</a:t>
            </a:r>
            <a:r>
              <a:rPr sz="2000" spc="138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</a:p>
          <a:p>
            <a:pPr marL="124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integritate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74063" y="3698471"/>
            <a:ext cx="8577645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Modelul</a:t>
            </a:r>
            <a:r>
              <a:rPr sz="2000" spc="1146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E-R</a:t>
            </a:r>
            <a:r>
              <a:rPr sz="2000" spc="114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nu</a:t>
            </a:r>
            <a:r>
              <a:rPr sz="2000" spc="114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furnizează</a:t>
            </a:r>
            <a:r>
              <a:rPr sz="2000" spc="1147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mijloace</a:t>
            </a:r>
            <a:r>
              <a:rPr sz="2000" spc="1139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potrivite</a:t>
            </a:r>
            <a:r>
              <a:rPr sz="2000" spc="114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pentru</a:t>
            </a:r>
            <a:r>
              <a:rPr sz="2000" spc="1172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reprezentarea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constrângerilor complexe impuse datelor.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74063" y="4870858"/>
            <a:ext cx="8575252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spc="4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motivele</a:t>
            </a:r>
            <a:r>
              <a:rPr sz="2000" spc="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precizate</a:t>
            </a:r>
            <a:r>
              <a:rPr sz="2000" spc="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5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sus,</a:t>
            </a:r>
            <a:r>
              <a:rPr sz="2000" spc="5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48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schemă</a:t>
            </a:r>
            <a:r>
              <a:rPr sz="2000" spc="4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E-R</a:t>
            </a:r>
            <a:r>
              <a:rPr sz="2000" spc="50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trebuie</a:t>
            </a:r>
            <a:r>
              <a:rPr sz="20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însoţită</a:t>
            </a:r>
            <a:r>
              <a:rPr sz="2000" spc="50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4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02663" y="5188942"/>
            <a:ext cx="231491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documentaţie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31263" y="5633951"/>
            <a:ext cx="4038982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QOHMBS+CourierNew"/>
                <a:cs typeface="QOHMBS+CourierNew"/>
              </a:rPr>
              <a:t>-</a:t>
            </a:r>
            <a:r>
              <a:rPr sz="2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facilitează interpretarea schemei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731263" y="6078958"/>
            <a:ext cx="8120766" cy="344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QOHMBS+CourierNew"/>
                <a:cs typeface="QOHMBS+CourierNew"/>
              </a:rPr>
              <a:t>-</a:t>
            </a:r>
            <a:r>
              <a:rPr sz="2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permite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descrierea</a:t>
            </a:r>
            <a:r>
              <a:rPr sz="2000" spc="2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proprietăţilor</a:t>
            </a:r>
            <a:r>
              <a:rPr sz="2000" spc="2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2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2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exprimate</a:t>
            </a:r>
            <a:r>
              <a:rPr sz="2000" spc="2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direct</a:t>
            </a:r>
            <a:r>
              <a:rPr sz="2000" spc="2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959863" y="6370042"/>
            <a:ext cx="540412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construcţiile puse la dispoziţie de modelul E-R.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794"/>
            <a:ext cx="2509915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FF0000"/>
                </a:solidFill>
                <a:latin typeface="Arial"/>
                <a:cs typeface="Arial"/>
              </a:rPr>
              <a:t>Reguli de operare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663" y="1282932"/>
            <a:ext cx="9492971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Regulile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operare</a:t>
            </a:r>
            <a:r>
              <a:rPr sz="20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2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unelte</a:t>
            </a:r>
            <a:r>
              <a:rPr sz="2000" spc="228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utilizate</a:t>
            </a:r>
            <a:r>
              <a:rPr sz="2000" spc="2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2000" spc="22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analişti</a:t>
            </a:r>
            <a:r>
              <a:rPr sz="2000" spc="2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pentru</a:t>
            </a:r>
            <a:r>
              <a:rPr sz="2000" spc="226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spc="21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descrie</a:t>
            </a:r>
            <a:r>
              <a:rPr sz="2000" spc="21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proprietăţile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unei aplicaţii care nu pot fi exprimate direct cu ajutorul modelului</a:t>
            </a:r>
            <a:r>
              <a:rPr sz="20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conceptual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736" y="2171423"/>
            <a:ext cx="701417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 abordare permite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specificarea regulilor unei</a:t>
            </a:r>
            <a:r>
              <a:rPr sz="20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aplicaţii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3" y="2619704"/>
            <a:ext cx="8573081" cy="584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Exemplu</a:t>
            </a:r>
            <a:r>
              <a:rPr sz="19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9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regulă</a:t>
            </a:r>
            <a:r>
              <a:rPr sz="19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9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operare:</a:t>
            </a:r>
            <a:r>
              <a:rPr sz="19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9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9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19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9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câştiga</a:t>
            </a:r>
            <a:r>
              <a:rPr sz="19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9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mult</a:t>
            </a:r>
            <a:r>
              <a:rPr sz="1900" spc="2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decât</a:t>
            </a:r>
          </a:p>
          <a:p>
            <a:pPr marL="0" marR="0">
              <a:lnSpc>
                <a:spcPts val="2118"/>
              </a:lnSpc>
              <a:spcBef>
                <a:spcPts val="6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managerul său.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759" y="3475967"/>
            <a:ext cx="361061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 regulă de operare poate fi o: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4063139"/>
            <a:ext cx="903472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descriere</a:t>
            </a:r>
            <a:r>
              <a:rPr sz="2000" i="1" spc="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i="1" spc="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unui</a:t>
            </a:r>
            <a:r>
              <a:rPr sz="2000" i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concept</a:t>
            </a:r>
            <a:r>
              <a:rPr sz="2000" i="1" spc="4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relevant</a:t>
            </a:r>
            <a:r>
              <a:rPr sz="2000" spc="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</a:t>
            </a:r>
            <a:r>
              <a:rPr sz="2000" spc="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aplicaţiei</a:t>
            </a:r>
            <a:r>
              <a:rPr sz="2000" spc="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definire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precisă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45463" y="4381223"/>
            <a:ext cx="461439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atributelor sau relaţiilor unui model E-R;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863" y="4969918"/>
            <a:ext cx="632672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constrângere</a:t>
            </a:r>
            <a:r>
              <a:rPr sz="2000" i="1" spc="-1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 integritate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aplicată datelor aplicaţiei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863" y="5584091"/>
            <a:ext cx="903401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derivare</a:t>
            </a:r>
            <a:r>
              <a:rPr sz="2000" i="1" spc="14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2000" spc="14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</a:t>
            </a:r>
            <a:r>
              <a:rPr sz="2000" spc="1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concept</a:t>
            </a:r>
            <a:r>
              <a:rPr sz="2000" spc="1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1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poate</a:t>
            </a:r>
            <a:r>
              <a:rPr sz="2000" spc="1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</a:t>
            </a:r>
            <a:r>
              <a:rPr sz="2000" spc="14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obţinut</a:t>
            </a:r>
            <a:r>
              <a:rPr sz="2000" spc="1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</a:t>
            </a:r>
            <a:r>
              <a:rPr sz="2000" spc="13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baza</a:t>
            </a:r>
            <a:r>
              <a:rPr sz="2000" spc="12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</a:t>
            </a:r>
            <a:r>
              <a:rPr sz="2000" spc="1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deducţii</a:t>
            </a:r>
            <a:r>
              <a:rPr sz="2000" spc="1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sau</a:t>
            </a:r>
            <a:r>
              <a:rPr sz="2000" spc="13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12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unui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3939" y="5902174"/>
            <a:ext cx="546312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calcul matematic din alte concepte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 schemei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74063" y="6348931"/>
            <a:ext cx="7971884" cy="307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Exemplu: atributul</a:t>
            </a:r>
            <a:r>
              <a:rPr sz="19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Cost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poate fi obţinut ca</a:t>
            </a:r>
            <a:r>
              <a:rPr sz="19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sumă a atributelor</a:t>
            </a:r>
            <a:r>
              <a:rPr sz="19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Net 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şi </a:t>
            </a:r>
            <a:r>
              <a:rPr sz="1900" i="1" dirty="0">
                <a:solidFill>
                  <a:srgbClr val="000000"/>
                </a:solidFill>
                <a:latin typeface="Arial"/>
                <a:cs typeface="Arial"/>
              </a:rPr>
              <a:t>Taxe</a:t>
            </a:r>
            <a:r>
              <a:rPr sz="19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863" y="363960"/>
            <a:ext cx="894850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Regulile pentru descrierea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conceptelor se exprimă 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-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 în limbaj natural.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4903" y="1406375"/>
            <a:ext cx="9478750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Regulile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  <a:r>
              <a:rPr sz="2000" spc="5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descriu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2000" spc="5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integritate</a:t>
            </a:r>
            <a:r>
              <a:rPr sz="2000" spc="5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5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derivări</a:t>
            </a:r>
            <a:r>
              <a:rPr sz="2000" spc="5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folosesc</a:t>
            </a:r>
            <a:r>
              <a:rPr sz="20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definiţii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formale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4903" y="2739875"/>
            <a:ext cx="9475872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5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5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notaţie</a:t>
            </a:r>
            <a:r>
              <a:rPr sz="2000" spc="5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tipul</a:t>
            </a:r>
            <a:r>
              <a:rPr sz="2000" spc="6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if</a:t>
            </a:r>
            <a:r>
              <a:rPr sz="2000" spc="59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&lt;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condiţie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&gt;</a:t>
            </a:r>
            <a:r>
              <a:rPr sz="2000" spc="5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then</a:t>
            </a:r>
            <a:r>
              <a:rPr sz="2000" spc="58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rgbClr val="000080"/>
                </a:solidFill>
                <a:latin typeface="Arial"/>
                <a:cs typeface="Arial"/>
              </a:rPr>
              <a:t>&lt;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acţiune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&gt;</a:t>
            </a:r>
            <a:r>
              <a:rPr sz="2000" spc="6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5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potrivită</a:t>
            </a:r>
            <a:r>
              <a:rPr sz="2000" spc="5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5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exprima o regulă.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4903" y="4073375"/>
            <a:ext cx="9475296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196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b="1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structură</a:t>
            </a:r>
            <a:r>
              <a:rPr sz="2000" b="1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b="1" spc="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potrivită</a:t>
            </a:r>
            <a:r>
              <a:rPr sz="2000" b="1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b="1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b="1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exprima</a:t>
            </a:r>
            <a:r>
              <a:rPr sz="2000" b="1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b="1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regulă</a:t>
            </a:r>
            <a:r>
              <a:rPr sz="2000" b="1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b="1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operare</a:t>
            </a:r>
            <a:r>
              <a:rPr sz="2000" b="1" spc="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sub</a:t>
            </a:r>
            <a:r>
              <a:rPr sz="2000" b="1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forma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unei aserţii poate</a:t>
            </a:r>
            <a:r>
              <a:rPr sz="2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fi: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3" y="4887190"/>
            <a:ext cx="7218461" cy="840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&lt;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concept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&gt; trebuie/nu trebuie &lt;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expresie a conceptelor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&gt;</a:t>
            </a:r>
          </a:p>
          <a:p>
            <a:pPr marL="0" marR="0">
              <a:lnSpc>
                <a:spcPts val="2238"/>
              </a:lnSpc>
              <a:spcBef>
                <a:spcPts val="189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conceptele pot corespunde: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16379" y="5926558"/>
            <a:ext cx="5465240" cy="866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7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QOHMBS+CourierNew"/>
                <a:cs typeface="QOHMBS+CourierNew"/>
              </a:rPr>
              <a:t>-</a:t>
            </a:r>
            <a:r>
              <a:rPr sz="2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 concept a schemei E-R la care se referă</a:t>
            </a:r>
          </a:p>
          <a:p>
            <a:pPr marL="0" marR="0">
              <a:lnSpc>
                <a:spcPts val="2270"/>
              </a:lnSpc>
              <a:spcBef>
                <a:spcPts val="1638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QOHMBS+CourierNew"/>
                <a:cs typeface="QOHMBS+CourierNew"/>
              </a:rPr>
              <a:t>-</a:t>
            </a:r>
            <a:r>
              <a:rPr sz="20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 concept derivat.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951" y="363960"/>
            <a:ext cx="9473435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u="sng" dirty="0">
                <a:solidFill>
                  <a:srgbClr val="FF0000"/>
                </a:solidFill>
                <a:latin typeface="Arial"/>
                <a:cs typeface="Arial"/>
              </a:rPr>
              <a:t>Exemplu:</a:t>
            </a:r>
            <a:r>
              <a:rPr sz="2000" b="1" u="sng" spc="77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b="1" spc="7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b="1" spc="7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exprima</a:t>
            </a:r>
            <a:r>
              <a:rPr sz="2000" b="1" spc="7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constrângerile</a:t>
            </a:r>
            <a:r>
              <a:rPr sz="2000" b="1" spc="7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b="1" spc="7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b="1" spc="7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b="1" spc="8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figura</a:t>
            </a:r>
            <a:r>
              <a:rPr sz="2000" b="1" spc="7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17,</a:t>
            </a:r>
            <a:r>
              <a:rPr sz="2000" b="1" spc="7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 smtClean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utilizează</a:t>
            </a:r>
            <a:r>
              <a:rPr sz="20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următoarele reguli de operare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9664" y="1177775"/>
            <a:ext cx="814790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(RO1)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managerul departamentului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să aparţină departamentului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1697459"/>
            <a:ext cx="9489046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(RO2)</a:t>
            </a:r>
            <a:r>
              <a:rPr sz="2000" spc="9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i="1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i="1" spc="9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9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9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i="1" spc="9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aibă</a:t>
            </a:r>
            <a:r>
              <a:rPr sz="2000" i="1" spc="9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salariul</a:t>
            </a:r>
            <a:r>
              <a:rPr sz="2000" i="1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i="1" spc="9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mare</a:t>
            </a:r>
            <a:r>
              <a:rPr sz="2000" i="1" spc="9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decât</a:t>
            </a:r>
            <a:r>
              <a:rPr sz="2000" i="1" spc="9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managerul</a:t>
            </a:r>
          </a:p>
          <a:p>
            <a:pPr marL="871727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departamentului căruia îi aparţine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59663" y="2511275"/>
            <a:ext cx="948805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(RO3)</a:t>
            </a:r>
            <a:r>
              <a:rPr sz="20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i="1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i="1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filială</a:t>
            </a:r>
            <a:r>
              <a:rPr sz="2000" i="1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Iaşi</a:t>
            </a:r>
            <a:r>
              <a:rPr sz="2000" i="1" spc="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manageriat</a:t>
            </a:r>
            <a:r>
              <a:rPr sz="2000" i="1" spc="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i="1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i="1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i="1" spc="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i="1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i="1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mult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5003" y="2803883"/>
            <a:ext cx="366770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 10 ani</a:t>
            </a:r>
            <a:r>
              <a:rPr sz="2000" i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vechime în companie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4903" y="3475967"/>
            <a:ext cx="9474557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Regulile</a:t>
            </a:r>
            <a:r>
              <a:rPr sz="2000" i="1" spc="80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i="1" spc="7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operare</a:t>
            </a:r>
            <a:r>
              <a:rPr sz="2000" i="1" spc="78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i="1" spc="79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descriu</a:t>
            </a:r>
            <a:r>
              <a:rPr sz="2000" i="1" spc="79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derivări</a:t>
            </a:r>
            <a:r>
              <a:rPr sz="2000" i="1" spc="82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8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exprimate</a:t>
            </a:r>
            <a:r>
              <a:rPr sz="2000" spc="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2000" spc="8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specificarea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operaţiilor (matematice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 de alt fel) care permit obţinerea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conceptelor derivate.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4289783"/>
            <a:ext cx="467119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O structură posibilă este</a:t>
            </a:r>
            <a:r>
              <a:rPr sz="2000" b="1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următoarea: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16863" y="4810990"/>
            <a:ext cx="718341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&lt;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concept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&gt; este obţinut prin &lt;</a:t>
            </a:r>
            <a:r>
              <a:rPr sz="2000" b="1" i="1" dirty="0">
                <a:solidFill>
                  <a:srgbClr val="000080"/>
                </a:solidFill>
                <a:latin typeface="Arial"/>
                <a:cs typeface="Arial"/>
              </a:rPr>
              <a:t>operaţii asupra conceptelor</a:t>
            </a:r>
            <a:r>
              <a:rPr sz="2000" b="1" dirty="0">
                <a:solidFill>
                  <a:srgbClr val="000080"/>
                </a:solidFill>
                <a:latin typeface="Arial"/>
                <a:cs typeface="Arial"/>
              </a:rPr>
              <a:t>&gt;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4904" y="5329151"/>
            <a:ext cx="9477395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7387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exemplul</a:t>
            </a:r>
            <a:r>
              <a:rPr sz="20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tratat</a:t>
            </a:r>
            <a:r>
              <a:rPr sz="2000" spc="2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până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acum</a:t>
            </a:r>
            <a:r>
              <a:rPr sz="20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entitatea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NumărDeAngajaţi, se poate introduce o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regulă de forma: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59663" y="6142966"/>
            <a:ext cx="9491925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(RO4)</a:t>
            </a:r>
            <a:r>
              <a:rPr sz="2000" spc="7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numărul</a:t>
            </a:r>
            <a:r>
              <a:rPr sz="2000" i="1" spc="8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angajaţilor</a:t>
            </a:r>
            <a:r>
              <a:rPr sz="2000" i="1" spc="8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dintr-un</a:t>
            </a:r>
            <a:r>
              <a:rPr sz="2000" i="1" spc="8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i="1" spc="8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7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obţinut</a:t>
            </a:r>
            <a:r>
              <a:rPr sz="2000" spc="7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2000" spc="8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numărarea</a:t>
            </a:r>
          </a:p>
          <a:p>
            <a:pPr marL="830579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angajaţilor care aparţin departamentului</a:t>
            </a:r>
            <a:r>
              <a:rPr sz="2000" i="1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respectiv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863" y="596394"/>
            <a:ext cx="4947620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b="1" i="1" dirty="0">
                <a:solidFill>
                  <a:srgbClr val="000080"/>
                </a:solidFill>
                <a:latin typeface="Arial"/>
                <a:cs typeface="Arial"/>
              </a:rPr>
              <a:t>Tehnici de realizare a documentaţiei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523" y="1371324"/>
            <a:ext cx="9468954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433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Documentaţia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6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conceptele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variate</a:t>
            </a:r>
            <a:r>
              <a:rPr sz="20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reprezentate</a:t>
            </a:r>
            <a:r>
              <a:rPr sz="2000" spc="6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într-o</a:t>
            </a:r>
            <a:r>
              <a:rPr sz="2000" spc="6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pot</a:t>
            </a:r>
            <a:r>
              <a:rPr sz="2000" spc="6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organizate uşor sub forma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unui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dicţionar de date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6736" y="2107416"/>
            <a:ext cx="414889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Acesta este format din două tabele: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16860" y="2543712"/>
            <a:ext cx="9034900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primul</a:t>
            </a:r>
            <a:r>
              <a:rPr sz="2000" spc="3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tabel</a:t>
            </a:r>
            <a:r>
              <a:rPr sz="2000" spc="30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descrie</a:t>
            </a:r>
            <a:r>
              <a:rPr sz="2000" spc="3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entităţile</a:t>
            </a:r>
            <a:r>
              <a:rPr sz="2000" spc="3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din</a:t>
            </a:r>
            <a:r>
              <a:rPr sz="2000" spc="3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schemă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000" spc="3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numele</a:t>
            </a:r>
            <a:r>
              <a:rPr sz="2000" spc="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lor,</a:t>
            </a:r>
            <a:r>
              <a:rPr sz="2000" spc="3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definiţii</a:t>
            </a:r>
            <a:r>
              <a:rPr sz="2000" spc="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informale</a:t>
            </a:r>
            <a:r>
              <a:rPr sz="2000" spc="3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227078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limbaj</a:t>
            </a:r>
            <a:r>
              <a:rPr sz="2000" spc="9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natural,</a:t>
            </a:r>
            <a:r>
              <a:rPr sz="2000" spc="9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lista</a:t>
            </a:r>
            <a:r>
              <a:rPr sz="2000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tuturor</a:t>
            </a:r>
            <a:r>
              <a:rPr sz="2000" spc="9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atributelor</a:t>
            </a:r>
            <a:r>
              <a:rPr sz="2000" spc="9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(cu</a:t>
            </a:r>
            <a:r>
              <a:rPr sz="2000" spc="9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9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descriere</a:t>
            </a:r>
            <a:r>
              <a:rPr sz="2000" spc="9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9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acestora)</a:t>
            </a:r>
            <a:r>
              <a:rPr sz="2000" spc="9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</a:p>
          <a:p>
            <a:pPr marL="22707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identificatorii posibili;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4" y="3589175"/>
            <a:ext cx="9034532" cy="93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</a:t>
            </a:r>
            <a:r>
              <a:rPr sz="2000" spc="9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doilea</a:t>
            </a:r>
            <a:r>
              <a:rPr sz="2000" spc="9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tabel</a:t>
            </a:r>
            <a:r>
              <a:rPr sz="2000" spc="9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descrie</a:t>
            </a:r>
            <a:r>
              <a:rPr sz="2000" spc="95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relaţiile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000" spc="9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numele</a:t>
            </a:r>
            <a:r>
              <a:rPr sz="20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lor,</a:t>
            </a:r>
            <a:r>
              <a:rPr sz="2000" spc="9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descriere</a:t>
            </a:r>
            <a:r>
              <a:rPr sz="2000" spc="9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informală,</a:t>
            </a:r>
            <a:r>
              <a:rPr sz="2000" spc="9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lista</a:t>
            </a:r>
          </a:p>
          <a:p>
            <a:pPr marL="227075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atributelor</a:t>
            </a:r>
            <a:r>
              <a:rPr sz="20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(cu</a:t>
            </a:r>
            <a:r>
              <a:rPr sz="2000" spc="5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descrieri</a:t>
            </a:r>
            <a:r>
              <a:rPr sz="2000" spc="5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posibile)</a:t>
            </a:r>
            <a:r>
              <a:rPr sz="20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lista</a:t>
            </a:r>
            <a:r>
              <a:rPr sz="2000" spc="5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</a:t>
            </a:r>
            <a:r>
              <a:rPr sz="2000" spc="5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implicate</a:t>
            </a:r>
            <a:r>
              <a:rPr sz="2000" spc="5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împreună</a:t>
            </a:r>
            <a:r>
              <a:rPr sz="2000" spc="5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</a:p>
          <a:p>
            <a:pPr marL="227074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cardinalităţile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 participare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la relaţie.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6863" y="4643351"/>
            <a:ext cx="136876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Observaţii: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5079646"/>
            <a:ext cx="9031436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Dicţionarul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utilizat</a:t>
            </a:r>
            <a:r>
              <a:rPr sz="20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documentarea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unor</a:t>
            </a:r>
            <a:r>
              <a:rPr sz="20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45462" y="5397730"/>
            <a:ext cx="577163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impuse datelor şi altor forme de reguli de operare.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6862" y="5834026"/>
            <a:ext cx="9032603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3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alcătui</a:t>
            </a:r>
            <a:r>
              <a:rPr sz="2000" spc="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tabel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listează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regulile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organizate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după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tip.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45463" y="6150586"/>
            <a:ext cx="8341783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Unele reguli pot fi exprimate în formele precizate în secţiunea anterioară.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16863" y="6586883"/>
            <a:ext cx="9032900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importantă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reprezentarea</a:t>
            </a:r>
            <a:r>
              <a:rPr sz="2000" spc="1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tuturor</a:t>
            </a:r>
            <a:r>
              <a:rPr sz="20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regulilor</a:t>
            </a:r>
            <a:r>
              <a:rPr sz="2000" spc="18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descriu</a:t>
            </a:r>
            <a:r>
              <a:rPr sz="2000" spc="1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2000" spc="1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45463" y="6904966"/>
            <a:ext cx="348335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 sunt exprimate în schemă.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288036" y="4581144"/>
            <a:ext cx="9482328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88036" y="1037843"/>
            <a:ext cx="9482328" cy="29596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74063" y="364554"/>
            <a:ext cx="8576036" cy="313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OHMBS+CourierNew"/>
                <a:cs typeface="QOHMBS+CourierNew"/>
              </a:rPr>
              <a:t>-</a:t>
            </a:r>
            <a:r>
              <a:rPr sz="1800" spc="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18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1800" spc="3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3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asemenea</a:t>
            </a:r>
            <a:r>
              <a:rPr sz="18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folositoare</a:t>
            </a:r>
            <a:r>
              <a:rPr sz="1800" spc="3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reprezentarea</a:t>
            </a:r>
            <a:r>
              <a:rPr sz="1800" spc="3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regulilor</a:t>
            </a:r>
            <a:r>
              <a:rPr sz="1800" spc="3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deja</a:t>
            </a:r>
            <a:r>
              <a:rPr sz="1800" spc="3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reprezentate</a:t>
            </a:r>
            <a:r>
              <a:rPr sz="1800" spc="3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02663" y="628206"/>
            <a:ext cx="1016346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schemă.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664" y="1049760"/>
            <a:ext cx="108567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Entitate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70298" y="1049760"/>
            <a:ext cx="131272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Descriere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323840" y="1049760"/>
            <a:ext cx="112793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70193" y="1049760"/>
            <a:ext cx="160886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Identificator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59539" y="1346940"/>
            <a:ext cx="132640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70682" y="1346940"/>
            <a:ext cx="4433556" cy="32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Angajaţi care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lucrează</a:t>
            </a:r>
            <a:r>
              <a:rPr sz="2000" spc="2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CNP, Nume,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871459" y="1346940"/>
            <a:ext cx="69068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CNP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70405" y="1639547"/>
            <a:ext cx="153696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 companie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24856" y="1639547"/>
            <a:ext cx="205946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Prenume, Vârstă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59663" y="1938252"/>
            <a:ext cx="128364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70297" y="1938252"/>
            <a:ext cx="4561446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Proiectele companiei la</a:t>
            </a:r>
            <a:r>
              <a:rPr sz="2000" spc="12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Nume, Buget,</a:t>
            </a:r>
          </a:p>
          <a:p>
            <a:pPr marL="105" marR="0">
              <a:lnSpc>
                <a:spcPts val="2238"/>
              </a:lnSpc>
              <a:spcBef>
                <a:spcPts val="9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 lucrează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angajaţii</a:t>
            </a:r>
            <a:r>
              <a:rPr sz="2000" spc="19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DatăLivrare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71456" y="1938252"/>
            <a:ext cx="83171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59663" y="2528039"/>
            <a:ext cx="6782872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spc="9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Departamentele filialei</a:t>
            </a:r>
            <a:r>
              <a:rPr sz="2000" spc="2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Telefon, Nume</a:t>
            </a:r>
          </a:p>
          <a:p>
            <a:pPr marL="2110739" marR="0">
              <a:lnSpc>
                <a:spcPts val="2238"/>
              </a:lnSpc>
              <a:spcBef>
                <a:spcPts val="6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companiei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870950" y="2528499"/>
            <a:ext cx="1890176" cy="913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Nume, FILIALĂ</a:t>
            </a:r>
          </a:p>
          <a:p>
            <a:pPr marL="506" marR="0">
              <a:lnSpc>
                <a:spcPts val="2238"/>
              </a:lnSpc>
              <a:spcBef>
                <a:spcPts val="246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9663" y="3119351"/>
            <a:ext cx="107188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FILIALĂ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70552" y="3119351"/>
            <a:ext cx="4504009" cy="32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Filiala companiei într-un</a:t>
            </a:r>
            <a:r>
              <a:rPr sz="2000" spc="6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Oraş, Adresă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470402" y="3410436"/>
            <a:ext cx="64749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oraş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324853" y="3410436"/>
            <a:ext cx="1960126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(Număr, Stradă,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CodPoştal)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59663" y="4593059"/>
            <a:ext cx="98700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Relaţie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500329" y="4593059"/>
            <a:ext cx="131272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Descriere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325112" y="4593059"/>
            <a:ext cx="218697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Entităţi implicate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865865" y="4593059"/>
            <a:ext cx="112793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Atribute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59663" y="4890239"/>
            <a:ext cx="6573502" cy="32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r>
              <a:rPr sz="2000" spc="19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Asociază un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manager</a:t>
            </a:r>
            <a:r>
              <a:rPr sz="2000" spc="23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 (0,1)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2500883" y="5182847"/>
            <a:ext cx="227011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 un departament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326375" y="5182847"/>
            <a:ext cx="221442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 (1,1)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59663" y="5480027"/>
            <a:ext cx="128351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MEMBRU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501093" y="5480027"/>
            <a:ext cx="4432072" cy="3228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Asociază un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10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 (0,1)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866882" y="5480027"/>
            <a:ext cx="1227472" cy="913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DatăStart</a:t>
            </a:r>
          </a:p>
          <a:p>
            <a:pPr marL="0" marR="0">
              <a:lnSpc>
                <a:spcPts val="2238"/>
              </a:lnSpc>
              <a:spcBef>
                <a:spcPts val="246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DatăStart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500883" y="5772634"/>
            <a:ext cx="193162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 departament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326375" y="5772634"/>
            <a:ext cx="225590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 (1,N)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59663" y="6071338"/>
            <a:ext cx="6616259" cy="3228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PARTICIPARE</a:t>
            </a:r>
            <a:r>
              <a:rPr sz="2000" spc="29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Asociază angajaţii cu</a:t>
            </a:r>
            <a:r>
              <a:rPr sz="2000" spc="28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Angajat (0,N)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500883" y="6363946"/>
            <a:ext cx="125593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proiectele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326375" y="6363946"/>
            <a:ext cx="157815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 (1,N)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59663" y="6661126"/>
            <a:ext cx="173599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COMPOZIŢIE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501093" y="6661126"/>
            <a:ext cx="153696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Asociază un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326377" y="6661126"/>
            <a:ext cx="221442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 (1,1)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500883" y="6953734"/>
            <a:ext cx="427741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 o filială</a:t>
            </a:r>
            <a:r>
              <a:rPr sz="2000" spc="10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Filială (1,N)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0259" y="780605"/>
            <a:ext cx="6047949" cy="29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20. Dicţionarul de date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 schema din figura 17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520194"/>
            <a:ext cx="2698446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C00000"/>
                </a:solidFill>
                <a:latin typeface="Arial"/>
                <a:cs typeface="Arial"/>
              </a:rPr>
              <a:t>Validarea şi testarea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263" y="1134012"/>
            <a:ext cx="8823047" cy="964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verificarea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funcţionării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a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calităţii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sistemului informaţional</a:t>
            </a:r>
          </a:p>
          <a:p>
            <a:pPr marL="0" marR="0">
              <a:lnSpc>
                <a:spcPts val="2455"/>
              </a:lnSpc>
              <a:spcBef>
                <a:spcPts val="233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8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testele trebuie să conţină,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 cât posibil,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toate condiţiile de operare posibile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9663" y="3001265"/>
            <a:ext cx="1331039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C00000"/>
                </a:solidFill>
                <a:latin typeface="Arial"/>
                <a:cs typeface="Arial"/>
              </a:rPr>
              <a:t>Operarea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8263" y="3613559"/>
            <a:ext cx="9258667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sistemul</a:t>
            </a:r>
            <a:r>
              <a:rPr sz="2000" spc="4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informaţional</a:t>
            </a:r>
            <a:r>
              <a:rPr sz="2000" spc="47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funcţionează</a:t>
            </a:r>
            <a:r>
              <a:rPr sz="2000" spc="48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îndeplinind</a:t>
            </a:r>
            <a:r>
              <a:rPr sz="2000" spc="4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scopurile</a:t>
            </a:r>
            <a:r>
              <a:rPr sz="2000" spc="4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4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4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6863" y="3931643"/>
            <a:ext cx="71820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creat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8263" y="4520339"/>
            <a:ext cx="9263697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această</a:t>
            </a:r>
            <a:r>
              <a:rPr sz="2000" spc="6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activitate</a:t>
            </a:r>
            <a:r>
              <a:rPr sz="20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constă</a:t>
            </a:r>
            <a:r>
              <a:rPr sz="2000" spc="6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doar</a:t>
            </a:r>
            <a:r>
              <a:rPr sz="2000" spc="6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6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managementul</a:t>
            </a:r>
            <a:r>
              <a:rPr sz="2000" spc="6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6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întreţinerea</a:t>
            </a:r>
            <a:r>
              <a:rPr sz="2000" spc="67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sistemului</a:t>
            </a:r>
          </a:p>
          <a:p>
            <a:pPr marL="228599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(presupunând</a:t>
            </a:r>
            <a:r>
              <a:rPr sz="2000" spc="13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1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13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13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erori</a:t>
            </a:r>
            <a:r>
              <a:rPr sz="2000" spc="13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majore</a:t>
            </a:r>
            <a:r>
              <a:rPr sz="2000" spc="13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3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</a:t>
            </a:r>
            <a:r>
              <a:rPr sz="2000" spc="1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13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schimbată</a:t>
            </a:r>
          </a:p>
          <a:p>
            <a:pPr marL="22859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funcţionalitatea sistemului)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368807" y="652271"/>
            <a:ext cx="9328404" cy="4920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435" y="816587"/>
            <a:ext cx="173623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0435" y="1418568"/>
            <a:ext cx="814790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(RO1)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managerul departamentului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să aparţină departamentului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0435" y="1863575"/>
            <a:ext cx="9338454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(RO2)</a:t>
            </a:r>
            <a:r>
              <a:rPr sz="2000" spc="84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i="1" spc="8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i="1" spc="8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8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8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i="1" spc="8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aibă</a:t>
            </a:r>
            <a:r>
              <a:rPr sz="2000" i="1" spc="8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salariul</a:t>
            </a:r>
            <a:r>
              <a:rPr sz="2000" i="1" spc="8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2000" i="1" spc="8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mare</a:t>
            </a:r>
            <a:r>
              <a:rPr sz="2000" i="1" spc="8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decât</a:t>
            </a:r>
            <a:r>
              <a:rPr sz="2000" i="1" spc="8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managerul</a:t>
            </a:r>
          </a:p>
          <a:p>
            <a:pPr marL="833627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departamentului căruia îi aparţine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2816" y="2599667"/>
            <a:ext cx="9342080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(RO3)</a:t>
            </a:r>
            <a:r>
              <a:rPr sz="2000" spc="3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i="1" spc="3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i="1" spc="3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din</a:t>
            </a:r>
            <a:r>
              <a:rPr sz="2000" i="1" spc="3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filială</a:t>
            </a:r>
            <a:r>
              <a:rPr sz="2000" i="1" spc="3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Iaşi</a:t>
            </a:r>
            <a:r>
              <a:rPr sz="2000" i="1" spc="3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3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manageriat</a:t>
            </a:r>
            <a:r>
              <a:rPr sz="2000" i="1" spc="3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i="1" spc="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i="1" spc="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i="1" spc="3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i="1" spc="32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48155" y="2892275"/>
            <a:ext cx="421820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mult de 10 ani vechime în companie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0435" y="3335759"/>
            <a:ext cx="9336537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(RO4)</a:t>
            </a:r>
            <a:r>
              <a:rPr sz="2000" spc="2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i="1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2000" i="1" spc="2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i="1" spc="2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i="1" spc="2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aparţine</a:t>
            </a:r>
            <a:r>
              <a:rPr sz="2000" i="1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unui</a:t>
            </a:r>
            <a:r>
              <a:rPr sz="2000" i="1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departament</a:t>
            </a:r>
            <a:r>
              <a:rPr sz="2000" i="1" spc="3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</a:t>
            </a:r>
            <a:r>
              <a:rPr sz="2000" spc="2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2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i="1" spc="2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participe</a:t>
            </a:r>
            <a:r>
              <a:rPr sz="2000" i="1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spc="-1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60347" y="3629891"/>
            <a:ext cx="1789606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nici un proiect.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40435" y="4233395"/>
            <a:ext cx="110034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Arial"/>
                <a:cs typeface="Arial"/>
              </a:rPr>
              <a:t>Derivări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40435" y="4833851"/>
            <a:ext cx="933822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(RO5)</a:t>
            </a:r>
            <a:r>
              <a:rPr sz="2000" spc="1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bugetul</a:t>
            </a:r>
            <a:r>
              <a:rPr sz="2000" i="1" spc="1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unui</a:t>
            </a:r>
            <a:r>
              <a:rPr sz="2000" i="1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  <a:r>
              <a:rPr sz="2000" i="1" spc="1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obţinut</a:t>
            </a:r>
            <a:r>
              <a:rPr sz="2000" spc="1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prin</a:t>
            </a:r>
            <a:r>
              <a:rPr sz="20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înmulţirea</a:t>
            </a:r>
            <a:r>
              <a:rPr sz="2000" i="1" spc="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sumei</a:t>
            </a:r>
            <a:r>
              <a:rPr sz="2000" i="1" spc="1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salariilor</a:t>
            </a:r>
            <a:r>
              <a:rPr sz="2000" i="1" spc="1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angajaţilor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31975" y="5127983"/>
            <a:ext cx="2539468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ce lucrează la el cu 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125978" y="6145083"/>
            <a:ext cx="595788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21. Reguli de operare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pentru schema din figura</a:t>
            </a:r>
            <a:r>
              <a:rPr sz="18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17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3960"/>
            <a:ext cx="2299131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Probleme propuse.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0999" y="808968"/>
            <a:ext cx="507657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1.</a:t>
            </a:r>
            <a:r>
              <a:rPr sz="2000" spc="1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 consideră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 E-R din figura 22.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5463" y="1253975"/>
            <a:ext cx="8804100" cy="613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a)</a:t>
            </a:r>
            <a:r>
              <a:rPr sz="2000" spc="-3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Corectaţi</a:t>
            </a:r>
            <a:r>
              <a:rPr sz="2000" spc="6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schema,</a:t>
            </a:r>
            <a:r>
              <a:rPr sz="2000" spc="6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luând</a:t>
            </a:r>
            <a:r>
              <a:rPr sz="2000" spc="6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considerare</a:t>
            </a:r>
            <a:r>
              <a:rPr sz="2000" spc="6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proprietăţile</a:t>
            </a:r>
            <a:r>
              <a:rPr sz="2000" spc="6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fundamentale</a:t>
            </a:r>
            <a:r>
              <a:rPr sz="2000" spc="6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</a:t>
            </a:r>
          </a:p>
          <a:p>
            <a:pPr marL="248411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generalizărilor.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5463" y="1990067"/>
            <a:ext cx="8806982" cy="615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b)</a:t>
            </a:r>
            <a:r>
              <a:rPr sz="2000" spc="-3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reprezintă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doar</a:t>
            </a:r>
            <a:r>
              <a:rPr sz="2000" spc="3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femeile</a:t>
            </a:r>
            <a:r>
              <a:rPr sz="20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muncesc;</a:t>
            </a:r>
            <a:r>
              <a:rPr sz="2000" spc="2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modificaţi</a:t>
            </a:r>
            <a:r>
              <a:rPr sz="2000" spc="2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  <a:r>
              <a:rPr sz="2000" spc="2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astfel</a:t>
            </a:r>
          </a:p>
          <a:p>
            <a:pPr marL="248411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încât să reprezinte toţi muncitorii, bărbaţi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femei.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45462" y="2726159"/>
            <a:ext cx="8806274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c)</a:t>
            </a:r>
            <a:r>
              <a:rPr sz="2000" spc="-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</a:t>
            </a:r>
            <a:r>
              <a:rPr sz="2000" spc="7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Judeţ</a:t>
            </a:r>
            <a:r>
              <a:rPr sz="2000" i="1" spc="7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70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6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privit</a:t>
            </a:r>
            <a:r>
              <a:rPr sz="2000" spc="6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r>
              <a:rPr sz="2000" spc="6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69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sub-proprietate</a:t>
            </a:r>
            <a:r>
              <a:rPr sz="20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7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atributului</a:t>
            </a:r>
            <a:r>
              <a:rPr sz="2000" spc="7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00"/>
                </a:solidFill>
                <a:latin typeface="Arial"/>
                <a:cs typeface="Arial"/>
              </a:rPr>
              <a:t>Ţară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93873" y="3018767"/>
            <a:ext cx="409188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restructuraţi schema în acest sens.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0997" y="3462251"/>
            <a:ext cx="9470325" cy="907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2.</a:t>
            </a:r>
            <a:r>
              <a:rPr sz="2000" spc="12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Adăugaţi</a:t>
            </a:r>
            <a:r>
              <a:rPr sz="2000" spc="71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cardinalităţile</a:t>
            </a:r>
            <a:r>
              <a:rPr sz="2000" spc="7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minime</a:t>
            </a:r>
            <a:r>
              <a:rPr sz="2000" spc="71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7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maxime</a:t>
            </a:r>
            <a:r>
              <a:rPr sz="2000" spc="7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7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identificatorii</a:t>
            </a:r>
            <a:r>
              <a:rPr sz="2000" spc="7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7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schema</a:t>
            </a:r>
          </a:p>
          <a:p>
            <a:pPr marL="184404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obţinută</a:t>
            </a:r>
            <a:r>
              <a:rPr sz="2000" spc="4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după</a:t>
            </a:r>
            <a:r>
              <a:rPr sz="2000" spc="4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rezolvarea</a:t>
            </a:r>
            <a:r>
              <a:rPr sz="2000" spc="43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problemei</a:t>
            </a:r>
            <a:r>
              <a:rPr sz="20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1;</a:t>
            </a:r>
            <a:r>
              <a:rPr sz="2000" spc="4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specificaţi</a:t>
            </a:r>
            <a:r>
              <a:rPr sz="2000" spc="4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4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2000" spc="4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constrângeri</a:t>
            </a:r>
            <a:r>
              <a:rPr sz="2000" spc="4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184404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integritate pe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nu pot fi exprimate prin</a:t>
            </a:r>
            <a:r>
              <a:rPr sz="2000" spc="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modelul entitate-relaţie.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0997" y="4490951"/>
            <a:ext cx="814259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3.</a:t>
            </a:r>
            <a:r>
              <a:rPr sz="2000" spc="1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Reprezentaţi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următoarele informaţii printr-o</a:t>
            </a:r>
            <a:r>
              <a:rPr sz="2000" spc="-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 entitate-relaţie: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74061" y="4936552"/>
            <a:ext cx="8575807" cy="81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1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companie</a:t>
            </a:r>
            <a:r>
              <a:rPr sz="1800" spc="1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produce</a:t>
            </a:r>
            <a:r>
              <a:rPr sz="1800" spc="10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CD-uri</a:t>
            </a:r>
            <a:r>
              <a:rPr sz="1800" spc="1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1800" spc="1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cod</a:t>
            </a:r>
            <a:r>
              <a:rPr sz="18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10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titlu;</a:t>
            </a:r>
            <a:r>
              <a:rPr sz="18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18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1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CD</a:t>
            </a:r>
            <a:r>
              <a:rPr sz="18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au</a:t>
            </a:r>
            <a:r>
              <a:rPr sz="18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fost</a:t>
            </a:r>
            <a:r>
              <a:rPr sz="1800" spc="11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înregistraţi</a:t>
            </a:r>
          </a:p>
          <a:p>
            <a:pPr marL="0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unul</a:t>
            </a:r>
            <a:r>
              <a:rPr sz="18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sau</a:t>
            </a:r>
            <a:r>
              <a:rPr sz="1800" spc="2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mai</a:t>
            </a:r>
            <a:r>
              <a:rPr sz="18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mulţi</a:t>
            </a:r>
            <a:r>
              <a:rPr sz="18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cântăreţi,</a:t>
            </a:r>
            <a:r>
              <a:rPr sz="1800" spc="2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având</a:t>
            </a:r>
            <a:r>
              <a:rPr sz="1800" spc="2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27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  <a:r>
              <a:rPr sz="18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1800" spc="2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adresă</a:t>
            </a:r>
            <a:r>
              <a:rPr sz="1800" spc="2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2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câţiva</a:t>
            </a:r>
            <a:r>
              <a:rPr sz="1800" spc="2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dintre</a:t>
            </a:r>
          </a:p>
          <a:p>
            <a:pPr marL="0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aceştia şi un nume de scenă.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0997" y="5877790"/>
            <a:ext cx="8805839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4.</a:t>
            </a:r>
            <a:r>
              <a:rPr sz="2000" spc="1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Completaţi schema din problema 3 cu informaţii care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vi se par că lipsesc.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0997" y="6321274"/>
            <a:ext cx="9470921" cy="906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5.</a:t>
            </a:r>
            <a:r>
              <a:rPr sz="2000" spc="120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Creaţi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schemă</a:t>
            </a:r>
            <a:r>
              <a:rPr sz="2000" spc="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E-R</a:t>
            </a:r>
            <a:r>
              <a:rPr sz="2000" spc="4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</a:t>
            </a:r>
            <a:r>
              <a:rPr sz="2000" spc="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următoarele</a:t>
            </a:r>
            <a:r>
              <a:rPr sz="2000" spc="4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concepte,</a:t>
            </a:r>
            <a:r>
              <a:rPr sz="2000" spc="49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utilizând,</a:t>
            </a:r>
          </a:p>
          <a:p>
            <a:pPr marL="184403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6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cazul,</a:t>
            </a:r>
            <a:r>
              <a:rPr sz="2000" spc="6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construcţii</a:t>
            </a:r>
            <a:r>
              <a:rPr sz="2000" spc="6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6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tip</a:t>
            </a:r>
            <a:r>
              <a:rPr sz="2000" spc="6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generalizare.</a:t>
            </a:r>
            <a:r>
              <a:rPr sz="2000" spc="6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Indicaţi</a:t>
            </a:r>
            <a:r>
              <a:rPr sz="2000" spc="6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atributele</a:t>
            </a:r>
            <a:r>
              <a:rPr sz="2000" spc="6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entităţilor</a:t>
            </a:r>
          </a:p>
          <a:p>
            <a:pPr marL="184403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implicate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tipul generalizărilor, rezolvând eventualele suprapuneri.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39139" y="1673352"/>
            <a:ext cx="8578595" cy="4238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3949" y="364554"/>
            <a:ext cx="8578132" cy="1345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Angajaţii</a:t>
            </a:r>
            <a:r>
              <a:rPr sz="1800" spc="5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18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companii</a:t>
            </a:r>
            <a:r>
              <a:rPr sz="1800" spc="5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1800" spc="5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împart</a:t>
            </a:r>
            <a:r>
              <a:rPr sz="18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1800" spc="5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manageri,</a:t>
            </a:r>
            <a:r>
              <a:rPr sz="1800" spc="5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programatori,</a:t>
            </a:r>
            <a:r>
              <a:rPr sz="1800" spc="5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analişti,</a:t>
            </a:r>
            <a:r>
              <a:rPr sz="1800" spc="56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şefi</a:t>
            </a:r>
            <a:r>
              <a:rPr sz="1800" spc="5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114" marR="0">
              <a:lnSpc>
                <a:spcPts val="2010"/>
              </a:lnSpc>
              <a:spcBef>
                <a:spcPts val="6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  <a:r>
              <a:rPr sz="1800" spc="19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secretare.</a:t>
            </a:r>
            <a:r>
              <a:rPr sz="1800" spc="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Există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analişti</a:t>
            </a:r>
            <a:r>
              <a:rPr sz="1800" spc="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1800" spc="19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sunt</a:t>
            </a:r>
            <a:r>
              <a:rPr sz="1800" spc="1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asemenea</a:t>
            </a:r>
            <a:r>
              <a:rPr sz="1800" spc="1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programatori.</a:t>
            </a:r>
            <a:r>
              <a:rPr sz="1800" spc="19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Şefii</a:t>
            </a:r>
            <a:r>
              <a:rPr sz="1800" spc="1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114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proiect</a:t>
            </a:r>
            <a:r>
              <a:rPr sz="1800" spc="3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18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18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</a:t>
            </a:r>
            <a:r>
              <a:rPr sz="18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manageri.</a:t>
            </a:r>
            <a:r>
              <a:rPr sz="1800" spc="3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800" spc="3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18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spc="-18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3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cod,</a:t>
            </a:r>
            <a:r>
              <a:rPr sz="1800" spc="3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nume</a:t>
            </a:r>
            <a:r>
              <a:rPr sz="1800" spc="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18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prenume.</a:t>
            </a:r>
          </a:p>
          <a:p>
            <a:pPr marL="114" marR="0">
              <a:lnSpc>
                <a:spcPts val="2010"/>
              </a:lnSpc>
              <a:spcBef>
                <a:spcPts val="15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categorie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angajaţi</a:t>
            </a:r>
            <a:r>
              <a:rPr sz="18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are</a:t>
            </a:r>
            <a:r>
              <a:rPr sz="1800" spc="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salariu</a:t>
            </a:r>
            <a:r>
              <a:rPr sz="18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18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bază.</a:t>
            </a:r>
            <a:r>
              <a:rPr sz="1800" spc="1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Fiecare</a:t>
            </a:r>
            <a:r>
              <a:rPr sz="1800" spc="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angajat</a:t>
            </a:r>
            <a:r>
              <a:rPr sz="1800" spc="13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(în</a:t>
            </a:r>
            <a:r>
              <a:rPr sz="18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afară</a:t>
            </a:r>
            <a:r>
              <a:rPr sz="1800" spc="1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</a:p>
          <a:p>
            <a:pPr marL="114" marR="0">
              <a:lnSpc>
                <a:spcPts val="2010"/>
              </a:lnSpc>
              <a:spcBef>
                <a:spcPts val="5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manageri) are fixat un număr</a:t>
            </a:r>
            <a:r>
              <a:rPr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de ore de muncă.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74262" y="6484935"/>
            <a:ext cx="446154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Figura 22. Schema E-R pentru problema</a:t>
            </a:r>
            <a:r>
              <a:rPr sz="1800" spc="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3" y="367794"/>
            <a:ext cx="1409691" cy="3496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000080"/>
                </a:solidFill>
                <a:latin typeface="Arial"/>
                <a:cs typeface="Arial"/>
              </a:rPr>
              <a:t>Observaţii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263" y="1303176"/>
            <a:ext cx="9263829" cy="93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practică</a:t>
            </a:r>
            <a:r>
              <a:rPr sz="2000" spc="3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aceste</a:t>
            </a:r>
            <a:r>
              <a:rPr sz="2000" spc="37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etape</a:t>
            </a:r>
            <a:r>
              <a:rPr sz="2000" spc="3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nu</a:t>
            </a:r>
            <a:r>
              <a:rPr sz="2000" spc="35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sunt</a:t>
            </a:r>
            <a:r>
              <a:rPr sz="2000" spc="36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  <a:r>
              <a:rPr sz="2000" spc="3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general</a:t>
            </a:r>
            <a:r>
              <a:rPr sz="2000" spc="35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secvenţiale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2000" spc="36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deoarece</a:t>
            </a:r>
            <a:r>
              <a:rPr sz="2000" spc="35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3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timpul</a:t>
            </a:r>
          </a:p>
          <a:p>
            <a:pPr marL="228599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uneia</a:t>
            </a:r>
            <a:r>
              <a:rPr sz="2000" spc="92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dintre</a:t>
            </a:r>
            <a:r>
              <a:rPr sz="2000" spc="9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activităţile</a:t>
            </a:r>
            <a:r>
              <a:rPr sz="2000" spc="9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menţionate</a:t>
            </a:r>
            <a:r>
              <a:rPr sz="2000" spc="9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este</a:t>
            </a:r>
            <a:r>
              <a:rPr sz="2000" spc="91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necesară</a:t>
            </a:r>
            <a:r>
              <a:rPr sz="2000" spc="9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revenirea</a:t>
            </a:r>
            <a:r>
              <a:rPr sz="2000" spc="9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la</a:t>
            </a:r>
            <a:r>
              <a:rPr sz="2000" spc="92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o</a:t>
            </a:r>
            <a:r>
              <a:rPr sz="2000" spc="93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etapă</a:t>
            </a:r>
          </a:p>
          <a:p>
            <a:pPr marL="228599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anterioară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8263" y="2793648"/>
            <a:ext cx="9263721" cy="1224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câteodată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este</a:t>
            </a:r>
            <a:r>
              <a:rPr sz="2000" spc="6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necesară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introducerea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unei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noi</a:t>
            </a:r>
            <a:r>
              <a:rPr sz="2000" spc="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activităţi</a:t>
            </a:r>
            <a:r>
              <a:rPr sz="2000" spc="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prototipizarea</a:t>
            </a:r>
            <a:r>
              <a:rPr sz="2000" i="1" spc="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</a:p>
          <a:p>
            <a:pPr marL="228599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constă</a:t>
            </a:r>
            <a:r>
              <a:rPr sz="2000" spc="5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utilizarea</a:t>
            </a:r>
            <a:r>
              <a:rPr sz="2000" spc="4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unor</a:t>
            </a:r>
            <a:r>
              <a:rPr sz="20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unelte</a:t>
            </a:r>
            <a:r>
              <a:rPr sz="2000" spc="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software</a:t>
            </a:r>
            <a:r>
              <a:rPr sz="2000" spc="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specifice</a:t>
            </a:r>
            <a:r>
              <a:rPr sz="2000" spc="6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crearea</a:t>
            </a:r>
            <a:r>
              <a:rPr sz="20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rapidă</a:t>
            </a:r>
            <a:r>
              <a:rPr sz="2000" spc="4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4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unei</a:t>
            </a:r>
          </a:p>
          <a:p>
            <a:pPr marL="228599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versiuni</a:t>
            </a:r>
            <a:r>
              <a:rPr sz="2000" spc="3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simplificate</a:t>
            </a:r>
            <a:r>
              <a:rPr sz="2000" spc="3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3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sistemului</a:t>
            </a:r>
            <a:r>
              <a:rPr sz="2000" spc="32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informaţional</a:t>
            </a:r>
            <a:r>
              <a:rPr sz="2000" spc="32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cu</a:t>
            </a:r>
            <a:r>
              <a:rPr sz="2000" spc="3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ajutorul</a:t>
            </a:r>
            <a:r>
              <a:rPr sz="2000" spc="30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căreia</a:t>
            </a:r>
            <a:r>
              <a:rPr sz="2000" spc="3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</a:t>
            </a:r>
            <a:r>
              <a:rPr sz="2000" spc="31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testează</a:t>
            </a:r>
          </a:p>
          <a:p>
            <a:pPr marL="228599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funcţionalitatea acestuia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74063" y="4583915"/>
            <a:ext cx="8576879" cy="615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9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2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prototipul</a:t>
            </a:r>
            <a:r>
              <a:rPr sz="20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poate</a:t>
            </a:r>
            <a:r>
              <a:rPr sz="2000" spc="28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fi</a:t>
            </a:r>
            <a:r>
              <a:rPr sz="20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prezentat</a:t>
            </a:r>
            <a:r>
              <a:rPr sz="2000" spc="2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clienţilor</a:t>
            </a:r>
            <a:r>
              <a:rPr sz="2000" spc="27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2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30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verifica</a:t>
            </a:r>
            <a:r>
              <a:rPr sz="2000" spc="28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dacă</a:t>
            </a:r>
            <a:r>
              <a:rPr sz="2000" spc="2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au</a:t>
            </a:r>
            <a:r>
              <a:rPr sz="2000" spc="2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fost</a:t>
            </a:r>
          </a:p>
          <a:p>
            <a:pPr marL="0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extrase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 modelate corect cerinţele acestora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662" y="367794"/>
            <a:ext cx="9350057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METODOLOGII PENTRU</a:t>
            </a:r>
            <a:r>
              <a:rPr lang="en-US" sz="22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PROIECTAREA</a:t>
            </a:r>
            <a:r>
              <a:rPr lang="en-US" sz="2200" b="1" spc="-1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"/>
                <a:cs typeface="Arial"/>
              </a:rPr>
              <a:t>BAZELOR DE </a:t>
            </a:r>
            <a:r>
              <a:rPr lang="en-US" sz="2200" b="1" spc="10" dirty="0" smtClean="0">
                <a:solidFill>
                  <a:srgbClr val="FF0000"/>
                </a:solidFill>
                <a:latin typeface="Arial"/>
                <a:cs typeface="Arial"/>
              </a:rPr>
              <a:t>DATE</a:t>
            </a:r>
            <a:endParaRPr lang="en-US" sz="2200" b="1" spc="1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663" y="1130532"/>
            <a:ext cx="9488454" cy="613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6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4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abordare</a:t>
            </a:r>
            <a:r>
              <a:rPr sz="2000" spc="4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structurată</a:t>
            </a:r>
            <a:r>
              <a:rPr sz="2000" spc="4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44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proiectării</a:t>
            </a:r>
            <a:r>
              <a:rPr sz="2000" spc="4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bazelor</a:t>
            </a:r>
            <a:r>
              <a:rPr sz="2000" spc="457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</a:t>
            </a:r>
            <a:r>
              <a:rPr sz="2000" spc="4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constă</a:t>
            </a:r>
            <a:r>
              <a:rPr sz="2000" spc="45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4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parcurgerea</a:t>
            </a:r>
          </a:p>
          <a:p>
            <a:pPr marL="0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următoarelor etape: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4003" y="1857912"/>
            <a:ext cx="9057704" cy="640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descompunerea</a:t>
            </a:r>
            <a:r>
              <a:rPr sz="2000" i="1" spc="25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activităţii</a:t>
            </a:r>
            <a:r>
              <a:rPr sz="20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proiectare</a:t>
            </a:r>
            <a:r>
              <a:rPr sz="2000" spc="22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paşi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succesivi,</a:t>
            </a:r>
            <a:r>
              <a:rPr sz="2000" spc="23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independenţi</a:t>
            </a:r>
            <a:r>
              <a:rPr sz="2000" spc="2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unul</a:t>
            </a:r>
          </a:p>
          <a:p>
            <a:pPr marL="18288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 altul;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4003" y="2612292"/>
            <a:ext cx="9057005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5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serie</a:t>
            </a:r>
            <a:r>
              <a:rPr sz="2000" spc="1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strategii</a:t>
            </a:r>
            <a:r>
              <a:rPr sz="2000" i="1" spc="15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14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urmate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4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17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criterii</a:t>
            </a:r>
            <a:r>
              <a:rPr sz="2000" i="1" spc="12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permit</a:t>
            </a:r>
            <a:r>
              <a:rPr sz="2000" spc="14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alegere</a:t>
            </a:r>
            <a:r>
              <a:rPr sz="2000" spc="15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5359" y="2928851"/>
            <a:ext cx="4288365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cazul în care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există mai multe soluţii;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4003" y="3365147"/>
            <a:ext cx="8097948" cy="34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modele de referinţă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pentru</a:t>
            </a:r>
            <a:r>
              <a:rPr sz="2000" spc="-1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 descrie intrările şi ieşirile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diferitelor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faze.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16863" y="4280639"/>
            <a:ext cx="7677122" cy="322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Proprietăţile care trebuie garantate de o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anumită metodologie sunt: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5527" y="4715411"/>
            <a:ext cx="9055212" cy="93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generalitatea</a:t>
            </a:r>
            <a:r>
              <a:rPr sz="2000" i="1" spc="22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privitoare</a:t>
            </a:r>
            <a:r>
              <a:rPr sz="2000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000" spc="23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aplicaţiile</a:t>
            </a:r>
            <a:r>
              <a:rPr sz="20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sistemele</a:t>
            </a:r>
            <a:r>
              <a:rPr sz="2000" spc="2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</a:t>
            </a:r>
            <a:r>
              <a:rPr sz="2000" spc="23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care</a:t>
            </a:r>
            <a:r>
              <a:rPr sz="2000" spc="2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rulează</a:t>
            </a:r>
            <a:r>
              <a:rPr sz="2000" spc="2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(şi</a:t>
            </a:r>
            <a:r>
              <a:rPr sz="2000" spc="22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astfel</a:t>
            </a:r>
          </a:p>
          <a:p>
            <a:pPr marL="179832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posibilitatea</a:t>
            </a:r>
            <a:r>
              <a:rPr sz="2000" spc="4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utilizării</a:t>
            </a:r>
            <a:r>
              <a:rPr sz="2000" spc="4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independent</a:t>
            </a:r>
            <a:r>
              <a:rPr sz="2000" spc="4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sz="2000" spc="47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aplicaţie</a:t>
            </a:r>
            <a:r>
              <a:rPr sz="2000" spc="50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specifică</a:t>
            </a:r>
            <a:r>
              <a:rPr sz="2000" spc="46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4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4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46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</a:t>
            </a:r>
          </a:p>
          <a:p>
            <a:pPr marL="179832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disponibil);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5527" y="5760874"/>
            <a:ext cx="6897675" cy="811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calitatea produsului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, care presupune acurateţe şi eficienţă;</a:t>
            </a:r>
          </a:p>
          <a:p>
            <a:pPr marL="0" marR="0">
              <a:lnSpc>
                <a:spcPts val="2455"/>
              </a:lnSpc>
              <a:spcBef>
                <a:spcPts val="113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uşurinţa utilizării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2520695" y="359664"/>
            <a:ext cx="5015483" cy="6669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0858" y="7108441"/>
            <a:ext cx="4067368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Figura 2. Fazele</a:t>
            </a:r>
            <a:r>
              <a:rPr sz="1800" spc="-11" dirty="0">
                <a:solidFill>
                  <a:srgbClr val="000000"/>
                </a:solidFill>
                <a:latin typeface="PRJHNN+TimesNewRoman"/>
                <a:cs typeface="PRJHNN+TimesNewRoman"/>
              </a:rPr>
              <a:t> </a:t>
            </a:r>
            <a:r>
              <a:rPr sz="1800" dirty="0">
                <a:solidFill>
                  <a:srgbClr val="000000"/>
                </a:solidFill>
                <a:latin typeface="PRJHNN+TimesNewRoman"/>
                <a:cs typeface="PRJHNN+TimesNewRoman"/>
              </a:rPr>
              <a:t>proiectării bazelor de date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4704" y="285800"/>
            <a:ext cx="733383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PROIECTAREA</a:t>
            </a:r>
            <a:r>
              <a:rPr lang="en-US" sz="2400" i="1" spc="15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Arial"/>
                <a:cs typeface="Arial"/>
              </a:rPr>
              <a:t>CONCEPTUALĂ</a:t>
            </a:r>
            <a:endParaRPr lang="en-US" sz="2400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739" y="1624740"/>
            <a:ext cx="9264274" cy="93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Scop:</a:t>
            </a:r>
            <a:r>
              <a:rPr sz="2000" spc="52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reprezentarea</a:t>
            </a:r>
            <a:r>
              <a:rPr sz="2000" spc="5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cerinţelor</a:t>
            </a:r>
            <a:r>
              <a:rPr sz="2000" spc="53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informale</a:t>
            </a:r>
            <a:r>
              <a:rPr sz="2000" spc="52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ale</a:t>
            </a:r>
            <a:r>
              <a:rPr sz="2000" spc="52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aplicaţiei</a:t>
            </a:r>
            <a:r>
              <a:rPr sz="2000" spc="5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526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termenii</a:t>
            </a:r>
            <a:r>
              <a:rPr sz="2000" spc="52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descrierii</a:t>
            </a:r>
          </a:p>
          <a:p>
            <a:pPr marL="225552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complete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şi</a:t>
            </a:r>
            <a:r>
              <a:rPr sz="2000" spc="15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formale</a:t>
            </a:r>
            <a:r>
              <a:rPr sz="2000" spc="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dar</a:t>
            </a:r>
            <a:r>
              <a:rPr sz="2000" spc="18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independent</a:t>
            </a:r>
            <a:r>
              <a:rPr sz="2000" spc="16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17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criteriul</a:t>
            </a:r>
            <a:r>
              <a:rPr sz="2000" spc="162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folosit</a:t>
            </a:r>
            <a:r>
              <a:rPr sz="2000" spc="16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pentru</a:t>
            </a:r>
            <a:r>
              <a:rPr sz="2000" spc="16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reprezentare</a:t>
            </a:r>
            <a:r>
              <a:rPr sz="2000" spc="16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225551" marR="0">
              <a:lnSpc>
                <a:spcPts val="2238"/>
              </a:lnSpc>
              <a:spcBef>
                <a:spcPts val="53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sistemul de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management</a:t>
            </a:r>
            <a:r>
              <a:rPr sz="2000" spc="-1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al bazei de date.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739" y="3420011"/>
            <a:ext cx="9263492" cy="93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Rezultat: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schema</a:t>
            </a:r>
            <a:r>
              <a:rPr sz="2000" i="1" spc="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conceptuală</a:t>
            </a:r>
            <a:r>
              <a:rPr sz="2000" i="1" spc="17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model de date conceptual</a:t>
            </a:r>
            <a:r>
              <a:rPr sz="2000" i="1" spc="2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-</a:t>
            </a:r>
            <a:r>
              <a:rPr sz="2000" spc="1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permite</a:t>
            </a:r>
            <a:r>
              <a:rPr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descrierea</a:t>
            </a:r>
          </a:p>
          <a:p>
            <a:pPr marL="225552" marR="0">
              <a:lnSpc>
                <a:spcPts val="2238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organizării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datelor</a:t>
            </a:r>
            <a:r>
              <a:rPr sz="2000" spc="2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sz="20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un</a:t>
            </a:r>
            <a:r>
              <a:rPr sz="2000" spc="28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nivel</a:t>
            </a:r>
            <a:r>
              <a:rPr sz="20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înalt</a:t>
            </a:r>
            <a:r>
              <a:rPr sz="2000" spc="2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abstractizare</a:t>
            </a:r>
            <a:r>
              <a:rPr sz="20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fără</a:t>
            </a:r>
            <a:r>
              <a:rPr sz="2000" spc="272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0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lua</a:t>
            </a:r>
            <a:r>
              <a:rPr sz="2000" spc="273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  <a:r>
              <a:rPr sz="2000" spc="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considerare</a:t>
            </a:r>
          </a:p>
          <a:p>
            <a:pPr marL="225552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aspectele de implementare.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740" y="5213759"/>
            <a:ext cx="9265815" cy="93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OSTKVD+Symbol"/>
                <a:cs typeface="OSTKVD+Symbol"/>
              </a:rPr>
              <a:t>•</a:t>
            </a:r>
            <a:r>
              <a:rPr sz="2000" spc="3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Proiectantul</a:t>
            </a:r>
            <a:r>
              <a:rPr sz="20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trebuie</a:t>
            </a:r>
            <a:r>
              <a:rPr sz="2000" spc="6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să</a:t>
            </a:r>
            <a:r>
              <a:rPr sz="2000" spc="698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reprezinte</a:t>
            </a:r>
            <a:r>
              <a:rPr sz="2000" spc="7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00080"/>
                </a:solidFill>
                <a:latin typeface="Arial"/>
                <a:cs typeface="Arial"/>
              </a:rPr>
              <a:t>conţinutul</a:t>
            </a:r>
            <a:r>
              <a:rPr sz="2000" i="1" spc="70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bazei</a:t>
            </a:r>
            <a:r>
              <a:rPr sz="2000" spc="7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de</a:t>
            </a:r>
            <a:r>
              <a:rPr sz="2000" spc="7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date</a:t>
            </a:r>
            <a:r>
              <a:rPr sz="2000" spc="71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fără</a:t>
            </a:r>
            <a:r>
              <a:rPr sz="2000" spc="7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a</a:t>
            </a:r>
            <a:r>
              <a:rPr sz="2000" spc="70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lua</a:t>
            </a:r>
            <a:r>
              <a:rPr sz="2000" spc="703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în</a:t>
            </a:r>
          </a:p>
          <a:p>
            <a:pPr marL="225551" marR="0">
              <a:lnSpc>
                <a:spcPts val="2238"/>
              </a:lnSpc>
              <a:spcBef>
                <a:spcPts val="49"/>
              </a:spcBef>
              <a:spcAft>
                <a:spcPts val="0"/>
              </a:spcAft>
            </a:pP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considerare</a:t>
            </a:r>
            <a:r>
              <a:rPr sz="2000" spc="225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mijloacele</a:t>
            </a:r>
            <a:r>
              <a:rPr sz="2000" spc="2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prin</a:t>
            </a:r>
            <a:r>
              <a:rPr sz="2000" spc="23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care</a:t>
            </a:r>
            <a:r>
              <a:rPr sz="2000" spc="236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informaţiile</a:t>
            </a:r>
            <a:r>
              <a:rPr sz="2000" spc="238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respective</a:t>
            </a:r>
            <a:r>
              <a:rPr sz="2000" spc="234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vor</a:t>
            </a:r>
            <a:r>
              <a:rPr sz="2000" spc="241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fi</a:t>
            </a:r>
            <a:r>
              <a:rPr sz="2000" spc="239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80"/>
                </a:solidFill>
                <a:latin typeface="Arial"/>
                <a:cs typeface="Arial"/>
              </a:rPr>
              <a:t>implementate</a:t>
            </a:r>
            <a:r>
              <a:rPr sz="2000" spc="240" dirty="0">
                <a:solidFill>
                  <a:srgbClr val="0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în</a:t>
            </a:r>
          </a:p>
          <a:p>
            <a:pPr marL="225551" marR="0">
              <a:lnSpc>
                <a:spcPts val="2238"/>
              </a:lnSpc>
              <a:spcBef>
                <a:spcPts val="65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sistem</a:t>
            </a:r>
            <a:r>
              <a:rPr sz="2000" spc="-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sau eficienţa programelor ce utilizează aceste informaţii.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4578</Words>
  <Application>Microsoft Office PowerPoint</Application>
  <PresentationFormat>Custom</PresentationFormat>
  <Paragraphs>558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OSTKVD+Symbol</vt:lpstr>
      <vt:lpstr>Times New Roman</vt:lpstr>
      <vt:lpstr>Calibri</vt:lpstr>
      <vt:lpstr>PRJHNN+TimesNewRoman</vt:lpstr>
      <vt:lpstr>QOHMBS+CourierNew</vt:lpstr>
      <vt:lpstr>LQOMJD+Wingdings</vt:lpstr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lastModifiedBy>Mihai</cp:lastModifiedBy>
  <cp:revision>2</cp:revision>
  <dcterms:modified xsi:type="dcterms:W3CDTF">2020-09-30T20:47:19Z</dcterms:modified>
</cp:coreProperties>
</file>