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8"/>
  </p:notesMasterIdLst>
  <p:handoutMasterIdLst>
    <p:handoutMasterId r:id="rId29"/>
  </p:handoutMasterIdLst>
  <p:sldIdLst>
    <p:sldId id="256" r:id="rId2"/>
    <p:sldId id="276" r:id="rId3"/>
    <p:sldId id="282" r:id="rId4"/>
    <p:sldId id="281" r:id="rId5"/>
    <p:sldId id="277" r:id="rId6"/>
    <p:sldId id="278" r:id="rId7"/>
    <p:sldId id="279" r:id="rId8"/>
    <p:sldId id="280" r:id="rId9"/>
    <p:sldId id="275" r:id="rId10"/>
    <p:sldId id="274" r:id="rId11"/>
    <p:sldId id="257" r:id="rId12"/>
    <p:sldId id="259" r:id="rId13"/>
    <p:sldId id="260" r:id="rId14"/>
    <p:sldId id="258" r:id="rId15"/>
    <p:sldId id="261" r:id="rId16"/>
    <p:sldId id="262" r:id="rId17"/>
    <p:sldId id="263" r:id="rId18"/>
    <p:sldId id="264" r:id="rId19"/>
    <p:sldId id="266" r:id="rId20"/>
    <p:sldId id="265" r:id="rId21"/>
    <p:sldId id="268" r:id="rId22"/>
    <p:sldId id="269" r:id="rId23"/>
    <p:sldId id="267" r:id="rId24"/>
    <p:sldId id="270" r:id="rId25"/>
    <p:sldId id="271" r:id="rId26"/>
    <p:sldId id="272" r:id="rId27"/>
  </p:sldIdLst>
  <p:sldSz cx="9144000" cy="6858000" type="screen4x3"/>
  <p:notesSz cx="6797675" cy="9926638"/>
  <p:defaultTextStyle>
    <a:defPPr>
      <a:defRPr lang="ro-RO"/>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6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9" autoAdjust="0"/>
    <p:restoredTop sz="94660"/>
  </p:normalViewPr>
  <p:slideViewPr>
    <p:cSldViewPr>
      <p:cViewPr varScale="1">
        <p:scale>
          <a:sx n="69" d="100"/>
          <a:sy n="69" d="100"/>
        </p:scale>
        <p:origin x="-10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o-RO"/>
          </a:p>
        </p:txBody>
      </p:sp>
      <p:sp>
        <p:nvSpPr>
          <p:cNvPr id="1177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o-RO"/>
          </a:p>
        </p:txBody>
      </p:sp>
      <p:sp>
        <p:nvSpPr>
          <p:cNvPr id="11776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o-RO"/>
          </a:p>
        </p:txBody>
      </p:sp>
      <p:sp>
        <p:nvSpPr>
          <p:cNvPr id="11776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6E3091-7F2D-491A-89DB-05C1DFC27E75}" type="slidenum">
              <a:rPr lang="ro-RO"/>
              <a:pPr>
                <a:defRPr/>
              </a:pPr>
              <a:t>‹#›</a:t>
            </a:fld>
            <a:endParaRPr lang="ro-RO"/>
          </a:p>
        </p:txBody>
      </p:sp>
    </p:spTree>
    <p:extLst>
      <p:ext uri="{BB962C8B-B14F-4D97-AF65-F5344CB8AC3E}">
        <p14:creationId xmlns:p14="http://schemas.microsoft.com/office/powerpoint/2010/main" val="1250794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0342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43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0343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F927A8-9AB3-4E95-ABF8-8BDA578C0A59}" type="slidenum">
              <a:rPr lang="en-GB"/>
              <a:pPr>
                <a:defRPr/>
              </a:pPr>
              <a:t>‹#›</a:t>
            </a:fld>
            <a:endParaRPr lang="en-GB"/>
          </a:p>
        </p:txBody>
      </p:sp>
    </p:spTree>
    <p:extLst>
      <p:ext uri="{BB962C8B-B14F-4D97-AF65-F5344CB8AC3E}">
        <p14:creationId xmlns:p14="http://schemas.microsoft.com/office/powerpoint/2010/main" val="1480672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17575" y="744538"/>
            <a:ext cx="4962525" cy="3722687"/>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FA4FDF-9690-49B4-BDFB-C3808367CC7D}"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B6ADE1-298B-4E7B-A6F9-6346E55043A9}"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17575" y="744538"/>
            <a:ext cx="4962525" cy="3722687"/>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80C47D-DF37-4DF7-B682-557BC57A1DF4}"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17575" y="744538"/>
            <a:ext cx="4962525" cy="3722687"/>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CC4E22-9604-4948-85EA-F90D69B2BE6C}"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7575" y="744538"/>
            <a:ext cx="4962525" cy="3722687"/>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06AA7E-EE67-4D49-BD83-2557D2356BA2}" type="slidenum">
              <a:rPr lang="en-GB" altLang="en-US" smtClean="0"/>
              <a:pPr eaLnBrk="1" hangingPunct="1">
                <a:spcBef>
                  <a:spcPct val="0"/>
                </a:spcBef>
              </a:pPr>
              <a:t>19</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17575" y="744538"/>
            <a:ext cx="4962525" cy="37226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4200D7-BD1D-42E2-AF43-69F3DFA58BD0}"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7575" y="744538"/>
            <a:ext cx="4962525" cy="3722687"/>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CF717C-1CCF-41D5-8484-FCBFAB4760FF}"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17575" y="744538"/>
            <a:ext cx="4962525" cy="372268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D7B8D7-433E-4438-BBCB-0EAD22E34343}" type="slidenum">
              <a:rPr lang="en-GB" altLang="en-US" smtClean="0"/>
              <a:pPr eaLnBrk="1" hangingPunct="1">
                <a:spcBef>
                  <a:spcPct val="0"/>
                </a:spcBef>
              </a:pPr>
              <a:t>22</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A559962-AB06-4BDC-919C-E32C26C648F5}"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17575" y="744538"/>
            <a:ext cx="4962525" cy="3722687"/>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D6C16A-042C-479F-A662-8B80052A2D8F}" type="slidenum">
              <a:rPr lang="en-GB" altLang="en-US" smtClean="0"/>
              <a:pPr eaLnBrk="1" hangingPunct="1">
                <a:spcBef>
                  <a:spcPct val="0"/>
                </a:spcBef>
              </a:pPr>
              <a:t>24</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17575" y="744538"/>
            <a:ext cx="4962525"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D201B8-3C26-4F5C-AD4C-B06444D367D3}"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17575" y="744538"/>
            <a:ext cx="4962525" cy="3722687"/>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0EE09B-4CA6-4D02-8C8B-E756F32BC8F7}"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7282EF-C48E-41EA-9DCC-07DB953ADFFB}" type="slidenum">
              <a:rPr lang="en-GB" altLang="en-US" smtClean="0"/>
              <a:pPr eaLnBrk="1" hangingPunct="1">
                <a:spcBef>
                  <a:spcPct val="0"/>
                </a:spcBef>
              </a:pPr>
              <a:t>26</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17575" y="744538"/>
            <a:ext cx="4962525" cy="3722687"/>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0C8B0E-998B-4F13-AEC9-428628423731}"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4538"/>
            <a:ext cx="4962525" cy="3722687"/>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2EC043-BA4B-46A2-926C-0F2E5A21412C}"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641F50-E522-4C28-BE85-943218C4C767}" type="slidenum">
              <a:rPr lang="en-GB" altLang="en-US" smtClean="0"/>
              <a:pPr eaLnBrk="1" hangingPunct="1">
                <a:spcBef>
                  <a:spcPct val="0"/>
                </a:spcBef>
              </a:pPr>
              <a:t>11</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917575" y="744538"/>
            <a:ext cx="4962525" cy="3722687"/>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4D1258-07FC-4B6C-A4BD-A903E6BFC4CF}"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17575" y="744538"/>
            <a:ext cx="4962525" cy="3722687"/>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F86083-8921-47B7-9642-530CB734B193}"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17575" y="744538"/>
            <a:ext cx="4962525" cy="3722687"/>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11F1C4-951A-4770-BC9E-2492FAB3C97B}"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17575" y="744538"/>
            <a:ext cx="4962525" cy="3722687"/>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182D92-B2CC-477A-A516-EF74D8531009}" type="slidenum">
              <a:rPr lang="en-GB" altLang="en-US" smtClean="0"/>
              <a:pPr eaLnBrk="1" hangingPunct="1">
                <a:spcBef>
                  <a:spcPct val="0"/>
                </a:spcBef>
              </a:pPr>
              <a:t>15</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4"/>
            <p:cNvSpPr>
              <a:spLocks noChangeArrowheads="1"/>
            </p:cNvSpPr>
            <p:nvPr/>
          </p:nvSpPr>
          <p:spPr bwMode="auto">
            <a:xfrm>
              <a:off x="-1584" y="864"/>
              <a:ext cx="2304" cy="2304"/>
            </a:xfrm>
            <a:custGeom>
              <a:avLst/>
              <a:gdLst>
                <a:gd name="T0" fmla="*/ 57 w 64000"/>
                <a:gd name="T1" fmla="*/ 3 h 64000"/>
                <a:gd name="T2" fmla="*/ 83 w 64000"/>
                <a:gd name="T3" fmla="*/ 41 h 64000"/>
                <a:gd name="T4" fmla="*/ 57 w 64000"/>
                <a:gd name="T5" fmla="*/ 80 h 64000"/>
                <a:gd name="T6" fmla="*/ 57 w 64000"/>
                <a:gd name="T7" fmla="*/ 80 h 64000"/>
                <a:gd name="T8" fmla="*/ 57 w 64000"/>
                <a:gd name="T9" fmla="*/ 80 h 64000"/>
                <a:gd name="T10" fmla="*/ 57 w 64000"/>
                <a:gd name="T11" fmla="*/ 80 h 64000"/>
                <a:gd name="T12" fmla="*/ 57 w 64000"/>
                <a:gd name="T13" fmla="*/ 3 h 64000"/>
                <a:gd name="T14" fmla="*/ 57 w 64000"/>
                <a:gd name="T15" fmla="*/ 3 h 64000"/>
                <a:gd name="T16" fmla="*/ 57 w 64000"/>
                <a:gd name="T17" fmla="*/ 3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p:cNvSpPr>
              <a:spLocks noChangeArrowheads="1"/>
            </p:cNvSpPr>
            <p:nvPr/>
          </p:nvSpPr>
          <p:spPr bwMode="auto">
            <a:xfrm>
              <a:off x="-2030" y="192"/>
              <a:ext cx="2544" cy="2544"/>
            </a:xfrm>
            <a:custGeom>
              <a:avLst/>
              <a:gdLst>
                <a:gd name="T0" fmla="*/ 81 w 64000"/>
                <a:gd name="T1" fmla="*/ 10 h 64000"/>
                <a:gd name="T2" fmla="*/ 101 w 64000"/>
                <a:gd name="T3" fmla="*/ 51 h 64000"/>
                <a:gd name="T4" fmla="*/ 81 w 64000"/>
                <a:gd name="T5" fmla="*/ 91 h 64000"/>
                <a:gd name="T6" fmla="*/ 81 w 64000"/>
                <a:gd name="T7" fmla="*/ 91 h 64000"/>
                <a:gd name="T8" fmla="*/ 81 w 64000"/>
                <a:gd name="T9" fmla="*/ 91 h 64000"/>
                <a:gd name="T10" fmla="*/ 81 w 64000"/>
                <a:gd name="T11" fmla="*/ 91 h 64000"/>
                <a:gd name="T12" fmla="*/ 81 w 64000"/>
                <a:gd name="T13" fmla="*/ 10 h 64000"/>
                <a:gd name="T14" fmla="*/ 81 w 64000"/>
                <a:gd name="T15" fmla="*/ 10 h 64000"/>
                <a:gd name="T16" fmla="*/ 81 w 64000"/>
                <a:gd name="T17" fmla="*/ 1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16742" name="Rectangle 6"/>
          <p:cNvSpPr>
            <a:spLocks noGrp="1" noChangeArrowheads="1"/>
          </p:cNvSpPr>
          <p:nvPr>
            <p:ph type="ctrTitle"/>
          </p:nvPr>
        </p:nvSpPr>
        <p:spPr>
          <a:xfrm>
            <a:off x="1443038" y="985838"/>
            <a:ext cx="7239000" cy="1444625"/>
          </a:xfrm>
        </p:spPr>
        <p:txBody>
          <a:bodyPr/>
          <a:lstStyle>
            <a:lvl1pPr>
              <a:defRPr sz="4000"/>
            </a:lvl1pPr>
          </a:lstStyle>
          <a:p>
            <a:r>
              <a:rPr lang="ro-RO"/>
              <a:t>Click to edit Master title style</a:t>
            </a:r>
          </a:p>
        </p:txBody>
      </p:sp>
      <p:sp>
        <p:nvSpPr>
          <p:cNvPr id="11674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ro-RO"/>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5F835792-C37C-49A0-9D22-BE20A659F11D}" type="datetime1">
              <a:rPr lang="ro-MO"/>
              <a:pPr>
                <a:defRPr/>
              </a:pPr>
              <a:t>16.08.2022</a:t>
            </a:fld>
            <a:endParaRPr lang="ro-RO"/>
          </a:p>
        </p:txBody>
      </p:sp>
      <p:sp>
        <p:nvSpPr>
          <p:cNvPr id="9" name="Rectangle 9"/>
          <p:cNvSpPr>
            <a:spLocks noGrp="1" noChangeArrowheads="1"/>
          </p:cNvSpPr>
          <p:nvPr>
            <p:ph type="ftr" sz="quarter" idx="11"/>
          </p:nvPr>
        </p:nvSpPr>
        <p:spPr/>
        <p:txBody>
          <a:bodyPr/>
          <a:lstStyle>
            <a:lvl1pPr>
              <a:defRPr sz="1200" b="0">
                <a:solidFill>
                  <a:schemeClr val="tx1"/>
                </a:solidFill>
              </a:defRPr>
            </a:lvl1pPr>
          </a:lstStyle>
          <a:p>
            <a:pPr>
              <a:defRPr/>
            </a:pPr>
            <a:r>
              <a:rPr lang="ro-RO"/>
              <a:t>Perebinos Mihail</a:t>
            </a:r>
          </a:p>
        </p:txBody>
      </p:sp>
      <p:sp>
        <p:nvSpPr>
          <p:cNvPr id="10" name="Rectangle 10"/>
          <p:cNvSpPr>
            <a:spLocks noGrp="1" noChangeArrowheads="1"/>
          </p:cNvSpPr>
          <p:nvPr>
            <p:ph type="sldNum" sz="quarter" idx="12"/>
          </p:nvPr>
        </p:nvSpPr>
        <p:spPr/>
        <p:txBody>
          <a:bodyPr/>
          <a:lstStyle>
            <a:lvl1pPr>
              <a:defRPr/>
            </a:lvl1pPr>
          </a:lstStyle>
          <a:p>
            <a:pPr>
              <a:defRPr/>
            </a:pPr>
            <a:fld id="{8BA86169-3DDD-4654-A73C-5D8E5804AD8C}" type="slidenum">
              <a:rPr lang="ro-RO"/>
              <a:pPr>
                <a:defRPr/>
              </a:pPr>
              <a:t>‹#›</a:t>
            </a:fld>
            <a:endParaRPr lang="ro-RO"/>
          </a:p>
        </p:txBody>
      </p:sp>
    </p:spTree>
    <p:extLst>
      <p:ext uri="{BB962C8B-B14F-4D97-AF65-F5344CB8AC3E}">
        <p14:creationId xmlns:p14="http://schemas.microsoft.com/office/powerpoint/2010/main" val="159534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36619BD5-F7EF-4C01-B3CF-9E7DE559BF5E}" type="datetime1">
              <a:rPr lang="ro-MO"/>
              <a:pPr>
                <a:defRPr/>
              </a:pPr>
              <a:t>16.08.2022</a:t>
            </a:fld>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1D19A6E1-5360-4614-B3D5-6D513D49EF7D}" type="slidenum">
              <a:rPr lang="ro-RO"/>
              <a:pPr>
                <a:defRPr/>
              </a:pPr>
              <a:t>‹#›</a:t>
            </a:fld>
            <a:endParaRPr lang="ro-RO"/>
          </a:p>
        </p:txBody>
      </p:sp>
    </p:spTree>
    <p:extLst>
      <p:ext uri="{BB962C8B-B14F-4D97-AF65-F5344CB8AC3E}">
        <p14:creationId xmlns:p14="http://schemas.microsoft.com/office/powerpoint/2010/main" val="420129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16355278-72B3-447A-A828-5AF734F359D1}" type="datetime1">
              <a:rPr lang="ro-MO"/>
              <a:pPr>
                <a:defRPr/>
              </a:pPr>
              <a:t>16.08.2022</a:t>
            </a:fld>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A1439E16-5CEC-41C2-A1B8-F0ED953EF4DA}" type="slidenum">
              <a:rPr lang="ro-RO"/>
              <a:pPr>
                <a:defRPr/>
              </a:pPr>
              <a:t>‹#›</a:t>
            </a:fld>
            <a:endParaRPr lang="ro-RO"/>
          </a:p>
        </p:txBody>
      </p:sp>
    </p:spTree>
    <p:extLst>
      <p:ext uri="{BB962C8B-B14F-4D97-AF65-F5344CB8AC3E}">
        <p14:creationId xmlns:p14="http://schemas.microsoft.com/office/powerpoint/2010/main" val="387919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79A7EC75-6D62-4301-9C14-F0B0AE886356}" type="datetime1">
              <a:rPr lang="ro-MO"/>
              <a:pPr>
                <a:defRPr/>
              </a:pPr>
              <a:t>16.08.2022</a:t>
            </a:fld>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762C053C-6B4E-44B0-9A28-3B09D5772582}" type="slidenum">
              <a:rPr lang="ro-RO"/>
              <a:pPr>
                <a:defRPr/>
              </a:pPr>
              <a:t>‹#›</a:t>
            </a:fld>
            <a:endParaRPr lang="ro-RO"/>
          </a:p>
        </p:txBody>
      </p:sp>
    </p:spTree>
    <p:extLst>
      <p:ext uri="{BB962C8B-B14F-4D97-AF65-F5344CB8AC3E}">
        <p14:creationId xmlns:p14="http://schemas.microsoft.com/office/powerpoint/2010/main" val="40886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A30F6508-73F7-43F0-A4AC-87E866BBC5A1}" type="datetime1">
              <a:rPr lang="ro-MO"/>
              <a:pPr>
                <a:defRPr/>
              </a:pPr>
              <a:t>16.08.2022</a:t>
            </a:fld>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B41DBDC4-6D56-4035-9FAF-B30B090AD5D0}" type="slidenum">
              <a:rPr lang="ro-RO"/>
              <a:pPr>
                <a:defRPr/>
              </a:pPr>
              <a:t>‹#›</a:t>
            </a:fld>
            <a:endParaRPr lang="ro-RO"/>
          </a:p>
        </p:txBody>
      </p:sp>
    </p:spTree>
    <p:extLst>
      <p:ext uri="{BB962C8B-B14F-4D97-AF65-F5344CB8AC3E}">
        <p14:creationId xmlns:p14="http://schemas.microsoft.com/office/powerpoint/2010/main" val="12292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23BC6F35-E73E-451F-BAA0-0C8D6C4DA5F5}" type="datetime1">
              <a:rPr lang="ro-MO"/>
              <a:pPr>
                <a:defRPr/>
              </a:pPr>
              <a:t>16.08.2022</a:t>
            </a:fld>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9977CB85-19E8-4C35-BA3E-621397B7F8FE}" type="slidenum">
              <a:rPr lang="ro-RO"/>
              <a:pPr>
                <a:defRPr/>
              </a:pPr>
              <a:t>‹#›</a:t>
            </a:fld>
            <a:endParaRPr lang="ro-RO"/>
          </a:p>
        </p:txBody>
      </p:sp>
    </p:spTree>
    <p:extLst>
      <p:ext uri="{BB962C8B-B14F-4D97-AF65-F5344CB8AC3E}">
        <p14:creationId xmlns:p14="http://schemas.microsoft.com/office/powerpoint/2010/main" val="102950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9058856F-9923-4D16-8DAC-9FE530D5DD57}" type="datetime1">
              <a:rPr lang="ro-MO"/>
              <a:pPr>
                <a:defRPr/>
              </a:pPr>
              <a:t>16.08.2022</a:t>
            </a:fld>
            <a:endParaRPr lang="ro-RO"/>
          </a:p>
        </p:txBody>
      </p:sp>
      <p:sp>
        <p:nvSpPr>
          <p:cNvPr id="8"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E462B1A4-546F-46FC-8C50-790C8BAA5FEA}" type="slidenum">
              <a:rPr lang="ro-RO"/>
              <a:pPr>
                <a:defRPr/>
              </a:pPr>
              <a:t>‹#›</a:t>
            </a:fld>
            <a:endParaRPr lang="ro-RO"/>
          </a:p>
        </p:txBody>
      </p:sp>
    </p:spTree>
    <p:extLst>
      <p:ext uri="{BB962C8B-B14F-4D97-AF65-F5344CB8AC3E}">
        <p14:creationId xmlns:p14="http://schemas.microsoft.com/office/powerpoint/2010/main" val="164837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53A5ED41-824D-43C8-AD4F-F3CF40A56614}" type="datetime1">
              <a:rPr lang="ro-MO"/>
              <a:pPr>
                <a:defRPr/>
              </a:pPr>
              <a:t>16.08.2022</a:t>
            </a:fld>
            <a:endParaRPr lang="ro-RO"/>
          </a:p>
        </p:txBody>
      </p:sp>
      <p:sp>
        <p:nvSpPr>
          <p:cNvPr id="4"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45BB2086-458C-4BFC-9D65-75AC6368E3F5}" type="slidenum">
              <a:rPr lang="ro-RO"/>
              <a:pPr>
                <a:defRPr/>
              </a:pPr>
              <a:t>‹#›</a:t>
            </a:fld>
            <a:endParaRPr lang="ro-RO"/>
          </a:p>
        </p:txBody>
      </p:sp>
    </p:spTree>
    <p:extLst>
      <p:ext uri="{BB962C8B-B14F-4D97-AF65-F5344CB8AC3E}">
        <p14:creationId xmlns:p14="http://schemas.microsoft.com/office/powerpoint/2010/main" val="332781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9C973B34-5BAD-4910-AB28-A719FE548270}" type="datetime1">
              <a:rPr lang="ro-MO"/>
              <a:pPr>
                <a:defRPr/>
              </a:pPr>
              <a:t>16.08.2022</a:t>
            </a:fld>
            <a:endParaRPr lang="ro-RO"/>
          </a:p>
        </p:txBody>
      </p:sp>
      <p:sp>
        <p:nvSpPr>
          <p:cNvPr id="3"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12FC690B-DE6F-4CCF-BAD6-0B2EA2C399CC}" type="slidenum">
              <a:rPr lang="ro-RO"/>
              <a:pPr>
                <a:defRPr/>
              </a:pPr>
              <a:t>‹#›</a:t>
            </a:fld>
            <a:endParaRPr lang="ro-RO"/>
          </a:p>
        </p:txBody>
      </p:sp>
    </p:spTree>
    <p:extLst>
      <p:ext uri="{BB962C8B-B14F-4D97-AF65-F5344CB8AC3E}">
        <p14:creationId xmlns:p14="http://schemas.microsoft.com/office/powerpoint/2010/main" val="42457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79A1FC6F-ABFB-43C8-9306-2EA66CF709A8}" type="datetime1">
              <a:rPr lang="ro-MO"/>
              <a:pPr>
                <a:defRPr/>
              </a:pPr>
              <a:t>16.08.2022</a:t>
            </a:fld>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659E1159-E6C2-4AC4-9FF4-2B185A1765D4}" type="slidenum">
              <a:rPr lang="ro-RO"/>
              <a:pPr>
                <a:defRPr/>
              </a:pPr>
              <a:t>‹#›</a:t>
            </a:fld>
            <a:endParaRPr lang="ro-RO"/>
          </a:p>
        </p:txBody>
      </p:sp>
    </p:spTree>
    <p:extLst>
      <p:ext uri="{BB962C8B-B14F-4D97-AF65-F5344CB8AC3E}">
        <p14:creationId xmlns:p14="http://schemas.microsoft.com/office/powerpoint/2010/main" val="54254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9F5B6838-1458-4266-9856-3BE49C5A4FEE}" type="datetime1">
              <a:rPr lang="ro-MO"/>
              <a:pPr>
                <a:defRPr/>
              </a:pPr>
              <a:t>16.08.2022</a:t>
            </a:fld>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ro-MO"/>
              <a:t>Perebinos Mihail</a:t>
            </a: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A256D85E-7830-4CAE-BE45-552E4CE198B4}" type="slidenum">
              <a:rPr lang="ro-RO"/>
              <a:pPr>
                <a:defRPr/>
              </a:pPr>
              <a:t>‹#›</a:t>
            </a:fld>
            <a:endParaRPr lang="ro-RO"/>
          </a:p>
        </p:txBody>
      </p:sp>
    </p:spTree>
    <p:extLst>
      <p:ext uri="{BB962C8B-B14F-4D97-AF65-F5344CB8AC3E}">
        <p14:creationId xmlns:p14="http://schemas.microsoft.com/office/powerpoint/2010/main" val="325514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82 w 64000"/>
                <a:gd name="T1" fmla="*/ 5 h 64000"/>
                <a:gd name="T2" fmla="*/ 105 w 64000"/>
                <a:gd name="T3" fmla="*/ 30 h 64000"/>
                <a:gd name="T4" fmla="*/ 82 w 64000"/>
                <a:gd name="T5" fmla="*/ 55 h 64000"/>
                <a:gd name="T6" fmla="*/ 82 w 64000"/>
                <a:gd name="T7" fmla="*/ 55 h 64000"/>
                <a:gd name="T8" fmla="*/ 82 w 64000"/>
                <a:gd name="T9" fmla="*/ 55 h 64000"/>
                <a:gd name="T10" fmla="*/ 82 w 64000"/>
                <a:gd name="T11" fmla="*/ 55 h 64000"/>
                <a:gd name="T12" fmla="*/ 82 w 64000"/>
                <a:gd name="T13" fmla="*/ 5 h 64000"/>
                <a:gd name="T14" fmla="*/ 82 w 64000"/>
                <a:gd name="T15" fmla="*/ 5 h 64000"/>
                <a:gd name="T16" fmla="*/ 82 w 64000"/>
                <a:gd name="T17" fmla="*/ 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p:cNvSpPr>
              <a:spLocks noChangeArrowheads="1"/>
            </p:cNvSpPr>
            <p:nvPr/>
          </p:nvSpPr>
          <p:spPr bwMode="auto">
            <a:xfrm>
              <a:off x="-1528" y="0"/>
              <a:ext cx="1949" cy="1987"/>
            </a:xfrm>
            <a:custGeom>
              <a:avLst/>
              <a:gdLst>
                <a:gd name="T0" fmla="*/ 46 w 64000"/>
                <a:gd name="T1" fmla="*/ 5 h 64000"/>
                <a:gd name="T2" fmla="*/ 59 w 64000"/>
                <a:gd name="T3" fmla="*/ 31 h 64000"/>
                <a:gd name="T4" fmla="*/ 46 w 64000"/>
                <a:gd name="T5" fmla="*/ 56 h 64000"/>
                <a:gd name="T6" fmla="*/ 46 w 64000"/>
                <a:gd name="T7" fmla="*/ 56 h 64000"/>
                <a:gd name="T8" fmla="*/ 46 w 64000"/>
                <a:gd name="T9" fmla="*/ 56 h 64000"/>
                <a:gd name="T10" fmla="*/ 46 w 64000"/>
                <a:gd name="T11" fmla="*/ 56 h 64000"/>
                <a:gd name="T12" fmla="*/ 46 w 64000"/>
                <a:gd name="T13" fmla="*/ 5 h 64000"/>
                <a:gd name="T14" fmla="*/ 46 w 64000"/>
                <a:gd name="T15" fmla="*/ 5 h 64000"/>
                <a:gd name="T16" fmla="*/ 46 w 64000"/>
                <a:gd name="T17" fmla="*/ 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o-RO"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en-US" smtClean="0"/>
              <a:t>Click to edit Master text styles</a:t>
            </a:r>
          </a:p>
          <a:p>
            <a:pPr lvl="1"/>
            <a:r>
              <a:rPr lang="ro-RO" altLang="en-US" smtClean="0"/>
              <a:t>Second level</a:t>
            </a:r>
          </a:p>
          <a:p>
            <a:pPr lvl="2"/>
            <a:r>
              <a:rPr lang="ro-RO" altLang="en-US" smtClean="0"/>
              <a:t>Third level</a:t>
            </a:r>
          </a:p>
          <a:p>
            <a:pPr lvl="3"/>
            <a:r>
              <a:rPr lang="ro-RO" altLang="en-US" smtClean="0"/>
              <a:t>Fourth level</a:t>
            </a:r>
          </a:p>
          <a:p>
            <a:pPr lvl="4"/>
            <a:r>
              <a:rPr lang="ro-RO" altLang="en-US" smtClean="0"/>
              <a:t>Fifth level</a:t>
            </a:r>
          </a:p>
        </p:txBody>
      </p:sp>
      <p:sp>
        <p:nvSpPr>
          <p:cNvPr id="11572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FA576171-3BD5-446E-A457-691E9BC8D348}" type="datetime1">
              <a:rPr lang="ro-MO"/>
              <a:pPr>
                <a:defRPr/>
              </a:pPr>
              <a:t>16.08.2022</a:t>
            </a:fld>
            <a:endParaRPr lang="ro-RO"/>
          </a:p>
        </p:txBody>
      </p:sp>
      <p:sp>
        <p:nvSpPr>
          <p:cNvPr id="11572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1">
                <a:solidFill>
                  <a:schemeClr val="accent2"/>
                </a:solidFill>
              </a:defRPr>
            </a:lvl1pPr>
          </a:lstStyle>
          <a:p>
            <a:pPr>
              <a:defRPr/>
            </a:pPr>
            <a:r>
              <a:rPr lang="ro-MO"/>
              <a:t>Perebinos Mihail</a:t>
            </a:r>
            <a:endParaRPr lang="ru-RU"/>
          </a:p>
        </p:txBody>
      </p:sp>
      <p:sp>
        <p:nvSpPr>
          <p:cNvPr id="11572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1612EF9-2C37-49CC-958C-584420E829C6}" type="slidenum">
              <a:rPr lang="ro-RO"/>
              <a:pPr>
                <a:defRPr/>
              </a:pPr>
              <a:t>‹#›</a:t>
            </a:fld>
            <a:endParaRPr lang="ro-RO"/>
          </a:p>
        </p:txBody>
      </p:sp>
    </p:spTree>
  </p:cSld>
  <p:clrMap bg1="lt1" tx1="dk1" bg2="lt2" tx2="dk2" accent1="accent1" accent2="accent2" accent3="accent3" accent4="accent4" accent5="accent5" accent6="accent6" hlink="hlink" folHlink="folHlink"/>
  <p:sldLayoutIdLst>
    <p:sldLayoutId id="2147483992"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p:txStyles>
    <p:titleStyle>
      <a:lvl1pPr algn="l" rtl="0" eaLnBrk="0" fontAlgn="base" hangingPunct="0">
        <a:spcBef>
          <a:spcPct val="0"/>
        </a:spcBef>
        <a:spcAft>
          <a:spcPct val="0"/>
        </a:spcAft>
        <a:defRPr sz="3600">
          <a:solidFill>
            <a:schemeClr val="hlink"/>
          </a:solidFill>
          <a:latin typeface="+mj-lt"/>
          <a:ea typeface="+mj-ea"/>
          <a:cs typeface="+mj-cs"/>
        </a:defRPr>
      </a:lvl1pPr>
      <a:lvl2pPr algn="l" rtl="0" eaLnBrk="0" fontAlgn="base" hangingPunct="0">
        <a:spcBef>
          <a:spcPct val="0"/>
        </a:spcBef>
        <a:spcAft>
          <a:spcPct val="0"/>
        </a:spcAft>
        <a:defRPr sz="3600">
          <a:solidFill>
            <a:schemeClr val="hlink"/>
          </a:solidFill>
          <a:latin typeface="Arial" charset="0"/>
        </a:defRPr>
      </a:lvl2pPr>
      <a:lvl3pPr algn="l" rtl="0" eaLnBrk="0" fontAlgn="base" hangingPunct="0">
        <a:spcBef>
          <a:spcPct val="0"/>
        </a:spcBef>
        <a:spcAft>
          <a:spcPct val="0"/>
        </a:spcAft>
        <a:defRPr sz="3600">
          <a:solidFill>
            <a:schemeClr val="hlink"/>
          </a:solidFill>
          <a:latin typeface="Arial" charset="0"/>
        </a:defRPr>
      </a:lvl3pPr>
      <a:lvl4pPr algn="l" rtl="0" eaLnBrk="0" fontAlgn="base" hangingPunct="0">
        <a:spcBef>
          <a:spcPct val="0"/>
        </a:spcBef>
        <a:spcAft>
          <a:spcPct val="0"/>
        </a:spcAft>
        <a:defRPr sz="3600">
          <a:solidFill>
            <a:schemeClr val="hlink"/>
          </a:solidFill>
          <a:latin typeface="Arial" charset="0"/>
        </a:defRPr>
      </a:lvl4pPr>
      <a:lvl5pPr algn="l" rtl="0" eaLnBrk="0" fontAlgn="base" hangingPunct="0">
        <a:spcBef>
          <a:spcPct val="0"/>
        </a:spcBef>
        <a:spcAft>
          <a:spcPct val="0"/>
        </a:spcAft>
        <a:defRPr sz="3600">
          <a:solidFill>
            <a:schemeClr val="hlink"/>
          </a:solidFill>
          <a:latin typeface="Arial" charset="0"/>
        </a:defRPr>
      </a:lvl5pPr>
      <a:lvl6pPr marL="457200" algn="l" rtl="0" fontAlgn="base">
        <a:spcBef>
          <a:spcPct val="0"/>
        </a:spcBef>
        <a:spcAft>
          <a:spcPct val="0"/>
        </a:spcAft>
        <a:defRPr sz="3600">
          <a:solidFill>
            <a:schemeClr val="hlink"/>
          </a:solidFill>
          <a:latin typeface="Arial" charset="0"/>
        </a:defRPr>
      </a:lvl6pPr>
      <a:lvl7pPr marL="914400" algn="l" rtl="0" fontAlgn="base">
        <a:spcBef>
          <a:spcPct val="0"/>
        </a:spcBef>
        <a:spcAft>
          <a:spcPct val="0"/>
        </a:spcAft>
        <a:defRPr sz="3600">
          <a:solidFill>
            <a:schemeClr val="hlink"/>
          </a:solidFill>
          <a:latin typeface="Arial" charset="0"/>
        </a:defRPr>
      </a:lvl7pPr>
      <a:lvl8pPr marL="1371600" algn="l" rtl="0" fontAlgn="base">
        <a:spcBef>
          <a:spcPct val="0"/>
        </a:spcBef>
        <a:spcAft>
          <a:spcPct val="0"/>
        </a:spcAft>
        <a:defRPr sz="3600">
          <a:solidFill>
            <a:schemeClr val="hlink"/>
          </a:solidFill>
          <a:latin typeface="Arial" charset="0"/>
        </a:defRPr>
      </a:lvl8pPr>
      <a:lvl9pPr marL="1828800" algn="l" rtl="0" fontAlgn="base">
        <a:spcBef>
          <a:spcPct val="0"/>
        </a:spcBef>
        <a:spcAft>
          <a:spcPct val="0"/>
        </a:spcAft>
        <a:defRPr sz="3600">
          <a:solidFill>
            <a:schemeClr val="hlink"/>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t.univie.ac.at/~neum/model.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at.univie.ac.at/~neu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70065570-5CE8-49AF-B51B-8172102DE61B}" type="slidenum">
              <a:rPr lang="ro-RO" altLang="en-US" sz="1200" smtClean="0"/>
              <a:pPr eaLnBrk="1" hangingPunct="1">
                <a:spcBef>
                  <a:spcPct val="0"/>
                </a:spcBef>
                <a:buClrTx/>
                <a:buSzTx/>
                <a:buFontTx/>
                <a:buNone/>
              </a:pPr>
              <a:t>1</a:t>
            </a:fld>
            <a:endParaRPr lang="ro-RO" altLang="en-US" sz="1200" smtClean="0"/>
          </a:p>
        </p:txBody>
      </p:sp>
      <p:sp>
        <p:nvSpPr>
          <p:cNvPr id="3075" name="Rectangle 2"/>
          <p:cNvSpPr>
            <a:spLocks noGrp="1" noChangeArrowheads="1"/>
          </p:cNvSpPr>
          <p:nvPr>
            <p:ph type="title"/>
          </p:nvPr>
        </p:nvSpPr>
        <p:spPr>
          <a:xfrm>
            <a:off x="468313" y="0"/>
            <a:ext cx="8675687" cy="692150"/>
          </a:xfrm>
        </p:spPr>
        <p:txBody>
          <a:bodyPr/>
          <a:lstStyle/>
          <a:p>
            <a:pPr algn="ctr" eaLnBrk="1" hangingPunct="1">
              <a:defRPr/>
            </a:pPr>
            <a:r>
              <a:rPr lang="ro-MO" sz="4400" b="1" dirty="0" smtClean="0">
                <a:solidFill>
                  <a:schemeClr val="tx2">
                    <a:lumMod val="60000"/>
                    <a:lumOff val="40000"/>
                  </a:schemeClr>
                </a:solidFill>
              </a:rPr>
              <a:t>MODELLING</a:t>
            </a:r>
            <a:r>
              <a:rPr lang="ro-MO" sz="4400" b="1" dirty="0" smtClean="0">
                <a:solidFill>
                  <a:schemeClr val="tx1"/>
                </a:solidFill>
              </a:rPr>
              <a:t>/</a:t>
            </a:r>
            <a:r>
              <a:rPr lang="en-US" sz="4400" b="1" dirty="0" smtClean="0">
                <a:solidFill>
                  <a:schemeClr val="tx1"/>
                </a:solidFill>
              </a:rPr>
              <a:t>MODELAREA</a:t>
            </a:r>
            <a:endParaRPr lang="ro-RO" sz="4400" b="1" dirty="0" smtClean="0">
              <a:solidFill>
                <a:schemeClr val="tx1"/>
              </a:solidFill>
            </a:endParaRPr>
          </a:p>
        </p:txBody>
      </p:sp>
      <p:sp>
        <p:nvSpPr>
          <p:cNvPr id="4100" name="Rectangle 4"/>
          <p:cNvSpPr>
            <a:spLocks noGrp="1" noChangeArrowheads="1"/>
          </p:cNvSpPr>
          <p:nvPr>
            <p:ph type="body" idx="1"/>
          </p:nvPr>
        </p:nvSpPr>
        <p:spPr>
          <a:xfrm>
            <a:off x="827088" y="1827213"/>
            <a:ext cx="7856537" cy="4114800"/>
          </a:xfrm>
        </p:spPr>
        <p:txBody>
          <a:bodyPr/>
          <a:lstStyle/>
          <a:p>
            <a:pPr algn="ctr" eaLnBrk="1" hangingPunct="1">
              <a:buFont typeface="Wingdings" pitchFamily="2" charset="2"/>
              <a:buNone/>
              <a:defRPr/>
            </a:pPr>
            <a:endParaRPr lang="ro-MO" sz="4400" b="1" dirty="0" smtClean="0">
              <a:solidFill>
                <a:schemeClr val="tx2">
                  <a:lumMod val="60000"/>
                  <a:lumOff val="40000"/>
                </a:schemeClr>
              </a:solidFill>
            </a:endParaRPr>
          </a:p>
          <a:p>
            <a:pPr algn="ctr" eaLnBrk="1" hangingPunct="1">
              <a:buFont typeface="Wingdings" pitchFamily="2" charset="2"/>
              <a:buNone/>
              <a:defRPr/>
            </a:pPr>
            <a:r>
              <a:rPr lang="ro-MO" sz="4400" b="1" dirty="0" smtClean="0">
                <a:solidFill>
                  <a:schemeClr val="tx2">
                    <a:lumMod val="60000"/>
                    <a:lumOff val="40000"/>
                  </a:schemeClr>
                </a:solidFill>
              </a:rPr>
              <a:t> </a:t>
            </a:r>
            <a:endParaRPr lang="ro-RO" sz="4400" b="1" dirty="0" smtClean="0">
              <a:solidFill>
                <a:schemeClr val="tx2">
                  <a:lumMod val="60000"/>
                  <a:lumOff val="40000"/>
                </a:schemeClr>
              </a:solidFill>
            </a:endParaRPr>
          </a:p>
          <a:p>
            <a:pPr algn="ctr" eaLnBrk="1" hangingPunct="1">
              <a:buFont typeface="Wingdings" pitchFamily="2" charset="2"/>
              <a:buNone/>
              <a:defRPr/>
            </a:pPr>
            <a:r>
              <a:rPr lang="ro-RO" sz="2400" dirty="0" smtClean="0"/>
              <a:t>.</a:t>
            </a:r>
            <a:endParaRPr lang="ro-RO" sz="2400" b="1" dirty="0" smtClean="0">
              <a:solidFill>
                <a:srgbClr val="FF0000"/>
              </a:solidFill>
            </a:endParaRPr>
          </a:p>
          <a:p>
            <a:pPr algn="ctr" eaLnBrk="1" hangingPunct="1">
              <a:buFont typeface="Wingdings" pitchFamily="2" charset="2"/>
              <a:buNone/>
              <a:defRPr/>
            </a:pPr>
            <a:endParaRPr lang="ro-RO" sz="2500" dirty="0" smtClean="0"/>
          </a:p>
          <a:p>
            <a:pPr algn="ctr" eaLnBrk="1" hangingPunct="1">
              <a:buFont typeface="Wingdings" pitchFamily="2" charset="2"/>
              <a:buNone/>
              <a:defRPr/>
            </a:pPr>
            <a:r>
              <a:rPr lang="ro-MO" sz="2500" b="1" dirty="0" smtClean="0">
                <a:solidFill>
                  <a:srgbClr val="FF0000"/>
                </a:solidFill>
              </a:rPr>
              <a:t> </a:t>
            </a:r>
            <a:endParaRPr lang="en-US" sz="2500" b="1" dirty="0" smtClean="0">
              <a:solidFill>
                <a:srgbClr val="FF0000"/>
              </a:solidFill>
            </a:endParaRPr>
          </a:p>
          <a:p>
            <a:pPr algn="ctr" eaLnBrk="1" hangingPunct="1">
              <a:buFont typeface="Wingdings" pitchFamily="2" charset="2"/>
              <a:buNone/>
              <a:defRPr/>
            </a:pPr>
            <a:endParaRPr lang="en-GB" sz="3700" dirty="0" smtClean="0"/>
          </a:p>
        </p:txBody>
      </p:sp>
      <p:sp>
        <p:nvSpPr>
          <p:cNvPr id="307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2CDCE3FC-EC0C-41DF-AA6B-2F65625CF40A}" type="datetime1">
              <a:rPr lang="ro-MO" altLang="en-US" sz="1200" smtClean="0"/>
              <a:pPr eaLnBrk="1" hangingPunct="1">
                <a:spcBef>
                  <a:spcPct val="0"/>
                </a:spcBef>
                <a:buClrTx/>
                <a:buSzTx/>
                <a:buFontTx/>
                <a:buNone/>
              </a:pPr>
              <a:t>16.08.2022</a:t>
            </a:fld>
            <a:endParaRPr lang="ro-RO" altLang="en-US" sz="1200" smtClean="0"/>
          </a:p>
        </p:txBody>
      </p:sp>
      <p:sp>
        <p:nvSpPr>
          <p:cNvPr id="30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pic>
        <p:nvPicPr>
          <p:cNvPr id="3079" name="Picture 6" descr="1-s2.0-S0926580508001568-gr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49275"/>
            <a:ext cx="777716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43905DB3-F8F5-4D61-A474-C3F1B889EA2E}" type="slidenum">
              <a:rPr lang="ro-RO" altLang="en-US" sz="1200" smtClean="0"/>
              <a:pPr eaLnBrk="1" hangingPunct="1">
                <a:spcBef>
                  <a:spcPct val="0"/>
                </a:spcBef>
                <a:buClrTx/>
                <a:buSzTx/>
                <a:buFontTx/>
                <a:buNone/>
              </a:pPr>
              <a:t>10</a:t>
            </a:fld>
            <a:endParaRPr lang="ro-RO" altLang="en-US" sz="1200" smtClean="0"/>
          </a:p>
        </p:txBody>
      </p:sp>
      <p:sp>
        <p:nvSpPr>
          <p:cNvPr id="3075" name="Rectangle 2"/>
          <p:cNvSpPr>
            <a:spLocks noGrp="1" noChangeArrowheads="1"/>
          </p:cNvSpPr>
          <p:nvPr>
            <p:ph type="title"/>
          </p:nvPr>
        </p:nvSpPr>
        <p:spPr>
          <a:xfrm>
            <a:off x="468313" y="0"/>
            <a:ext cx="8675687" cy="692150"/>
          </a:xfrm>
        </p:spPr>
        <p:txBody>
          <a:bodyPr/>
          <a:lstStyle/>
          <a:p>
            <a:pPr algn="ctr" eaLnBrk="1" hangingPunct="1">
              <a:defRPr/>
            </a:pPr>
            <a:r>
              <a:rPr lang="ro-MO" sz="4400" b="1" dirty="0" smtClean="0">
                <a:solidFill>
                  <a:schemeClr val="tx2">
                    <a:lumMod val="60000"/>
                    <a:lumOff val="40000"/>
                  </a:schemeClr>
                </a:solidFill>
              </a:rPr>
              <a:t>MODELLING</a:t>
            </a:r>
            <a:r>
              <a:rPr lang="ro-MO" sz="4400" b="1" dirty="0" smtClean="0">
                <a:solidFill>
                  <a:schemeClr val="tx1"/>
                </a:solidFill>
              </a:rPr>
              <a:t>/</a:t>
            </a:r>
            <a:r>
              <a:rPr lang="en-US" sz="4400" b="1" dirty="0" smtClean="0">
                <a:solidFill>
                  <a:schemeClr val="tx1"/>
                </a:solidFill>
              </a:rPr>
              <a:t>MODELAREA</a:t>
            </a:r>
            <a:endParaRPr lang="ro-RO" sz="4400" b="1" dirty="0" smtClean="0">
              <a:solidFill>
                <a:schemeClr val="tx1"/>
              </a:solidFill>
            </a:endParaRPr>
          </a:p>
        </p:txBody>
      </p:sp>
      <p:sp>
        <p:nvSpPr>
          <p:cNvPr id="4100" name="Rectangle 4"/>
          <p:cNvSpPr>
            <a:spLocks noGrp="1" noChangeArrowheads="1"/>
          </p:cNvSpPr>
          <p:nvPr>
            <p:ph type="body" idx="1"/>
          </p:nvPr>
        </p:nvSpPr>
        <p:spPr>
          <a:xfrm>
            <a:off x="827088" y="1827213"/>
            <a:ext cx="7856537" cy="4114800"/>
          </a:xfrm>
        </p:spPr>
        <p:txBody>
          <a:bodyPr/>
          <a:lstStyle/>
          <a:p>
            <a:pPr algn="ctr" eaLnBrk="1" hangingPunct="1">
              <a:buFont typeface="Wingdings" pitchFamily="2" charset="2"/>
              <a:buNone/>
              <a:defRPr/>
            </a:pPr>
            <a:endParaRPr lang="ro-MO" sz="4400" b="1" dirty="0" smtClean="0">
              <a:solidFill>
                <a:schemeClr val="tx2">
                  <a:lumMod val="60000"/>
                  <a:lumOff val="40000"/>
                </a:schemeClr>
              </a:solidFill>
            </a:endParaRPr>
          </a:p>
          <a:p>
            <a:pPr algn="ctr" eaLnBrk="1" hangingPunct="1">
              <a:buFont typeface="Wingdings" pitchFamily="2" charset="2"/>
              <a:buNone/>
              <a:defRPr/>
            </a:pPr>
            <a:r>
              <a:rPr lang="ro-MO" sz="4400" b="1" dirty="0" smtClean="0">
                <a:solidFill>
                  <a:schemeClr val="tx2">
                    <a:lumMod val="60000"/>
                    <a:lumOff val="40000"/>
                  </a:schemeClr>
                </a:solidFill>
              </a:rPr>
              <a:t> </a:t>
            </a:r>
            <a:endParaRPr lang="ro-RO" sz="4400" b="1" dirty="0" smtClean="0">
              <a:solidFill>
                <a:schemeClr val="tx2">
                  <a:lumMod val="60000"/>
                  <a:lumOff val="40000"/>
                </a:schemeClr>
              </a:solidFill>
            </a:endParaRPr>
          </a:p>
          <a:p>
            <a:pPr algn="ctr" eaLnBrk="1" hangingPunct="1">
              <a:buFont typeface="Wingdings" pitchFamily="2" charset="2"/>
              <a:buNone/>
              <a:defRPr/>
            </a:pPr>
            <a:r>
              <a:rPr lang="ro-RO" sz="2400" dirty="0" smtClean="0"/>
              <a:t>.</a:t>
            </a:r>
            <a:endParaRPr lang="ro-RO" sz="2400" b="1" dirty="0" smtClean="0">
              <a:solidFill>
                <a:srgbClr val="FF0000"/>
              </a:solidFill>
            </a:endParaRPr>
          </a:p>
          <a:p>
            <a:pPr algn="ctr" eaLnBrk="1" hangingPunct="1">
              <a:buFont typeface="Wingdings" pitchFamily="2" charset="2"/>
              <a:buNone/>
              <a:defRPr/>
            </a:pPr>
            <a:endParaRPr lang="ro-RO" sz="2500" dirty="0" smtClean="0"/>
          </a:p>
          <a:p>
            <a:pPr algn="ctr" eaLnBrk="1" hangingPunct="1">
              <a:buFont typeface="Wingdings" pitchFamily="2" charset="2"/>
              <a:buNone/>
              <a:defRPr/>
            </a:pPr>
            <a:r>
              <a:rPr lang="ro-MO" sz="2500" b="1" dirty="0" smtClean="0">
                <a:solidFill>
                  <a:srgbClr val="FF0000"/>
                </a:solidFill>
              </a:rPr>
              <a:t> </a:t>
            </a:r>
            <a:endParaRPr lang="en-US" sz="2500" b="1" dirty="0" smtClean="0">
              <a:solidFill>
                <a:srgbClr val="FF0000"/>
              </a:solidFill>
            </a:endParaRPr>
          </a:p>
          <a:p>
            <a:pPr algn="ctr" eaLnBrk="1" hangingPunct="1">
              <a:buFont typeface="Wingdings" pitchFamily="2" charset="2"/>
              <a:buNone/>
              <a:defRPr/>
            </a:pPr>
            <a:endParaRPr lang="en-GB" sz="3700" dirty="0" smtClean="0"/>
          </a:p>
        </p:txBody>
      </p:sp>
      <p:sp>
        <p:nvSpPr>
          <p:cNvPr id="1024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A0DA75C0-9B6E-4313-9C6C-58A5BA4C332F}" type="datetime1">
              <a:rPr lang="ro-MO" altLang="en-US" sz="1200" smtClean="0"/>
              <a:pPr eaLnBrk="1" hangingPunct="1">
                <a:spcBef>
                  <a:spcPct val="0"/>
                </a:spcBef>
                <a:buClrTx/>
                <a:buSzTx/>
                <a:buFontTx/>
                <a:buNone/>
              </a:pPr>
              <a:t>16.08.2022</a:t>
            </a:fld>
            <a:endParaRPr lang="ro-RO" altLang="en-US" sz="1200" smtClean="0"/>
          </a:p>
        </p:txBody>
      </p:sp>
      <p:sp>
        <p:nvSpPr>
          <p:cNvPr id="102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pic>
        <p:nvPicPr>
          <p:cNvPr id="10247" name="Picture 7" descr="math_model_flowchart.jpg"/>
          <p:cNvPicPr>
            <a:picLocks noChangeAspect="1"/>
          </p:cNvPicPr>
          <p:nvPr/>
        </p:nvPicPr>
        <p:blipFill rotWithShape="1">
          <a:blip r:embed="rId3">
            <a:extLst>
              <a:ext uri="{28A0092B-C50C-407E-A947-70E740481C1C}">
                <a14:useLocalDpi xmlns:a14="http://schemas.microsoft.com/office/drawing/2010/main" val="0"/>
              </a:ext>
            </a:extLst>
          </a:blip>
          <a:srcRect l="3940" t="5972" r="4747" b="6055"/>
          <a:stretch/>
        </p:blipFill>
        <p:spPr bwMode="auto">
          <a:xfrm>
            <a:off x="827584" y="908720"/>
            <a:ext cx="820891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B1BDAFD4-510D-4E95-B5EF-B7FFA1599602}" type="slidenum">
              <a:rPr lang="ro-RO" altLang="en-US" sz="1200" smtClean="0"/>
              <a:pPr eaLnBrk="1" hangingPunct="1">
                <a:spcBef>
                  <a:spcPct val="0"/>
                </a:spcBef>
                <a:buClrTx/>
                <a:buSzTx/>
                <a:buFontTx/>
                <a:buNone/>
              </a:pPr>
              <a:t>11</a:t>
            </a:fld>
            <a:endParaRPr lang="ro-RO" altLang="en-US" sz="1200" smtClean="0"/>
          </a:p>
        </p:txBody>
      </p:sp>
      <p:sp>
        <p:nvSpPr>
          <p:cNvPr id="4100" name="Rectangle 4"/>
          <p:cNvSpPr>
            <a:spLocks noGrp="1" noChangeArrowheads="1"/>
          </p:cNvSpPr>
          <p:nvPr>
            <p:ph type="body" idx="1"/>
          </p:nvPr>
        </p:nvSpPr>
        <p:spPr>
          <a:xfrm>
            <a:off x="827088" y="1827213"/>
            <a:ext cx="7856537" cy="4114800"/>
          </a:xfrm>
        </p:spPr>
        <p:txBody>
          <a:bodyPr/>
          <a:lstStyle/>
          <a:p>
            <a:pPr algn="ctr" eaLnBrk="1" hangingPunct="1">
              <a:buFont typeface="Wingdings" pitchFamily="2" charset="2"/>
              <a:buNone/>
              <a:defRPr/>
            </a:pPr>
            <a:endParaRPr lang="ro-MO" sz="4400" b="1" dirty="0" smtClean="0">
              <a:solidFill>
                <a:schemeClr val="tx2">
                  <a:lumMod val="60000"/>
                  <a:lumOff val="40000"/>
                </a:schemeClr>
              </a:solidFill>
            </a:endParaRPr>
          </a:p>
          <a:p>
            <a:pPr algn="ctr" eaLnBrk="1" hangingPunct="1">
              <a:buFont typeface="Wingdings" pitchFamily="2" charset="2"/>
              <a:buNone/>
              <a:defRPr/>
            </a:pPr>
            <a:r>
              <a:rPr lang="ro-MO" sz="4400" b="1" dirty="0" smtClean="0">
                <a:solidFill>
                  <a:schemeClr val="tx2">
                    <a:lumMod val="60000"/>
                    <a:lumOff val="40000"/>
                  </a:schemeClr>
                </a:solidFill>
                <a:hlinkClick r:id="rId3"/>
              </a:rPr>
              <a:t>https://www.mat.univie.ac.at/~neum/model.html</a:t>
            </a:r>
            <a:r>
              <a:rPr lang="ro-MO" sz="4400" b="1" dirty="0" smtClean="0">
                <a:solidFill>
                  <a:schemeClr val="tx2">
                    <a:lumMod val="60000"/>
                    <a:lumOff val="40000"/>
                  </a:schemeClr>
                </a:solidFill>
              </a:rPr>
              <a:t> </a:t>
            </a:r>
          </a:p>
          <a:p>
            <a:pPr algn="ctr" eaLnBrk="1" hangingPunct="1">
              <a:buFont typeface="Wingdings" pitchFamily="2" charset="2"/>
              <a:buNone/>
              <a:defRPr/>
            </a:pPr>
            <a:endParaRPr lang="ro-RO" sz="2400" dirty="0" smtClean="0"/>
          </a:p>
          <a:p>
            <a:pPr marL="2506663" lvl="1" indent="0">
              <a:buFont typeface="Wingdings" pitchFamily="2" charset="2"/>
              <a:buNone/>
              <a:defRPr/>
            </a:pPr>
            <a:r>
              <a:rPr lang="en-US" sz="2000" b="1" dirty="0" smtClean="0">
                <a:ea typeface="+mn-ea"/>
                <a:cs typeface="+mn-cs"/>
              </a:rPr>
              <a:t>Mathematical Modeling</a:t>
            </a:r>
          </a:p>
          <a:p>
            <a:pPr marL="2867025" lvl="1" indent="0">
              <a:buFont typeface="Wingdings" pitchFamily="2" charset="2"/>
              <a:buNone/>
              <a:defRPr/>
            </a:pPr>
            <a:r>
              <a:rPr lang="en-US" sz="2000" b="1" dirty="0" smtClean="0">
                <a:ea typeface="+mn-ea"/>
                <a:cs typeface="+mn-cs"/>
                <a:hlinkClick r:id="rId4"/>
              </a:rPr>
              <a:t>Arnold </a:t>
            </a:r>
            <a:r>
              <a:rPr lang="en-US" sz="2000" b="1" dirty="0" err="1" smtClean="0">
                <a:ea typeface="+mn-ea"/>
                <a:cs typeface="+mn-cs"/>
                <a:hlinkClick r:id="rId4"/>
              </a:rPr>
              <a:t>Neumaier</a:t>
            </a:r>
            <a:endParaRPr lang="en-US" sz="2000" dirty="0" smtClean="0">
              <a:ea typeface="+mn-ea"/>
              <a:cs typeface="+mn-cs"/>
            </a:endParaRPr>
          </a:p>
          <a:p>
            <a:pPr algn="ctr" eaLnBrk="1" hangingPunct="1">
              <a:buFont typeface="Wingdings" pitchFamily="2" charset="2"/>
              <a:buNone/>
              <a:defRPr/>
            </a:pPr>
            <a:endParaRPr lang="ro-RO" sz="2400" b="1" dirty="0" smtClean="0">
              <a:solidFill>
                <a:srgbClr val="FF0000"/>
              </a:solidFill>
            </a:endParaRPr>
          </a:p>
          <a:p>
            <a:pPr algn="ctr" eaLnBrk="1" hangingPunct="1">
              <a:buFont typeface="Wingdings" pitchFamily="2" charset="2"/>
              <a:buNone/>
              <a:defRPr/>
            </a:pPr>
            <a:endParaRPr lang="ro-RO" sz="2500" dirty="0" smtClean="0"/>
          </a:p>
          <a:p>
            <a:pPr algn="ctr" eaLnBrk="1" hangingPunct="1">
              <a:buFont typeface="Wingdings" pitchFamily="2" charset="2"/>
              <a:buNone/>
              <a:defRPr/>
            </a:pPr>
            <a:r>
              <a:rPr lang="ro-MO" sz="2500" b="1" dirty="0" smtClean="0">
                <a:solidFill>
                  <a:srgbClr val="FF0000"/>
                </a:solidFill>
              </a:rPr>
              <a:t> </a:t>
            </a:r>
            <a:endParaRPr lang="en-US" sz="2500" b="1" dirty="0" smtClean="0">
              <a:solidFill>
                <a:srgbClr val="FF0000"/>
              </a:solidFill>
            </a:endParaRPr>
          </a:p>
          <a:p>
            <a:pPr algn="ctr" eaLnBrk="1" hangingPunct="1">
              <a:buFont typeface="Wingdings" pitchFamily="2" charset="2"/>
              <a:buNone/>
              <a:defRPr/>
            </a:pPr>
            <a:endParaRPr lang="en-GB" sz="3700" dirty="0" smtClean="0"/>
          </a:p>
        </p:txBody>
      </p:sp>
      <p:sp>
        <p:nvSpPr>
          <p:cNvPr id="1126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408D9337-8832-4AE5-AD5B-78D20C11D56F}" type="datetime1">
              <a:rPr lang="ro-MO" altLang="en-US" sz="1200" smtClean="0"/>
              <a:pPr eaLnBrk="1" hangingPunct="1">
                <a:spcBef>
                  <a:spcPct val="0"/>
                </a:spcBef>
                <a:buClrTx/>
                <a:buSzTx/>
                <a:buFontTx/>
                <a:buNone/>
              </a:pPr>
              <a:t>16.08.2022</a:t>
            </a:fld>
            <a:endParaRPr lang="ro-RO" altLang="en-US" sz="1200" smtClean="0"/>
          </a:p>
        </p:txBody>
      </p:sp>
      <p:sp>
        <p:nvSpPr>
          <p:cNvPr id="11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34FA0B55-D1FE-4008-BC42-CBE53E9EA1DD}" type="slidenum">
              <a:rPr lang="ro-RO" altLang="en-US" sz="1200" smtClean="0"/>
              <a:pPr eaLnBrk="1" hangingPunct="1">
                <a:spcBef>
                  <a:spcPct val="0"/>
                </a:spcBef>
                <a:buClrTx/>
                <a:buSzTx/>
                <a:buFontTx/>
                <a:buNone/>
              </a:pPr>
              <a:t>12</a:t>
            </a:fld>
            <a:endParaRPr lang="ro-RO" altLang="en-US" sz="1200" smtClean="0"/>
          </a:p>
        </p:txBody>
      </p:sp>
      <p:sp>
        <p:nvSpPr>
          <p:cNvPr id="1229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FFFE6D97-376B-44F2-9913-B45E53ADD9B0}" type="datetime1">
              <a:rPr lang="ro-MO" altLang="en-US" sz="1200" smtClean="0"/>
              <a:pPr eaLnBrk="1" hangingPunct="1">
                <a:spcBef>
                  <a:spcPct val="0"/>
                </a:spcBef>
                <a:buClrTx/>
                <a:buSzTx/>
                <a:buFontTx/>
                <a:buNone/>
              </a:pPr>
              <a:t>16.08.2022</a:t>
            </a:fld>
            <a:endParaRPr lang="ro-RO" altLang="en-US" sz="1200" smtClean="0"/>
          </a:p>
        </p:txBody>
      </p:sp>
      <p:sp>
        <p:nvSpPr>
          <p:cNvPr id="1229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pic>
        <p:nvPicPr>
          <p:cNvPr id="12293" name="Picture 2" descr="Information flow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73453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345E4F93-5A4C-4882-9322-42B8DCF7E73C}" type="slidenum">
              <a:rPr lang="ro-RO" altLang="en-US" sz="1200" smtClean="0"/>
              <a:pPr eaLnBrk="1" hangingPunct="1">
                <a:spcBef>
                  <a:spcPct val="0"/>
                </a:spcBef>
                <a:buClrTx/>
                <a:buSzTx/>
                <a:buFontTx/>
                <a:buNone/>
              </a:pPr>
              <a:t>13</a:t>
            </a:fld>
            <a:endParaRPr lang="ro-RO" altLang="en-US" sz="1200" smtClean="0"/>
          </a:p>
        </p:txBody>
      </p:sp>
      <p:sp>
        <p:nvSpPr>
          <p:cNvPr id="1331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011DFD91-3BC2-4AE8-9280-5E1CAF8A9488}" type="datetime1">
              <a:rPr lang="ro-MO" altLang="en-US" sz="1200" smtClean="0"/>
              <a:pPr eaLnBrk="1" hangingPunct="1">
                <a:spcBef>
                  <a:spcPct val="0"/>
                </a:spcBef>
                <a:buClrTx/>
                <a:buSzTx/>
                <a:buFontTx/>
                <a:buNone/>
              </a:pPr>
              <a:t>16.08.2022</a:t>
            </a:fld>
            <a:endParaRPr lang="ro-RO" altLang="en-US" sz="1200" smtClean="0"/>
          </a:p>
        </p:txBody>
      </p:sp>
      <p:sp>
        <p:nvSpPr>
          <p:cNvPr id="1331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3540125"/>
          </a:xfrm>
          <a:prstGeom prst="rect">
            <a:avLst/>
          </a:prstGeom>
        </p:spPr>
        <p:txBody>
          <a:bodyPr>
            <a:spAutoFit/>
          </a:bodyPr>
          <a:lstStyle/>
          <a:p>
            <a:pPr>
              <a:defRPr/>
            </a:pPr>
            <a:r>
              <a:rPr lang="en-US" sz="2800" dirty="0"/>
              <a:t>The edges of the diagram represent activities of two-way communication (flow of relevant information) between the nodes and the corresponding sources of information.</a:t>
            </a:r>
            <a:br>
              <a:rPr lang="en-US" sz="2800" dirty="0"/>
            </a:br>
            <a:endParaRPr lang="en-US" sz="2800" dirty="0"/>
          </a:p>
          <a:p>
            <a:pPr>
              <a:defRPr/>
            </a:pPr>
            <a:r>
              <a:rPr lang="en-US" sz="2800" b="1" dirty="0"/>
              <a:t>S. Problem Statement</a:t>
            </a:r>
            <a:endParaRPr lang="en-US" sz="2800" dirty="0"/>
          </a:p>
          <a:p>
            <a:pPr marL="360363" indent="-360363">
              <a:buFont typeface="Arial" pitchFamily="34" charset="0"/>
              <a:buChar char="•"/>
              <a:defRPr/>
            </a:pPr>
            <a:r>
              <a:rPr lang="en-US" sz="2800" b="1" i="1" dirty="0">
                <a:solidFill>
                  <a:schemeClr val="accent2">
                    <a:lumMod val="60000"/>
                    <a:lumOff val="40000"/>
                  </a:schemeClr>
                </a:solidFill>
              </a:rPr>
              <a:t>Interests of customer/boss</a:t>
            </a:r>
          </a:p>
          <a:p>
            <a:pPr marL="360363" indent="-360363">
              <a:buFont typeface="Arial" pitchFamily="34" charset="0"/>
              <a:buChar char="•"/>
              <a:defRPr/>
            </a:pPr>
            <a:r>
              <a:rPr lang="en-US" sz="2800" b="1" i="1" dirty="0">
                <a:solidFill>
                  <a:schemeClr val="accent2">
                    <a:lumMod val="60000"/>
                    <a:lumOff val="40000"/>
                  </a:schemeClr>
                </a:solidFill>
              </a:rPr>
              <a:t>Often ambiguous/incomplete</a:t>
            </a:r>
          </a:p>
          <a:p>
            <a:pPr marL="360363" indent="-360363">
              <a:buFont typeface="Arial" pitchFamily="34" charset="0"/>
              <a:buChar char="•"/>
              <a:defRPr/>
            </a:pPr>
            <a:r>
              <a:rPr lang="en-US" sz="2800" b="1" i="1" dirty="0">
                <a:solidFill>
                  <a:schemeClr val="accent2">
                    <a:lumMod val="60000"/>
                    <a:lumOff val="40000"/>
                  </a:schemeClr>
                </a:solidFill>
              </a:rPr>
              <a:t>Wishes are sometimes incompatible</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8FDE066-7EC8-447E-B86A-358C9FFBC05F}" type="slidenum">
              <a:rPr lang="ro-RO" altLang="en-US" sz="1200" smtClean="0"/>
              <a:pPr eaLnBrk="1" hangingPunct="1">
                <a:spcBef>
                  <a:spcPct val="0"/>
                </a:spcBef>
                <a:buClrTx/>
                <a:buSzTx/>
                <a:buFontTx/>
                <a:buNone/>
              </a:pPr>
              <a:t>14</a:t>
            </a:fld>
            <a:endParaRPr lang="ro-RO" altLang="en-US" sz="1200" smtClean="0"/>
          </a:p>
        </p:txBody>
      </p:sp>
      <p:sp>
        <p:nvSpPr>
          <p:cNvPr id="1433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3E24A538-A3FD-4480-9E5F-4BC99B1CE929}" type="datetime1">
              <a:rPr lang="ro-MO" altLang="en-US" sz="1200" smtClean="0"/>
              <a:pPr eaLnBrk="1" hangingPunct="1">
                <a:spcBef>
                  <a:spcPct val="0"/>
                </a:spcBef>
                <a:buClrTx/>
                <a:buSzTx/>
                <a:buFontTx/>
                <a:buNone/>
              </a:pPr>
              <a:t>16.08.2022</a:t>
            </a:fld>
            <a:endParaRPr lang="ro-RO" altLang="en-US" sz="1200" smtClean="0"/>
          </a:p>
        </p:txBody>
      </p:sp>
      <p:sp>
        <p:nvSpPr>
          <p:cNvPr id="143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3108325"/>
          </a:xfrm>
          <a:prstGeom prst="rect">
            <a:avLst/>
          </a:prstGeom>
        </p:spPr>
        <p:txBody>
          <a:bodyPr>
            <a:spAutoFit/>
          </a:bodyPr>
          <a:lstStyle/>
          <a:p>
            <a:pPr>
              <a:defRPr/>
            </a:pPr>
            <a:endParaRPr lang="en-US" sz="2800" dirty="0"/>
          </a:p>
          <a:p>
            <a:pPr>
              <a:defRPr/>
            </a:pPr>
            <a:r>
              <a:rPr lang="en-US" sz="2800" b="1" dirty="0"/>
              <a:t>M. Mathematical Model</a:t>
            </a:r>
            <a:endParaRPr lang="en-US" sz="2800" dirty="0"/>
          </a:p>
          <a:p>
            <a:pPr marL="360363" indent="-360363">
              <a:buFont typeface="Arial" pitchFamily="34" charset="0"/>
              <a:buChar char="•"/>
              <a:defRPr/>
            </a:pPr>
            <a:r>
              <a:rPr lang="en-US" sz="2800" b="1" i="1" dirty="0">
                <a:solidFill>
                  <a:schemeClr val="accent2">
                    <a:lumMod val="60000"/>
                    <a:lumOff val="40000"/>
                  </a:schemeClr>
                </a:solidFill>
              </a:rPr>
              <a:t>Concepts/Variables</a:t>
            </a:r>
          </a:p>
          <a:p>
            <a:pPr marL="360363" indent="-360363">
              <a:buFont typeface="Arial" pitchFamily="34" charset="0"/>
              <a:buChar char="•"/>
              <a:defRPr/>
            </a:pPr>
            <a:r>
              <a:rPr lang="en-US" sz="2800" b="1" i="1" dirty="0">
                <a:solidFill>
                  <a:schemeClr val="accent2">
                    <a:lumMod val="60000"/>
                    <a:lumOff val="40000"/>
                  </a:schemeClr>
                </a:solidFill>
              </a:rPr>
              <a:t>Relations</a:t>
            </a:r>
          </a:p>
          <a:p>
            <a:pPr marL="360363" indent="-360363">
              <a:buFont typeface="Arial" pitchFamily="34" charset="0"/>
              <a:buChar char="•"/>
              <a:defRPr/>
            </a:pPr>
            <a:r>
              <a:rPr lang="en-US" sz="2800" b="1" i="1" dirty="0">
                <a:solidFill>
                  <a:schemeClr val="accent2">
                    <a:lumMod val="60000"/>
                    <a:lumOff val="40000"/>
                  </a:schemeClr>
                </a:solidFill>
              </a:rPr>
              <a:t>Restrictions</a:t>
            </a:r>
          </a:p>
          <a:p>
            <a:pPr marL="360363" indent="-360363">
              <a:buFont typeface="Arial" pitchFamily="34" charset="0"/>
              <a:buChar char="•"/>
              <a:defRPr/>
            </a:pPr>
            <a:r>
              <a:rPr lang="en-US" sz="2800" b="1" i="1" dirty="0">
                <a:solidFill>
                  <a:schemeClr val="accent2">
                    <a:lumMod val="60000"/>
                    <a:lumOff val="40000"/>
                  </a:schemeClr>
                </a:solidFill>
              </a:rPr>
              <a:t>Goals</a:t>
            </a:r>
          </a:p>
          <a:p>
            <a:pPr marL="360363" indent="-360363">
              <a:buFont typeface="Arial" pitchFamily="34" charset="0"/>
              <a:buChar char="•"/>
              <a:defRPr/>
            </a:pPr>
            <a:r>
              <a:rPr lang="en-US" sz="2800" b="1" i="1" dirty="0">
                <a:solidFill>
                  <a:schemeClr val="accent2">
                    <a:lumMod val="60000"/>
                    <a:lumOff val="40000"/>
                  </a:schemeClr>
                </a:solidFill>
              </a:rPr>
              <a:t>Priorities/Quality assignments</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20886D53-5062-42BC-B8A2-9B3274D05B66}" type="slidenum">
              <a:rPr lang="ro-RO" altLang="en-US" sz="1200" smtClean="0"/>
              <a:pPr eaLnBrk="1" hangingPunct="1">
                <a:spcBef>
                  <a:spcPct val="0"/>
                </a:spcBef>
                <a:buClrTx/>
                <a:buSzTx/>
                <a:buFontTx/>
                <a:buNone/>
              </a:pPr>
              <a:t>15</a:t>
            </a:fld>
            <a:endParaRPr lang="ro-RO" altLang="en-US" sz="1200" smtClean="0"/>
          </a:p>
        </p:txBody>
      </p:sp>
      <p:sp>
        <p:nvSpPr>
          <p:cNvPr id="1536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AD4BA7A9-A4F5-4DB5-96E5-17AB93AEFDF3}" type="datetime1">
              <a:rPr lang="ro-MO" altLang="en-US" sz="1200" smtClean="0"/>
              <a:pPr eaLnBrk="1" hangingPunct="1">
                <a:spcBef>
                  <a:spcPct val="0"/>
                </a:spcBef>
                <a:buClrTx/>
                <a:buSzTx/>
                <a:buFontTx/>
                <a:buNone/>
              </a:pPr>
              <a:t>16.08.2022</a:t>
            </a:fld>
            <a:endParaRPr lang="ro-RO" altLang="en-US" sz="1200" smtClean="0"/>
          </a:p>
        </p:txBody>
      </p:sp>
      <p:sp>
        <p:nvSpPr>
          <p:cNvPr id="1536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2247900"/>
          </a:xfrm>
          <a:prstGeom prst="rect">
            <a:avLst/>
          </a:prstGeom>
        </p:spPr>
        <p:txBody>
          <a:bodyPr>
            <a:spAutoFit/>
          </a:bodyPr>
          <a:lstStyle/>
          <a:p>
            <a:pPr>
              <a:defRPr/>
            </a:pPr>
            <a:endParaRPr lang="en-US" sz="2800" dirty="0"/>
          </a:p>
          <a:p>
            <a:pPr>
              <a:defRPr/>
            </a:pPr>
            <a:r>
              <a:rPr lang="en-US" sz="2800" b="1" dirty="0"/>
              <a:t>T. Theory</a:t>
            </a:r>
          </a:p>
          <a:p>
            <a:pPr marL="360363" indent="-360363">
              <a:buFont typeface="Arial" pitchFamily="34" charset="0"/>
              <a:buChar char="•"/>
              <a:defRPr/>
            </a:pPr>
            <a:r>
              <a:rPr lang="en-US" sz="2800" b="1" i="1" dirty="0">
                <a:solidFill>
                  <a:schemeClr val="accent2">
                    <a:lumMod val="60000"/>
                    <a:lumOff val="40000"/>
                  </a:schemeClr>
                </a:solidFill>
              </a:rPr>
              <a:t>of Application</a:t>
            </a:r>
          </a:p>
          <a:p>
            <a:pPr marL="360363" indent="-360363">
              <a:buFont typeface="Arial" pitchFamily="34" charset="0"/>
              <a:buChar char="•"/>
              <a:defRPr/>
            </a:pPr>
            <a:r>
              <a:rPr lang="en-US" sz="2800" b="1" i="1" dirty="0">
                <a:solidFill>
                  <a:schemeClr val="accent2">
                    <a:lumMod val="60000"/>
                    <a:lumOff val="40000"/>
                  </a:schemeClr>
                </a:solidFill>
              </a:rPr>
              <a:t>of Mathematics</a:t>
            </a:r>
          </a:p>
          <a:p>
            <a:pPr marL="360363" indent="-360363">
              <a:buFont typeface="Arial" pitchFamily="34" charset="0"/>
              <a:buChar char="•"/>
              <a:defRPr/>
            </a:pPr>
            <a:r>
              <a:rPr lang="en-US" sz="2800" b="1" i="1" dirty="0">
                <a:solidFill>
                  <a:schemeClr val="accent2">
                    <a:lumMod val="60000"/>
                    <a:lumOff val="40000"/>
                  </a:schemeClr>
                </a:solidFill>
              </a:rPr>
              <a:t>Literature search</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BFE94906-46D3-4C38-BC43-94E1C908F644}" type="slidenum">
              <a:rPr lang="ro-RO" altLang="en-US" sz="1200" smtClean="0"/>
              <a:pPr eaLnBrk="1" hangingPunct="1">
                <a:spcBef>
                  <a:spcPct val="0"/>
                </a:spcBef>
                <a:buClrTx/>
                <a:buSzTx/>
                <a:buFontTx/>
                <a:buNone/>
              </a:pPr>
              <a:t>16</a:t>
            </a:fld>
            <a:endParaRPr lang="ro-RO" altLang="en-US" sz="1200" smtClean="0"/>
          </a:p>
        </p:txBody>
      </p:sp>
      <p:sp>
        <p:nvSpPr>
          <p:cNvPr id="1638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C2FBDDC1-A9E9-48AA-895A-FF20E9D66E2A}" type="datetime1">
              <a:rPr lang="ro-MO" altLang="en-US" sz="1200" smtClean="0"/>
              <a:pPr eaLnBrk="1" hangingPunct="1">
                <a:spcBef>
                  <a:spcPct val="0"/>
                </a:spcBef>
                <a:buClrTx/>
                <a:buSzTx/>
                <a:buFontTx/>
                <a:buNone/>
              </a:pPr>
              <a:t>16.08.2022</a:t>
            </a:fld>
            <a:endParaRPr lang="ro-RO" altLang="en-US" sz="1200" smtClean="0"/>
          </a:p>
        </p:txBody>
      </p:sp>
      <p:sp>
        <p:nvSpPr>
          <p:cNvPr id="1638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2678112"/>
          </a:xfrm>
          <a:prstGeom prst="rect">
            <a:avLst/>
          </a:prstGeom>
        </p:spPr>
        <p:txBody>
          <a:bodyPr>
            <a:spAutoFit/>
          </a:bodyPr>
          <a:lstStyle/>
          <a:p>
            <a:pPr>
              <a:defRPr/>
            </a:pPr>
            <a:endParaRPr lang="en-US" sz="2800" dirty="0"/>
          </a:p>
          <a:p>
            <a:pPr>
              <a:defRPr/>
            </a:pPr>
            <a:r>
              <a:rPr lang="en-US" sz="2800" b="1" dirty="0"/>
              <a:t>P. Programs</a:t>
            </a:r>
            <a:endParaRPr lang="en-US" sz="2800" dirty="0"/>
          </a:p>
          <a:p>
            <a:pPr marL="360363" indent="-360363">
              <a:buFont typeface="Arial" pitchFamily="34" charset="0"/>
              <a:buChar char="•"/>
              <a:defRPr/>
            </a:pPr>
            <a:r>
              <a:rPr lang="en-US" sz="2800" b="1" i="1" dirty="0">
                <a:solidFill>
                  <a:schemeClr val="accent2">
                    <a:lumMod val="60000"/>
                    <a:lumOff val="40000"/>
                  </a:schemeClr>
                </a:solidFill>
              </a:rPr>
              <a:t>Flow diagrams</a:t>
            </a:r>
          </a:p>
          <a:p>
            <a:pPr marL="360363" indent="-360363">
              <a:buFont typeface="Arial" pitchFamily="34" charset="0"/>
              <a:buChar char="•"/>
              <a:defRPr/>
            </a:pPr>
            <a:r>
              <a:rPr lang="en-US" sz="2800" b="1" i="1" dirty="0">
                <a:solidFill>
                  <a:schemeClr val="accent2">
                    <a:lumMod val="60000"/>
                    <a:lumOff val="40000"/>
                  </a:schemeClr>
                </a:solidFill>
              </a:rPr>
              <a:t>Implementation</a:t>
            </a:r>
          </a:p>
          <a:p>
            <a:pPr marL="360363" indent="-360363">
              <a:buFont typeface="Arial" pitchFamily="34" charset="0"/>
              <a:buChar char="•"/>
              <a:defRPr/>
            </a:pPr>
            <a:r>
              <a:rPr lang="en-US" sz="2800" b="1" i="1" dirty="0">
                <a:solidFill>
                  <a:schemeClr val="accent2">
                    <a:lumMod val="60000"/>
                    <a:lumOff val="40000"/>
                  </a:schemeClr>
                </a:solidFill>
              </a:rPr>
              <a:t>User interface</a:t>
            </a:r>
          </a:p>
          <a:p>
            <a:pPr marL="360363" indent="-360363">
              <a:buFont typeface="Arial" pitchFamily="34" charset="0"/>
              <a:buChar char="•"/>
              <a:defRPr/>
            </a:pPr>
            <a:r>
              <a:rPr lang="en-US" sz="2800" b="1" i="1" dirty="0">
                <a:solidFill>
                  <a:schemeClr val="accent2">
                    <a:lumMod val="60000"/>
                    <a:lumOff val="40000"/>
                  </a:schemeClr>
                </a:solidFill>
              </a:rPr>
              <a:t>Documentation</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E69F3408-B63C-43EB-8924-462ED87895FE}" type="slidenum">
              <a:rPr lang="ro-RO" altLang="en-US" sz="1200" smtClean="0"/>
              <a:pPr eaLnBrk="1" hangingPunct="1">
                <a:spcBef>
                  <a:spcPct val="0"/>
                </a:spcBef>
                <a:buClrTx/>
                <a:buSzTx/>
                <a:buFontTx/>
                <a:buNone/>
              </a:pPr>
              <a:t>17</a:t>
            </a:fld>
            <a:endParaRPr lang="ro-RO" altLang="en-US" sz="1200" smtClean="0"/>
          </a:p>
        </p:txBody>
      </p:sp>
      <p:sp>
        <p:nvSpPr>
          <p:cNvPr id="1741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8634661-2F66-46AB-B3EE-5CDF17312505}" type="datetime1">
              <a:rPr lang="ro-MO" altLang="en-US" sz="1200" smtClean="0"/>
              <a:pPr eaLnBrk="1" hangingPunct="1">
                <a:spcBef>
                  <a:spcPct val="0"/>
                </a:spcBef>
                <a:buClrTx/>
                <a:buSzTx/>
                <a:buFontTx/>
                <a:buNone/>
              </a:pPr>
              <a:t>16.08.2022</a:t>
            </a:fld>
            <a:endParaRPr lang="ro-RO" altLang="en-US" sz="1200" smtClean="0"/>
          </a:p>
        </p:txBody>
      </p:sp>
      <p:sp>
        <p:nvSpPr>
          <p:cNvPr id="1741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2247900"/>
          </a:xfrm>
          <a:prstGeom prst="rect">
            <a:avLst/>
          </a:prstGeom>
        </p:spPr>
        <p:txBody>
          <a:bodyPr>
            <a:spAutoFit/>
          </a:bodyPr>
          <a:lstStyle/>
          <a:p>
            <a:pPr>
              <a:defRPr/>
            </a:pPr>
            <a:endParaRPr lang="en-US" sz="2800" dirty="0"/>
          </a:p>
          <a:p>
            <a:pPr>
              <a:defRPr/>
            </a:pPr>
            <a:r>
              <a:rPr lang="en-US" sz="2800" b="1" dirty="0"/>
              <a:t>N. Numerical Methods</a:t>
            </a:r>
            <a:endParaRPr lang="en-US" sz="2800" dirty="0"/>
          </a:p>
          <a:p>
            <a:pPr marL="360363" indent="-360363">
              <a:buFont typeface="Arial" pitchFamily="34" charset="0"/>
              <a:buChar char="•"/>
              <a:defRPr/>
            </a:pPr>
            <a:r>
              <a:rPr lang="en-US" sz="2800" b="1" i="1" dirty="0">
                <a:solidFill>
                  <a:schemeClr val="accent2">
                    <a:lumMod val="60000"/>
                    <a:lumOff val="40000"/>
                  </a:schemeClr>
                </a:solidFill>
              </a:rPr>
              <a:t>Software libraries</a:t>
            </a:r>
          </a:p>
          <a:p>
            <a:pPr marL="360363" indent="-360363">
              <a:buFont typeface="Arial" pitchFamily="34" charset="0"/>
              <a:buChar char="•"/>
              <a:defRPr/>
            </a:pPr>
            <a:r>
              <a:rPr lang="en-US" sz="2800" b="1" i="1" dirty="0">
                <a:solidFill>
                  <a:schemeClr val="accent2">
                    <a:lumMod val="60000"/>
                    <a:lumOff val="40000"/>
                  </a:schemeClr>
                </a:solidFill>
              </a:rPr>
              <a:t>Free software from WWW</a:t>
            </a:r>
          </a:p>
          <a:p>
            <a:pPr marL="360363" indent="-360363">
              <a:buFont typeface="Arial" pitchFamily="34" charset="0"/>
              <a:buChar char="•"/>
              <a:defRPr/>
            </a:pPr>
            <a:r>
              <a:rPr lang="en-US" sz="2800" b="1" i="1" dirty="0">
                <a:solidFill>
                  <a:schemeClr val="accent2">
                    <a:lumMod val="60000"/>
                    <a:lumOff val="40000"/>
                  </a:schemeClr>
                </a:solidFill>
              </a:rPr>
              <a:t>Background information</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E5A7D92D-130E-48DA-923D-0E13DF6DD38F}" type="slidenum">
              <a:rPr lang="ro-RO" altLang="en-US" sz="1200" smtClean="0"/>
              <a:pPr eaLnBrk="1" hangingPunct="1">
                <a:spcBef>
                  <a:spcPct val="0"/>
                </a:spcBef>
                <a:buClrTx/>
                <a:buSzTx/>
                <a:buFontTx/>
                <a:buNone/>
              </a:pPr>
              <a:t>18</a:t>
            </a:fld>
            <a:endParaRPr lang="ro-RO" altLang="en-US" sz="1200" smtClean="0"/>
          </a:p>
        </p:txBody>
      </p:sp>
      <p:sp>
        <p:nvSpPr>
          <p:cNvPr id="1843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5FFA6EF-AA87-4AA7-B547-F3640650DBFC}" type="datetime1">
              <a:rPr lang="ro-MO" altLang="en-US" sz="1200" smtClean="0"/>
              <a:pPr eaLnBrk="1" hangingPunct="1">
                <a:spcBef>
                  <a:spcPct val="0"/>
                </a:spcBef>
                <a:buClrTx/>
                <a:buSzTx/>
                <a:buFontTx/>
                <a:buNone/>
              </a:pPr>
              <a:t>16.08.2022</a:t>
            </a:fld>
            <a:endParaRPr lang="ro-RO" altLang="en-US" sz="1200" smtClean="0"/>
          </a:p>
        </p:txBody>
      </p:sp>
      <p:sp>
        <p:nvSpPr>
          <p:cNvPr id="1843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1187450" y="1484313"/>
            <a:ext cx="7561263" cy="3970337"/>
          </a:xfrm>
          <a:prstGeom prst="rect">
            <a:avLst/>
          </a:prstGeom>
        </p:spPr>
        <p:txBody>
          <a:bodyPr>
            <a:spAutoFit/>
          </a:bodyPr>
          <a:lstStyle/>
          <a:p>
            <a:pPr>
              <a:defRPr/>
            </a:pPr>
            <a:endParaRPr lang="en-US" sz="2800" dirty="0"/>
          </a:p>
          <a:p>
            <a:pPr>
              <a:defRPr/>
            </a:pPr>
            <a:r>
              <a:rPr lang="en-US" sz="2800" b="1" dirty="0"/>
              <a:t>R. Report</a:t>
            </a:r>
            <a:endParaRPr lang="en-US" sz="2800" dirty="0"/>
          </a:p>
          <a:p>
            <a:pPr marL="360363" indent="-360363">
              <a:buFont typeface="Arial" pitchFamily="34" charset="0"/>
              <a:buChar char="•"/>
              <a:defRPr/>
            </a:pPr>
            <a:r>
              <a:rPr lang="en-US" sz="2800" b="1" i="1" dirty="0">
                <a:solidFill>
                  <a:schemeClr val="accent2">
                    <a:lumMod val="60000"/>
                    <a:lumOff val="40000"/>
                  </a:schemeClr>
                </a:solidFill>
              </a:rPr>
              <a:t>Description</a:t>
            </a:r>
          </a:p>
          <a:p>
            <a:pPr marL="360363" indent="-360363">
              <a:buFont typeface="Arial" pitchFamily="34" charset="0"/>
              <a:buChar char="•"/>
              <a:defRPr/>
            </a:pPr>
            <a:r>
              <a:rPr lang="en-US" sz="2800" b="1" i="1" dirty="0">
                <a:solidFill>
                  <a:schemeClr val="accent2">
                    <a:lumMod val="60000"/>
                    <a:lumOff val="40000"/>
                  </a:schemeClr>
                </a:solidFill>
              </a:rPr>
              <a:t>Analysis</a:t>
            </a:r>
          </a:p>
          <a:p>
            <a:pPr marL="360363" indent="-360363">
              <a:buFont typeface="Arial" pitchFamily="34" charset="0"/>
              <a:buChar char="•"/>
              <a:defRPr/>
            </a:pPr>
            <a:r>
              <a:rPr lang="en-US" sz="2800" b="1" i="1" dirty="0">
                <a:solidFill>
                  <a:schemeClr val="accent2">
                    <a:lumMod val="60000"/>
                    <a:lumOff val="40000"/>
                  </a:schemeClr>
                </a:solidFill>
              </a:rPr>
              <a:t>Results</a:t>
            </a:r>
          </a:p>
          <a:p>
            <a:pPr marL="360363" indent="-360363">
              <a:buFont typeface="Arial" pitchFamily="34" charset="0"/>
              <a:buChar char="•"/>
              <a:defRPr/>
            </a:pPr>
            <a:r>
              <a:rPr lang="en-US" sz="2800" b="1" i="1" dirty="0">
                <a:solidFill>
                  <a:schemeClr val="accent2">
                    <a:lumMod val="60000"/>
                    <a:lumOff val="40000"/>
                  </a:schemeClr>
                </a:solidFill>
              </a:rPr>
              <a:t>Validation</a:t>
            </a:r>
          </a:p>
          <a:p>
            <a:pPr marL="360363" indent="-360363">
              <a:buFont typeface="Arial" pitchFamily="34" charset="0"/>
              <a:buChar char="•"/>
              <a:defRPr/>
            </a:pPr>
            <a:r>
              <a:rPr lang="en-US" sz="2800" b="1" i="1" dirty="0">
                <a:solidFill>
                  <a:schemeClr val="accent2">
                    <a:lumMod val="60000"/>
                    <a:lumOff val="40000"/>
                  </a:schemeClr>
                </a:solidFill>
              </a:rPr>
              <a:t>Visualization</a:t>
            </a:r>
          </a:p>
          <a:p>
            <a:pPr marL="360363" indent="-360363">
              <a:buFont typeface="Arial" pitchFamily="34" charset="0"/>
              <a:buChar char="•"/>
              <a:defRPr/>
            </a:pPr>
            <a:r>
              <a:rPr lang="en-US" sz="2800" b="1" i="1" dirty="0">
                <a:solidFill>
                  <a:schemeClr val="accent2">
                    <a:lumMod val="60000"/>
                    <a:lumOff val="40000"/>
                  </a:schemeClr>
                </a:solidFill>
              </a:rPr>
              <a:t>Limitations</a:t>
            </a:r>
          </a:p>
          <a:p>
            <a:pPr marL="360363" indent="-360363">
              <a:buFont typeface="Arial" pitchFamily="34" charset="0"/>
              <a:buChar char="•"/>
              <a:defRPr/>
            </a:pPr>
            <a:r>
              <a:rPr lang="en-US" sz="2800" b="1" i="1" dirty="0">
                <a:solidFill>
                  <a:schemeClr val="accent2">
                    <a:lumMod val="60000"/>
                    <a:lumOff val="40000"/>
                  </a:schemeClr>
                </a:solidFill>
              </a:rPr>
              <a:t>Recommendations</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5E39768-1E5F-46B3-AC7E-CD0596A92311}" type="slidenum">
              <a:rPr lang="ro-RO" altLang="en-US" sz="1200" smtClean="0"/>
              <a:pPr eaLnBrk="1" hangingPunct="1">
                <a:spcBef>
                  <a:spcPct val="0"/>
                </a:spcBef>
                <a:buClrTx/>
                <a:buSzTx/>
                <a:buFontTx/>
                <a:buNone/>
              </a:pPr>
              <a:t>19</a:t>
            </a:fld>
            <a:endParaRPr lang="ro-RO" altLang="en-US" sz="1200" smtClean="0"/>
          </a:p>
        </p:txBody>
      </p:sp>
      <p:sp>
        <p:nvSpPr>
          <p:cNvPr id="1945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21E4B1DB-5EA5-4DC9-ABFF-4F2E7EDA661C}" type="datetime1">
              <a:rPr lang="ro-MO" altLang="en-US" sz="1200" smtClean="0"/>
              <a:pPr eaLnBrk="1" hangingPunct="1">
                <a:spcBef>
                  <a:spcPct val="0"/>
                </a:spcBef>
                <a:buClrTx/>
                <a:buSzTx/>
                <a:buFontTx/>
                <a:buNone/>
              </a:pPr>
              <a:t>16.08.2022</a:t>
            </a:fld>
            <a:endParaRPr lang="ro-RO" altLang="en-US" sz="1200" smtClean="0"/>
          </a:p>
        </p:txBody>
      </p:sp>
      <p:sp>
        <p:nvSpPr>
          <p:cNvPr id="1946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539750" y="1125538"/>
            <a:ext cx="8785225" cy="5508625"/>
          </a:xfrm>
          <a:prstGeom prst="rect">
            <a:avLst/>
          </a:prstGeom>
        </p:spPr>
        <p:txBody>
          <a:bodyPr>
            <a:spAutoFit/>
          </a:bodyPr>
          <a:lstStyle/>
          <a:p>
            <a:pPr>
              <a:defRPr/>
            </a:pPr>
            <a:endParaRPr lang="ro-MO" sz="2200" b="1" dirty="0"/>
          </a:p>
          <a:p>
            <a:pPr>
              <a:defRPr/>
            </a:pPr>
            <a:r>
              <a:rPr lang="ro-MO" sz="2200" b="1" dirty="0"/>
              <a:t>      </a:t>
            </a:r>
            <a:r>
              <a:rPr lang="en-US" sz="2200" b="1" dirty="0"/>
              <a:t>Using the modeling diagram</a:t>
            </a:r>
            <a:endParaRPr lang="ro-MO" sz="2200" dirty="0"/>
          </a:p>
          <a:p>
            <a:pPr marL="360363" indent="-360363">
              <a:buFont typeface="Arial" pitchFamily="34" charset="0"/>
              <a:buChar char="•"/>
              <a:defRPr/>
            </a:pPr>
            <a:r>
              <a:rPr lang="en-US" sz="2200" i="1" dirty="0">
                <a:solidFill>
                  <a:schemeClr val="accent2">
                    <a:lumMod val="60000"/>
                    <a:lumOff val="40000"/>
                  </a:schemeClr>
                </a:solidFill>
              </a:rPr>
              <a:t>The modeling diagram breaks the modeling task into 16=6+10 different processes.</a:t>
            </a:r>
          </a:p>
          <a:p>
            <a:pPr marL="360363" indent="-360363">
              <a:buFont typeface="Arial" pitchFamily="34" charset="0"/>
              <a:buChar char="•"/>
              <a:defRPr/>
            </a:pPr>
            <a:r>
              <a:rPr lang="en-US" sz="2200" i="1" dirty="0">
                <a:solidFill>
                  <a:schemeClr val="accent2">
                    <a:lumMod val="60000"/>
                    <a:lumOff val="40000"/>
                  </a:schemeClr>
                </a:solidFill>
              </a:rPr>
              <a:t>Each of the 6 nodes and each of the 10 edges deserve repeated attention, usually at every stage of the modeling process.</a:t>
            </a:r>
          </a:p>
          <a:p>
            <a:pPr marL="360363" indent="-360363">
              <a:buFont typeface="Arial" pitchFamily="34" charset="0"/>
              <a:buChar char="•"/>
              <a:defRPr/>
            </a:pPr>
            <a:r>
              <a:rPr lang="en-US" sz="2200" i="1" dirty="0">
                <a:solidFill>
                  <a:schemeClr val="accent2">
                    <a:lumMod val="60000"/>
                    <a:lumOff val="40000"/>
                  </a:schemeClr>
                </a:solidFill>
              </a:rPr>
              <a:t>The modeling is complete only when the 'traffic' along all edges becomes insignificant.</a:t>
            </a:r>
          </a:p>
          <a:p>
            <a:pPr marL="360363" indent="-360363">
              <a:buFont typeface="Arial" pitchFamily="34" charset="0"/>
              <a:buChar char="•"/>
              <a:defRPr/>
            </a:pPr>
            <a:r>
              <a:rPr lang="en-US" sz="2200" i="1" dirty="0">
                <a:solidFill>
                  <a:schemeClr val="accent2">
                    <a:lumMod val="60000"/>
                    <a:lumOff val="40000"/>
                  </a:schemeClr>
                </a:solidFill>
              </a:rPr>
              <a:t>Generally, working on an edge enriches both participating nodes.</a:t>
            </a:r>
          </a:p>
          <a:p>
            <a:pPr marL="360363" indent="-360363">
              <a:buFont typeface="Arial" pitchFamily="34" charset="0"/>
              <a:buChar char="•"/>
              <a:defRPr/>
            </a:pPr>
            <a:r>
              <a:rPr lang="en-US" sz="2200" i="1" dirty="0">
                <a:solidFill>
                  <a:schemeClr val="accent2">
                    <a:lumMod val="60000"/>
                    <a:lumOff val="40000"/>
                  </a:schemeClr>
                </a:solidFill>
              </a:rPr>
              <a:t>If stuck along one edge, move to another one! Use the general rules below as a check list!</a:t>
            </a:r>
          </a:p>
          <a:p>
            <a:pPr marL="360363" indent="-360363">
              <a:buFont typeface="Arial" pitchFamily="34" charset="0"/>
              <a:buChar char="•"/>
              <a:defRPr/>
            </a:pPr>
            <a:r>
              <a:rPr lang="en-US" sz="2200" i="1" dirty="0">
                <a:solidFill>
                  <a:schemeClr val="accent2">
                    <a:lumMod val="60000"/>
                    <a:lumOff val="40000"/>
                  </a:schemeClr>
                </a:solidFill>
              </a:rPr>
              <a:t>Frequently, the problem changes during modeling, in the light of the understanding gained by the modeling process. At the end, even a vague or contradictory initial problem description should have developed into a reasonably well-defined description, with an associated precisely defined (though perhaps inaccurate) mathematical model.</a:t>
            </a:r>
          </a:p>
        </p:txBody>
      </p:sp>
      <p:sp>
        <p:nvSpPr>
          <p:cNvPr id="8" name="Rectangle 2"/>
          <p:cNvSpPr>
            <a:spLocks noGrp="1" noChangeArrowheads="1"/>
          </p:cNvSpPr>
          <p:nvPr>
            <p:ph type="title"/>
          </p:nvPr>
        </p:nvSpPr>
        <p:spPr>
          <a:xfrm>
            <a:off x="468313" y="0"/>
            <a:ext cx="8675687" cy="1484313"/>
          </a:xfrm>
        </p:spPr>
        <p:txBody>
          <a:bodyPr/>
          <a:lstStyle/>
          <a:p>
            <a:pPr algn="ctr" eaLnBrk="1" hangingPunct="1">
              <a:defRPr/>
            </a:pPr>
            <a:r>
              <a:rPr lang="ro-MO" sz="4400" b="1" dirty="0" smtClean="0">
                <a:solidFill>
                  <a:schemeClr val="tx2">
                    <a:lumMod val="60000"/>
                    <a:lumOff val="40000"/>
                  </a:schemeClr>
                </a:solidFill>
              </a:rPr>
              <a:t>Mathematical modelling</a:t>
            </a:r>
            <a:r>
              <a:rPr lang="ro-RO" sz="4400" b="1" dirty="0" smtClean="0">
                <a:solidFill>
                  <a:schemeClr val="tx2">
                    <a:lumMod val="60000"/>
                    <a:lumOff val="40000"/>
                  </a:schemeClr>
                </a:solidFill>
              </a:rPr>
              <a:t/>
            </a:r>
            <a:br>
              <a:rPr lang="ro-RO" sz="4400" b="1" dirty="0" smtClean="0">
                <a:solidFill>
                  <a:schemeClr val="tx2">
                    <a:lumMod val="60000"/>
                    <a:lumOff val="40000"/>
                  </a:schemeClr>
                </a:solidFill>
              </a:rPr>
            </a:br>
            <a:r>
              <a:rPr lang="en-US" sz="4400" b="1" dirty="0" smtClean="0">
                <a:solidFill>
                  <a:schemeClr val="tx1"/>
                </a:solidFill>
              </a:rPr>
              <a:t>MODELAREA MATEMATIC</a:t>
            </a:r>
            <a:r>
              <a:rPr lang="ro-MO" sz="4400" b="1" dirty="0" smtClean="0">
                <a:solidFill>
                  <a:schemeClr val="tx1"/>
                </a:solidFill>
              </a:rPr>
              <a:t>Ă</a:t>
            </a:r>
            <a:endParaRPr lang="ro-RO" sz="4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7A97B0C3-01B8-4ABB-9D1F-17B8ED420762}" type="slidenum">
              <a:rPr lang="ro-RO" altLang="en-US" sz="1200" smtClean="0"/>
              <a:pPr eaLnBrk="1" hangingPunct="1">
                <a:spcBef>
                  <a:spcPct val="0"/>
                </a:spcBef>
                <a:buClrTx/>
                <a:buSzTx/>
                <a:buFontTx/>
                <a:buNone/>
              </a:pPr>
              <a:t>2</a:t>
            </a:fld>
            <a:endParaRPr lang="ro-RO" altLang="en-US" sz="1200" smtClean="0"/>
          </a:p>
        </p:txBody>
      </p:sp>
      <p:sp>
        <p:nvSpPr>
          <p:cNvPr id="3075" name="Rectangle 2"/>
          <p:cNvSpPr>
            <a:spLocks noGrp="1" noChangeArrowheads="1"/>
          </p:cNvSpPr>
          <p:nvPr>
            <p:ph type="title"/>
          </p:nvPr>
        </p:nvSpPr>
        <p:spPr>
          <a:xfrm>
            <a:off x="468313" y="0"/>
            <a:ext cx="8675687" cy="692150"/>
          </a:xfrm>
        </p:spPr>
        <p:txBody>
          <a:bodyPr/>
          <a:lstStyle/>
          <a:p>
            <a:pPr algn="ctr" eaLnBrk="1" hangingPunct="1">
              <a:defRPr/>
            </a:pPr>
            <a:r>
              <a:rPr lang="ro-MO" sz="4400" b="1" dirty="0" smtClean="0">
                <a:solidFill>
                  <a:schemeClr val="tx2">
                    <a:lumMod val="60000"/>
                    <a:lumOff val="40000"/>
                  </a:schemeClr>
                </a:solidFill>
              </a:rPr>
              <a:t>MODELLING</a:t>
            </a:r>
            <a:r>
              <a:rPr lang="ro-MO" sz="4400" b="1" dirty="0" smtClean="0">
                <a:solidFill>
                  <a:schemeClr val="tx1"/>
                </a:solidFill>
              </a:rPr>
              <a:t>/</a:t>
            </a:r>
            <a:r>
              <a:rPr lang="en-US" sz="4400" b="1" dirty="0" smtClean="0">
                <a:solidFill>
                  <a:schemeClr val="tx1"/>
                </a:solidFill>
              </a:rPr>
              <a:t>MODELAREA</a:t>
            </a:r>
            <a:endParaRPr lang="ro-RO" sz="4400" b="1" dirty="0" smtClean="0">
              <a:solidFill>
                <a:schemeClr val="tx1"/>
              </a:solidFill>
            </a:endParaRPr>
          </a:p>
        </p:txBody>
      </p:sp>
      <p:sp>
        <p:nvSpPr>
          <p:cNvPr id="4100" name="Rectangle 4"/>
          <p:cNvSpPr>
            <a:spLocks noGrp="1" noChangeArrowheads="1"/>
          </p:cNvSpPr>
          <p:nvPr>
            <p:ph type="body" idx="1"/>
          </p:nvPr>
        </p:nvSpPr>
        <p:spPr>
          <a:xfrm>
            <a:off x="827088" y="1827213"/>
            <a:ext cx="7856537" cy="4114800"/>
          </a:xfrm>
        </p:spPr>
        <p:txBody>
          <a:bodyPr/>
          <a:lstStyle/>
          <a:p>
            <a:pPr algn="ctr" eaLnBrk="1" hangingPunct="1">
              <a:buFont typeface="Wingdings" pitchFamily="2" charset="2"/>
              <a:buNone/>
              <a:defRPr/>
            </a:pPr>
            <a:endParaRPr lang="ro-MO" sz="4400" b="1" dirty="0" smtClean="0">
              <a:solidFill>
                <a:schemeClr val="tx2">
                  <a:lumMod val="60000"/>
                  <a:lumOff val="40000"/>
                </a:schemeClr>
              </a:solidFill>
            </a:endParaRPr>
          </a:p>
          <a:p>
            <a:pPr algn="ctr" eaLnBrk="1" hangingPunct="1">
              <a:buFont typeface="Wingdings" pitchFamily="2" charset="2"/>
              <a:buNone/>
              <a:defRPr/>
            </a:pPr>
            <a:r>
              <a:rPr lang="ro-MO" sz="4400" b="1" dirty="0" smtClean="0">
                <a:solidFill>
                  <a:schemeClr val="tx2">
                    <a:lumMod val="60000"/>
                    <a:lumOff val="40000"/>
                  </a:schemeClr>
                </a:solidFill>
              </a:rPr>
              <a:t> </a:t>
            </a:r>
            <a:endParaRPr lang="ro-RO" sz="4400" b="1" dirty="0" smtClean="0">
              <a:solidFill>
                <a:schemeClr val="tx2">
                  <a:lumMod val="60000"/>
                  <a:lumOff val="40000"/>
                </a:schemeClr>
              </a:solidFill>
            </a:endParaRPr>
          </a:p>
          <a:p>
            <a:pPr algn="ctr" eaLnBrk="1" hangingPunct="1">
              <a:buFont typeface="Wingdings" pitchFamily="2" charset="2"/>
              <a:buNone/>
              <a:defRPr/>
            </a:pPr>
            <a:r>
              <a:rPr lang="ro-RO" sz="2400" dirty="0" smtClean="0"/>
              <a:t>.</a:t>
            </a:r>
            <a:endParaRPr lang="ro-RO" sz="2400" b="1" dirty="0" smtClean="0">
              <a:solidFill>
                <a:srgbClr val="FF0000"/>
              </a:solidFill>
            </a:endParaRPr>
          </a:p>
          <a:p>
            <a:pPr algn="ctr" eaLnBrk="1" hangingPunct="1">
              <a:buFont typeface="Wingdings" pitchFamily="2" charset="2"/>
              <a:buNone/>
              <a:defRPr/>
            </a:pPr>
            <a:endParaRPr lang="ro-RO" sz="2500" dirty="0" smtClean="0"/>
          </a:p>
          <a:p>
            <a:pPr algn="ctr" eaLnBrk="1" hangingPunct="1">
              <a:buFont typeface="Wingdings" pitchFamily="2" charset="2"/>
              <a:buNone/>
              <a:defRPr/>
            </a:pPr>
            <a:r>
              <a:rPr lang="ro-MO" sz="2500" b="1" dirty="0" smtClean="0">
                <a:solidFill>
                  <a:srgbClr val="FF0000"/>
                </a:solidFill>
              </a:rPr>
              <a:t> </a:t>
            </a:r>
            <a:endParaRPr lang="en-US" sz="2500" b="1" dirty="0" smtClean="0">
              <a:solidFill>
                <a:srgbClr val="FF0000"/>
              </a:solidFill>
            </a:endParaRPr>
          </a:p>
          <a:p>
            <a:pPr algn="ctr" eaLnBrk="1" hangingPunct="1">
              <a:buFont typeface="Wingdings" pitchFamily="2" charset="2"/>
              <a:buNone/>
              <a:defRPr/>
            </a:pPr>
            <a:endParaRPr lang="en-GB" sz="3700" dirty="0" smtClean="0"/>
          </a:p>
        </p:txBody>
      </p:sp>
      <p:sp>
        <p:nvSpPr>
          <p:cNvPr id="410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979514B3-EA5D-462B-A908-43EC06C28085}" type="datetime1">
              <a:rPr lang="ro-MO" altLang="en-US" sz="1200" smtClean="0"/>
              <a:pPr eaLnBrk="1" hangingPunct="1">
                <a:spcBef>
                  <a:spcPct val="0"/>
                </a:spcBef>
                <a:buClrTx/>
                <a:buSzTx/>
                <a:buFontTx/>
                <a:buNone/>
              </a:pPr>
              <a:t>16.08.2022</a:t>
            </a:fld>
            <a:endParaRPr lang="ro-RO" altLang="en-US" sz="1200" smtClean="0"/>
          </a:p>
        </p:txBody>
      </p:sp>
      <p:sp>
        <p:nvSpPr>
          <p:cNvPr id="41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pic>
        <p:nvPicPr>
          <p:cNvPr id="4103" name="Picture 7" descr="file-20200325-168903-9wap7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9F2A9E7E-8373-42C9-A55E-B7BDB48FDC09}" type="slidenum">
              <a:rPr lang="ro-RO" altLang="en-US" sz="1200" smtClean="0"/>
              <a:pPr eaLnBrk="1" hangingPunct="1">
                <a:spcBef>
                  <a:spcPct val="0"/>
                </a:spcBef>
                <a:buClrTx/>
                <a:buSzTx/>
                <a:buFontTx/>
                <a:buNone/>
              </a:pPr>
              <a:t>20</a:t>
            </a:fld>
            <a:endParaRPr lang="ro-RO" altLang="en-US" sz="1200" smtClean="0"/>
          </a:p>
        </p:txBody>
      </p:sp>
      <p:sp>
        <p:nvSpPr>
          <p:cNvPr id="20483"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048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BC05E41-A13E-4F61-A478-D5B92E5D92FC}" type="datetime1">
              <a:rPr lang="ro-MO" altLang="en-US" sz="1200" smtClean="0"/>
              <a:pPr eaLnBrk="1" hangingPunct="1">
                <a:spcBef>
                  <a:spcPct val="0"/>
                </a:spcBef>
                <a:buClrTx/>
                <a:buSzTx/>
                <a:buFontTx/>
                <a:buNone/>
              </a:pPr>
              <a:t>16.08.2022</a:t>
            </a:fld>
            <a:endParaRPr lang="ro-RO" altLang="en-US" sz="1200" smtClean="0"/>
          </a:p>
        </p:txBody>
      </p:sp>
      <p:sp>
        <p:nvSpPr>
          <p:cNvPr id="20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684213" y="981075"/>
            <a:ext cx="8459787" cy="5692775"/>
          </a:xfrm>
          <a:prstGeom prst="rect">
            <a:avLst/>
          </a:prstGeom>
        </p:spPr>
        <p:txBody>
          <a:bodyPr>
            <a:spAutoFit/>
          </a:bodyPr>
          <a:lstStyle/>
          <a:p>
            <a:pPr>
              <a:defRPr/>
            </a:pPr>
            <a:r>
              <a:rPr lang="en-US" sz="2800" b="1" dirty="0"/>
              <a:t>General rules</a:t>
            </a:r>
          </a:p>
          <a:p>
            <a:pPr marL="360363" indent="-360363">
              <a:buFont typeface="Arial" pitchFamily="34" charset="0"/>
              <a:buChar char="•"/>
              <a:defRPr/>
            </a:pPr>
            <a:r>
              <a:rPr lang="en-US" sz="2400" i="1" dirty="0">
                <a:solidFill>
                  <a:schemeClr val="accent2">
                    <a:lumMod val="60000"/>
                    <a:lumOff val="40000"/>
                  </a:schemeClr>
                </a:solidFill>
              </a:rPr>
              <a:t>Look at how others model similar situations; adapt their models to the present situation.</a:t>
            </a:r>
          </a:p>
          <a:p>
            <a:pPr marL="360363" indent="-360363">
              <a:buFont typeface="Arial" pitchFamily="34" charset="0"/>
              <a:buChar char="•"/>
              <a:defRPr/>
            </a:pPr>
            <a:r>
              <a:rPr lang="en-US" sz="2400" i="1" dirty="0">
                <a:solidFill>
                  <a:schemeClr val="accent2">
                    <a:lumMod val="60000"/>
                    <a:lumOff val="40000"/>
                  </a:schemeClr>
                </a:solidFill>
              </a:rPr>
              <a:t>Collect/ask for background information needed to understand the problem.</a:t>
            </a:r>
          </a:p>
          <a:p>
            <a:pPr marL="360363" indent="-360363">
              <a:buFont typeface="Arial" pitchFamily="34" charset="0"/>
              <a:buChar char="•"/>
              <a:defRPr/>
            </a:pPr>
            <a:r>
              <a:rPr lang="en-US" sz="2400" i="1" dirty="0">
                <a:solidFill>
                  <a:schemeClr val="accent2">
                    <a:lumMod val="60000"/>
                    <a:lumOff val="40000"/>
                  </a:schemeClr>
                </a:solidFill>
              </a:rPr>
              <a:t>Start with simple models; add details as they become known and useful or necessary.</a:t>
            </a:r>
          </a:p>
          <a:p>
            <a:pPr marL="360363" indent="-360363">
              <a:buFont typeface="Arial" pitchFamily="34" charset="0"/>
              <a:buChar char="•"/>
              <a:defRPr/>
            </a:pPr>
            <a:r>
              <a:rPr lang="en-US" sz="2400" i="1" dirty="0">
                <a:solidFill>
                  <a:schemeClr val="accent2">
                    <a:lumMod val="60000"/>
                    <a:lumOff val="40000"/>
                  </a:schemeClr>
                </a:solidFill>
              </a:rPr>
              <a:t>Find all relevant quantities and make them precise.</a:t>
            </a:r>
          </a:p>
          <a:p>
            <a:pPr marL="360363" indent="-360363">
              <a:buFont typeface="Arial" pitchFamily="34" charset="0"/>
              <a:buChar char="•"/>
              <a:defRPr/>
            </a:pPr>
            <a:r>
              <a:rPr lang="en-US" sz="2400" i="1" dirty="0">
                <a:solidFill>
                  <a:schemeClr val="accent2">
                    <a:lumMod val="60000"/>
                    <a:lumOff val="40000"/>
                  </a:schemeClr>
                </a:solidFill>
              </a:rPr>
              <a:t>Find all relevant relationships between quantities ([differential] equations, inequalities, case distinctions).</a:t>
            </a:r>
          </a:p>
          <a:p>
            <a:pPr marL="360363" indent="-360363">
              <a:buFont typeface="Arial" pitchFamily="34" charset="0"/>
              <a:buChar char="•"/>
              <a:defRPr/>
            </a:pPr>
            <a:r>
              <a:rPr lang="en-US" sz="2400" i="1" dirty="0">
                <a:solidFill>
                  <a:schemeClr val="accent2">
                    <a:lumMod val="60000"/>
                    <a:lumOff val="40000"/>
                  </a:schemeClr>
                </a:solidFill>
              </a:rPr>
              <a:t>Locate/collect/select the data needed to specify these relationships.</a:t>
            </a:r>
          </a:p>
          <a:p>
            <a:pPr marL="360363" indent="-360363">
              <a:buFont typeface="Arial" pitchFamily="34" charset="0"/>
              <a:buChar char="•"/>
              <a:defRPr/>
            </a:pPr>
            <a:r>
              <a:rPr lang="en-US" sz="2400" i="1" dirty="0">
                <a:solidFill>
                  <a:schemeClr val="accent2">
                    <a:lumMod val="60000"/>
                    <a:lumOff val="40000"/>
                  </a:schemeClr>
                </a:solidFill>
              </a:rPr>
              <a:t>Find all restrictions that the quantities must obey (sign, limits, forbidden overlaps, etc.). Which restrictions are hard, which soft? How soft?</a:t>
            </a:r>
          </a:p>
          <a:p>
            <a:pPr marL="360363" indent="-360363">
              <a:buFont typeface="Arial" pitchFamily="34" charset="0"/>
              <a:buChar char="•"/>
              <a:defRPr/>
            </a:pPr>
            <a:r>
              <a:rPr lang="en-US" sz="2400" i="1" dirty="0">
                <a:solidFill>
                  <a:schemeClr val="accent2">
                    <a:lumMod val="60000"/>
                    <a:lumOff val="40000"/>
                  </a:schemeClr>
                </a:solidFill>
              </a:rPr>
              <a:t>Try to incorporate qualitative constraints that rule out otherwise feasible results (usually from inadequate previous versions).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74C10F7B-47B0-40AD-ADF3-09E237B1D90D}" type="slidenum">
              <a:rPr lang="ro-RO" altLang="en-US" sz="1200" smtClean="0"/>
              <a:pPr eaLnBrk="1" hangingPunct="1">
                <a:spcBef>
                  <a:spcPct val="0"/>
                </a:spcBef>
                <a:buClrTx/>
                <a:buSzTx/>
                <a:buFontTx/>
                <a:buNone/>
              </a:pPr>
              <a:t>21</a:t>
            </a:fld>
            <a:endParaRPr lang="ro-RO" altLang="en-US" sz="1200" smtClean="0"/>
          </a:p>
        </p:txBody>
      </p:sp>
      <p:sp>
        <p:nvSpPr>
          <p:cNvPr id="21507"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150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D81C146F-4E78-4795-AA22-C0F75301B9AD}" type="datetime1">
              <a:rPr lang="ro-MO" altLang="en-US" sz="1200" smtClean="0"/>
              <a:pPr eaLnBrk="1" hangingPunct="1">
                <a:spcBef>
                  <a:spcPct val="0"/>
                </a:spcBef>
                <a:buClrTx/>
                <a:buSzTx/>
                <a:buFontTx/>
                <a:buNone/>
              </a:pPr>
              <a:t>16.08.2022</a:t>
            </a:fld>
            <a:endParaRPr lang="ro-RO" altLang="en-US" sz="1200" smtClean="0"/>
          </a:p>
        </p:txBody>
      </p:sp>
      <p:sp>
        <p:nvSpPr>
          <p:cNvPr id="215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684213" y="620713"/>
            <a:ext cx="8640762" cy="6062662"/>
          </a:xfrm>
          <a:prstGeom prst="rect">
            <a:avLst/>
          </a:prstGeom>
        </p:spPr>
        <p:txBody>
          <a:bodyPr>
            <a:spAutoFit/>
          </a:bodyPr>
          <a:lstStyle/>
          <a:p>
            <a:pPr>
              <a:defRPr/>
            </a:pPr>
            <a:r>
              <a:rPr lang="en-US" sz="2800" b="1" dirty="0"/>
              <a:t>General rules</a:t>
            </a:r>
          </a:p>
          <a:p>
            <a:pPr marL="360363" indent="-360363">
              <a:buFont typeface="Arial" pitchFamily="34" charset="0"/>
              <a:buChar char="•"/>
              <a:defRPr/>
            </a:pPr>
            <a:r>
              <a:rPr lang="en-US" sz="2400" i="1" dirty="0">
                <a:solidFill>
                  <a:schemeClr val="accent2">
                    <a:lumMod val="60000"/>
                    <a:lumOff val="40000"/>
                  </a:schemeClr>
                </a:solidFill>
              </a:rPr>
              <a:t>Find all goals (including conflicting ones)</a:t>
            </a:r>
          </a:p>
          <a:p>
            <a:pPr marL="360363" indent="-360363">
              <a:buFont typeface="Arial" pitchFamily="34" charset="0"/>
              <a:buChar char="•"/>
              <a:defRPr/>
            </a:pPr>
            <a:r>
              <a:rPr lang="en-US" sz="2400" i="1" dirty="0">
                <a:solidFill>
                  <a:schemeClr val="accent2">
                    <a:lumMod val="60000"/>
                    <a:lumOff val="40000"/>
                  </a:schemeClr>
                </a:solidFill>
              </a:rPr>
              <a:t>Play the devil's advocate to find out and formulate the weak spots of your model.</a:t>
            </a:r>
          </a:p>
          <a:p>
            <a:pPr marL="360363" indent="-360363">
              <a:buFont typeface="Arial" pitchFamily="34" charset="0"/>
              <a:buChar char="•"/>
              <a:defRPr/>
            </a:pPr>
            <a:r>
              <a:rPr lang="en-US" sz="2400" i="1" dirty="0">
                <a:solidFill>
                  <a:schemeClr val="accent2">
                    <a:lumMod val="60000"/>
                    <a:lumOff val="40000"/>
                  </a:schemeClr>
                </a:solidFill>
              </a:rPr>
              <a:t>Sort available information by the degree of impact expected/hoped for.</a:t>
            </a:r>
          </a:p>
          <a:p>
            <a:pPr marL="360363" indent="-360363">
              <a:buFont typeface="Arial" pitchFamily="34" charset="0"/>
              <a:buChar char="•"/>
              <a:defRPr/>
            </a:pPr>
            <a:r>
              <a:rPr lang="en-US" sz="2400" i="1" dirty="0">
                <a:solidFill>
                  <a:schemeClr val="accent2">
                    <a:lumMod val="60000"/>
                    <a:lumOff val="40000"/>
                  </a:schemeClr>
                </a:solidFill>
              </a:rPr>
              <a:t>Create a hierarchy of models: from coarse, highly simplifying models to models with all known details. Are there useful toy models with simpler data? Are there limiting cases where the model simplifies? Are there interesting extreme cases that help discover difficulties?</a:t>
            </a:r>
          </a:p>
          <a:p>
            <a:pPr marL="360363" indent="-360363">
              <a:buFont typeface="Arial" pitchFamily="34" charset="0"/>
              <a:buChar char="•"/>
              <a:defRPr/>
            </a:pPr>
            <a:r>
              <a:rPr lang="en-US" sz="2400" i="1" dirty="0">
                <a:solidFill>
                  <a:schemeClr val="accent2">
                    <a:lumMod val="60000"/>
                    <a:lumOff val="40000"/>
                  </a:schemeClr>
                </a:solidFill>
              </a:rPr>
              <a:t>First solve the coarser models (cheap but inaccurate) to get good starting points for the finer models (expensive to solve but realistic)</a:t>
            </a:r>
          </a:p>
          <a:p>
            <a:pPr marL="360363" indent="-360363">
              <a:buFont typeface="Arial" pitchFamily="34" charset="0"/>
              <a:buChar char="•"/>
              <a:defRPr/>
            </a:pPr>
            <a:r>
              <a:rPr lang="en-US" sz="2400" i="1" dirty="0">
                <a:solidFill>
                  <a:schemeClr val="accent2">
                    <a:lumMod val="60000"/>
                    <a:lumOff val="40000"/>
                  </a:schemeClr>
                </a:solidFill>
              </a:rPr>
              <a:t>Try to have a simple working model (with report) after 1/3 of the total time planned for the task. Use the remaining time for improving or expanding the model based on your experience, for making the programs more versatile and speeding them up, for polishing documentation, etc.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8E4F2A2-4D69-4957-8E76-A48A1033811F}" type="slidenum">
              <a:rPr lang="ro-RO" altLang="en-US" sz="1200" smtClean="0"/>
              <a:pPr eaLnBrk="1" hangingPunct="1">
                <a:spcBef>
                  <a:spcPct val="0"/>
                </a:spcBef>
                <a:buClrTx/>
                <a:buSzTx/>
                <a:buFontTx/>
                <a:buNone/>
              </a:pPr>
              <a:t>22</a:t>
            </a:fld>
            <a:endParaRPr lang="ro-RO" altLang="en-US" sz="1200" smtClean="0"/>
          </a:p>
        </p:txBody>
      </p:sp>
      <p:sp>
        <p:nvSpPr>
          <p:cNvPr id="22531"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253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2E6727B6-AE9C-4139-A2DD-C62C5478E0C5}" type="datetime1">
              <a:rPr lang="ro-MO" altLang="en-US" sz="1200" smtClean="0"/>
              <a:pPr eaLnBrk="1" hangingPunct="1">
                <a:spcBef>
                  <a:spcPct val="0"/>
                </a:spcBef>
                <a:buClrTx/>
                <a:buSzTx/>
                <a:buFontTx/>
                <a:buNone/>
              </a:pPr>
              <a:t>16.08.2022</a:t>
            </a:fld>
            <a:endParaRPr lang="ro-RO" altLang="en-US" sz="1200" smtClean="0"/>
          </a:p>
        </p:txBody>
      </p:sp>
      <p:sp>
        <p:nvSpPr>
          <p:cNvPr id="225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684213" y="981075"/>
            <a:ext cx="8712200" cy="4924425"/>
          </a:xfrm>
          <a:prstGeom prst="rect">
            <a:avLst/>
          </a:prstGeom>
        </p:spPr>
        <p:txBody>
          <a:bodyPr>
            <a:spAutoFit/>
          </a:bodyPr>
          <a:lstStyle/>
          <a:p>
            <a:pPr>
              <a:defRPr/>
            </a:pPr>
            <a:r>
              <a:rPr lang="en-US" sz="2800" b="1" dirty="0"/>
              <a:t>General rules</a:t>
            </a:r>
          </a:p>
          <a:p>
            <a:pPr marL="360363" indent="-360363">
              <a:buFont typeface="Arial" pitchFamily="34" charset="0"/>
              <a:buChar char="•"/>
              <a:defRPr/>
            </a:pPr>
            <a:r>
              <a:rPr lang="en-US" sz="2200" i="1" dirty="0">
                <a:solidFill>
                  <a:schemeClr val="accent2">
                    <a:lumMod val="60000"/>
                    <a:lumOff val="40000"/>
                  </a:schemeClr>
                </a:solidFill>
              </a:rPr>
              <a:t>Good communication is essential for good applied work.</a:t>
            </a:r>
          </a:p>
          <a:p>
            <a:pPr marL="360363" indent="-360363">
              <a:buFont typeface="Arial" pitchFamily="34" charset="0"/>
              <a:buChar char="•"/>
              <a:defRPr/>
            </a:pPr>
            <a:r>
              <a:rPr lang="en-US" sz="2200" i="1" dirty="0">
                <a:solidFill>
                  <a:schemeClr val="accent2">
                    <a:lumMod val="60000"/>
                    <a:lumOff val="40000"/>
                  </a:schemeClr>
                </a:solidFill>
              </a:rPr>
              <a:t>The responsibility for understanding, for asking the questions that lead to it, for recognizing misunderstanding (mismatch between answers expected and answers received), and for overcoming them lies with the mathematician. You cannot usually assume your customer to understand your scientific jargon.</a:t>
            </a:r>
          </a:p>
          <a:p>
            <a:pPr marL="360363" indent="-360363">
              <a:buFont typeface="Arial" pitchFamily="34" charset="0"/>
              <a:buChar char="•"/>
              <a:defRPr/>
            </a:pPr>
            <a:r>
              <a:rPr lang="en-US" sz="2200" i="1" dirty="0">
                <a:solidFill>
                  <a:schemeClr val="accent2">
                    <a:lumMod val="60000"/>
                    <a:lumOff val="40000"/>
                  </a:schemeClr>
                </a:solidFill>
              </a:rPr>
              <a:t>Be not discouraged. Failures inform you about important missing details in your understanding of the problem (or the customer/boss) - utilize this information!</a:t>
            </a:r>
          </a:p>
          <a:p>
            <a:pPr marL="360363" indent="-360363">
              <a:buFont typeface="Arial" pitchFamily="34" charset="0"/>
              <a:buChar char="•"/>
              <a:defRPr/>
            </a:pPr>
            <a:r>
              <a:rPr lang="en-US" sz="2200" i="1" dirty="0">
                <a:solidFill>
                  <a:schemeClr val="accent2">
                    <a:lumMod val="60000"/>
                    <a:lumOff val="40000"/>
                  </a:schemeClr>
                </a:solidFill>
              </a:rPr>
              <a:t>There are rarely perfect solutions. Modeling is the art of finding a satisfying compromise. Start with the highest standards, and lower them as the deadline approaches. If you have results early, raise your standards again.</a:t>
            </a:r>
          </a:p>
          <a:p>
            <a:pPr marL="360363" indent="-360363">
              <a:buFont typeface="Arial" pitchFamily="34" charset="0"/>
              <a:buChar char="•"/>
              <a:defRPr/>
            </a:pPr>
            <a:r>
              <a:rPr lang="en-US" sz="2200" i="1" dirty="0">
                <a:solidFill>
                  <a:schemeClr val="accent2">
                    <a:lumMod val="60000"/>
                    <a:lumOff val="40000"/>
                  </a:schemeClr>
                </a:solidFill>
              </a:rPr>
              <a:t>Finish your work in time.</a:t>
            </a:r>
          </a:p>
          <a:p>
            <a:pPr>
              <a:defRPr/>
            </a:pPr>
            <a:r>
              <a:rPr lang="en-US" sz="2200" b="1" i="1" dirty="0">
                <a:solidFill>
                  <a:schemeClr val="accent2">
                    <a:lumMod val="60000"/>
                    <a:lumOff val="40000"/>
                  </a:schemeClr>
                </a:solidFill>
              </a:rPr>
              <a:t>Lao </a:t>
            </a:r>
            <a:r>
              <a:rPr lang="en-US" sz="2200" b="1" i="1" dirty="0" err="1">
                <a:solidFill>
                  <a:schemeClr val="accent2">
                    <a:lumMod val="60000"/>
                    <a:lumOff val="40000"/>
                  </a:schemeClr>
                </a:solidFill>
              </a:rPr>
              <a:t>Tse</a:t>
            </a:r>
            <a:r>
              <a:rPr lang="en-US" sz="2200" b="1" i="1" dirty="0">
                <a:solidFill>
                  <a:schemeClr val="accent2">
                    <a:lumMod val="60000"/>
                    <a:lumOff val="40000"/>
                  </a:schemeClr>
                </a:solidFill>
              </a:rPr>
              <a:t>:</a:t>
            </a:r>
            <a:r>
              <a:rPr lang="en-US" sz="2200" i="1" dirty="0">
                <a:solidFill>
                  <a:schemeClr val="accent2">
                    <a:lumMod val="60000"/>
                    <a:lumOff val="40000"/>
                  </a:schemeClr>
                </a:solidFill>
              </a:rPr>
              <a:t> ''People often fail on the verge of success; take care at the end as at the beginning, so that you may avoid failure.''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5ED73E40-15B3-4B91-B011-F6B224236070}" type="slidenum">
              <a:rPr lang="ro-RO" altLang="en-US" sz="1200" smtClean="0"/>
              <a:pPr eaLnBrk="1" hangingPunct="1">
                <a:spcBef>
                  <a:spcPct val="0"/>
                </a:spcBef>
                <a:buClrTx/>
                <a:buSzTx/>
                <a:buFontTx/>
                <a:buNone/>
              </a:pPr>
              <a:t>23</a:t>
            </a:fld>
            <a:endParaRPr lang="ro-RO" altLang="en-US" sz="1200" smtClean="0"/>
          </a:p>
        </p:txBody>
      </p:sp>
      <p:sp>
        <p:nvSpPr>
          <p:cNvPr id="23555"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3556"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50D5321-324A-4FAE-9FE0-9BCA06B876F9}" type="datetime1">
              <a:rPr lang="ro-MO" altLang="en-US" sz="1200" smtClean="0"/>
              <a:pPr eaLnBrk="1" hangingPunct="1">
                <a:spcBef>
                  <a:spcPct val="0"/>
                </a:spcBef>
                <a:buClrTx/>
                <a:buSzTx/>
                <a:buFontTx/>
                <a:buNone/>
              </a:pPr>
              <a:t>16.08.2022</a:t>
            </a:fld>
            <a:endParaRPr lang="ro-RO" altLang="en-US" sz="1200" smtClean="0"/>
          </a:p>
        </p:txBody>
      </p:sp>
      <p:sp>
        <p:nvSpPr>
          <p:cNvPr id="23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684213" y="981075"/>
            <a:ext cx="8712200" cy="5692775"/>
          </a:xfrm>
          <a:prstGeom prst="rect">
            <a:avLst/>
          </a:prstGeom>
        </p:spPr>
        <p:txBody>
          <a:bodyPr>
            <a:spAutoFit/>
          </a:bodyPr>
          <a:lstStyle/>
          <a:p>
            <a:pPr>
              <a:defRPr/>
            </a:pPr>
            <a:r>
              <a:rPr lang="en-US" sz="2800" b="1" dirty="0"/>
              <a:t>Conflicts</a:t>
            </a:r>
          </a:p>
          <a:p>
            <a:pPr>
              <a:defRPr/>
            </a:pPr>
            <a:r>
              <a:rPr lang="en-US" sz="2800" dirty="0"/>
              <a:t>Most modeling situations involve a number of tensions between conflicting requirements that cannot be reconciled easily.</a:t>
            </a:r>
          </a:p>
          <a:p>
            <a:pPr marL="360363" indent="-360363">
              <a:buFont typeface="Arial" pitchFamily="34" charset="0"/>
              <a:buChar char="•"/>
              <a:defRPr/>
            </a:pPr>
            <a:r>
              <a:rPr lang="en-US" sz="2800" b="1" i="1" dirty="0">
                <a:solidFill>
                  <a:schemeClr val="accent2">
                    <a:lumMod val="60000"/>
                    <a:lumOff val="40000"/>
                  </a:schemeClr>
                </a:solidFill>
              </a:rPr>
              <a:t>fast - slow</a:t>
            </a:r>
          </a:p>
          <a:p>
            <a:pPr marL="360363" indent="-360363">
              <a:buFont typeface="Arial" pitchFamily="34" charset="0"/>
              <a:buChar char="•"/>
              <a:defRPr/>
            </a:pPr>
            <a:r>
              <a:rPr lang="en-US" sz="2800" b="1" i="1" dirty="0">
                <a:solidFill>
                  <a:schemeClr val="accent2">
                    <a:lumMod val="60000"/>
                    <a:lumOff val="40000"/>
                  </a:schemeClr>
                </a:solidFill>
              </a:rPr>
              <a:t>cheap - expensive</a:t>
            </a:r>
          </a:p>
          <a:p>
            <a:pPr marL="360363" indent="-360363">
              <a:buFont typeface="Arial" pitchFamily="34" charset="0"/>
              <a:buChar char="•"/>
              <a:defRPr/>
            </a:pPr>
            <a:r>
              <a:rPr lang="en-US" sz="2800" b="1" i="1" dirty="0">
                <a:solidFill>
                  <a:schemeClr val="accent2">
                    <a:lumMod val="60000"/>
                    <a:lumOff val="40000"/>
                  </a:schemeClr>
                </a:solidFill>
              </a:rPr>
              <a:t>short term - long term</a:t>
            </a:r>
          </a:p>
          <a:p>
            <a:pPr marL="360363" indent="-360363">
              <a:buFont typeface="Arial" pitchFamily="34" charset="0"/>
              <a:buChar char="•"/>
              <a:defRPr/>
            </a:pPr>
            <a:r>
              <a:rPr lang="en-US" sz="2800" b="1" i="1" dirty="0">
                <a:solidFill>
                  <a:schemeClr val="accent2">
                    <a:lumMod val="60000"/>
                    <a:lumOff val="40000"/>
                  </a:schemeClr>
                </a:solidFill>
              </a:rPr>
              <a:t>simplicity - complexity</a:t>
            </a:r>
          </a:p>
          <a:p>
            <a:pPr marL="360363" indent="-360363">
              <a:buFont typeface="Arial" pitchFamily="34" charset="0"/>
              <a:buChar char="•"/>
              <a:defRPr/>
            </a:pPr>
            <a:r>
              <a:rPr lang="en-US" sz="2800" b="1" i="1" dirty="0">
                <a:solidFill>
                  <a:schemeClr val="accent2">
                    <a:lumMod val="60000"/>
                    <a:lumOff val="40000"/>
                  </a:schemeClr>
                </a:solidFill>
              </a:rPr>
              <a:t>low quality - high quality</a:t>
            </a:r>
          </a:p>
          <a:p>
            <a:pPr marL="360363" indent="-360363">
              <a:buFont typeface="Arial" pitchFamily="34" charset="0"/>
              <a:buChar char="•"/>
              <a:defRPr/>
            </a:pPr>
            <a:r>
              <a:rPr lang="en-US" sz="2800" b="1" i="1" dirty="0">
                <a:solidFill>
                  <a:schemeClr val="accent2">
                    <a:lumMod val="60000"/>
                    <a:lumOff val="40000"/>
                  </a:schemeClr>
                </a:solidFill>
              </a:rPr>
              <a:t>approximate - accurate</a:t>
            </a:r>
          </a:p>
          <a:p>
            <a:pPr marL="360363" indent="-360363">
              <a:buFont typeface="Arial" pitchFamily="34" charset="0"/>
              <a:buChar char="•"/>
              <a:defRPr/>
            </a:pPr>
            <a:r>
              <a:rPr lang="en-US" sz="2800" b="1" i="1" dirty="0">
                <a:solidFill>
                  <a:schemeClr val="accent2">
                    <a:lumMod val="60000"/>
                    <a:lumOff val="40000"/>
                  </a:schemeClr>
                </a:solidFill>
              </a:rPr>
              <a:t>superficial - in depth</a:t>
            </a:r>
          </a:p>
          <a:p>
            <a:pPr marL="360363" indent="-360363">
              <a:buFont typeface="Arial" pitchFamily="34" charset="0"/>
              <a:buChar char="•"/>
              <a:defRPr/>
            </a:pPr>
            <a:r>
              <a:rPr lang="en-US" sz="2800" b="1" i="1" dirty="0">
                <a:solidFill>
                  <a:schemeClr val="accent2">
                    <a:lumMod val="60000"/>
                    <a:lumOff val="40000"/>
                  </a:schemeClr>
                </a:solidFill>
              </a:rPr>
              <a:t>sketchy - comprehensive</a:t>
            </a:r>
          </a:p>
          <a:p>
            <a:pPr marL="360363" indent="-360363">
              <a:buFont typeface="Arial" pitchFamily="34" charset="0"/>
              <a:buChar char="•"/>
              <a:defRPr/>
            </a:pPr>
            <a:r>
              <a:rPr lang="en-US" sz="2800" b="1" i="1" dirty="0">
                <a:solidFill>
                  <a:schemeClr val="accent2">
                    <a:lumMod val="60000"/>
                    <a:lumOff val="40000"/>
                  </a:schemeClr>
                </a:solidFill>
              </a:rPr>
              <a:t>concise - detailed</a:t>
            </a:r>
          </a:p>
          <a:p>
            <a:pPr marL="360363" indent="-360363">
              <a:buFont typeface="Arial" pitchFamily="34" charset="0"/>
              <a:buChar char="•"/>
              <a:defRPr/>
            </a:pPr>
            <a:r>
              <a:rPr lang="en-US" sz="2800" b="1" i="1" dirty="0">
                <a:solidFill>
                  <a:schemeClr val="accent2">
                    <a:lumMod val="60000"/>
                    <a:lumOff val="40000"/>
                  </a:schemeClr>
                </a:solidFill>
              </a:rPr>
              <a:t>short description - long description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34F855A0-48B2-4EDB-8C1B-2A8705DC1585}" type="slidenum">
              <a:rPr lang="ro-RO" altLang="en-US" sz="1200" smtClean="0"/>
              <a:pPr eaLnBrk="1" hangingPunct="1">
                <a:spcBef>
                  <a:spcPct val="0"/>
                </a:spcBef>
                <a:buClrTx/>
                <a:buSzTx/>
                <a:buFontTx/>
                <a:buNone/>
              </a:pPr>
              <a:t>24</a:t>
            </a:fld>
            <a:endParaRPr lang="ro-RO" altLang="en-US" sz="1200" smtClean="0"/>
          </a:p>
        </p:txBody>
      </p:sp>
      <p:sp>
        <p:nvSpPr>
          <p:cNvPr id="24579"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458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C8CA13F-C2ED-4838-B82B-0A27450F5BCC}" type="datetime1">
              <a:rPr lang="ro-MO" altLang="en-US" sz="1200" smtClean="0"/>
              <a:pPr eaLnBrk="1" hangingPunct="1">
                <a:spcBef>
                  <a:spcPct val="0"/>
                </a:spcBef>
                <a:buClrTx/>
                <a:buSzTx/>
                <a:buFontTx/>
                <a:buNone/>
              </a:pPr>
              <a:t>16.08.2022</a:t>
            </a:fld>
            <a:endParaRPr lang="ro-RO" altLang="en-US" sz="1200" smtClean="0"/>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755650" y="1773238"/>
            <a:ext cx="8712200" cy="3108325"/>
          </a:xfrm>
          <a:prstGeom prst="rect">
            <a:avLst/>
          </a:prstGeom>
        </p:spPr>
        <p:txBody>
          <a:bodyPr>
            <a:spAutoFit/>
          </a:bodyPr>
          <a:lstStyle/>
          <a:p>
            <a:pPr>
              <a:defRPr/>
            </a:pPr>
            <a:r>
              <a:rPr lang="en-US" sz="2800" b="1" dirty="0"/>
              <a:t>Einstein:</a:t>
            </a:r>
            <a:r>
              <a:rPr lang="en-US" sz="2800" dirty="0"/>
              <a:t> ''A good theory'' (or model) ''should be as simple as possible, but not simpler.''</a:t>
            </a:r>
          </a:p>
          <a:p>
            <a:pPr marL="360363" indent="-360363">
              <a:buFont typeface="Arial" pitchFamily="34" charset="0"/>
              <a:buChar char="•"/>
              <a:defRPr/>
            </a:pPr>
            <a:r>
              <a:rPr lang="en-US" sz="2800" b="1" i="1" dirty="0">
                <a:solidFill>
                  <a:schemeClr val="accent2">
                    <a:lumMod val="60000"/>
                    <a:lumOff val="40000"/>
                  </a:schemeClr>
                </a:solidFill>
              </a:rPr>
              <a:t>perfecting a program - need for quick results</a:t>
            </a:r>
          </a:p>
          <a:p>
            <a:pPr marL="360363" indent="-360363">
              <a:buFont typeface="Arial" pitchFamily="34" charset="0"/>
              <a:buChar char="•"/>
              <a:defRPr/>
            </a:pPr>
            <a:r>
              <a:rPr lang="en-US" sz="2800" b="1" i="1" dirty="0">
                <a:solidFill>
                  <a:schemeClr val="accent2">
                    <a:lumMod val="60000"/>
                    <a:lumOff val="40000"/>
                  </a:schemeClr>
                </a:solidFill>
              </a:rPr>
              <a:t>collecting the theory - producing a solution</a:t>
            </a:r>
          </a:p>
          <a:p>
            <a:pPr marL="360363" indent="-360363">
              <a:buFont typeface="Arial" pitchFamily="34" charset="0"/>
              <a:buChar char="•"/>
              <a:defRPr/>
            </a:pPr>
            <a:r>
              <a:rPr lang="en-US" sz="2800" b="1" i="1" dirty="0">
                <a:solidFill>
                  <a:schemeClr val="accent2">
                    <a:lumMod val="60000"/>
                    <a:lumOff val="40000"/>
                  </a:schemeClr>
                </a:solidFill>
              </a:rPr>
              <a:t>doing research - writing up</a:t>
            </a:r>
          </a:p>
          <a:p>
            <a:pPr marL="360363" indent="-360363">
              <a:buFont typeface="Arial" pitchFamily="34" charset="0"/>
              <a:buChar char="•"/>
              <a:defRPr/>
            </a:pPr>
            <a:r>
              <a:rPr lang="en-US" sz="2800" b="1" i="1" dirty="0">
                <a:solidFill>
                  <a:schemeClr val="accent2">
                    <a:lumMod val="60000"/>
                    <a:lumOff val="40000"/>
                  </a:schemeClr>
                </a:solidFill>
              </a:rPr>
              <a:t>quality standards - deadlines</a:t>
            </a:r>
          </a:p>
          <a:p>
            <a:pPr marL="360363" indent="-360363">
              <a:buFont typeface="Arial" pitchFamily="34" charset="0"/>
              <a:buChar char="•"/>
              <a:defRPr/>
            </a:pPr>
            <a:r>
              <a:rPr lang="en-US" sz="2800" b="1" i="1" dirty="0">
                <a:solidFill>
                  <a:schemeClr val="accent2">
                    <a:lumMod val="60000"/>
                    <a:lumOff val="40000"/>
                  </a:schemeClr>
                </a:solidFill>
              </a:rPr>
              <a:t>dreams - actual results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783B2AB-0E7A-46B3-96E5-7C44AA5B4F1A}" type="slidenum">
              <a:rPr lang="ro-RO" altLang="en-US" sz="1200" smtClean="0"/>
              <a:pPr eaLnBrk="1" hangingPunct="1">
                <a:spcBef>
                  <a:spcPct val="0"/>
                </a:spcBef>
                <a:buClrTx/>
                <a:buSzTx/>
                <a:buFontTx/>
                <a:buNone/>
              </a:pPr>
              <a:t>25</a:t>
            </a:fld>
            <a:endParaRPr lang="ro-RO" altLang="en-US" sz="1200" smtClean="0"/>
          </a:p>
        </p:txBody>
      </p:sp>
      <p:sp>
        <p:nvSpPr>
          <p:cNvPr id="25603"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560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FE382F54-688C-4529-85E1-23E39420D28D}" type="datetime1">
              <a:rPr lang="ro-MO" altLang="en-US" sz="1200" smtClean="0"/>
              <a:pPr eaLnBrk="1" hangingPunct="1">
                <a:spcBef>
                  <a:spcPct val="0"/>
                </a:spcBef>
                <a:buClrTx/>
                <a:buSzTx/>
                <a:buFontTx/>
                <a:buNone/>
              </a:pPr>
              <a:t>16.08.2022</a:t>
            </a:fld>
            <a:endParaRPr lang="ro-RO" altLang="en-US" sz="1200" smtClean="0"/>
          </a:p>
        </p:txBody>
      </p:sp>
      <p:sp>
        <p:nvSpPr>
          <p:cNvPr id="256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431800" y="981075"/>
            <a:ext cx="8712200" cy="5262563"/>
          </a:xfrm>
          <a:prstGeom prst="rect">
            <a:avLst/>
          </a:prstGeom>
        </p:spPr>
        <p:txBody>
          <a:bodyPr>
            <a:spAutoFit/>
          </a:bodyPr>
          <a:lstStyle/>
          <a:p>
            <a:pPr marL="360363" indent="-360363">
              <a:buFont typeface="Arial" pitchFamily="34" charset="0"/>
              <a:buChar char="•"/>
              <a:defRPr/>
            </a:pPr>
            <a:r>
              <a:rPr lang="en-US" sz="2800" b="1" i="1" dirty="0">
                <a:solidFill>
                  <a:schemeClr val="accent2">
                    <a:lumMod val="60000"/>
                    <a:lumOff val="40000"/>
                  </a:schemeClr>
                </a:solidFill>
              </a:rPr>
              <a:t>The conflicts described are creative and constructive, if one does not give in too easily. As a good material can handle more physical stress, so a good scientist can handle more stress created by conflict.</a:t>
            </a:r>
          </a:p>
          <a:p>
            <a:pPr marL="360363" indent="-360363">
              <a:buFont typeface="Arial" pitchFamily="34" charset="0"/>
              <a:buChar char="•"/>
              <a:defRPr/>
            </a:pPr>
            <a:r>
              <a:rPr lang="en-US" sz="2800" b="1" i="1" dirty="0">
                <a:solidFill>
                  <a:schemeClr val="accent2">
                    <a:lumMod val="60000"/>
                    <a:lumOff val="40000"/>
                  </a:schemeClr>
                </a:solidFill>
              </a:rPr>
              <a:t>''We shall overcome'' - a successful motto of the black liberation movement, created by a strong trust in God. This generalizes to other situations where one has to face difficulties, too.</a:t>
            </a:r>
          </a:p>
          <a:p>
            <a:pPr marL="360363" indent="-360363">
              <a:buFont typeface="Arial" pitchFamily="34" charset="0"/>
              <a:buChar char="•"/>
              <a:defRPr/>
            </a:pPr>
            <a:r>
              <a:rPr lang="en-US" sz="2800" b="1" i="1" dirty="0">
                <a:solidFill>
                  <a:schemeClr val="accent2">
                    <a:lumMod val="60000"/>
                    <a:lumOff val="40000"/>
                  </a:schemeClr>
                </a:solidFill>
              </a:rPr>
              <a:t>Among other qualities it has, university education is not least a long term stress test - if you got your degree, this is a proof that you could overcome significant barriers. The job market pays for the ability to persist.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D1685792-664B-448E-938A-4695CF00F6E5}" type="slidenum">
              <a:rPr lang="ro-RO" altLang="en-US" sz="1200" smtClean="0"/>
              <a:pPr eaLnBrk="1" hangingPunct="1">
                <a:spcBef>
                  <a:spcPct val="0"/>
                </a:spcBef>
                <a:buClrTx/>
                <a:buSzTx/>
                <a:buFontTx/>
                <a:buNone/>
              </a:pPr>
              <a:t>26</a:t>
            </a:fld>
            <a:endParaRPr lang="ro-RO" altLang="en-US" sz="1200" smtClean="0"/>
          </a:p>
        </p:txBody>
      </p:sp>
      <p:sp>
        <p:nvSpPr>
          <p:cNvPr id="26627" name="Rectangle 2"/>
          <p:cNvSpPr>
            <a:spLocks noGrp="1" noChangeArrowheads="1"/>
          </p:cNvSpPr>
          <p:nvPr>
            <p:ph type="title"/>
          </p:nvPr>
        </p:nvSpPr>
        <p:spPr>
          <a:xfrm>
            <a:off x="468313" y="0"/>
            <a:ext cx="8675687" cy="765175"/>
          </a:xfrm>
        </p:spPr>
        <p:txBody>
          <a:bodyPr/>
          <a:lstStyle/>
          <a:p>
            <a:pPr algn="ctr" eaLnBrk="1" hangingPunct="1"/>
            <a:r>
              <a:rPr lang="en-US" altLang="en-US" sz="4400" b="1" smtClean="0">
                <a:solidFill>
                  <a:schemeClr val="tx1"/>
                </a:solidFill>
              </a:rPr>
              <a:t>MODELAREA MATEMATIC</a:t>
            </a:r>
            <a:r>
              <a:rPr lang="ro-MO" altLang="en-US" sz="4400" b="1" smtClean="0">
                <a:solidFill>
                  <a:schemeClr val="tx1"/>
                </a:solidFill>
              </a:rPr>
              <a:t>Ă</a:t>
            </a:r>
            <a:endParaRPr lang="ro-RO" altLang="en-US" sz="4400" b="1" smtClean="0">
              <a:solidFill>
                <a:schemeClr val="tx1"/>
              </a:solidFill>
            </a:endParaRPr>
          </a:p>
        </p:txBody>
      </p:sp>
      <p:sp>
        <p:nvSpPr>
          <p:cNvPr id="2662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0642AC36-1EE6-4033-A4A2-2B348341A285}" type="datetime1">
              <a:rPr lang="ro-MO" altLang="en-US" sz="1200" smtClean="0"/>
              <a:pPr eaLnBrk="1" hangingPunct="1">
                <a:spcBef>
                  <a:spcPct val="0"/>
                </a:spcBef>
                <a:buClrTx/>
                <a:buSzTx/>
                <a:buFontTx/>
                <a:buNone/>
              </a:pPr>
              <a:t>16.08.2022</a:t>
            </a:fld>
            <a:endParaRPr lang="ro-RO" altLang="en-US" sz="1200" smtClean="0"/>
          </a:p>
        </p:txBody>
      </p:sp>
      <p:sp>
        <p:nvSpPr>
          <p:cNvPr id="266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10" name="Rectangle 9"/>
          <p:cNvSpPr/>
          <p:nvPr/>
        </p:nvSpPr>
        <p:spPr>
          <a:xfrm>
            <a:off x="431800" y="981075"/>
            <a:ext cx="8712200" cy="5692775"/>
          </a:xfrm>
          <a:prstGeom prst="rect">
            <a:avLst/>
          </a:prstGeom>
        </p:spPr>
        <p:txBody>
          <a:bodyPr>
            <a:spAutoFit/>
          </a:bodyPr>
          <a:lstStyle/>
          <a:p>
            <a:pPr>
              <a:defRPr/>
            </a:pPr>
            <a:r>
              <a:rPr lang="en-US" sz="2800" b="1" dirty="0"/>
              <a:t> Attitudes</a:t>
            </a:r>
          </a:p>
          <a:p>
            <a:pPr marL="360363" indent="-360363">
              <a:buFont typeface="Arial" pitchFamily="34" charset="0"/>
              <a:buChar char="•"/>
              <a:defRPr/>
            </a:pPr>
            <a:r>
              <a:rPr lang="en-US" sz="2800" b="1" i="1" dirty="0">
                <a:solidFill>
                  <a:schemeClr val="accent2">
                    <a:lumMod val="60000"/>
                    <a:lumOff val="40000"/>
                  </a:schemeClr>
                </a:solidFill>
              </a:rPr>
              <a:t>Do whatever you do with love. Love (even in difficult circumstances) can be learnt; it noticeably improves the quality of your work and the satisfaction you derive from it.</a:t>
            </a:r>
          </a:p>
          <a:p>
            <a:pPr marL="360363" indent="-360363">
              <a:buFont typeface="Arial" pitchFamily="34" charset="0"/>
              <a:buChar char="•"/>
              <a:defRPr/>
            </a:pPr>
            <a:r>
              <a:rPr lang="en-US" sz="2800" b="1" i="1" dirty="0">
                <a:solidFill>
                  <a:schemeClr val="accent2">
                    <a:lumMod val="60000"/>
                    <a:lumOff val="40000"/>
                  </a:schemeClr>
                </a:solidFill>
              </a:rPr>
              <a:t>Do whatever you do as a service to others. This will improve your attention, the feedback you'll get, and the impact you'll have.</a:t>
            </a:r>
          </a:p>
          <a:p>
            <a:pPr marL="360363" indent="-360363">
              <a:buFont typeface="Arial" pitchFamily="34" charset="0"/>
              <a:buChar char="•"/>
              <a:defRPr/>
            </a:pPr>
            <a:r>
              <a:rPr lang="en-US" sz="2800" b="1" i="1" dirty="0">
                <a:solidFill>
                  <a:schemeClr val="accent2">
                    <a:lumMod val="60000"/>
                    <a:lumOff val="40000"/>
                  </a:schemeClr>
                </a:solidFill>
              </a:rPr>
              <a:t>Take responsibility; ask if in doubt; read to confirm your understanding. This will remove many impasses that otherwise would delay your work.</a:t>
            </a:r>
          </a:p>
          <a:p>
            <a:pPr marL="360363" indent="-360363">
              <a:buFont typeface="Arial" pitchFamily="34" charset="0"/>
              <a:buChar char="•"/>
              <a:defRPr/>
            </a:pPr>
            <a:r>
              <a:rPr lang="en-US" sz="2800" b="1" i="1" dirty="0">
                <a:solidFill>
                  <a:schemeClr val="accent2">
                    <a:lumMod val="60000"/>
                    <a:lumOff val="40000"/>
                  </a:schemeClr>
                </a:solidFill>
              </a:rPr>
              <a:t>Jesus: ''Ask, and you will receive. Search, and you will find. Knock, and the door will be opened for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9A7EC75-6D62-4301-9C14-F0B0AE886356}" type="datetime1">
              <a:rPr lang="ro-MO" smtClean="0"/>
              <a:pPr>
                <a:defRPr/>
              </a:pPr>
              <a:t>16.08.2022</a:t>
            </a:fld>
            <a:endParaRPr lang="ro-RO"/>
          </a:p>
        </p:txBody>
      </p:sp>
      <p:sp>
        <p:nvSpPr>
          <p:cNvPr id="5" name="Footer Placeholder 4"/>
          <p:cNvSpPr>
            <a:spLocks noGrp="1"/>
          </p:cNvSpPr>
          <p:nvPr>
            <p:ph type="ftr" sz="quarter" idx="11"/>
          </p:nvPr>
        </p:nvSpPr>
        <p:spPr/>
        <p:txBody>
          <a:bodyPr/>
          <a:lstStyle/>
          <a:p>
            <a:pPr>
              <a:defRPr/>
            </a:pPr>
            <a:r>
              <a:rPr lang="ro-MO" smtClean="0"/>
              <a:t>Perebinos Mihail</a:t>
            </a:r>
            <a:endParaRPr lang="ru-RU"/>
          </a:p>
        </p:txBody>
      </p:sp>
      <p:sp>
        <p:nvSpPr>
          <p:cNvPr id="6" name="Slide Number Placeholder 5"/>
          <p:cNvSpPr>
            <a:spLocks noGrp="1"/>
          </p:cNvSpPr>
          <p:nvPr>
            <p:ph type="sldNum" sz="quarter" idx="12"/>
          </p:nvPr>
        </p:nvSpPr>
        <p:spPr/>
        <p:txBody>
          <a:bodyPr/>
          <a:lstStyle/>
          <a:p>
            <a:pPr>
              <a:defRPr/>
            </a:pPr>
            <a:fld id="{762C053C-6B4E-44B0-9A28-3B09D5772582}" type="slidenum">
              <a:rPr lang="ro-RO" smtClean="0"/>
              <a:pPr>
                <a:defRPr/>
              </a:pPr>
              <a:t>3</a:t>
            </a:fld>
            <a:endParaRPr lang="ro-RO"/>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41" t="42603" r="30280" b="20456"/>
          <a:stretch/>
        </p:blipFill>
        <p:spPr bwMode="auto">
          <a:xfrm>
            <a:off x="755576" y="44624"/>
            <a:ext cx="8388423" cy="603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28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9A7EC75-6D62-4301-9C14-F0B0AE886356}" type="datetime1">
              <a:rPr lang="ro-MO" smtClean="0"/>
              <a:pPr>
                <a:defRPr/>
              </a:pPr>
              <a:t>16.08.2022</a:t>
            </a:fld>
            <a:endParaRPr lang="ro-RO"/>
          </a:p>
        </p:txBody>
      </p:sp>
      <p:sp>
        <p:nvSpPr>
          <p:cNvPr id="5" name="Footer Placeholder 4"/>
          <p:cNvSpPr>
            <a:spLocks noGrp="1"/>
          </p:cNvSpPr>
          <p:nvPr>
            <p:ph type="ftr" sz="quarter" idx="11"/>
          </p:nvPr>
        </p:nvSpPr>
        <p:spPr/>
        <p:txBody>
          <a:bodyPr/>
          <a:lstStyle/>
          <a:p>
            <a:pPr>
              <a:defRPr/>
            </a:pPr>
            <a:r>
              <a:rPr lang="ro-MO" smtClean="0"/>
              <a:t>Perebinos Mihail</a:t>
            </a:r>
            <a:endParaRPr lang="ru-RU"/>
          </a:p>
        </p:txBody>
      </p:sp>
      <p:sp>
        <p:nvSpPr>
          <p:cNvPr id="6" name="Slide Number Placeholder 5"/>
          <p:cNvSpPr>
            <a:spLocks noGrp="1"/>
          </p:cNvSpPr>
          <p:nvPr>
            <p:ph type="sldNum" sz="quarter" idx="12"/>
          </p:nvPr>
        </p:nvSpPr>
        <p:spPr/>
        <p:txBody>
          <a:bodyPr/>
          <a:lstStyle/>
          <a:p>
            <a:pPr>
              <a:defRPr/>
            </a:pPr>
            <a:fld id="{762C053C-6B4E-44B0-9A28-3B09D5772582}" type="slidenum">
              <a:rPr lang="ro-RO" smtClean="0"/>
              <a:pPr>
                <a:defRPr/>
              </a:pPr>
              <a:t>4</a:t>
            </a:fld>
            <a:endParaRPr lang="ro-RO"/>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t="21158" r="29091" b="5115"/>
          <a:stretch/>
        </p:blipFill>
        <p:spPr bwMode="auto">
          <a:xfrm>
            <a:off x="971600" y="16737"/>
            <a:ext cx="8172400" cy="6364591"/>
          </a:xfrm>
          <a:prstGeom prst="rect">
            <a:avLst/>
          </a:prstGeom>
          <a:solidFill>
            <a:schemeClr val="lt1">
              <a:alpha val="0"/>
            </a:schemeClr>
          </a:solidFill>
          <a:ln w="9525">
            <a:solidFill>
              <a:schemeClr val="bg1"/>
            </a:solidFill>
            <a:miter lim="800000"/>
            <a:headEnd/>
            <a:tailEnd/>
          </a:ln>
        </p:spPr>
      </p:pic>
      <p:sp>
        <p:nvSpPr>
          <p:cNvPr id="7" name="Rectangle 6"/>
          <p:cNvSpPr/>
          <p:nvPr/>
        </p:nvSpPr>
        <p:spPr bwMode="auto">
          <a:xfrm>
            <a:off x="971600" y="16737"/>
            <a:ext cx="936104" cy="531943"/>
          </a:xfrm>
          <a:prstGeom prst="rect">
            <a:avLst/>
          </a:prstGeom>
          <a:solidFill>
            <a:schemeClr val="bg1"/>
          </a:solidFill>
          <a:ln>
            <a:solidFill>
              <a:schemeClr val="bg1"/>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421247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89DE01B-DAF1-408B-867F-1E286B5C3D8C}" type="datetime1">
              <a:rPr lang="ro-MO" altLang="en-US" sz="1200" smtClean="0"/>
              <a:pPr eaLnBrk="1" hangingPunct="1">
                <a:spcBef>
                  <a:spcPct val="0"/>
                </a:spcBef>
                <a:buClrTx/>
                <a:buSzTx/>
                <a:buFontTx/>
                <a:buNone/>
              </a:pPr>
              <a:t>16.08.2022</a:t>
            </a:fld>
            <a:endParaRPr lang="ro-RO" altLang="en-US" sz="1200" smtClean="0"/>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48C6A439-E394-4B4D-9BE0-F0ACBD2941E2}" type="slidenum">
              <a:rPr lang="ro-RO" altLang="en-US" sz="1200" smtClean="0"/>
              <a:pPr eaLnBrk="1" hangingPunct="1">
                <a:spcBef>
                  <a:spcPct val="0"/>
                </a:spcBef>
                <a:buClrTx/>
                <a:buSzTx/>
                <a:buFontTx/>
                <a:buNone/>
              </a:pPr>
              <a:t>5</a:t>
            </a:fld>
            <a:endParaRPr lang="ro-RO" altLang="en-US" sz="1200" smtClean="0"/>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62" t="33568" r="23916" b="13812"/>
          <a:stretch/>
        </p:blipFill>
        <p:spPr bwMode="auto">
          <a:xfrm>
            <a:off x="899592" y="260648"/>
            <a:ext cx="8064896" cy="6120681"/>
          </a:xfrm>
          <a:prstGeom prst="rect">
            <a:avLst/>
          </a:prstGeom>
          <a:solidFill>
            <a:srgbClr val="FFFFFF">
              <a:shade val="85000"/>
            </a:srgbClr>
          </a:solidFill>
          <a:ln w="12700" cap="sq" cmpd="sng">
            <a:solidFill>
              <a:schemeClr val="tx1"/>
            </a:solidFill>
            <a:prstDash val="solid"/>
            <a:miter lim="800000"/>
            <a:headEnd type="none" w="sm" len="sm"/>
            <a:tailEnd type="none" w="sm" len="sm"/>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6C7EE0C2-43F9-4383-8BC4-10C12C7CB440}" type="datetime1">
              <a:rPr lang="ro-MO" altLang="en-US" sz="1200" smtClean="0"/>
              <a:pPr eaLnBrk="1" hangingPunct="1">
                <a:spcBef>
                  <a:spcPct val="0"/>
                </a:spcBef>
                <a:buClrTx/>
                <a:buSzTx/>
                <a:buFontTx/>
                <a:buNone/>
              </a:pPr>
              <a:t>16.08.2022</a:t>
            </a:fld>
            <a:endParaRPr lang="ro-RO" altLang="en-US" sz="1200" smtClean="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19CD75B7-7991-4731-B487-EBE84BCD2433}" type="slidenum">
              <a:rPr lang="ro-RO" altLang="en-US" sz="1200" smtClean="0"/>
              <a:pPr eaLnBrk="1" hangingPunct="1">
                <a:spcBef>
                  <a:spcPct val="0"/>
                </a:spcBef>
                <a:buClrTx/>
                <a:buSzTx/>
                <a:buFontTx/>
                <a:buNone/>
              </a:pPr>
              <a:t>6</a:t>
            </a:fld>
            <a:endParaRPr lang="ro-RO" altLang="en-US" sz="12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l="38086" t="29706" r="23828" b="16765"/>
          <a:stretch>
            <a:fillRect/>
          </a:stretch>
        </p:blipFill>
        <p:spPr bwMode="auto">
          <a:xfrm>
            <a:off x="827584" y="188640"/>
            <a:ext cx="8208912" cy="626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8D4FF09F-F205-4777-9E9B-2651DA34B90B}" type="datetime1">
              <a:rPr lang="ro-MO" altLang="en-US" sz="1200" smtClean="0"/>
              <a:pPr eaLnBrk="1" hangingPunct="1">
                <a:spcBef>
                  <a:spcPct val="0"/>
                </a:spcBef>
                <a:buClrTx/>
                <a:buSzTx/>
                <a:buFontTx/>
                <a:buNone/>
              </a:pPr>
              <a:t>16.08.2022</a:t>
            </a:fld>
            <a:endParaRPr lang="ro-RO" altLang="en-US" sz="1200" smtClean="0"/>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95E071A7-770A-43D9-9DAF-10C17439E0E0}" type="slidenum">
              <a:rPr lang="ro-RO" altLang="en-US" sz="1200" smtClean="0"/>
              <a:pPr eaLnBrk="1" hangingPunct="1">
                <a:spcBef>
                  <a:spcPct val="0"/>
                </a:spcBef>
                <a:buClrTx/>
                <a:buSzTx/>
                <a:buFontTx/>
                <a:buNone/>
              </a:pPr>
              <a:t>7</a:t>
            </a:fld>
            <a:endParaRPr lang="ro-RO" altLang="en-US" sz="1200" smtClean="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l="38126" t="36325" r="23750" b="10588"/>
          <a:stretch>
            <a:fillRect/>
          </a:stretch>
        </p:blipFill>
        <p:spPr bwMode="auto">
          <a:xfrm>
            <a:off x="755576" y="260648"/>
            <a:ext cx="8280919" cy="626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BBF60575-24AB-4362-B4AD-E752FDCE8FF0}" type="datetime1">
              <a:rPr lang="ro-MO" altLang="en-US" sz="1200" smtClean="0"/>
              <a:pPr eaLnBrk="1" hangingPunct="1">
                <a:spcBef>
                  <a:spcPct val="0"/>
                </a:spcBef>
                <a:buClrTx/>
                <a:buSzTx/>
                <a:buFontTx/>
                <a:buNone/>
              </a:pPr>
              <a:t>16.08.2022</a:t>
            </a:fld>
            <a:endParaRPr lang="ro-RO" altLang="en-US" sz="1200" smtClean="0"/>
          </a:p>
        </p:txBody>
      </p:sp>
      <p:sp>
        <p:nvSpPr>
          <p:cNvPr id="8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916AE2CD-711C-4305-A03D-A0CD4E05FC0E}" type="slidenum">
              <a:rPr lang="ro-RO" altLang="en-US" sz="1200" smtClean="0"/>
              <a:pPr eaLnBrk="1" hangingPunct="1">
                <a:spcBef>
                  <a:spcPct val="0"/>
                </a:spcBef>
                <a:buClrTx/>
                <a:buSzTx/>
                <a:buFontTx/>
                <a:buNone/>
              </a:pPr>
              <a:t>8</a:t>
            </a:fld>
            <a:endParaRPr lang="ro-RO" altLang="en-US" sz="1200" smtClean="0"/>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l="38164" t="36913" r="23672" b="9265"/>
          <a:stretch>
            <a:fillRect/>
          </a:stretch>
        </p:blipFill>
        <p:spPr bwMode="auto">
          <a:xfrm>
            <a:off x="755577" y="116632"/>
            <a:ext cx="8280474" cy="64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4501F9E8-BAB9-40D9-B8D6-69BE88B8F3FF}" type="slidenum">
              <a:rPr lang="ro-RO" altLang="en-US" sz="1200" smtClean="0"/>
              <a:pPr eaLnBrk="1" hangingPunct="1">
                <a:spcBef>
                  <a:spcPct val="0"/>
                </a:spcBef>
                <a:buClrTx/>
                <a:buSzTx/>
                <a:buFontTx/>
                <a:buNone/>
              </a:pPr>
              <a:t>9</a:t>
            </a:fld>
            <a:endParaRPr lang="ro-RO" altLang="en-US" sz="1200" smtClean="0"/>
          </a:p>
        </p:txBody>
      </p:sp>
      <p:sp>
        <p:nvSpPr>
          <p:cNvPr id="3075" name="Rectangle 2"/>
          <p:cNvSpPr>
            <a:spLocks noGrp="1" noChangeArrowheads="1"/>
          </p:cNvSpPr>
          <p:nvPr>
            <p:ph type="title"/>
          </p:nvPr>
        </p:nvSpPr>
        <p:spPr>
          <a:xfrm>
            <a:off x="468313" y="0"/>
            <a:ext cx="8675687" cy="692150"/>
          </a:xfrm>
        </p:spPr>
        <p:txBody>
          <a:bodyPr/>
          <a:lstStyle/>
          <a:p>
            <a:pPr algn="ctr" eaLnBrk="1" hangingPunct="1">
              <a:defRPr/>
            </a:pPr>
            <a:r>
              <a:rPr lang="ro-MO" sz="4400" b="1" dirty="0" smtClean="0">
                <a:solidFill>
                  <a:schemeClr val="tx2">
                    <a:lumMod val="60000"/>
                    <a:lumOff val="40000"/>
                  </a:schemeClr>
                </a:solidFill>
              </a:rPr>
              <a:t>MODELLING</a:t>
            </a:r>
            <a:r>
              <a:rPr lang="ro-MO" sz="4400" b="1" dirty="0" smtClean="0">
                <a:solidFill>
                  <a:schemeClr val="tx1"/>
                </a:solidFill>
              </a:rPr>
              <a:t>/</a:t>
            </a:r>
            <a:r>
              <a:rPr lang="en-US" sz="4400" b="1" dirty="0" smtClean="0">
                <a:solidFill>
                  <a:schemeClr val="tx1"/>
                </a:solidFill>
              </a:rPr>
              <a:t>MODELAREA</a:t>
            </a:r>
            <a:endParaRPr lang="ro-RO" sz="4400" b="1" dirty="0" smtClean="0">
              <a:solidFill>
                <a:schemeClr val="tx1"/>
              </a:solidFill>
            </a:endParaRPr>
          </a:p>
        </p:txBody>
      </p:sp>
      <p:sp>
        <p:nvSpPr>
          <p:cNvPr id="4100" name="Rectangle 4"/>
          <p:cNvSpPr>
            <a:spLocks noGrp="1" noChangeArrowheads="1"/>
          </p:cNvSpPr>
          <p:nvPr>
            <p:ph type="body" idx="1"/>
          </p:nvPr>
        </p:nvSpPr>
        <p:spPr>
          <a:xfrm>
            <a:off x="827088" y="1827213"/>
            <a:ext cx="7856537" cy="4114800"/>
          </a:xfrm>
        </p:spPr>
        <p:txBody>
          <a:bodyPr/>
          <a:lstStyle/>
          <a:p>
            <a:pPr algn="ctr" eaLnBrk="1" hangingPunct="1">
              <a:buFont typeface="Wingdings" pitchFamily="2" charset="2"/>
              <a:buNone/>
              <a:defRPr/>
            </a:pPr>
            <a:endParaRPr lang="ro-MO" sz="4400" b="1" dirty="0" smtClean="0">
              <a:solidFill>
                <a:schemeClr val="tx2">
                  <a:lumMod val="60000"/>
                  <a:lumOff val="40000"/>
                </a:schemeClr>
              </a:solidFill>
            </a:endParaRPr>
          </a:p>
          <a:p>
            <a:pPr algn="ctr" eaLnBrk="1" hangingPunct="1">
              <a:buFont typeface="Wingdings" pitchFamily="2" charset="2"/>
              <a:buNone/>
              <a:defRPr/>
            </a:pPr>
            <a:r>
              <a:rPr lang="ro-MO" sz="4400" b="1" dirty="0" smtClean="0">
                <a:solidFill>
                  <a:schemeClr val="tx2">
                    <a:lumMod val="60000"/>
                    <a:lumOff val="40000"/>
                  </a:schemeClr>
                </a:solidFill>
              </a:rPr>
              <a:t> </a:t>
            </a:r>
            <a:endParaRPr lang="ro-RO" sz="4400" b="1" dirty="0" smtClean="0">
              <a:solidFill>
                <a:schemeClr val="tx2">
                  <a:lumMod val="60000"/>
                  <a:lumOff val="40000"/>
                </a:schemeClr>
              </a:solidFill>
            </a:endParaRPr>
          </a:p>
          <a:p>
            <a:pPr algn="ctr" eaLnBrk="1" hangingPunct="1">
              <a:buFont typeface="Wingdings" pitchFamily="2" charset="2"/>
              <a:buNone/>
              <a:defRPr/>
            </a:pPr>
            <a:r>
              <a:rPr lang="ro-RO" sz="2400" dirty="0" smtClean="0"/>
              <a:t>.</a:t>
            </a:r>
            <a:endParaRPr lang="ro-RO" sz="2400" b="1" dirty="0" smtClean="0">
              <a:solidFill>
                <a:srgbClr val="FF0000"/>
              </a:solidFill>
            </a:endParaRPr>
          </a:p>
          <a:p>
            <a:pPr algn="ctr" eaLnBrk="1" hangingPunct="1">
              <a:buFont typeface="Wingdings" pitchFamily="2" charset="2"/>
              <a:buNone/>
              <a:defRPr/>
            </a:pPr>
            <a:endParaRPr lang="ro-RO" sz="2500" dirty="0" smtClean="0"/>
          </a:p>
          <a:p>
            <a:pPr algn="ctr" eaLnBrk="1" hangingPunct="1">
              <a:buFont typeface="Wingdings" pitchFamily="2" charset="2"/>
              <a:buNone/>
              <a:defRPr/>
            </a:pPr>
            <a:r>
              <a:rPr lang="ro-MO" sz="2500" b="1" dirty="0" smtClean="0">
                <a:solidFill>
                  <a:srgbClr val="FF0000"/>
                </a:solidFill>
              </a:rPr>
              <a:t> </a:t>
            </a:r>
            <a:endParaRPr lang="en-US" sz="2500" b="1" dirty="0" smtClean="0">
              <a:solidFill>
                <a:srgbClr val="FF0000"/>
              </a:solidFill>
            </a:endParaRPr>
          </a:p>
          <a:p>
            <a:pPr algn="ctr" eaLnBrk="1" hangingPunct="1">
              <a:buFont typeface="Wingdings" pitchFamily="2" charset="2"/>
              <a:buNone/>
              <a:defRPr/>
            </a:pPr>
            <a:endParaRPr lang="en-GB" sz="3700" dirty="0" smtClean="0"/>
          </a:p>
        </p:txBody>
      </p:sp>
      <p:sp>
        <p:nvSpPr>
          <p:cNvPr id="922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fld id="{5B483559-AEE6-48AB-9DD6-09CE3394AD8D}" type="datetime1">
              <a:rPr lang="ro-MO" altLang="en-US" sz="1200" smtClean="0"/>
              <a:pPr eaLnBrk="1" hangingPunct="1">
                <a:spcBef>
                  <a:spcPct val="0"/>
                </a:spcBef>
                <a:buClrTx/>
                <a:buSzTx/>
                <a:buFontTx/>
                <a:buNone/>
              </a:pPr>
              <a:t>16.08.2022</a:t>
            </a:fld>
            <a:endParaRPr lang="ro-RO" altLang="en-US" sz="1200" smtClean="0"/>
          </a:p>
        </p:txBody>
      </p:sp>
      <p:sp>
        <p:nvSpPr>
          <p:cNvPr id="92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
              <a:defRPr sz="2900">
                <a:solidFill>
                  <a:schemeClr val="tx1"/>
                </a:solidFill>
                <a:latin typeface="Arial Narrow"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Arial Narrow"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Arial Narrow"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Arial Narrow"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Arial Narrow"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Arial Narrow" pitchFamily="34" charset="0"/>
              </a:defRPr>
            </a:lvl9pPr>
          </a:lstStyle>
          <a:p>
            <a:pPr eaLnBrk="1" hangingPunct="1">
              <a:spcBef>
                <a:spcPct val="0"/>
              </a:spcBef>
              <a:buClrTx/>
              <a:buSzTx/>
              <a:buFontTx/>
              <a:buNone/>
            </a:pPr>
            <a:r>
              <a:rPr lang="ro-MO" altLang="en-US" sz="1000" smtClean="0">
                <a:solidFill>
                  <a:schemeClr val="accent2"/>
                </a:solidFill>
              </a:rPr>
              <a:t>Perebinos Mihail</a:t>
            </a:r>
            <a:endParaRPr lang="ru-RU" altLang="en-US" sz="1000" smtClean="0">
              <a:solidFill>
                <a:schemeClr val="accent2"/>
              </a:solidFill>
            </a:endParaRPr>
          </a:p>
        </p:txBody>
      </p:sp>
      <p:pic>
        <p:nvPicPr>
          <p:cNvPr id="9223" name="Picture 8" descr="F1.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80899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clipse">
  <a:themeElements>
    <a:clrScheme name="Eclipse 16">
      <a:dk1>
        <a:srgbClr val="000000"/>
      </a:dk1>
      <a:lt1>
        <a:srgbClr val="FFFFFF"/>
      </a:lt1>
      <a:dk2>
        <a:srgbClr val="000066"/>
      </a:dk2>
      <a:lt2>
        <a:srgbClr val="5F5F5F"/>
      </a:lt2>
      <a:accent1>
        <a:srgbClr val="33CCCC"/>
      </a:accent1>
      <a:accent2>
        <a:srgbClr val="000066"/>
      </a:accent2>
      <a:accent3>
        <a:srgbClr val="FFFFFF"/>
      </a:accent3>
      <a:accent4>
        <a:srgbClr val="000000"/>
      </a:accent4>
      <a:accent5>
        <a:srgbClr val="ADE2E2"/>
      </a:accent5>
      <a:accent6>
        <a:srgbClr val="00005C"/>
      </a:accent6>
      <a:hlink>
        <a:srgbClr val="0099FF"/>
      </a:hlink>
      <a:folHlink>
        <a:srgbClr val="B2B2B2"/>
      </a:folHlink>
    </a:clrScheme>
    <a:fontScheme name="Eclips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o-RO"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o-RO"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0000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Eclipse 13">
        <a:dk1>
          <a:srgbClr val="000000"/>
        </a:dk1>
        <a:lt1>
          <a:srgbClr val="FFFFFF"/>
        </a:lt1>
        <a:dk2>
          <a:srgbClr val="000066"/>
        </a:dk2>
        <a:lt2>
          <a:srgbClr val="5F5F5F"/>
        </a:lt2>
        <a:accent1>
          <a:srgbClr val="33CCCC"/>
        </a:accent1>
        <a:accent2>
          <a:srgbClr val="000066"/>
        </a:accent2>
        <a:accent3>
          <a:srgbClr val="FFFFFF"/>
        </a:accent3>
        <a:accent4>
          <a:srgbClr val="000000"/>
        </a:accent4>
        <a:accent5>
          <a:srgbClr val="ADE2E2"/>
        </a:accent5>
        <a:accent6>
          <a:srgbClr val="00005C"/>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Eclipse 14">
        <a:dk1>
          <a:srgbClr val="000000"/>
        </a:dk1>
        <a:lt1>
          <a:srgbClr val="FFFFFF"/>
        </a:lt1>
        <a:dk2>
          <a:srgbClr val="000066"/>
        </a:dk2>
        <a:lt2>
          <a:srgbClr val="5F5F5F"/>
        </a:lt2>
        <a:accent1>
          <a:srgbClr val="33CCCC"/>
        </a:accent1>
        <a:accent2>
          <a:srgbClr val="00CCFF"/>
        </a:accent2>
        <a:accent3>
          <a:srgbClr val="FFFFFF"/>
        </a:accent3>
        <a:accent4>
          <a:srgbClr val="000000"/>
        </a:accent4>
        <a:accent5>
          <a:srgbClr val="ADE2E2"/>
        </a:accent5>
        <a:accent6>
          <a:srgbClr val="00B9E7"/>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Eclipse 15">
        <a:dk1>
          <a:srgbClr val="000000"/>
        </a:dk1>
        <a:lt1>
          <a:srgbClr val="FFFFFF"/>
        </a:lt1>
        <a:dk2>
          <a:srgbClr val="000066"/>
        </a:dk2>
        <a:lt2>
          <a:srgbClr val="5F5F5F"/>
        </a:lt2>
        <a:accent1>
          <a:srgbClr val="33CCCC"/>
        </a:accent1>
        <a:accent2>
          <a:srgbClr val="00CCFF"/>
        </a:accent2>
        <a:accent3>
          <a:srgbClr val="FFFFFF"/>
        </a:accent3>
        <a:accent4>
          <a:srgbClr val="000000"/>
        </a:accent4>
        <a:accent5>
          <a:srgbClr val="ADE2E2"/>
        </a:accent5>
        <a:accent6>
          <a:srgbClr val="00B9E7"/>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Eclipse 16">
        <a:dk1>
          <a:srgbClr val="000000"/>
        </a:dk1>
        <a:lt1>
          <a:srgbClr val="FFFFFF"/>
        </a:lt1>
        <a:dk2>
          <a:srgbClr val="000066"/>
        </a:dk2>
        <a:lt2>
          <a:srgbClr val="5F5F5F"/>
        </a:lt2>
        <a:accent1>
          <a:srgbClr val="33CCCC"/>
        </a:accent1>
        <a:accent2>
          <a:srgbClr val="000066"/>
        </a:accent2>
        <a:accent3>
          <a:srgbClr val="FFFFFF"/>
        </a:accent3>
        <a:accent4>
          <a:srgbClr val="000000"/>
        </a:accent4>
        <a:accent5>
          <a:srgbClr val="ADE2E2"/>
        </a:accent5>
        <a:accent6>
          <a:srgbClr val="00005C"/>
        </a:accent6>
        <a:hlink>
          <a:srgbClr val="0099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3393</TotalTime>
  <Words>1012</Words>
  <Application>Microsoft Office PowerPoint</Application>
  <PresentationFormat>On-screen Show (4:3)</PresentationFormat>
  <Paragraphs>240</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Eclipse</vt:lpstr>
      <vt:lpstr>MODELLING/MODELAREA</vt:lpstr>
      <vt:lpstr>MODELLING/MODELAREA</vt:lpstr>
      <vt:lpstr>PowerPoint Presentation</vt:lpstr>
      <vt:lpstr>PowerPoint Presentation</vt:lpstr>
      <vt:lpstr>PowerPoint Presentation</vt:lpstr>
      <vt:lpstr>PowerPoint Presentation</vt:lpstr>
      <vt:lpstr>PowerPoint Presentation</vt:lpstr>
      <vt:lpstr>PowerPoint Presentation</vt:lpstr>
      <vt:lpstr>MODELLING/MODELAREA</vt:lpstr>
      <vt:lpstr>MODELLING/MODELAREA</vt:lpstr>
      <vt:lpstr>Mathematical modelling MODELAREA MATEMATICĂ</vt:lpstr>
      <vt:lpstr>Mathematical modelling MODELAREA MATEMATICĂ</vt:lpstr>
      <vt:lpstr>Mathematical modelling MODELAREA MATEMATICĂ</vt:lpstr>
      <vt:lpstr>Mathematical modelling MODELAREA MATEMATICĂ</vt:lpstr>
      <vt:lpstr>Mathematical modelling MODELAREA MATEMATICĂ</vt:lpstr>
      <vt:lpstr>Mathematical modelling MODELAREA MATEMATICĂ</vt:lpstr>
      <vt:lpstr>Mathematical modelling MODELAREA MATEMATICĂ</vt:lpstr>
      <vt:lpstr>Mathematical modelling MODELAREA MATEMATICĂ</vt:lpstr>
      <vt:lpstr>Mathematical modelling MODELAREA MATEMATICĂ</vt:lpstr>
      <vt:lpstr>MODELAREA MATEMATICĂ</vt:lpstr>
      <vt:lpstr>MODELAREA MATEMATICĂ</vt:lpstr>
      <vt:lpstr>MODELAREA MATEMATICĂ</vt:lpstr>
      <vt:lpstr>MODELAREA MATEMATICĂ</vt:lpstr>
      <vt:lpstr>MODELAREA MATEMATICĂ</vt:lpstr>
      <vt:lpstr>MODELAREA MATEMATICĂ</vt:lpstr>
      <vt:lpstr>MODELAREA MATEMATICĂ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Scrierea proiectelor – de la idee la realizare</dc:title>
  <dc:creator>Dell</dc:creator>
  <cp:lastModifiedBy>Dell</cp:lastModifiedBy>
  <cp:revision>226</cp:revision>
  <dcterms:created xsi:type="dcterms:W3CDTF">2007-01-16T09:23:43Z</dcterms:created>
  <dcterms:modified xsi:type="dcterms:W3CDTF">2022-08-16T19:40:10Z</dcterms:modified>
</cp:coreProperties>
</file>