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501" r:id="rId3"/>
    <p:sldId id="347" r:id="rId4"/>
    <p:sldId id="495" r:id="rId5"/>
    <p:sldId id="496" r:id="rId6"/>
    <p:sldId id="348" r:id="rId7"/>
    <p:sldId id="349" r:id="rId8"/>
    <p:sldId id="390" r:id="rId9"/>
    <p:sldId id="497" r:id="rId10"/>
    <p:sldId id="396" r:id="rId11"/>
    <p:sldId id="372" r:id="rId12"/>
    <p:sldId id="373" r:id="rId13"/>
    <p:sldId id="502" r:id="rId14"/>
    <p:sldId id="529" r:id="rId15"/>
    <p:sldId id="530" r:id="rId16"/>
    <p:sldId id="416" r:id="rId17"/>
    <p:sldId id="388" r:id="rId18"/>
    <p:sldId id="498" r:id="rId19"/>
    <p:sldId id="420" r:id="rId20"/>
    <p:sldId id="391" r:id="rId21"/>
    <p:sldId id="503" r:id="rId22"/>
    <p:sldId id="504" r:id="rId23"/>
    <p:sldId id="533" r:id="rId24"/>
    <p:sldId id="532" r:id="rId25"/>
    <p:sldId id="505" r:id="rId26"/>
    <p:sldId id="534" r:id="rId27"/>
    <p:sldId id="500" r:id="rId28"/>
    <p:sldId id="506" r:id="rId29"/>
    <p:sldId id="536" r:id="rId30"/>
    <p:sldId id="538" r:id="rId31"/>
    <p:sldId id="539" r:id="rId32"/>
    <p:sldId id="542" r:id="rId33"/>
    <p:sldId id="543" r:id="rId34"/>
    <p:sldId id="544" r:id="rId35"/>
    <p:sldId id="545" r:id="rId36"/>
    <p:sldId id="546" r:id="rId37"/>
    <p:sldId id="548" r:id="rId38"/>
    <p:sldId id="549" r:id="rId39"/>
    <p:sldId id="551" r:id="rId40"/>
    <p:sldId id="552" r:id="rId41"/>
    <p:sldId id="553" r:id="rId42"/>
    <p:sldId id="554" r:id="rId43"/>
    <p:sldId id="555" r:id="rId44"/>
    <p:sldId id="556" r:id="rId45"/>
    <p:sldId id="557" r:id="rId46"/>
    <p:sldId id="559" r:id="rId47"/>
    <p:sldId id="561" r:id="rId48"/>
    <p:sldId id="562" r:id="rId49"/>
    <p:sldId id="563" r:id="rId50"/>
    <p:sldId id="564" r:id="rId51"/>
    <p:sldId id="565" r:id="rId52"/>
    <p:sldId id="566" r:id="rId53"/>
    <p:sldId id="567" r:id="rId54"/>
    <p:sldId id="568" r:id="rId55"/>
    <p:sldId id="569" r:id="rId56"/>
    <p:sldId id="570" r:id="rId57"/>
    <p:sldId id="571" r:id="rId58"/>
    <p:sldId id="572" r:id="rId59"/>
    <p:sldId id="574" r:id="rId60"/>
    <p:sldId id="575" r:id="rId61"/>
    <p:sldId id="577" r:id="rId62"/>
    <p:sldId id="578" r:id="rId63"/>
    <p:sldId id="579" r:id="rId64"/>
    <p:sldId id="580" r:id="rId65"/>
    <p:sldId id="581" r:id="rId66"/>
    <p:sldId id="582" r:id="rId67"/>
    <p:sldId id="584" r:id="rId68"/>
    <p:sldId id="585" r:id="rId69"/>
    <p:sldId id="588" r:id="rId70"/>
    <p:sldId id="589" r:id="rId71"/>
    <p:sldId id="590" r:id="rId72"/>
    <p:sldId id="591" r:id="rId73"/>
    <p:sldId id="594" r:id="rId74"/>
    <p:sldId id="595" r:id="rId75"/>
    <p:sldId id="597" r:id="rId76"/>
    <p:sldId id="598" r:id="rId77"/>
    <p:sldId id="599" r:id="rId78"/>
    <p:sldId id="600" r:id="rId79"/>
    <p:sldId id="602" r:id="rId80"/>
    <p:sldId id="604" r:id="rId81"/>
    <p:sldId id="605" r:id="rId82"/>
    <p:sldId id="606" r:id="rId83"/>
    <p:sldId id="608" r:id="rId84"/>
    <p:sldId id="609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6F1A3C57-CBFF-407E-BBAC-E94DD8891B0E}"/>
    <pc:docChg chg="modSld">
      <pc:chgData name="buzdugan artur" userId="1770a38c255ab84c" providerId="LiveId" clId="{6F1A3C57-CBFF-407E-BBAC-E94DD8891B0E}" dt="2023-11-13T14:21:15.278" v="3" actId="20577"/>
      <pc:docMkLst>
        <pc:docMk/>
      </pc:docMkLst>
      <pc:sldChg chg="modSp mod">
        <pc:chgData name="buzdugan artur" userId="1770a38c255ab84c" providerId="LiveId" clId="{6F1A3C57-CBFF-407E-BBAC-E94DD8891B0E}" dt="2023-11-13T14:21:15.278" v="3" actId="20577"/>
        <pc:sldMkLst>
          <pc:docMk/>
          <pc:sldMk cId="3377372861" sldId="256"/>
        </pc:sldMkLst>
        <pc:spChg chg="mod">
          <ac:chgData name="buzdugan artur" userId="1770a38c255ab84c" providerId="LiveId" clId="{6F1A3C57-CBFF-407E-BBAC-E94DD8891B0E}" dt="2023-11-13T14:21:15.278" v="3" actId="20577"/>
          <ac:spMkLst>
            <pc:docMk/>
            <pc:sldMk cId="3377372861" sldId="256"/>
            <ac:spMk id="2" creationId="{00000000-0000-0000-0000-000000000000}"/>
          </ac:spMkLst>
        </pc:spChg>
      </pc:sldChg>
    </pc:docChg>
  </pc:docChgLst>
  <pc:docChgLst>
    <pc:chgData name="buzdugan artur" userId="1770a38c255ab84c" providerId="LiveId" clId="{28758B60-F9E9-4237-AF43-942EC3308B68}"/>
    <pc:docChg chg="undo custSel addSld delSld modSld">
      <pc:chgData name="buzdugan artur" userId="1770a38c255ab84c" providerId="LiveId" clId="{28758B60-F9E9-4237-AF43-942EC3308B68}" dt="2023-10-26T16:11:28.267" v="1271" actId="6549"/>
      <pc:docMkLst>
        <pc:docMk/>
      </pc:docMkLst>
      <pc:sldChg chg="addSp delSp modSp mod">
        <pc:chgData name="buzdugan artur" userId="1770a38c255ab84c" providerId="LiveId" clId="{28758B60-F9E9-4237-AF43-942EC3308B68}" dt="2023-10-26T15:15:47.193" v="76" actId="1076"/>
        <pc:sldMkLst>
          <pc:docMk/>
          <pc:sldMk cId="1363054369" sldId="348"/>
        </pc:sldMkLst>
        <pc:spChg chg="mod">
          <ac:chgData name="buzdugan artur" userId="1770a38c255ab84c" providerId="LiveId" clId="{28758B60-F9E9-4237-AF43-942EC3308B68}" dt="2023-10-26T15:15:42.123" v="74" actId="6549"/>
          <ac:spMkLst>
            <pc:docMk/>
            <pc:sldMk cId="1363054369" sldId="348"/>
            <ac:spMk id="3" creationId="{00000000-0000-0000-0000-000000000000}"/>
          </ac:spMkLst>
        </pc:spChg>
        <pc:picChg chg="add del mod">
          <ac:chgData name="buzdugan artur" userId="1770a38c255ab84c" providerId="LiveId" clId="{28758B60-F9E9-4237-AF43-942EC3308B68}" dt="2023-10-26T15:12:41.108" v="21" actId="478"/>
          <ac:picMkLst>
            <pc:docMk/>
            <pc:sldMk cId="1363054369" sldId="348"/>
            <ac:picMk id="4" creationId="{09BED787-F949-9555-5D56-2B67BC5CDA76}"/>
          </ac:picMkLst>
        </pc:picChg>
        <pc:picChg chg="add del mod">
          <ac:chgData name="buzdugan artur" userId="1770a38c255ab84c" providerId="LiveId" clId="{28758B60-F9E9-4237-AF43-942EC3308B68}" dt="2023-10-26T15:12:44.140" v="24" actId="478"/>
          <ac:picMkLst>
            <pc:docMk/>
            <pc:sldMk cId="1363054369" sldId="348"/>
            <ac:picMk id="6" creationId="{5AA6CEF0-4E1D-8661-E1A8-A9946C53B773}"/>
          </ac:picMkLst>
        </pc:picChg>
        <pc:picChg chg="add del mod">
          <ac:chgData name="buzdugan artur" userId="1770a38c255ab84c" providerId="LiveId" clId="{28758B60-F9E9-4237-AF43-942EC3308B68}" dt="2023-10-26T15:12:43.433" v="23" actId="478"/>
          <ac:picMkLst>
            <pc:docMk/>
            <pc:sldMk cId="1363054369" sldId="348"/>
            <ac:picMk id="8" creationId="{FDB7CA71-93FC-4F3F-0511-BEEEFED3ED45}"/>
          </ac:picMkLst>
        </pc:picChg>
        <pc:picChg chg="add mod">
          <ac:chgData name="buzdugan artur" userId="1770a38c255ab84c" providerId="LiveId" clId="{28758B60-F9E9-4237-AF43-942EC3308B68}" dt="2023-10-26T15:15:38.915" v="73" actId="14100"/>
          <ac:picMkLst>
            <pc:docMk/>
            <pc:sldMk cId="1363054369" sldId="348"/>
            <ac:picMk id="2050" creationId="{A68C8792-5C0B-A525-E36D-95AA250F58F8}"/>
          </ac:picMkLst>
        </pc:picChg>
        <pc:picChg chg="add del mod">
          <ac:chgData name="buzdugan artur" userId="1770a38c255ab84c" providerId="LiveId" clId="{28758B60-F9E9-4237-AF43-942EC3308B68}" dt="2023-10-26T15:14:53.983" v="57"/>
          <ac:picMkLst>
            <pc:docMk/>
            <pc:sldMk cId="1363054369" sldId="348"/>
            <ac:picMk id="2052" creationId="{7CEFF9B1-2117-4C03-4DD4-2A81C8F6220C}"/>
          </ac:picMkLst>
        </pc:picChg>
        <pc:picChg chg="add mod">
          <ac:chgData name="buzdugan artur" userId="1770a38c255ab84c" providerId="LiveId" clId="{28758B60-F9E9-4237-AF43-942EC3308B68}" dt="2023-10-26T15:15:47.193" v="76" actId="1076"/>
          <ac:picMkLst>
            <pc:docMk/>
            <pc:sldMk cId="1363054369" sldId="348"/>
            <ac:picMk id="2054" creationId="{F670BD06-855C-C9C5-23BC-F3BD47152D3F}"/>
          </ac:picMkLst>
        </pc:picChg>
      </pc:sldChg>
      <pc:sldChg chg="addSp delSp modSp del mod">
        <pc:chgData name="buzdugan artur" userId="1770a38c255ab84c" providerId="LiveId" clId="{28758B60-F9E9-4237-AF43-942EC3308B68}" dt="2023-10-26T15:33:57.139" v="159" actId="47"/>
        <pc:sldMkLst>
          <pc:docMk/>
          <pc:sldMk cId="76611293" sldId="355"/>
        </pc:sldMkLst>
        <pc:spChg chg="add mod">
          <ac:chgData name="buzdugan artur" userId="1770a38c255ab84c" providerId="LiveId" clId="{28758B60-F9E9-4237-AF43-942EC3308B68}" dt="2023-10-26T15:31:24.749" v="122" actId="1076"/>
          <ac:spMkLst>
            <pc:docMk/>
            <pc:sldMk cId="76611293" sldId="355"/>
            <ac:spMk id="5" creationId="{3B3CA1C8-216D-AC65-C86E-F36B616ED652}"/>
          </ac:spMkLst>
        </pc:spChg>
        <pc:picChg chg="del mod">
          <ac:chgData name="buzdugan artur" userId="1770a38c255ab84c" providerId="LiveId" clId="{28758B60-F9E9-4237-AF43-942EC3308B68}" dt="2023-10-26T15:27:57.007" v="90" actId="478"/>
          <ac:picMkLst>
            <pc:docMk/>
            <pc:sldMk cId="76611293" sldId="355"/>
            <ac:picMk id="3" creationId="{00000000-0000-0000-0000-000000000000}"/>
          </ac:picMkLst>
        </pc:picChg>
        <pc:picChg chg="add del mod">
          <ac:chgData name="buzdugan artur" userId="1770a38c255ab84c" providerId="LiveId" clId="{28758B60-F9E9-4237-AF43-942EC3308B68}" dt="2023-10-26T15:29:49.938" v="103" actId="478"/>
          <ac:picMkLst>
            <pc:docMk/>
            <pc:sldMk cId="76611293" sldId="355"/>
            <ac:picMk id="4" creationId="{F58D44D5-539F-F2A9-E0A1-0F5C98F0EC1E}"/>
          </ac:picMkLst>
        </pc:picChg>
        <pc:picChg chg="add mod">
          <ac:chgData name="buzdugan artur" userId="1770a38c255ab84c" providerId="LiveId" clId="{28758B60-F9E9-4237-AF43-942EC3308B68}" dt="2023-10-26T15:30:36.359" v="107" actId="1076"/>
          <ac:picMkLst>
            <pc:docMk/>
            <pc:sldMk cId="76611293" sldId="355"/>
            <ac:picMk id="7" creationId="{C3D5F0BA-E53C-A654-D403-330374215ABC}"/>
          </ac:picMkLst>
        </pc:picChg>
        <pc:picChg chg="add mod">
          <ac:chgData name="buzdugan artur" userId="1770a38c255ab84c" providerId="LiveId" clId="{28758B60-F9E9-4237-AF43-942EC3308B68}" dt="2023-10-26T15:31:44.299" v="125" actId="14100"/>
          <ac:picMkLst>
            <pc:docMk/>
            <pc:sldMk cId="76611293" sldId="355"/>
            <ac:picMk id="8" creationId="{DC365A8B-38D8-E113-659B-21C1E951B9C2}"/>
          </ac:picMkLst>
        </pc:picChg>
        <pc:picChg chg="add mod">
          <ac:chgData name="buzdugan artur" userId="1770a38c255ab84c" providerId="LiveId" clId="{28758B60-F9E9-4237-AF43-942EC3308B68}" dt="2023-10-26T15:32:08.909" v="132" actId="14100"/>
          <ac:picMkLst>
            <pc:docMk/>
            <pc:sldMk cId="76611293" sldId="355"/>
            <ac:picMk id="9" creationId="{6502905D-3697-E054-C956-6A0CB9EB93F4}"/>
          </ac:picMkLst>
        </pc:picChg>
        <pc:picChg chg="add mod">
          <ac:chgData name="buzdugan artur" userId="1770a38c255ab84c" providerId="LiveId" clId="{28758B60-F9E9-4237-AF43-942EC3308B68}" dt="2023-10-26T15:28:08.258" v="94" actId="14100"/>
          <ac:picMkLst>
            <pc:docMk/>
            <pc:sldMk cId="76611293" sldId="355"/>
            <ac:picMk id="1026" creationId="{89E63B3F-CE5E-1B71-F325-D69357B8F877}"/>
          </ac:picMkLst>
        </pc:picChg>
        <pc:cxnChg chg="add mod">
          <ac:chgData name="buzdugan artur" userId="1770a38c255ab84c" providerId="LiveId" clId="{28758B60-F9E9-4237-AF43-942EC3308B68}" dt="2023-10-26T15:32:33.429" v="134" actId="13822"/>
          <ac:cxnSpMkLst>
            <pc:docMk/>
            <pc:sldMk cId="76611293" sldId="355"/>
            <ac:cxnSpMk id="11" creationId="{9AB43710-3F9C-B36B-0CDB-82AD83CF3528}"/>
          </ac:cxnSpMkLst>
        </pc:cxnChg>
      </pc:sldChg>
      <pc:sldChg chg="addSp delSp modSp mod">
        <pc:chgData name="buzdugan artur" userId="1770a38c255ab84c" providerId="LiveId" clId="{28758B60-F9E9-4237-AF43-942EC3308B68}" dt="2023-10-26T16:03:53.750" v="1139" actId="478"/>
        <pc:sldMkLst>
          <pc:docMk/>
          <pc:sldMk cId="2882143316" sldId="372"/>
        </pc:sldMkLst>
        <pc:spChg chg="del">
          <ac:chgData name="buzdugan artur" userId="1770a38c255ab84c" providerId="LiveId" clId="{28758B60-F9E9-4237-AF43-942EC3308B68}" dt="2023-10-26T16:03:48.466" v="1138" actId="478"/>
          <ac:spMkLst>
            <pc:docMk/>
            <pc:sldMk cId="2882143316" sldId="372"/>
            <ac:spMk id="2" creationId="{00000000-0000-0000-0000-000000000000}"/>
          </ac:spMkLst>
        </pc:spChg>
        <pc:spChg chg="mod">
          <ac:chgData name="buzdugan artur" userId="1770a38c255ab84c" providerId="LiveId" clId="{28758B60-F9E9-4237-AF43-942EC3308B68}" dt="2023-10-26T15:40:47.729" v="177" actId="6549"/>
          <ac:spMkLst>
            <pc:docMk/>
            <pc:sldMk cId="2882143316" sldId="372"/>
            <ac:spMk id="3" creationId="{00000000-0000-0000-0000-000000000000}"/>
          </ac:spMkLst>
        </pc:spChg>
        <pc:spChg chg="add del mod">
          <ac:chgData name="buzdugan artur" userId="1770a38c255ab84c" providerId="LiveId" clId="{28758B60-F9E9-4237-AF43-942EC3308B68}" dt="2023-10-26T16:03:53.750" v="1139" actId="478"/>
          <ac:spMkLst>
            <pc:docMk/>
            <pc:sldMk cId="2882143316" sldId="372"/>
            <ac:spMk id="8" creationId="{688D654F-9E41-3E02-0E11-4ED4650BBFB3}"/>
          </ac:spMkLst>
        </pc:spChg>
      </pc:sldChg>
      <pc:sldChg chg="del">
        <pc:chgData name="buzdugan artur" userId="1770a38c255ab84c" providerId="LiveId" clId="{28758B60-F9E9-4237-AF43-942EC3308B68}" dt="2023-10-26T15:50:02.600" v="459" actId="47"/>
        <pc:sldMkLst>
          <pc:docMk/>
          <pc:sldMk cId="1944680416" sldId="374"/>
        </pc:sldMkLst>
      </pc:sldChg>
      <pc:sldChg chg="modSp mod">
        <pc:chgData name="buzdugan artur" userId="1770a38c255ab84c" providerId="LiveId" clId="{28758B60-F9E9-4237-AF43-942EC3308B68}" dt="2023-10-26T15:18:32.473" v="78" actId="27636"/>
        <pc:sldMkLst>
          <pc:docMk/>
          <pc:sldMk cId="3299857684" sldId="390"/>
        </pc:sldMkLst>
        <pc:spChg chg="mod">
          <ac:chgData name="buzdugan artur" userId="1770a38c255ab84c" providerId="LiveId" clId="{28758B60-F9E9-4237-AF43-942EC3308B68}" dt="2023-10-26T15:18:32.473" v="78" actId="27636"/>
          <ac:spMkLst>
            <pc:docMk/>
            <pc:sldMk cId="3299857684" sldId="390"/>
            <ac:spMk id="2" creationId="{00000000-0000-0000-0000-000000000000}"/>
          </ac:spMkLst>
        </pc:spChg>
      </pc:sldChg>
      <pc:sldChg chg="del">
        <pc:chgData name="buzdugan artur" userId="1770a38c255ab84c" providerId="LiveId" clId="{28758B60-F9E9-4237-AF43-942EC3308B68}" dt="2023-10-26T16:02:03.763" v="1137" actId="47"/>
        <pc:sldMkLst>
          <pc:docMk/>
          <pc:sldMk cId="2868620609" sldId="392"/>
        </pc:sldMkLst>
      </pc:sldChg>
      <pc:sldChg chg="del">
        <pc:chgData name="buzdugan artur" userId="1770a38c255ab84c" providerId="LiveId" clId="{28758B60-F9E9-4237-AF43-942EC3308B68}" dt="2023-10-26T16:05:03.276" v="1159" actId="47"/>
        <pc:sldMkLst>
          <pc:docMk/>
          <pc:sldMk cId="2370461928" sldId="394"/>
        </pc:sldMkLst>
      </pc:sldChg>
      <pc:sldChg chg="modSp mod">
        <pc:chgData name="buzdugan artur" userId="1770a38c255ab84c" providerId="LiveId" clId="{28758B60-F9E9-4237-AF43-942EC3308B68}" dt="2023-10-26T16:04:11.622" v="1158" actId="27636"/>
        <pc:sldMkLst>
          <pc:docMk/>
          <pc:sldMk cId="3389579090" sldId="396"/>
        </pc:sldMkLst>
        <pc:spChg chg="mod">
          <ac:chgData name="buzdugan artur" userId="1770a38c255ab84c" providerId="LiveId" clId="{28758B60-F9E9-4237-AF43-942EC3308B68}" dt="2023-10-26T16:04:11.622" v="1158" actId="27636"/>
          <ac:spMkLst>
            <pc:docMk/>
            <pc:sldMk cId="3389579090" sldId="396"/>
            <ac:spMk id="2" creationId="{00000000-0000-0000-0000-000000000000}"/>
          </ac:spMkLst>
        </pc:spChg>
      </pc:sldChg>
      <pc:sldChg chg="del">
        <pc:chgData name="buzdugan artur" userId="1770a38c255ab84c" providerId="LiveId" clId="{28758B60-F9E9-4237-AF43-942EC3308B68}" dt="2023-10-26T15:38:52.865" v="160" actId="47"/>
        <pc:sldMkLst>
          <pc:docMk/>
          <pc:sldMk cId="2190084690" sldId="419"/>
        </pc:sldMkLst>
      </pc:sldChg>
      <pc:sldChg chg="modSp mod">
        <pc:chgData name="buzdugan artur" userId="1770a38c255ab84c" providerId="LiveId" clId="{28758B60-F9E9-4237-AF43-942EC3308B68}" dt="2023-10-26T16:08:22.133" v="1205" actId="20577"/>
        <pc:sldMkLst>
          <pc:docMk/>
          <pc:sldMk cId="2114822920" sldId="500"/>
        </pc:sldMkLst>
        <pc:spChg chg="mod">
          <ac:chgData name="buzdugan artur" userId="1770a38c255ab84c" providerId="LiveId" clId="{28758B60-F9E9-4237-AF43-942EC3308B68}" dt="2023-10-26T16:08:22.133" v="1205" actId="20577"/>
          <ac:spMkLst>
            <pc:docMk/>
            <pc:sldMk cId="2114822920" sldId="500"/>
            <ac:spMk id="8196" creationId="{00000000-0000-0000-0000-000000000000}"/>
          </ac:spMkLst>
        </pc:spChg>
      </pc:sldChg>
      <pc:sldChg chg="addSp delSp modSp new mod">
        <pc:chgData name="buzdugan artur" userId="1770a38c255ab84c" providerId="LiveId" clId="{28758B60-F9E9-4237-AF43-942EC3308B68}" dt="2023-10-26T15:33:47.898" v="158" actId="1076"/>
        <pc:sldMkLst>
          <pc:docMk/>
          <pc:sldMk cId="3662458237" sldId="501"/>
        </pc:sldMkLst>
        <pc:spChg chg="mod">
          <ac:chgData name="buzdugan artur" userId="1770a38c255ab84c" providerId="LiveId" clId="{28758B60-F9E9-4237-AF43-942EC3308B68}" dt="2023-10-26T15:33:42.220" v="156" actId="113"/>
          <ac:spMkLst>
            <pc:docMk/>
            <pc:sldMk cId="3662458237" sldId="501"/>
            <ac:spMk id="2" creationId="{3BC6EC98-19BA-C989-3C1B-7E6C77455536}"/>
          </ac:spMkLst>
        </pc:spChg>
        <pc:spChg chg="del">
          <ac:chgData name="buzdugan artur" userId="1770a38c255ab84c" providerId="LiveId" clId="{28758B60-F9E9-4237-AF43-942EC3308B68}" dt="2023-10-26T15:33:27.322" v="136" actId="22"/>
          <ac:spMkLst>
            <pc:docMk/>
            <pc:sldMk cId="3662458237" sldId="501"/>
            <ac:spMk id="3" creationId="{449AE2B2-15FF-C6AB-2BFD-57E9223FC5C5}"/>
          </ac:spMkLst>
        </pc:spChg>
        <pc:picChg chg="add mod ord">
          <ac:chgData name="buzdugan artur" userId="1770a38c255ab84c" providerId="LiveId" clId="{28758B60-F9E9-4237-AF43-942EC3308B68}" dt="2023-10-26T15:33:47.898" v="158" actId="1076"/>
          <ac:picMkLst>
            <pc:docMk/>
            <pc:sldMk cId="3662458237" sldId="501"/>
            <ac:picMk id="5" creationId="{432CFFF1-AB24-8CF1-51D0-917A8C147883}"/>
          </ac:picMkLst>
        </pc:picChg>
      </pc:sldChg>
      <pc:sldChg chg="modSp new mod">
        <pc:chgData name="buzdugan artur" userId="1770a38c255ab84c" providerId="LiveId" clId="{28758B60-F9E9-4237-AF43-942EC3308B68}" dt="2023-10-26T15:49:52.245" v="458" actId="6549"/>
        <pc:sldMkLst>
          <pc:docMk/>
          <pc:sldMk cId="261665829" sldId="502"/>
        </pc:sldMkLst>
        <pc:spChg chg="mod">
          <ac:chgData name="buzdugan artur" userId="1770a38c255ab84c" providerId="LiveId" clId="{28758B60-F9E9-4237-AF43-942EC3308B68}" dt="2023-10-26T15:49:52.245" v="458" actId="6549"/>
          <ac:spMkLst>
            <pc:docMk/>
            <pc:sldMk cId="261665829" sldId="502"/>
            <ac:spMk id="2" creationId="{3651D68F-D9A4-5021-2D60-1E17EE802A30}"/>
          </ac:spMkLst>
        </pc:spChg>
        <pc:spChg chg="mod">
          <ac:chgData name="buzdugan artur" userId="1770a38c255ab84c" providerId="LiveId" clId="{28758B60-F9E9-4237-AF43-942EC3308B68}" dt="2023-10-26T15:49:29.007" v="451" actId="113"/>
          <ac:spMkLst>
            <pc:docMk/>
            <pc:sldMk cId="261665829" sldId="502"/>
            <ac:spMk id="3" creationId="{8EDC434C-E375-C6B2-EC82-80E443D14D07}"/>
          </ac:spMkLst>
        </pc:spChg>
      </pc:sldChg>
      <pc:sldChg chg="modSp new mod">
        <pc:chgData name="buzdugan artur" userId="1770a38c255ab84c" providerId="LiveId" clId="{28758B60-F9E9-4237-AF43-942EC3308B68}" dt="2023-10-26T15:57:20.678" v="1004" actId="6549"/>
        <pc:sldMkLst>
          <pc:docMk/>
          <pc:sldMk cId="1599757739" sldId="503"/>
        </pc:sldMkLst>
        <pc:spChg chg="mod">
          <ac:chgData name="buzdugan artur" userId="1770a38c255ab84c" providerId="LiveId" clId="{28758B60-F9E9-4237-AF43-942EC3308B68}" dt="2023-10-26T15:52:04.012" v="478" actId="14100"/>
          <ac:spMkLst>
            <pc:docMk/>
            <pc:sldMk cId="1599757739" sldId="503"/>
            <ac:spMk id="2" creationId="{1C62A0E9-AF32-8A7E-31DB-F7A06ADB2C0A}"/>
          </ac:spMkLst>
        </pc:spChg>
        <pc:spChg chg="mod">
          <ac:chgData name="buzdugan artur" userId="1770a38c255ab84c" providerId="LiveId" clId="{28758B60-F9E9-4237-AF43-942EC3308B68}" dt="2023-10-26T15:57:20.678" v="1004" actId="6549"/>
          <ac:spMkLst>
            <pc:docMk/>
            <pc:sldMk cId="1599757739" sldId="503"/>
            <ac:spMk id="3" creationId="{E3ABF9DB-A253-AA37-7ECA-48ACFEC0E476}"/>
          </ac:spMkLst>
        </pc:spChg>
      </pc:sldChg>
      <pc:sldChg chg="modSp new mod">
        <pc:chgData name="buzdugan artur" userId="1770a38c255ab84c" providerId="LiveId" clId="{28758B60-F9E9-4237-AF43-942EC3308B68}" dt="2023-10-26T16:01:41.133" v="1136" actId="27636"/>
        <pc:sldMkLst>
          <pc:docMk/>
          <pc:sldMk cId="1115041346" sldId="504"/>
        </pc:sldMkLst>
        <pc:spChg chg="mod">
          <ac:chgData name="buzdugan artur" userId="1770a38c255ab84c" providerId="LiveId" clId="{28758B60-F9E9-4237-AF43-942EC3308B68}" dt="2023-10-26T15:58:45.865" v="1037" actId="14100"/>
          <ac:spMkLst>
            <pc:docMk/>
            <pc:sldMk cId="1115041346" sldId="504"/>
            <ac:spMk id="2" creationId="{7D023ACE-FAC3-9027-B4F9-718C0387D84E}"/>
          </ac:spMkLst>
        </pc:spChg>
        <pc:spChg chg="mod">
          <ac:chgData name="buzdugan artur" userId="1770a38c255ab84c" providerId="LiveId" clId="{28758B60-F9E9-4237-AF43-942EC3308B68}" dt="2023-10-26T16:01:41.133" v="1136" actId="27636"/>
          <ac:spMkLst>
            <pc:docMk/>
            <pc:sldMk cId="1115041346" sldId="504"/>
            <ac:spMk id="3" creationId="{292A9BED-95B5-1A49-72A1-BAD8650E50E0}"/>
          </ac:spMkLst>
        </pc:spChg>
      </pc:sldChg>
      <pc:sldChg chg="addSp modSp new mod">
        <pc:chgData name="buzdugan artur" userId="1770a38c255ab84c" providerId="LiveId" clId="{28758B60-F9E9-4237-AF43-942EC3308B68}" dt="2023-10-26T16:07:41.410" v="1185" actId="1036"/>
        <pc:sldMkLst>
          <pc:docMk/>
          <pc:sldMk cId="2419684614" sldId="505"/>
        </pc:sldMkLst>
        <pc:spChg chg="mod">
          <ac:chgData name="buzdugan artur" userId="1770a38c255ab84c" providerId="LiveId" clId="{28758B60-F9E9-4237-AF43-942EC3308B68}" dt="2023-10-26T16:06:57.890" v="1176" actId="113"/>
          <ac:spMkLst>
            <pc:docMk/>
            <pc:sldMk cId="2419684614" sldId="505"/>
            <ac:spMk id="2" creationId="{6C53F237-8969-B208-785E-7B1E33521974}"/>
          </ac:spMkLst>
        </pc:spChg>
        <pc:spChg chg="mod">
          <ac:chgData name="buzdugan artur" userId="1770a38c255ab84c" providerId="LiveId" clId="{28758B60-F9E9-4237-AF43-942EC3308B68}" dt="2023-10-26T16:07:14.551" v="1181" actId="20577"/>
          <ac:spMkLst>
            <pc:docMk/>
            <pc:sldMk cId="2419684614" sldId="505"/>
            <ac:spMk id="3" creationId="{B83B8F4D-3F09-03CB-4939-DBF5B01F5375}"/>
          </ac:spMkLst>
        </pc:spChg>
        <pc:picChg chg="add mod">
          <ac:chgData name="buzdugan artur" userId="1770a38c255ab84c" providerId="LiveId" clId="{28758B60-F9E9-4237-AF43-942EC3308B68}" dt="2023-10-26T16:07:41.410" v="1185" actId="1036"/>
          <ac:picMkLst>
            <pc:docMk/>
            <pc:sldMk cId="2419684614" sldId="505"/>
            <ac:picMk id="2050" creationId="{E3A3BA49-6DCE-D98F-1802-8862D5103015}"/>
          </ac:picMkLst>
        </pc:picChg>
      </pc:sldChg>
      <pc:sldChg chg="addSp delSp modSp new mod">
        <pc:chgData name="buzdugan artur" userId="1770a38c255ab84c" providerId="LiveId" clId="{28758B60-F9E9-4237-AF43-942EC3308B68}" dt="2023-10-26T16:11:28.267" v="1271" actId="6549"/>
        <pc:sldMkLst>
          <pc:docMk/>
          <pc:sldMk cId="1417076692" sldId="506"/>
        </pc:sldMkLst>
        <pc:spChg chg="del">
          <ac:chgData name="buzdugan artur" userId="1770a38c255ab84c" providerId="LiveId" clId="{28758B60-F9E9-4237-AF43-942EC3308B68}" dt="2023-10-26T16:09:41.627" v="1209"/>
          <ac:spMkLst>
            <pc:docMk/>
            <pc:sldMk cId="1417076692" sldId="506"/>
            <ac:spMk id="2" creationId="{AA50A85F-4357-EB6A-65E1-16CA47426EBF}"/>
          </ac:spMkLst>
        </pc:spChg>
        <pc:spChg chg="mod">
          <ac:chgData name="buzdugan artur" userId="1770a38c255ab84c" providerId="LiveId" clId="{28758B60-F9E9-4237-AF43-942EC3308B68}" dt="2023-10-26T16:11:28.267" v="1271" actId="6549"/>
          <ac:spMkLst>
            <pc:docMk/>
            <pc:sldMk cId="1417076692" sldId="506"/>
            <ac:spMk id="3" creationId="{DBC93393-05A8-26E8-4845-337982289238}"/>
          </ac:spMkLst>
        </pc:spChg>
        <pc:spChg chg="add mod">
          <ac:chgData name="buzdugan artur" userId="1770a38c255ab84c" providerId="LiveId" clId="{28758B60-F9E9-4237-AF43-942EC3308B68}" dt="2023-10-26T16:09:44.732" v="1210" actId="14100"/>
          <ac:spMkLst>
            <pc:docMk/>
            <pc:sldMk cId="1417076692" sldId="506"/>
            <ac:spMk id="4" creationId="{36CACE6C-5CE0-9EDF-9830-4B13568CD112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53635-FDDE-4F9D-A20D-0BE8E9250FED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8D66F-FC8F-4774-9520-46023EB8A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96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0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1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5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65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6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83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08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3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71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03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D603-701B-4277-8B72-A6BD3AE3F0AB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8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D603-701B-4277-8B72-A6BD3AE3F0AB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11EE-022E-45AE-8A58-76FC1E1009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1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kurs.org/tem--adnotai-desenul-ciclul-cardiac-sau-revoluia-cardiac.html" TargetMode="External"/><Relationship Id="rId2" Type="http://schemas.openxmlformats.org/officeDocument/2006/relationships/hyperlink" Target="http://www.azkurs.org/lesiones-de-la-piel-quemaduras-scq-primeros-auxilios-qu-son-la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yzZpX8q_r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39320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Tema </a:t>
            </a:r>
            <a:r>
              <a:rPr lang="ro-RO" dirty="0"/>
              <a:t>12. </a:t>
            </a:r>
            <a:r>
              <a:rPr lang="en-US" dirty="0"/>
              <a:t>OPTOELECTRONICA. </a:t>
            </a:r>
            <a:r>
              <a:rPr lang="en-US" dirty="0" err="1"/>
              <a:t>Clasificare</a:t>
            </a:r>
            <a:r>
              <a:rPr lang="ro-RO" dirty="0"/>
              <a:t>a</a:t>
            </a:r>
            <a:r>
              <a:rPr lang="en-US" dirty="0"/>
              <a:t>. </a:t>
            </a:r>
            <a:r>
              <a:rPr lang="en-US" dirty="0" err="1"/>
              <a:t>Fo</a:t>
            </a:r>
            <a:r>
              <a:rPr lang="ro-RO" dirty="0"/>
              <a:t>t</a:t>
            </a:r>
            <a:r>
              <a:rPr lang="en-US" dirty="0" err="1"/>
              <a:t>ocelula</a:t>
            </a:r>
            <a:r>
              <a:rPr lang="en-US" dirty="0"/>
              <a:t>. </a:t>
            </a:r>
            <a:r>
              <a:rPr lang="en-US" dirty="0" err="1"/>
              <a:t>Fotorezisten</a:t>
            </a:r>
            <a:r>
              <a:rPr lang="ro-RO" dirty="0"/>
              <a:t>ța</a:t>
            </a:r>
            <a:r>
              <a:rPr lang="en-US" dirty="0"/>
              <a:t>. </a:t>
            </a:r>
            <a:r>
              <a:rPr lang="ro-RO" dirty="0"/>
              <a:t>F</a:t>
            </a:r>
            <a:r>
              <a:rPr lang="en-US" dirty="0" err="1"/>
              <a:t>otodetectori</a:t>
            </a:r>
            <a:r>
              <a:rPr lang="ro-RO" dirty="0"/>
              <a:t>. CCD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87" y="0"/>
            <a:ext cx="7331825" cy="33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7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58593"/>
            <a:ext cx="7214216" cy="1325563"/>
          </a:xfrm>
        </p:spPr>
        <p:txBody>
          <a:bodyPr>
            <a:normAutofit/>
          </a:bodyPr>
          <a:lstStyle/>
          <a:p>
            <a:r>
              <a:rPr lang="ro-RO" dirty="0"/>
              <a:t>Fotocelula, Fotorezistorul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327" y="1946422"/>
            <a:ext cx="11199140" cy="4351338"/>
          </a:xfrm>
        </p:spPr>
        <p:txBody>
          <a:bodyPr>
            <a:normAutofit/>
          </a:bodyPr>
          <a:lstStyle/>
          <a:p>
            <a:r>
              <a:rPr lang="en-GB" dirty="0" err="1"/>
              <a:t>Fotocelulele</a:t>
            </a:r>
            <a:r>
              <a:rPr lang="en-GB" dirty="0"/>
              <a:t> - </a:t>
            </a:r>
            <a:r>
              <a:rPr lang="en-GB" dirty="0" err="1"/>
              <a:t>senzori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detectarea</a:t>
            </a:r>
            <a:r>
              <a:rPr lang="en-GB" dirty="0"/>
              <a:t> </a:t>
            </a:r>
            <a:r>
              <a:rPr lang="en-GB" dirty="0" err="1"/>
              <a:t>luminii</a:t>
            </a:r>
            <a:r>
              <a:rPr lang="en-GB" dirty="0"/>
              <a:t>. </a:t>
            </a:r>
          </a:p>
          <a:p>
            <a:r>
              <a:rPr lang="en-GB" dirty="0" err="1"/>
              <a:t>Fotocelula</a:t>
            </a:r>
            <a:r>
              <a:rPr lang="en-GB" dirty="0"/>
              <a:t> - </a:t>
            </a:r>
            <a:r>
              <a:rPr lang="en-GB" dirty="0" smtClean="0"/>
              <a:t>o </a:t>
            </a:r>
            <a:r>
              <a:rPr lang="en-GB" dirty="0" err="1"/>
              <a:t>rezistență</a:t>
            </a:r>
            <a:r>
              <a:rPr lang="en-GB" dirty="0"/>
              <a:t> care </a:t>
            </a:r>
            <a:r>
              <a:rPr lang="en-GB" dirty="0" err="1"/>
              <a:t>își</a:t>
            </a:r>
            <a:r>
              <a:rPr lang="en-GB" dirty="0"/>
              <a:t> </a:t>
            </a:r>
            <a:r>
              <a:rPr lang="en-GB" dirty="0" err="1"/>
              <a:t>schimbă</a:t>
            </a:r>
            <a:r>
              <a:rPr lang="en-GB" dirty="0"/>
              <a:t> </a:t>
            </a:r>
            <a:r>
              <a:rPr lang="en-GB" dirty="0" err="1"/>
              <a:t>valoarea</a:t>
            </a:r>
            <a:r>
              <a:rPr lang="en-GB" dirty="0"/>
              <a:t> </a:t>
            </a:r>
            <a:r>
              <a:rPr lang="en-GB" dirty="0" err="1"/>
              <a:t>rezistivă</a:t>
            </a:r>
            <a:r>
              <a:rPr lang="en-GB" dirty="0"/>
              <a:t> (în </a:t>
            </a:r>
            <a:r>
              <a:rPr lang="en-GB" dirty="0" err="1"/>
              <a:t>ohmi</a:t>
            </a:r>
            <a:r>
              <a:rPr lang="en-GB" dirty="0"/>
              <a:t>) în </a:t>
            </a:r>
            <a:r>
              <a:rPr lang="en-GB" dirty="0" err="1"/>
              <a:t>funcție</a:t>
            </a:r>
            <a:r>
              <a:rPr lang="en-GB" dirty="0"/>
              <a:t> de </a:t>
            </a:r>
            <a:r>
              <a:rPr lang="en-GB" dirty="0" err="1"/>
              <a:t>câtă</a:t>
            </a:r>
            <a:r>
              <a:rPr lang="en-GB" dirty="0"/>
              <a:t> </a:t>
            </a:r>
            <a:r>
              <a:rPr lang="en-GB" dirty="0" err="1"/>
              <a:t>lumină</a:t>
            </a:r>
            <a:r>
              <a:rPr lang="en-GB" dirty="0"/>
              <a:t> cade pe ea.</a:t>
            </a:r>
          </a:p>
          <a:p>
            <a:r>
              <a:rPr lang="en-GB" dirty="0"/>
              <a:t>Sunt </a:t>
            </a:r>
            <a:r>
              <a:rPr lang="en-GB" dirty="0" err="1"/>
              <a:t>mici</a:t>
            </a:r>
            <a:r>
              <a:rPr lang="en-GB" dirty="0"/>
              <a:t>, </a:t>
            </a:r>
            <a:r>
              <a:rPr lang="en-GB" dirty="0" err="1"/>
              <a:t>ieftine</a:t>
            </a:r>
            <a:r>
              <a:rPr lang="en-GB" dirty="0"/>
              <a:t>, cu </a:t>
            </a:r>
            <a:r>
              <a:rPr lang="en-GB" dirty="0" err="1"/>
              <a:t>putere</a:t>
            </a:r>
            <a:r>
              <a:rPr lang="en-GB" dirty="0"/>
              <a:t> </a:t>
            </a:r>
            <a:r>
              <a:rPr lang="en-GB" dirty="0" err="1"/>
              <a:t>redusă</a:t>
            </a:r>
            <a:r>
              <a:rPr lang="en-GB" dirty="0"/>
              <a:t>, </a:t>
            </a:r>
            <a:r>
              <a:rPr lang="en-GB" dirty="0" err="1"/>
              <a:t>ușor</a:t>
            </a:r>
            <a:r>
              <a:rPr lang="en-GB" dirty="0"/>
              <a:t> de </a:t>
            </a:r>
            <a:r>
              <a:rPr lang="en-GB" dirty="0" err="1"/>
              <a:t>ob</a:t>
            </a:r>
            <a:r>
              <a:rPr lang="ro-RO" dirty="0"/>
              <a:t>ținut de diverse dimensiuni, ușor de </a:t>
            </a:r>
            <a:r>
              <a:rPr lang="en-GB" dirty="0" err="1"/>
              <a:t>utilizat</a:t>
            </a:r>
            <a:r>
              <a:rPr lang="en-GB" dirty="0"/>
              <a:t>, </a:t>
            </a:r>
            <a:r>
              <a:rPr lang="en-GB" dirty="0" err="1"/>
              <a:t>practic</a:t>
            </a:r>
            <a:r>
              <a:rPr lang="en-GB" dirty="0"/>
              <a:t> nu se </a:t>
            </a:r>
            <a:r>
              <a:rPr lang="en-GB" dirty="0" err="1"/>
              <a:t>uzează</a:t>
            </a:r>
            <a:r>
              <a:rPr lang="ro-RO" dirty="0"/>
              <a:t>,</a:t>
            </a:r>
            <a:r>
              <a:rPr lang="en-GB" dirty="0"/>
              <a:t>.</a:t>
            </a:r>
          </a:p>
          <a:p>
            <a:r>
              <a:rPr lang="ro-RO" dirty="0"/>
              <a:t>Sunt inexacte, irepetabile - v</a:t>
            </a:r>
            <a:r>
              <a:rPr lang="en-GB" dirty="0" err="1"/>
              <a:t>ariațiile</a:t>
            </a:r>
            <a:r>
              <a:rPr lang="en-GB" dirty="0"/>
              <a:t> pot fi cu </a:t>
            </a:r>
            <a:r>
              <a:rPr lang="en-GB" dirty="0" err="1"/>
              <a:t>adevărat</a:t>
            </a:r>
            <a:r>
              <a:rPr lang="en-GB" dirty="0"/>
              <a:t> </a:t>
            </a:r>
            <a:r>
              <a:rPr lang="en-GB" dirty="0" err="1"/>
              <a:t>mari</a:t>
            </a:r>
            <a:r>
              <a:rPr lang="en-GB" dirty="0"/>
              <a:t>, cu 50%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mari</a:t>
            </a:r>
            <a:r>
              <a:rPr lang="en-GB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38957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1" y="589533"/>
            <a:ext cx="8450730" cy="5762440"/>
          </a:xfrm>
        </p:spPr>
        <p:txBody>
          <a:bodyPr>
            <a:normAutofit/>
          </a:bodyPr>
          <a:lstStyle/>
          <a:p>
            <a:r>
              <a:rPr lang="en-GB" dirty="0"/>
              <a:t>Un LDR </a:t>
            </a:r>
            <a:r>
              <a:rPr lang="ro-RO" dirty="0"/>
              <a:t>/</a:t>
            </a:r>
            <a:r>
              <a:rPr lang="en-GB" dirty="0"/>
              <a:t> </a:t>
            </a:r>
            <a:r>
              <a:rPr lang="en-GB" dirty="0" err="1"/>
              <a:t>fotorezistor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confecționat</a:t>
            </a:r>
            <a:r>
              <a:rPr lang="en-GB" dirty="0"/>
              <a:t> </a:t>
            </a:r>
            <a:r>
              <a:rPr lang="ro-RO" dirty="0"/>
              <a:t>din </a:t>
            </a:r>
            <a:r>
              <a:rPr lang="en-GB" dirty="0" err="1"/>
              <a:t>orice</a:t>
            </a:r>
            <a:r>
              <a:rPr lang="en-GB" dirty="0"/>
              <a:t> material semiconductor cu o </a:t>
            </a:r>
            <a:r>
              <a:rPr lang="en-GB" dirty="0" err="1"/>
              <a:t>rezistență</a:t>
            </a:r>
            <a:r>
              <a:rPr lang="en-GB" dirty="0"/>
              <a:t> </a:t>
            </a:r>
            <a:r>
              <a:rPr lang="en-GB" dirty="0" err="1"/>
              <a:t>ridicată</a:t>
            </a:r>
            <a:r>
              <a:rPr lang="en-GB" dirty="0"/>
              <a:t>. </a:t>
            </a:r>
            <a:endParaRPr lang="ro-RO" dirty="0"/>
          </a:p>
          <a:p>
            <a:r>
              <a:rPr lang="ro-RO" dirty="0"/>
              <a:t>Principiul de lucru: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GB" dirty="0" err="1"/>
              <a:t>Procesul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progresiv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, pe </a:t>
            </a:r>
            <a:r>
              <a:rPr lang="en-GB" dirty="0" err="1"/>
              <a:t>măsură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multă</a:t>
            </a:r>
            <a:r>
              <a:rPr lang="en-GB" dirty="0"/>
              <a:t> </a:t>
            </a:r>
            <a:r>
              <a:rPr lang="en-GB" dirty="0" err="1"/>
              <a:t>lumină</a:t>
            </a:r>
            <a:r>
              <a:rPr lang="en-GB" dirty="0"/>
              <a:t> </a:t>
            </a:r>
            <a:r>
              <a:rPr lang="ro-RO" dirty="0"/>
              <a:t>cade</a:t>
            </a:r>
            <a:r>
              <a:rPr lang="en-GB" dirty="0"/>
              <a:t> pe </a:t>
            </a:r>
            <a:r>
              <a:rPr lang="en-GB" dirty="0" err="1"/>
              <a:t>semiconductorul</a:t>
            </a:r>
            <a:r>
              <a:rPr lang="en-GB" dirty="0"/>
              <a:t> LDR</a:t>
            </a:r>
            <a:r>
              <a:rPr lang="ro-RO" dirty="0"/>
              <a:t> - 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mulți</a:t>
            </a:r>
            <a:r>
              <a:rPr lang="en-GB" dirty="0"/>
              <a:t> </a:t>
            </a:r>
            <a:r>
              <a:rPr lang="en-GB" dirty="0" err="1"/>
              <a:t>electroni</a:t>
            </a:r>
            <a:r>
              <a:rPr lang="en-GB" dirty="0"/>
              <a:t> sunt </a:t>
            </a:r>
            <a:r>
              <a:rPr lang="en-GB" dirty="0" err="1"/>
              <a:t>eliberați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conduce </a:t>
            </a:r>
            <a:r>
              <a:rPr lang="en-GB" dirty="0" err="1"/>
              <a:t>electricitatea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rezistența</a:t>
            </a:r>
            <a:r>
              <a:rPr lang="en-GB" dirty="0"/>
              <a:t> </a:t>
            </a:r>
            <a:r>
              <a:rPr lang="en-GB" dirty="0" err="1"/>
              <a:t>scade</a:t>
            </a:r>
            <a:r>
              <a:rPr lang="en-GB" dirty="0"/>
              <a:t> în </a:t>
            </a:r>
            <a:r>
              <a:rPr lang="en-GB" dirty="0" err="1"/>
              <a:t>continuare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849" y="1116900"/>
            <a:ext cx="2595973" cy="142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597" y="3553811"/>
            <a:ext cx="2562225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12" y="1831791"/>
            <a:ext cx="2919975" cy="24333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1AC6CC2-9D2A-D6F8-8F25-5298AD5A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8" y="2425939"/>
            <a:ext cx="3895815" cy="18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14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4227"/>
          </a:xfrm>
        </p:spPr>
        <p:txBody>
          <a:bodyPr/>
          <a:lstStyle/>
          <a:p>
            <a:r>
              <a:rPr lang="ro-RO" dirty="0"/>
              <a:t>Tipuri de fotorezistoare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5" y="1119352"/>
            <a:ext cx="11556124" cy="5517931"/>
          </a:xfrm>
        </p:spPr>
        <p:txBody>
          <a:bodyPr>
            <a:normAutofit/>
          </a:bodyPr>
          <a:lstStyle/>
          <a:p>
            <a:r>
              <a:rPr lang="en-GB" b="1" dirty="0" err="1"/>
              <a:t>Fotorezistori</a:t>
            </a:r>
            <a:r>
              <a:rPr lang="en-GB" b="1" dirty="0"/>
              <a:t> </a:t>
            </a:r>
            <a:r>
              <a:rPr lang="en-GB" b="1" dirty="0" err="1"/>
              <a:t>intrinseci</a:t>
            </a:r>
            <a:r>
              <a:rPr lang="en-GB" b="1" dirty="0"/>
              <a:t> </a:t>
            </a:r>
            <a:r>
              <a:rPr lang="ro-RO" dirty="0"/>
              <a:t>-</a:t>
            </a:r>
          </a:p>
          <a:p>
            <a:endParaRPr lang="ro-RO" dirty="0"/>
          </a:p>
          <a:p>
            <a:endParaRPr lang="ro-RO" dirty="0"/>
          </a:p>
          <a:p>
            <a:r>
              <a:rPr lang="en-GB" b="1" dirty="0" err="1" smtClean="0"/>
              <a:t>Fotorezistori</a:t>
            </a:r>
            <a:r>
              <a:rPr lang="en-GB" b="1" dirty="0" smtClean="0"/>
              <a:t> </a:t>
            </a:r>
            <a:r>
              <a:rPr lang="en-GB" b="1" dirty="0" err="1"/>
              <a:t>extrinseci</a:t>
            </a:r>
            <a:r>
              <a:rPr lang="en-GB" b="1" dirty="0"/>
              <a:t> </a:t>
            </a:r>
            <a:r>
              <a:rPr lang="ro-RO" dirty="0"/>
              <a:t>–</a:t>
            </a:r>
          </a:p>
          <a:p>
            <a:endParaRPr lang="ro-RO" dirty="0"/>
          </a:p>
          <a:p>
            <a:r>
              <a:rPr lang="en-GB" dirty="0" err="1"/>
              <a:t>Indiferent</a:t>
            </a:r>
            <a:r>
              <a:rPr lang="en-GB" dirty="0"/>
              <a:t> de </a:t>
            </a:r>
            <a:r>
              <a:rPr lang="en-GB" dirty="0" err="1"/>
              <a:t>tipul</a:t>
            </a:r>
            <a:r>
              <a:rPr lang="en-GB" dirty="0"/>
              <a:t> </a:t>
            </a:r>
            <a:r>
              <a:rPr lang="en-GB" dirty="0" err="1"/>
              <a:t>fotorezistor</a:t>
            </a:r>
            <a:r>
              <a:rPr lang="ro-RO" dirty="0"/>
              <a:t>ului</a:t>
            </a:r>
            <a:r>
              <a:rPr lang="en-GB" dirty="0"/>
              <a:t> </a:t>
            </a:r>
            <a:r>
              <a:rPr lang="en-GB" dirty="0" err="1"/>
              <a:t>ambele</a:t>
            </a:r>
            <a:r>
              <a:rPr lang="en-GB" dirty="0"/>
              <a:t> </a:t>
            </a:r>
            <a:r>
              <a:rPr lang="en-GB" dirty="0" err="1"/>
              <a:t>tipuri</a:t>
            </a:r>
            <a:r>
              <a:rPr lang="en-GB" dirty="0"/>
              <a:t> </a:t>
            </a:r>
            <a:r>
              <a:rPr lang="en-GB" dirty="0" err="1"/>
              <a:t>prezintă</a:t>
            </a:r>
            <a:r>
              <a:rPr lang="en-GB" dirty="0"/>
              <a:t> o </a:t>
            </a:r>
            <a:r>
              <a:rPr lang="en-GB" dirty="0" err="1"/>
              <a:t>creștere</a:t>
            </a:r>
            <a:r>
              <a:rPr lang="en-GB" dirty="0"/>
              <a:t> a </a:t>
            </a:r>
            <a:r>
              <a:rPr lang="en-GB" dirty="0" err="1"/>
              <a:t>conductivității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o </a:t>
            </a:r>
            <a:r>
              <a:rPr lang="en-GB" dirty="0" err="1"/>
              <a:t>cădere</a:t>
            </a:r>
            <a:r>
              <a:rPr lang="en-GB" dirty="0"/>
              <a:t> a </a:t>
            </a:r>
            <a:r>
              <a:rPr lang="en-GB" dirty="0" err="1"/>
              <a:t>rezistenței</a:t>
            </a:r>
            <a:r>
              <a:rPr lang="en-GB" dirty="0"/>
              <a:t> cu </a:t>
            </a:r>
            <a:r>
              <a:rPr lang="en-GB" dirty="0" err="1"/>
              <a:t>niveluri</a:t>
            </a:r>
            <a:r>
              <a:rPr lang="en-GB" dirty="0"/>
              <a:t> de </a:t>
            </a:r>
            <a:r>
              <a:rPr lang="en-GB" dirty="0" err="1"/>
              <a:t>lumină</a:t>
            </a:r>
            <a:r>
              <a:rPr lang="en-GB" dirty="0"/>
              <a:t> </a:t>
            </a:r>
            <a:r>
              <a:rPr lang="en-GB" dirty="0" err="1"/>
              <a:t>incidentă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3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3651D68F-D9A4-5021-2D60-1E17EE80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417" y="232801"/>
            <a:ext cx="6943165" cy="6547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F497D"/>
                </a:solidFill>
                <a:latin typeface="arial" panose="020B0604020202020204" pitchFamily="34" charset="0"/>
              </a:rPr>
              <a:t> </a:t>
            </a:r>
            <a:r>
              <a:rPr lang="en-US" b="1" dirty="0" err="1">
                <a:solidFill>
                  <a:srgbClr val="1F497D"/>
                </a:solidFill>
                <a:latin typeface="arial" panose="020B0604020202020204" pitchFamily="34" charset="0"/>
              </a:rPr>
              <a:t>Paramet</a:t>
            </a:r>
            <a:r>
              <a:rPr lang="ro-RO" b="1" dirty="0" err="1">
                <a:solidFill>
                  <a:srgbClr val="1F497D"/>
                </a:solidFill>
                <a:latin typeface="arial" panose="020B0604020202020204" pitchFamily="34" charset="0"/>
              </a:rPr>
              <a:t>ri</a:t>
            </a:r>
            <a:r>
              <a:rPr lang="en-US" b="1" dirty="0">
                <a:solidFill>
                  <a:srgbClr val="1F497D"/>
                </a:solidFill>
                <a:latin typeface="arial" panose="020B0604020202020204" pitchFamily="34" charset="0"/>
              </a:rPr>
              <a:t> &amp; </a:t>
            </a:r>
            <a:r>
              <a:rPr lang="en-US" b="1" dirty="0" err="1">
                <a:solidFill>
                  <a:srgbClr val="1F497D"/>
                </a:solidFill>
                <a:latin typeface="arial" panose="020B0604020202020204" pitchFamily="34" charset="0"/>
              </a:rPr>
              <a:t>Caracteristic</a:t>
            </a:r>
            <a:r>
              <a:rPr lang="ro-RO" b="1" dirty="0">
                <a:solidFill>
                  <a:srgbClr val="1F497D"/>
                </a:solidFill>
                <a:latin typeface="arial" panose="020B0604020202020204" pitchFamily="34" charset="0"/>
              </a:rPr>
              <a:t>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8EDC434C-E375-C6B2-EC82-80E443D14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87584"/>
            <a:ext cx="10363200" cy="5737615"/>
          </a:xfrm>
        </p:spPr>
        <p:txBody>
          <a:bodyPr>
            <a:normAutofit/>
          </a:bodyPr>
          <a:lstStyle/>
          <a:p>
            <a:r>
              <a:rPr lang="en-US" dirty="0"/>
              <a:t>1) </a:t>
            </a:r>
            <a:r>
              <a:rPr lang="en-US" b="1" dirty="0" err="1"/>
              <a:t>Fotocurent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rezisten</a:t>
            </a:r>
            <a:r>
              <a:rPr lang="ro-RO" b="1" dirty="0"/>
              <a:t>ț</a:t>
            </a:r>
            <a:r>
              <a:rPr lang="en-US" b="1" dirty="0"/>
              <a:t>ă l</a:t>
            </a:r>
            <a:r>
              <a:rPr lang="ro-RO" b="1" dirty="0"/>
              <a:t>a iluminare (reprezintă rezistența la o iluminare standard de ex. la 1000 lx)</a:t>
            </a:r>
            <a:r>
              <a:rPr lang="en-US" b="1" dirty="0"/>
              <a:t>. </a:t>
            </a:r>
            <a:endParaRPr lang="ro-RO" dirty="0"/>
          </a:p>
          <a:p>
            <a:r>
              <a:rPr lang="en-US" dirty="0"/>
              <a:t>(2) </a:t>
            </a:r>
            <a:r>
              <a:rPr lang="en-US" b="1" dirty="0" err="1"/>
              <a:t>Curent</a:t>
            </a:r>
            <a:r>
              <a:rPr lang="en-US" b="1" dirty="0"/>
              <a:t> </a:t>
            </a:r>
            <a:r>
              <a:rPr lang="ro-RO" b="1" dirty="0"/>
              <a:t>la întuneric ș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rezistență</a:t>
            </a:r>
            <a:r>
              <a:rPr lang="en-US" b="1" dirty="0"/>
              <a:t> la </a:t>
            </a:r>
            <a:r>
              <a:rPr lang="en-US" b="1" dirty="0" err="1"/>
              <a:t>întuneric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(3)</a:t>
            </a:r>
            <a:r>
              <a:rPr lang="en-US" b="1" dirty="0"/>
              <a:t> </a:t>
            </a:r>
            <a:r>
              <a:rPr lang="en-US" b="1" dirty="0" err="1"/>
              <a:t>Sensibilitate</a:t>
            </a:r>
            <a:r>
              <a:rPr lang="ro-RO" b="1" dirty="0"/>
              <a:t> la flux luminos –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dirty="0"/>
              <a:t>(4) </a:t>
            </a:r>
            <a:r>
              <a:rPr lang="en-US" b="1" dirty="0" err="1"/>
              <a:t>Răspuns</a:t>
            </a:r>
            <a:r>
              <a:rPr lang="en-US" b="1" dirty="0"/>
              <a:t> spectral</a:t>
            </a:r>
            <a:r>
              <a:rPr lang="ro-RO" b="1" dirty="0"/>
              <a:t> -</a:t>
            </a:r>
            <a:r>
              <a:rPr lang="en-US" dirty="0"/>
              <a:t> </a:t>
            </a:r>
            <a:r>
              <a:rPr lang="en-US" dirty="0" err="1"/>
              <a:t>sensibilitate</a:t>
            </a:r>
            <a:r>
              <a:rPr lang="en-US" dirty="0"/>
              <a:t> </a:t>
            </a:r>
            <a:r>
              <a:rPr lang="en-US" dirty="0" err="1"/>
              <a:t>spectrală</a:t>
            </a:r>
            <a:r>
              <a:rPr lang="ro-RO" dirty="0"/>
              <a:t> -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860DEE2D-84A8-D446-C698-8C88D64E3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46" y="5411776"/>
            <a:ext cx="7187272" cy="1117279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0ED825E5-93E2-27CF-C5E5-8D78A68F2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46" y="2871086"/>
            <a:ext cx="7610130" cy="1036984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xmlns="" id="{0698B717-4EEB-C909-AB55-7778AAE3E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146715"/>
            <a:ext cx="6056141" cy="832276"/>
          </a:xfrm>
          <a:prstGeom prst="rect">
            <a:avLst/>
          </a:prstGeom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xmlns="" id="{4AC5E8A6-2AD1-E4F1-B2B5-B4DBEEBB1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130" y="1303649"/>
            <a:ext cx="3783876" cy="2657439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E8B15445-209B-71E7-AB27-3B5A8CD99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152" y="4237989"/>
            <a:ext cx="4086190" cy="234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9F4D8096-0528-6128-1803-4AF1713D5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457201"/>
            <a:ext cx="11768665" cy="6062132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(5</a:t>
            </a:r>
            <a:r>
              <a:rPr lang="ro-RO" b="1" dirty="0"/>
              <a:t>) Caracteristici de iluminare </a:t>
            </a:r>
            <a:r>
              <a:rPr lang="ro-RO" dirty="0"/>
              <a:t>- caracteristicile semnalului electric al FR în funcție de iluminare. Din curba caracteristică a luminii a fotorezistorului se poate observa că, pe măsură ce intensitatea luminii crește, valoarea rezistenței fotorezistorului începe să scadă rapid.</a:t>
            </a:r>
          </a:p>
          <a:p>
            <a:r>
              <a:rPr lang="ro-RO" dirty="0"/>
              <a:t>    În cele mai multe cazuri, această caracteristică este neliniară.</a:t>
            </a:r>
          </a:p>
          <a:p>
            <a:r>
              <a:rPr lang="en-US" dirty="0"/>
              <a:t>(6) </a:t>
            </a:r>
            <a:r>
              <a:rPr lang="en-US" b="1" dirty="0" err="1"/>
              <a:t>Curba</a:t>
            </a:r>
            <a:r>
              <a:rPr lang="en-US" b="1" dirty="0"/>
              <a:t> </a:t>
            </a:r>
            <a:r>
              <a:rPr lang="en-US" b="1" dirty="0" err="1"/>
              <a:t>caracteristică</a:t>
            </a:r>
            <a:r>
              <a:rPr lang="en-US" b="1" dirty="0"/>
              <a:t> </a:t>
            </a:r>
            <a:r>
              <a:rPr lang="ro-RO" b="1" dirty="0"/>
              <a:t>I-V</a:t>
            </a:r>
            <a:endParaRPr lang="ro-RO" dirty="0"/>
          </a:p>
          <a:p>
            <a:r>
              <a:rPr lang="en-US" dirty="0"/>
              <a:t>(7) </a:t>
            </a:r>
            <a:r>
              <a:rPr lang="en-US" b="1" dirty="0" err="1"/>
              <a:t>Coeficient</a:t>
            </a:r>
            <a:r>
              <a:rPr lang="en-US" b="1" dirty="0"/>
              <a:t> de </a:t>
            </a:r>
            <a:r>
              <a:rPr lang="en-US" b="1" dirty="0" err="1"/>
              <a:t>temperatură</a:t>
            </a:r>
            <a:r>
              <a:rPr lang="en-US" dirty="0"/>
              <a:t> </a:t>
            </a:r>
            <a:endParaRPr lang="ro-RO" dirty="0"/>
          </a:p>
          <a:p>
            <a:r>
              <a:rPr lang="en-US" dirty="0"/>
              <a:t>(8) </a:t>
            </a:r>
            <a:r>
              <a:rPr lang="en-US" b="1" dirty="0" err="1"/>
              <a:t>Putere</a:t>
            </a:r>
            <a:r>
              <a:rPr lang="en-US" b="1" dirty="0"/>
              <a:t> </a:t>
            </a:r>
            <a:r>
              <a:rPr lang="en-US" b="1" dirty="0" err="1"/>
              <a:t>nominală</a:t>
            </a:r>
            <a:r>
              <a:rPr lang="ro-RO" b="1" dirty="0"/>
              <a:t> –</a:t>
            </a:r>
            <a:r>
              <a:rPr lang="en-US" dirty="0"/>
              <a:t> </a:t>
            </a:r>
            <a:endParaRPr lang="ro-RO" dirty="0"/>
          </a:p>
          <a:p>
            <a:r>
              <a:rPr lang="ro-RO" dirty="0"/>
              <a:t>(9)</a:t>
            </a:r>
            <a:r>
              <a:rPr lang="en-US" dirty="0"/>
              <a:t> </a:t>
            </a:r>
            <a:r>
              <a:rPr lang="en-US" b="1" dirty="0" err="1"/>
              <a:t>Caracteristicile</a:t>
            </a:r>
            <a:r>
              <a:rPr lang="en-US" b="1" dirty="0"/>
              <a:t> </a:t>
            </a:r>
            <a:r>
              <a:rPr lang="en-US" b="1" dirty="0" err="1"/>
              <a:t>frecvenței</a:t>
            </a:r>
            <a:r>
              <a:rPr lang="ro-RO" dirty="0"/>
              <a:t>.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fotorezistorul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iradiat</a:t>
            </a:r>
            <a:r>
              <a:rPr lang="en-US" dirty="0"/>
              <a:t> cu </a:t>
            </a:r>
            <a:r>
              <a:rPr lang="en-US" dirty="0" err="1"/>
              <a:t>lumină</a:t>
            </a:r>
            <a:r>
              <a:rPr lang="en-US" dirty="0"/>
              <a:t> </a:t>
            </a:r>
            <a:r>
              <a:rPr lang="en-US" dirty="0" err="1"/>
              <a:t>pulsată</a:t>
            </a:r>
            <a:r>
              <a:rPr lang="en-US" dirty="0"/>
              <a:t>, </a:t>
            </a:r>
            <a:r>
              <a:rPr lang="en-US" dirty="0" err="1"/>
              <a:t>fotocurentului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o </a:t>
            </a:r>
            <a:r>
              <a:rPr lang="en-US" dirty="0" err="1"/>
              <a:t>perioadă</a:t>
            </a:r>
            <a:r>
              <a:rPr lang="en-US" dirty="0"/>
              <a:t> de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atinge</a:t>
            </a:r>
            <a:r>
              <a:rPr lang="en-US" dirty="0"/>
              <a:t> o </a:t>
            </a: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/>
              <a:t>stabilă</a:t>
            </a:r>
            <a:r>
              <a:rPr lang="en-US" dirty="0"/>
              <a:t>.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oprirea</a:t>
            </a:r>
            <a:r>
              <a:rPr lang="en-US" dirty="0"/>
              <a:t> </a:t>
            </a:r>
            <a:r>
              <a:rPr lang="en-US" dirty="0" err="1"/>
              <a:t>luminii</a:t>
            </a:r>
            <a:r>
              <a:rPr lang="en-US" dirty="0"/>
              <a:t>, </a:t>
            </a:r>
            <a:r>
              <a:rPr lang="en-US" dirty="0" err="1"/>
              <a:t>fotocurentul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imediat</a:t>
            </a:r>
            <a:r>
              <a:rPr lang="en-US" dirty="0"/>
              <a:t> zero,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caracteristica</a:t>
            </a:r>
            <a:r>
              <a:rPr lang="en-US" dirty="0"/>
              <a:t> de </a:t>
            </a:r>
            <a:r>
              <a:rPr lang="en-US" dirty="0" err="1"/>
              <a:t>întârziere</a:t>
            </a:r>
            <a:r>
              <a:rPr lang="en-US" dirty="0"/>
              <a:t> a </a:t>
            </a:r>
            <a:r>
              <a:rPr lang="en-US" dirty="0" err="1"/>
              <a:t>fotorezistorului</a:t>
            </a:r>
            <a:r>
              <a:rPr lang="en-US" dirty="0"/>
              <a:t>.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caracteristicilor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de </a:t>
            </a:r>
            <a:r>
              <a:rPr lang="en-US" dirty="0" err="1"/>
              <a:t>fotosensibilitate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întârziere</a:t>
            </a:r>
            <a:r>
              <a:rPr lang="en-US" dirty="0"/>
              <a:t> de </a:t>
            </a:r>
            <a:r>
              <a:rPr lang="en-US" dirty="0" err="1"/>
              <a:t>rezistență</a:t>
            </a:r>
            <a:r>
              <a:rPr lang="en-US" dirty="0"/>
              <a:t> ale </a:t>
            </a:r>
            <a:r>
              <a:rPr lang="en-US" dirty="0" err="1"/>
              <a:t>diferitelor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, </a:t>
            </a:r>
            <a:r>
              <a:rPr lang="en-US" dirty="0" err="1"/>
              <a:t>caracteristicile</a:t>
            </a:r>
            <a:r>
              <a:rPr lang="en-US" dirty="0"/>
              <a:t> de </a:t>
            </a:r>
            <a:r>
              <a:rPr lang="en-US" dirty="0" err="1"/>
              <a:t>frecvență</a:t>
            </a:r>
            <a:r>
              <a:rPr lang="en-US" dirty="0"/>
              <a:t> ale </a:t>
            </a:r>
            <a:r>
              <a:rPr lang="en-US" dirty="0" err="1"/>
              <a:t>acestora</a:t>
            </a:r>
            <a:r>
              <a:rPr lang="en-US" dirty="0"/>
              <a:t> sunt,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diferite</a:t>
            </a:r>
            <a:r>
              <a:rPr lang="en-US" dirty="0"/>
              <a:t>. </a:t>
            </a:r>
            <a:endParaRPr lang="ro-RO" dirty="0"/>
          </a:p>
          <a:p>
            <a:r>
              <a:rPr lang="ro-RO" dirty="0"/>
              <a:t>(10) </a:t>
            </a:r>
            <a:r>
              <a:rPr lang="ro-RO" b="1" dirty="0"/>
              <a:t>Constanta de timp </a:t>
            </a:r>
            <a:r>
              <a:rPr lang="en-US" b="1" dirty="0"/>
              <a:t>τ</a:t>
            </a:r>
            <a:r>
              <a:rPr lang="ro-RO" b="1" dirty="0"/>
              <a:t> (timp de răspuns, timp de creștere, timp de cădere)</a:t>
            </a:r>
          </a:p>
          <a:p>
            <a:r>
              <a:rPr lang="ro-RO" b="1" dirty="0"/>
              <a:t>(11) Domeniul temperaturii de lucru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963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xmlns="" id="{4983C92A-CFD4-30AD-AE3A-18D063A35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445" y="965200"/>
            <a:ext cx="10975110" cy="4927600"/>
          </a:xfrm>
        </p:spPr>
      </p:pic>
    </p:spTree>
    <p:extLst>
      <p:ext uri="{BB962C8B-B14F-4D97-AF65-F5344CB8AC3E}">
        <p14:creationId xmlns:p14="http://schemas.microsoft.com/office/powerpoint/2010/main" val="73546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Conductivitatea</a:t>
            </a:r>
            <a:r>
              <a:rPr lang="en-US" dirty="0"/>
              <a:t> vs </a:t>
            </a:r>
            <a:r>
              <a:rPr lang="en-US" dirty="0" err="1"/>
              <a:t>iluminarea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La un potențial fixat fotocurentul variază cu intensitatea luminii ca N</a:t>
            </a:r>
            <a:r>
              <a:rPr lang="ro-RO" b="1" baseline="30000" dirty="0"/>
              <a:t>1/2</a:t>
            </a:r>
            <a:r>
              <a:rPr lang="ro-RO" b="1" dirty="0"/>
              <a:t> (N- nr fotonilor absorbiți per unitate de volum). Acest coeficient variază de la ½ la 1, chiar și mai mult,  în funcție de material</a:t>
            </a:r>
          </a:p>
          <a:p>
            <a:r>
              <a:rPr lang="ro-RO" dirty="0"/>
              <a:t>Timpul de răspuns astfel este </a:t>
            </a:r>
            <a:r>
              <a:rPr lang="ro-RO" dirty="0">
                <a:solidFill>
                  <a:srgbClr val="FF0000"/>
                </a:solidFill>
              </a:rPr>
              <a:t>t</a:t>
            </a:r>
            <a:r>
              <a:rPr lang="ro-RO" baseline="-25000" dirty="0">
                <a:solidFill>
                  <a:srgbClr val="FF0000"/>
                </a:solidFill>
              </a:rPr>
              <a:t>0</a:t>
            </a:r>
            <a:r>
              <a:rPr lang="ro-RO" dirty="0">
                <a:solidFill>
                  <a:srgbClr val="FF0000"/>
                </a:solidFill>
              </a:rPr>
              <a:t> = n</a:t>
            </a:r>
            <a:r>
              <a:rPr lang="ro-RO" baseline="-25000" dirty="0">
                <a:solidFill>
                  <a:srgbClr val="FF0000"/>
                </a:solidFill>
              </a:rPr>
              <a:t>0</a:t>
            </a:r>
            <a:r>
              <a:rPr lang="ro-RO" dirty="0">
                <a:solidFill>
                  <a:srgbClr val="FF0000"/>
                </a:solidFill>
              </a:rPr>
              <a:t>/N</a:t>
            </a:r>
          </a:p>
          <a:p>
            <a:pPr marL="0" indent="0">
              <a:buNone/>
            </a:pPr>
            <a:r>
              <a:rPr lang="ro-RO" dirty="0"/>
              <a:t>dar </a:t>
            </a:r>
            <a:r>
              <a:rPr lang="ro-RO" b="1" dirty="0">
                <a:solidFill>
                  <a:srgbClr val="FF0000"/>
                </a:solidFill>
              </a:rPr>
              <a:t>n</a:t>
            </a:r>
            <a:r>
              <a:rPr lang="ro-RO" b="1" baseline="-25000" dirty="0">
                <a:solidFill>
                  <a:srgbClr val="FF0000"/>
                </a:solidFill>
              </a:rPr>
              <a:t>0</a:t>
            </a:r>
            <a:r>
              <a:rPr lang="ro-RO" b="1" dirty="0">
                <a:solidFill>
                  <a:srgbClr val="FF0000"/>
                </a:solidFill>
              </a:rPr>
              <a:t> =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astfel 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</a:p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Timpul de răspuns este timpul în care concentrația sarcinilor cade la 0,5n</a:t>
            </a:r>
            <a:r>
              <a:rPr lang="ro-RO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52607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999" y="164122"/>
            <a:ext cx="5839691" cy="576983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Rezistența</a:t>
            </a:r>
            <a:r>
              <a:rPr lang="en-GB" b="1" dirty="0"/>
              <a:t> </a:t>
            </a:r>
            <a:r>
              <a:rPr lang="en-GB" b="1" dirty="0" err="1"/>
              <a:t>fotorezistorului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741105"/>
            <a:ext cx="11811000" cy="5338617"/>
          </a:xfrm>
        </p:spPr>
        <p:txBody>
          <a:bodyPr>
            <a:normAutofit/>
          </a:bodyPr>
          <a:lstStyle/>
          <a:p>
            <a:r>
              <a:rPr lang="en-GB" sz="2600" b="1" dirty="0" err="1"/>
              <a:t>Rezistența</a:t>
            </a:r>
            <a:r>
              <a:rPr lang="en-GB" sz="2600" b="1" dirty="0"/>
              <a:t> la </a:t>
            </a:r>
            <a:r>
              <a:rPr lang="en-GB" sz="2600" b="1" dirty="0" err="1"/>
              <a:t>întuneric</a:t>
            </a:r>
            <a:r>
              <a:rPr lang="en-GB" sz="2600" b="1" dirty="0"/>
              <a:t> </a:t>
            </a:r>
            <a:endParaRPr lang="ro-RO" sz="2600" b="1" dirty="0"/>
          </a:p>
          <a:p>
            <a:r>
              <a:rPr lang="en-GB" sz="2600" dirty="0" err="1"/>
              <a:t>Valoarea</a:t>
            </a:r>
            <a:r>
              <a:rPr lang="en-GB" sz="2600" dirty="0"/>
              <a:t> R</a:t>
            </a:r>
            <a:r>
              <a:rPr lang="ru-RU" sz="2600" baseline="-25000" dirty="0"/>
              <a:t>с</a:t>
            </a:r>
            <a:r>
              <a:rPr lang="en-GB" sz="2600" baseline="-25000" dirty="0"/>
              <a:t>o </a:t>
            </a:r>
            <a:r>
              <a:rPr lang="en-GB" sz="2600" dirty="0" err="1"/>
              <a:t>depinde</a:t>
            </a:r>
            <a:r>
              <a:rPr lang="en-GB" sz="2600" dirty="0"/>
              <a:t> de forma, </a:t>
            </a:r>
            <a:r>
              <a:rPr lang="en-GB" sz="2600" dirty="0" err="1"/>
              <a:t>dimensiunea</a:t>
            </a:r>
            <a:r>
              <a:rPr lang="en-GB" sz="2600" dirty="0"/>
              <a:t>, </a:t>
            </a:r>
            <a:r>
              <a:rPr lang="en-GB" sz="2600" dirty="0" err="1"/>
              <a:t>temperatura</a:t>
            </a:r>
            <a:r>
              <a:rPr lang="en-GB" sz="2600" dirty="0"/>
              <a:t> </a:t>
            </a:r>
            <a:r>
              <a:rPr lang="en-GB" sz="2600" dirty="0" err="1"/>
              <a:t>și</a:t>
            </a:r>
            <a:r>
              <a:rPr lang="en-GB" sz="2600" dirty="0"/>
              <a:t> </a:t>
            </a:r>
            <a:r>
              <a:rPr lang="en-GB" sz="2600" dirty="0" err="1"/>
              <a:t>natura</a:t>
            </a:r>
            <a:r>
              <a:rPr lang="en-GB" sz="2600" dirty="0"/>
              <a:t> </a:t>
            </a:r>
            <a:r>
              <a:rPr lang="en-GB" sz="2600" dirty="0" err="1"/>
              <a:t>fizică</a:t>
            </a:r>
            <a:r>
              <a:rPr lang="en-GB" sz="2600" dirty="0"/>
              <a:t> </a:t>
            </a:r>
            <a:r>
              <a:rPr lang="en-GB" sz="2600" dirty="0" err="1"/>
              <a:t>și</a:t>
            </a:r>
            <a:r>
              <a:rPr lang="en-GB" sz="2600" dirty="0"/>
              <a:t> </a:t>
            </a:r>
            <a:r>
              <a:rPr lang="en-GB" sz="2600" dirty="0" err="1"/>
              <a:t>chimică</a:t>
            </a:r>
            <a:r>
              <a:rPr lang="en-GB" sz="2600" dirty="0"/>
              <a:t> a </a:t>
            </a:r>
            <a:r>
              <a:rPr lang="en-GB" sz="2600" dirty="0" err="1"/>
              <a:t>stratului</a:t>
            </a:r>
            <a:r>
              <a:rPr lang="en-GB" sz="2600" dirty="0"/>
              <a:t> </a:t>
            </a:r>
            <a:r>
              <a:rPr lang="en-GB" sz="2600" dirty="0" err="1"/>
              <a:t>fotosensibil</a:t>
            </a:r>
            <a:r>
              <a:rPr lang="en-GB" sz="2600" dirty="0"/>
              <a:t> al </a:t>
            </a:r>
            <a:r>
              <a:rPr lang="en-GB" sz="2600" dirty="0" err="1"/>
              <a:t>fotorezistenței</a:t>
            </a:r>
            <a:r>
              <a:rPr lang="en-GB" sz="2600" dirty="0"/>
              <a:t>. </a:t>
            </a:r>
            <a:endParaRPr lang="ro-RO" sz="2600" dirty="0"/>
          </a:p>
          <a:p>
            <a:r>
              <a:rPr lang="en-GB" sz="2600" dirty="0" err="1"/>
              <a:t>Rezistența</a:t>
            </a:r>
            <a:r>
              <a:rPr lang="en-GB" sz="2600" dirty="0"/>
              <a:t> </a:t>
            </a:r>
            <a:r>
              <a:rPr lang="en-GB" sz="2600" dirty="0" err="1"/>
              <a:t>foarte</a:t>
            </a:r>
            <a:r>
              <a:rPr lang="en-GB" sz="2600" dirty="0"/>
              <a:t> mare la </a:t>
            </a:r>
            <a:r>
              <a:rPr lang="en-GB" sz="2600" dirty="0" err="1"/>
              <a:t>întuneric</a:t>
            </a:r>
            <a:r>
              <a:rPr lang="en-GB" sz="2600" dirty="0"/>
              <a:t> (de la 10</a:t>
            </a:r>
            <a:r>
              <a:rPr lang="en-GB" sz="2600" baseline="30000" dirty="0"/>
              <a:t>4</a:t>
            </a:r>
            <a:r>
              <a:rPr lang="en-GB" sz="2600" dirty="0"/>
              <a:t> la 10</a:t>
            </a:r>
            <a:r>
              <a:rPr lang="ro-RO" sz="2600" baseline="30000" dirty="0"/>
              <a:t>9</a:t>
            </a:r>
            <a:r>
              <a:rPr lang="en-GB" sz="2600" dirty="0"/>
              <a:t> </a:t>
            </a:r>
            <a:r>
              <a:rPr lang="en-GB" sz="2600" dirty="0" err="1"/>
              <a:t>ohmi</a:t>
            </a:r>
            <a:r>
              <a:rPr lang="en-GB" sz="2600" dirty="0"/>
              <a:t> la 25° C) are </a:t>
            </a:r>
            <a:r>
              <a:rPr lang="en-GB" sz="2600" dirty="0" err="1"/>
              <a:t>PbS</a:t>
            </a:r>
            <a:r>
              <a:rPr lang="en-GB" sz="2600" dirty="0"/>
              <a:t>, </a:t>
            </a:r>
            <a:r>
              <a:rPr lang="en-GB" sz="2600" dirty="0" err="1"/>
              <a:t>CdS</a:t>
            </a:r>
            <a:r>
              <a:rPr lang="en-GB" sz="2600" dirty="0"/>
              <a:t>, </a:t>
            </a:r>
            <a:r>
              <a:rPr lang="en-GB" sz="2600" dirty="0" err="1"/>
              <a:t>CdSe</a:t>
            </a:r>
            <a:r>
              <a:rPr lang="en-GB" sz="2600" dirty="0"/>
              <a:t>. </a:t>
            </a:r>
            <a:endParaRPr lang="ro-RO" sz="2600" dirty="0"/>
          </a:p>
          <a:p>
            <a:r>
              <a:rPr lang="ro-RO" sz="2600" dirty="0"/>
              <a:t>Rezistența mică </a:t>
            </a:r>
            <a:r>
              <a:rPr lang="en-GB" sz="2600" dirty="0"/>
              <a:t>(10 </a:t>
            </a:r>
            <a:r>
              <a:rPr lang="en-GB" sz="2600" dirty="0" err="1"/>
              <a:t>până</a:t>
            </a:r>
            <a:r>
              <a:rPr lang="en-GB" sz="2600" dirty="0"/>
              <a:t> la 10</a:t>
            </a:r>
            <a:r>
              <a:rPr lang="en-GB" sz="2600" baseline="30000" dirty="0"/>
              <a:t>3</a:t>
            </a:r>
            <a:r>
              <a:rPr lang="en-GB" sz="2600" dirty="0"/>
              <a:t> </a:t>
            </a:r>
            <a:r>
              <a:rPr lang="en-GB" sz="2600" dirty="0" err="1"/>
              <a:t>ohmi</a:t>
            </a:r>
            <a:r>
              <a:rPr lang="en-GB" sz="2600" dirty="0"/>
              <a:t> la 25° C) la </a:t>
            </a:r>
            <a:r>
              <a:rPr lang="en-GB" sz="2600" dirty="0" err="1"/>
              <a:t>întuneric</a:t>
            </a:r>
            <a:r>
              <a:rPr lang="en-GB" sz="2600" dirty="0"/>
              <a:t> în </a:t>
            </a:r>
            <a:r>
              <a:rPr lang="en-GB" sz="2600" dirty="0" err="1"/>
              <a:t>InSb</a:t>
            </a:r>
            <a:r>
              <a:rPr lang="en-GB" sz="2600" dirty="0"/>
              <a:t>, </a:t>
            </a:r>
            <a:r>
              <a:rPr lang="en-GB" sz="2600" dirty="0" err="1"/>
              <a:t>InAs</a:t>
            </a:r>
            <a:r>
              <a:rPr lang="en-GB" sz="2600" dirty="0"/>
              <a:t>, </a:t>
            </a:r>
            <a:r>
              <a:rPr lang="en-GB" sz="2600" dirty="0" err="1"/>
              <a:t>CdHgTe</a:t>
            </a:r>
            <a:r>
              <a:rPr lang="en-GB" sz="2600" dirty="0"/>
              <a:t>. </a:t>
            </a:r>
            <a:endParaRPr lang="ro-RO" sz="2600" dirty="0"/>
          </a:p>
          <a:p>
            <a:r>
              <a:rPr lang="en-GB" sz="2600" dirty="0" err="1"/>
              <a:t>Rezistența</a:t>
            </a:r>
            <a:r>
              <a:rPr lang="en-GB" sz="2600" dirty="0"/>
              <a:t> </a:t>
            </a:r>
            <a:r>
              <a:rPr lang="en-GB" sz="2600" dirty="0" err="1"/>
              <a:t>fotorezistorului</a:t>
            </a:r>
            <a:r>
              <a:rPr lang="en-GB" sz="2600" dirty="0"/>
              <a:t> </a:t>
            </a:r>
            <a:r>
              <a:rPr lang="en-GB" sz="2600" dirty="0" err="1"/>
              <a:t>expus</a:t>
            </a:r>
            <a:r>
              <a:rPr lang="en-GB" sz="2600" dirty="0"/>
              <a:t> </a:t>
            </a:r>
            <a:r>
              <a:rPr lang="en-GB" sz="2600" dirty="0" err="1"/>
              <a:t>scade</a:t>
            </a:r>
            <a:r>
              <a:rPr lang="en-GB" sz="2600" dirty="0"/>
              <a:t> rapid </a:t>
            </a:r>
            <a:r>
              <a:rPr lang="en-GB" sz="2600" dirty="0" err="1"/>
              <a:t>odată</a:t>
            </a:r>
            <a:r>
              <a:rPr lang="en-GB" sz="2600" dirty="0"/>
              <a:t> cu </a:t>
            </a:r>
            <a:r>
              <a:rPr lang="ro-RO" sz="2600" dirty="0"/>
              <a:t>creșterea expunerii</a:t>
            </a:r>
          </a:p>
          <a:p>
            <a:pPr marL="0" indent="0">
              <a:buNone/>
            </a:pPr>
            <a:r>
              <a:rPr lang="en-GB" sz="2600" dirty="0" err="1"/>
              <a:t>Proprietățile</a:t>
            </a:r>
            <a:r>
              <a:rPr lang="en-GB" sz="2600" dirty="0"/>
              <a:t> </a:t>
            </a:r>
            <a:r>
              <a:rPr lang="en-GB" sz="2600" dirty="0" err="1"/>
              <a:t>fotoresistor</a:t>
            </a:r>
            <a:r>
              <a:rPr lang="ro-RO" sz="2600" dirty="0"/>
              <a:t>ului </a:t>
            </a:r>
            <a:r>
              <a:rPr lang="en-GB" sz="2600" dirty="0"/>
              <a:t>pot fi </a:t>
            </a:r>
            <a:r>
              <a:rPr lang="en-GB" sz="2600" dirty="0" err="1"/>
              <a:t>descrise</a:t>
            </a:r>
            <a:r>
              <a:rPr lang="en-GB" sz="2600" dirty="0"/>
              <a:t> </a:t>
            </a:r>
            <a:r>
              <a:rPr lang="ro-RO" sz="2600" dirty="0"/>
              <a:t>de un </a:t>
            </a:r>
            <a:r>
              <a:rPr lang="en-GB" sz="2600" dirty="0"/>
              <a:t>circuit electric </a:t>
            </a:r>
            <a:r>
              <a:rPr lang="en-GB" sz="2600" dirty="0" err="1"/>
              <a:t>echivalent</a:t>
            </a:r>
            <a:r>
              <a:rPr lang="en-GB" sz="2600" dirty="0"/>
              <a:t> în care </a:t>
            </a:r>
            <a:r>
              <a:rPr lang="en-GB" sz="2600" dirty="0" err="1"/>
              <a:t>rezistența</a:t>
            </a:r>
            <a:r>
              <a:rPr lang="en-GB" sz="2600" dirty="0"/>
              <a:t> la </a:t>
            </a:r>
            <a:r>
              <a:rPr lang="en-GB" sz="2600" dirty="0" err="1"/>
              <a:t>întuneric</a:t>
            </a:r>
            <a:r>
              <a:rPr lang="en-GB" sz="2600" dirty="0"/>
              <a:t> </a:t>
            </a:r>
            <a:r>
              <a:rPr lang="en-GB" sz="2600" b="1" dirty="0" err="1"/>
              <a:t>Rso</a:t>
            </a:r>
            <a:r>
              <a:rPr lang="en-GB" sz="2600" b="1" dirty="0"/>
              <a:t> </a:t>
            </a:r>
            <a:r>
              <a:rPr lang="ro-RO" sz="2600" dirty="0"/>
              <a:t>este c</a:t>
            </a:r>
            <a:r>
              <a:rPr lang="en-GB" sz="2600" dirty="0" err="1"/>
              <a:t>onectate</a:t>
            </a:r>
            <a:r>
              <a:rPr lang="en-GB" sz="2600" dirty="0"/>
              <a:t> în </a:t>
            </a:r>
            <a:r>
              <a:rPr lang="en-GB" sz="2600" dirty="0" err="1"/>
              <a:t>paralel</a:t>
            </a:r>
            <a:r>
              <a:rPr lang="en-GB" sz="2600" dirty="0"/>
              <a:t> cu </a:t>
            </a:r>
            <a:r>
              <a:rPr lang="en-GB" sz="2600" dirty="0" err="1"/>
              <a:t>rezistența</a:t>
            </a:r>
            <a:r>
              <a:rPr lang="en-GB" sz="2600" dirty="0"/>
              <a:t> </a:t>
            </a:r>
            <a:r>
              <a:rPr lang="en-GB" sz="2600" b="1" dirty="0" err="1"/>
              <a:t>Rcp</a:t>
            </a:r>
            <a:r>
              <a:rPr lang="en-GB" sz="2600" dirty="0"/>
              <a:t>:</a:t>
            </a:r>
            <a:r>
              <a:rPr lang="ro-RO" sz="2600" dirty="0"/>
              <a:t> </a:t>
            </a:r>
            <a:r>
              <a:rPr lang="en-GB" sz="2600" b="1" dirty="0"/>
              <a:t>= </a:t>
            </a:r>
            <a:r>
              <a:rPr lang="en-GB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ɑ</a:t>
            </a:r>
            <a:r>
              <a:rPr lang="ru-RU" sz="2600" b="1" dirty="0"/>
              <a:t>Ф</a:t>
            </a:r>
            <a:r>
              <a:rPr lang="ru-RU" sz="2600" b="1" baseline="30000" dirty="0"/>
              <a:t>-</a:t>
            </a:r>
            <a:r>
              <a:rPr lang="el-GR" sz="2600" b="1" baseline="30000" dirty="0"/>
              <a:t>γ</a:t>
            </a:r>
            <a:r>
              <a:rPr lang="ro-RO" sz="2600" b="1" baseline="30000" dirty="0"/>
              <a:t> </a:t>
            </a:r>
            <a:r>
              <a:rPr lang="ro-RO" sz="2600" dirty="0"/>
              <a:t>, </a:t>
            </a:r>
            <a:r>
              <a:rPr lang="en-GB" sz="2600" dirty="0" err="1"/>
              <a:t>unde</a:t>
            </a:r>
            <a:r>
              <a:rPr lang="en-GB" sz="2600" dirty="0"/>
              <a:t> </a:t>
            </a:r>
            <a:r>
              <a:rPr lang="en-GB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ɑ</a:t>
            </a:r>
            <a:r>
              <a:rPr lang="ro-RO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/>
              <a:t>depinde</a:t>
            </a:r>
            <a:r>
              <a:rPr lang="en-GB" sz="2600" dirty="0"/>
              <a:t> de material, </a:t>
            </a:r>
            <a:r>
              <a:rPr lang="en-GB" sz="2600" dirty="0" err="1"/>
              <a:t>temperatură</a:t>
            </a:r>
            <a:r>
              <a:rPr lang="en-GB" sz="2600" dirty="0"/>
              <a:t> </a:t>
            </a:r>
            <a:r>
              <a:rPr lang="en-GB" sz="2600" dirty="0" err="1"/>
              <a:t>și</a:t>
            </a:r>
            <a:r>
              <a:rPr lang="en-GB" sz="2600" dirty="0"/>
              <a:t> </a:t>
            </a:r>
            <a:r>
              <a:rPr lang="en-GB" sz="2600" dirty="0" err="1"/>
              <a:t>spectrul</a:t>
            </a:r>
            <a:r>
              <a:rPr lang="en-GB" sz="2600" dirty="0"/>
              <a:t> </a:t>
            </a:r>
            <a:r>
              <a:rPr lang="en-GB" sz="2600" dirty="0" err="1"/>
              <a:t>luminii</a:t>
            </a:r>
            <a:r>
              <a:rPr lang="en-GB" sz="2600" dirty="0"/>
              <a:t> </a:t>
            </a:r>
            <a:r>
              <a:rPr lang="en-GB" sz="2600" dirty="0" err="1"/>
              <a:t>incidente</a:t>
            </a:r>
            <a:r>
              <a:rPr lang="en-GB" sz="2600" dirty="0"/>
              <a:t> </a:t>
            </a:r>
            <a:r>
              <a:rPr lang="en-GB" sz="2600" dirty="0" err="1"/>
              <a:t>și</a:t>
            </a:r>
            <a:r>
              <a:rPr lang="en-GB" sz="2600" dirty="0"/>
              <a:t> </a:t>
            </a:r>
            <a:r>
              <a:rPr lang="el-GR" sz="2600" b="1" i="1" dirty="0"/>
              <a:t>γ</a:t>
            </a:r>
            <a:r>
              <a:rPr lang="el-GR" sz="2600" dirty="0"/>
              <a:t> </a:t>
            </a:r>
            <a:r>
              <a:rPr lang="ro-RO" sz="2600" dirty="0"/>
              <a:t>= </a:t>
            </a:r>
            <a:r>
              <a:rPr lang="en-GB" sz="2600" dirty="0"/>
              <a:t>0,5</a:t>
            </a:r>
            <a:r>
              <a:rPr lang="ro-RO" sz="2600" dirty="0"/>
              <a:t> - </a:t>
            </a:r>
            <a:r>
              <a:rPr lang="en-GB" sz="2600" dirty="0"/>
              <a:t>1. </a:t>
            </a:r>
            <a:r>
              <a:rPr lang="ro-RO" sz="2600" dirty="0"/>
              <a:t>  </a:t>
            </a:r>
          </a:p>
          <a:p>
            <a:pPr marL="0" indent="0">
              <a:buNone/>
            </a:pPr>
            <a:r>
              <a:rPr lang="ro-RO" sz="2600" dirty="0"/>
              <a:t> </a:t>
            </a:r>
            <a:r>
              <a:rPr lang="en-GB" sz="2600" dirty="0"/>
              <a:t>În </a:t>
            </a:r>
            <a:r>
              <a:rPr lang="en-GB" sz="2600" dirty="0" err="1"/>
              <a:t>aceste</a:t>
            </a:r>
            <a:r>
              <a:rPr lang="en-GB" sz="2600" dirty="0"/>
              <a:t> </a:t>
            </a:r>
            <a:r>
              <a:rPr lang="en-GB" sz="2600" dirty="0" err="1"/>
              <a:t>condiții</a:t>
            </a:r>
            <a:r>
              <a:rPr lang="en-GB" sz="2600" dirty="0"/>
              <a:t>, </a:t>
            </a:r>
            <a:r>
              <a:rPr lang="en-GB" sz="2600" dirty="0" err="1"/>
              <a:t>rezistența</a:t>
            </a:r>
            <a:r>
              <a:rPr lang="en-GB" sz="2600" dirty="0"/>
              <a:t> </a:t>
            </a:r>
            <a:r>
              <a:rPr lang="en-GB" sz="2600" dirty="0" err="1"/>
              <a:t>totală</a:t>
            </a:r>
            <a:r>
              <a:rPr lang="en-GB" sz="2600" dirty="0"/>
              <a:t> </a:t>
            </a:r>
            <a:r>
              <a:rPr lang="en-GB" sz="2600" b="1" dirty="0" err="1"/>
              <a:t>Rc</a:t>
            </a:r>
            <a:r>
              <a:rPr lang="en-GB" sz="2600" dirty="0"/>
              <a:t> </a:t>
            </a:r>
            <a:r>
              <a:rPr lang="en-GB" sz="2600" dirty="0" err="1"/>
              <a:t>este</a:t>
            </a:r>
            <a:r>
              <a:rPr lang="en-GB" sz="2600" dirty="0"/>
              <a:t> </a:t>
            </a:r>
            <a:r>
              <a:rPr lang="en-GB" sz="2600" dirty="0" err="1"/>
              <a:t>dată</a:t>
            </a:r>
            <a:r>
              <a:rPr lang="en-GB" sz="2600" dirty="0"/>
              <a:t> de</a:t>
            </a:r>
            <a:r>
              <a:rPr lang="ro-RO" sz="2600" dirty="0"/>
              <a:t>:</a:t>
            </a:r>
            <a:endParaRPr lang="en-GB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016" y="4750297"/>
            <a:ext cx="3589348" cy="1257685"/>
          </a:xfrm>
          <a:prstGeom prst="rect">
            <a:avLst/>
          </a:prstGeom>
        </p:spPr>
      </p:pic>
      <p:pic>
        <p:nvPicPr>
          <p:cNvPr id="2050" name="Picture 2" descr="Circuit fotorezistor de bază">
            <a:extLst>
              <a:ext uri="{FF2B5EF4-FFF2-40B4-BE49-F238E27FC236}">
                <a16:creationId xmlns:a16="http://schemas.microsoft.com/office/drawing/2014/main" xmlns="" id="{AD08D1EC-D0B2-40C1-E847-BA590A45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32" y="5187909"/>
            <a:ext cx="2624232" cy="16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4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14" y="327217"/>
            <a:ext cx="5386917" cy="639763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ro-RO" dirty="0" err="1"/>
              <a:t>otorezistor</a:t>
            </a:r>
            <a:r>
              <a:rPr lang="ro-RO" dirty="0"/>
              <a:t> în secțiune verticală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80" y="3516918"/>
            <a:ext cx="5386917" cy="54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b="1" dirty="0"/>
              <a:t>Circuit electric de conectare a FR</a:t>
            </a:r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43605" y="966980"/>
            <a:ext cx="5389033" cy="639763"/>
          </a:xfrm>
        </p:spPr>
        <p:txBody>
          <a:bodyPr>
            <a:normAutofit/>
          </a:bodyPr>
          <a:lstStyle/>
          <a:p>
            <a:r>
              <a:rPr lang="ro-RO" dirty="0"/>
              <a:t>Caracteristicile principale ale FR: I(U), I(F) 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916684" y="2062999"/>
            <a:ext cx="3137731" cy="324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290" y="1074260"/>
            <a:ext cx="30353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28" y="4219520"/>
            <a:ext cx="4401065" cy="239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737" y="1611908"/>
            <a:ext cx="3276649" cy="32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65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Fotocurentul de unghiul incident al fluxului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787" y="2029619"/>
            <a:ext cx="56864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9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3BC6EC98-19BA-C989-3C1B-7E6C7745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Clasificarea DMOE</a:t>
            </a:r>
            <a:endParaRPr lang="en-US" b="1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xmlns="" id="{432CFFF1-AB24-8CF1-51D0-917A8C147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511" y="1156447"/>
            <a:ext cx="9588978" cy="5181881"/>
          </a:xfrm>
        </p:spPr>
      </p:pic>
    </p:spTree>
    <p:extLst>
      <p:ext uri="{BB962C8B-B14F-4D97-AF65-F5344CB8AC3E}">
        <p14:creationId xmlns:p14="http://schemas.microsoft.com/office/powerpoint/2010/main" val="3662458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302" y="169817"/>
            <a:ext cx="4053396" cy="664684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Latență</a:t>
            </a:r>
            <a:r>
              <a:rPr lang="ro-RO" dirty="0"/>
              <a:t> / </a:t>
            </a:r>
            <a:r>
              <a:rPr lang="ro-RO" dirty="0" err="1"/>
              <a:t>Latence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38" y="834501"/>
            <a:ext cx="6583533" cy="5868140"/>
          </a:xfrm>
        </p:spPr>
        <p:txBody>
          <a:bodyPr>
            <a:normAutofit/>
          </a:bodyPr>
          <a:lstStyle/>
          <a:p>
            <a:r>
              <a:rPr lang="en-GB" dirty="0"/>
              <a:t>O </a:t>
            </a:r>
            <a:r>
              <a:rPr lang="en-GB" dirty="0" err="1"/>
              <a:t>altă</a:t>
            </a:r>
            <a:r>
              <a:rPr lang="en-GB" dirty="0"/>
              <a:t> </a:t>
            </a:r>
            <a:r>
              <a:rPr lang="en-GB" dirty="0" err="1"/>
              <a:t>proprietate</a:t>
            </a:r>
            <a:r>
              <a:rPr lang="en-GB" dirty="0"/>
              <a:t> </a:t>
            </a:r>
            <a:r>
              <a:rPr lang="en-GB" dirty="0" err="1"/>
              <a:t>interesantă</a:t>
            </a:r>
            <a:r>
              <a:rPr lang="en-GB" dirty="0"/>
              <a:t> a </a:t>
            </a:r>
            <a:r>
              <a:rPr lang="ro-RO" dirty="0"/>
              <a:t>FR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exist</a:t>
            </a:r>
            <a:r>
              <a:rPr lang="ro-RO" dirty="0" err="1"/>
              <a:t>ența</a:t>
            </a:r>
            <a:r>
              <a:rPr lang="ro-RO" dirty="0"/>
              <a:t> unui </a:t>
            </a:r>
            <a:r>
              <a:rPr lang="ro-RO" i="1" dirty="0">
                <a:solidFill>
                  <a:srgbClr val="FF0000"/>
                </a:solidFill>
              </a:rPr>
              <a:t>timp de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latență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dirty="0" err="1"/>
              <a:t>între</a:t>
            </a:r>
            <a:r>
              <a:rPr lang="en-GB" dirty="0"/>
              <a:t> </a:t>
            </a:r>
            <a:r>
              <a:rPr lang="en-GB" dirty="0" err="1"/>
              <a:t>schimbările</a:t>
            </a:r>
            <a:r>
              <a:rPr lang="en-GB" dirty="0"/>
              <a:t> de </a:t>
            </a:r>
            <a:r>
              <a:rPr lang="en-GB" dirty="0" err="1"/>
              <a:t>iluminare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schimbările</a:t>
            </a:r>
            <a:r>
              <a:rPr lang="en-GB" dirty="0"/>
              <a:t> de </a:t>
            </a:r>
            <a:r>
              <a:rPr lang="en-GB" dirty="0" err="1"/>
              <a:t>rezistență</a:t>
            </a:r>
            <a:r>
              <a:rPr lang="en-GB" dirty="0"/>
              <a:t>. </a:t>
            </a:r>
            <a:r>
              <a:rPr lang="en-GB" dirty="0" err="1"/>
              <a:t>Acest</a:t>
            </a:r>
            <a:r>
              <a:rPr lang="en-GB" dirty="0"/>
              <a:t> </a:t>
            </a:r>
            <a:r>
              <a:rPr lang="en-GB" dirty="0" err="1"/>
              <a:t>fenomen</a:t>
            </a:r>
            <a:r>
              <a:rPr lang="en-GB" dirty="0"/>
              <a:t> se </a:t>
            </a:r>
            <a:r>
              <a:rPr lang="en-GB" dirty="0" err="1"/>
              <a:t>numește</a:t>
            </a:r>
            <a:r>
              <a:rPr lang="en-GB" dirty="0"/>
              <a:t> </a:t>
            </a:r>
            <a:r>
              <a:rPr lang="en-GB" i="1" dirty="0">
                <a:solidFill>
                  <a:srgbClr val="FF0000"/>
                </a:solidFill>
              </a:rPr>
              <a:t>rata de </a:t>
            </a:r>
            <a:r>
              <a:rPr lang="en-GB" i="1" dirty="0" err="1">
                <a:solidFill>
                  <a:srgbClr val="FF0000"/>
                </a:solidFill>
              </a:rPr>
              <a:t>recuperare</a:t>
            </a:r>
            <a:r>
              <a:rPr lang="en-GB" i="1" dirty="0">
                <a:solidFill>
                  <a:srgbClr val="FF0000"/>
                </a:solidFill>
              </a:rPr>
              <a:t> a </a:t>
            </a:r>
            <a:r>
              <a:rPr lang="en-GB" i="1" dirty="0" err="1">
                <a:solidFill>
                  <a:srgbClr val="FF0000"/>
                </a:solidFill>
              </a:rPr>
              <a:t>rezistenței</a:t>
            </a:r>
            <a:r>
              <a:rPr lang="en-GB" dirty="0">
                <a:solidFill>
                  <a:srgbClr val="FF0000"/>
                </a:solidFill>
              </a:rPr>
              <a:t>.</a:t>
            </a:r>
            <a:r>
              <a:rPr lang="en-GB" dirty="0"/>
              <a:t> </a:t>
            </a:r>
            <a:endParaRPr lang="ro-RO" dirty="0"/>
          </a:p>
          <a:p>
            <a:r>
              <a:rPr lang="en-GB" dirty="0" smtClean="0"/>
              <a:t>dependent </a:t>
            </a:r>
            <a:r>
              <a:rPr lang="en-GB" dirty="0"/>
              <a:t>de </a:t>
            </a:r>
            <a:r>
              <a:rPr lang="en-GB" dirty="0" err="1"/>
              <a:t>lumină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ro-RO" dirty="0"/>
              <a:t>de a </a:t>
            </a:r>
            <a:r>
              <a:rPr lang="en-GB" dirty="0" err="1"/>
              <a:t>netezi</a:t>
            </a:r>
            <a:r>
              <a:rPr lang="en-GB" dirty="0"/>
              <a:t> </a:t>
            </a:r>
            <a:r>
              <a:rPr lang="en-GB" dirty="0" err="1"/>
              <a:t>răspunsul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2086253"/>
            <a:ext cx="4775200" cy="29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43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1C62A0E9-AF32-8A7E-31DB-F7A06ADB2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080" y="175846"/>
            <a:ext cx="3513667" cy="813044"/>
          </a:xfrm>
        </p:spPr>
        <p:txBody>
          <a:bodyPr/>
          <a:lstStyle/>
          <a:p>
            <a:r>
              <a:rPr lang="ro-RO" b="1" dirty="0"/>
              <a:t>Clasificarea FR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E3ABF9DB-A253-AA37-7ECA-48ACFEC0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988890"/>
            <a:ext cx="11768667" cy="5503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Conform materialului SC</a:t>
            </a:r>
            <a:r>
              <a:rPr lang="en-US" dirty="0"/>
              <a:t>: </a:t>
            </a:r>
            <a:r>
              <a:rPr lang="en-US" dirty="0" err="1"/>
              <a:t>fotorezistor</a:t>
            </a:r>
            <a:r>
              <a:rPr lang="en-US" dirty="0"/>
              <a:t> </a:t>
            </a:r>
            <a:r>
              <a:rPr lang="en-US" dirty="0" err="1"/>
              <a:t>intrinsec</a:t>
            </a:r>
            <a:r>
              <a:rPr lang="en-US" dirty="0"/>
              <a:t>, </a:t>
            </a:r>
            <a:r>
              <a:rPr lang="en-US" dirty="0" err="1"/>
              <a:t>fotorezistor</a:t>
            </a:r>
            <a:r>
              <a:rPr lang="en-US" dirty="0"/>
              <a:t> </a:t>
            </a:r>
            <a:r>
              <a:rPr lang="en-US" dirty="0" err="1"/>
              <a:t>dopat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caracteristicile</a:t>
            </a:r>
            <a:r>
              <a:rPr lang="en-US" dirty="0"/>
              <a:t> </a:t>
            </a:r>
            <a:r>
              <a:rPr lang="en-US" dirty="0" err="1"/>
              <a:t>spectrale</a:t>
            </a:r>
            <a:r>
              <a:rPr lang="en-US" dirty="0"/>
              <a:t> ale </a:t>
            </a:r>
            <a:r>
              <a:rPr lang="ro-RO" dirty="0"/>
              <a:t>FR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împărțit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: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</a:t>
            </a:r>
          </a:p>
          <a:p>
            <a:r>
              <a:rPr lang="ro-RO" dirty="0"/>
              <a:t>(a)</a:t>
            </a:r>
            <a:r>
              <a:rPr lang="en-US" dirty="0"/>
              <a:t> </a:t>
            </a:r>
            <a:r>
              <a:rPr lang="en-US" b="1" dirty="0" err="1"/>
              <a:t>Fotorezistor</a:t>
            </a:r>
            <a:r>
              <a:rPr lang="en-US" b="1" dirty="0"/>
              <a:t> </a:t>
            </a:r>
            <a:r>
              <a:rPr lang="en-US" b="1" dirty="0" err="1"/>
              <a:t>ultraviolete</a:t>
            </a:r>
            <a:r>
              <a:rPr lang="en-US" dirty="0"/>
              <a:t>: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sensibil</a:t>
            </a:r>
            <a:r>
              <a:rPr lang="en-US" dirty="0"/>
              <a:t> la lumina </a:t>
            </a:r>
            <a:r>
              <a:rPr lang="ro-RO" dirty="0"/>
              <a:t>UV (</a:t>
            </a:r>
            <a:r>
              <a:rPr lang="ro-RO" dirty="0" err="1"/>
              <a:t>CdS</a:t>
            </a:r>
            <a:r>
              <a:rPr lang="ro-RO" dirty="0"/>
              <a:t>, </a:t>
            </a:r>
            <a:r>
              <a:rPr lang="ro-RO" dirty="0" err="1"/>
              <a:t>CdSe</a:t>
            </a:r>
            <a:r>
              <a:rPr lang="ro-RO" dirty="0"/>
              <a:t>, </a:t>
            </a:r>
            <a:r>
              <a:rPr lang="en-US" dirty="0" err="1"/>
              <a:t>etc</a:t>
            </a:r>
            <a:r>
              <a:rPr lang="ro-RO" dirty="0"/>
              <a:t>)</a:t>
            </a:r>
            <a:r>
              <a:rPr lang="en-US" dirty="0"/>
              <a:t>.</a:t>
            </a:r>
            <a:r>
              <a:rPr lang="ro-RO" dirty="0"/>
              <a:t> </a:t>
            </a:r>
          </a:p>
          <a:p>
            <a:r>
              <a:rPr lang="ro-RO" dirty="0"/>
              <a:t>(b)</a:t>
            </a:r>
            <a:r>
              <a:rPr lang="en-US" dirty="0"/>
              <a:t> </a:t>
            </a:r>
            <a:r>
              <a:rPr lang="en-US" b="1" dirty="0" err="1"/>
              <a:t>Fotorezistor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infraroșu</a:t>
            </a:r>
            <a:r>
              <a:rPr lang="en-US" dirty="0"/>
              <a:t>: </a:t>
            </a:r>
            <a:r>
              <a:rPr lang="en-US" dirty="0" err="1"/>
              <a:t>în</a:t>
            </a:r>
            <a:r>
              <a:rPr lang="en-US" dirty="0"/>
              <a:t> principal </a:t>
            </a:r>
            <a:r>
              <a:rPr lang="ro-RO" dirty="0" err="1"/>
              <a:t>CdS</a:t>
            </a:r>
            <a:r>
              <a:rPr lang="en-US" dirty="0"/>
              <a:t>, </a:t>
            </a:r>
            <a:r>
              <a:rPr lang="ro-RO" dirty="0" err="1"/>
              <a:t>PbTe</a:t>
            </a:r>
            <a:r>
              <a:rPr lang="en-US" dirty="0"/>
              <a:t>, </a:t>
            </a:r>
            <a:r>
              <a:rPr lang="ro-RO" dirty="0"/>
              <a:t>PbSe</a:t>
            </a:r>
            <a:r>
              <a:rPr lang="en-US" dirty="0" smtClean="0"/>
              <a:t>.</a:t>
            </a:r>
            <a:r>
              <a:rPr lang="ro-RO" dirty="0" smtClean="0"/>
              <a:t> </a:t>
            </a:r>
            <a:endParaRPr lang="ro-RO" dirty="0"/>
          </a:p>
          <a:p>
            <a:r>
              <a:rPr lang="ro-RO" dirty="0"/>
              <a:t>(c)</a:t>
            </a:r>
            <a:r>
              <a:rPr lang="en-US" dirty="0"/>
              <a:t> </a:t>
            </a:r>
            <a:r>
              <a:rPr lang="en-US" b="1" dirty="0" err="1"/>
              <a:t>Fotorezistor</a:t>
            </a:r>
            <a:r>
              <a:rPr lang="en-US" b="1" dirty="0"/>
              <a:t> de </a:t>
            </a:r>
            <a:r>
              <a:rPr lang="en-US" b="1" dirty="0" err="1"/>
              <a:t>lumină</a:t>
            </a:r>
            <a:r>
              <a:rPr lang="en-US" b="1" dirty="0"/>
              <a:t> </a:t>
            </a:r>
            <a:r>
              <a:rPr lang="en-US" b="1" dirty="0" err="1"/>
              <a:t>vizibilă</a:t>
            </a:r>
            <a:r>
              <a:rPr lang="en-US" dirty="0"/>
              <a:t>: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ro-RO" dirty="0"/>
              <a:t>Se, </a:t>
            </a:r>
            <a:r>
              <a:rPr lang="ro-RO" dirty="0" err="1"/>
              <a:t>CdS</a:t>
            </a:r>
            <a:r>
              <a:rPr lang="ro-RO" dirty="0"/>
              <a:t>, </a:t>
            </a:r>
            <a:r>
              <a:rPr lang="ro-RO" dirty="0" err="1"/>
              <a:t>CdSe</a:t>
            </a:r>
            <a:r>
              <a:rPr lang="ro-RO" dirty="0"/>
              <a:t>, </a:t>
            </a:r>
            <a:r>
              <a:rPr lang="ro-RO" dirty="0" err="1"/>
              <a:t>CdTe</a:t>
            </a:r>
            <a:r>
              <a:rPr lang="ro-RO" dirty="0"/>
              <a:t>, </a:t>
            </a:r>
            <a:r>
              <a:rPr lang="ro-RO" dirty="0" err="1"/>
              <a:t>GaAs</a:t>
            </a:r>
            <a:r>
              <a:rPr lang="ro-RO" dirty="0"/>
              <a:t>, Si, Ge, </a:t>
            </a:r>
            <a:r>
              <a:rPr lang="ro-RO" dirty="0" err="1"/>
              <a:t>ZnS</a:t>
            </a:r>
            <a:r>
              <a:rPr lang="ro-RO" dirty="0"/>
              <a:t>...</a:t>
            </a:r>
            <a:r>
              <a:rPr lang="en-US" dirty="0"/>
              <a:t> Este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principal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de control </a:t>
            </a:r>
            <a:r>
              <a:rPr lang="en-US" dirty="0" err="1" smtClean="0"/>
              <a:t>fotoelectric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57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D023ACE-FAC3-9027-B4F9-718C0387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22" y="259977"/>
            <a:ext cx="10515600" cy="795460"/>
          </a:xfrm>
        </p:spPr>
        <p:txBody>
          <a:bodyPr/>
          <a:lstStyle/>
          <a:p>
            <a:r>
              <a:rPr lang="ro-RO" dirty="0"/>
              <a:t>Avantaje și Dezavantaje ale FR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292A9BED-95B5-1A49-72A1-BAD8650E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065867"/>
            <a:ext cx="11506199" cy="360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Avantaj</a:t>
            </a:r>
            <a:r>
              <a:rPr lang="ro-RO" b="1" dirty="0"/>
              <a:t>e</a:t>
            </a:r>
            <a:r>
              <a:rPr lang="en-US" b="1" dirty="0"/>
              <a:t> </a:t>
            </a:r>
            <a:endParaRPr lang="ro-RO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Efectul</a:t>
            </a:r>
            <a:r>
              <a:rPr lang="en-US" dirty="0"/>
              <a:t> </a:t>
            </a:r>
            <a:r>
              <a:rPr lang="en-US" dirty="0" err="1"/>
              <a:t>fotoelectric</a:t>
            </a:r>
            <a:r>
              <a:rPr lang="en-US" dirty="0"/>
              <a:t> intern nu are </a:t>
            </a:r>
            <a:r>
              <a:rPr lang="en-US" dirty="0" err="1"/>
              <a:t>nimic</a:t>
            </a:r>
            <a:r>
              <a:rPr lang="en-US" dirty="0"/>
              <a:t> de-a face cu </a:t>
            </a:r>
            <a:r>
              <a:rPr lang="en-US" dirty="0" err="1"/>
              <a:t>electrodul</a:t>
            </a:r>
            <a:r>
              <a:rPr lang="en-US" dirty="0"/>
              <a:t> (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fotodioda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ro-RO" dirty="0"/>
              <a:t>conectată</a:t>
            </a:r>
            <a:r>
              <a:rPr lang="en-US" dirty="0"/>
              <a:t>), </a:t>
            </a:r>
            <a:r>
              <a:rPr lang="en-US" dirty="0" err="1"/>
              <a:t>adică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folosi</a:t>
            </a:r>
            <a:r>
              <a:rPr lang="en-US" dirty="0"/>
              <a:t> o </a:t>
            </a:r>
            <a:r>
              <a:rPr lang="en-US" dirty="0" err="1"/>
              <a:t>sursă</a:t>
            </a:r>
            <a:r>
              <a:rPr lang="en-US" dirty="0"/>
              <a:t> de c</a:t>
            </a:r>
            <a:r>
              <a:rPr lang="ro-RO" dirty="0"/>
              <a:t>.c.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Sensibilitatea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legată</a:t>
            </a:r>
            <a:r>
              <a:rPr lang="en-US" dirty="0"/>
              <a:t> de </a:t>
            </a:r>
            <a:r>
              <a:rPr lang="en-US" dirty="0" err="1"/>
              <a:t>materialul</a:t>
            </a:r>
            <a:r>
              <a:rPr lang="en-US" dirty="0"/>
              <a:t> semiconductor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lungimea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a </a:t>
            </a:r>
            <a:r>
              <a:rPr lang="en-US" dirty="0" err="1"/>
              <a:t>luminii</a:t>
            </a:r>
            <a:r>
              <a:rPr lang="en-US" dirty="0"/>
              <a:t> </a:t>
            </a:r>
            <a:r>
              <a:rPr lang="en-US" dirty="0" err="1"/>
              <a:t>incidente</a:t>
            </a:r>
            <a:r>
              <a:rPr lang="en-US" dirty="0"/>
              <a:t>;</a:t>
            </a:r>
            <a:endParaRPr lang="ro-RO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Acoperit</a:t>
            </a:r>
            <a:r>
              <a:rPr lang="en-US" dirty="0"/>
              <a:t> cu </a:t>
            </a:r>
            <a:r>
              <a:rPr lang="en-US" dirty="0" err="1"/>
              <a:t>epoxid</a:t>
            </a:r>
            <a:r>
              <a:rPr lang="en-US" dirty="0"/>
              <a:t>, </a:t>
            </a:r>
            <a:r>
              <a:rPr lang="en-US" dirty="0" err="1"/>
              <a:t>fiabilitate</a:t>
            </a:r>
            <a:r>
              <a:rPr lang="en-US" dirty="0"/>
              <a:t> </a:t>
            </a:r>
            <a:r>
              <a:rPr lang="en-US" dirty="0" err="1"/>
              <a:t>bună</a:t>
            </a:r>
            <a:r>
              <a:rPr lang="en-US" dirty="0"/>
              <a:t>, </a:t>
            </a:r>
            <a:r>
              <a:rPr lang="en-US" dirty="0" err="1"/>
              <a:t>volum</a:t>
            </a:r>
            <a:r>
              <a:rPr lang="en-US" dirty="0"/>
              <a:t> mic, </a:t>
            </a:r>
            <a:r>
              <a:rPr lang="en-US" dirty="0" err="1"/>
              <a:t>sensibilitate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, </a:t>
            </a:r>
            <a:r>
              <a:rPr lang="en-US" dirty="0" err="1"/>
              <a:t>răspuns</a:t>
            </a:r>
            <a:r>
              <a:rPr lang="en-US" dirty="0"/>
              <a:t> rapid, </a:t>
            </a:r>
            <a:r>
              <a:rPr lang="en-US" dirty="0" err="1"/>
              <a:t>caracteristică</a:t>
            </a:r>
            <a:r>
              <a:rPr lang="en-US" dirty="0"/>
              <a:t> </a:t>
            </a:r>
            <a:r>
              <a:rPr lang="en-US" dirty="0" err="1"/>
              <a:t>bună</a:t>
            </a:r>
            <a:r>
              <a:rPr lang="en-US" dirty="0"/>
              <a:t> a </a:t>
            </a:r>
            <a:r>
              <a:rPr lang="en-US" dirty="0" err="1"/>
              <a:t>spectrului</a:t>
            </a:r>
            <a:r>
              <a:rPr lang="en-US" dirty="0"/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15041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690D2E61-873E-8984-5A0A-27017DAF1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00"/>
            <a:ext cx="10515600" cy="6316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Dezavantaj</a:t>
            </a:r>
            <a:r>
              <a:rPr lang="ro-RO" b="1" dirty="0"/>
              <a:t>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Liniaritate</a:t>
            </a:r>
            <a:r>
              <a:rPr lang="en-US" dirty="0"/>
              <a:t> </a:t>
            </a:r>
            <a:r>
              <a:rPr lang="en-US" dirty="0" err="1"/>
              <a:t>slabă</a:t>
            </a:r>
            <a:r>
              <a:rPr lang="en-US" dirty="0"/>
              <a:t> a </a:t>
            </a:r>
            <a:r>
              <a:rPr lang="en-US" dirty="0" err="1"/>
              <a:t>conversiei</a:t>
            </a:r>
            <a:r>
              <a:rPr lang="en-US" dirty="0"/>
              <a:t> </a:t>
            </a:r>
            <a:r>
              <a:rPr lang="en-US" dirty="0" err="1"/>
              <a:t>fotoelectrice</a:t>
            </a:r>
            <a:r>
              <a:rPr lang="en-US" dirty="0"/>
              <a:t> la </a:t>
            </a:r>
            <a:r>
              <a:rPr lang="en-US" dirty="0" err="1"/>
              <a:t>lumină</a:t>
            </a:r>
            <a:r>
              <a:rPr lang="en-US" dirty="0"/>
              <a:t> </a:t>
            </a:r>
            <a:r>
              <a:rPr lang="en-US" dirty="0" err="1"/>
              <a:t>puternică</a:t>
            </a:r>
            <a:r>
              <a:rPr lang="en-US" dirty="0"/>
              <a:t>;</a:t>
            </a:r>
            <a:endParaRPr lang="ro-RO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relaxare</a:t>
            </a:r>
            <a:r>
              <a:rPr lang="en-US" dirty="0"/>
              <a:t> </a:t>
            </a:r>
            <a:r>
              <a:rPr lang="en-US" dirty="0" err="1"/>
              <a:t>fotoelectrică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lung. </a:t>
            </a:r>
            <a:endParaRPr lang="ro-RO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Răspunsul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frecvență</a:t>
            </a:r>
            <a:r>
              <a:rPr lang="en-US" dirty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scăzut</a:t>
            </a:r>
            <a:r>
              <a:rPr lang="en-US" dirty="0"/>
              <a:t>;</a:t>
            </a:r>
            <a:endParaRPr lang="ro-RO" dirty="0"/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FR e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afectat</a:t>
            </a:r>
            <a:r>
              <a:rPr lang="ro-RO" dirty="0"/>
              <a:t>ă</a:t>
            </a:r>
            <a:r>
              <a:rPr lang="en-US" dirty="0"/>
              <a:t> de </a:t>
            </a:r>
            <a:r>
              <a:rPr lang="en-US" dirty="0" err="1"/>
              <a:t>temperatură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răspuns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. 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06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4045B90E-ACF2-2751-5469-840D7A859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33" y="5354434"/>
            <a:ext cx="10515600" cy="809299"/>
          </a:xfrm>
        </p:spPr>
        <p:txBody>
          <a:bodyPr/>
          <a:lstStyle/>
          <a:p>
            <a:r>
              <a:rPr lang="ro-RO" dirty="0"/>
              <a:t>Aplicații ale FR (a) comandă optică, (b) – exponometru fotografic</a:t>
            </a: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FF2BB60A-59B3-7FA3-126A-A142CAE12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90" y="694267"/>
            <a:ext cx="4873245" cy="3474835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2E4A168F-E4B2-5F06-5C9B-B26BEA780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994" y="694267"/>
            <a:ext cx="4649563" cy="317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56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6C53F237-8969-B208-785E-7B1E3352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966" y="246592"/>
            <a:ext cx="3920067" cy="1325563"/>
          </a:xfrm>
        </p:spPr>
        <p:txBody>
          <a:bodyPr/>
          <a:lstStyle/>
          <a:p>
            <a:r>
              <a:rPr lang="ro-RO" b="1" dirty="0" err="1"/>
              <a:t>Fotodetector</a:t>
            </a:r>
            <a:r>
              <a:rPr lang="ro-RO" dirty="0"/>
              <a:t> 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B83B8F4D-3F09-03CB-4939-DBF5B01F5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/>
              <a:t>dispozitiv</a:t>
            </a:r>
            <a:r>
              <a:rPr lang="en-US" dirty="0"/>
              <a:t> optoelectronic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detecta</a:t>
            </a:r>
            <a:r>
              <a:rPr lang="en-US" dirty="0"/>
              <a:t> lumina </a:t>
            </a:r>
            <a:r>
              <a:rPr lang="en-US" dirty="0" err="1"/>
              <a:t>incidentă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/>
              <a:t>optică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o </a:t>
            </a:r>
            <a:r>
              <a:rPr lang="en-US" dirty="0" err="1"/>
              <a:t>transforma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semnal</a:t>
            </a:r>
            <a:r>
              <a:rPr lang="en-US" dirty="0"/>
              <a:t> electric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 smtClean="0"/>
              <a:t>fotodetector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De </a:t>
            </a:r>
            <a:r>
              <a:rPr lang="en-US" dirty="0" err="1"/>
              <a:t>obicei</a:t>
            </a:r>
            <a:r>
              <a:rPr lang="en-US" dirty="0"/>
              <a:t>,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semnal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proporțional</a:t>
            </a:r>
            <a:r>
              <a:rPr lang="en-US" dirty="0"/>
              <a:t> cu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/>
              <a:t>optică</a:t>
            </a:r>
            <a:r>
              <a:rPr lang="en-US" dirty="0"/>
              <a:t> </a:t>
            </a:r>
            <a:r>
              <a:rPr lang="en-US" dirty="0" err="1"/>
              <a:t>incidentă</a:t>
            </a:r>
            <a:r>
              <a:rPr lang="en-US" dirty="0"/>
              <a:t>.</a:t>
            </a:r>
          </a:p>
        </p:txBody>
      </p:sp>
      <p:pic>
        <p:nvPicPr>
          <p:cNvPr id="2050" name="Picture 2" descr="Photodetector">
            <a:extLst>
              <a:ext uri="{FF2B5EF4-FFF2-40B4-BE49-F238E27FC236}">
                <a16:creationId xmlns:a16="http://schemas.microsoft.com/office/drawing/2014/main" xmlns="" id="{E3A3BA49-6DCE-D98F-1802-8862D5103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881" y="4421433"/>
            <a:ext cx="2857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84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B10E298D-4392-8CD7-F29C-3858F266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100" y="500062"/>
            <a:ext cx="5511800" cy="1325563"/>
          </a:xfrm>
        </p:spPr>
        <p:txBody>
          <a:bodyPr/>
          <a:lstStyle/>
          <a:p>
            <a:r>
              <a:rPr lang="ro-RO" b="1" dirty="0"/>
              <a:t>Tipuri </a:t>
            </a:r>
            <a:r>
              <a:rPr lang="ro-RO" b="1" dirty="0" err="1"/>
              <a:t>fotodetectoare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F70383A5-712A-D491-AA7C-B23CAADE1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866" y="1825625"/>
            <a:ext cx="4580467" cy="4351338"/>
          </a:xfrm>
        </p:spPr>
        <p:txBody>
          <a:bodyPr>
            <a:normAutofit fontScale="92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Fotodiodele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Fototranzistor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Fotorezistent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Fotocatod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Fototub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sau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fotovalvă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Fotomultiplicator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Senzor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CCD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Senzor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CMOS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Celulă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fotoelectrică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Celulă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-apple-system"/>
              </a:rPr>
              <a:t>fotoelectrochimică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xmlns="" id="{4D0A9A70-CB6F-7E8C-4B0D-75959F09FA81}"/>
              </a:ext>
            </a:extLst>
          </p:cNvPr>
          <p:cNvSpPr txBox="1"/>
          <p:nvPr/>
        </p:nvSpPr>
        <p:spPr>
          <a:xfrm>
            <a:off x="6705602" y="2615417"/>
            <a:ext cx="44534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</a:rPr>
              <a:t>Anumiți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fotodetectori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avansați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 cum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ar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fi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</a:rPr>
              <a:t>Senzori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CCD </a:t>
            </a:r>
            <a:r>
              <a:rPr lang="en-US" sz="2800" b="1" i="0" dirty="0" err="1">
                <a:solidFill>
                  <a:srgbClr val="000000"/>
                </a:solidFill>
                <a:effectLst/>
              </a:rPr>
              <a:t>și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CMOS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 </a:t>
            </a:r>
            <a:endParaRPr lang="ro-RO" sz="2800" b="0" i="0" dirty="0">
              <a:solidFill>
                <a:srgbClr val="000000"/>
              </a:solidFill>
              <a:effectLst/>
            </a:endParaRPr>
          </a:p>
          <a:p>
            <a:r>
              <a:rPr lang="en-US" sz="2800" b="0" i="0" dirty="0">
                <a:solidFill>
                  <a:srgbClr val="000000"/>
                </a:solidFill>
                <a:effectLst/>
              </a:rPr>
              <a:t>Ei au o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matrice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acestui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tip de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detectoare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miniaturizate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pentru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a forma o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matrice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și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captura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videoclipuri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și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imagini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acestea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fiind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o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evoluție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mai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avansată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6" name="Săgeată: dreapta 5">
            <a:extLst>
              <a:ext uri="{FF2B5EF4-FFF2-40B4-BE49-F238E27FC236}">
                <a16:creationId xmlns:a16="http://schemas.microsoft.com/office/drawing/2014/main" xmlns="" id="{BBECF2D1-E9F5-96CB-F71F-B5F472B50C31}"/>
              </a:ext>
            </a:extLst>
          </p:cNvPr>
          <p:cNvSpPr/>
          <p:nvPr/>
        </p:nvSpPr>
        <p:spPr>
          <a:xfrm>
            <a:off x="4351869" y="4168776"/>
            <a:ext cx="2159002" cy="863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60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60363"/>
            <a:ext cx="8915400" cy="5461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1" rIns="90487" bIns="44451" rtlCol="0" anchor="ctr">
            <a:normAutofit/>
          </a:bodyPr>
          <a:lstStyle/>
          <a:p>
            <a:pPr eaLnBrk="1" hangingPunct="1"/>
            <a:r>
              <a:rPr lang="en-US" altLang="en-US" sz="2800" dirty="0"/>
              <a:t>Characteristic</a:t>
            </a:r>
            <a:r>
              <a:rPr lang="ro-MD" altLang="en-US" sz="2800" dirty="0" err="1"/>
              <a:t>ile</a:t>
            </a:r>
            <a:r>
              <a:rPr lang="ro-MD" altLang="en-US" sz="2800" dirty="0"/>
              <a:t> </a:t>
            </a:r>
            <a:r>
              <a:rPr lang="ro-MD" altLang="en-US" sz="2800" dirty="0" err="1"/>
              <a:t>fotodetectorilor</a:t>
            </a:r>
            <a:endParaRPr lang="en-US" altLang="en-US" sz="2800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181600" y="1386323"/>
          <a:ext cx="6387803" cy="4423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5244840" imgH="3632040" progId="Equation.DSMT4">
                  <p:embed/>
                </p:oleObj>
              </mc:Choice>
              <mc:Fallback>
                <p:oleObj name="Equation" r:id="rId3" imgW="5244840" imgH="3632040" progId="Equation.DSMT4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86323"/>
                        <a:ext cx="6387803" cy="4423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" y="1676401"/>
            <a:ext cx="5105567" cy="487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912" tIns="25400" rIns="61912" bIns="25400">
            <a:spAutoFit/>
          </a:bodyPr>
          <a:lstStyle>
            <a:lvl1pPr defTabSz="895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indent="-285750" defTabSz="8953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indent="-228600" defTabSz="8953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613" indent="-228600" defTabSz="8953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288" indent="-228600" defTabSz="8953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488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6688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3888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088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b="1" i="1" dirty="0">
                <a:solidFill>
                  <a:srgbClr val="000000"/>
                </a:solidFill>
              </a:rPr>
              <a:t>• </a:t>
            </a:r>
            <a:r>
              <a:rPr lang="ro-MD" altLang="en-US" sz="2400" b="1" i="1" dirty="0">
                <a:solidFill>
                  <a:srgbClr val="000000"/>
                </a:solidFill>
              </a:rPr>
              <a:t>Eficiența cuantică Interioară</a:t>
            </a: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4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b="1" i="1" dirty="0">
                <a:solidFill>
                  <a:srgbClr val="000000"/>
                </a:solidFill>
              </a:rPr>
              <a:t>•</a:t>
            </a:r>
            <a:r>
              <a:rPr lang="ro-MD" altLang="en-US" sz="2400" b="1" i="1" dirty="0">
                <a:solidFill>
                  <a:srgbClr val="000000"/>
                </a:solidFill>
              </a:rPr>
              <a:t>Eficiența cuantică exterioară</a:t>
            </a: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4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b="1" i="1" dirty="0">
                <a:solidFill>
                  <a:srgbClr val="000000"/>
                </a:solidFill>
              </a:rPr>
              <a:t>• </a:t>
            </a:r>
            <a:r>
              <a:rPr lang="en-US" altLang="en-US" sz="2400" b="1" i="1" dirty="0" err="1">
                <a:solidFill>
                  <a:srgbClr val="000000"/>
                </a:solidFill>
              </a:rPr>
              <a:t>Respon</a:t>
            </a:r>
            <a:r>
              <a:rPr lang="ro-MD" altLang="en-US" sz="2400" b="1" i="1" dirty="0" err="1">
                <a:solidFill>
                  <a:srgbClr val="000000"/>
                </a:solidFill>
              </a:rPr>
              <a:t>sivitatea</a:t>
            </a:r>
            <a:r>
              <a:rPr lang="en-US" altLang="en-US" sz="2400" b="1" i="1" dirty="0">
                <a:solidFill>
                  <a:srgbClr val="000000"/>
                </a:solidFill>
              </a:rPr>
              <a:t> </a:t>
            </a: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4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i="1" dirty="0">
                <a:solidFill>
                  <a:srgbClr val="000000"/>
                </a:solidFill>
              </a:rPr>
              <a:t>•</a:t>
            </a:r>
            <a:r>
              <a:rPr lang="ro-RO" altLang="en-US" sz="2400" b="1" i="1" dirty="0">
                <a:solidFill>
                  <a:srgbClr val="000000"/>
                </a:solidFill>
              </a:rPr>
              <a:t>F</a:t>
            </a:r>
            <a:r>
              <a:rPr lang="en-US" altLang="en-US" sz="2400" b="1" i="1" dirty="0" err="1">
                <a:solidFill>
                  <a:srgbClr val="000000"/>
                </a:solidFill>
              </a:rPr>
              <a:t>otocurent</a:t>
            </a:r>
            <a:r>
              <a:rPr lang="ro-MD" altLang="en-US" sz="2400" b="1" i="1" dirty="0" err="1">
                <a:solidFill>
                  <a:srgbClr val="000000"/>
                </a:solidFill>
              </a:rPr>
              <a:t>ul</a:t>
            </a:r>
            <a:endParaRPr lang="ro-MD" altLang="en-US" sz="24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o-MD" altLang="en-US" sz="2400" b="1" i="1" dirty="0">
              <a:solidFill>
                <a:srgbClr val="000000"/>
              </a:solidFill>
            </a:endParaRPr>
          </a:p>
          <a:p>
            <a:pPr defTabSz="895328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o-MD" altLang="en-US" sz="2400" b="1" i="1" dirty="0" err="1">
                <a:solidFill>
                  <a:srgbClr val="000000"/>
                </a:solidFill>
              </a:rPr>
              <a:t>Răspunsuș</a:t>
            </a:r>
            <a:r>
              <a:rPr lang="ro-MD" altLang="en-US" sz="2400" b="1" i="1" dirty="0">
                <a:solidFill>
                  <a:srgbClr val="000000"/>
                </a:solidFill>
              </a:rPr>
              <a:t> spectral</a:t>
            </a:r>
            <a:endParaRPr lang="en-US" altLang="en-US" sz="2400" b="1" i="1" dirty="0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059934" y="6112886"/>
            <a:ext cx="3257705" cy="3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1" rIns="90487" bIns="44451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MD" altLang="en-US" dirty="0">
                <a:solidFill>
                  <a:srgbClr val="FF0000"/>
                </a:solidFill>
              </a:rPr>
              <a:t>Fluxul de fotoni </a:t>
            </a:r>
            <a:r>
              <a:rPr lang="ro-MD" altLang="en-US" dirty="0" err="1">
                <a:solidFill>
                  <a:srgbClr val="FF0000"/>
                </a:solidFill>
              </a:rPr>
              <a:t>incidenti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ro-RO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(</a:t>
            </a:r>
            <a:r>
              <a:rPr lang="ro-RO" altLang="en-US" dirty="0" err="1">
                <a:solidFill>
                  <a:srgbClr val="FF0000"/>
                </a:solidFill>
              </a:rPr>
              <a:t>no</a:t>
            </a:r>
            <a:r>
              <a:rPr lang="en-US" altLang="en-US" dirty="0">
                <a:solidFill>
                  <a:srgbClr val="FF0000"/>
                </a:solidFill>
              </a:rPr>
              <a:t>/sec)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495715" y="4349771"/>
            <a:ext cx="3424013" cy="3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1" rIns="90487" bIns="44451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en-US" dirty="0">
                <a:solidFill>
                  <a:srgbClr val="FF0000"/>
                </a:solidFill>
              </a:rPr>
              <a:t>Cota parte transmisă </a:t>
            </a:r>
            <a:r>
              <a:rPr lang="ro-RO" altLang="en-US" dirty="0" err="1">
                <a:solidFill>
                  <a:srgbClr val="FF0000"/>
                </a:solidFill>
              </a:rPr>
              <a:t>înterior</a:t>
            </a:r>
            <a:r>
              <a:rPr lang="ro-RO" altLang="en-US" dirty="0">
                <a:solidFill>
                  <a:srgbClr val="FF0000"/>
                </a:solidFill>
              </a:rPr>
              <a:t> detectorului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317641" y="6068002"/>
            <a:ext cx="3454471" cy="3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1" rIns="90487" bIns="44451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MD" altLang="en-US" dirty="0">
                <a:solidFill>
                  <a:srgbClr val="FF0000"/>
                </a:solidFill>
              </a:rPr>
              <a:t>Cota parte absorbită in regiunea </a:t>
            </a:r>
            <a:r>
              <a:rPr lang="ro-MD" altLang="en-US" dirty="0" err="1">
                <a:solidFill>
                  <a:srgbClr val="FF0000"/>
                </a:solidFill>
              </a:rPr>
              <a:t>detectiei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5892393" y="5809838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7317640" y="5605463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6495715" y="487042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2292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DBC93393-05A8-26E8-4845-337982289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6" y="1054660"/>
            <a:ext cx="11364757" cy="580334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Putere</a:t>
            </a:r>
            <a:r>
              <a:rPr lang="en-US" b="1" dirty="0"/>
              <a:t> </a:t>
            </a:r>
            <a:r>
              <a:rPr lang="en-US" b="1" dirty="0" err="1"/>
              <a:t>echivalentă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zgomot</a:t>
            </a:r>
            <a:r>
              <a:rPr lang="en-US" dirty="0"/>
              <a:t> – Este </a:t>
            </a:r>
            <a:r>
              <a:rPr lang="en-US" dirty="0" err="1"/>
              <a:t>cantitatea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de </a:t>
            </a:r>
            <a:r>
              <a:rPr lang="en-US" dirty="0" err="1"/>
              <a:t>putere</a:t>
            </a:r>
            <a:r>
              <a:rPr lang="en-US" dirty="0"/>
              <a:t> </a:t>
            </a:r>
            <a:r>
              <a:rPr lang="en-US" dirty="0" err="1"/>
              <a:t>luminoasă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genera un </a:t>
            </a:r>
            <a:r>
              <a:rPr lang="en-US" dirty="0" err="1"/>
              <a:t>semnal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echivalent</a:t>
            </a:r>
            <a:r>
              <a:rPr lang="en-US" dirty="0"/>
              <a:t> ca </a:t>
            </a:r>
            <a:r>
              <a:rPr lang="en-US" dirty="0" err="1"/>
              <a:t>mărime</a:t>
            </a:r>
            <a:r>
              <a:rPr lang="en-US" dirty="0"/>
              <a:t> cu </a:t>
            </a:r>
            <a:r>
              <a:rPr lang="en-US" dirty="0" err="1"/>
              <a:t>zgomotul</a:t>
            </a:r>
            <a:r>
              <a:rPr lang="en-US" dirty="0"/>
              <a:t> </a:t>
            </a:r>
            <a:r>
              <a:rPr lang="en-US" dirty="0" err="1"/>
              <a:t>dispozitivului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Detectivitate</a:t>
            </a:r>
            <a:r>
              <a:rPr lang="en-US" dirty="0"/>
              <a:t> – </a:t>
            </a:r>
            <a:r>
              <a:rPr lang="ro-RO" dirty="0"/>
              <a:t>r</a:t>
            </a:r>
            <a:r>
              <a:rPr lang="en-US" dirty="0" err="1"/>
              <a:t>ădăcina</a:t>
            </a:r>
            <a:r>
              <a:rPr lang="en-US" dirty="0"/>
              <a:t> </a:t>
            </a:r>
            <a:r>
              <a:rPr lang="en-US" dirty="0" err="1"/>
              <a:t>pătrată</a:t>
            </a:r>
            <a:r>
              <a:rPr lang="en-US" dirty="0"/>
              <a:t> a </a:t>
            </a:r>
            <a:r>
              <a:rPr lang="en-US" dirty="0" err="1"/>
              <a:t>zonei</a:t>
            </a:r>
            <a:r>
              <a:rPr lang="en-US" dirty="0"/>
              <a:t> </a:t>
            </a:r>
            <a:r>
              <a:rPr lang="en-US" dirty="0" err="1"/>
              <a:t>detectorului</a:t>
            </a:r>
            <a:r>
              <a:rPr lang="en-US" dirty="0"/>
              <a:t> </a:t>
            </a:r>
            <a:r>
              <a:rPr lang="en-US" dirty="0" err="1"/>
              <a:t>separată</a:t>
            </a:r>
            <a:r>
              <a:rPr lang="en-US" dirty="0"/>
              <a:t> de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/>
              <a:t>echivalentă</a:t>
            </a:r>
            <a:r>
              <a:rPr lang="en-US" dirty="0"/>
              <a:t> a </a:t>
            </a:r>
            <a:r>
              <a:rPr lang="en-US" dirty="0" err="1"/>
              <a:t>zgomotului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Câștig</a:t>
            </a:r>
            <a:r>
              <a:rPr lang="en-US" dirty="0"/>
              <a:t> – </a:t>
            </a:r>
            <a:r>
              <a:rPr lang="en-US" dirty="0" err="1"/>
              <a:t>curentul</a:t>
            </a:r>
            <a:r>
              <a:rPr lang="en-US" dirty="0"/>
              <a:t> de </a:t>
            </a:r>
            <a:r>
              <a:rPr lang="en-US" dirty="0" err="1"/>
              <a:t>ieșire</a:t>
            </a:r>
            <a:r>
              <a:rPr lang="en-US" dirty="0"/>
              <a:t> al </a:t>
            </a:r>
            <a:r>
              <a:rPr lang="en-US" dirty="0" err="1"/>
              <a:t>fotodetectorului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împărțit</a:t>
            </a:r>
            <a:r>
              <a:rPr lang="en-US" dirty="0"/>
              <a:t> la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produs</a:t>
            </a:r>
            <a:r>
              <a:rPr lang="en-US" dirty="0"/>
              <a:t> direct de </a:t>
            </a:r>
            <a:r>
              <a:rPr lang="en-US" dirty="0" err="1"/>
              <a:t>fotonii</a:t>
            </a:r>
            <a:r>
              <a:rPr lang="en-US" dirty="0"/>
              <a:t> </a:t>
            </a:r>
            <a:r>
              <a:rPr lang="en-US" dirty="0" err="1"/>
              <a:t>incidenti</a:t>
            </a:r>
            <a:r>
              <a:rPr lang="en-US" dirty="0"/>
              <a:t> de pe </a:t>
            </a:r>
            <a:r>
              <a:rPr lang="en-US" dirty="0" err="1"/>
              <a:t>detectoare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Curent</a:t>
            </a:r>
            <a:r>
              <a:rPr lang="en-US" b="1" dirty="0"/>
              <a:t> </a:t>
            </a:r>
            <a:r>
              <a:rPr lang="ro-RO" b="1" dirty="0"/>
              <a:t>la </a:t>
            </a:r>
            <a:r>
              <a:rPr lang="en-US" b="1" dirty="0" err="1"/>
              <a:t>întune</a:t>
            </a:r>
            <a:r>
              <a:rPr lang="ro-RO" b="1" dirty="0" err="1"/>
              <a:t>ric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detector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deficiența</a:t>
            </a:r>
            <a:r>
              <a:rPr lang="en-US" dirty="0"/>
              <a:t> </a:t>
            </a:r>
            <a:r>
              <a:rPr lang="en-US" dirty="0" err="1"/>
              <a:t>luminii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Timp</a:t>
            </a:r>
            <a:r>
              <a:rPr lang="en-US" b="1" dirty="0"/>
              <a:t> de </a:t>
            </a:r>
            <a:r>
              <a:rPr lang="en-US" b="1" dirty="0" err="1"/>
              <a:t>răspuns</a:t>
            </a:r>
            <a:r>
              <a:rPr lang="en-US" dirty="0"/>
              <a:t> –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 un detector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treacă</a:t>
            </a:r>
            <a:r>
              <a:rPr lang="en-US" dirty="0"/>
              <a:t> de la 10 la 90% din </a:t>
            </a:r>
            <a:r>
              <a:rPr lang="en-US" dirty="0" err="1"/>
              <a:t>ieșirea</a:t>
            </a:r>
            <a:r>
              <a:rPr lang="en-US" dirty="0"/>
              <a:t> </a:t>
            </a:r>
            <a:r>
              <a:rPr lang="en-US" dirty="0" err="1"/>
              <a:t>finală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Spectrul</a:t>
            </a:r>
            <a:r>
              <a:rPr lang="en-US" b="1" dirty="0"/>
              <a:t> de </a:t>
            </a:r>
            <a:r>
              <a:rPr lang="en-US" b="1" dirty="0" err="1"/>
              <a:t>zgomot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intrinsec</a:t>
            </a:r>
            <a:r>
              <a:rPr lang="en-US" dirty="0"/>
              <a:t> a </a:t>
            </a:r>
            <a:r>
              <a:rPr lang="en-US" dirty="0" err="1"/>
              <a:t>zgomotului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funcție</a:t>
            </a:r>
            <a:r>
              <a:rPr lang="en-US" dirty="0"/>
              <a:t> a </a:t>
            </a:r>
            <a:r>
              <a:rPr lang="en-US" dirty="0" err="1"/>
              <a:t>frecvenței</a:t>
            </a:r>
            <a:r>
              <a:rPr lang="en-US" dirty="0"/>
              <a:t> care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semnificată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densitate</a:t>
            </a:r>
            <a:r>
              <a:rPr lang="en-US" dirty="0"/>
              <a:t> </a:t>
            </a:r>
            <a:r>
              <a:rPr lang="en-US" dirty="0" err="1"/>
              <a:t>spectrală</a:t>
            </a:r>
            <a:r>
              <a:rPr lang="en-US" dirty="0"/>
              <a:t> a </a:t>
            </a:r>
            <a:r>
              <a:rPr lang="en-US" dirty="0" err="1"/>
              <a:t>zgomotului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Neliniaritate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ro-RO" dirty="0"/>
              <a:t>la </a:t>
            </a:r>
            <a:r>
              <a:rPr lang="en-US" dirty="0" err="1"/>
              <a:t>fotodetector</a:t>
            </a:r>
            <a:r>
              <a:rPr lang="en-US" dirty="0"/>
              <a:t> </a:t>
            </a:r>
            <a:r>
              <a:rPr lang="en-US" dirty="0" err="1"/>
              <a:t>limitează</a:t>
            </a:r>
            <a:r>
              <a:rPr lang="en-US" dirty="0"/>
              <a:t> </a:t>
            </a:r>
            <a:r>
              <a:rPr lang="en-US" dirty="0" err="1"/>
              <a:t>ieșirea</a:t>
            </a:r>
            <a:r>
              <a:rPr lang="en-US" dirty="0"/>
              <a:t> RF.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6CACE6C-5CE0-9EDF-9830-4B13568CD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585134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1" rIns="90487" bIns="44451" rtlCol="0" anchor="ctr">
            <a:normAutofit/>
          </a:bodyPr>
          <a:lstStyle/>
          <a:p>
            <a:pPr eaLnBrk="1" hangingPunct="1"/>
            <a:r>
              <a:rPr lang="en-US" altLang="en-US" sz="2800" dirty="0"/>
              <a:t>Characteristic</a:t>
            </a:r>
            <a:r>
              <a:rPr lang="ro-MD" altLang="en-US" sz="2800" dirty="0" err="1"/>
              <a:t>ile</a:t>
            </a:r>
            <a:r>
              <a:rPr lang="ro-MD" altLang="en-US" sz="2800" dirty="0"/>
              <a:t> </a:t>
            </a:r>
            <a:r>
              <a:rPr lang="ro-MD" altLang="en-US" sz="2800" dirty="0" err="1"/>
              <a:t>fotodetectorilor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17076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23A1CBDC-E3F8-A923-C2D9-546DF0A1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Responsivitate</a:t>
            </a:r>
            <a:r>
              <a:rPr lang="ro-RO" dirty="0"/>
              <a:t> în funcție de lungimea de undă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xmlns="" id="{EA1E9D7C-D7E5-9478-1C04-60E258818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728" y="1964267"/>
            <a:ext cx="9789454" cy="3877139"/>
          </a:xfrm>
        </p:spPr>
      </p:pic>
    </p:spTree>
    <p:extLst>
      <p:ext uri="{BB962C8B-B14F-4D97-AF65-F5344CB8AC3E}">
        <p14:creationId xmlns:p14="http://schemas.microsoft.com/office/powerpoint/2010/main" val="210538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Principiul </a:t>
            </a:r>
            <a:r>
              <a:rPr lang="ro-RO" dirty="0" err="1"/>
              <a:t>fotodetecției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915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err="1"/>
              <a:t>Fotodetectorii</a:t>
            </a:r>
            <a:r>
              <a:rPr lang="ro-RO" dirty="0"/>
              <a:t> se clasifică în 2 clase majore:</a:t>
            </a:r>
            <a:r>
              <a:rPr lang="en-GB" dirty="0"/>
              <a:t> </a:t>
            </a:r>
            <a:endParaRPr lang="ro-RO" dirty="0"/>
          </a:p>
          <a:p>
            <a:pPr marL="0" indent="0">
              <a:buNone/>
            </a:pPr>
            <a:r>
              <a:rPr lang="en-GB" dirty="0"/>
              <a:t>1. </a:t>
            </a:r>
            <a:r>
              <a:rPr lang="en-GB" dirty="0" err="1">
                <a:solidFill>
                  <a:srgbClr val="FF0000"/>
                </a:solidFill>
              </a:rPr>
              <a:t>Ter</a:t>
            </a:r>
            <a:r>
              <a:rPr lang="ro-RO" dirty="0">
                <a:solidFill>
                  <a:srgbClr val="FF0000"/>
                </a:solidFill>
              </a:rPr>
              <a:t>mice</a:t>
            </a:r>
            <a:r>
              <a:rPr lang="en-GB" dirty="0"/>
              <a:t> – detect</a:t>
            </a:r>
            <a:r>
              <a:rPr lang="ro-RO" dirty="0" err="1"/>
              <a:t>ează</a:t>
            </a:r>
            <a:r>
              <a:rPr lang="ro-RO" dirty="0"/>
              <a:t> lumina prin creșterea temperaturii la absorbția luminii</a:t>
            </a:r>
            <a:r>
              <a:rPr lang="en-GB" dirty="0"/>
              <a:t>. </a:t>
            </a:r>
            <a:r>
              <a:rPr lang="ro-RO" i="1" dirty="0"/>
              <a:t>De regulă lucrează în IR</a:t>
            </a:r>
            <a:r>
              <a:rPr lang="en-GB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GB" dirty="0"/>
              <a:t>2. </a:t>
            </a:r>
            <a:r>
              <a:rPr lang="ro-RO" dirty="0">
                <a:solidFill>
                  <a:srgbClr val="FF0000"/>
                </a:solidFill>
              </a:rPr>
              <a:t>Fotonice</a:t>
            </a:r>
            <a:r>
              <a:rPr lang="en-GB" dirty="0"/>
              <a:t> – </a:t>
            </a:r>
            <a:r>
              <a:rPr lang="ro-RO" dirty="0" err="1"/>
              <a:t>crează</a:t>
            </a:r>
            <a:r>
              <a:rPr lang="ro-RO" dirty="0"/>
              <a:t> perechi electroni – goluri la absorbția radiației incidente</a:t>
            </a:r>
            <a:r>
              <a:rPr lang="en-GB" dirty="0"/>
              <a:t>. </a:t>
            </a:r>
            <a:endParaRPr lang="ro-RO" dirty="0"/>
          </a:p>
          <a:p>
            <a:r>
              <a:rPr lang="ro-RO" dirty="0"/>
              <a:t>C</a:t>
            </a:r>
            <a:r>
              <a:rPr lang="en-GB" dirty="0" err="1"/>
              <a:t>oncentra</a:t>
            </a:r>
            <a:r>
              <a:rPr lang="ro-RO" dirty="0" err="1"/>
              <a:t>ția</a:t>
            </a:r>
            <a:r>
              <a:rPr lang="ro-RO" dirty="0"/>
              <a:t> purtătorilor este </a:t>
            </a:r>
            <a:r>
              <a:rPr lang="en-GB" dirty="0" err="1"/>
              <a:t>propor</a:t>
            </a:r>
            <a:r>
              <a:rPr lang="ro-RO" dirty="0"/>
              <a:t>ț</a:t>
            </a:r>
            <a:r>
              <a:rPr lang="en-GB" dirty="0" err="1"/>
              <a:t>ional</a:t>
            </a:r>
            <a:r>
              <a:rPr lang="ro-RO" dirty="0"/>
              <a:t>ă intensității radiației incidente</a:t>
            </a:r>
            <a:r>
              <a:rPr lang="en-GB" dirty="0"/>
              <a:t>. </a:t>
            </a:r>
            <a:endParaRPr lang="ro-RO" dirty="0"/>
          </a:p>
          <a:p>
            <a:pPr marL="0" indent="0">
              <a:buNone/>
            </a:pPr>
            <a:r>
              <a:rPr lang="ro-RO" b="1" dirty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en-GB" b="1" dirty="0">
                <a:solidFill>
                  <a:srgbClr val="FF0000"/>
                </a:solidFill>
              </a:rPr>
              <a:t>λ ≤ </a:t>
            </a:r>
            <a:r>
              <a:rPr lang="en-GB" b="1" dirty="0" err="1">
                <a:solidFill>
                  <a:srgbClr val="FF0000"/>
                </a:solidFill>
              </a:rPr>
              <a:t>hc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baseline="-25000" dirty="0">
                <a:solidFill>
                  <a:srgbClr val="FF0000"/>
                </a:solidFill>
              </a:rPr>
              <a:t>∆E</a:t>
            </a:r>
            <a:r>
              <a:rPr lang="en-GB" b="1" dirty="0">
                <a:solidFill>
                  <a:srgbClr val="FF0000"/>
                </a:solidFill>
              </a:rPr>
              <a:t>  </a:t>
            </a:r>
            <a:endParaRPr lang="ro-R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75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Fotodioda </a:t>
            </a:r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517" y="1732221"/>
            <a:ext cx="5238750" cy="3752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998" y="1099234"/>
            <a:ext cx="1172406" cy="6347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02685" y="2386066"/>
            <a:ext cx="4159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Majoritatea </a:t>
            </a:r>
            <a:r>
              <a:rPr lang="ro-RO" dirty="0" err="1"/>
              <a:t>fotodetectorilor</a:t>
            </a:r>
            <a:r>
              <a:rPr lang="ro-RO" dirty="0"/>
              <a:t> lucrează pe baza fotoefectului intern ….generarea perechilor electron-goluri…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451E44-BB9B-D2DB-B3EE-E248C7D1CF81}"/>
              </a:ext>
            </a:extLst>
          </p:cNvPr>
          <p:cNvSpPr txBox="1">
            <a:spLocks/>
          </p:cNvSpPr>
          <p:nvPr/>
        </p:nvSpPr>
        <p:spPr>
          <a:xfrm>
            <a:off x="913775" y="4084537"/>
            <a:ext cx="4136993" cy="2358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dirty="0"/>
              <a:t>PN fotodiode</a:t>
            </a:r>
          </a:p>
          <a:p>
            <a:r>
              <a:rPr lang="ro-RO" b="1" dirty="0" err="1"/>
              <a:t>Schottky</a:t>
            </a:r>
            <a:r>
              <a:rPr lang="ro-RO" b="1" dirty="0"/>
              <a:t> fotodiode</a:t>
            </a:r>
          </a:p>
          <a:p>
            <a:r>
              <a:rPr lang="ro-RO" b="1" dirty="0"/>
              <a:t>PIN fotodiode</a:t>
            </a:r>
          </a:p>
          <a:p>
            <a:r>
              <a:rPr lang="ro-RO" b="1" dirty="0"/>
              <a:t>Fotodiode cu Avalanșă</a:t>
            </a:r>
            <a:endParaRPr lang="en-GB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B4F2003-D39D-1566-B0C6-307B59825B62}"/>
              </a:ext>
            </a:extLst>
          </p:cNvPr>
          <p:cNvSpPr txBox="1">
            <a:spLocks/>
          </p:cNvSpPr>
          <p:nvPr/>
        </p:nvSpPr>
        <p:spPr>
          <a:xfrm>
            <a:off x="429682" y="3796612"/>
            <a:ext cx="3667190" cy="430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/>
              <a:t>Tipuri fotodiode</a:t>
            </a:r>
            <a:r>
              <a:rPr lang="ro-RO" dirty="0"/>
              <a:t/>
            </a:r>
            <a:br>
              <a:rPr lang="ro-RO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797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550" y="410315"/>
            <a:ext cx="5876925" cy="497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70" y="1658690"/>
            <a:ext cx="3851011" cy="217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05" y="927715"/>
            <a:ext cx="3179966" cy="6081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0270" y="4868938"/>
            <a:ext cx="7440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/>
              <a:t>Fotodiodele </a:t>
            </a:r>
            <a:r>
              <a:rPr lang="ro-RO" sz="2400" b="1" i="1" dirty="0"/>
              <a:t>p-n</a:t>
            </a:r>
            <a:r>
              <a:rPr lang="ro-RO" sz="2400" b="1" dirty="0"/>
              <a:t> pot fi exploatate în 3 moduri:</a:t>
            </a:r>
          </a:p>
          <a:p>
            <a:r>
              <a:rPr lang="ro-RO" sz="2400" b="1" dirty="0"/>
              <a:t>Fotovoltaic – ca celulă solară (mod polarizare zero);</a:t>
            </a:r>
          </a:p>
          <a:p>
            <a:r>
              <a:rPr lang="ro-RO" sz="2400" b="1" dirty="0"/>
              <a:t>Polarizată invers – ca fotodetector </a:t>
            </a:r>
            <a:r>
              <a:rPr lang="ro-RO" sz="2400" b="1" dirty="0" smtClean="0"/>
              <a:t>(</a:t>
            </a:r>
            <a:r>
              <a:rPr lang="en-US" sz="2400" b="1" dirty="0" smtClean="0"/>
              <a:t>mod </a:t>
            </a:r>
            <a:r>
              <a:rPr lang="ro-RO" sz="2400" b="1" dirty="0" smtClean="0"/>
              <a:t>fotoconductiv</a:t>
            </a:r>
            <a:r>
              <a:rPr lang="en-US" sz="2400" b="1" dirty="0" smtClean="0"/>
              <a:t>)</a:t>
            </a:r>
            <a:endParaRPr lang="ro-RO" sz="2400" b="1" dirty="0"/>
          </a:p>
          <a:p>
            <a:r>
              <a:rPr lang="ro-RO" sz="2400" b="1" dirty="0"/>
              <a:t>Mod de avalanșă – polarizare inversă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14581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51"/>
          </a:xfrm>
        </p:spPr>
        <p:txBody>
          <a:bodyPr>
            <a:normAutofit fontScale="90000"/>
          </a:bodyPr>
          <a:lstStyle/>
          <a:p>
            <a:r>
              <a:rPr lang="ro-RO" dirty="0"/>
              <a:t>Caracteristica I-V a joncțiunii iluminate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680" y="1080655"/>
            <a:ext cx="5226877" cy="1140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73" y="2084031"/>
            <a:ext cx="9314327" cy="44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22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23" y="232123"/>
            <a:ext cx="11148753" cy="831908"/>
          </a:xfrm>
        </p:spPr>
        <p:txBody>
          <a:bodyPr>
            <a:normAutofit/>
          </a:bodyPr>
          <a:lstStyle/>
          <a:p>
            <a:r>
              <a:rPr lang="ro-RO" b="1" dirty="0"/>
              <a:t>Moduri de operare: fotoconductiv </a:t>
            </a:r>
            <a:r>
              <a:rPr lang="ro-RO" b="1" dirty="0" err="1"/>
              <a:t>vs</a:t>
            </a:r>
            <a:r>
              <a:rPr lang="ro-RO" b="1" dirty="0"/>
              <a:t> fotovoltaic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5884" y="1064030"/>
            <a:ext cx="5119861" cy="579396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Fotoconductive (polarizare inversă)</a:t>
            </a:r>
          </a:p>
          <a:p>
            <a:pPr marL="0" indent="0">
              <a:buNone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este optimizat să aibă un răspuns rapid prin  mărirea regiunii sărăcite și micșorarea  capacității de joncțiune</a:t>
            </a:r>
            <a:r>
              <a:rPr lang="ro-RO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o-RO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otocurentul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este funcție liniară de intensitatea iluminării pentru lungimea de undă dată</a:t>
            </a: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Fotovoltaic (polarizare zero) -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este optimizat să aibă randament mare  de conversie a energiei . </a:t>
            </a: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În aceste dispozitive curentul în circuitul extern este limitat iar voltajul crește.</a:t>
            </a:r>
            <a:endParaRPr lang="en-GB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501" y="1064028"/>
            <a:ext cx="6542779" cy="271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05998" y="3895146"/>
            <a:ext cx="2304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Puterea (+</a:t>
            </a:r>
            <a:r>
              <a:rPr lang="ro-RO" dirty="0" err="1"/>
              <a:t>Ve</a:t>
            </a:r>
            <a:r>
              <a:rPr lang="ro-RO" dirty="0"/>
              <a:t>) este livrată dispozitivului de la circuitul extern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425412" y="3895146"/>
            <a:ext cx="1918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Puterea (-</a:t>
            </a:r>
            <a:r>
              <a:rPr lang="ro-RO" dirty="0" err="1"/>
              <a:t>Ve</a:t>
            </a:r>
            <a:r>
              <a:rPr lang="ro-RO" dirty="0"/>
              <a:t>) este livrată sarcinii R</a:t>
            </a:r>
            <a:r>
              <a:rPr lang="ro-RO" baseline="-25000" dirty="0"/>
              <a:t>L </a:t>
            </a:r>
            <a:r>
              <a:rPr lang="ro-RO" dirty="0"/>
              <a:t>de dispozitiv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304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10" y="348272"/>
            <a:ext cx="6600825" cy="4371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2164" y="4702239"/>
            <a:ext cx="3042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Curentul de scurtcircuit </a:t>
            </a:r>
            <a:r>
              <a:rPr lang="ro-RO" dirty="0"/>
              <a:t>(V=0)</a:t>
            </a:r>
          </a:p>
          <a:p>
            <a:r>
              <a:rPr lang="ro-RO" dirty="0"/>
              <a:t> este </a:t>
            </a:r>
            <a:r>
              <a:rPr lang="ro-RO" b="1" dirty="0">
                <a:solidFill>
                  <a:srgbClr val="FF0000"/>
                </a:solidFill>
              </a:rPr>
              <a:t>fotocurentul I</a:t>
            </a:r>
            <a:r>
              <a:rPr lang="ro-RO" b="1" baseline="-25000" dirty="0">
                <a:solidFill>
                  <a:srgbClr val="FF0000"/>
                </a:solidFill>
              </a:rPr>
              <a:t>p</a:t>
            </a:r>
            <a:r>
              <a:rPr lang="ro-RO" dirty="0"/>
              <a:t>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203" y="6054894"/>
            <a:ext cx="5400675" cy="447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4036" y="3712363"/>
            <a:ext cx="330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Tensiune la circuit deschis (</a:t>
            </a:r>
            <a:r>
              <a:rPr lang="ro-RO" dirty="0"/>
              <a:t>I=0) </a:t>
            </a:r>
          </a:p>
          <a:p>
            <a:r>
              <a:rPr lang="ro-RO" dirty="0"/>
              <a:t>este </a:t>
            </a:r>
            <a:r>
              <a:rPr lang="ro-RO" b="1" i="1" dirty="0">
                <a:solidFill>
                  <a:srgbClr val="FF0000"/>
                </a:solidFill>
              </a:rPr>
              <a:t>fotovoltaică </a:t>
            </a:r>
            <a:r>
              <a:rPr lang="ro-RO" b="1" i="1" dirty="0" err="1">
                <a:solidFill>
                  <a:srgbClr val="FF0000"/>
                </a:solidFill>
              </a:rPr>
              <a:t>V</a:t>
            </a:r>
            <a:r>
              <a:rPr lang="ro-RO" b="1" i="1" baseline="-25000" dirty="0" err="1">
                <a:solidFill>
                  <a:srgbClr val="FF0000"/>
                </a:solidFill>
              </a:rPr>
              <a:t>p</a:t>
            </a:r>
            <a:endParaRPr lang="en-GB" b="1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96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8077" y="445712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ro-RO" dirty="0"/>
              <a:t>Fotonii sunt absorbiți în regiunea sărăcită (1-3 mcm)</a:t>
            </a:r>
          </a:p>
          <a:p>
            <a:r>
              <a:rPr lang="ro-RO" dirty="0" err="1"/>
              <a:t>LățImea</a:t>
            </a:r>
            <a:r>
              <a:rPr lang="ro-RO" dirty="0"/>
              <a:t> regiunii sărăcite și capacitatea joncțiunii scad cu creșterea polarizării inverse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519" y="3258589"/>
            <a:ext cx="7440512" cy="343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63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</p:spPr>
        <p:txBody>
          <a:bodyPr>
            <a:normAutofit fontScale="90000"/>
          </a:bodyPr>
          <a:lstStyle/>
          <a:p>
            <a:r>
              <a:rPr lang="ro-RO" dirty="0"/>
              <a:t>Diagrama benzilor. </a:t>
            </a:r>
            <a:br>
              <a:rPr lang="ro-RO" dirty="0"/>
            </a:br>
            <a:r>
              <a:rPr lang="ro-RO" dirty="0"/>
              <a:t>Mod fotoconductiv la polarizare inversă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0672" y="1144173"/>
            <a:ext cx="5448733" cy="3474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803" y="1390405"/>
            <a:ext cx="5293389" cy="26146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72713" y="450591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b="1" dirty="0"/>
              <a:t>Cu o rezistență de sarcină R</a:t>
            </a:r>
            <a:r>
              <a:rPr lang="ro-RO" b="1" baseline="-25000" dirty="0"/>
              <a:t>L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obținem linia sarcinii;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Menținem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Vout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astfel dioda va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rămîne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polarizată invers (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regulă este suficient de mare);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aceste condiții și înaintea regimului de saturație, fotodioda  are răspunsul liniar ca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Vout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(I</a:t>
            </a:r>
            <a:r>
              <a:rPr lang="ro-RO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+Ip)R</a:t>
            </a:r>
            <a:r>
              <a:rPr lang="ro-RO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o-RO" b="1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0324407" y="3724102"/>
            <a:ext cx="299258" cy="781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723" y="4715496"/>
            <a:ext cx="2981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1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Modul fotovoltaic. Polarizarea zero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5712229" cy="4351338"/>
          </a:xfrm>
          <a:prstGeom prst="rect">
            <a:avLst/>
          </a:prstGeom>
        </p:spPr>
        <p:txBody>
          <a:bodyPr/>
          <a:lstStyle/>
          <a:p>
            <a:r>
              <a:rPr lang="ro-RO" cap="none" dirty="0"/>
              <a:t>nu necesită potențial de polarizare! dar </a:t>
            </a:r>
            <a:r>
              <a:rPr lang="ro-RO" b="1" cap="none" dirty="0"/>
              <a:t>necesită o sarcină (rezistență de sarcină) mare!</a:t>
            </a:r>
          </a:p>
          <a:p>
            <a:r>
              <a:rPr lang="ro-RO" b="1" dirty="0"/>
              <a:t>R</a:t>
            </a:r>
            <a:r>
              <a:rPr lang="ro-RO" b="1" baseline="-25000" dirty="0"/>
              <a:t>L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astfel curentul I care curge prin diodă și rezistență  este extrem de mic!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673" y="1690688"/>
            <a:ext cx="47910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30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Fotocurentul și </a:t>
            </a:r>
            <a:r>
              <a:rPr lang="ro-RO" dirty="0" err="1"/>
              <a:t>fotovoltajul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5063836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o-RO" cap="none" dirty="0"/>
              <a:t>Cu creșterea intensității iluminării curentul de scurtcircuit crește liniar </a:t>
            </a:r>
            <a:r>
              <a:rPr lang="ro-RO" b="1" dirty="0"/>
              <a:t>I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o-RO" b="1" dirty="0"/>
              <a:t> G;</a:t>
            </a:r>
          </a:p>
          <a:p>
            <a:endParaRPr lang="ro-RO" dirty="0"/>
          </a:p>
          <a:p>
            <a:endParaRPr lang="ro-RO" dirty="0"/>
          </a:p>
          <a:p>
            <a:r>
              <a:rPr lang="ro-RO" cap="none" dirty="0" err="1"/>
              <a:t>Fotovoltajul</a:t>
            </a:r>
            <a:r>
              <a:rPr lang="ro-RO" cap="none" dirty="0"/>
              <a:t> crește numai logaritmic </a:t>
            </a:r>
            <a:r>
              <a:rPr lang="ro-RO" b="1" dirty="0" err="1"/>
              <a:t>Vp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o-RO" b="1" dirty="0"/>
              <a:t>  </a:t>
            </a:r>
            <a:r>
              <a:rPr lang="ro-RO" b="1" dirty="0" err="1"/>
              <a:t>ln</a:t>
            </a:r>
            <a:r>
              <a:rPr lang="ro-RO" b="1" dirty="0"/>
              <a:t>(Ip / I</a:t>
            </a:r>
            <a:r>
              <a:rPr lang="ro-RO" b="1" baseline="-25000" dirty="0"/>
              <a:t>0</a:t>
            </a:r>
            <a:r>
              <a:rPr lang="ro-RO" b="1" dirty="0"/>
              <a:t>) </a:t>
            </a:r>
            <a:r>
              <a:rPr lang="ro-RO" cap="none" dirty="0"/>
              <a:t>și se limitează de potențialul de contact în echilibru</a:t>
            </a:r>
            <a:r>
              <a:rPr lang="ro-RO" dirty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476" y="2116541"/>
            <a:ext cx="5391681" cy="42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09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E95AC-2EA7-A299-7E03-F7150AF7E2E7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7979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/>
              <a:t>Eficiența celulei solare</a:t>
            </a:r>
            <a:endParaRPr lang="en-GB" dirty="0"/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2DEE8A04-37A3-7055-3E91-81F1F5D4A8D8}"/>
              </a:ext>
            </a:extLst>
          </p:cNvPr>
          <p:cNvSpPr txBox="1"/>
          <p:nvPr/>
        </p:nvSpPr>
        <p:spPr>
          <a:xfrm>
            <a:off x="735105" y="1702858"/>
            <a:ext cx="7180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cap="none" dirty="0"/>
              <a:t>Raportul dintre puterea electrică generată și puterea optică incidentă</a:t>
            </a:r>
            <a:endParaRPr lang="ro-RO" b="1" cap="none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285EA677-190C-7066-C45A-0E4E84EC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79" y="2249856"/>
            <a:ext cx="2374509" cy="1490831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xmlns="" id="{7B307CDC-5129-7C9F-C83D-AD463324B782}"/>
              </a:ext>
            </a:extLst>
          </p:cNvPr>
          <p:cNvSpPr txBox="1"/>
          <p:nvPr/>
        </p:nvSpPr>
        <p:spPr>
          <a:xfrm>
            <a:off x="564775" y="4074354"/>
            <a:ext cx="9977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cap="none" dirty="0"/>
              <a:t>Puterea optică incidentă depinde de fluxul energetic al luminii incidente și suprafața celulei solare</a:t>
            </a:r>
            <a:endParaRPr lang="ro-RO" b="1" cap="none"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18C49B35-B07F-434B-543C-CCFEAAE87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432" y="4998586"/>
            <a:ext cx="2374510" cy="6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err="1"/>
              <a:t>Fotodetectori</a:t>
            </a:r>
            <a:r>
              <a:rPr lang="ro-RO" dirty="0"/>
              <a:t> termici – principii funcționare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2" y="1596540"/>
            <a:ext cx="11198365" cy="4886557"/>
          </a:xfrm>
        </p:spPr>
        <p:txBody>
          <a:bodyPr>
            <a:normAutofit/>
          </a:bodyPr>
          <a:lstStyle/>
          <a:p>
            <a:r>
              <a:rPr lang="en-GB" dirty="0"/>
              <a:t>În </a:t>
            </a:r>
            <a:r>
              <a:rPr lang="en-GB" dirty="0" err="1"/>
              <a:t>detectorii</a:t>
            </a:r>
            <a:r>
              <a:rPr lang="en-GB" dirty="0"/>
              <a:t> </a:t>
            </a:r>
            <a:r>
              <a:rPr lang="en-GB" dirty="0" err="1"/>
              <a:t>termici</a:t>
            </a:r>
            <a:r>
              <a:rPr lang="en-GB" dirty="0"/>
              <a:t>, </a:t>
            </a:r>
            <a:r>
              <a:rPr lang="en-GB" dirty="0" err="1"/>
              <a:t>absorbția</a:t>
            </a:r>
            <a:r>
              <a:rPr lang="en-GB" dirty="0"/>
              <a:t> </a:t>
            </a:r>
            <a:r>
              <a:rPr lang="en-GB" dirty="0" err="1"/>
              <a:t>luminii</a:t>
            </a:r>
            <a:r>
              <a:rPr lang="en-GB" dirty="0"/>
              <a:t> </a:t>
            </a:r>
            <a:r>
              <a:rPr lang="en-GB" dirty="0" err="1"/>
              <a:t>ridicå</a:t>
            </a:r>
            <a:r>
              <a:rPr lang="en-GB" dirty="0"/>
              <a:t> </a:t>
            </a:r>
            <a:r>
              <a:rPr lang="en-GB" dirty="0" err="1"/>
              <a:t>temperatura</a:t>
            </a:r>
            <a:r>
              <a:rPr lang="en-GB" dirty="0"/>
              <a:t> </a:t>
            </a:r>
            <a:r>
              <a:rPr lang="en-GB" dirty="0" err="1"/>
              <a:t>dispozitivului</a:t>
            </a:r>
            <a:r>
              <a:rPr lang="en-GB" dirty="0"/>
              <a:t> </a:t>
            </a:r>
            <a:r>
              <a:rPr lang="en-GB" dirty="0" err="1"/>
              <a:t>iar</a:t>
            </a:r>
            <a:r>
              <a:rPr lang="en-GB" dirty="0"/>
              <a:t> </a:t>
            </a:r>
            <a:r>
              <a:rPr lang="en-GB" dirty="0" err="1"/>
              <a:t>aceasta</a:t>
            </a:r>
            <a:r>
              <a:rPr lang="en-GB" dirty="0"/>
              <a:t> </a:t>
            </a:r>
            <a:r>
              <a:rPr lang="en-GB" dirty="0" err="1"/>
              <a:t>modificå</a:t>
            </a:r>
            <a:r>
              <a:rPr lang="en-GB" dirty="0"/>
              <a:t> un </a:t>
            </a:r>
            <a:r>
              <a:rPr lang="en-GB" dirty="0" err="1"/>
              <a:t>parametru</a:t>
            </a:r>
            <a:r>
              <a:rPr lang="en-GB" dirty="0"/>
              <a:t> dependent de </a:t>
            </a:r>
            <a:r>
              <a:rPr lang="en-GB" dirty="0" err="1"/>
              <a:t>temperaturå</a:t>
            </a:r>
            <a:r>
              <a:rPr lang="en-GB" dirty="0"/>
              <a:t> (de </a:t>
            </a:r>
            <a:r>
              <a:rPr lang="en-GB" dirty="0" err="1"/>
              <a:t>exemplu</a:t>
            </a:r>
            <a:r>
              <a:rPr lang="en-GB" dirty="0"/>
              <a:t> </a:t>
            </a:r>
            <a:r>
              <a:rPr lang="en-GB" dirty="0" err="1"/>
              <a:t>conductivitatea</a:t>
            </a:r>
            <a:r>
              <a:rPr lang="en-GB" dirty="0"/>
              <a:t> </a:t>
            </a:r>
            <a:r>
              <a:rPr lang="en-GB" dirty="0" err="1"/>
              <a:t>electricå</a:t>
            </a:r>
            <a:r>
              <a:rPr lang="en-GB" dirty="0"/>
              <a:t>). </a:t>
            </a:r>
          </a:p>
          <a:p>
            <a:r>
              <a:rPr lang="en-GB" dirty="0" err="1"/>
              <a:t>Astfel</a:t>
            </a:r>
            <a:r>
              <a:rPr lang="en-GB" dirty="0"/>
              <a:t>, </a:t>
            </a:r>
            <a:r>
              <a:rPr lang="en-GB" dirty="0" err="1"/>
              <a:t>semnalul</a:t>
            </a:r>
            <a:r>
              <a:rPr lang="en-GB" dirty="0"/>
              <a:t> la  </a:t>
            </a:r>
            <a:r>
              <a:rPr lang="en-GB" dirty="0" err="1"/>
              <a:t>ieșirea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detector </a:t>
            </a:r>
            <a:r>
              <a:rPr lang="en-GB" dirty="0" err="1"/>
              <a:t>termic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proporționalå</a:t>
            </a:r>
            <a:r>
              <a:rPr lang="en-GB" dirty="0"/>
              <a:t> cu </a:t>
            </a:r>
            <a:r>
              <a:rPr lang="en-GB" dirty="0" err="1"/>
              <a:t>cantitatea</a:t>
            </a:r>
            <a:r>
              <a:rPr lang="en-GB" dirty="0"/>
              <a:t> de </a:t>
            </a:r>
            <a:r>
              <a:rPr lang="en-GB" dirty="0" err="1"/>
              <a:t>energie</a:t>
            </a:r>
            <a:r>
              <a:rPr lang="en-GB" dirty="0"/>
              <a:t> </a:t>
            </a:r>
            <a:r>
              <a:rPr lang="en-GB" dirty="0" err="1"/>
              <a:t>absorbit</a:t>
            </a:r>
            <a:r>
              <a:rPr lang="ro-RO" dirty="0"/>
              <a:t>ă de detector</a:t>
            </a:r>
            <a:r>
              <a:rPr lang="en-GB" dirty="0"/>
              <a:t> în </a:t>
            </a:r>
            <a:r>
              <a:rPr lang="en-GB" dirty="0" err="1"/>
              <a:t>unitatea</a:t>
            </a:r>
            <a:r>
              <a:rPr lang="en-GB" dirty="0"/>
              <a:t> de </a:t>
            </a:r>
            <a:r>
              <a:rPr lang="en-GB" dirty="0" err="1"/>
              <a:t>timp</a:t>
            </a:r>
            <a:r>
              <a:rPr lang="ro-RO" dirty="0"/>
              <a:t>,</a:t>
            </a:r>
            <a:r>
              <a:rPr lang="en-GB" dirty="0"/>
              <a:t> </a:t>
            </a:r>
            <a:r>
              <a:rPr lang="en-GB" dirty="0" err="1"/>
              <a:t>iar</a:t>
            </a:r>
            <a:r>
              <a:rPr lang="en-GB" dirty="0"/>
              <a:t> </a:t>
            </a:r>
            <a:r>
              <a:rPr lang="en-GB" dirty="0" err="1"/>
              <a:t>eficiența</a:t>
            </a:r>
            <a:r>
              <a:rPr lang="en-GB" dirty="0"/>
              <a:t> </a:t>
            </a:r>
            <a:r>
              <a:rPr lang="en-GB" dirty="0" err="1"/>
              <a:t>absorbției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aceeași</a:t>
            </a:r>
            <a:r>
              <a:rPr lang="en-GB" dirty="0"/>
              <a:t> la </a:t>
            </a:r>
            <a:r>
              <a:rPr lang="en-GB" dirty="0" err="1"/>
              <a:t>toate</a:t>
            </a:r>
            <a:r>
              <a:rPr lang="en-GB" dirty="0"/>
              <a:t> </a:t>
            </a:r>
            <a:r>
              <a:rPr lang="en-GB" dirty="0" err="1"/>
              <a:t>lungimile</a:t>
            </a:r>
            <a:r>
              <a:rPr lang="en-GB" dirty="0"/>
              <a:t> de und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este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independentå</a:t>
            </a:r>
            <a:r>
              <a:rPr lang="en-GB" dirty="0">
                <a:solidFill>
                  <a:srgbClr val="FF0000"/>
                </a:solidFill>
              </a:rPr>
              <a:t> de </a:t>
            </a:r>
            <a:r>
              <a:rPr lang="en-GB" dirty="0" err="1">
                <a:solidFill>
                  <a:srgbClr val="FF0000"/>
                </a:solidFill>
              </a:rPr>
              <a:t>lungimea</a:t>
            </a:r>
            <a:r>
              <a:rPr lang="en-GB" dirty="0">
                <a:solidFill>
                  <a:srgbClr val="FF0000"/>
                </a:solidFill>
              </a:rPr>
              <a:t> de und</a:t>
            </a:r>
            <a:r>
              <a:rPr lang="ro-RO" dirty="0">
                <a:solidFill>
                  <a:srgbClr val="FF0000"/>
                </a:solidFill>
              </a:rPr>
              <a:t>ă</a:t>
            </a:r>
            <a:r>
              <a:rPr lang="en-GB" dirty="0">
                <a:solidFill>
                  <a:srgbClr val="FF0000"/>
                </a:solidFill>
              </a:rPr>
              <a:t> a </a:t>
            </a:r>
            <a:r>
              <a:rPr lang="en-GB" dirty="0" err="1">
                <a:solidFill>
                  <a:srgbClr val="FF0000"/>
                </a:solidFill>
              </a:rPr>
              <a:t>luminii</a:t>
            </a:r>
            <a:r>
              <a:rPr lang="en-GB" dirty="0"/>
              <a:t>. </a:t>
            </a:r>
            <a:endParaRPr lang="ro-RO" dirty="0"/>
          </a:p>
          <a:p>
            <a:r>
              <a:rPr lang="en-GB" dirty="0" err="1"/>
              <a:t>Fotodetectorii</a:t>
            </a:r>
            <a:r>
              <a:rPr lang="en-GB" dirty="0"/>
              <a:t> </a:t>
            </a:r>
            <a:r>
              <a:rPr lang="en-GB" dirty="0" err="1"/>
              <a:t>termici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nu sunt </a:t>
            </a:r>
            <a:r>
              <a:rPr lang="en-GB" b="1" dirty="0" err="1">
                <a:solidFill>
                  <a:srgbClr val="FF0000"/>
                </a:solidFill>
              </a:rPr>
              <a:t>selectivi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 err="1"/>
              <a:t>deoarece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 err="1"/>
              <a:t>absorbit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transformatå</a:t>
            </a:r>
            <a:r>
              <a:rPr lang="en-GB" dirty="0"/>
              <a:t> în </a:t>
            </a:r>
            <a:r>
              <a:rPr lang="en-GB" dirty="0" err="1"/>
              <a:t>energie</a:t>
            </a:r>
            <a:r>
              <a:rPr lang="en-GB" dirty="0"/>
              <a:t> </a:t>
            </a:r>
            <a:r>
              <a:rPr lang="en-GB" dirty="0" err="1"/>
              <a:t>termicå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6978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909" y="215496"/>
            <a:ext cx="4880956" cy="615777"/>
          </a:xfrm>
        </p:spPr>
        <p:txBody>
          <a:bodyPr>
            <a:normAutofit fontScale="90000"/>
          </a:bodyPr>
          <a:lstStyle/>
          <a:p>
            <a:r>
              <a:rPr lang="ro-RO" dirty="0"/>
              <a:t>Aplicațiile fotodiodei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153" y="1550731"/>
            <a:ext cx="11687694" cy="425611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ispozitivele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cuplate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sarcină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fotoconductori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tuburi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fotomultiplicatoare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ispozitivele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electronice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consum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cum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detectoarele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fum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playerele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discuri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compacte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televizoarele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telecomenzile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vcr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adiourile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ceas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contoarele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camerei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luminile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stradale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ăsurarea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exactă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intensității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luminii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știință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industrie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 în general, au un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răspuns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liniar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îmbunătățit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fotoconductorii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umeroase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aplicații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medicale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cum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instrumente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probelor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detectoare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tomografie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computerizată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în monito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rizarea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de gaze din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sânge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4811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918" y="1551503"/>
            <a:ext cx="11401973" cy="5616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68599" marR="114932" indent="-256534">
              <a:tabLst>
                <a:tab pos="268599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lang="ro-RO"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C</a:t>
            </a:r>
            <a:r>
              <a:rPr lang="en-US" sz="2000" cap="none" dirty="0" err="1">
                <a:latin typeface="Lucida Sans Unicode"/>
                <a:cs typeface="Lucida Sans Unicode"/>
              </a:rPr>
              <a:t>urentul</a:t>
            </a:r>
            <a:r>
              <a:rPr lang="en-US" sz="2000" cap="none" dirty="0">
                <a:latin typeface="Lucida Sans Unicode"/>
                <a:cs typeface="Lucida Sans Unicode"/>
              </a:rPr>
              <a:t> </a:t>
            </a:r>
            <a:r>
              <a:rPr lang="en-US" sz="2000" cap="none" spc="-5" dirty="0">
                <a:latin typeface="Lucida Sans Unicode"/>
                <a:cs typeface="Lucida Sans Unicode"/>
              </a:rPr>
              <a:t>invers al </a:t>
            </a:r>
            <a:r>
              <a:rPr lang="en-US" sz="2000" cap="none" spc="-5" dirty="0" err="1">
                <a:latin typeface="Lucida Sans Unicode"/>
                <a:cs typeface="Lucida Sans Unicode"/>
              </a:rPr>
              <a:t>jonctiunii</a:t>
            </a:r>
            <a:r>
              <a:rPr lang="en-US" sz="2000" cap="none" spc="-115" dirty="0">
                <a:latin typeface="Lucida Sans Unicode"/>
                <a:cs typeface="Lucida Sans Unicode"/>
              </a:rPr>
              <a:t> </a:t>
            </a:r>
            <a:r>
              <a:rPr lang="en-US" sz="2000" cap="none" dirty="0">
                <a:latin typeface="Lucida Sans Unicode"/>
                <a:cs typeface="Lucida Sans Unicode"/>
              </a:rPr>
              <a:t>p-n,</a:t>
            </a:r>
            <a:r>
              <a:rPr lang="en-US" sz="2000" cap="none" spc="-31" dirty="0">
                <a:latin typeface="Lucida Sans Unicode"/>
                <a:cs typeface="Lucida Sans Unicode"/>
              </a:rPr>
              <a:t> </a:t>
            </a:r>
            <a:r>
              <a:rPr lang="en-US" sz="2000" cap="none" spc="-5" dirty="0" err="1">
                <a:latin typeface="Lucida Sans Unicode"/>
                <a:cs typeface="Lucida Sans Unicode"/>
              </a:rPr>
              <a:t>datorat</a:t>
            </a:r>
            <a:r>
              <a:rPr lang="en-US" sz="2000" cap="none" spc="-5" dirty="0">
                <a:latin typeface="Lucida Sans Unicode"/>
                <a:cs typeface="Lucida Sans Unicode"/>
              </a:rPr>
              <a:t> </a:t>
            </a:r>
            <a:r>
              <a:rPr lang="en-US" sz="2000" cap="none" dirty="0">
                <a:latin typeface="Lucida Sans Unicode"/>
                <a:cs typeface="Lucida Sans Unicode"/>
              </a:rPr>
              <a:t> </a:t>
            </a:r>
            <a:r>
              <a:rPr lang="en-US" sz="2000" cap="none" spc="-11" dirty="0" err="1">
                <a:latin typeface="Lucida Sans Unicode"/>
                <a:cs typeface="Lucida Sans Unicode"/>
              </a:rPr>
              <a:t>agitatiei</a:t>
            </a:r>
            <a:r>
              <a:rPr lang="en-US" sz="2000" cap="none" spc="-11" dirty="0">
                <a:latin typeface="Lucida Sans Unicode"/>
                <a:cs typeface="Lucida Sans Unicode"/>
              </a:rPr>
              <a:t> </a:t>
            </a:r>
            <a:r>
              <a:rPr lang="en-US" sz="2000" cap="none" spc="-5" dirty="0" err="1">
                <a:latin typeface="Lucida Sans Unicode"/>
                <a:cs typeface="Lucida Sans Unicode"/>
              </a:rPr>
              <a:t>termice</a:t>
            </a:r>
            <a:r>
              <a:rPr lang="en-US" sz="2000" cap="none" spc="-5" dirty="0">
                <a:latin typeface="Lucida Sans Unicode"/>
                <a:cs typeface="Lucida Sans Unicode"/>
              </a:rPr>
              <a:t>, </a:t>
            </a:r>
            <a:r>
              <a:rPr lang="en-US" sz="2000" cap="none" spc="-5" dirty="0" err="1">
                <a:latin typeface="Lucida Sans Unicode"/>
                <a:cs typeface="Lucida Sans Unicode"/>
              </a:rPr>
              <a:t>prezent</a:t>
            </a:r>
            <a:r>
              <a:rPr lang="en-US" sz="2000" cap="none" spc="-5" dirty="0">
                <a:latin typeface="Lucida Sans Unicode"/>
                <a:cs typeface="Lucida Sans Unicode"/>
              </a:rPr>
              <a:t> in </a:t>
            </a:r>
            <a:r>
              <a:rPr lang="en-US" sz="2000" cap="none" spc="-5" dirty="0" err="1">
                <a:latin typeface="Lucida Sans Unicode"/>
                <a:cs typeface="Lucida Sans Unicode"/>
              </a:rPr>
              <a:t>absenta</a:t>
            </a:r>
            <a:r>
              <a:rPr lang="en-US" sz="2000" cap="none" spc="-5" dirty="0">
                <a:latin typeface="Lucida Sans Unicode"/>
                <a:cs typeface="Lucida Sans Unicode"/>
              </a:rPr>
              <a:t>  </a:t>
            </a:r>
            <a:r>
              <a:rPr lang="en-US" sz="2000" cap="none" spc="-5" dirty="0" err="1">
                <a:latin typeface="Lucida Sans Unicode"/>
                <a:cs typeface="Lucida Sans Unicode"/>
              </a:rPr>
              <a:t>iluminarii</a:t>
            </a:r>
            <a:r>
              <a:rPr lang="en-US" sz="2000" cap="none" dirty="0">
                <a:latin typeface="Lucida Sans Unicode"/>
                <a:cs typeface="Lucida Sans Unicode"/>
              </a:rPr>
              <a:t/>
            </a:r>
            <a:br>
              <a:rPr lang="en-US" sz="2000" cap="none" dirty="0">
                <a:latin typeface="Lucida Sans Unicode"/>
                <a:cs typeface="Lucida Sans Unicode"/>
              </a:rPr>
            </a:br>
            <a:r>
              <a:rPr lang="en-US" sz="2000" cap="none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lang="en-US" sz="2000" cap="none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lang="en-US" sz="2000" cap="none" dirty="0" err="1">
                <a:latin typeface="Lucida Sans Unicode"/>
                <a:cs typeface="Lucida Sans Unicode"/>
              </a:rPr>
              <a:t>constituie</a:t>
            </a:r>
            <a:r>
              <a:rPr lang="en-US" sz="2000" cap="none" dirty="0">
                <a:latin typeface="Lucida Sans Unicode"/>
                <a:cs typeface="Lucida Sans Unicode"/>
              </a:rPr>
              <a:t> o </a:t>
            </a:r>
            <a:r>
              <a:rPr lang="en-US" sz="2000" cap="none" spc="-5" dirty="0" err="1">
                <a:latin typeface="Lucida Sans Unicode"/>
                <a:cs typeface="Lucida Sans Unicode"/>
              </a:rPr>
              <a:t>importanta</a:t>
            </a:r>
            <a:r>
              <a:rPr lang="en-US" sz="2000" cap="none" spc="-5" dirty="0">
                <a:latin typeface="Lucida Sans Unicode"/>
                <a:cs typeface="Lucida Sans Unicode"/>
              </a:rPr>
              <a:t> </a:t>
            </a:r>
            <a:r>
              <a:rPr lang="en-US" sz="2000" cap="none" dirty="0" err="1">
                <a:latin typeface="Lucida Sans Unicode"/>
                <a:cs typeface="Lucida Sans Unicode"/>
              </a:rPr>
              <a:t>sursa</a:t>
            </a:r>
            <a:r>
              <a:rPr lang="en-US" sz="2000" cap="none" spc="-125" dirty="0">
                <a:latin typeface="Lucida Sans Unicode"/>
                <a:cs typeface="Lucida Sans Unicode"/>
              </a:rPr>
              <a:t> </a:t>
            </a:r>
            <a:r>
              <a:rPr lang="en-US" sz="2000" cap="none" spc="-5" dirty="0">
                <a:latin typeface="Lucida Sans Unicode"/>
                <a:cs typeface="Lucida Sans Unicode"/>
              </a:rPr>
              <a:t>de</a:t>
            </a:r>
            <a:r>
              <a:rPr lang="en-US" sz="2000" cap="none" spc="-35" dirty="0">
                <a:latin typeface="Lucida Sans Unicode"/>
                <a:cs typeface="Lucida Sans Unicode"/>
              </a:rPr>
              <a:t> </a:t>
            </a:r>
            <a:r>
              <a:rPr lang="en-US" sz="2000" cap="none" spc="-5" dirty="0" err="1">
                <a:latin typeface="Lucida Sans Unicode"/>
                <a:cs typeface="Lucida Sans Unicode"/>
              </a:rPr>
              <a:t>zgomot</a:t>
            </a:r>
            <a:r>
              <a:rPr lang="en-US" sz="2000" cap="none" spc="-5" dirty="0">
                <a:latin typeface="Lucida Sans Unicode"/>
                <a:cs typeface="Lucida Sans Unicode"/>
              </a:rPr>
              <a:t>  (</a:t>
            </a:r>
            <a:r>
              <a:rPr lang="en-US" sz="2000" cap="none" spc="-5" dirty="0" err="1">
                <a:latin typeface="Lucida Sans Unicode"/>
                <a:cs typeface="Lucida Sans Unicode"/>
              </a:rPr>
              <a:t>limiteaza</a:t>
            </a:r>
            <a:r>
              <a:rPr lang="en-US" sz="2000" cap="none" spc="-5" dirty="0">
                <a:latin typeface="Lucida Sans Unicode"/>
                <a:cs typeface="Lucida Sans Unicode"/>
              </a:rPr>
              <a:t> </a:t>
            </a:r>
            <a:r>
              <a:rPr lang="en-US" sz="2000" cap="none" spc="-5" dirty="0" err="1">
                <a:latin typeface="Lucida Sans Unicode"/>
                <a:cs typeface="Lucida Sans Unicode"/>
              </a:rPr>
              <a:t>aplicatiile</a:t>
            </a:r>
            <a:r>
              <a:rPr lang="en-US" sz="2000" cap="none" spc="-131" dirty="0">
                <a:latin typeface="Lucida Sans Unicode"/>
                <a:cs typeface="Lucida Sans Unicode"/>
              </a:rPr>
              <a:t> </a:t>
            </a:r>
            <a:r>
              <a:rPr lang="en-US" sz="2000" cap="none" spc="-5" dirty="0" err="1">
                <a:latin typeface="Lucida Sans Unicode"/>
                <a:cs typeface="Lucida Sans Unicode"/>
              </a:rPr>
              <a:t>ge</a:t>
            </a:r>
            <a:r>
              <a:rPr lang="en-US" sz="2000" cap="none" spc="-5" dirty="0">
                <a:latin typeface="Lucida Sans Unicode"/>
                <a:cs typeface="Lucida Sans Unicode"/>
              </a:rPr>
              <a:t>)</a:t>
            </a:r>
            <a:endParaRPr lang="en-US" sz="2000" cap="none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4135" y="3371659"/>
            <a:ext cx="397065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294" indent="-228594">
              <a:buClr>
                <a:srgbClr val="2CA1BE"/>
              </a:buClr>
              <a:buFont typeface="Verdana"/>
              <a:buChar char="◦"/>
              <a:tabLst>
                <a:tab pos="241294" algn="l"/>
              </a:tabLst>
            </a:pPr>
            <a:r>
              <a:rPr sz="2300" dirty="0">
                <a:latin typeface="Lucida Sans Unicode"/>
                <a:cs typeface="Lucida Sans Unicode"/>
              </a:rPr>
              <a:t>β – </a:t>
            </a:r>
            <a:r>
              <a:rPr sz="2300" spc="-5" dirty="0">
                <a:latin typeface="Lucida Sans Unicode"/>
                <a:cs typeface="Lucida Sans Unicode"/>
              </a:rPr>
              <a:t>coeficient de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idealitate</a:t>
            </a:r>
            <a:endParaRPr sz="23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4135" y="3788605"/>
            <a:ext cx="10994760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294" marR="5080" indent="-228594">
              <a:buClr>
                <a:srgbClr val="2CA1BE"/>
              </a:buClr>
              <a:buFont typeface="Verdana"/>
              <a:buChar char="◦"/>
              <a:tabLst>
                <a:tab pos="241294" algn="l"/>
              </a:tabLst>
            </a:pPr>
            <a:r>
              <a:rPr sz="2300" spc="5" dirty="0">
                <a:latin typeface="Lucida Sans Unicode"/>
                <a:cs typeface="Lucida Sans Unicode"/>
              </a:rPr>
              <a:t>R</a:t>
            </a:r>
            <a:r>
              <a:rPr sz="2251" spc="7" baseline="-20370" dirty="0">
                <a:latin typeface="Lucida Sans Unicode"/>
                <a:cs typeface="Lucida Sans Unicode"/>
              </a:rPr>
              <a:t>0 </a:t>
            </a:r>
            <a:r>
              <a:rPr sz="2300" dirty="0">
                <a:latin typeface="Lucida Sans Unicode"/>
                <a:cs typeface="Lucida Sans Unicode"/>
              </a:rPr>
              <a:t>– rezistenta </a:t>
            </a:r>
            <a:r>
              <a:rPr sz="2300" spc="-5" dirty="0">
                <a:latin typeface="Lucida Sans Unicode"/>
                <a:cs typeface="Lucida Sans Unicode"/>
              </a:rPr>
              <a:t>la intuneric </a:t>
            </a:r>
            <a:r>
              <a:rPr sz="2300" dirty="0">
                <a:latin typeface="Lucida Sans Unicode"/>
                <a:cs typeface="Lucida Sans Unicode"/>
              </a:rPr>
              <a:t>a </a:t>
            </a:r>
            <a:r>
              <a:rPr sz="2300" spc="-5" dirty="0">
                <a:latin typeface="Lucida Sans Unicode"/>
                <a:cs typeface="Lucida Sans Unicode"/>
              </a:rPr>
              <a:t>diodei (invers  </a:t>
            </a:r>
            <a:r>
              <a:rPr sz="2300" dirty="0">
                <a:latin typeface="Lucida Sans Unicode"/>
                <a:cs typeface="Lucida Sans Unicode"/>
              </a:rPr>
              <a:t>proportionala </a:t>
            </a:r>
            <a:r>
              <a:rPr sz="2300" spc="-5" dirty="0">
                <a:latin typeface="Lucida Sans Unicode"/>
                <a:cs typeface="Lucida Sans Unicode"/>
              </a:rPr>
              <a:t>cu </a:t>
            </a:r>
            <a:r>
              <a:rPr sz="2300" dirty="0">
                <a:latin typeface="Lucida Sans Unicode"/>
                <a:cs typeface="Lucida Sans Unicode"/>
              </a:rPr>
              <a:t>aria</a:t>
            </a:r>
            <a:r>
              <a:rPr sz="2300" spc="-151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diodei)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37384" y="3371659"/>
            <a:ext cx="935991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200" i="1" dirty="0">
                <a:latin typeface="Symbol"/>
                <a:cs typeface="Symbol"/>
              </a:rPr>
              <a:t></a:t>
            </a:r>
            <a:r>
              <a:rPr sz="2200" i="1" spc="105" dirty="0">
                <a:latin typeface="Times New Roman"/>
                <a:cs typeface="Times New Roman"/>
              </a:rPr>
              <a:t> </a:t>
            </a:r>
            <a:r>
              <a:rPr sz="2100" spc="55" dirty="0">
                <a:latin typeface="Symbol"/>
                <a:cs typeface="Symbol"/>
              </a:rPr>
              <a:t></a:t>
            </a:r>
            <a:r>
              <a:rPr sz="2100" spc="-331" dirty="0">
                <a:latin typeface="Times New Roman"/>
                <a:cs typeface="Times New Roman"/>
              </a:rPr>
              <a:t> </a:t>
            </a:r>
            <a:r>
              <a:rPr sz="2100" spc="115" dirty="0">
                <a:latin typeface="Times New Roman"/>
                <a:cs typeface="Times New Roman"/>
              </a:rPr>
              <a:t>1</a:t>
            </a:r>
            <a:r>
              <a:rPr sz="2100" spc="115" dirty="0">
                <a:latin typeface="Symbol"/>
                <a:cs typeface="Symbol"/>
              </a:rPr>
              <a:t></a:t>
            </a:r>
            <a:r>
              <a:rPr sz="2100" spc="-271" dirty="0">
                <a:latin typeface="Times New Roman"/>
                <a:cs typeface="Times New Roman"/>
              </a:rPr>
              <a:t> </a:t>
            </a:r>
            <a:r>
              <a:rPr sz="2100" spc="51" dirty="0">
                <a:latin typeface="Times New Roman"/>
                <a:cs typeface="Times New Roman"/>
              </a:rPr>
              <a:t>2</a:t>
            </a:r>
            <a:endParaRPr sz="2100" dirty="0">
              <a:latin typeface="Times New Roman"/>
              <a:cs typeface="Times New Roman"/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6B963B05-0877-B25A-DE85-31DC6C752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61" y="2198325"/>
            <a:ext cx="1991003" cy="8668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A9BF840-7E05-8473-8F56-84B6A68910C8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7979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/>
              <a:t>Curent de întuneric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25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98801"/>
            <a:ext cx="8653629" cy="620147"/>
          </a:xfrm>
          <a:prstGeom prst="rect">
            <a:avLst/>
          </a:prstGeom>
        </p:spPr>
        <p:txBody>
          <a:bodyPr vert="horz" wrap="square" lIns="0" tIns="10645" rIns="0" bIns="0" rtlCol="0" anchor="ctr">
            <a:spAutoFit/>
          </a:bodyPr>
          <a:lstStyle/>
          <a:p>
            <a:pPr marL="11206">
              <a:spcBef>
                <a:spcPts val="84"/>
              </a:spcBef>
            </a:pPr>
            <a:r>
              <a:rPr lang="ro-RO" b="1" spc="-9" dirty="0">
                <a:latin typeface="Arial"/>
                <a:cs typeface="Arial"/>
              </a:rPr>
              <a:t>Capacitatea de barieră</a:t>
            </a:r>
            <a:endParaRPr b="1" spc="-4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4294967295"/>
          </p:nvPr>
        </p:nvSpPr>
        <p:spPr>
          <a:xfrm>
            <a:off x="241645" y="1135352"/>
            <a:ext cx="7438580" cy="4012923"/>
          </a:xfrm>
          <a:prstGeom prst="rect">
            <a:avLst/>
          </a:prstGeom>
        </p:spPr>
        <p:txBody>
          <a:bodyPr vert="horz" wrap="square" lIns="0" tIns="11205" rIns="0" bIns="0" rtlCol="0">
            <a:spAutoFit/>
          </a:bodyPr>
          <a:lstStyle/>
          <a:p>
            <a:pPr marL="0" marR="4483" indent="0">
              <a:spcBef>
                <a:spcPts val="88"/>
              </a:spcBef>
              <a:buNone/>
            </a:pPr>
            <a:r>
              <a:rPr lang="ro-RO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ând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proiectăm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circuit de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detectare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maximiza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liniaritatea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răspunsului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știm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FD: </a:t>
            </a:r>
            <a:r>
              <a:rPr lang="en-GB" sz="2400" b="1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GB" sz="2400" b="1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b="1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joncțiune</a:t>
            </a:r>
            <a:r>
              <a:rPr lang="en-GB" sz="2400" b="1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400" b="1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rezistența</a:t>
            </a:r>
            <a:r>
              <a:rPr lang="en-GB" sz="2400" b="1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șuntului</a:t>
            </a:r>
            <a:r>
              <a:rPr lang="en-GB" sz="2400" b="1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2400" b="1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ără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 se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constanta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circuitului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funcționare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4483" indent="0">
              <a:spcBef>
                <a:spcPts val="88"/>
              </a:spcBef>
              <a:buNone/>
            </a:pPr>
            <a:r>
              <a:rPr lang="ro-RO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apacitatea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plăcii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regiunea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sărăcire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dă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naștere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capacități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joncțiune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cj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care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suprafața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joncțiunii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eoarece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crescândă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circuit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încetinește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reacție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GB" sz="2400" b="1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regiuni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în mod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inerent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capabile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rapid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regiuni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 </a:t>
            </a:r>
            <a:r>
              <a:rPr lang="en-GB" sz="2400" cap="none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400" cap="none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</a:t>
            </a:r>
            <a:endParaRPr lang="en-GB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35674" y="69827"/>
            <a:ext cx="3856327" cy="4377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9964527" y="840441"/>
            <a:ext cx="1579909" cy="338980"/>
          </a:xfrm>
          <a:prstGeom prst="rect">
            <a:avLst/>
          </a:prstGeom>
        </p:spPr>
        <p:txBody>
          <a:bodyPr vert="horz" wrap="square" lIns="0" tIns="10645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2133" b="1" i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133" b="1" i="1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133" b="1" i="1" spc="-139" baseline="-238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33" b="1" i="1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2133" b="1" i="1" spc="-9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33" b="1" dirty="0">
                <a:solidFill>
                  <a:srgbClr val="FF0000"/>
                </a:solidFill>
                <a:latin typeface="Symbol"/>
                <a:cs typeface="Symbol"/>
              </a:rPr>
              <a:t></a:t>
            </a:r>
            <a:r>
              <a:rPr sz="2133" b="1" baseline="-21367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133" b="1" dirty="0">
                <a:solidFill>
                  <a:srgbClr val="FF0000"/>
                </a:solidFill>
                <a:latin typeface="Symbol"/>
                <a:cs typeface="Symbol"/>
              </a:rPr>
              <a:t></a:t>
            </a:r>
            <a:r>
              <a:rPr sz="2133" b="1" baseline="-21367" dirty="0">
                <a:solidFill>
                  <a:srgbClr val="FF0000"/>
                </a:solidFill>
                <a:latin typeface="Symbol"/>
                <a:cs typeface="Symbol"/>
              </a:rPr>
              <a:t></a:t>
            </a:r>
            <a:r>
              <a:rPr sz="2133" b="1" spc="-152" baseline="-2136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33" b="1" spc="-4" dirty="0">
                <a:solidFill>
                  <a:srgbClr val="FF0000"/>
                </a:solidFill>
                <a:latin typeface="Symbol"/>
                <a:cs typeface="Symbol"/>
              </a:rPr>
              <a:t></a:t>
            </a:r>
            <a:r>
              <a:rPr sz="2133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endParaRPr sz="2133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9989" y="4591063"/>
            <a:ext cx="4562012" cy="339546"/>
          </a:xfrm>
          <a:prstGeom prst="rect">
            <a:avLst/>
          </a:prstGeom>
        </p:spPr>
        <p:txBody>
          <a:bodyPr vert="horz" wrap="square" lIns="0" tIns="11205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133" b="1" dirty="0">
                <a:solidFill>
                  <a:srgbClr val="FF0000"/>
                </a:solidFill>
                <a:latin typeface="Times New Roman"/>
                <a:cs typeface="Times New Roman"/>
              </a:rPr>
              <a:t>W = </a:t>
            </a:r>
            <a:r>
              <a:rPr sz="2133" b="1" spc="-13" dirty="0">
                <a:solidFill>
                  <a:srgbClr val="FF0000"/>
                </a:solidFill>
                <a:latin typeface="Times New Roman"/>
                <a:cs typeface="Times New Roman"/>
              </a:rPr>
              <a:t>[2</a:t>
            </a:r>
            <a:r>
              <a:rPr sz="2133" b="1" spc="-13" dirty="0">
                <a:solidFill>
                  <a:srgbClr val="FF0000"/>
                </a:solidFill>
                <a:latin typeface="Symbol"/>
                <a:cs typeface="Symbol"/>
              </a:rPr>
              <a:t></a:t>
            </a:r>
            <a:r>
              <a:rPr sz="2133" b="1" spc="-2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133" b="1" spc="-13" dirty="0">
                <a:solidFill>
                  <a:srgbClr val="FF0000"/>
                </a:solidFill>
                <a:latin typeface="Symbol"/>
                <a:cs typeface="Symbol"/>
              </a:rPr>
              <a:t></a:t>
            </a:r>
            <a:r>
              <a:rPr sz="2133" b="1" spc="-20" baseline="-20833" dirty="0">
                <a:solidFill>
                  <a:srgbClr val="FF0000"/>
                </a:solidFill>
                <a:latin typeface="Symbol"/>
                <a:cs typeface="Symbol"/>
              </a:rPr>
              <a:t></a:t>
            </a:r>
            <a:r>
              <a:rPr sz="2133" b="1" spc="-13" dirty="0">
                <a:solidFill>
                  <a:srgbClr val="FF0000"/>
                </a:solidFill>
                <a:latin typeface="Symbol"/>
                <a:cs typeface="Symbol"/>
              </a:rPr>
              <a:t></a:t>
            </a:r>
            <a:r>
              <a:rPr sz="2133" b="1" spc="-13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133" b="1" spc="-2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bi</a:t>
            </a:r>
            <a:r>
              <a:rPr sz="2133" b="1" spc="-13" dirty="0">
                <a:solidFill>
                  <a:srgbClr val="FF0000"/>
                </a:solidFill>
                <a:latin typeface="Times New Roman"/>
                <a:cs typeface="Times New Roman"/>
              </a:rPr>
              <a:t>-V</a:t>
            </a:r>
            <a:r>
              <a:rPr sz="2133" b="1" spc="-2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133" b="1" spc="-13" dirty="0">
                <a:solidFill>
                  <a:srgbClr val="FF0000"/>
                </a:solidFill>
                <a:latin typeface="Times New Roman"/>
                <a:cs typeface="Times New Roman"/>
              </a:rPr>
              <a:t>)(N</a:t>
            </a:r>
            <a:r>
              <a:rPr sz="2133" b="1" spc="-2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133" b="1" spc="-13" dirty="0">
                <a:solidFill>
                  <a:srgbClr val="FF0000"/>
                </a:solidFill>
                <a:latin typeface="Times New Roman"/>
                <a:cs typeface="Times New Roman"/>
              </a:rPr>
              <a:t>+N</a:t>
            </a:r>
            <a:r>
              <a:rPr sz="2133" b="1" spc="-2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133" b="1" spc="-13" dirty="0">
                <a:solidFill>
                  <a:srgbClr val="FF0000"/>
                </a:solidFill>
                <a:latin typeface="Times New Roman"/>
                <a:cs typeface="Times New Roman"/>
              </a:rPr>
              <a:t>)/(q</a:t>
            </a:r>
            <a:r>
              <a:rPr sz="2133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33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133" b="1" spc="-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133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133" b="1" spc="-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133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)]</a:t>
            </a:r>
            <a:r>
              <a:rPr sz="2133" b="1" spc="-7" baseline="25462" dirty="0">
                <a:solidFill>
                  <a:srgbClr val="FF0000"/>
                </a:solidFill>
                <a:latin typeface="Times New Roman"/>
                <a:cs typeface="Times New Roman"/>
              </a:rPr>
              <a:t>1/2</a:t>
            </a:r>
            <a:endParaRPr sz="2133" b="1" baseline="25462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084" y="5217648"/>
            <a:ext cx="12091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Capacitatea de </a:t>
            </a:r>
            <a:r>
              <a:rPr lang="en-GB" sz="2400" b="1" dirty="0" err="1"/>
              <a:t>joncțiune</a:t>
            </a:r>
            <a:r>
              <a:rPr lang="en-GB" sz="2400" b="1" dirty="0"/>
              <a:t> </a:t>
            </a:r>
            <a:r>
              <a:rPr lang="en-GB" sz="2400" b="1" dirty="0" err="1"/>
              <a:t>este</a:t>
            </a:r>
            <a:r>
              <a:rPr lang="en-GB" sz="2400" b="1" dirty="0"/>
              <a:t> o </a:t>
            </a:r>
            <a:r>
              <a:rPr lang="en-GB" sz="2400" b="1" dirty="0" err="1"/>
              <a:t>funcție</a:t>
            </a:r>
            <a:r>
              <a:rPr lang="en-GB" sz="2400" b="1" dirty="0"/>
              <a:t> a </a:t>
            </a:r>
            <a:r>
              <a:rPr lang="en-GB" sz="2400" b="1" dirty="0" err="1"/>
              <a:t>grosimii</a:t>
            </a:r>
            <a:r>
              <a:rPr lang="en-GB" sz="2400" b="1" dirty="0"/>
              <a:t> </a:t>
            </a:r>
            <a:r>
              <a:rPr lang="en-GB" sz="2400" b="1" dirty="0" err="1"/>
              <a:t>stratului</a:t>
            </a:r>
            <a:r>
              <a:rPr lang="en-GB" sz="2400" b="1" dirty="0"/>
              <a:t> de </a:t>
            </a:r>
            <a:r>
              <a:rPr lang="en-GB" sz="2400" b="1" dirty="0" err="1"/>
              <a:t>epuizare</a:t>
            </a:r>
            <a:r>
              <a:rPr lang="en-GB" sz="2400" b="1" dirty="0"/>
              <a:t>, care </a:t>
            </a:r>
            <a:r>
              <a:rPr lang="en-GB" sz="2400" b="1" dirty="0" err="1"/>
              <a:t>variază</a:t>
            </a:r>
            <a:r>
              <a:rPr lang="en-GB" sz="2400" b="1" dirty="0"/>
              <a:t> cu </a:t>
            </a:r>
            <a:r>
              <a:rPr lang="ro-RO" sz="2400" b="1" dirty="0"/>
              <a:t>polarizarea</a:t>
            </a:r>
            <a:r>
              <a:rPr lang="en-GB" sz="2400" b="1" dirty="0"/>
              <a:t> </a:t>
            </a:r>
            <a:r>
              <a:rPr lang="en-GB" sz="2400" b="1" dirty="0" err="1"/>
              <a:t>aplicată</a:t>
            </a:r>
            <a:r>
              <a:rPr lang="en-GB" sz="2400" b="1" dirty="0"/>
              <a:t>, </a:t>
            </a:r>
            <a:r>
              <a:rPr lang="en-GB" sz="2400" b="1" dirty="0" err="1"/>
              <a:t>după</a:t>
            </a:r>
            <a:r>
              <a:rPr lang="en-GB" sz="2400" b="1" dirty="0"/>
              <a:t> cum se </a:t>
            </a:r>
            <a:r>
              <a:rPr lang="en-GB" sz="2400" b="1" dirty="0" err="1"/>
              <a:t>arată</a:t>
            </a:r>
            <a:r>
              <a:rPr lang="en-GB" sz="2400" b="1" dirty="0"/>
              <a:t> în </a:t>
            </a:r>
            <a:r>
              <a:rPr lang="en-GB" sz="2400" b="1" dirty="0" err="1"/>
              <a:t>grafic</a:t>
            </a:r>
            <a:r>
              <a:rPr lang="ro-RO" sz="2400" b="1" dirty="0"/>
              <a:t>. </a:t>
            </a:r>
            <a:r>
              <a:rPr lang="en-GB" sz="2400" b="1" dirty="0" err="1"/>
              <a:t>Prin</a:t>
            </a:r>
            <a:r>
              <a:rPr lang="en-GB" sz="2400" b="1" dirty="0"/>
              <a:t> </a:t>
            </a:r>
            <a:r>
              <a:rPr lang="en-GB" sz="2400" b="1" dirty="0" err="1"/>
              <a:t>urmare</a:t>
            </a:r>
            <a:r>
              <a:rPr lang="en-GB" sz="2400" b="1" dirty="0"/>
              <a:t>, </a:t>
            </a:r>
            <a:r>
              <a:rPr lang="en-GB" sz="2400" b="1" dirty="0" err="1"/>
              <a:t>este</a:t>
            </a:r>
            <a:r>
              <a:rPr lang="en-GB" sz="2400" b="1" dirty="0"/>
              <a:t> </a:t>
            </a:r>
            <a:r>
              <a:rPr lang="en-GB" sz="2400" b="1" dirty="0" err="1"/>
              <a:t>comun</a:t>
            </a:r>
            <a:r>
              <a:rPr lang="en-GB" sz="2400" b="1" dirty="0"/>
              <a:t> </a:t>
            </a:r>
            <a:r>
              <a:rPr lang="ro-RO" sz="2400" b="1" dirty="0"/>
              <a:t>de</a:t>
            </a:r>
            <a:r>
              <a:rPr lang="en-GB" sz="2400" b="1" dirty="0"/>
              <a:t> </a:t>
            </a:r>
            <a:r>
              <a:rPr lang="en-GB" sz="2400" b="1" dirty="0" err="1"/>
              <a:t>specificați</a:t>
            </a:r>
            <a:r>
              <a:rPr lang="en-GB" sz="2400" b="1" dirty="0"/>
              <a:t> </a:t>
            </a:r>
            <a:r>
              <a:rPr lang="ro-RO" sz="2400" b="1" dirty="0"/>
              <a:t>capacitatea joncțiunii la polarizarea zero (deci capacitatea </a:t>
            </a:r>
            <a:r>
              <a:rPr lang="en-US" sz="2400" b="1" dirty="0" err="1" smtClean="0"/>
              <a:t>proiectata</a:t>
            </a:r>
            <a:r>
              <a:rPr lang="en-US" sz="2400" b="1" dirty="0" smtClean="0"/>
              <a:t>, </a:t>
            </a:r>
            <a:r>
              <a:rPr lang="ro-RO" sz="2400" b="1" dirty="0" smtClean="0"/>
              <a:t>constructivă</a:t>
            </a:r>
            <a:r>
              <a:rPr lang="ro-RO" sz="2400" b="1" dirty="0"/>
              <a:t>).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29808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7249" y="346958"/>
            <a:ext cx="4986983" cy="620147"/>
          </a:xfrm>
          <a:prstGeom prst="rect">
            <a:avLst/>
          </a:prstGeom>
        </p:spPr>
        <p:txBody>
          <a:bodyPr vert="horz" wrap="square" lIns="0" tIns="10645" rIns="0" bIns="0" rtlCol="0" anchor="ctr">
            <a:spAutoFit/>
          </a:bodyPr>
          <a:lstStyle/>
          <a:p>
            <a:pPr marL="11206">
              <a:spcBef>
                <a:spcPts val="84"/>
              </a:spcBef>
            </a:pPr>
            <a:r>
              <a:rPr spc="-4" dirty="0" err="1"/>
              <a:t>Lineari</a:t>
            </a:r>
            <a:r>
              <a:rPr lang="ro-RO" spc="-4" dirty="0" err="1"/>
              <a:t>tatea</a:t>
            </a:r>
            <a:r>
              <a:rPr lang="ro-RO" spc="-4" dirty="0"/>
              <a:t> FD</a:t>
            </a:r>
            <a:endParaRPr spc="-4" dirty="0"/>
          </a:p>
        </p:txBody>
      </p:sp>
      <p:sp>
        <p:nvSpPr>
          <p:cNvPr id="3" name="object 3"/>
          <p:cNvSpPr txBox="1"/>
          <p:nvPr/>
        </p:nvSpPr>
        <p:spPr>
          <a:xfrm>
            <a:off x="429594" y="1321627"/>
            <a:ext cx="11198367" cy="832180"/>
          </a:xfrm>
          <a:prstGeom prst="rect">
            <a:avLst/>
          </a:prstGeom>
        </p:spPr>
        <p:txBody>
          <a:bodyPr vert="horz" wrap="square" lIns="0" tIns="11205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lang="ro-RO" sz="2667" b="1" dirty="0">
                <a:latin typeface="Times New Roman"/>
                <a:cs typeface="Times New Roman"/>
              </a:rPr>
              <a:t>Semnalul de răspuns a</a:t>
            </a:r>
            <a:r>
              <a:rPr lang="en-GB" sz="2667" b="1" dirty="0">
                <a:latin typeface="Times New Roman"/>
                <a:cs typeface="Times New Roman"/>
              </a:rPr>
              <a:t> </a:t>
            </a:r>
            <a:r>
              <a:rPr lang="en-GB" sz="2667" b="1" dirty="0" err="1">
                <a:latin typeface="Times New Roman"/>
                <a:cs typeface="Times New Roman"/>
              </a:rPr>
              <a:t>fotodiodei</a:t>
            </a:r>
            <a:r>
              <a:rPr lang="en-GB" sz="2667" b="1" dirty="0">
                <a:latin typeface="Times New Roman"/>
                <a:cs typeface="Times New Roman"/>
              </a:rPr>
              <a:t> </a:t>
            </a:r>
            <a:r>
              <a:rPr lang="ro-RO" sz="2667" b="1" dirty="0">
                <a:latin typeface="Times New Roman"/>
                <a:cs typeface="Times New Roman"/>
              </a:rPr>
              <a:t>la polarizarea inversă </a:t>
            </a:r>
            <a:r>
              <a:rPr lang="en-GB" sz="2667" b="1" dirty="0" err="1">
                <a:latin typeface="Times New Roman"/>
                <a:cs typeface="Times New Roman"/>
              </a:rPr>
              <a:t>este</a:t>
            </a:r>
            <a:r>
              <a:rPr lang="en-GB" sz="2667" b="1" dirty="0">
                <a:latin typeface="Times New Roman"/>
                <a:cs typeface="Times New Roman"/>
              </a:rPr>
              <a:t> </a:t>
            </a:r>
            <a:r>
              <a:rPr lang="en-GB" sz="2667" b="1" dirty="0" err="1">
                <a:latin typeface="Times New Roman"/>
                <a:cs typeface="Times New Roman"/>
              </a:rPr>
              <a:t>extrem</a:t>
            </a:r>
            <a:r>
              <a:rPr lang="en-GB" sz="2667" b="1" dirty="0">
                <a:latin typeface="Times New Roman"/>
                <a:cs typeface="Times New Roman"/>
              </a:rPr>
              <a:t> de </a:t>
            </a:r>
            <a:r>
              <a:rPr lang="en-GB" sz="2667" b="1" dirty="0" err="1">
                <a:latin typeface="Times New Roman"/>
                <a:cs typeface="Times New Roman"/>
              </a:rPr>
              <a:t>liniar</a:t>
            </a:r>
            <a:r>
              <a:rPr lang="en-GB" sz="2667" b="1" dirty="0">
                <a:latin typeface="Times New Roman"/>
                <a:cs typeface="Times New Roman"/>
              </a:rPr>
              <a:t> în </a:t>
            </a:r>
            <a:r>
              <a:rPr lang="en-GB" sz="2667" b="1" dirty="0" err="1">
                <a:latin typeface="Times New Roman"/>
                <a:cs typeface="Times New Roman"/>
              </a:rPr>
              <a:t>raport</a:t>
            </a:r>
            <a:r>
              <a:rPr lang="en-GB" sz="2667" b="1" dirty="0">
                <a:latin typeface="Times New Roman"/>
                <a:cs typeface="Times New Roman"/>
              </a:rPr>
              <a:t> cu </a:t>
            </a:r>
            <a:r>
              <a:rPr lang="en-GB" sz="2667" b="1" dirty="0" err="1">
                <a:latin typeface="Times New Roman"/>
                <a:cs typeface="Times New Roman"/>
              </a:rPr>
              <a:t>iluminarea</a:t>
            </a:r>
            <a:r>
              <a:rPr lang="en-GB" sz="2667" b="1" dirty="0">
                <a:latin typeface="Times New Roman"/>
                <a:cs typeface="Times New Roman"/>
              </a:rPr>
              <a:t> </a:t>
            </a:r>
            <a:r>
              <a:rPr lang="en-GB" sz="2667" b="1" dirty="0" err="1">
                <a:latin typeface="Times New Roman"/>
                <a:cs typeface="Times New Roman"/>
              </a:rPr>
              <a:t>aplicată</a:t>
            </a:r>
            <a:r>
              <a:rPr lang="en-GB" sz="2667" b="1" dirty="0">
                <a:latin typeface="Times New Roman"/>
                <a:cs typeface="Times New Roman"/>
              </a:rPr>
              <a:t> </a:t>
            </a:r>
            <a:r>
              <a:rPr lang="en-GB" sz="2667" b="1" dirty="0" err="1">
                <a:latin typeface="Times New Roman"/>
                <a:cs typeface="Times New Roman"/>
              </a:rPr>
              <a:t>joncțiunii</a:t>
            </a:r>
            <a:r>
              <a:rPr lang="en-GB" sz="2667" b="1" dirty="0">
                <a:latin typeface="Times New Roman"/>
                <a:cs typeface="Times New Roman"/>
              </a:rPr>
              <a:t> </a:t>
            </a:r>
            <a:r>
              <a:rPr lang="ro-RO" sz="2667" b="1" dirty="0">
                <a:latin typeface="Times New Roman"/>
                <a:cs typeface="Times New Roman"/>
              </a:rPr>
              <a:t>FD</a:t>
            </a:r>
            <a:r>
              <a:rPr sz="1588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85853" y="2818181"/>
            <a:ext cx="5542108" cy="832180"/>
          </a:xfrm>
          <a:prstGeom prst="rect">
            <a:avLst/>
          </a:prstGeom>
        </p:spPr>
        <p:txBody>
          <a:bodyPr vert="horz" wrap="square" lIns="0" tIns="11205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667" b="1" dirty="0" err="1">
                <a:latin typeface="Times New Roman"/>
                <a:cs typeface="Times New Roman"/>
              </a:rPr>
              <a:t>Ef</a:t>
            </a:r>
            <a:r>
              <a:rPr lang="ro-RO" sz="2667" b="1" dirty="0" err="1">
                <a:latin typeface="Times New Roman"/>
                <a:cs typeface="Times New Roman"/>
              </a:rPr>
              <a:t>ectul</a:t>
            </a:r>
            <a:r>
              <a:rPr lang="ro-RO" sz="2667" b="1" dirty="0">
                <a:latin typeface="Times New Roman"/>
                <a:cs typeface="Times New Roman"/>
              </a:rPr>
              <a:t> polarizării inverse asupra liniarității răspunsului FD</a:t>
            </a:r>
            <a:endParaRPr sz="2667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9593" y="2539323"/>
            <a:ext cx="5462800" cy="4318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6910427" y="4194905"/>
            <a:ext cx="2431076" cy="503757"/>
          </a:xfrm>
          <a:prstGeom prst="rect">
            <a:avLst/>
          </a:prstGeom>
        </p:spPr>
        <p:txBody>
          <a:bodyPr vert="horz" wrap="square" lIns="0" tIns="11205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I~ </a:t>
            </a:r>
            <a:r>
              <a:rPr sz="320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200" b="1" spc="-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p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3200" b="1" spc="-6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200" b="1" spc="-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sat</a:t>
            </a:r>
            <a:endParaRPr sz="3200" b="1" baseline="-20833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2440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014" y="1392934"/>
            <a:ext cx="11401973" cy="1501466"/>
          </a:xfrm>
          <a:prstGeom prst="rect">
            <a:avLst/>
          </a:prstGeom>
        </p:spPr>
        <p:txBody>
          <a:bodyPr vert="horz" wrap="square" lIns="0" tIns="11205" rIns="0" bIns="0" rtlCol="0">
            <a:spAutoFit/>
          </a:bodyPr>
          <a:lstStyle/>
          <a:p>
            <a:pPr marL="11206" marR="4483">
              <a:spcBef>
                <a:spcPts val="88"/>
              </a:spcBef>
            </a:pPr>
            <a:r>
              <a:rPr lang="en-GB" sz="2400" spc="-4" dirty="0" err="1">
                <a:latin typeface="Times New Roman"/>
                <a:cs typeface="Times New Roman"/>
              </a:rPr>
              <a:t>Aplicarea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tensiunii</a:t>
            </a:r>
            <a:r>
              <a:rPr lang="en-GB" sz="2400" spc="-4" dirty="0">
                <a:latin typeface="Times New Roman"/>
                <a:cs typeface="Times New Roman"/>
              </a:rPr>
              <a:t> inverse </a:t>
            </a:r>
            <a:r>
              <a:rPr lang="en-GB" sz="2400" spc="-4" dirty="0" err="1">
                <a:latin typeface="Times New Roman"/>
                <a:cs typeface="Times New Roman"/>
              </a:rPr>
              <a:t>excesive</a:t>
            </a:r>
            <a:r>
              <a:rPr lang="en-GB" sz="2400" spc="-4" dirty="0">
                <a:latin typeface="Times New Roman"/>
                <a:cs typeface="Times New Roman"/>
              </a:rPr>
              <a:t> la </a:t>
            </a:r>
            <a:r>
              <a:rPr lang="en-GB" sz="2400" spc="-4" dirty="0" err="1">
                <a:latin typeface="Times New Roman"/>
                <a:cs typeface="Times New Roman"/>
              </a:rPr>
              <a:t>fotodiodele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poate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provoca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defectarea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și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degradarea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gravă</a:t>
            </a:r>
            <a:r>
              <a:rPr lang="en-GB" sz="2400" spc="-4" dirty="0">
                <a:latin typeface="Times New Roman"/>
                <a:cs typeface="Times New Roman"/>
              </a:rPr>
              <a:t> a </a:t>
            </a:r>
            <a:r>
              <a:rPr lang="en-GB" sz="2400" spc="-4" dirty="0" err="1">
                <a:latin typeface="Times New Roman"/>
                <a:cs typeface="Times New Roman"/>
              </a:rPr>
              <a:t>performanțelor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ro-RO" sz="2400" spc="-4" dirty="0">
                <a:latin typeface="Times New Roman"/>
                <a:cs typeface="Times New Roman"/>
              </a:rPr>
              <a:t>FD</a:t>
            </a:r>
            <a:r>
              <a:rPr lang="en-GB" sz="2400" spc="-4" dirty="0">
                <a:latin typeface="Times New Roman"/>
                <a:cs typeface="Times New Roman"/>
              </a:rPr>
              <a:t>. </a:t>
            </a:r>
            <a:endParaRPr lang="ro-RO" sz="2400" spc="-4" dirty="0">
              <a:latin typeface="Times New Roman"/>
              <a:cs typeface="Times New Roman"/>
            </a:endParaRPr>
          </a:p>
          <a:p>
            <a:pPr marL="11206" marR="4483">
              <a:spcBef>
                <a:spcPts val="88"/>
              </a:spcBef>
            </a:pPr>
            <a:r>
              <a:rPr lang="en-GB" sz="2400" spc="-4" dirty="0">
                <a:latin typeface="Times New Roman"/>
                <a:cs typeface="Times New Roman"/>
              </a:rPr>
              <a:t>Orice </a:t>
            </a:r>
            <a:r>
              <a:rPr lang="en-GB" sz="2400" spc="-4" dirty="0" err="1">
                <a:latin typeface="Times New Roman"/>
                <a:cs typeface="Times New Roman"/>
              </a:rPr>
              <a:t>tensiune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inversă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aplicată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trebuie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să</a:t>
            </a:r>
            <a:r>
              <a:rPr lang="en-GB" sz="2400" spc="-4" dirty="0">
                <a:latin typeface="Times New Roman"/>
                <a:cs typeface="Times New Roman"/>
              </a:rPr>
              <a:t> fie </a:t>
            </a:r>
            <a:r>
              <a:rPr lang="en-GB" sz="2400" spc="-4" dirty="0" err="1">
                <a:latin typeface="Times New Roman"/>
                <a:cs typeface="Times New Roman"/>
              </a:rPr>
              <a:t>menținută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mai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mică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decât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ro-RO" sz="2400" spc="-4" dirty="0">
                <a:latin typeface="Times New Roman"/>
                <a:cs typeface="Times New Roman"/>
              </a:rPr>
              <a:t>cea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nominală</a:t>
            </a:r>
            <a:r>
              <a:rPr lang="en-GB" sz="2400" spc="-4" dirty="0">
                <a:latin typeface="Times New Roman"/>
                <a:cs typeface="Times New Roman"/>
              </a:rPr>
              <a:t> </a:t>
            </a:r>
            <a:r>
              <a:rPr lang="en-GB" sz="2400" spc="-4" dirty="0" err="1">
                <a:latin typeface="Times New Roman"/>
                <a:cs typeface="Times New Roman"/>
              </a:rPr>
              <a:t>maximă</a:t>
            </a:r>
            <a:r>
              <a:rPr lang="en-GB" sz="2400" spc="-4" dirty="0">
                <a:latin typeface="Times New Roman"/>
                <a:cs typeface="Times New Roman"/>
              </a:rPr>
              <a:t> (V</a:t>
            </a:r>
            <a:r>
              <a:rPr lang="ro-RO" sz="2400" spc="-4" baseline="-25000" dirty="0">
                <a:latin typeface="Times New Roman"/>
                <a:cs typeface="Times New Roman"/>
              </a:rPr>
              <a:t>R</a:t>
            </a:r>
            <a:r>
              <a:rPr lang="en-GB" sz="2400" spc="-4" dirty="0">
                <a:latin typeface="Times New Roman"/>
                <a:cs typeface="Times New Roman"/>
              </a:rPr>
              <a:t> max)</a:t>
            </a:r>
            <a:r>
              <a:rPr lang="ro-RO" sz="2400" spc="-4" dirty="0">
                <a:latin typeface="Times New Roman"/>
                <a:cs typeface="Times New Roman"/>
              </a:rPr>
              <a:t> indicată</a:t>
            </a:r>
            <a:r>
              <a:rPr lang="en-GB" sz="2400" spc="-4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6473" y="338766"/>
            <a:ext cx="7275944" cy="562522"/>
          </a:xfrm>
          <a:prstGeom prst="rect">
            <a:avLst/>
          </a:prstGeom>
        </p:spPr>
        <p:txBody>
          <a:bodyPr vert="horz" wrap="square" lIns="0" tIns="121472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lang="ro-RO" sz="3176" b="1" dirty="0">
                <a:latin typeface="Times New Roman"/>
                <a:cs typeface="Times New Roman"/>
              </a:rPr>
              <a:t>Tensiunea maximă inversă</a:t>
            </a:r>
            <a:r>
              <a:rPr sz="3176" b="1" spc="-97" dirty="0">
                <a:latin typeface="Times New Roman"/>
                <a:cs typeface="Times New Roman"/>
              </a:rPr>
              <a:t> </a:t>
            </a:r>
            <a:r>
              <a:rPr sz="3176" b="1" spc="-67" dirty="0">
                <a:latin typeface="Times New Roman"/>
                <a:cs typeface="Times New Roman"/>
              </a:rPr>
              <a:t>(V</a:t>
            </a:r>
            <a:r>
              <a:rPr sz="3176" b="1" spc="-67" baseline="-25000" dirty="0">
                <a:latin typeface="Times New Roman"/>
                <a:cs typeface="Times New Roman"/>
              </a:rPr>
              <a:t>r</a:t>
            </a:r>
            <a:r>
              <a:rPr sz="3176" b="1" spc="-67" dirty="0">
                <a:latin typeface="Times New Roman"/>
                <a:cs typeface="Times New Roman"/>
              </a:rPr>
              <a:t>)</a:t>
            </a:r>
            <a:endParaRPr sz="3176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200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014" y="374900"/>
            <a:ext cx="5386917" cy="639763"/>
          </a:xfrm>
        </p:spPr>
        <p:txBody>
          <a:bodyPr/>
          <a:lstStyle/>
          <a:p>
            <a:r>
              <a:rPr lang="ro-RO" dirty="0"/>
              <a:t>Timpul de creștere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95014" y="1030996"/>
            <a:ext cx="5386917" cy="30350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măsura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vitezei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răspuns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la un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semnal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intrare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tip prag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să-și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mărească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semnalul la ieșire 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de la 10% la 90% din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nivelul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final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ieșire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9309" y="468191"/>
            <a:ext cx="5389033" cy="639763"/>
          </a:xfrm>
        </p:spPr>
        <p:txBody>
          <a:bodyPr/>
          <a:lstStyle/>
          <a:p>
            <a:r>
              <a:rPr lang="ro-RO" dirty="0"/>
              <a:t>Timpul de răspuns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094893" y="1171309"/>
            <a:ext cx="5389033" cy="180497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detectorul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răspundă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un semnal 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intrare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optică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impul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răspuns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legat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lățimea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bandă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detectorului</a:t>
            </a: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7" name="object 3"/>
          <p:cNvSpPr txBox="1"/>
          <p:nvPr/>
        </p:nvSpPr>
        <p:spPr>
          <a:xfrm>
            <a:off x="6410071" y="3174229"/>
            <a:ext cx="488656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7" dirty="0">
                <a:solidFill>
                  <a:srgbClr val="FF0000"/>
                </a:solidFill>
                <a:latin typeface="Times New Roman"/>
                <a:cs typeface="Times New Roman"/>
              </a:rPr>
              <a:t>BW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3200" b="1" spc="-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7" dirty="0">
                <a:solidFill>
                  <a:srgbClr val="FF0000"/>
                </a:solidFill>
                <a:latin typeface="Times New Roman"/>
                <a:cs typeface="Times New Roman"/>
              </a:rPr>
              <a:t>0.35/</a:t>
            </a:r>
            <a:r>
              <a:rPr sz="3200" b="1" i="1" spc="-7" dirty="0" err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200" b="1" spc="-9" baseline="-24305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GB" sz="3200" b="1" spc="-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o-RO" sz="3200" b="1" spc="-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o-RO" sz="3200" b="1" spc="-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ro-RO" sz="3200" b="1" spc="-9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sz="3200" b="1" spc="-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3200" b="1" spc="-9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sz="3200" b="1" baseline="30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250" y="3809998"/>
            <a:ext cx="4603117" cy="27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371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4608071" y="263619"/>
            <a:ext cx="2975858" cy="35479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6933">
              <a:spcBef>
                <a:spcPts val="127"/>
              </a:spcBef>
            </a:pPr>
            <a:r>
              <a:rPr lang="ro-RO" sz="2200" b="1" kern="0" spc="-47" dirty="0">
                <a:latin typeface="Arial"/>
                <a:cs typeface="Arial"/>
              </a:rPr>
              <a:t>Influența temperaturii</a:t>
            </a:r>
            <a:endParaRPr lang="en-GB" sz="2200" b="1" kern="0" spc="-7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913" y="1090349"/>
            <a:ext cx="11553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În mod </a:t>
            </a:r>
            <a:r>
              <a:rPr lang="en-GB" sz="2400" dirty="0" err="1"/>
              <a:t>tipic</a:t>
            </a:r>
            <a:r>
              <a:rPr lang="en-GB" sz="2400" dirty="0"/>
              <a:t>, </a:t>
            </a:r>
            <a:r>
              <a:rPr lang="en-GB" sz="2400" b="1" dirty="0" err="1"/>
              <a:t>curentul</a:t>
            </a:r>
            <a:r>
              <a:rPr lang="en-GB" sz="2400" b="1" dirty="0"/>
              <a:t> </a:t>
            </a:r>
            <a:r>
              <a:rPr lang="ro-RO" sz="2400" b="1" dirty="0"/>
              <a:t>de întuneric</a:t>
            </a:r>
            <a:r>
              <a:rPr lang="en-GB" sz="2400" b="1" dirty="0"/>
              <a:t> </a:t>
            </a:r>
            <a:r>
              <a:rPr lang="en-GB" sz="2400" dirty="0"/>
              <a:t>al</a:t>
            </a:r>
            <a:r>
              <a:rPr lang="ro-RO" sz="2400" dirty="0"/>
              <a:t> FD din Si</a:t>
            </a:r>
            <a:r>
              <a:rPr lang="en-GB" sz="2400" dirty="0"/>
              <a:t> </a:t>
            </a:r>
            <a:r>
              <a:rPr lang="ro-RO" sz="2400" dirty="0"/>
              <a:t>tip </a:t>
            </a:r>
            <a:r>
              <a:rPr lang="en-GB" sz="2400" i="1" dirty="0">
                <a:solidFill>
                  <a:srgbClr val="FF0000"/>
                </a:solidFill>
              </a:rPr>
              <a:t>PNN +</a:t>
            </a:r>
            <a:r>
              <a:rPr lang="en-GB" sz="2400" dirty="0"/>
              <a:t> se </a:t>
            </a:r>
            <a:r>
              <a:rPr lang="en-GB" sz="2400" dirty="0" err="1"/>
              <a:t>dublează</a:t>
            </a:r>
            <a:r>
              <a:rPr lang="en-GB" sz="2400" dirty="0"/>
              <a:t> </a:t>
            </a:r>
            <a:r>
              <a:rPr lang="en-GB" sz="2400" dirty="0" err="1"/>
              <a:t>aproximativ</a:t>
            </a:r>
            <a:r>
              <a:rPr lang="en-GB" sz="2400" dirty="0"/>
              <a:t> </a:t>
            </a:r>
            <a:r>
              <a:rPr lang="en-GB" sz="2400" dirty="0" err="1"/>
              <a:t>pentru</a:t>
            </a:r>
            <a:r>
              <a:rPr lang="en-GB" sz="2400" dirty="0"/>
              <a:t> </a:t>
            </a:r>
            <a:r>
              <a:rPr lang="en-GB" sz="2400" dirty="0" err="1"/>
              <a:t>fiecare</a:t>
            </a:r>
            <a:r>
              <a:rPr lang="en-GB" sz="2400" dirty="0"/>
              <a:t> </a:t>
            </a:r>
            <a:r>
              <a:rPr lang="en-GB" sz="2400" dirty="0" err="1"/>
              <a:t>creștere</a:t>
            </a:r>
            <a:r>
              <a:rPr lang="en-GB" sz="2400" dirty="0"/>
              <a:t> </a:t>
            </a:r>
            <a:r>
              <a:rPr lang="en-GB" sz="2400" dirty="0" err="1"/>
              <a:t>sau</a:t>
            </a:r>
            <a:r>
              <a:rPr lang="en-GB" sz="2400" dirty="0"/>
              <a:t> </a:t>
            </a:r>
            <a:r>
              <a:rPr lang="en-GB" sz="2400" dirty="0" err="1"/>
              <a:t>scădere</a:t>
            </a:r>
            <a:r>
              <a:rPr lang="en-GB" sz="2400" dirty="0"/>
              <a:t> a </a:t>
            </a:r>
            <a:r>
              <a:rPr lang="en-GB" sz="2400" dirty="0" err="1"/>
              <a:t>temperaturii</a:t>
            </a:r>
            <a:r>
              <a:rPr lang="en-GB" sz="2400" dirty="0"/>
              <a:t> </a:t>
            </a:r>
            <a:r>
              <a:rPr lang="ro-RO" sz="2400" dirty="0"/>
              <a:t>cu 10</a:t>
            </a:r>
            <a:r>
              <a:rPr lang="ro-RO" sz="2400" baseline="30000" dirty="0"/>
              <a:t>o</a:t>
            </a:r>
            <a:r>
              <a:rPr lang="ro-RO" sz="2400" dirty="0"/>
              <a:t> </a:t>
            </a:r>
            <a:r>
              <a:rPr lang="en-GB" sz="2400" dirty="0"/>
              <a:t>C. </a:t>
            </a:r>
            <a:endParaRPr lang="ro-RO" sz="2400" dirty="0"/>
          </a:p>
          <a:p>
            <a:r>
              <a:rPr lang="ro-RO" sz="2400" dirty="0"/>
              <a:t>Iar </a:t>
            </a:r>
            <a:r>
              <a:rPr lang="ro-RO" sz="2400" b="1" dirty="0"/>
              <a:t>r</a:t>
            </a:r>
            <a:r>
              <a:rPr lang="en-GB" sz="2400" b="1" dirty="0" err="1"/>
              <a:t>ezistența</a:t>
            </a:r>
            <a:r>
              <a:rPr lang="en-GB" sz="2400" b="1" dirty="0"/>
              <a:t> </a:t>
            </a:r>
            <a:r>
              <a:rPr lang="en-GB" sz="2400" b="1" dirty="0" err="1"/>
              <a:t>șuntului</a:t>
            </a:r>
            <a:r>
              <a:rPr lang="en-GB" sz="2400" b="1" dirty="0"/>
              <a:t> </a:t>
            </a:r>
            <a:r>
              <a:rPr lang="en-GB" sz="2400" dirty="0"/>
              <a:t>se </a:t>
            </a:r>
            <a:r>
              <a:rPr lang="en-GB" sz="2400" dirty="0" err="1"/>
              <a:t>dublează</a:t>
            </a:r>
            <a:r>
              <a:rPr lang="en-GB" sz="2400" dirty="0"/>
              <a:t> </a:t>
            </a:r>
            <a:r>
              <a:rPr lang="en-GB" sz="2400" dirty="0" err="1"/>
              <a:t>aproximativ</a:t>
            </a:r>
            <a:r>
              <a:rPr lang="en-GB" sz="2400" dirty="0"/>
              <a:t> la </a:t>
            </a:r>
            <a:r>
              <a:rPr lang="en-GB" sz="2400" dirty="0" err="1"/>
              <a:t>fiecare</a:t>
            </a:r>
            <a:r>
              <a:rPr lang="en-GB" sz="2400" dirty="0"/>
              <a:t> </a:t>
            </a:r>
            <a:r>
              <a:rPr lang="en-GB" sz="2400" dirty="0" err="1"/>
              <a:t>schimbare</a:t>
            </a:r>
            <a:r>
              <a:rPr lang="en-GB" sz="2400" dirty="0"/>
              <a:t> de 6 ° C: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115" y="2369375"/>
            <a:ext cx="3310274" cy="1426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8915" y="3874342"/>
            <a:ext cx="11553680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67" b="1" dirty="0" err="1"/>
              <a:t>Aceste</a:t>
            </a:r>
            <a:r>
              <a:rPr lang="en-GB" sz="2667" b="1" dirty="0"/>
              <a:t> </a:t>
            </a:r>
            <a:r>
              <a:rPr lang="en-GB" sz="2667" b="1" dirty="0" err="1"/>
              <a:t>formule</a:t>
            </a:r>
            <a:r>
              <a:rPr lang="en-GB" sz="2667" b="1" dirty="0"/>
              <a:t> pot fi </a:t>
            </a:r>
            <a:r>
              <a:rPr lang="en-GB" sz="2667" b="1" dirty="0" err="1"/>
              <a:t>utilizate</a:t>
            </a:r>
            <a:r>
              <a:rPr lang="en-GB" sz="2667" b="1" dirty="0"/>
              <a:t> </a:t>
            </a:r>
            <a:r>
              <a:rPr lang="en-GB" sz="2667" b="1" dirty="0" err="1"/>
              <a:t>pentru</a:t>
            </a:r>
            <a:r>
              <a:rPr lang="en-GB" sz="2667" b="1" dirty="0"/>
              <a:t> a </a:t>
            </a:r>
            <a:r>
              <a:rPr lang="en-GB" sz="2667" b="1" dirty="0" err="1"/>
              <a:t>calcula</a:t>
            </a:r>
            <a:r>
              <a:rPr lang="en-GB" sz="2667" b="1" dirty="0"/>
              <a:t> </a:t>
            </a:r>
            <a:r>
              <a:rPr lang="en-GB" sz="2667" b="1" dirty="0" err="1"/>
              <a:t>rezistența</a:t>
            </a:r>
            <a:r>
              <a:rPr lang="en-GB" sz="2667" b="1" dirty="0"/>
              <a:t> </a:t>
            </a:r>
            <a:r>
              <a:rPr lang="en-GB" sz="2667" b="1" dirty="0" err="1"/>
              <a:t>șuntului</a:t>
            </a:r>
            <a:r>
              <a:rPr lang="en-GB" sz="2667" b="1" dirty="0"/>
              <a:t> </a:t>
            </a:r>
            <a:r>
              <a:rPr lang="en-GB" sz="2667" b="1" dirty="0" err="1"/>
              <a:t>și</a:t>
            </a:r>
            <a:r>
              <a:rPr lang="en-GB" sz="2667" b="1" dirty="0"/>
              <a:t> </a:t>
            </a:r>
            <a:r>
              <a:rPr lang="en-GB" sz="2667" b="1" dirty="0" err="1"/>
              <a:t>curentul</a:t>
            </a:r>
            <a:r>
              <a:rPr lang="en-GB" sz="2667" b="1" dirty="0"/>
              <a:t> </a:t>
            </a:r>
            <a:r>
              <a:rPr lang="ro-RO" sz="2667" b="1" dirty="0"/>
              <a:t>la întuneric </a:t>
            </a:r>
            <a:r>
              <a:rPr lang="en-GB" sz="2667" b="1" dirty="0" err="1"/>
              <a:t>pentru</a:t>
            </a:r>
            <a:r>
              <a:rPr lang="en-GB" sz="2667" b="1" dirty="0"/>
              <a:t> </a:t>
            </a:r>
            <a:r>
              <a:rPr lang="en-GB" sz="2667" b="1" dirty="0" err="1"/>
              <a:t>orice</a:t>
            </a:r>
            <a:r>
              <a:rPr lang="en-GB" sz="2667" b="1" dirty="0"/>
              <a:t> </a:t>
            </a:r>
            <a:r>
              <a:rPr lang="en-GB" sz="2667" b="1" dirty="0" err="1"/>
              <a:t>temperatură</a:t>
            </a:r>
            <a:r>
              <a:rPr lang="en-GB" sz="2667" b="1" dirty="0"/>
              <a:t> de la </a:t>
            </a:r>
            <a:r>
              <a:rPr lang="en-GB" sz="2667" b="1" dirty="0" err="1"/>
              <a:t>valorile</a:t>
            </a:r>
            <a:r>
              <a:rPr lang="en-GB" sz="2667" b="1" dirty="0"/>
              <a:t> </a:t>
            </a:r>
            <a:r>
              <a:rPr lang="en-GB" sz="2667" b="1" dirty="0" err="1"/>
              <a:t>specificate</a:t>
            </a:r>
            <a:r>
              <a:rPr lang="ro-RO" sz="2667" b="1" dirty="0"/>
              <a:t> (</a:t>
            </a:r>
            <a:r>
              <a:rPr lang="en-GB" sz="2667" b="1" dirty="0"/>
              <a:t>la 25 ° C</a:t>
            </a:r>
            <a:r>
              <a:rPr lang="ro-RO" sz="2667" b="1" dirty="0"/>
              <a:t>)</a:t>
            </a:r>
            <a:r>
              <a:rPr lang="en-GB" sz="2667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3995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014" y="1628639"/>
            <a:ext cx="9708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/>
              <a:t>Pragul detectare</a:t>
            </a:r>
            <a:r>
              <a:rPr lang="en-GB" sz="2400" b="1" dirty="0"/>
              <a:t>=</a:t>
            </a:r>
            <a:r>
              <a:rPr lang="ro-RO" sz="2400" b="1" dirty="0"/>
              <a:t>Semnal de fond la întuneric</a:t>
            </a:r>
            <a:r>
              <a:rPr lang="en-GB" sz="2400" b="1" dirty="0"/>
              <a:t> (A)/</a:t>
            </a:r>
            <a:r>
              <a:rPr lang="en-GB" sz="2400" b="1" dirty="0" err="1"/>
              <a:t>Responsivit</a:t>
            </a:r>
            <a:r>
              <a:rPr lang="ro-RO" sz="2400" b="1" dirty="0" err="1"/>
              <a:t>atea</a:t>
            </a:r>
            <a:r>
              <a:rPr lang="en-GB" sz="2400" b="1" dirty="0"/>
              <a:t> (A/W)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014" y="985720"/>
            <a:ext cx="9632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/>
              <a:t>Pragul de detectare este dictat de curentul de întuneric al FD</a:t>
            </a:r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02227" y="171293"/>
            <a:ext cx="995157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733" b="1" dirty="0"/>
              <a:t>Puterea minimă detectabilă </a:t>
            </a:r>
            <a:r>
              <a:rPr lang="en-GB" sz="3733" b="1" dirty="0"/>
              <a:t>(</a:t>
            </a:r>
            <a:r>
              <a:rPr lang="ro-RO" sz="3733" b="1" dirty="0"/>
              <a:t>Pragul de detectare)</a:t>
            </a:r>
            <a:endParaRPr lang="en-GB" sz="3733" b="1" dirty="0"/>
          </a:p>
        </p:txBody>
      </p:sp>
      <p:sp>
        <p:nvSpPr>
          <p:cNvPr id="7" name="object 14"/>
          <p:cNvSpPr txBox="1"/>
          <p:nvPr/>
        </p:nvSpPr>
        <p:spPr>
          <a:xfrm>
            <a:off x="654424" y="4340680"/>
            <a:ext cx="349581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o-RO" sz="2400" dirty="0">
                <a:solidFill>
                  <a:prstClr val="black"/>
                </a:solidFill>
                <a:latin typeface="Times New Roman"/>
                <a:cs typeface="Times New Roman"/>
              </a:rPr>
              <a:t>Zgomotul</a:t>
            </a:r>
            <a:r>
              <a:rPr lang="en-GB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o-RO" sz="2400" dirty="0">
                <a:solidFill>
                  <a:prstClr val="black"/>
                </a:solidFill>
                <a:latin typeface="Times New Roman"/>
                <a:cs typeface="Times New Roman"/>
              </a:rPr>
              <a:t>radiativ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ro-RO" sz="2400" spc="-7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7" dirty="0" err="1">
                <a:solidFill>
                  <a:prstClr val="black"/>
                </a:solidFill>
                <a:latin typeface="Times New Roman"/>
                <a:cs typeface="Times New Roman"/>
              </a:rPr>
              <a:t>uant</a:t>
            </a:r>
            <a:r>
              <a:rPr lang="ro-RO" sz="2400" spc="-7" dirty="0">
                <a:solidFill>
                  <a:prstClr val="black"/>
                </a:solidFill>
                <a:latin typeface="Times New Roman"/>
                <a:cs typeface="Times New Roman"/>
              </a:rPr>
              <a:t>ic</a:t>
            </a:r>
            <a:r>
              <a:rPr sz="2400" spc="-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17"/>
          <p:cNvSpPr txBox="1"/>
          <p:nvPr/>
        </p:nvSpPr>
        <p:spPr>
          <a:xfrm>
            <a:off x="4640798" y="4298063"/>
            <a:ext cx="2706793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o-RO" sz="2400" dirty="0">
                <a:solidFill>
                  <a:prstClr val="black"/>
                </a:solidFill>
                <a:latin typeface="Times New Roman"/>
                <a:cs typeface="Times New Roman"/>
              </a:rPr>
              <a:t>Zgomotul Jonson –intern detector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18"/>
          <p:cNvSpPr txBox="1"/>
          <p:nvPr/>
        </p:nvSpPr>
        <p:spPr>
          <a:xfrm>
            <a:off x="7414696" y="4285239"/>
            <a:ext cx="2478385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o-RO" sz="2400" spc="-7" dirty="0">
                <a:solidFill>
                  <a:prstClr val="black"/>
                </a:solidFill>
                <a:latin typeface="Times New Roman"/>
                <a:cs typeface="Times New Roman"/>
              </a:rPr>
              <a:t>Zgomotul de circuit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21"/>
          <p:cNvSpPr txBox="1"/>
          <p:nvPr/>
        </p:nvSpPr>
        <p:spPr>
          <a:xfrm>
            <a:off x="10103224" y="4316016"/>
            <a:ext cx="1846728" cy="3556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o-RO" sz="2200" spc="-7" dirty="0">
                <a:solidFill>
                  <a:srgbClr val="FF0000"/>
                </a:solidFill>
                <a:latin typeface="Times New Roman"/>
                <a:cs typeface="Times New Roman"/>
              </a:rPr>
              <a:t>Semnal ieșire</a:t>
            </a:r>
            <a:r>
              <a:rPr sz="2200" spc="-12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i="1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2200" baseline="-20833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6334" y="4989899"/>
            <a:ext cx="3491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i="1" dirty="0">
                <a:solidFill>
                  <a:srgbClr val="FF0000"/>
                </a:solidFill>
              </a:rPr>
              <a:t>Materiale rezistive;</a:t>
            </a:r>
            <a:endParaRPr lang="en-GB" i="1" dirty="0">
              <a:solidFill>
                <a:srgbClr val="FF0000"/>
              </a:solidFill>
            </a:endParaRPr>
          </a:p>
          <a:p>
            <a:r>
              <a:rPr lang="en-GB" i="1" dirty="0">
                <a:solidFill>
                  <a:srgbClr val="FF0000"/>
                </a:solidFill>
              </a:rPr>
              <a:t>Dep</a:t>
            </a:r>
            <a:r>
              <a:rPr lang="ro-RO" i="1" dirty="0" err="1">
                <a:solidFill>
                  <a:srgbClr val="FF0000"/>
                </a:solidFill>
              </a:rPr>
              <a:t>ind</a:t>
            </a:r>
            <a:r>
              <a:rPr lang="ro-RO" i="1" dirty="0">
                <a:solidFill>
                  <a:srgbClr val="FF0000"/>
                </a:solidFill>
              </a:rPr>
              <a:t> de T și lățimea benzii (B) recepție - Hz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598" y="5702209"/>
            <a:ext cx="1144010" cy="6181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75" y="2326563"/>
            <a:ext cx="6773887" cy="124395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1375" y="4974414"/>
            <a:ext cx="3904141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err="1">
                <a:solidFill>
                  <a:srgbClr val="FF0000"/>
                </a:solidFill>
              </a:rPr>
              <a:t>rezultat</a:t>
            </a:r>
            <a:r>
              <a:rPr lang="en-GB" i="1" dirty="0">
                <a:solidFill>
                  <a:srgbClr val="FF0000"/>
                </a:solidFill>
              </a:rPr>
              <a:t> al </a:t>
            </a:r>
            <a:r>
              <a:rPr lang="en-GB" i="1" dirty="0" err="1">
                <a:solidFill>
                  <a:srgbClr val="FF0000"/>
                </a:solidFill>
              </a:rPr>
              <a:t>naturii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statistice</a:t>
            </a:r>
            <a:r>
              <a:rPr lang="en-GB" i="1" dirty="0">
                <a:solidFill>
                  <a:srgbClr val="FF0000"/>
                </a:solidFill>
              </a:rPr>
              <a:t> a </a:t>
            </a:r>
            <a:r>
              <a:rPr lang="en-GB" i="1" dirty="0" err="1">
                <a:solidFill>
                  <a:srgbClr val="FF0000"/>
                </a:solidFill>
              </a:rPr>
              <a:t>generării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și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colectării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electronilor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fotogenerați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după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iluminare</a:t>
            </a:r>
            <a:r>
              <a:rPr lang="en-GB" i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476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Perspective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3459" y="2269551"/>
            <a:ext cx="7440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/>
              <a:t>Liniaritate foarte bună în corespundere cu iluminarea</a:t>
            </a:r>
          </a:p>
          <a:p>
            <a:r>
              <a:rPr lang="ro-RO" sz="2400" b="1" dirty="0"/>
              <a:t>Fond mic</a:t>
            </a:r>
          </a:p>
          <a:p>
            <a:r>
              <a:rPr lang="ro-RO" sz="2400" b="1" dirty="0"/>
              <a:t>Răspuns spectral larg</a:t>
            </a:r>
          </a:p>
          <a:p>
            <a:r>
              <a:rPr lang="ro-RO" sz="2400" b="1" dirty="0"/>
              <a:t>Fiabilitate mecanică bună</a:t>
            </a:r>
          </a:p>
          <a:p>
            <a:r>
              <a:rPr lang="ro-RO" sz="2400" b="1" dirty="0"/>
              <a:t>Compacte și ușoare</a:t>
            </a:r>
          </a:p>
          <a:p>
            <a:r>
              <a:rPr lang="ro-RO" sz="2400" b="1" dirty="0"/>
              <a:t>Timp de exploatare foarte mare</a:t>
            </a:r>
          </a:p>
        </p:txBody>
      </p:sp>
    </p:spTree>
    <p:extLst>
      <p:ext uri="{BB962C8B-B14F-4D97-AF65-F5344CB8AC3E}">
        <p14:creationId xmlns:p14="http://schemas.microsoft.com/office/powerpoint/2010/main" val="3261209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r>
              <a:rPr lang="ro-RO" dirty="0"/>
              <a:t>Alegerea materialului pentru fotodiodă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03232" y="1216242"/>
            <a:ext cx="108022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/>
              <a:t>Materialul pentru fotodiodă trebuie selectat cu banda interzisă puțin mai mică ca energia fotonilor  ce corespunde lungimii de undă maxime de operare</a:t>
            </a:r>
          </a:p>
          <a:p>
            <a:endParaRPr lang="ro-RO" sz="2400" dirty="0"/>
          </a:p>
          <a:p>
            <a:endParaRPr lang="ro-RO" sz="2400" dirty="0"/>
          </a:p>
          <a:p>
            <a:endParaRPr lang="ro-RO" sz="2400" dirty="0"/>
          </a:p>
          <a:p>
            <a:endParaRPr lang="ro-RO" sz="2400" dirty="0"/>
          </a:p>
          <a:p>
            <a:endParaRPr lang="ro-RO" sz="2400" dirty="0"/>
          </a:p>
          <a:p>
            <a:r>
              <a:rPr lang="ro-RO" sz="2400" dirty="0"/>
              <a:t>Aceasta oferă un coeficient de absorbție suficient pentru a asigura o </a:t>
            </a:r>
            <a:r>
              <a:rPr lang="ro-RO" sz="2400" dirty="0" err="1"/>
              <a:t>responzivitate</a:t>
            </a:r>
            <a:r>
              <a:rPr lang="ro-RO" sz="2400" dirty="0"/>
              <a:t> înaltă și astfel limitează și purtătorii </a:t>
            </a:r>
            <a:r>
              <a:rPr lang="ro-RO" sz="2400" dirty="0" err="1"/>
              <a:t>termogenerați</a:t>
            </a:r>
            <a:r>
              <a:rPr lang="ro-RO" sz="2400" dirty="0"/>
              <a:t> care vor dicta fondul (curentul de întuneric)</a:t>
            </a:r>
          </a:p>
          <a:p>
            <a:r>
              <a:rPr lang="ro-RO" sz="2400" dirty="0"/>
              <a:t>FD de Ge au un curent de întuneric relativ mare  deoarece au o bandă interzisă îngustă. Aceasta limitează utilizarea lor la lungimi de undă mici ( mai jos de 1,1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627" y="2002024"/>
            <a:ext cx="39243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4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Detectorii fotonici – principii funcționare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0" y="1336562"/>
            <a:ext cx="10994760" cy="5261460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P</a:t>
            </a:r>
            <a:r>
              <a:rPr lang="en-GB" dirty="0" err="1"/>
              <a:t>rocesul</a:t>
            </a:r>
            <a:r>
              <a:rPr lang="en-GB" dirty="0"/>
              <a:t> de absorbție </a:t>
            </a:r>
            <a:r>
              <a:rPr lang="en-GB" dirty="0" err="1"/>
              <a:t>rezult</a:t>
            </a:r>
            <a:r>
              <a:rPr lang="ro-RO" dirty="0"/>
              <a:t>ă</a:t>
            </a:r>
            <a:r>
              <a:rPr lang="en-GB" dirty="0"/>
              <a:t> direct din </a:t>
            </a:r>
            <a:r>
              <a:rPr lang="en-GB" dirty="0" err="1"/>
              <a:t>evenimente</a:t>
            </a:r>
            <a:r>
              <a:rPr lang="en-GB" dirty="0"/>
              <a:t> </a:t>
            </a:r>
            <a:r>
              <a:rPr lang="en-GB" dirty="0" err="1"/>
              <a:t>cuantice</a:t>
            </a:r>
            <a:r>
              <a:rPr lang="en-GB" dirty="0"/>
              <a:t> </a:t>
            </a:r>
            <a:r>
              <a:rPr lang="en-GB" dirty="0" err="1" smtClean="0"/>
              <a:t>specifice</a:t>
            </a:r>
            <a:r>
              <a:rPr lang="en-GB" dirty="0" smtClean="0"/>
              <a:t>,</a:t>
            </a:r>
            <a:r>
              <a:rPr lang="en-GB" dirty="0" smtClean="0"/>
              <a:t> </a:t>
            </a:r>
            <a:r>
              <a:rPr lang="en-GB" dirty="0"/>
              <a:t>care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apoi</a:t>
            </a:r>
            <a:r>
              <a:rPr lang="en-GB" dirty="0"/>
              <a:t> „</a:t>
            </a:r>
            <a:r>
              <a:rPr lang="en-GB" dirty="0" err="1"/>
              <a:t>num</a:t>
            </a:r>
            <a:r>
              <a:rPr lang="ro-RO" dirty="0"/>
              <a:t>ă</a:t>
            </a:r>
            <a:r>
              <a:rPr lang="en-GB" dirty="0"/>
              <a:t>rat“ de un </a:t>
            </a:r>
            <a:r>
              <a:rPr lang="en-GB" dirty="0" err="1"/>
              <a:t>sistem</a:t>
            </a:r>
            <a:r>
              <a:rPr lang="en-GB" dirty="0"/>
              <a:t> de </a:t>
            </a:r>
            <a:r>
              <a:rPr lang="en-GB" dirty="0" err="1"/>
              <a:t>detecție</a:t>
            </a:r>
            <a:r>
              <a:rPr lang="en-GB" dirty="0"/>
              <a:t>. </a:t>
            </a:r>
            <a:r>
              <a:rPr lang="en-GB" dirty="0" err="1"/>
              <a:t>Astfel</a:t>
            </a:r>
            <a:r>
              <a:rPr lang="en-GB" dirty="0"/>
              <a:t> </a:t>
            </a:r>
            <a:r>
              <a:rPr lang="en-GB" b="1" dirty="0" err="1">
                <a:solidFill>
                  <a:srgbClr val="FF0000"/>
                </a:solidFill>
              </a:rPr>
              <a:t>ieșirea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unui</a:t>
            </a:r>
            <a:r>
              <a:rPr lang="en-GB" b="1" dirty="0">
                <a:solidFill>
                  <a:srgbClr val="FF0000"/>
                </a:solidFill>
              </a:rPr>
              <a:t> detector </a:t>
            </a:r>
            <a:r>
              <a:rPr lang="en-GB" b="1" dirty="0" err="1">
                <a:solidFill>
                  <a:srgbClr val="FF0000"/>
                </a:solidFill>
              </a:rPr>
              <a:t>fotonic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este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legatå</a:t>
            </a:r>
            <a:r>
              <a:rPr lang="en-GB" b="1" dirty="0">
                <a:solidFill>
                  <a:srgbClr val="FF0000"/>
                </a:solidFill>
              </a:rPr>
              <a:t> de </a:t>
            </a:r>
            <a:r>
              <a:rPr lang="en-GB" b="1" dirty="0" err="1">
                <a:solidFill>
                  <a:srgbClr val="FF0000"/>
                </a:solidFill>
              </a:rPr>
              <a:t>viteza</a:t>
            </a:r>
            <a:r>
              <a:rPr lang="en-GB" b="1" dirty="0">
                <a:solidFill>
                  <a:srgbClr val="FF0000"/>
                </a:solidFill>
              </a:rPr>
              <a:t> de absorbție </a:t>
            </a:r>
            <a:r>
              <a:rPr lang="en-GB" b="1" dirty="0" err="1">
                <a:solidFill>
                  <a:srgbClr val="FF0000"/>
                </a:solidFill>
              </a:rPr>
              <a:t>și</a:t>
            </a:r>
            <a:r>
              <a:rPr lang="en-GB" b="1" dirty="0">
                <a:solidFill>
                  <a:srgbClr val="FF0000"/>
                </a:solidFill>
              </a:rPr>
              <a:t> nu de </a:t>
            </a:r>
            <a:r>
              <a:rPr lang="en-GB" b="1" dirty="0" err="1">
                <a:solidFill>
                  <a:srgbClr val="FF0000"/>
                </a:solidFill>
              </a:rPr>
              <a:t>energia</a:t>
            </a:r>
            <a:r>
              <a:rPr lang="en-GB" b="1" dirty="0">
                <a:solidFill>
                  <a:srgbClr val="FF0000"/>
                </a:solidFill>
              </a:rPr>
              <a:t> lor</a:t>
            </a:r>
            <a:r>
              <a:rPr lang="en-GB" dirty="0"/>
              <a:t>. </a:t>
            </a:r>
            <a:endParaRPr lang="ro-RO" dirty="0"/>
          </a:p>
          <a:p>
            <a:r>
              <a:rPr lang="en-GB" dirty="0" err="1"/>
              <a:t>Toate</a:t>
            </a:r>
            <a:r>
              <a:rPr lang="en-GB" dirty="0"/>
              <a:t> </a:t>
            </a:r>
            <a:r>
              <a:rPr lang="en-GB" dirty="0" err="1"/>
              <a:t>procesele</a:t>
            </a:r>
            <a:r>
              <a:rPr lang="en-GB" dirty="0"/>
              <a:t> </a:t>
            </a:r>
            <a:r>
              <a:rPr lang="en-GB" dirty="0" err="1"/>
              <a:t>fotonice</a:t>
            </a:r>
            <a:r>
              <a:rPr lang="en-GB" dirty="0"/>
              <a:t> </a:t>
            </a:r>
            <a:r>
              <a:rPr lang="en-GB" dirty="0" err="1"/>
              <a:t>necesit</a:t>
            </a:r>
            <a:r>
              <a:rPr lang="ro-RO" dirty="0"/>
              <a:t>ă</a:t>
            </a:r>
            <a:r>
              <a:rPr lang="en-GB" dirty="0"/>
              <a:t> o </a:t>
            </a:r>
            <a:r>
              <a:rPr lang="en-GB" dirty="0" err="1"/>
              <a:t>anumit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cantitate</a:t>
            </a:r>
            <a:r>
              <a:rPr lang="en-GB" dirty="0"/>
              <a:t> de </a:t>
            </a:r>
            <a:r>
              <a:rPr lang="en-GB" dirty="0" err="1"/>
              <a:t>energie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fi </a:t>
            </a:r>
            <a:r>
              <a:rPr lang="en-GB" dirty="0" err="1"/>
              <a:t>inițiate</a:t>
            </a:r>
            <a:r>
              <a:rPr lang="en-GB" dirty="0"/>
              <a:t>. </a:t>
            </a:r>
            <a:r>
              <a:rPr lang="en-GB" dirty="0" err="1"/>
              <a:t>Deoarece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foton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E= h</a:t>
            </a:r>
            <a:r>
              <a:rPr lang="el-GR" b="1" dirty="0">
                <a:solidFill>
                  <a:srgbClr val="FF0000"/>
                </a:solidFill>
              </a:rPr>
              <a:t>ν</a:t>
            </a:r>
            <a:r>
              <a:rPr lang="en-GB" b="1" dirty="0">
                <a:solidFill>
                  <a:srgbClr val="FF0000"/>
                </a:solidFill>
              </a:rPr>
              <a:t> = </a:t>
            </a:r>
            <a:r>
              <a:rPr lang="en-GB" b="1" dirty="0" err="1">
                <a:solidFill>
                  <a:srgbClr val="FF0000"/>
                </a:solidFill>
              </a:rPr>
              <a:t>ch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l-GR" b="1" dirty="0">
                <a:solidFill>
                  <a:srgbClr val="FF0000"/>
                </a:solidFill>
              </a:rPr>
              <a:t>λ</a:t>
            </a:r>
            <a:r>
              <a:rPr lang="el-GR" dirty="0"/>
              <a:t> , </a:t>
            </a:r>
            <a:r>
              <a:rPr lang="en-GB" dirty="0" err="1"/>
              <a:t>detectorii</a:t>
            </a:r>
            <a:r>
              <a:rPr lang="en-GB" dirty="0"/>
              <a:t> </a:t>
            </a:r>
            <a:r>
              <a:rPr lang="en-GB" dirty="0" err="1"/>
              <a:t>fotonici</a:t>
            </a:r>
            <a:r>
              <a:rPr lang="en-GB" dirty="0"/>
              <a:t> au o </a:t>
            </a:r>
            <a:r>
              <a:rPr lang="en-GB" b="1" dirty="0" err="1"/>
              <a:t>lungime</a:t>
            </a:r>
            <a:r>
              <a:rPr lang="en-GB" b="1" dirty="0"/>
              <a:t> de und</a:t>
            </a:r>
            <a:r>
              <a:rPr lang="ro-RO" b="1" dirty="0"/>
              <a:t>ă</a:t>
            </a:r>
            <a:r>
              <a:rPr lang="en-GB" b="1" dirty="0"/>
              <a:t> de </a:t>
            </a:r>
            <a:r>
              <a:rPr lang="en-GB" b="1" dirty="0" err="1"/>
              <a:t>prag</a:t>
            </a:r>
            <a:r>
              <a:rPr lang="en-GB" b="1" dirty="0"/>
              <a:t> mare </a:t>
            </a:r>
            <a:r>
              <a:rPr lang="en-GB" b="1" dirty="0" err="1"/>
              <a:t>și</a:t>
            </a:r>
            <a:r>
              <a:rPr lang="en-GB" b="1" dirty="0"/>
              <a:t> </a:t>
            </a:r>
            <a:r>
              <a:rPr lang="en-GB" b="1" dirty="0" err="1"/>
              <a:t>aceasta</a:t>
            </a:r>
            <a:r>
              <a:rPr lang="en-GB" b="1" dirty="0"/>
              <a:t> </a:t>
            </a:r>
            <a:r>
              <a:rPr lang="en-GB" b="1" dirty="0" err="1"/>
              <a:t>este</a:t>
            </a:r>
            <a:r>
              <a:rPr lang="en-GB" b="1" dirty="0"/>
              <a:t> </a:t>
            </a:r>
            <a:r>
              <a:rPr lang="en-GB" b="1" dirty="0" err="1"/>
              <a:t>lungimea</a:t>
            </a:r>
            <a:r>
              <a:rPr lang="en-GB" b="1" dirty="0"/>
              <a:t> de und</a:t>
            </a:r>
            <a:r>
              <a:rPr lang="ro-RO" b="1" dirty="0"/>
              <a:t>ă</a:t>
            </a:r>
            <a:r>
              <a:rPr lang="en-GB" b="1" dirty="0"/>
              <a:t> maxim</a:t>
            </a:r>
            <a:r>
              <a:rPr lang="ro-RO" b="1" dirty="0"/>
              <a:t>ă</a:t>
            </a:r>
            <a:r>
              <a:rPr lang="en-GB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sub care </a:t>
            </a:r>
            <a:r>
              <a:rPr lang="en-GB" b="1" dirty="0" err="1">
                <a:solidFill>
                  <a:srgbClr val="FF0000"/>
                </a:solidFill>
              </a:rPr>
              <a:t>ei</a:t>
            </a:r>
            <a:r>
              <a:rPr lang="en-GB" b="1" dirty="0">
                <a:solidFill>
                  <a:srgbClr val="FF0000"/>
                </a:solidFill>
              </a:rPr>
              <a:t> nu </a:t>
            </a:r>
            <a:r>
              <a:rPr lang="en-GB" b="1" dirty="0" err="1">
                <a:solidFill>
                  <a:srgbClr val="FF0000"/>
                </a:solidFill>
              </a:rPr>
              <a:t>funcționeaz</a:t>
            </a:r>
            <a:r>
              <a:rPr lang="ro-RO" b="1" dirty="0">
                <a:solidFill>
                  <a:srgbClr val="FF0000"/>
                </a:solidFill>
              </a:rPr>
              <a:t>ă</a:t>
            </a:r>
            <a:r>
              <a:rPr lang="en-GB" b="1" dirty="0">
                <a:solidFill>
                  <a:srgbClr val="FF0000"/>
                </a:solidFill>
              </a:rPr>
              <a:t>.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ro-RO" dirty="0">
              <a:solidFill>
                <a:srgbClr val="FF0000"/>
              </a:solidFill>
            </a:endParaRPr>
          </a:p>
          <a:p>
            <a:r>
              <a:rPr lang="en-GB" dirty="0" err="1"/>
              <a:t>Detectorii</a:t>
            </a:r>
            <a:r>
              <a:rPr lang="en-GB" dirty="0"/>
              <a:t> </a:t>
            </a:r>
            <a:r>
              <a:rPr lang="en-GB" dirty="0" err="1"/>
              <a:t>fotonici</a:t>
            </a:r>
            <a:r>
              <a:rPr lang="en-GB" dirty="0"/>
              <a:t> care </a:t>
            </a:r>
            <a:r>
              <a:rPr lang="en-GB" dirty="0" err="1"/>
              <a:t>lucreaz</a:t>
            </a:r>
            <a:r>
              <a:rPr lang="ro-RO" dirty="0"/>
              <a:t>ă</a:t>
            </a:r>
            <a:r>
              <a:rPr lang="en-GB" dirty="0"/>
              <a:t> în </a:t>
            </a:r>
            <a:r>
              <a:rPr lang="ro-RO" dirty="0"/>
              <a:t>IR</a:t>
            </a:r>
            <a:r>
              <a:rPr lang="en-GB" dirty="0"/>
              <a:t>, au </a:t>
            </a:r>
            <a:r>
              <a:rPr lang="en-GB" dirty="0" err="1"/>
              <a:t>energii</a:t>
            </a:r>
            <a:r>
              <a:rPr lang="en-GB" dirty="0"/>
              <a:t> </a:t>
            </a:r>
            <a:r>
              <a:rPr lang="en-GB" dirty="0" err="1"/>
              <a:t>comparabile</a:t>
            </a:r>
            <a:r>
              <a:rPr lang="en-GB" dirty="0"/>
              <a:t> cu </a:t>
            </a:r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 err="1"/>
              <a:t>termic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medie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≈ </a:t>
            </a:r>
            <a:r>
              <a:rPr lang="en-GB" b="1" dirty="0" err="1">
                <a:solidFill>
                  <a:srgbClr val="FF0000"/>
                </a:solidFill>
              </a:rPr>
              <a:t>kT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a </a:t>
            </a:r>
            <a:r>
              <a:rPr lang="en-GB" dirty="0" err="1"/>
              <a:t>atomilor</a:t>
            </a:r>
            <a:r>
              <a:rPr lang="en-GB" dirty="0"/>
              <a:t> din </a:t>
            </a:r>
            <a:r>
              <a:rPr lang="en-GB" dirty="0" err="1"/>
              <a:t>detectorul</a:t>
            </a:r>
            <a:r>
              <a:rPr lang="en-GB" dirty="0"/>
              <a:t> </a:t>
            </a:r>
            <a:r>
              <a:rPr lang="en-GB" dirty="0" err="1"/>
              <a:t>însu</a:t>
            </a:r>
            <a:r>
              <a:rPr lang="ro-RO" dirty="0"/>
              <a:t>ș</a:t>
            </a:r>
            <a:r>
              <a:rPr lang="en-GB" dirty="0" err="1"/>
              <a:t>i</a:t>
            </a:r>
            <a:r>
              <a:rPr lang="en-GB" dirty="0"/>
              <a:t>. Un </a:t>
            </a:r>
            <a:r>
              <a:rPr lang="en-GB" dirty="0" err="1"/>
              <a:t>num</a:t>
            </a:r>
            <a:r>
              <a:rPr lang="ro-RO" dirty="0"/>
              <a:t>ă</a:t>
            </a:r>
            <a:r>
              <a:rPr lang="en-GB" dirty="0"/>
              <a:t>r </a:t>
            </a:r>
            <a:r>
              <a:rPr lang="en-GB" dirty="0" err="1"/>
              <a:t>relativ</a:t>
            </a:r>
            <a:r>
              <a:rPr lang="en-GB" dirty="0"/>
              <a:t> mare de </a:t>
            </a:r>
            <a:r>
              <a:rPr lang="en-GB" dirty="0" err="1"/>
              <a:t>emisii</a:t>
            </a:r>
            <a:r>
              <a:rPr lang="en-GB" dirty="0"/>
              <a:t> de </a:t>
            </a:r>
            <a:r>
              <a:rPr lang="en-GB" dirty="0" err="1"/>
              <a:t>cuante</a:t>
            </a:r>
            <a:r>
              <a:rPr lang="en-GB" dirty="0"/>
              <a:t> pot fi generate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degrab</a:t>
            </a:r>
            <a:r>
              <a:rPr lang="ro-RO" dirty="0"/>
              <a:t>ă</a:t>
            </a:r>
            <a:r>
              <a:rPr lang="en-GB" dirty="0"/>
              <a:t> de agita</a:t>
            </a:r>
            <a:r>
              <a:rPr lang="ro-RO" dirty="0"/>
              <a:t>ț</a:t>
            </a:r>
            <a:r>
              <a:rPr lang="en-GB" dirty="0" err="1"/>
              <a:t>ia</a:t>
            </a:r>
            <a:r>
              <a:rPr lang="en-GB" dirty="0"/>
              <a:t> </a:t>
            </a:r>
            <a:r>
              <a:rPr lang="en-GB" dirty="0" err="1"/>
              <a:t>termic</a:t>
            </a:r>
            <a:r>
              <a:rPr lang="ro-RO" dirty="0"/>
              <a:t>ă</a:t>
            </a:r>
            <a:r>
              <a:rPr lang="en-GB" dirty="0"/>
              <a:t>, </a:t>
            </a:r>
            <a:r>
              <a:rPr lang="en-GB" dirty="0" err="1"/>
              <a:t>decât</a:t>
            </a:r>
            <a:r>
              <a:rPr lang="en-GB" dirty="0"/>
              <a:t> de absorb</a:t>
            </a:r>
            <a:r>
              <a:rPr lang="ro-RO" dirty="0"/>
              <a:t>ț</a:t>
            </a:r>
            <a:r>
              <a:rPr lang="en-GB" dirty="0" err="1"/>
              <a:t>ia</a:t>
            </a:r>
            <a:r>
              <a:rPr lang="en-GB" dirty="0"/>
              <a:t> </a:t>
            </a:r>
            <a:r>
              <a:rPr lang="en-GB" dirty="0" err="1"/>
              <a:t>luminii</a:t>
            </a:r>
            <a:r>
              <a:rPr lang="en-GB" dirty="0"/>
              <a:t> </a:t>
            </a:r>
            <a:r>
              <a:rPr lang="ro-RO" dirty="0"/>
              <a:t>ș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constitui</a:t>
            </a:r>
            <a:r>
              <a:rPr lang="en-GB" dirty="0"/>
              <a:t> </a:t>
            </a:r>
            <a:r>
              <a:rPr lang="en-GB" dirty="0" err="1"/>
              <a:t>astfel</a:t>
            </a:r>
            <a:r>
              <a:rPr lang="en-GB" dirty="0"/>
              <a:t> o </a:t>
            </a:r>
            <a:r>
              <a:rPr lang="en-GB" dirty="0" err="1"/>
              <a:t>surs</a:t>
            </a:r>
            <a:r>
              <a:rPr lang="ro-RO" dirty="0"/>
              <a:t>ă</a:t>
            </a:r>
            <a:r>
              <a:rPr lang="en-GB" dirty="0"/>
              <a:t> de </a:t>
            </a:r>
            <a:r>
              <a:rPr lang="en-GB" dirty="0" err="1"/>
              <a:t>zgomot</a:t>
            </a:r>
            <a:r>
              <a:rPr lang="en-GB" dirty="0"/>
              <a:t>. </a:t>
            </a:r>
            <a:r>
              <a:rPr lang="en-GB" dirty="0" err="1"/>
              <a:t>Pentru</a:t>
            </a:r>
            <a:r>
              <a:rPr lang="en-GB" dirty="0"/>
              <a:t> a mic</a:t>
            </a:r>
            <a:r>
              <a:rPr lang="ro-RO" dirty="0"/>
              <a:t>ș</a:t>
            </a:r>
            <a:r>
              <a:rPr lang="en-GB" dirty="0" err="1"/>
              <a:t>ora</a:t>
            </a:r>
            <a:r>
              <a:rPr lang="en-GB" dirty="0"/>
              <a:t> </a:t>
            </a:r>
            <a:r>
              <a:rPr lang="en-GB" dirty="0" err="1"/>
              <a:t>zgomotul</a:t>
            </a:r>
            <a:r>
              <a:rPr lang="en-GB" dirty="0"/>
              <a:t> se reduce </a:t>
            </a:r>
            <a:r>
              <a:rPr lang="en-GB" dirty="0" err="1"/>
              <a:t>temperatura</a:t>
            </a:r>
            <a:r>
              <a:rPr lang="en-GB" dirty="0"/>
              <a:t> detectorului. </a:t>
            </a:r>
            <a:endParaRPr lang="ro-RO" dirty="0"/>
          </a:p>
          <a:p>
            <a:r>
              <a:rPr lang="ro-RO" dirty="0"/>
              <a:t>Astfel, </a:t>
            </a:r>
            <a:r>
              <a:rPr lang="en-GB" dirty="0" err="1"/>
              <a:t>majoritatea</a:t>
            </a:r>
            <a:r>
              <a:rPr lang="en-GB" dirty="0"/>
              <a:t> </a:t>
            </a:r>
            <a:r>
              <a:rPr lang="en-GB" dirty="0" err="1"/>
              <a:t>detectorilor</a:t>
            </a:r>
            <a:r>
              <a:rPr lang="en-GB" dirty="0"/>
              <a:t> </a:t>
            </a:r>
            <a:r>
              <a:rPr lang="en-GB" dirty="0" err="1"/>
              <a:t>fotonici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opereaz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ro-RO" dirty="0"/>
              <a:t>peste </a:t>
            </a:r>
            <a:r>
              <a:rPr lang="en-GB" dirty="0" err="1"/>
              <a:t>lungim</a:t>
            </a:r>
            <a:r>
              <a:rPr lang="ro-RO" dirty="0"/>
              <a:t>ea</a:t>
            </a:r>
            <a:r>
              <a:rPr lang="en-GB" dirty="0"/>
              <a:t> de und</a:t>
            </a:r>
            <a:r>
              <a:rPr lang="ro-RO" dirty="0"/>
              <a:t>ă</a:t>
            </a:r>
            <a:r>
              <a:rPr lang="en-GB" dirty="0"/>
              <a:t> de 3 µm, </a:t>
            </a:r>
            <a:r>
              <a:rPr lang="en-GB" dirty="0" err="1"/>
              <a:t>trebuie</a:t>
            </a:r>
            <a:r>
              <a:rPr lang="en-GB" dirty="0"/>
              <a:t> s</a:t>
            </a:r>
            <a:r>
              <a:rPr lang="ro-RO" dirty="0"/>
              <a:t>ă</a:t>
            </a:r>
            <a:r>
              <a:rPr lang="en-GB" dirty="0"/>
              <a:t> fie r</a:t>
            </a:r>
            <a:r>
              <a:rPr lang="ro-RO" dirty="0"/>
              <a:t>ă</a:t>
            </a:r>
            <a:r>
              <a:rPr lang="en-GB" dirty="0"/>
              <a:t>cite la </a:t>
            </a:r>
            <a:r>
              <a:rPr lang="ro-RO" dirty="0"/>
              <a:t>T</a:t>
            </a:r>
            <a:r>
              <a:rPr lang="en-GB" dirty="0"/>
              <a:t> </a:t>
            </a:r>
            <a:r>
              <a:rPr lang="en-GB" dirty="0" err="1"/>
              <a:t>azotului</a:t>
            </a:r>
            <a:r>
              <a:rPr lang="en-GB" dirty="0"/>
              <a:t> </a:t>
            </a:r>
            <a:r>
              <a:rPr lang="en-GB" dirty="0" err="1"/>
              <a:t>lichid</a:t>
            </a:r>
            <a:r>
              <a:rPr lang="en-GB" dirty="0"/>
              <a:t> (77 K) </a:t>
            </a:r>
            <a:r>
              <a:rPr lang="en-GB" dirty="0" err="1"/>
              <a:t>sau</a:t>
            </a:r>
            <a:r>
              <a:rPr lang="en-GB" dirty="0"/>
              <a:t> sub ea.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4037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535" y="215496"/>
            <a:ext cx="4764578" cy="848533"/>
          </a:xfrm>
        </p:spPr>
        <p:txBody>
          <a:bodyPr/>
          <a:lstStyle/>
          <a:p>
            <a:r>
              <a:rPr lang="en-US" dirty="0" err="1"/>
              <a:t>Schottky</a:t>
            </a:r>
            <a:r>
              <a:rPr lang="en-US" dirty="0"/>
              <a:t> </a:t>
            </a:r>
            <a:r>
              <a:rPr lang="en-US" dirty="0" err="1"/>
              <a:t>fotodioda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064029"/>
            <a:ext cx="10515600" cy="5112934"/>
          </a:xfrm>
          <a:prstGeom prst="rect">
            <a:avLst/>
          </a:prstGeom>
        </p:spPr>
        <p:txBody>
          <a:bodyPr/>
          <a:lstStyle/>
          <a:p>
            <a:r>
              <a:rPr lang="ro-RO" cap="none" dirty="0"/>
              <a:t>D</a:t>
            </a:r>
            <a:r>
              <a:rPr lang="en-US" cap="none" dirty="0" err="1"/>
              <a:t>ioda</a:t>
            </a:r>
            <a:r>
              <a:rPr lang="en-US" cap="none" dirty="0"/>
              <a:t> cu </a:t>
            </a:r>
            <a:r>
              <a:rPr lang="en-US" cap="none" dirty="0" err="1"/>
              <a:t>bariera</a:t>
            </a:r>
            <a:r>
              <a:rPr lang="en-US" cap="none" dirty="0"/>
              <a:t> </a:t>
            </a:r>
            <a:r>
              <a:rPr lang="ro-RO" cap="none" dirty="0"/>
              <a:t>S</a:t>
            </a:r>
            <a:r>
              <a:rPr lang="en-US" cap="none" dirty="0" err="1"/>
              <a:t>chottky</a:t>
            </a:r>
            <a:r>
              <a:rPr lang="en-US" cap="none" dirty="0"/>
              <a:t> </a:t>
            </a:r>
            <a:r>
              <a:rPr lang="en-US" cap="none" dirty="0" err="1"/>
              <a:t>este</a:t>
            </a:r>
            <a:r>
              <a:rPr lang="en-US" cap="none" dirty="0"/>
              <a:t> similar</a:t>
            </a:r>
            <a:r>
              <a:rPr lang="ro-RO" cap="none" dirty="0"/>
              <a:t>ă unei </a:t>
            </a:r>
            <a:r>
              <a:rPr lang="ro-RO" b="1" cap="none" dirty="0">
                <a:solidFill>
                  <a:srgbClr val="FF0000"/>
                </a:solidFill>
              </a:rPr>
              <a:t>p</a:t>
            </a:r>
            <a:r>
              <a:rPr lang="ro-RO" b="1" cap="none" baseline="30000" dirty="0">
                <a:solidFill>
                  <a:srgbClr val="FF0000"/>
                </a:solidFill>
              </a:rPr>
              <a:t>+</a:t>
            </a:r>
            <a:r>
              <a:rPr lang="ro-RO" b="1" cap="none" dirty="0">
                <a:solidFill>
                  <a:srgbClr val="FF0000"/>
                </a:solidFill>
              </a:rPr>
              <a:t> n joncțiuni asimetrice</a:t>
            </a:r>
            <a:r>
              <a:rPr lang="ro-RO" cap="none" dirty="0"/>
              <a:t>!</a:t>
            </a:r>
          </a:p>
          <a:p>
            <a:r>
              <a:rPr lang="ru-RU" b="1" cap="none" dirty="0"/>
              <a:t>ф</a:t>
            </a:r>
            <a:r>
              <a:rPr lang="ro-RO" b="1" cap="none" baseline="-25000" dirty="0"/>
              <a:t>m</a:t>
            </a:r>
            <a:r>
              <a:rPr lang="ro-RO" b="1" cap="none" dirty="0"/>
              <a:t> </a:t>
            </a:r>
            <a:r>
              <a:rPr lang="ro-RO" cap="none" dirty="0"/>
              <a:t>– lucrul de ieșire al electronilor în metal</a:t>
            </a:r>
            <a:endParaRPr lang="ru-RU" cap="none" dirty="0"/>
          </a:p>
          <a:p>
            <a:r>
              <a:rPr lang="ru-RU" b="1" cap="none" dirty="0"/>
              <a:t>ф</a:t>
            </a:r>
            <a:r>
              <a:rPr lang="ro-RO" b="1" cap="none" baseline="-25000" dirty="0"/>
              <a:t>s</a:t>
            </a:r>
            <a:r>
              <a:rPr lang="ro-RO" cap="none" baseline="-25000" dirty="0"/>
              <a:t> </a:t>
            </a:r>
            <a:r>
              <a:rPr lang="ro-RO" cap="none" dirty="0"/>
              <a:t>– lucrul de ieșire al electronilor în semiconductor</a:t>
            </a:r>
          </a:p>
          <a:p>
            <a:r>
              <a:rPr lang="ro-RO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ro-RO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afinitatea electronului în semiconductor</a:t>
            </a:r>
            <a:endParaRPr lang="en-GB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231" y="1976438"/>
            <a:ext cx="3405187" cy="14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72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ro-RO" dirty="0"/>
              <a:t>Fotodioda pe  bariera </a:t>
            </a:r>
            <a:r>
              <a:rPr lang="ro-RO" dirty="0" err="1"/>
              <a:t>Schottky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2686" y="997528"/>
            <a:ext cx="11381509" cy="4351338"/>
          </a:xfrm>
          <a:prstGeom prst="rect">
            <a:avLst/>
          </a:prstGeom>
        </p:spPr>
        <p:txBody>
          <a:bodyPr/>
          <a:lstStyle/>
          <a:p>
            <a:r>
              <a:rPr lang="ro-RO" cap="none" dirty="0"/>
              <a:t>structură foarte simplă</a:t>
            </a:r>
          </a:p>
          <a:p>
            <a:r>
              <a:rPr lang="ro-RO" cap="none" dirty="0"/>
              <a:t>nu este necesară careva p-n joncțiune; nu sunt pierderi optice în stratul </a:t>
            </a:r>
            <a:r>
              <a:rPr lang="ro-RO" b="1" i="1" cap="none" dirty="0"/>
              <a:t>p</a:t>
            </a:r>
            <a:r>
              <a:rPr lang="ro-RO" cap="none" dirty="0"/>
              <a:t>;</a:t>
            </a:r>
          </a:p>
          <a:p>
            <a:r>
              <a:rPr lang="ro-RO" cap="none" dirty="0"/>
              <a:t>interfața abruptă </a:t>
            </a:r>
            <a:r>
              <a:rPr lang="ro-RO" cap="none" dirty="0" err="1"/>
              <a:t>Me</a:t>
            </a:r>
            <a:r>
              <a:rPr lang="ro-RO" cap="none" dirty="0"/>
              <a:t>-Sc – regiunea activă foarte îngustă poate fi realizată, ce ne oferă un răspuns foarte rapid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6" y="3173197"/>
            <a:ext cx="5512844" cy="3344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2819183"/>
            <a:ext cx="4171950" cy="2867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5217" y="5703136"/>
            <a:ext cx="70115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dirty="0"/>
              <a:t>Polarizare inversă.</a:t>
            </a:r>
          </a:p>
          <a:p>
            <a:r>
              <a:rPr lang="ro-RO" sz="2800" dirty="0"/>
              <a:t> Mod fundamental (bandă-bandă-) de operare</a:t>
            </a:r>
          </a:p>
        </p:txBody>
      </p:sp>
    </p:spTree>
    <p:extLst>
      <p:ext uri="{BB962C8B-B14F-4D97-AF65-F5344CB8AC3E}">
        <p14:creationId xmlns:p14="http://schemas.microsoft.com/office/powerpoint/2010/main" val="29806407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8712" y="312708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ro-RO" cap="none" dirty="0"/>
              <a:t>intervalul spectral poate fi extins spre lungimi de undă mari din cauza </a:t>
            </a:r>
            <a:r>
              <a:rPr lang="ro-RO" cap="none" dirty="0" err="1"/>
              <a:t>fotoexcitării</a:t>
            </a:r>
            <a:r>
              <a:rPr lang="ro-RO" cap="none" dirty="0"/>
              <a:t> în metal</a:t>
            </a:r>
            <a:endParaRPr lang="en-GB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10" y="1605359"/>
            <a:ext cx="9057203" cy="464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769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Conceptul </a:t>
            </a:r>
            <a:r>
              <a:rPr lang="ro-RO" dirty="0" err="1"/>
              <a:t>fotodetectorului</a:t>
            </a:r>
            <a:r>
              <a:rPr lang="ro-RO" dirty="0"/>
              <a:t> </a:t>
            </a:r>
            <a:r>
              <a:rPr lang="ro-RO" dirty="0" err="1"/>
              <a:t>Me</a:t>
            </a:r>
            <a:r>
              <a:rPr lang="ro-RO" dirty="0"/>
              <a:t>-Sc-</a:t>
            </a:r>
            <a:r>
              <a:rPr lang="ro-RO" dirty="0" err="1"/>
              <a:t>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ro-RO" cap="none" dirty="0"/>
              <a:t>conține 2 contacte Schottky identice</a:t>
            </a:r>
          </a:p>
          <a:p>
            <a:r>
              <a:rPr lang="ro-RO" cap="none" dirty="0"/>
              <a:t>se aplică polarizare diferită la aceste fotodiode</a:t>
            </a:r>
            <a:endParaRPr lang="en-GB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33" y="3299979"/>
            <a:ext cx="3933825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524" y="3219393"/>
            <a:ext cx="6218698" cy="32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680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780"/>
          </a:xfrm>
        </p:spPr>
        <p:txBody>
          <a:bodyPr/>
          <a:lstStyle/>
          <a:p>
            <a:r>
              <a:rPr lang="ro-RO" dirty="0" err="1"/>
              <a:t>Schottky</a:t>
            </a:r>
            <a:r>
              <a:rPr lang="ro-RO" dirty="0"/>
              <a:t> detector               </a:t>
            </a:r>
            <a:r>
              <a:rPr lang="ro-RO" dirty="0" err="1"/>
              <a:t>Me</a:t>
            </a:r>
            <a:r>
              <a:rPr lang="ro-RO" dirty="0"/>
              <a:t>-Sc-</a:t>
            </a:r>
            <a:r>
              <a:rPr lang="ro-RO" dirty="0" err="1"/>
              <a:t>Me</a:t>
            </a:r>
            <a:r>
              <a:rPr lang="ro-RO" dirty="0"/>
              <a:t> detector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5121247"/>
            <a:ext cx="4714702" cy="1396537"/>
          </a:xfrm>
          <a:prstGeom prst="rect">
            <a:avLst/>
          </a:prstGeom>
        </p:spPr>
        <p:txBody>
          <a:bodyPr/>
          <a:lstStyle/>
          <a:p>
            <a:r>
              <a:rPr lang="ro-RO" cap="none" dirty="0"/>
              <a:t>la polarizarea zero </a:t>
            </a:r>
            <a:r>
              <a:rPr lang="ro-RO" cap="none" dirty="0" err="1"/>
              <a:t>fotodetectorul</a:t>
            </a:r>
            <a:r>
              <a:rPr lang="ro-RO" cap="none" dirty="0"/>
              <a:t> Schottky produce un fotocurent</a:t>
            </a:r>
            <a:endParaRPr lang="en-GB" cap="non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6771" y="4781031"/>
            <a:ext cx="6483927" cy="2076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La polarizarea zero </a:t>
            </a:r>
            <a:r>
              <a:rPr lang="ro-RO" dirty="0" err="1"/>
              <a:t>Me</a:t>
            </a:r>
            <a:r>
              <a:rPr lang="ro-RO" dirty="0"/>
              <a:t>-Sc-</a:t>
            </a:r>
            <a:r>
              <a:rPr lang="ro-RO" dirty="0" err="1"/>
              <a:t>Me</a:t>
            </a:r>
            <a:r>
              <a:rPr lang="ro-RO" dirty="0"/>
              <a:t> structura este simetrică; </a:t>
            </a:r>
            <a:r>
              <a:rPr lang="ro-RO" dirty="0" err="1"/>
              <a:t>Cîmpul</a:t>
            </a:r>
            <a:r>
              <a:rPr lang="ro-RO" dirty="0"/>
              <a:t> electric în centrul structurii este zero. Electronii </a:t>
            </a:r>
            <a:r>
              <a:rPr lang="ro-RO" dirty="0" err="1"/>
              <a:t>fotoexcitați</a:t>
            </a:r>
            <a:r>
              <a:rPr lang="ro-RO" dirty="0"/>
              <a:t> sunt captați în groapa de potențial; Curentul net este zero.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113906"/>
            <a:ext cx="86772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805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o-RO" dirty="0"/>
              <a:t>Detectorul </a:t>
            </a:r>
            <a:r>
              <a:rPr lang="ro-RO" dirty="0" err="1"/>
              <a:t>Me</a:t>
            </a:r>
            <a:r>
              <a:rPr lang="ro-RO" dirty="0"/>
              <a:t>-Sc-</a:t>
            </a:r>
            <a:r>
              <a:rPr lang="ro-RO" dirty="0" err="1"/>
              <a:t>Me</a:t>
            </a:r>
            <a:r>
              <a:rPr lang="ro-RO" dirty="0"/>
              <a:t> la polarizare moderată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011" y="3912120"/>
            <a:ext cx="11878235" cy="2945880"/>
          </a:xfrm>
          <a:prstGeom prst="rect">
            <a:avLst/>
          </a:prstGeom>
        </p:spPr>
        <p:txBody>
          <a:bodyPr/>
          <a:lstStyle/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bariera de potențial se micșorează la polarizare directă</a:t>
            </a: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există un 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cîmp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electric între 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electrodele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Schottky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majoritatea fotoelectronilor sunt captați în groapa de potențial.</a:t>
            </a:r>
          </a:p>
          <a:p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fotogolurile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nu sunt captate dar încă nu pot părăsi regiunea activă, din cauza sarcinii electronilor captați.</a:t>
            </a: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curentul net este foarte mic.</a:t>
            </a:r>
            <a:endParaRPr lang="en-GB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59" y="1127385"/>
            <a:ext cx="78676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68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6"/>
            <a:ext cx="11521439" cy="881784"/>
          </a:xfrm>
        </p:spPr>
        <p:txBody>
          <a:bodyPr>
            <a:normAutofit/>
          </a:bodyPr>
          <a:lstStyle/>
          <a:p>
            <a:r>
              <a:rPr lang="ro-RO" dirty="0" err="1"/>
              <a:t>Me</a:t>
            </a:r>
            <a:r>
              <a:rPr lang="ro-RO" dirty="0"/>
              <a:t>-Sc- </a:t>
            </a:r>
            <a:r>
              <a:rPr lang="ro-RO" dirty="0" err="1"/>
              <a:t>Me</a:t>
            </a:r>
            <a:r>
              <a:rPr lang="ro-RO" dirty="0"/>
              <a:t> detector la schimbarea prin polarizare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463040"/>
            <a:ext cx="10515600" cy="4713923"/>
          </a:xfrm>
          <a:prstGeom prst="rect">
            <a:avLst/>
          </a:prstGeom>
        </p:spPr>
        <p:txBody>
          <a:bodyPr/>
          <a:lstStyle/>
          <a:p>
            <a:r>
              <a:rPr lang="ro-RO" cap="none" dirty="0"/>
              <a:t>bariera de potențial pentru fotoelectronii dispăruți</a:t>
            </a:r>
            <a:r>
              <a:rPr lang="ro-RO" dirty="0"/>
              <a:t>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2176"/>
            <a:ext cx="9722604" cy="40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191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4825" y="429087"/>
            <a:ext cx="6876011" cy="5988338"/>
          </a:xfrm>
          <a:prstGeom prst="rect">
            <a:avLst/>
          </a:prstGeom>
        </p:spPr>
        <p:txBody>
          <a:bodyPr/>
          <a:lstStyle/>
          <a:p>
            <a:r>
              <a:rPr lang="ro-RO" cap="none" dirty="0"/>
              <a:t>condițiile </a:t>
            </a:r>
            <a:r>
              <a:rPr lang="ro-RO" cap="none" dirty="0" err="1"/>
              <a:t>flat-band</a:t>
            </a:r>
            <a:r>
              <a:rPr lang="ro-RO" cap="none" dirty="0"/>
              <a:t> pentru </a:t>
            </a:r>
            <a:r>
              <a:rPr lang="ro-RO" cap="none" dirty="0" err="1"/>
              <a:t>fotodetector</a:t>
            </a:r>
            <a:r>
              <a:rPr lang="ro-RO" cap="none" dirty="0"/>
              <a:t> </a:t>
            </a:r>
            <a:r>
              <a:rPr lang="ro-RO" cap="none" dirty="0" err="1"/>
              <a:t>Me</a:t>
            </a:r>
            <a:r>
              <a:rPr lang="ro-RO" cap="none" dirty="0"/>
              <a:t>-Sc-</a:t>
            </a:r>
            <a:r>
              <a:rPr lang="ro-RO" cap="none" dirty="0" err="1"/>
              <a:t>Me</a:t>
            </a:r>
            <a:r>
              <a:rPr lang="ro-RO" cap="none" dirty="0"/>
              <a:t>:</a:t>
            </a:r>
          </a:p>
          <a:p>
            <a:r>
              <a:rPr lang="ro-RO" cap="none" dirty="0"/>
              <a:t>considerăm polarizarea inversă pentru electroda din </a:t>
            </a:r>
            <a:r>
              <a:rPr lang="ro-RO" cap="none" dirty="0" smtClean="0"/>
              <a:t>stânga</a:t>
            </a:r>
            <a:r>
              <a:rPr lang="ro-RO" cap="none" dirty="0"/>
              <a:t>.</a:t>
            </a:r>
          </a:p>
          <a:p>
            <a:r>
              <a:rPr lang="ro-RO" cap="none" dirty="0"/>
              <a:t>la creșterea potențialului regiunea sărăcită w crește:</a:t>
            </a:r>
          </a:p>
          <a:p>
            <a:endParaRPr lang="ro-RO" dirty="0"/>
          </a:p>
          <a:p>
            <a:endParaRPr lang="ro-RO" dirty="0"/>
          </a:p>
          <a:p>
            <a:r>
              <a:rPr lang="ro-RO" cap="none" dirty="0"/>
              <a:t>la polarizarea benzilor plate cu </a:t>
            </a:r>
            <a:r>
              <a:rPr lang="ro-RO" cap="none" dirty="0" err="1"/>
              <a:t>vfb</a:t>
            </a:r>
            <a:r>
              <a:rPr lang="ro-RO" cap="none" dirty="0"/>
              <a:t>, regiunea sărăcită cu </a:t>
            </a:r>
            <a:r>
              <a:rPr lang="ro-RO" dirty="0"/>
              <a:t>W </a:t>
            </a:r>
            <a:r>
              <a:rPr lang="ro-RO" cap="none" dirty="0"/>
              <a:t>este egală cu distanța dintre </a:t>
            </a:r>
            <a:r>
              <a:rPr lang="ro-RO" cap="none" dirty="0" err="1"/>
              <a:t>electrode</a:t>
            </a:r>
            <a:r>
              <a:rPr lang="ro-RO" cap="none" dirty="0"/>
              <a:t> </a:t>
            </a:r>
            <a:r>
              <a:rPr lang="ro-RO" dirty="0"/>
              <a:t>L:  </a:t>
            </a:r>
            <a:r>
              <a:rPr lang="ro-RO" b="1" dirty="0"/>
              <a:t>W = L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933" y="2835389"/>
            <a:ext cx="4248150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892" y="5503025"/>
            <a:ext cx="2028825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681" y="1484384"/>
            <a:ext cx="4415319" cy="364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166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672"/>
          </a:xfrm>
        </p:spPr>
        <p:txBody>
          <a:bodyPr>
            <a:normAutofit fontScale="90000"/>
          </a:bodyPr>
          <a:lstStyle/>
          <a:p>
            <a:r>
              <a:rPr lang="ro-RO" dirty="0"/>
              <a:t>Capacitatea fotodiodei </a:t>
            </a:r>
            <a:r>
              <a:rPr lang="ro-RO" dirty="0" err="1"/>
              <a:t>Me</a:t>
            </a:r>
            <a:r>
              <a:rPr lang="ro-RO" dirty="0"/>
              <a:t>-Sc-</a:t>
            </a:r>
            <a:r>
              <a:rPr lang="ro-RO" dirty="0" err="1"/>
              <a:t>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1821" y="1046798"/>
            <a:ext cx="10999124" cy="476440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capacitatea este mică deoarece avem o structură cu geometria planară!</a:t>
            </a:r>
          </a:p>
          <a:p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unde </a:t>
            </a:r>
            <a:r>
              <a:rPr lang="el-GR" b="1" cap="none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 constanta dielectrică a sc;</a:t>
            </a:r>
            <a:endParaRPr lang="en-GB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80" y="2185675"/>
            <a:ext cx="4314825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558" y="2820093"/>
            <a:ext cx="3666131" cy="12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529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619" y="331874"/>
            <a:ext cx="7773785" cy="798657"/>
          </a:xfrm>
        </p:spPr>
        <p:txBody>
          <a:bodyPr/>
          <a:lstStyle/>
          <a:p>
            <a:r>
              <a:rPr lang="ro-RO" dirty="0"/>
              <a:t>Avantaje ale structurii </a:t>
            </a:r>
            <a:r>
              <a:rPr lang="ro-RO" dirty="0" err="1"/>
              <a:t>Me</a:t>
            </a:r>
            <a:r>
              <a:rPr lang="ro-RO" dirty="0"/>
              <a:t>-Sc-</a:t>
            </a:r>
            <a:r>
              <a:rPr lang="ro-RO" dirty="0" err="1"/>
              <a:t>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199" y="1130531"/>
            <a:ext cx="10965873" cy="5046432"/>
          </a:xfrm>
          <a:prstGeom prst="rect">
            <a:avLst/>
          </a:prstGeom>
        </p:spPr>
        <p:txBody>
          <a:bodyPr/>
          <a:lstStyle/>
          <a:p>
            <a:r>
              <a:rPr lang="ro-RO" cap="none" dirty="0" err="1"/>
              <a:t>cîmp</a:t>
            </a:r>
            <a:r>
              <a:rPr lang="ro-RO" cap="none" dirty="0"/>
              <a:t> electric puternic în regiunea de lucru</a:t>
            </a:r>
          </a:p>
          <a:p>
            <a:pPr marL="0" indent="0">
              <a:buNone/>
            </a:pPr>
            <a:r>
              <a:rPr lang="ro-RO" cap="none" dirty="0"/>
              <a:t>   - fotocurent pur de drift, componenta </a:t>
            </a:r>
            <a:r>
              <a:rPr lang="ro-RO" cap="none" dirty="0" err="1"/>
              <a:t>difuzională</a:t>
            </a:r>
            <a:r>
              <a:rPr lang="ro-RO" cap="none" dirty="0"/>
              <a:t> – zero;</a:t>
            </a:r>
          </a:p>
          <a:p>
            <a:pPr marL="0" indent="0">
              <a:buNone/>
            </a:pPr>
            <a:r>
              <a:rPr lang="ro-RO" cap="none" dirty="0"/>
              <a:t>    - </a:t>
            </a:r>
            <a:r>
              <a:rPr lang="ro-RO" cap="none" dirty="0" err="1"/>
              <a:t>fotorăspuns</a:t>
            </a:r>
            <a:r>
              <a:rPr lang="ro-RO" cap="none" dirty="0"/>
              <a:t> foarte rapid, determinat de viteza de saturație </a:t>
            </a:r>
            <a:r>
              <a:rPr lang="ro-RO" cap="none" dirty="0" err="1"/>
              <a:t>Vs</a:t>
            </a:r>
            <a:endParaRPr lang="ro-RO" cap="none" dirty="0"/>
          </a:p>
          <a:p>
            <a:pPr marL="0" indent="0">
              <a:buNone/>
            </a:pPr>
            <a:endParaRPr lang="ro-RO" cap="none" dirty="0"/>
          </a:p>
          <a:p>
            <a:pPr marL="0" indent="0">
              <a:buNone/>
            </a:pPr>
            <a:r>
              <a:rPr lang="ro-RO" cap="none" dirty="0"/>
              <a:t>-nici o necesitate de contacte ohmice – materialul poate fi dopat slab;</a:t>
            </a:r>
          </a:p>
          <a:p>
            <a:pPr marL="0" indent="0">
              <a:buNone/>
            </a:pPr>
            <a:r>
              <a:rPr lang="ro-RO" cap="none" dirty="0"/>
              <a:t>-curentul de întuneric foarte mic (din cauza conectării coadă-coadă a 2 diode Schottky);</a:t>
            </a:r>
          </a:p>
          <a:p>
            <a:pPr marL="0" indent="0">
              <a:buNone/>
            </a:pPr>
            <a:r>
              <a:rPr lang="ro-RO" cap="none" dirty="0"/>
              <a:t>-capacitate foarte mică -  </a:t>
            </a:r>
            <a:r>
              <a:rPr lang="ro-RO" cap="none" dirty="0" err="1"/>
              <a:t>Rc</a:t>
            </a:r>
            <a:r>
              <a:rPr lang="ro-RO" cap="none" dirty="0"/>
              <a:t> – foarte mic – constant;</a:t>
            </a:r>
          </a:p>
          <a:p>
            <a:pPr marL="0" indent="0">
              <a:buNone/>
            </a:pPr>
            <a:r>
              <a:rPr lang="ro-RO" cap="none" dirty="0"/>
              <a:t>-construcția planară – compatibilitatea cu tehnologia circuitelor integrate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34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553" y="570566"/>
            <a:ext cx="10515600" cy="6188822"/>
          </a:xfrm>
        </p:spPr>
        <p:txBody>
          <a:bodyPr>
            <a:normAutofit/>
          </a:bodyPr>
          <a:lstStyle/>
          <a:p>
            <a:r>
              <a:rPr lang="ro-RO" dirty="0"/>
              <a:t>Au loc diferite tipuri de tranziție</a:t>
            </a:r>
          </a:p>
          <a:p>
            <a:r>
              <a:rPr lang="en-GB" dirty="0"/>
              <a:t>1. </a:t>
            </a:r>
            <a:r>
              <a:rPr lang="en-GB" dirty="0" err="1"/>
              <a:t>Interband</a:t>
            </a:r>
            <a:r>
              <a:rPr lang="ro-RO" dirty="0"/>
              <a:t>ă</a:t>
            </a:r>
            <a:r>
              <a:rPr lang="en-GB" dirty="0"/>
              <a:t> – </a:t>
            </a:r>
            <a:r>
              <a:rPr lang="ro-RO" dirty="0"/>
              <a:t>BV - BC</a:t>
            </a:r>
            <a:r>
              <a:rPr lang="en-GB" dirty="0"/>
              <a:t> </a:t>
            </a:r>
            <a:endParaRPr lang="ro-RO" dirty="0"/>
          </a:p>
          <a:p>
            <a:r>
              <a:rPr lang="en-GB" dirty="0"/>
              <a:t>2. </a:t>
            </a:r>
            <a:r>
              <a:rPr lang="en-GB" dirty="0" err="1"/>
              <a:t>Interband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en-GB" dirty="0" err="1"/>
              <a:t>impurit</a:t>
            </a:r>
            <a:r>
              <a:rPr lang="ro-RO" dirty="0" err="1"/>
              <a:t>ăți</a:t>
            </a:r>
            <a:r>
              <a:rPr lang="en-GB" dirty="0"/>
              <a:t> – 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   nivel impuritate – BV sau BC</a:t>
            </a:r>
            <a:r>
              <a:rPr lang="en-GB" dirty="0"/>
              <a:t>. </a:t>
            </a:r>
            <a:endParaRPr lang="ro-RO" dirty="0"/>
          </a:p>
          <a:p>
            <a:endParaRPr lang="ro-RO" dirty="0"/>
          </a:p>
          <a:p>
            <a:r>
              <a:rPr lang="en-GB" dirty="0"/>
              <a:t>3. Barrier height – </a:t>
            </a:r>
            <a:r>
              <a:rPr lang="ro-RO" dirty="0"/>
              <a:t>trecere peste bariera Schottky la </a:t>
            </a:r>
            <a:r>
              <a:rPr lang="ro-RO" dirty="0" err="1"/>
              <a:t>Me</a:t>
            </a:r>
            <a:r>
              <a:rPr lang="ro-RO" dirty="0"/>
              <a:t>-Sc joncțiune</a:t>
            </a:r>
            <a:endParaRPr lang="en-GB" dirty="0"/>
          </a:p>
        </p:txBody>
      </p:sp>
      <p:pic>
        <p:nvPicPr>
          <p:cNvPr id="2050" name="Picture 2" descr="Photoinduced electron transitions in a semiconductor. In (а):... | Download  Scientific Diagram">
            <a:extLst>
              <a:ext uri="{FF2B5EF4-FFF2-40B4-BE49-F238E27FC236}">
                <a16:creationId xmlns:a16="http://schemas.microsoft.com/office/drawing/2014/main" xmlns="" id="{A68C8792-5C0B-A525-E36D-95AA250F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29" y="1257953"/>
            <a:ext cx="3854824" cy="19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an der Waals Stacking Induced Transition from Schottky to Ohmic Contacts:  2D Metals on Multilayer InSe | Journal of the American Chemical Society">
            <a:extLst>
              <a:ext uri="{FF2B5EF4-FFF2-40B4-BE49-F238E27FC236}">
                <a16:creationId xmlns:a16="http://schemas.microsoft.com/office/drawing/2014/main" xmlns="" id="{F670BD06-855C-C9C5-23BC-F3BD4715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41" y="3539912"/>
            <a:ext cx="3581834" cy="326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543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634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pin fotodiodă?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874" y="1198180"/>
            <a:ext cx="8089025" cy="537604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fontAlgn="base"/>
            <a:r>
              <a:rPr lang="ro-RO" cap="none" dirty="0" err="1"/>
              <a:t>foto</a:t>
            </a:r>
            <a:r>
              <a:rPr lang="en-GB" cap="none" dirty="0" err="1"/>
              <a:t>dioda</a:t>
            </a:r>
            <a:r>
              <a:rPr lang="en-GB" cap="none" dirty="0"/>
              <a:t> pin </a:t>
            </a:r>
            <a:r>
              <a:rPr lang="en-GB" cap="none" dirty="0" err="1"/>
              <a:t>este</a:t>
            </a:r>
            <a:r>
              <a:rPr lang="en-GB" cap="none" dirty="0"/>
              <a:t> un tip de detector </a:t>
            </a:r>
            <a:r>
              <a:rPr lang="en-GB" cap="none" dirty="0" err="1"/>
              <a:t>foto</a:t>
            </a:r>
            <a:r>
              <a:rPr lang="en-GB" cap="none" dirty="0"/>
              <a:t>, </a:t>
            </a:r>
            <a:r>
              <a:rPr lang="en-GB" cap="none" dirty="0" err="1"/>
              <a:t>utilizat</a:t>
            </a:r>
            <a:r>
              <a:rPr lang="en-GB" cap="none" dirty="0"/>
              <a:t> </a:t>
            </a:r>
            <a:r>
              <a:rPr lang="en-GB" cap="none" dirty="0" err="1"/>
              <a:t>pentru</a:t>
            </a:r>
            <a:r>
              <a:rPr lang="en-GB" cap="none" dirty="0"/>
              <a:t> a </a:t>
            </a:r>
            <a:r>
              <a:rPr lang="en-GB" cap="none" dirty="0" err="1"/>
              <a:t>converti</a:t>
            </a:r>
            <a:r>
              <a:rPr lang="en-GB" cap="none" dirty="0"/>
              <a:t> </a:t>
            </a:r>
            <a:r>
              <a:rPr lang="en-GB" cap="none" dirty="0" err="1"/>
              <a:t>semnalul</a:t>
            </a:r>
            <a:r>
              <a:rPr lang="en-GB" cap="none" dirty="0"/>
              <a:t> optic </a:t>
            </a:r>
            <a:r>
              <a:rPr lang="en-GB" cap="none" dirty="0" err="1"/>
              <a:t>într</a:t>
            </a:r>
            <a:r>
              <a:rPr lang="en-GB" cap="none" dirty="0"/>
              <a:t>-un </a:t>
            </a:r>
            <a:r>
              <a:rPr lang="en-GB" cap="none" dirty="0" err="1"/>
              <a:t>semnal</a:t>
            </a:r>
            <a:r>
              <a:rPr lang="en-GB" cap="none" dirty="0"/>
              <a:t> electric. </a:t>
            </a:r>
            <a:r>
              <a:rPr lang="ro-RO" cap="none" dirty="0"/>
              <a:t>D</a:t>
            </a:r>
            <a:r>
              <a:rPr lang="en-GB" cap="none" dirty="0" err="1"/>
              <a:t>ioda</a:t>
            </a:r>
            <a:r>
              <a:rPr lang="en-GB" cap="none" dirty="0"/>
              <a:t> pin </a:t>
            </a:r>
            <a:r>
              <a:rPr lang="en-GB" cap="none" dirty="0" err="1"/>
              <a:t>cuprinde</a:t>
            </a:r>
            <a:r>
              <a:rPr lang="en-GB" cap="none" dirty="0"/>
              <a:t> </a:t>
            </a:r>
            <a:r>
              <a:rPr lang="en-GB" cap="none" dirty="0" err="1"/>
              <a:t>trei</a:t>
            </a:r>
            <a:r>
              <a:rPr lang="en-GB" cap="none" dirty="0"/>
              <a:t> </a:t>
            </a:r>
            <a:r>
              <a:rPr lang="en-GB" cap="none" dirty="0" err="1"/>
              <a:t>regiuni</a:t>
            </a:r>
            <a:r>
              <a:rPr lang="en-GB" cap="none" dirty="0"/>
              <a:t>, </a:t>
            </a:r>
            <a:r>
              <a:rPr lang="en-GB" cap="none" dirty="0" err="1"/>
              <a:t>și</a:t>
            </a:r>
            <a:r>
              <a:rPr lang="en-GB" cap="none" dirty="0"/>
              <a:t> </a:t>
            </a:r>
            <a:r>
              <a:rPr lang="en-GB" cap="none" dirty="0" err="1"/>
              <a:t>anume</a:t>
            </a:r>
            <a:r>
              <a:rPr lang="en-GB" cap="none" dirty="0"/>
              <a:t> </a:t>
            </a:r>
            <a:r>
              <a:rPr lang="en-GB" cap="none" dirty="0" err="1"/>
              <a:t>regiunea</a:t>
            </a:r>
            <a:r>
              <a:rPr lang="en-GB" cap="none" dirty="0"/>
              <a:t> </a:t>
            </a:r>
            <a:r>
              <a:rPr lang="en-GB" i="1" cap="none" dirty="0"/>
              <a:t>p</a:t>
            </a:r>
            <a:r>
              <a:rPr lang="en-GB" cap="none" dirty="0"/>
              <a:t>, </a:t>
            </a:r>
            <a:r>
              <a:rPr lang="en-GB" cap="none" dirty="0" err="1"/>
              <a:t>regiunea</a:t>
            </a:r>
            <a:r>
              <a:rPr lang="en-GB" cap="none" dirty="0"/>
              <a:t> </a:t>
            </a:r>
            <a:r>
              <a:rPr lang="en-GB" i="1" cap="none" dirty="0" err="1"/>
              <a:t>i</a:t>
            </a:r>
            <a:r>
              <a:rPr lang="en-GB" i="1" cap="none" dirty="0"/>
              <a:t> </a:t>
            </a:r>
            <a:r>
              <a:rPr lang="en-GB" cap="none" dirty="0" err="1"/>
              <a:t>și</a:t>
            </a:r>
            <a:r>
              <a:rPr lang="en-GB" cap="none" dirty="0"/>
              <a:t> </a:t>
            </a:r>
            <a:r>
              <a:rPr lang="en-GB" cap="none" dirty="0" err="1"/>
              <a:t>regiunea</a:t>
            </a:r>
            <a:r>
              <a:rPr lang="en-GB" cap="none" dirty="0"/>
              <a:t> </a:t>
            </a:r>
            <a:r>
              <a:rPr lang="en-GB" i="1" cap="none" dirty="0"/>
              <a:t>n</a:t>
            </a:r>
            <a:r>
              <a:rPr lang="en-GB" cap="none" dirty="0"/>
              <a:t>. </a:t>
            </a:r>
            <a:endParaRPr lang="ro-RO" cap="none" dirty="0"/>
          </a:p>
          <a:p>
            <a:pPr fontAlgn="base"/>
            <a:r>
              <a:rPr lang="ro-RO" cap="none" dirty="0"/>
              <a:t>D</a:t>
            </a:r>
            <a:r>
              <a:rPr lang="en-GB" cap="none" dirty="0"/>
              <a:t>e </a:t>
            </a:r>
            <a:r>
              <a:rPr lang="en-GB" cap="none" dirty="0" err="1"/>
              <a:t>obicei</a:t>
            </a:r>
            <a:r>
              <a:rPr lang="en-GB" cap="none" dirty="0"/>
              <a:t>, </a:t>
            </a:r>
            <a:r>
              <a:rPr lang="en-GB" cap="none" dirty="0" err="1"/>
              <a:t>ambele</a:t>
            </a:r>
            <a:r>
              <a:rPr lang="en-GB" cap="none" dirty="0"/>
              <a:t> </a:t>
            </a:r>
            <a:r>
              <a:rPr lang="en-GB" cap="none" dirty="0" err="1"/>
              <a:t>regiuni</a:t>
            </a:r>
            <a:r>
              <a:rPr lang="en-GB" cap="none" dirty="0"/>
              <a:t> </a:t>
            </a:r>
            <a:r>
              <a:rPr lang="en-GB" i="1" cap="none" dirty="0"/>
              <a:t>p</a:t>
            </a:r>
            <a:r>
              <a:rPr lang="en-GB" cap="none" dirty="0"/>
              <a:t> </a:t>
            </a:r>
            <a:r>
              <a:rPr lang="en-GB" cap="none" dirty="0" err="1"/>
              <a:t>și</a:t>
            </a:r>
            <a:r>
              <a:rPr lang="en-GB" cap="none" dirty="0"/>
              <a:t> </a:t>
            </a:r>
            <a:r>
              <a:rPr lang="en-GB" i="1" cap="none" dirty="0"/>
              <a:t>n</a:t>
            </a:r>
            <a:r>
              <a:rPr lang="en-GB" cap="none" dirty="0"/>
              <a:t> </a:t>
            </a:r>
            <a:r>
              <a:rPr lang="en-GB" cap="none" dirty="0" err="1"/>
              <a:t>sunt</a:t>
            </a:r>
            <a:r>
              <a:rPr lang="en-GB" cap="none" dirty="0"/>
              <a:t> </a:t>
            </a:r>
            <a:r>
              <a:rPr lang="en-GB" cap="none" dirty="0" err="1"/>
              <a:t>puternic</a:t>
            </a:r>
            <a:r>
              <a:rPr lang="en-GB" cap="none" dirty="0"/>
              <a:t> </a:t>
            </a:r>
            <a:r>
              <a:rPr lang="en-GB" cap="none" dirty="0" err="1"/>
              <a:t>dopate</a:t>
            </a:r>
            <a:r>
              <a:rPr lang="en-GB" cap="none" dirty="0"/>
              <a:t>, </a:t>
            </a:r>
            <a:r>
              <a:rPr lang="en-GB" cap="none" dirty="0" err="1"/>
              <a:t>deoarece</a:t>
            </a:r>
            <a:r>
              <a:rPr lang="en-GB" cap="none" dirty="0"/>
              <a:t> </a:t>
            </a:r>
            <a:r>
              <a:rPr lang="en-GB" cap="none" dirty="0" err="1"/>
              <a:t>sunt</a:t>
            </a:r>
            <a:r>
              <a:rPr lang="en-GB" cap="none" dirty="0"/>
              <a:t> </a:t>
            </a:r>
            <a:r>
              <a:rPr lang="en-GB" cap="none" dirty="0" err="1"/>
              <a:t>utilizate</a:t>
            </a:r>
            <a:r>
              <a:rPr lang="en-GB" cap="none" dirty="0"/>
              <a:t> </a:t>
            </a:r>
            <a:r>
              <a:rPr lang="en-GB" cap="none" dirty="0" err="1"/>
              <a:t>pentru</a:t>
            </a:r>
            <a:r>
              <a:rPr lang="en-GB" cap="none" dirty="0"/>
              <a:t> </a:t>
            </a:r>
            <a:r>
              <a:rPr lang="en-GB" cap="none" dirty="0" err="1"/>
              <a:t>contacte</a:t>
            </a:r>
            <a:r>
              <a:rPr lang="en-GB" cap="none" dirty="0"/>
              <a:t> </a:t>
            </a:r>
            <a:r>
              <a:rPr lang="en-GB" cap="none" dirty="0" err="1"/>
              <a:t>ohmic</a:t>
            </a:r>
            <a:r>
              <a:rPr lang="en-GB" cap="none" dirty="0"/>
              <a:t>. </a:t>
            </a:r>
            <a:endParaRPr lang="ro-RO" cap="none" dirty="0"/>
          </a:p>
          <a:p>
            <a:pPr fontAlgn="base"/>
            <a:r>
              <a:rPr lang="ro-RO" cap="none" dirty="0"/>
              <a:t>R</a:t>
            </a:r>
            <a:r>
              <a:rPr lang="en-GB" cap="none" dirty="0" err="1"/>
              <a:t>egiunea</a:t>
            </a:r>
            <a:r>
              <a:rPr lang="en-GB" cap="none" dirty="0"/>
              <a:t> </a:t>
            </a:r>
            <a:r>
              <a:rPr lang="en-GB" cap="none" dirty="0" err="1"/>
              <a:t>intrinsecă</a:t>
            </a:r>
            <a:r>
              <a:rPr lang="en-GB" cap="none" dirty="0"/>
              <a:t> a </a:t>
            </a:r>
            <a:r>
              <a:rPr lang="en-GB" cap="none" dirty="0" err="1"/>
              <a:t>diodei</a:t>
            </a:r>
            <a:r>
              <a:rPr lang="en-GB" cap="none" dirty="0"/>
              <a:t> </a:t>
            </a:r>
            <a:r>
              <a:rPr lang="en-GB" cap="none" dirty="0" err="1"/>
              <a:t>este</a:t>
            </a:r>
            <a:r>
              <a:rPr lang="en-GB" cap="none" dirty="0"/>
              <a:t> în contrast cu o </a:t>
            </a:r>
            <a:r>
              <a:rPr lang="en-GB" cap="none" dirty="0" err="1"/>
              <a:t>diodă</a:t>
            </a:r>
            <a:r>
              <a:rPr lang="en-GB" cap="none" dirty="0"/>
              <a:t> de </a:t>
            </a:r>
            <a:r>
              <a:rPr lang="en-GB" cap="none" dirty="0" err="1"/>
              <a:t>joncțiune</a:t>
            </a:r>
            <a:r>
              <a:rPr lang="en-GB" cap="none" dirty="0"/>
              <a:t> p</a:t>
            </a:r>
            <a:r>
              <a:rPr lang="ro-RO" cap="none" dirty="0"/>
              <a:t>-</a:t>
            </a:r>
            <a:r>
              <a:rPr lang="en-GB" cap="none" dirty="0"/>
              <a:t>n. </a:t>
            </a:r>
            <a:r>
              <a:rPr lang="ro-RO" cap="none" dirty="0"/>
              <a:t>A</a:t>
            </a:r>
            <a:r>
              <a:rPr lang="en-GB" cap="none" dirty="0" err="1"/>
              <a:t>ceastă</a:t>
            </a:r>
            <a:r>
              <a:rPr lang="en-GB" cap="none" dirty="0"/>
              <a:t> </a:t>
            </a:r>
            <a:r>
              <a:rPr lang="en-GB" cap="none" dirty="0" err="1"/>
              <a:t>regiune</a:t>
            </a:r>
            <a:r>
              <a:rPr lang="en-GB" cap="none" dirty="0"/>
              <a:t> face ca </a:t>
            </a:r>
            <a:r>
              <a:rPr lang="en-GB" cap="none" dirty="0" err="1"/>
              <a:t>dioda</a:t>
            </a:r>
            <a:r>
              <a:rPr lang="en-GB" cap="none" dirty="0"/>
              <a:t> p</a:t>
            </a:r>
            <a:r>
              <a:rPr lang="ro-RO" cap="none" dirty="0"/>
              <a:t>-</a:t>
            </a:r>
            <a:r>
              <a:rPr lang="en-GB" cap="none" dirty="0" err="1"/>
              <a:t>i</a:t>
            </a:r>
            <a:r>
              <a:rPr lang="ro-RO" cap="none" dirty="0"/>
              <a:t>-</a:t>
            </a:r>
            <a:r>
              <a:rPr lang="en-GB" cap="none" dirty="0"/>
              <a:t>n </a:t>
            </a:r>
            <a:r>
              <a:rPr lang="en-GB" cap="none" dirty="0" err="1"/>
              <a:t>să</a:t>
            </a:r>
            <a:r>
              <a:rPr lang="en-GB" cap="none" dirty="0"/>
              <a:t> </a:t>
            </a:r>
            <a:r>
              <a:rPr lang="ro-RO" cap="none" dirty="0" smtClean="0"/>
              <a:t>aibă</a:t>
            </a:r>
            <a:r>
              <a:rPr lang="en-GB" cap="none" dirty="0" smtClean="0"/>
              <a:t> </a:t>
            </a:r>
            <a:r>
              <a:rPr lang="en-GB" cap="none" dirty="0" err="1" smtClean="0"/>
              <a:t>redresare</a:t>
            </a:r>
            <a:r>
              <a:rPr lang="en-GB" cap="none" dirty="0" smtClean="0"/>
              <a:t> </a:t>
            </a:r>
            <a:r>
              <a:rPr lang="en-GB" cap="none" dirty="0" err="1"/>
              <a:t>inferioară</a:t>
            </a:r>
            <a:r>
              <a:rPr lang="en-GB" cap="none" dirty="0"/>
              <a:t>, </a:t>
            </a:r>
            <a:r>
              <a:rPr lang="en-GB" cap="none" dirty="0" err="1"/>
              <a:t>dar</a:t>
            </a:r>
            <a:r>
              <a:rPr lang="en-GB" cap="none" dirty="0"/>
              <a:t> </a:t>
            </a:r>
            <a:r>
              <a:rPr lang="en-GB" cap="none" dirty="0" err="1" smtClean="0"/>
              <a:t>comutare</a:t>
            </a:r>
            <a:r>
              <a:rPr lang="en-GB" cap="none" dirty="0" smtClean="0"/>
              <a:t> rapid</a:t>
            </a:r>
            <a:r>
              <a:rPr lang="ro-RO" cap="none" dirty="0" smtClean="0"/>
              <a:t>ă</a:t>
            </a:r>
            <a:r>
              <a:rPr lang="en-GB" cap="none" dirty="0" smtClean="0"/>
              <a:t>, </a:t>
            </a:r>
            <a:r>
              <a:rPr lang="en-GB" cap="none" dirty="0" err="1"/>
              <a:t>atenuatoare</a:t>
            </a:r>
            <a:r>
              <a:rPr lang="en-GB" cap="none" dirty="0"/>
              <a:t>, </a:t>
            </a:r>
            <a:r>
              <a:rPr lang="en-GB" cap="none" dirty="0" err="1"/>
              <a:t>detectoare</a:t>
            </a:r>
            <a:r>
              <a:rPr lang="en-GB" cap="none" dirty="0"/>
              <a:t> </a:t>
            </a:r>
            <a:r>
              <a:rPr lang="en-GB" cap="none" dirty="0" err="1"/>
              <a:t>foto</a:t>
            </a:r>
            <a:r>
              <a:rPr lang="en-GB" cap="none" dirty="0"/>
              <a:t> </a:t>
            </a:r>
            <a:r>
              <a:rPr lang="en-GB" cap="none" dirty="0" err="1"/>
              <a:t>și</a:t>
            </a:r>
            <a:r>
              <a:rPr lang="en-GB" cap="none" dirty="0"/>
              <a:t> </a:t>
            </a:r>
            <a:r>
              <a:rPr lang="en-GB" cap="none" dirty="0" err="1"/>
              <a:t>aplicații</a:t>
            </a:r>
            <a:r>
              <a:rPr lang="en-GB" cap="none" dirty="0"/>
              <a:t> </a:t>
            </a:r>
            <a:r>
              <a:rPr lang="en-GB" cap="none" dirty="0" err="1"/>
              <a:t>electronice</a:t>
            </a:r>
            <a:r>
              <a:rPr lang="en-GB" cap="none" dirty="0"/>
              <a:t> de </a:t>
            </a:r>
            <a:r>
              <a:rPr lang="en-GB" cap="none" dirty="0" err="1"/>
              <a:t>înaltă</a:t>
            </a:r>
            <a:r>
              <a:rPr lang="en-GB" cap="none" dirty="0"/>
              <a:t> </a:t>
            </a:r>
            <a:r>
              <a:rPr lang="en-GB" cap="none" dirty="0" err="1"/>
              <a:t>tensiune</a:t>
            </a:r>
            <a:r>
              <a:rPr lang="en-GB" cap="none" dirty="0"/>
              <a:t>. </a:t>
            </a:r>
            <a:endParaRPr lang="ro-RO" cap="none" dirty="0" smtClean="0"/>
          </a:p>
          <a:p>
            <a:pPr fontAlgn="base"/>
            <a:r>
              <a:rPr lang="en-GB" cap="none" dirty="0" err="1" smtClean="0"/>
              <a:t>Regiunea</a:t>
            </a:r>
            <a:r>
              <a:rPr lang="en-GB" cap="none" dirty="0" smtClean="0"/>
              <a:t> </a:t>
            </a:r>
            <a:r>
              <a:rPr lang="en-GB" cap="none" dirty="0" err="1"/>
              <a:t>intrinsec</a:t>
            </a:r>
            <a:r>
              <a:rPr lang="ro-RO" cap="none" dirty="0"/>
              <a:t>ă este pentru a amplifica responzivitatea fotodiodei doerece creste absorbția luminii. Pentru o lumină injectată din partea p+ cu o putere optică I</a:t>
            </a:r>
            <a:r>
              <a:rPr lang="ro-RO" sz="1900" cap="none" dirty="0"/>
              <a:t>opt</a:t>
            </a:r>
            <a:r>
              <a:rPr lang="ro-RO" cap="none" dirty="0"/>
              <a:t>(W/cm2) rata de generare va fi </a:t>
            </a:r>
          </a:p>
          <a:p>
            <a:pPr fontAlgn="base"/>
            <a:endParaRPr lang="ro-RO" cap="none" dirty="0"/>
          </a:p>
          <a:p>
            <a:pPr fontAlgn="base"/>
            <a:r>
              <a:rPr lang="ro-RO" cap="none" dirty="0"/>
              <a:t>Iar Iopt = Popt/A, unde A – aria joncțiunii</a:t>
            </a:r>
            <a:endParaRPr lang="en-GB" cap="none" dirty="0"/>
          </a:p>
        </p:txBody>
      </p:sp>
      <p:pic>
        <p:nvPicPr>
          <p:cNvPr id="1026" name="Picture 2" descr="pin di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552" y="-13027"/>
            <a:ext cx="2614786" cy="252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440" y="2514601"/>
            <a:ext cx="247556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657" y="4944292"/>
            <a:ext cx="3402261" cy="72239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300" y="4794868"/>
            <a:ext cx="4076700" cy="20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252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234" y="341093"/>
            <a:ext cx="6839607" cy="565041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Polarizarea directă a p-i-n diodei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7249" y="1213807"/>
            <a:ext cx="11351172" cy="50733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la polarizarea directă golurile și electronii sunt injectați din </a:t>
            </a:r>
            <a:r>
              <a:rPr lang="ro-RO" sz="2400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ro-RO" sz="2400" i="1" cap="none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regiune.  Aceste sarcini nu recombină imediat.  Astfel o cantitate finită a sarcinilor  rămân depozitate  în regiune cu rezistența scăzută a regiunii </a:t>
            </a:r>
            <a:r>
              <a:rPr lang="ro-RO" sz="24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 Cantitatea de sarcini depinde  de timpul de recombinare  și curentul direct prin diodă ca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Rezistența regiunii </a:t>
            </a:r>
            <a:r>
              <a:rPr lang="ro-RO" sz="2400" i="1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la polarizare directă </a:t>
            </a:r>
            <a:r>
              <a:rPr lang="ro-RO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este invers  proporțională la q: </a:t>
            </a:r>
          </a:p>
          <a:p>
            <a:endParaRPr lang="ro-RO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Această ecuație este independentă de suprafață. În realitate </a:t>
            </a:r>
            <a:r>
              <a:rPr lang="ro-RO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este dependentă slab de suprafață deoarece timpul de viață efectiv se schimbă cu suprafața și grosimea  din cauza efectului recombinării de graniță. ecuația de mai sus este validă pentru  o frecvență mai mare ca timpul de tranzit a regiunii </a:t>
            </a:r>
            <a:r>
              <a:rPr lang="ro-RO" sz="2400" i="1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unde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o-RO" sz="2400" dirty="0"/>
          </a:p>
          <a:p>
            <a:endParaRPr lang="ro-RO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801" y="2243934"/>
            <a:ext cx="1049557" cy="642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234" y="3535771"/>
            <a:ext cx="1952247" cy="891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315" y="5359468"/>
            <a:ext cx="1113259" cy="9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036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296" y="239002"/>
            <a:ext cx="7580586" cy="722696"/>
          </a:xfrm>
        </p:spPr>
        <p:txBody>
          <a:bodyPr>
            <a:normAutofit/>
          </a:bodyPr>
          <a:lstStyle/>
          <a:p>
            <a:pPr algn="ctr"/>
            <a:r>
              <a:rPr lang="ro-RO" b="1" dirty="0"/>
              <a:t>Polarizarea inversă a diodei p-i-n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4012" y="1059831"/>
            <a:ext cx="11726473" cy="5681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la frecvențe înalte, când </a:t>
            </a:r>
            <a:r>
              <a:rPr lang="ro-RO" i="1" cap="none" dirty="0">
                <a:latin typeface="Arial" panose="020B0604020202020204" pitchFamily="34" charset="0"/>
                <a:cs typeface="Arial" panose="020B0604020202020204" pitchFamily="34" charset="0"/>
              </a:rPr>
              <a:t>p-i-n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dioda este polarizată zero sau negativ, se impune o capacitate plată - </a:t>
            </a:r>
            <a:r>
              <a:rPr lang="ro-RO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independentă de potențialul invers aplicat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această ecuație este validă pentru frecvențe</a:t>
            </a:r>
          </a:p>
          <a:p>
            <a:pPr marL="0" indent="0">
              <a:buNone/>
            </a:pP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circuitul echivalent pentru:</a:t>
            </a:r>
          </a:p>
          <a:p>
            <a:pPr marL="0" indent="0">
              <a:buNone/>
            </a:pP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la polarizarea inversă de -2v toți purtătorii din stratul i sunt măturați rapid – astfel pin este utilizata ca comutatoare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526" y="1779720"/>
            <a:ext cx="902099" cy="78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795" y="2966838"/>
            <a:ext cx="902099" cy="567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643" y="3715216"/>
            <a:ext cx="2640015" cy="19272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7362" y="4282071"/>
            <a:ext cx="2455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ro-RO" b="1" dirty="0">
                <a:solidFill>
                  <a:srgbClr val="FF0000"/>
                </a:solidFill>
              </a:rPr>
              <a:t>Polarizarea directă;</a:t>
            </a:r>
          </a:p>
          <a:p>
            <a:pPr marL="342900" indent="-342900">
              <a:buAutoNum type="alphaLcParenBoth"/>
            </a:pPr>
            <a:r>
              <a:rPr lang="ro-RO" b="1" dirty="0">
                <a:solidFill>
                  <a:srgbClr val="FF0000"/>
                </a:solidFill>
              </a:rPr>
              <a:t>Polarizarea inversă.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036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40" y="570064"/>
            <a:ext cx="6438900" cy="508635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070204" y="4420324"/>
            <a:ext cx="3078675" cy="24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77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9" y="122715"/>
            <a:ext cx="6297120" cy="66154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94628" y="829793"/>
            <a:ext cx="5376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În realitate regiunea intrinsecă nu este total intrinsecă! 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Dar este cu o rezistență foarte înaltă (dopată f. puțin cu </a:t>
            </a:r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88095" y="4894139"/>
            <a:ext cx="5376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Toată absorbția are loc în regiunea sărăcită. Regiunea sărăcită poate fi e.g. n-tip care este dopată slab, și care are un contact cu rezistență mică  cu regiunea puternic dopată n+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13346" y="321962"/>
            <a:ext cx="1526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PIN fotodioda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47808" y="1938636"/>
            <a:ext cx="3257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PIN fotodioda polarizată invers</a:t>
            </a:r>
            <a:endParaRPr lang="en-GB" b="1" i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547" y="2379539"/>
            <a:ext cx="45624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103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884" y="205328"/>
            <a:ext cx="6388223" cy="744584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Caracteristica I-V</a:t>
            </a:r>
            <a:br>
              <a:rPr lang="ro-RO" b="1" dirty="0"/>
            </a:br>
            <a:r>
              <a:rPr lang="en-US" b="1" dirty="0" err="1"/>
              <a:t>Cele</a:t>
            </a:r>
            <a:r>
              <a:rPr lang="en-US" b="1" dirty="0"/>
              <a:t> 2 </a:t>
            </a:r>
            <a:r>
              <a:rPr lang="en-US" b="1" dirty="0" err="1"/>
              <a:t>tipuri</a:t>
            </a:r>
            <a:r>
              <a:rPr lang="en-US" b="1" dirty="0"/>
              <a:t> de diode p-</a:t>
            </a:r>
            <a:r>
              <a:rPr lang="en-US" b="1" dirty="0" err="1"/>
              <a:t>i</a:t>
            </a:r>
            <a:r>
              <a:rPr lang="en-US" b="1" dirty="0"/>
              <a:t>-n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62" y="2898208"/>
            <a:ext cx="6248329" cy="38243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24535" y="2257984"/>
            <a:ext cx="5172697" cy="28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475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Avantajele pin diodei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690" y="2336147"/>
            <a:ext cx="1078853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i="1" dirty="0"/>
              <a:t>- 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Creșterea lățimii regiunii sărăcite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 (în care purtătorii generați sunt transportați prin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crește suprafața de captare a luminii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- Creșterea lățimii regiunii sărăcite 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reduce capacitatea joncțiunii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și 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astfel constanta timpului RC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. Dar timpul de tranzit crește de asemenea cu lățimea regiunii sărăcite.</a:t>
            </a: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- Reducând rata dintre lungimea difuziei și lungimii de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a dispozitivului  rezultă în 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într-o proporție mai mare a curentului generat condus de </a:t>
            </a:r>
            <a:r>
              <a:rPr lang="ro-RO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driftul</a:t>
            </a:r>
            <a:r>
              <a:rPr lang="ro-RO" sz="2400" i="1" dirty="0">
                <a:latin typeface="Arial" panose="020B0604020202020204" pitchFamily="34" charset="0"/>
                <a:cs typeface="Arial" panose="020B0604020202020204" pitchFamily="34" charset="0"/>
              </a:rPr>
              <a:t> purtătorilor de sarcină mai rapizi.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327619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954" y="400637"/>
            <a:ext cx="7169458" cy="469376"/>
          </a:xfrm>
        </p:spPr>
        <p:txBody>
          <a:bodyPr>
            <a:normAutofit fontScale="90000"/>
          </a:bodyPr>
          <a:lstStyle/>
          <a:p>
            <a:r>
              <a:rPr lang="ro-RO" dirty="0" err="1"/>
              <a:t>Photodiode</a:t>
            </a:r>
            <a:r>
              <a:rPr lang="ro-RO" dirty="0"/>
              <a:t> cu </a:t>
            </a:r>
            <a:r>
              <a:rPr lang="ro-RO" dirty="0" err="1"/>
              <a:t>heterojoncțiuni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18204" y="1006574"/>
            <a:ext cx="10717349" cy="4921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p-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-diode sunt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heterojo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țiuni</a:t>
            </a:r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GaAs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ro-RO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InP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ro-RO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InP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GaAs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ro-RO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GaAs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ro-RO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InP</a:t>
            </a:r>
            <a:endParaRPr lang="ro-RO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GaAs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(0,7-0,89 </a:t>
            </a:r>
            <a:r>
              <a:rPr lang="el-G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pPr>
              <a:lnSpc>
                <a:spcPct val="200000"/>
              </a:lnSpc>
            </a:pP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InP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(1300-1600 nm). Un 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fotodetector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tipic p-i-n 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endParaRPr lang="ro-RO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Operează la 1550 nm are eficiența cuantică </a:t>
            </a:r>
            <a:r>
              <a:rPr lang="el-GR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ro-RO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0,75 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și responzivitatea R=0,9 A/W</a:t>
            </a:r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372" y="2056159"/>
            <a:ext cx="4055270" cy="212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226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218" y="507831"/>
            <a:ext cx="1120953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Heterojoncțiunile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oferă flexibilitate în optimizarea performanțelor FD.</a:t>
            </a:r>
          </a:p>
          <a:p>
            <a:pPr>
              <a:lnSpc>
                <a:spcPct val="150000"/>
              </a:lnSpc>
            </a:pP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În FD pe 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heterojoncțiuni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regiunea activă are in caz normal banda interzisă mai mică comparativ cu regiunile 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homojoncțiunilor</a:t>
            </a:r>
            <a:endParaRPr lang="ro-RO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Regiunile </a:t>
            </a:r>
            <a:r>
              <a:rPr lang="ro-RO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homojoncțiunilor</a:t>
            </a:r>
            <a:r>
              <a:rPr lang="ro-RO" sz="2000" i="1" dirty="0">
                <a:latin typeface="Arial" panose="020B0604020202020204" pitchFamily="34" charset="0"/>
                <a:cs typeface="Arial" panose="020B0604020202020204" pitchFamily="34" charset="0"/>
              </a:rPr>
              <a:t> cu banda interzisă largă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care pot fi regiunea de sus sau regiunea substratului n, servesc ca </a:t>
            </a:r>
            <a:r>
              <a:rPr lang="ro-RO" sz="2000" i="1" dirty="0">
                <a:latin typeface="Arial" panose="020B0604020202020204" pitchFamily="34" charset="0"/>
                <a:cs typeface="Arial" panose="020B0604020202020204" pitchFamily="34" charset="0"/>
              </a:rPr>
              <a:t>fereastră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pentru semnalul optic la intrare;</a:t>
            </a:r>
          </a:p>
          <a:p>
            <a:pPr>
              <a:lnSpc>
                <a:spcPct val="150000"/>
              </a:lnSpc>
            </a:pPr>
            <a:r>
              <a:rPr lang="ro-RO" sz="2000" i="1" dirty="0">
                <a:latin typeface="Arial" panose="020B0604020202020204" pitchFamily="34" charset="0"/>
                <a:cs typeface="Arial" panose="020B0604020202020204" pitchFamily="34" charset="0"/>
              </a:rPr>
              <a:t>Banda interzisă mică a regiunii active 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determină pragul  de tăiere în regiunea de unde mari a </a:t>
            </a:r>
            <a:r>
              <a:rPr lang="ro-RO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fotorăspunsului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ro-RO" sz="20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o-RO" sz="2000" i="1" dirty="0">
                <a:latin typeface="Arial" panose="020B0604020202020204" pitchFamily="34" charset="0"/>
                <a:cs typeface="Arial" panose="020B0604020202020204" pitchFamily="34" charset="0"/>
              </a:rPr>
              <a:t>Banda </a:t>
            </a:r>
            <a:r>
              <a:rPr lang="ro-RO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unterzisă</a:t>
            </a:r>
            <a:r>
              <a:rPr lang="ro-RO" sz="2000" i="1" dirty="0">
                <a:latin typeface="Arial" panose="020B0604020202020204" pitchFamily="34" charset="0"/>
                <a:cs typeface="Arial" panose="020B0604020202020204" pitchFamily="34" charset="0"/>
              </a:rPr>
              <a:t> mare a regiunii omogene ferestre 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dictează pragul undelor scurte de tăiere f răspunsului optic </a:t>
            </a:r>
            <a:r>
              <a:rPr lang="el-G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ro-RO" sz="20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Pentru un semnal optic care are o lungime de undă</a:t>
            </a:r>
            <a:r>
              <a:rPr lang="el-G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ro-RO" sz="20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în intervalul </a:t>
            </a:r>
            <a:r>
              <a:rPr lang="el-G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ro-RO" sz="20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ro-RO" sz="20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ro-RO" sz="20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i="1" dirty="0">
                <a:latin typeface="Arial" panose="020B0604020202020204" pitchFamily="34" charset="0"/>
                <a:cs typeface="Arial" panose="020B0604020202020204" pitchFamily="34" charset="0"/>
              </a:rPr>
              <a:t>eficiența cuantică 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și </a:t>
            </a:r>
            <a:r>
              <a:rPr lang="ro-RO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responzivitatea</a:t>
            </a:r>
            <a:r>
              <a:rPr lang="ro-R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FD pot fi optimizate</a:t>
            </a:r>
          </a:p>
          <a:p>
            <a:endParaRPr lang="en-GB" b="1" i="1" dirty="0"/>
          </a:p>
        </p:txBody>
      </p:sp>
      <p:sp>
        <p:nvSpPr>
          <p:cNvPr id="5" name="Right Arrow 4"/>
          <p:cNvSpPr/>
          <p:nvPr/>
        </p:nvSpPr>
        <p:spPr>
          <a:xfrm>
            <a:off x="143437" y="3045223"/>
            <a:ext cx="506028" cy="186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143437" y="4062147"/>
            <a:ext cx="506028" cy="186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360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014" y="985720"/>
            <a:ext cx="116055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Detectează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nivele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foarte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scăzute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de R</a:t>
            </a:r>
            <a:r>
              <a:rPr lang="en-GB" sz="22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datorită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câştigului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intern.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Are o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regiune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de </a:t>
            </a:r>
            <a:r>
              <a:rPr lang="en-GB"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absorbţie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şi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una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 de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multiplicare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existând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trei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variante</a:t>
            </a:r>
            <a:r>
              <a:rPr lang="ro-RO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constructive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cu </a:t>
            </a:r>
            <a:r>
              <a:rPr lang="en-GB" sz="2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muchie</a:t>
            </a:r>
            <a:r>
              <a:rPr lang="en-GB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teşită</a:t>
            </a:r>
            <a:r>
              <a:rPr lang="en-GB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(bevelled-edge),</a:t>
            </a:r>
            <a:endParaRPr lang="en-GB" sz="2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GB" sz="2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epitaxială</a:t>
            </a:r>
            <a:r>
              <a:rPr lang="en-GB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şi</a:t>
            </a:r>
            <a:endParaRPr lang="en-GB" sz="2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GB" sz="2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întinsă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Peste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tensiunea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străpungere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detecţia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liniară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este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dificilă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datorită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zgomotului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o-RO" sz="2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După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străpungere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tensiunea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trebuie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micşorată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pentru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reseta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fotodioda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GB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mod de </a:t>
            </a:r>
            <a:r>
              <a:rPr lang="en-GB" sz="2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lucru</a:t>
            </a:r>
            <a:r>
              <a:rPr lang="en-GB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Geiger: 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câştig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mare,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neliniar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Eficienţa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cuantică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depinde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lungimea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undă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Peste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1100 nm,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fotonii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nu au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destulă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energie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pentru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trece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electronii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valenţă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peste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banda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interzisă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în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banda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conducţie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Sub 1100 nm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fotonii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sunt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absorbiţi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la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diferite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adâncimi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medii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funcţie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coeficientul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absorbţie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Curba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randamentului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funcţie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lungimea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undă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este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un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clopot</a:t>
            </a: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o-RO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endParaRPr lang="en-GB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Alegând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convenabil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grosimea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stratului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antireflectorizant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se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obtine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funcţionarea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în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domeniul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vizibil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sau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 IR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apropiat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randament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70... 80%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între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500 nm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şi</a:t>
            </a: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800 nm.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9439" y="159577"/>
            <a:ext cx="875508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733" b="1" dirty="0"/>
              <a:t>FOTODIODA CU AVALANȘĂ (APD)</a:t>
            </a:r>
            <a:endParaRPr lang="en-GB" sz="3733" b="1" dirty="0"/>
          </a:p>
        </p:txBody>
      </p:sp>
    </p:spTree>
    <p:extLst>
      <p:ext uri="{BB962C8B-B14F-4D97-AF65-F5344CB8AC3E}">
        <p14:creationId xmlns:p14="http://schemas.microsoft.com/office/powerpoint/2010/main" val="306195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40" y="435006"/>
            <a:ext cx="5459767" cy="6347534"/>
          </a:xfrm>
        </p:spPr>
        <p:txBody>
          <a:bodyPr>
            <a:normAutofit/>
          </a:bodyPr>
          <a:lstStyle/>
          <a:p>
            <a:r>
              <a:rPr lang="en-GB" sz="1800" dirty="0" err="1"/>
              <a:t>Fotodetectoarele</a:t>
            </a:r>
            <a:r>
              <a:rPr lang="en-GB" sz="1800" dirty="0"/>
              <a:t> </a:t>
            </a:r>
            <a:r>
              <a:rPr lang="en-GB" sz="1800" dirty="0" err="1"/>
              <a:t>sunt</a:t>
            </a:r>
            <a:r>
              <a:rPr lang="en-GB" sz="1800" dirty="0"/>
              <a:t> </a:t>
            </a:r>
            <a:r>
              <a:rPr lang="ro-RO" sz="1800" dirty="0" smtClean="0"/>
              <a:t>corespondente</a:t>
            </a:r>
            <a:r>
              <a:rPr lang="en-GB" sz="1800" dirty="0" smtClean="0"/>
              <a:t> </a:t>
            </a:r>
            <a:r>
              <a:rPr lang="en-GB" sz="1800" dirty="0" err="1"/>
              <a:t>lungimii</a:t>
            </a:r>
            <a:r>
              <a:rPr lang="en-GB" sz="1800" dirty="0"/>
              <a:t> de </a:t>
            </a:r>
            <a:r>
              <a:rPr lang="en-GB" sz="1800" dirty="0" err="1" smtClean="0"/>
              <a:t>undă</a:t>
            </a:r>
            <a:r>
              <a:rPr lang="en-GB" sz="1800" dirty="0" smtClean="0"/>
              <a:t>, </a:t>
            </a:r>
            <a:r>
              <a:rPr lang="en-GB" sz="1800" dirty="0" err="1" smtClean="0"/>
              <a:t>deci</a:t>
            </a:r>
            <a:r>
              <a:rPr lang="en-GB" sz="1800" dirty="0" smtClean="0"/>
              <a:t> depend de </a:t>
            </a:r>
            <a:r>
              <a:rPr lang="en-GB" sz="1800" dirty="0" err="1" smtClean="0"/>
              <a:t>Eg</a:t>
            </a:r>
            <a:r>
              <a:rPr lang="en-GB" sz="1800" dirty="0" smtClean="0"/>
              <a:t> a </a:t>
            </a:r>
            <a:r>
              <a:rPr lang="en-GB" sz="1800" dirty="0" err="1" smtClean="0"/>
              <a:t>materialului</a:t>
            </a:r>
            <a:r>
              <a:rPr lang="en-GB" sz="1800" dirty="0" smtClean="0"/>
              <a:t> dat. </a:t>
            </a:r>
          </a:p>
          <a:p>
            <a:r>
              <a:rPr lang="en-GB" sz="1800" dirty="0" err="1" smtClean="0"/>
              <a:t>Celulele</a:t>
            </a:r>
            <a:r>
              <a:rPr lang="en-GB" sz="1800" dirty="0" smtClean="0"/>
              <a:t> </a:t>
            </a:r>
            <a:r>
              <a:rPr lang="en-GB" sz="1800" dirty="0" err="1"/>
              <a:t>solare</a:t>
            </a:r>
            <a:r>
              <a:rPr lang="en-GB" sz="1800" dirty="0"/>
              <a:t>, pe de </a:t>
            </a:r>
            <a:r>
              <a:rPr lang="en-GB" sz="1800" dirty="0" err="1"/>
              <a:t>altă</a:t>
            </a:r>
            <a:r>
              <a:rPr lang="en-GB" sz="1800" dirty="0"/>
              <a:t> parte, sunt </a:t>
            </a:r>
            <a:r>
              <a:rPr lang="en-GB" sz="1800" dirty="0" err="1"/>
              <a:t>proiectate</a:t>
            </a:r>
            <a:r>
              <a:rPr lang="en-GB" sz="1800" dirty="0"/>
              <a:t> </a:t>
            </a:r>
            <a:r>
              <a:rPr lang="en-GB" sz="1800" dirty="0" err="1"/>
              <a:t>să</a:t>
            </a:r>
            <a:r>
              <a:rPr lang="en-GB" sz="1800" dirty="0"/>
              <a:t> </a:t>
            </a:r>
            <a:r>
              <a:rPr lang="en-GB" sz="1800" dirty="0" err="1"/>
              <a:t>funcționeze</a:t>
            </a:r>
            <a:r>
              <a:rPr lang="en-GB" sz="1800" dirty="0"/>
              <a:t> cu </a:t>
            </a:r>
            <a:r>
              <a:rPr lang="en-GB" sz="1800" dirty="0" err="1"/>
              <a:t>spectrul</a:t>
            </a:r>
            <a:r>
              <a:rPr lang="en-GB" sz="1800" dirty="0"/>
              <a:t> solar, </a:t>
            </a:r>
            <a:r>
              <a:rPr lang="en-GB" sz="1800" dirty="0" err="1"/>
              <a:t>extin</a:t>
            </a:r>
            <a:r>
              <a:rPr lang="ro-RO" sz="1800" dirty="0"/>
              <a:t>s</a:t>
            </a:r>
            <a:r>
              <a:rPr lang="en-GB" sz="1800" dirty="0"/>
              <a:t> de la IR </a:t>
            </a:r>
            <a:r>
              <a:rPr lang="ro-RO" sz="1800" dirty="0"/>
              <a:t>- VIZ - </a:t>
            </a:r>
            <a:r>
              <a:rPr lang="en-GB" sz="1800" dirty="0"/>
              <a:t>UV. </a:t>
            </a:r>
            <a:endParaRPr lang="ro-RO" sz="1800" dirty="0"/>
          </a:p>
          <a:p>
            <a:r>
              <a:rPr lang="en-GB" sz="1800" dirty="0"/>
              <a:t>Un factor important în </a:t>
            </a:r>
            <a:r>
              <a:rPr lang="en-GB" sz="1800" dirty="0" err="1"/>
              <a:t>alegerea</a:t>
            </a:r>
            <a:r>
              <a:rPr lang="en-GB" sz="1800" dirty="0"/>
              <a:t> </a:t>
            </a:r>
            <a:r>
              <a:rPr lang="ro-RO" sz="1800" dirty="0"/>
              <a:t>FD</a:t>
            </a:r>
            <a:r>
              <a:rPr lang="en-GB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b="1" dirty="0" err="1"/>
              <a:t>coeficientul</a:t>
            </a:r>
            <a:r>
              <a:rPr lang="en-GB" sz="1800" b="1" dirty="0"/>
              <a:t> de absorbție </a:t>
            </a:r>
            <a:r>
              <a:rPr lang="en-GB" sz="1800" dirty="0"/>
              <a:t>al </a:t>
            </a:r>
            <a:r>
              <a:rPr lang="en-GB" sz="1800" dirty="0" err="1"/>
              <a:t>materialului</a:t>
            </a:r>
            <a:r>
              <a:rPr lang="en-GB" sz="1800" dirty="0"/>
              <a:t> semiconductor. </a:t>
            </a:r>
            <a:endParaRPr lang="en-GB" sz="1800" dirty="0" smtClean="0"/>
          </a:p>
          <a:p>
            <a:r>
              <a:rPr lang="en-GB" sz="1800" dirty="0" err="1" smtClean="0"/>
              <a:t>Dacă</a:t>
            </a:r>
            <a:r>
              <a:rPr lang="en-GB" sz="1800" dirty="0" smtClean="0"/>
              <a:t> </a:t>
            </a:r>
            <a:r>
              <a:rPr lang="el-GR" sz="1800" b="1" i="1" dirty="0"/>
              <a:t>α</a:t>
            </a:r>
            <a:r>
              <a:rPr lang="el-GR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dirty="0" err="1"/>
              <a:t>foarte</a:t>
            </a:r>
            <a:r>
              <a:rPr lang="en-GB" sz="1800" dirty="0"/>
              <a:t> mare, </a:t>
            </a:r>
            <a:r>
              <a:rPr lang="en-GB" sz="1800" dirty="0" err="1"/>
              <a:t>atunci</a:t>
            </a:r>
            <a:r>
              <a:rPr lang="en-GB" sz="1800" dirty="0"/>
              <a:t> </a:t>
            </a:r>
            <a:r>
              <a:rPr lang="en-GB" sz="1800" dirty="0" err="1"/>
              <a:t>cea</a:t>
            </a:r>
            <a:r>
              <a:rPr lang="en-GB" sz="1800" dirty="0"/>
              <a:t> </a:t>
            </a:r>
            <a:r>
              <a:rPr lang="en-GB" sz="1800" dirty="0" err="1"/>
              <a:t>mai</a:t>
            </a:r>
            <a:r>
              <a:rPr lang="en-GB" sz="1800" dirty="0"/>
              <a:t> mare parte a </a:t>
            </a:r>
            <a:r>
              <a:rPr lang="en-GB" sz="1800" dirty="0" err="1"/>
              <a:t>absorbției</a:t>
            </a:r>
            <a:r>
              <a:rPr lang="en-GB" sz="1800" dirty="0"/>
              <a:t> </a:t>
            </a:r>
            <a:r>
              <a:rPr lang="en-GB" sz="1800" dirty="0" err="1"/>
              <a:t>va</a:t>
            </a:r>
            <a:r>
              <a:rPr lang="en-GB" sz="1800" dirty="0"/>
              <a:t> fi </a:t>
            </a:r>
            <a:r>
              <a:rPr lang="en-GB" sz="1800" dirty="0" err="1"/>
              <a:t>aproape</a:t>
            </a:r>
            <a:r>
              <a:rPr lang="en-GB" sz="1800" dirty="0"/>
              <a:t> de </a:t>
            </a:r>
            <a:r>
              <a:rPr lang="en-GB" sz="1800" dirty="0" err="1"/>
              <a:t>suprafață</a:t>
            </a:r>
            <a:r>
              <a:rPr lang="en-GB" sz="1800" dirty="0"/>
              <a:t>. </a:t>
            </a:r>
            <a:endParaRPr lang="ro-RO" sz="1800" dirty="0"/>
          </a:p>
          <a:p>
            <a:r>
              <a:rPr lang="ro-RO" sz="1800" dirty="0"/>
              <a:t>D</a:t>
            </a:r>
            <a:r>
              <a:rPr lang="en-GB" sz="1800" dirty="0" err="1"/>
              <a:t>acă</a:t>
            </a:r>
            <a:r>
              <a:rPr lang="en-GB" sz="1800" dirty="0"/>
              <a:t> </a:t>
            </a:r>
            <a:r>
              <a:rPr lang="el-GR" sz="1800" b="1" dirty="0"/>
              <a:t>α</a:t>
            </a:r>
            <a:r>
              <a:rPr lang="el-GR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dirty="0" err="1"/>
              <a:t>foarte</a:t>
            </a:r>
            <a:r>
              <a:rPr lang="en-GB" sz="1800" dirty="0"/>
              <a:t> </a:t>
            </a:r>
            <a:r>
              <a:rPr lang="en-GB" sz="1800" dirty="0" err="1"/>
              <a:t>mică</a:t>
            </a:r>
            <a:r>
              <a:rPr lang="en-GB" sz="1800" dirty="0"/>
              <a:t>, </a:t>
            </a:r>
            <a:r>
              <a:rPr lang="en-GB" sz="1800" dirty="0" err="1"/>
              <a:t>atunci</a:t>
            </a:r>
            <a:r>
              <a:rPr lang="en-GB" sz="1800" dirty="0"/>
              <a:t> </a:t>
            </a:r>
            <a:r>
              <a:rPr lang="en-GB" sz="1800" dirty="0" err="1"/>
              <a:t>cea</a:t>
            </a:r>
            <a:r>
              <a:rPr lang="en-GB" sz="1800" dirty="0"/>
              <a:t> </a:t>
            </a:r>
            <a:r>
              <a:rPr lang="en-GB" sz="1800" dirty="0" err="1"/>
              <a:t>mai</a:t>
            </a:r>
            <a:r>
              <a:rPr lang="en-GB" sz="1800" dirty="0"/>
              <a:t> mare parte a </a:t>
            </a:r>
            <a:r>
              <a:rPr lang="en-GB" sz="1800" dirty="0" err="1"/>
              <a:t>luminii</a:t>
            </a:r>
            <a:r>
              <a:rPr lang="en-GB" sz="1800" dirty="0"/>
              <a:t> </a:t>
            </a:r>
            <a:r>
              <a:rPr lang="en-GB" sz="1800" dirty="0" err="1"/>
              <a:t>va</a:t>
            </a:r>
            <a:r>
              <a:rPr lang="en-GB" sz="1800" dirty="0"/>
              <a:t> </a:t>
            </a:r>
            <a:r>
              <a:rPr lang="en-GB" sz="1800" dirty="0" err="1"/>
              <a:t>trece</a:t>
            </a:r>
            <a:r>
              <a:rPr lang="en-GB" sz="1800" dirty="0"/>
              <a:t> </a:t>
            </a:r>
            <a:r>
              <a:rPr lang="en-GB" sz="1800" dirty="0" err="1"/>
              <a:t>totuși</a:t>
            </a:r>
            <a:r>
              <a:rPr lang="en-GB" sz="1800" dirty="0"/>
              <a:t> </a:t>
            </a:r>
            <a:r>
              <a:rPr lang="en-GB" sz="1800" dirty="0" err="1"/>
              <a:t>fără</a:t>
            </a:r>
            <a:r>
              <a:rPr lang="en-GB" sz="1800" dirty="0"/>
              <a:t> absorbție. </a:t>
            </a:r>
            <a:endParaRPr lang="ro-RO" sz="1800" dirty="0"/>
          </a:p>
          <a:p>
            <a:r>
              <a:rPr lang="en-GB" sz="1800" dirty="0" err="1"/>
              <a:t>Coeficientul</a:t>
            </a:r>
            <a:r>
              <a:rPr lang="en-GB" sz="1800" dirty="0"/>
              <a:t> de absorbție, </a:t>
            </a:r>
            <a:r>
              <a:rPr lang="en-GB" sz="1800" dirty="0" err="1"/>
              <a:t>iar</a:t>
            </a:r>
            <a:r>
              <a:rPr lang="en-GB" sz="1800" dirty="0"/>
              <a:t> </a:t>
            </a:r>
            <a:r>
              <a:rPr lang="en-GB" sz="1800" dirty="0" err="1"/>
              <a:t>prin</a:t>
            </a:r>
            <a:r>
              <a:rPr lang="en-GB" sz="1800" dirty="0"/>
              <a:t> el </a:t>
            </a:r>
            <a:r>
              <a:rPr lang="en-GB" sz="1800" dirty="0" err="1"/>
              <a:t>adâncimea</a:t>
            </a:r>
            <a:r>
              <a:rPr lang="en-GB" sz="1800" dirty="0"/>
              <a:t> de </a:t>
            </a:r>
            <a:r>
              <a:rPr lang="en-GB" sz="1800" dirty="0" err="1"/>
              <a:t>penetrare</a:t>
            </a:r>
            <a:r>
              <a:rPr lang="en-GB" sz="1800" dirty="0"/>
              <a:t> </a:t>
            </a:r>
            <a:r>
              <a:rPr lang="en-GB" sz="1800" dirty="0" err="1"/>
              <a:t>determină</a:t>
            </a:r>
            <a:r>
              <a:rPr lang="en-GB" sz="1800" dirty="0"/>
              <a:t> </a:t>
            </a:r>
            <a:r>
              <a:rPr lang="en-GB" sz="1800" dirty="0" err="1"/>
              <a:t>intervalul</a:t>
            </a:r>
            <a:r>
              <a:rPr lang="en-GB" sz="1800" dirty="0"/>
              <a:t> de </a:t>
            </a:r>
            <a:r>
              <a:rPr lang="en-GB" sz="1800" dirty="0" err="1"/>
              <a:t>lungime</a:t>
            </a:r>
            <a:r>
              <a:rPr lang="en-GB" sz="1800" dirty="0"/>
              <a:t> de </a:t>
            </a:r>
            <a:r>
              <a:rPr lang="en-GB" sz="1800" dirty="0" err="1"/>
              <a:t>undă</a:t>
            </a:r>
            <a:r>
              <a:rPr lang="en-GB" sz="1800" dirty="0"/>
              <a:t> de </a:t>
            </a:r>
            <a:r>
              <a:rPr lang="en-GB" sz="1800" dirty="0" err="1"/>
              <a:t>lucru</a:t>
            </a:r>
            <a:r>
              <a:rPr lang="en-GB" sz="1800" dirty="0"/>
              <a:t> al </a:t>
            </a:r>
            <a:r>
              <a:rPr lang="en-GB" sz="1800" dirty="0" err="1"/>
              <a:t>fotodetectorului</a:t>
            </a:r>
            <a:r>
              <a:rPr lang="ro-RO" sz="1800" dirty="0"/>
              <a:t> (</a:t>
            </a:r>
            <a:r>
              <a:rPr lang="en-GB" sz="1800" dirty="0" err="1"/>
              <a:t>limita</a:t>
            </a:r>
            <a:r>
              <a:rPr lang="en-GB" sz="1800" dirty="0"/>
              <a:t> </a:t>
            </a:r>
            <a:r>
              <a:rPr lang="en-GB" sz="1800" dirty="0" err="1"/>
              <a:t>inferioară</a:t>
            </a:r>
            <a:r>
              <a:rPr lang="ro-RO" sz="1800" dirty="0"/>
              <a:t> și l</a:t>
            </a:r>
            <a:r>
              <a:rPr lang="en-GB" sz="1800" dirty="0" err="1"/>
              <a:t>imita</a:t>
            </a:r>
            <a:r>
              <a:rPr lang="en-GB" sz="1800" dirty="0"/>
              <a:t> </a:t>
            </a:r>
            <a:r>
              <a:rPr lang="en-GB" sz="1800" dirty="0" err="1"/>
              <a:t>superioară</a:t>
            </a:r>
            <a:r>
              <a:rPr lang="en-GB" sz="1800" dirty="0"/>
              <a:t> a </a:t>
            </a:r>
            <a:r>
              <a:rPr lang="en-GB" sz="1800" dirty="0" err="1"/>
              <a:t>undei</a:t>
            </a:r>
            <a:r>
              <a:rPr lang="ro-RO" sz="1800" dirty="0"/>
              <a:t>).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033" y="339284"/>
            <a:ext cx="3362023" cy="3269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434" y="178422"/>
            <a:ext cx="2809566" cy="268906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391" y="3733049"/>
            <a:ext cx="4781011" cy="2137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146" y="6214734"/>
            <a:ext cx="5551502" cy="3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239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11" y="263579"/>
            <a:ext cx="10515600" cy="776945"/>
          </a:xfrm>
        </p:spPr>
        <p:txBody>
          <a:bodyPr/>
          <a:lstStyle/>
          <a:p>
            <a:r>
              <a:rPr lang="en-US" dirty="0" err="1"/>
              <a:t>Construc</a:t>
            </a:r>
            <a:r>
              <a:rPr lang="ro-RO" dirty="0" err="1"/>
              <a:t>ția</a:t>
            </a:r>
            <a:r>
              <a:rPr lang="ro-RO" dirty="0"/>
              <a:t>. Principiul de lucru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370" y="1200702"/>
            <a:ext cx="7553242" cy="545234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fotodioda cu avalanșă (APD) este o p-i-n structură cu amplificare. </a:t>
            </a: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Deosebirea principală de FD clasică  - amplificarea internă a semnalului, bazată pe amplificarea sem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alului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pe multiplicarea în avalanșă. </a:t>
            </a: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Dacă structura FD simple este </a:t>
            </a:r>
            <a:r>
              <a:rPr lang="ro-RO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i="1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i="1" cap="none" dirty="0">
                <a:latin typeface="Arial" panose="020B0604020202020204" pitchFamily="34" charset="0"/>
                <a:cs typeface="Arial" panose="020B0604020202020204" pitchFamily="34" charset="0"/>
              </a:rPr>
              <a:t> -i- n</a:t>
            </a:r>
            <a:r>
              <a:rPr lang="ro-RO" i="1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la APD  la care se adaugă un strat </a:t>
            </a:r>
            <a:r>
              <a:rPr lang="ro-RO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RO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i="1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i="1" cap="none" dirty="0">
                <a:latin typeface="Arial" panose="020B0604020202020204" pitchFamily="34" charset="0"/>
                <a:cs typeface="Arial" panose="020B0604020202020204" pitchFamily="34" charset="0"/>
              </a:rPr>
              <a:t>-i- p- n</a:t>
            </a:r>
            <a:r>
              <a:rPr lang="ro-RO" i="1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În stratul larg al </a:t>
            </a:r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 - regiunii- intensității câmpului electric este practic 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 și cu valoare mică. </a:t>
            </a: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În regiunea îngustă </a:t>
            </a:r>
            <a:r>
              <a:rPr lang="ro-RO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se modifică și în valoarea maximă este suficientă pentru inițierea și menținerea avalanșei.</a:t>
            </a:r>
            <a:endParaRPr lang="en-GB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1.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12" y="928092"/>
            <a:ext cx="4293476" cy="233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46" y="3756489"/>
            <a:ext cx="3603407" cy="240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483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655" y="173420"/>
            <a:ext cx="7042653" cy="668457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profilul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distribuție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impurităților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dopate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ales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încât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stratul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aibă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rezistență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intensitate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câmpului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electric. </a:t>
            </a: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lumina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acționează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stratului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formează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perechi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electron-g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atorită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câmpului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mic,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mișcare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direcțională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sarcinilor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corespunzători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ând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electronii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liberi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ajung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stratul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stratul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accelerația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devine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vizibilă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datorită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câmpului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electric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ridicat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stratul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ând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accelerează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în b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c a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stratului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acumulează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suficientă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excita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alți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BV 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cest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numește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amplificare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prin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avalanșă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multiplicarea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fotocurentului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primar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 descr="1.3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83" y="0"/>
            <a:ext cx="3568261" cy="25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Fig. 4. Schematic band diagram and current components of inverted p-down AP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08" y="2761044"/>
            <a:ext cx="4991692" cy="409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2050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3703" y="249073"/>
            <a:ext cx="11458904" cy="63251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APD </a:t>
            </a:r>
            <a:r>
              <a:rPr lang="ro-RO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de întuneric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en-GB" b="1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  <a:endParaRPr lang="ro-RO" b="1" i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sensibilitate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mica</a:t>
            </a:r>
            <a:endParaRPr lang="ro-RO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exces</a:t>
            </a:r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zgomot</a:t>
            </a:r>
            <a:endParaRPr lang="ro-RO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eficiență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cuantică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r>
              <a:rPr lang="ro-RO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 T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ehnologia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fabricație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complicată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- Necesită i</a:t>
            </a:r>
            <a:r>
              <a:rPr lang="en-GB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nele</a:t>
            </a:r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protecție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a reduce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scurgerile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de curent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obicei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diferențele în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câștig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datorită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neuniformității multiplicării spațiale 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purtător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ilor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20 ... 50% cu un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câștig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10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- în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APD, câștigul este maxim când tensiunea polarizării se apropie de tensiunea de străpungere. La tensiuni mai mari decât de străpungere, curge un curent de avalanșă care se autosusține,  și </a:t>
            </a:r>
            <a:r>
              <a:rPr lang="ro-RO" i="1" dirty="0">
                <a:latin typeface="Arial" panose="020B0604020202020204" pitchFamily="34" charset="0"/>
                <a:cs typeface="Arial" panose="020B0604020202020204" pitchFamily="34" charset="0"/>
              </a:rPr>
              <a:t>depinde din ce în ce mai puțin de concentrația purtătorilor generați de fluxul de lumină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entru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300-1700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nm.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- 300 - 1100 nm,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800–1600 nm,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InGaAs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900–1700 nm</a:t>
            </a:r>
            <a:endParaRPr lang="ro-RO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835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8751" y="148458"/>
            <a:ext cx="8575977" cy="43513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</a:t>
            </a:r>
            <a:r>
              <a:rPr lang="ru-RU" dirty="0"/>
              <a:t> —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coeficient ce depinde de materialul fotodiodei </a:t>
            </a:r>
            <a:r>
              <a:rPr lang="en-US" dirty="0"/>
              <a:t>m</a:t>
            </a:r>
            <a:r>
              <a:rPr lang="ru-RU" dirty="0"/>
              <a:t> = 1,5</a:t>
            </a:r>
            <a:r>
              <a:rPr lang="en-US" dirty="0"/>
              <a:t>-</a:t>
            </a:r>
            <a:r>
              <a:rPr lang="ru-RU" dirty="0"/>
              <a:t> 4 </a:t>
            </a:r>
            <a:r>
              <a:rPr lang="ro-RO" b="1" cap="none" dirty="0"/>
              <a:t>pentru Si </a:t>
            </a:r>
            <a:endParaRPr lang="ro-RO" b="1" dirty="0"/>
          </a:p>
          <a:p>
            <a:r>
              <a:rPr lang="en-US" dirty="0"/>
              <a:t>m</a:t>
            </a:r>
            <a:r>
              <a:rPr lang="ru-RU" dirty="0"/>
              <a:t> = 2,5</a:t>
            </a:r>
            <a:r>
              <a:rPr lang="en-US" dirty="0"/>
              <a:t>-</a:t>
            </a:r>
            <a:r>
              <a:rPr lang="ru-RU" dirty="0"/>
              <a:t> 9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pentru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 descr="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65" y="918792"/>
            <a:ext cx="1800948" cy="99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1.3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3" y="2324127"/>
            <a:ext cx="6636494" cy="33252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636075" y="3017256"/>
            <a:ext cx="41166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obicei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valoarea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aceeași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toată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zona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fotosensibilă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maximă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cade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margini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99306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1813" y="186011"/>
            <a:ext cx="6413938" cy="645127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ro-RO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en-GB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sarcini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spațial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localizată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doar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b="1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dispozitivul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comportă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similar cu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b="1" cap="none" dirty="0">
                <a:latin typeface="Arial" panose="020B0604020202020204" pitchFamily="34" charset="0"/>
                <a:cs typeface="Arial" panose="020B0604020202020204" pitchFamily="34" charset="0"/>
              </a:rPr>
              <a:t>n-p - </a:t>
            </a:r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APD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imita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acestei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secțiuni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determinată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tensiunea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străpungere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stratului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obicei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50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100 v. </a:t>
            </a: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creșterea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tensiunii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distinge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regiune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tranziție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(de la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începutul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străpungerii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epuizarea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completă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stratului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Pe acest segment (regiunea de lucru a APD) d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ependența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slabă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afectată de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rolul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tampon al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regiunii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extinse</a:t>
            </a:r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RO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Î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mod,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sunt complet colectați  purtătorii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generați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, ce 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asigură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randamentul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cuantic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maxim. </a:t>
            </a:r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secțiunea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multiplicare prin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avalanș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ă 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purtătorilor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începe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și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în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p-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-n -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APD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dependența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M(U)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devine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accentuată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stabilitatea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parametrilor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săi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deteriorează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 descr="1.3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79" y="592341"/>
            <a:ext cx="53721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9723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67" y="16862"/>
            <a:ext cx="7849273" cy="933398"/>
          </a:xfrm>
        </p:spPr>
        <p:txBody>
          <a:bodyPr>
            <a:norm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Circuitul de conectare APD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6937" y="1431486"/>
            <a:ext cx="7247802" cy="528003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Particularitate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a APD este sursa de tensiune de polarizare reglabilă prin linia reacției inverse</a:t>
            </a: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Fond: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termic, de mișcare a sarcinilor electrice, de generare, de recombinare. schema echivalentă a fondului este prezentă:</a:t>
            </a:r>
          </a:p>
          <a:p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Neajunsuri: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complexitatea, unicitatea producerii, cost mare, tensiuni înalte de lucru, putere disipată mare, lucru numai la semnale mici,, necesitatea 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termostabilizării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minaturizarea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(matrice) complicată</a:t>
            </a: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Avantaje: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amplificare înaltă, </a:t>
            </a:r>
            <a:r>
              <a:rPr lang="ro-RO" cap="none" dirty="0" err="1">
                <a:latin typeface="Arial" panose="020B0604020202020204" pitchFamily="34" charset="0"/>
                <a:cs typeface="Arial" panose="020B0604020202020204" pitchFamily="34" charset="0"/>
              </a:rPr>
              <a:t>frevența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înaltă, conexiunea cu linii optice</a:t>
            </a:r>
            <a:endParaRPr lang="en-GB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1.3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23" y="1084729"/>
            <a:ext cx="3795054" cy="197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1.3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23" y="3252344"/>
            <a:ext cx="3952913" cy="2520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3291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82" y="365125"/>
            <a:ext cx="10968318" cy="549275"/>
          </a:xfrm>
        </p:spPr>
        <p:txBody>
          <a:bodyPr>
            <a:normAutofit fontScale="90000"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Parametrii principali ai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fotodetectorilor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APD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064029"/>
            <a:ext cx="10515600" cy="5454246"/>
          </a:xfrm>
          <a:prstGeom prst="rect">
            <a:avLst/>
          </a:prstGeom>
        </p:spPr>
        <p:txBody>
          <a:bodyPr/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Eficiența cuantică</a:t>
            </a:r>
          </a:p>
          <a:p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Responzivitatea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raportul curentul de ieșire la puterea optică de intrare deci este eficiența dispozitivului. 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unitatea de măsură amper/watt.  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R =I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3600" b="1" dirty="0">
                <a:latin typeface="Arial" panose="020B0604020202020204" pitchFamily="34" charset="0"/>
                <a:cs typeface="Arial" panose="020B0604020202020204" pitchFamily="34" charset="0"/>
              </a:rPr>
              <a:t>/P </a:t>
            </a:r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(A/W)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Intervalul spectral de răspuns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Fondul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Timpul de răspuns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Timpul de creștere (de la 10 la 90%)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Amplificarea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088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228" y="148994"/>
            <a:ext cx="7823662" cy="665653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err="1"/>
              <a:t>Responzivitatea</a:t>
            </a:r>
            <a:r>
              <a:rPr lang="ro-RO" b="1" dirty="0"/>
              <a:t> </a:t>
            </a:r>
            <a:r>
              <a:rPr lang="ro-RO" b="1" dirty="0" err="1"/>
              <a:t>vs</a:t>
            </a:r>
            <a:r>
              <a:rPr lang="ro-RO" b="1" dirty="0"/>
              <a:t> lungimea de undă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567" y="747368"/>
            <a:ext cx="7265323" cy="583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911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711" y="432426"/>
            <a:ext cx="4116185" cy="649028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Eficiența cuantică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703808" y="1338029"/>
            <a:ext cx="1064998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l-G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ro-RO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o-RO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ro-RO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(1-R) [1-exp(-ɑ(</a:t>
            </a:r>
            <a:r>
              <a:rPr lang="el-G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o-RO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)d)]</a:t>
            </a: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     – reflectanța de la suprafață;</a:t>
            </a:r>
          </a:p>
          <a:p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       – fracția de perechi electroni-goluri ce contribuie la curentul  </a:t>
            </a:r>
          </a:p>
          <a:p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detectorului;</a:t>
            </a:r>
          </a:p>
          <a:p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ɑ(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coeficientul de absorbție al materialului</a:t>
            </a:r>
          </a:p>
          <a:p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   – grosimea </a:t>
            </a:r>
            <a:r>
              <a:rPr lang="ro-RO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fotodetectorului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384002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396" y="315249"/>
            <a:ext cx="5612476" cy="831908"/>
          </a:xfrm>
        </p:spPr>
        <p:txBody>
          <a:bodyPr/>
          <a:lstStyle/>
          <a:p>
            <a:r>
              <a:rPr lang="ro-RO" dirty="0"/>
              <a:t>Răspunsul la frecvență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93217" y="1284625"/>
            <a:ext cx="8122833" cy="52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2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22" y="922330"/>
            <a:ext cx="10906956" cy="717951"/>
          </a:xfrm>
        </p:spPr>
        <p:txBody>
          <a:bodyPr>
            <a:normAutofit fontScale="90000"/>
          </a:bodyPr>
          <a:lstStyle/>
          <a:p>
            <a:r>
              <a:rPr lang="ro-RO" dirty="0"/>
              <a:t>Fotoconductivitatea ? </a:t>
            </a:r>
            <a:r>
              <a:rPr lang="ro-RO" dirty="0">
                <a:hlinkClick r:id="rId2"/>
              </a:rPr>
              <a:t>https://www.youtube.com/watch?v=yzZpX8q_r10</a:t>
            </a:r>
            <a:r>
              <a:rPr lang="ro-RO" dirty="0"/>
              <a:t/>
            </a:r>
            <a:br>
              <a:rPr lang="ro-RO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89" y="1730942"/>
            <a:ext cx="10906957" cy="4204728"/>
          </a:xfrm>
        </p:spPr>
        <p:txBody>
          <a:bodyPr/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o-RO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o-R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o-RO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Δσ</a:t>
            </a:r>
            <a:r>
              <a:rPr lang="ro-RO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ro-RO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055" y="2700881"/>
            <a:ext cx="4248432" cy="3325450"/>
          </a:xfrm>
          <a:prstGeom prst="rect">
            <a:avLst/>
          </a:prstGeom>
        </p:spPr>
      </p:pic>
      <p:pic>
        <p:nvPicPr>
          <p:cNvPr id="2050" name="Picture 2" descr="Photoconductivity | SpringerLink">
            <a:extLst>
              <a:ext uri="{FF2B5EF4-FFF2-40B4-BE49-F238E27FC236}">
                <a16:creationId xmlns:a16="http://schemas.microsoft.com/office/drawing/2014/main" xmlns="" id="{2EEFD6B6-5DE7-1278-7A22-F150E785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66" y="2545339"/>
            <a:ext cx="4970445" cy="420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576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695" y="428927"/>
            <a:ext cx="9682558" cy="665653"/>
          </a:xfrm>
        </p:spPr>
        <p:txBody>
          <a:bodyPr>
            <a:normAutofit fontScale="90000"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Remarcă privind capacitatea de difuzie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976" y="1354974"/>
            <a:ext cx="116361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Deoarece capacitatea de difuziune este asociată cu acumularea purtătorilor de sarcină majoritari în regiunea de difuziune  (electronii și golurile </a:t>
            </a:r>
            <a:r>
              <a:rPr 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fotogenerate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extrase din regiunea sărăcită în părțile </a:t>
            </a:r>
            <a:r>
              <a:rPr lang="ro-RO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ea </a:t>
            </a: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există numai la polarizarea directă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polarizarea directă C</a:t>
            </a:r>
            <a:r>
              <a:rPr lang="ro-RO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poate fi destul de mare ca </a:t>
            </a:r>
            <a:r>
              <a:rPr 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o-RO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curenți de injecție mari.</a:t>
            </a:r>
          </a:p>
          <a:p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polarizarea inversă </a:t>
            </a:r>
            <a:r>
              <a:rPr 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 numai o capacitate necesară de considerat</a:t>
            </a:r>
          </a:p>
          <a:p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Astfel, capacitatea unei joncțiuni la polarizarea inversă  poate fi substanțial mai mică ca la polarizarea directă.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68736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75" y="618518"/>
            <a:ext cx="10364451" cy="511036"/>
          </a:xfrm>
        </p:spPr>
        <p:txBody>
          <a:bodyPr>
            <a:normAutofit fontScale="90000"/>
          </a:bodyPr>
          <a:lstStyle/>
          <a:p>
            <a:r>
              <a:rPr lang="en-US" altLang="en-US" sz="4000" dirty="0" err="1"/>
              <a:t>Fotodetector</a:t>
            </a:r>
            <a:r>
              <a:rPr lang="en-US" altLang="en-US" sz="4000" dirty="0"/>
              <a:t> cu </a:t>
            </a:r>
            <a:r>
              <a:rPr lang="en-US" altLang="en-US" sz="4000" dirty="0" err="1"/>
              <a:t>cavitate</a:t>
            </a:r>
            <a:r>
              <a:rPr lang="en-US" altLang="en-US" sz="4000" dirty="0"/>
              <a:t> </a:t>
            </a:r>
            <a:r>
              <a:rPr lang="en-US" altLang="en-US" sz="4000" dirty="0" err="1"/>
              <a:t>rezonant</a:t>
            </a:r>
            <a:r>
              <a:rPr lang="en-US" altLang="en-US" sz="4000" dirty="0" err="1">
                <a:latin typeface=""/>
              </a:rPr>
              <a:t>ă</a:t>
            </a:r>
            <a:endParaRPr lang="en-US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232" y="1279510"/>
            <a:ext cx="5469679" cy="2951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958" y="4562042"/>
            <a:ext cx="40862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912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AD9EE117-3781-D1B8-B83B-68074ED8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Aplicații ale FD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xmlns="" id="{31BF71CD-57FA-4EE0-8BCC-1FFEE5447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100" y="1829291"/>
            <a:ext cx="6439799" cy="4344006"/>
          </a:xfrm>
        </p:spPr>
      </p:pic>
    </p:spTree>
    <p:extLst>
      <p:ext uri="{BB962C8B-B14F-4D97-AF65-F5344CB8AC3E}">
        <p14:creationId xmlns:p14="http://schemas.microsoft.com/office/powerpoint/2010/main" val="37831099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18BC86AD-423E-BFC5-8580-FFA24320D236}"/>
              </a:ext>
            </a:extLst>
          </p:cNvPr>
          <p:cNvSpPr/>
          <p:nvPr/>
        </p:nvSpPr>
        <p:spPr>
          <a:xfrm>
            <a:off x="3129290" y="0"/>
            <a:ext cx="593341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733" b="1" dirty="0" err="1"/>
              <a:t>Fotodetector</a:t>
            </a:r>
            <a:r>
              <a:rPr lang="ro-RO" sz="3733" b="1" dirty="0"/>
              <a:t>   </a:t>
            </a:r>
            <a:r>
              <a:rPr lang="ro-RO" sz="3733" b="1" dirty="0" err="1"/>
              <a:t>vs</a:t>
            </a:r>
            <a:r>
              <a:rPr lang="ro-RO" sz="3733" b="1" dirty="0"/>
              <a:t>    Fotodiodă</a:t>
            </a:r>
            <a:endParaRPr lang="en-GB" sz="3733" b="1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xmlns="" id="{7F5CA868-4E24-6F75-BCB3-00227649D8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37137" y="842632"/>
          <a:ext cx="9917724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862">
                  <a:extLst>
                    <a:ext uri="{9D8B030D-6E8A-4147-A177-3AD203B41FA5}">
                      <a16:colId xmlns:a16="http://schemas.microsoft.com/office/drawing/2014/main" xmlns="" val="1532445195"/>
                    </a:ext>
                  </a:extLst>
                </a:gridCol>
                <a:gridCol w="4958862">
                  <a:extLst>
                    <a:ext uri="{9D8B030D-6E8A-4147-A177-3AD203B41FA5}">
                      <a16:colId xmlns:a16="http://schemas.microsoft.com/office/drawing/2014/main" xmlns="" val="944431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Photodetector is a photosensor.</a:t>
                      </a:r>
                      <a:endParaRPr lang="en-US" b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US" b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dirty="0">
                          <a:effectLst/>
                          <a:latin typeface="inherit"/>
                        </a:rPr>
                        <a:t>It is a light-sensitive semiconductor diode.</a:t>
                      </a:r>
                      <a:endParaRPr lang="en-US" b="0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US" b="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4947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The photodetector is not used with an amplifier to detect the light.</a:t>
                      </a:r>
                      <a:endParaRPr lang="en-US" b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US" b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base"/>
                      <a:r>
                        <a:rPr lang="en-US" b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The photodiode uses an amplifier for detecting low levels of light as they permit a leakage current that changes with the light that falls on them.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4266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A photodetector is simply made with a compound semiconductor with a 0.73 eV band gap.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The photodiode is simply made with two P-type and N-type semiconductors.</a:t>
                      </a:r>
                      <a:endParaRPr lang="en-US" b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US" b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02445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These are slower than photodiodes.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These are faster than photodetectors.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256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The photodetector response is not faster as compared to the photodiode.</a:t>
                      </a:r>
                      <a:endParaRPr lang="en-US" b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US" b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The photodiode response is much faster as compared to the photodetector.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06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It is more sensitive.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It is less sensitive.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1650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The photodetector converts the light’s photon energy into an electrical signal.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Photodiodes convert light energy and also detect light brightness.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8177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0">
                          <a:effectLst/>
                          <a:latin typeface="inherit"/>
                        </a:rPr>
                        <a:t>The temperature range of the photodetector ranges from 8K – 420 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0" dirty="0">
                          <a:effectLst/>
                          <a:latin typeface="inherit"/>
                        </a:rPr>
                        <a:t>The photodiode temperature ranges from 27°C to 550 °C.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3400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8269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xmlns="" id="{DD4579E2-E4DE-AF80-4C5B-8B4684D08082}"/>
              </a:ext>
            </a:extLst>
          </p:cNvPr>
          <p:cNvSpPr txBox="1"/>
          <p:nvPr/>
        </p:nvSpPr>
        <p:spPr>
          <a:xfrm>
            <a:off x="791308" y="1859340"/>
            <a:ext cx="464526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Avantajele</a:t>
            </a:r>
            <a:r>
              <a:rPr lang="en-US" sz="2400" b="1" dirty="0"/>
              <a:t> </a:t>
            </a:r>
            <a:r>
              <a:rPr lang="en-US" sz="2400" b="1" dirty="0" err="1"/>
              <a:t>fotodetectorului</a:t>
            </a:r>
            <a:r>
              <a:rPr lang="en-US" sz="2400" b="1" dirty="0"/>
              <a:t> </a:t>
            </a:r>
            <a:endParaRPr lang="ro-RO" sz="2400" b="1" dirty="0"/>
          </a:p>
          <a:p>
            <a:r>
              <a:rPr lang="en-US" sz="2400" dirty="0" err="1"/>
              <a:t>Fotodetectoarele</a:t>
            </a:r>
            <a:r>
              <a:rPr lang="en-US" sz="2400" dirty="0"/>
              <a:t> sunt de </a:t>
            </a:r>
            <a:r>
              <a:rPr lang="en-US" sz="2400" dirty="0" err="1"/>
              <a:t>dimensiuni</a:t>
            </a:r>
            <a:r>
              <a:rPr lang="en-US" sz="2400" dirty="0"/>
              <a:t> </a:t>
            </a:r>
            <a:r>
              <a:rPr lang="en-US" sz="2400" dirty="0" err="1"/>
              <a:t>mici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dirty="0" err="1"/>
              <a:t>Viteza</a:t>
            </a:r>
            <a:r>
              <a:rPr lang="en-US" sz="2400" dirty="0"/>
              <a:t> de </a:t>
            </a:r>
            <a:r>
              <a:rPr lang="en-US" sz="2400" dirty="0" err="1"/>
              <a:t>detectare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rapidă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dirty="0" err="1"/>
              <a:t>Eficiența</a:t>
            </a:r>
            <a:r>
              <a:rPr lang="en-US" sz="2400" dirty="0"/>
              <a:t> de </a:t>
            </a:r>
            <a:r>
              <a:rPr lang="en-US" sz="2400" dirty="0" err="1"/>
              <a:t>detectare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ridicată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ro-RO" sz="2400" dirty="0"/>
              <a:t>G</a:t>
            </a:r>
            <a:r>
              <a:rPr lang="en-US" sz="2400" dirty="0" err="1"/>
              <a:t>enerează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puțin</a:t>
            </a:r>
            <a:r>
              <a:rPr lang="en-US" sz="2400" dirty="0"/>
              <a:t> </a:t>
            </a:r>
            <a:r>
              <a:rPr lang="en-US" sz="2400" dirty="0" err="1"/>
              <a:t>zgomot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ro-RO" sz="2400" dirty="0"/>
              <a:t>N</a:t>
            </a:r>
            <a:r>
              <a:rPr lang="en-US" sz="2400" dirty="0"/>
              <a:t>u sunt </a:t>
            </a:r>
            <a:r>
              <a:rPr lang="en-US" sz="2400" dirty="0" err="1"/>
              <a:t>scumpe</a:t>
            </a:r>
            <a:r>
              <a:rPr lang="en-US" sz="2400" dirty="0"/>
              <a:t>, </a:t>
            </a:r>
            <a:r>
              <a:rPr lang="ro-RO" sz="2400" dirty="0"/>
              <a:t>sunt </a:t>
            </a:r>
            <a:r>
              <a:rPr lang="en-US" sz="2400" dirty="0" err="1"/>
              <a:t>compacte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ușoare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ro-RO" sz="2400" dirty="0"/>
              <a:t>Durata de exploatare  mare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ro-RO" sz="2400" dirty="0"/>
              <a:t>E</a:t>
            </a:r>
            <a:r>
              <a:rPr lang="en-US" sz="2400" dirty="0" err="1"/>
              <a:t>ficiență</a:t>
            </a:r>
            <a:r>
              <a:rPr lang="en-US" sz="2400" dirty="0"/>
              <a:t> </a:t>
            </a:r>
            <a:r>
              <a:rPr lang="en-US" sz="2400" dirty="0" err="1"/>
              <a:t>cuantică</a:t>
            </a:r>
            <a:r>
              <a:rPr lang="en-US" sz="2400" dirty="0"/>
              <a:t> </a:t>
            </a:r>
            <a:r>
              <a:rPr lang="en-US" sz="2400" dirty="0" err="1"/>
              <a:t>ridicată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dirty="0"/>
              <a:t>Nu </a:t>
            </a:r>
            <a:r>
              <a:rPr lang="en-US" sz="2400" dirty="0" err="1"/>
              <a:t>necesită</a:t>
            </a:r>
            <a:r>
              <a:rPr lang="en-US" sz="2400" dirty="0"/>
              <a:t> </a:t>
            </a:r>
            <a:r>
              <a:rPr lang="en-US" sz="2400" dirty="0" err="1"/>
              <a:t>tensiune</a:t>
            </a:r>
            <a:r>
              <a:rPr lang="en-US" sz="2400" dirty="0"/>
              <a:t> </a:t>
            </a:r>
            <a:r>
              <a:rPr lang="en-US" sz="2400" dirty="0" err="1"/>
              <a:t>înaltă</a:t>
            </a:r>
            <a:r>
              <a:rPr lang="en-US" sz="2400" dirty="0"/>
              <a:t>.</a:t>
            </a:r>
            <a:endParaRPr lang="ro-RO" sz="2400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xmlns="" id="{F280044E-52C6-51BB-56D1-1DFE92A4D40D}"/>
              </a:ext>
            </a:extLst>
          </p:cNvPr>
          <p:cNvSpPr txBox="1"/>
          <p:nvPr/>
        </p:nvSpPr>
        <p:spPr>
          <a:xfrm>
            <a:off x="3046535" y="571472"/>
            <a:ext cx="6093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Avantaje </a:t>
            </a:r>
            <a:r>
              <a:rPr lang="en-US" sz="4000" b="1" dirty="0" err="1"/>
              <a:t>și</a:t>
            </a:r>
            <a:r>
              <a:rPr lang="en-US" sz="4000" b="1" dirty="0"/>
              <a:t> </a:t>
            </a:r>
            <a:r>
              <a:rPr lang="en-US" sz="4000" b="1" dirty="0" err="1"/>
              <a:t>dezavantaje</a:t>
            </a:r>
            <a:endParaRPr lang="en-US" sz="4000" b="1" dirty="0"/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xmlns="" id="{CC3CB584-9FEA-CE6D-63C8-F4A7E3F9223D}"/>
              </a:ext>
            </a:extLst>
          </p:cNvPr>
          <p:cNvSpPr txBox="1"/>
          <p:nvPr/>
        </p:nvSpPr>
        <p:spPr>
          <a:xfrm>
            <a:off x="5697415" y="1901078"/>
            <a:ext cx="52402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Dezavantajele </a:t>
            </a:r>
            <a:r>
              <a:rPr lang="en-US" sz="2400" b="1" dirty="0" err="1"/>
              <a:t>fotodetectorului</a:t>
            </a:r>
            <a:endParaRPr lang="ro-RO" sz="2400" b="1" dirty="0"/>
          </a:p>
          <a:p>
            <a:r>
              <a:rPr lang="ro-RO" sz="2400" dirty="0"/>
              <a:t>S</a:t>
            </a:r>
            <a:r>
              <a:rPr lang="en-US" sz="2400" dirty="0" err="1"/>
              <a:t>ensibilitate</a:t>
            </a:r>
            <a:r>
              <a:rPr lang="en-US" sz="2400" dirty="0"/>
              <a:t> </a:t>
            </a:r>
            <a:r>
              <a:rPr lang="en-US" sz="2400" dirty="0" err="1"/>
              <a:t>foarte</a:t>
            </a:r>
            <a:r>
              <a:rPr lang="en-US" sz="2400" dirty="0"/>
              <a:t> </a:t>
            </a:r>
            <a:r>
              <a:rPr lang="en-US" sz="2400" dirty="0" err="1"/>
              <a:t>scăzută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dirty="0"/>
              <a:t>Nu au </a:t>
            </a:r>
            <a:r>
              <a:rPr lang="en-US" sz="2400" dirty="0" err="1"/>
              <a:t>nici</a:t>
            </a:r>
            <a:r>
              <a:rPr lang="en-US" sz="2400" dirty="0"/>
              <a:t> un </a:t>
            </a:r>
            <a:r>
              <a:rPr lang="en-US" sz="2400" dirty="0" err="1"/>
              <a:t>câștig</a:t>
            </a:r>
            <a:r>
              <a:rPr lang="en-US" sz="2400" dirty="0"/>
              <a:t> intern.</a:t>
            </a:r>
            <a:endParaRPr lang="ro-RO" sz="2400" dirty="0"/>
          </a:p>
          <a:p>
            <a:r>
              <a:rPr lang="en-US" sz="2400" dirty="0" err="1"/>
              <a:t>Timpul</a:t>
            </a:r>
            <a:r>
              <a:rPr lang="en-US" sz="2400" dirty="0"/>
              <a:t> de </a:t>
            </a:r>
            <a:r>
              <a:rPr lang="en-US" sz="2400" dirty="0" err="1"/>
              <a:t>răspuns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foarte</a:t>
            </a:r>
            <a:r>
              <a:rPr lang="en-US" sz="2400" dirty="0"/>
              <a:t> lent.</a:t>
            </a:r>
            <a:endParaRPr lang="ro-RO" sz="2400" dirty="0"/>
          </a:p>
          <a:p>
            <a:r>
              <a:rPr lang="en-US" sz="2400" dirty="0"/>
              <a:t>Zona </a:t>
            </a:r>
            <a:r>
              <a:rPr lang="en-US" sz="2400" dirty="0" err="1"/>
              <a:t>activă</a:t>
            </a:r>
            <a:r>
              <a:rPr lang="en-US" sz="2400" dirty="0"/>
              <a:t> a </a:t>
            </a:r>
            <a:r>
              <a:rPr lang="en-US" sz="2400" dirty="0" err="1"/>
              <a:t>acestui</a:t>
            </a:r>
            <a:r>
              <a:rPr lang="en-US" sz="2400" dirty="0"/>
              <a:t> detector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mică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dirty="0" err="1"/>
              <a:t>Modificarea</a:t>
            </a:r>
            <a:r>
              <a:rPr lang="en-US" sz="2400" dirty="0"/>
              <a:t> </a:t>
            </a:r>
            <a:r>
              <a:rPr lang="en-US" sz="2400" dirty="0" err="1"/>
              <a:t>curentului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extrem</a:t>
            </a:r>
            <a:r>
              <a:rPr lang="en-US" sz="2400" dirty="0"/>
              <a:t> de </a:t>
            </a:r>
            <a:r>
              <a:rPr lang="en-US" sz="2400" dirty="0" err="1"/>
              <a:t>mică</a:t>
            </a:r>
            <a:r>
              <a:rPr lang="en-US" sz="2400" dirty="0"/>
              <a:t>, </a:t>
            </a:r>
            <a:r>
              <a:rPr lang="en-US" sz="2400" dirty="0" err="1"/>
              <a:t>deci</a:t>
            </a:r>
            <a:r>
              <a:rPr lang="en-US" sz="2400" dirty="0"/>
              <a:t> </a:t>
            </a:r>
            <a:r>
              <a:rPr lang="en-US" sz="2400" dirty="0" err="1"/>
              <a:t>poate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nu fie </a:t>
            </a:r>
            <a:r>
              <a:rPr lang="en-US" sz="2400" dirty="0" err="1"/>
              <a:t>adecvată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conduce </a:t>
            </a:r>
            <a:r>
              <a:rPr lang="en-US" sz="2400" dirty="0" err="1"/>
              <a:t>circuitul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dirty="0" err="1"/>
              <a:t>Necesită</a:t>
            </a:r>
            <a:r>
              <a:rPr lang="en-US" sz="2400" dirty="0"/>
              <a:t> </a:t>
            </a:r>
            <a:r>
              <a:rPr lang="en-US" sz="2400" dirty="0" err="1"/>
              <a:t>tensiune</a:t>
            </a:r>
            <a:r>
              <a:rPr lang="en-US" sz="2400" dirty="0"/>
              <a:t> offset.</a:t>
            </a:r>
          </a:p>
        </p:txBody>
      </p:sp>
    </p:spTree>
    <p:extLst>
      <p:ext uri="{BB962C8B-B14F-4D97-AF65-F5344CB8AC3E}">
        <p14:creationId xmlns:p14="http://schemas.microsoft.com/office/powerpoint/2010/main" val="112353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Detectori optici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9338" y="1500573"/>
            <a:ext cx="5157787" cy="823912"/>
          </a:xfrm>
        </p:spPr>
        <p:txBody>
          <a:bodyPr/>
          <a:lstStyle/>
          <a:p>
            <a:r>
              <a:rPr lang="ro-RO" dirty="0"/>
              <a:t>Cerințe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0247" y="2372587"/>
            <a:ext cx="5157787" cy="368458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eficienta</a:t>
            </a:r>
            <a:r>
              <a:rPr lang="en-US" dirty="0"/>
              <a:t> </a:t>
            </a:r>
            <a:r>
              <a:rPr lang="en-US" dirty="0" err="1"/>
              <a:t>crescuta</a:t>
            </a:r>
            <a:r>
              <a:rPr lang="en-US" dirty="0"/>
              <a:t> a </a:t>
            </a:r>
            <a:r>
              <a:rPr lang="en-US" dirty="0" err="1"/>
              <a:t>conversiei</a:t>
            </a:r>
            <a:r>
              <a:rPr lang="en-US" dirty="0"/>
              <a:t> optic/electric</a:t>
            </a:r>
          </a:p>
          <a:p>
            <a:pPr algn="just"/>
            <a:r>
              <a:rPr lang="en-US" dirty="0" err="1"/>
              <a:t>zgomot</a:t>
            </a:r>
            <a:r>
              <a:rPr lang="en-US" dirty="0"/>
              <a:t> </a:t>
            </a:r>
            <a:r>
              <a:rPr lang="en-US" dirty="0" err="1"/>
              <a:t>redus</a:t>
            </a:r>
            <a:endParaRPr lang="en-US" dirty="0"/>
          </a:p>
          <a:p>
            <a:pPr algn="just"/>
            <a:r>
              <a:rPr lang="en-US" dirty="0" err="1"/>
              <a:t>raspuns</a:t>
            </a:r>
            <a:r>
              <a:rPr lang="en-US" dirty="0"/>
              <a:t> uniform la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lungimi</a:t>
            </a:r>
            <a:r>
              <a:rPr lang="en-US" dirty="0"/>
              <a:t> de </a:t>
            </a:r>
            <a:r>
              <a:rPr lang="en-US" dirty="0" err="1"/>
              <a:t>unda</a:t>
            </a:r>
            <a:endParaRPr lang="en-US" dirty="0"/>
          </a:p>
          <a:p>
            <a:pPr algn="just"/>
            <a:r>
              <a:rPr lang="en-US" dirty="0" err="1"/>
              <a:t>viteza</a:t>
            </a:r>
            <a:r>
              <a:rPr lang="en-US" dirty="0"/>
              <a:t> de </a:t>
            </a:r>
            <a:r>
              <a:rPr lang="en-US" dirty="0" err="1"/>
              <a:t>raspuns</a:t>
            </a:r>
            <a:r>
              <a:rPr lang="en-US" dirty="0"/>
              <a:t> </a:t>
            </a:r>
            <a:r>
              <a:rPr lang="en-US" dirty="0" err="1"/>
              <a:t>ridicata</a:t>
            </a:r>
            <a:endParaRPr lang="en-US" dirty="0"/>
          </a:p>
          <a:p>
            <a:pPr algn="just"/>
            <a:r>
              <a:rPr lang="en-US" dirty="0" err="1"/>
              <a:t>liniaritate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66518" y="221095"/>
            <a:ext cx="5389033" cy="639763"/>
          </a:xfrm>
        </p:spPr>
        <p:txBody>
          <a:bodyPr/>
          <a:lstStyle/>
          <a:p>
            <a:r>
              <a:rPr lang="en-US" dirty="0"/>
              <a:t>P</a:t>
            </a:r>
            <a:r>
              <a:rPr lang="ro-RO" dirty="0" err="1"/>
              <a:t>rincipii</a:t>
            </a:r>
            <a:r>
              <a:rPr lang="ro-RO" dirty="0"/>
              <a:t> operare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33629" y="968200"/>
            <a:ext cx="5389033" cy="2460800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Fotoconductori</a:t>
            </a:r>
            <a:r>
              <a:rPr lang="ro-RO" dirty="0"/>
              <a:t> sau</a:t>
            </a:r>
          </a:p>
          <a:p>
            <a:pPr marL="0" indent="0">
              <a:buNone/>
            </a:pPr>
            <a:r>
              <a:rPr lang="ro-RO" dirty="0"/>
              <a:t>(fotorezistența)</a:t>
            </a:r>
            <a:endParaRPr lang="en-US" dirty="0"/>
          </a:p>
          <a:p>
            <a:pPr algn="l"/>
            <a:r>
              <a:rPr lang="en-US" dirty="0" err="1"/>
              <a:t>fototranzistori</a:t>
            </a:r>
            <a:endParaRPr lang="en-US" dirty="0"/>
          </a:p>
          <a:p>
            <a:pPr algn="l"/>
            <a:r>
              <a:rPr lang="en-US" dirty="0" err="1"/>
              <a:t>fotodiode</a:t>
            </a:r>
            <a:endParaRPr lang="en-US" dirty="0"/>
          </a:p>
        </p:txBody>
      </p:sp>
      <p:sp>
        <p:nvSpPr>
          <p:cNvPr id="9" name="object 7"/>
          <p:cNvSpPr txBox="1"/>
          <p:nvPr/>
        </p:nvSpPr>
        <p:spPr>
          <a:xfrm>
            <a:off x="9611011" y="1577498"/>
            <a:ext cx="1923147" cy="1590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4200"/>
              </a:lnSpc>
            </a:pPr>
            <a:r>
              <a:rPr sz="2800" i="1" spc="80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sz="2800" spc="73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2800" spc="-28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spc="-133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ro-RO" sz="2800" i="1" spc="-1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67" spc="-133" dirty="0">
                <a:solidFill>
                  <a:srgbClr val="FF0000"/>
                </a:solidFill>
                <a:latin typeface="Symbol"/>
                <a:cs typeface="Symbol"/>
              </a:rPr>
              <a:t></a:t>
            </a:r>
            <a:r>
              <a:rPr sz="2800" i="1" spc="-133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100" i="1" spc="-200" baseline="-17921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3667" spc="-260" dirty="0">
                <a:solidFill>
                  <a:srgbClr val="FF0000"/>
                </a:solidFill>
                <a:latin typeface="Symbol"/>
                <a:cs typeface="Symbol"/>
              </a:rPr>
              <a:t></a:t>
            </a:r>
            <a:r>
              <a:rPr lang="ro-MD" sz="3667" spc="-260" dirty="0">
                <a:solidFill>
                  <a:srgbClr val="FF0000"/>
                </a:solidFill>
                <a:latin typeface="Symbol"/>
                <a:cs typeface="Symbol"/>
              </a:rPr>
              <a:t>, </a:t>
            </a:r>
            <a:endParaRPr sz="3667" dirty="0">
              <a:solidFill>
                <a:srgbClr val="FF0000"/>
              </a:solidFill>
              <a:latin typeface="Symbol"/>
              <a:cs typeface="Symbol"/>
            </a:endParaRPr>
          </a:p>
          <a:p>
            <a:pPr marL="16933">
              <a:lnSpc>
                <a:spcPts val="4000"/>
              </a:lnSpc>
            </a:pPr>
            <a:r>
              <a:rPr sz="2800" i="1" spc="17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100" i="1" spc="260" baseline="-19713" dirty="0">
                <a:solidFill>
                  <a:srgbClr val="FF0000"/>
                </a:solidFill>
                <a:latin typeface="Times New Roman"/>
                <a:cs typeface="Times New Roman"/>
              </a:rPr>
              <a:t>B </a:t>
            </a:r>
            <a:r>
              <a:rPr sz="2800" spc="73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2800" spc="7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spc="17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100" i="1" spc="260" baseline="-19713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3100" i="1" spc="-160" baseline="-197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67" spc="-207" dirty="0">
                <a:solidFill>
                  <a:srgbClr val="FF0000"/>
                </a:solidFill>
                <a:latin typeface="Symbol"/>
                <a:cs typeface="Symbol"/>
              </a:rPr>
              <a:t></a:t>
            </a:r>
            <a:r>
              <a:rPr sz="2800" i="1" spc="-207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100" i="1" spc="-309" baseline="-19713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3667" spc="-260" dirty="0">
                <a:solidFill>
                  <a:srgbClr val="FF0000"/>
                </a:solidFill>
                <a:latin typeface="Symbol"/>
                <a:cs typeface="Symbol"/>
              </a:rPr>
              <a:t></a:t>
            </a:r>
            <a:endParaRPr sz="3667" dirty="0">
              <a:solidFill>
                <a:srgbClr val="FF0000"/>
              </a:solidFill>
              <a:latin typeface="Symbol"/>
              <a:cs typeface="Symbol"/>
            </a:endParaRPr>
          </a:p>
          <a:p>
            <a:pPr marL="16933">
              <a:lnSpc>
                <a:spcPts val="4200"/>
              </a:lnSpc>
            </a:pPr>
            <a:r>
              <a:rPr sz="2800" i="1" spc="40" dirty="0">
                <a:solidFill>
                  <a:srgbClr val="FF0000"/>
                </a:solidFill>
                <a:latin typeface="Times New Roman"/>
                <a:cs typeface="Times New Roman"/>
              </a:rPr>
              <a:t>I </a:t>
            </a:r>
            <a:r>
              <a:rPr sz="2800" spc="67" dirty="0">
                <a:solidFill>
                  <a:srgbClr val="FF0000"/>
                </a:solidFill>
                <a:latin typeface="Symbol"/>
                <a:cs typeface="Symbol"/>
              </a:rPr>
              <a:t></a:t>
            </a:r>
            <a:r>
              <a:rPr sz="2800" spc="6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spc="4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i="1" spc="-34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67" spc="-207" dirty="0">
                <a:solidFill>
                  <a:srgbClr val="FF0000"/>
                </a:solidFill>
                <a:latin typeface="Symbol"/>
                <a:cs typeface="Symbol"/>
              </a:rPr>
              <a:t></a:t>
            </a:r>
            <a:r>
              <a:rPr sz="2800" i="1" spc="-207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3100" i="1" spc="-309" baseline="-19713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3667" spc="-260" dirty="0">
                <a:solidFill>
                  <a:srgbClr val="FF0000"/>
                </a:solidFill>
                <a:latin typeface="Symbol"/>
                <a:cs typeface="Symbol"/>
              </a:rPr>
              <a:t></a:t>
            </a:r>
            <a:endParaRPr sz="3667" dirty="0">
              <a:solidFill>
                <a:srgbClr val="FF0000"/>
              </a:solidFill>
              <a:latin typeface="Symbol"/>
              <a:cs typeface="Symbo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65" y="3167677"/>
            <a:ext cx="5405588" cy="1950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66165" y="518696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err="1"/>
              <a:t>Fotoc</a:t>
            </a:r>
            <a:r>
              <a:rPr lang="ro-RO" sz="3200" dirty="0"/>
              <a:t>a</a:t>
            </a:r>
            <a:r>
              <a:rPr lang="en-GB" sz="3200" dirty="0"/>
              <a:t>tod</a:t>
            </a:r>
            <a:r>
              <a:rPr lang="ro-RO" sz="3200" dirty="0"/>
              <a:t>, </a:t>
            </a:r>
            <a:r>
              <a:rPr lang="en-GB" sz="3200" dirty="0" err="1"/>
              <a:t>Fotomultiplicador</a:t>
            </a:r>
            <a:endParaRPr lang="en-GB" sz="3200" dirty="0"/>
          </a:p>
          <a:p>
            <a:r>
              <a:rPr lang="en-GB" sz="3200" dirty="0"/>
              <a:t>CCD</a:t>
            </a:r>
            <a:r>
              <a:rPr lang="ro-RO" sz="3200" dirty="0"/>
              <a:t>, </a:t>
            </a:r>
            <a:r>
              <a:rPr lang="en-GB" sz="3200" dirty="0"/>
              <a:t>Sensor CMOS</a:t>
            </a:r>
            <a:r>
              <a:rPr lang="ro-RO" sz="3200" dirty="0"/>
              <a:t>, </a:t>
            </a:r>
            <a:r>
              <a:rPr lang="en-GB" sz="3200" dirty="0"/>
              <a:t>C</a:t>
            </a:r>
            <a:r>
              <a:rPr lang="ro-RO" sz="3200" dirty="0"/>
              <a:t>e</a:t>
            </a:r>
            <a:r>
              <a:rPr lang="en-GB" sz="3200" dirty="0" err="1"/>
              <a:t>lul</a:t>
            </a:r>
            <a:r>
              <a:rPr lang="ro-RO" sz="3200" dirty="0"/>
              <a:t>e</a:t>
            </a:r>
            <a:r>
              <a:rPr lang="en-GB" sz="3200" dirty="0"/>
              <a:t> </a:t>
            </a:r>
            <a:r>
              <a:rPr lang="en-GB" sz="3200" dirty="0" err="1"/>
              <a:t>fotoel</a:t>
            </a:r>
            <a:r>
              <a:rPr lang="ro-RO" sz="3200" dirty="0"/>
              <a:t>e</a:t>
            </a:r>
            <a:r>
              <a:rPr lang="en-GB" sz="3200" dirty="0" err="1"/>
              <a:t>ctric</a:t>
            </a:r>
            <a:r>
              <a:rPr lang="ro-RO" sz="3200" dirty="0"/>
              <a:t>ă, </a:t>
            </a:r>
            <a:r>
              <a:rPr lang="ro-RO" sz="3200" dirty="0" err="1"/>
              <a:t>fotoelectrochimică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31960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5122</Words>
  <Application>Microsoft Office PowerPoint</Application>
  <PresentationFormat>Widescreen</PresentationFormat>
  <Paragraphs>487</Paragraphs>
  <Slides>84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-apple-system</vt:lpstr>
      <vt:lpstr>Arial</vt:lpstr>
      <vt:lpstr>Arial</vt:lpstr>
      <vt:lpstr>Calibri</vt:lpstr>
      <vt:lpstr>Calibri Light</vt:lpstr>
      <vt:lpstr>inherit</vt:lpstr>
      <vt:lpstr>Lucida Sans Unicode</vt:lpstr>
      <vt:lpstr>Symbol</vt:lpstr>
      <vt:lpstr>Times New Roman</vt:lpstr>
      <vt:lpstr>Verdana</vt:lpstr>
      <vt:lpstr>Wingdings</vt:lpstr>
      <vt:lpstr>Wingdings 3</vt:lpstr>
      <vt:lpstr>Office Theme</vt:lpstr>
      <vt:lpstr>Equation</vt:lpstr>
      <vt:lpstr>Tema 12. OPTOELECTRONICA. Clasificarea. Fotocelula. Fotorezistența. Fotodetectori. CCD</vt:lpstr>
      <vt:lpstr>Clasificarea DMOE</vt:lpstr>
      <vt:lpstr>Principiul fotodetecției</vt:lpstr>
      <vt:lpstr>Fotodetectori termici – principii funcționare</vt:lpstr>
      <vt:lpstr>Detectorii fotonici – principii funcționare</vt:lpstr>
      <vt:lpstr>PowerPoint Presentation</vt:lpstr>
      <vt:lpstr>PowerPoint Presentation</vt:lpstr>
      <vt:lpstr>Fotoconductivitatea ? https://www.youtube.com/watch?v=yzZpX8q_r10 </vt:lpstr>
      <vt:lpstr>Detectori optici</vt:lpstr>
      <vt:lpstr>Fotocelula, Fotorezistorul </vt:lpstr>
      <vt:lpstr>PowerPoint Presentation</vt:lpstr>
      <vt:lpstr>Tipuri de fotorezistoare</vt:lpstr>
      <vt:lpstr> Parametri &amp; Caracteristici</vt:lpstr>
      <vt:lpstr>PowerPoint Presentation</vt:lpstr>
      <vt:lpstr>PowerPoint Presentation</vt:lpstr>
      <vt:lpstr>Conductivitatea vs iluminarea </vt:lpstr>
      <vt:lpstr>Rezistența fotorezistorului</vt:lpstr>
      <vt:lpstr>PowerPoint Presentation</vt:lpstr>
      <vt:lpstr>Fotocurentul de unghiul incident al fluxului</vt:lpstr>
      <vt:lpstr>Latență / Latence</vt:lpstr>
      <vt:lpstr>Clasificarea FR</vt:lpstr>
      <vt:lpstr>Avantaje și Dezavantaje ale FR</vt:lpstr>
      <vt:lpstr>PowerPoint Presentation</vt:lpstr>
      <vt:lpstr>PowerPoint Presentation</vt:lpstr>
      <vt:lpstr>Fotodetector </vt:lpstr>
      <vt:lpstr>Tipuri fotodetectoare</vt:lpstr>
      <vt:lpstr>Characteristicile fotodetectorilor</vt:lpstr>
      <vt:lpstr>Characteristicile fotodetectorilor</vt:lpstr>
      <vt:lpstr>Responsivitate în funcție de lungimea de undă</vt:lpstr>
      <vt:lpstr>Fotodioda </vt:lpstr>
      <vt:lpstr>PowerPoint Presentation</vt:lpstr>
      <vt:lpstr>Caracteristica I-V a joncțiunii iluminate</vt:lpstr>
      <vt:lpstr>Moduri de operare: fotoconductiv vs fotovoltaic</vt:lpstr>
      <vt:lpstr>PowerPoint Presentation</vt:lpstr>
      <vt:lpstr>PowerPoint Presentation</vt:lpstr>
      <vt:lpstr>Diagrama benzilor.  Mod fotoconductiv la polarizare inversă</vt:lpstr>
      <vt:lpstr>Modul fotovoltaic. Polarizarea zero</vt:lpstr>
      <vt:lpstr>Fotocurentul și fotovoltajul</vt:lpstr>
      <vt:lpstr>PowerPoint Presentation</vt:lpstr>
      <vt:lpstr>Aplicațiile fotodiodei</vt:lpstr>
      <vt:lpstr> Curentul invers al jonctiunii p-n, datorat  agitatiei termice, prezent in absenta  iluminarii  constituie o importanta sursa de zgomot  (limiteaza aplicatiile ge)</vt:lpstr>
      <vt:lpstr>Capacitatea de barieră</vt:lpstr>
      <vt:lpstr>Linearitatea FD</vt:lpstr>
      <vt:lpstr>Tensiunea maximă inversă (Vr)</vt:lpstr>
      <vt:lpstr>PowerPoint Presentation</vt:lpstr>
      <vt:lpstr>PowerPoint Presentation</vt:lpstr>
      <vt:lpstr>PowerPoint Presentation</vt:lpstr>
      <vt:lpstr>Perspective </vt:lpstr>
      <vt:lpstr>Alegerea materialului pentru fotodiodă</vt:lpstr>
      <vt:lpstr>Schottky fotodioda</vt:lpstr>
      <vt:lpstr>Fotodioda pe  bariera Schottky</vt:lpstr>
      <vt:lpstr>PowerPoint Presentation</vt:lpstr>
      <vt:lpstr>Conceptul fotodetectorului Me-Sc-Me</vt:lpstr>
      <vt:lpstr>Schottky detector               Me-Sc-Me detector</vt:lpstr>
      <vt:lpstr>Detectorul Me-Sc-Me la polarizare moderată</vt:lpstr>
      <vt:lpstr>Me-Sc- Me detector la schimbarea prin polarizare</vt:lpstr>
      <vt:lpstr>PowerPoint Presentation</vt:lpstr>
      <vt:lpstr>Capacitatea fotodiodei Me-Sc-Me</vt:lpstr>
      <vt:lpstr>Avantaje ale structurii Me-Sc-Me</vt:lpstr>
      <vt:lpstr>pin fotodiodă? </vt:lpstr>
      <vt:lpstr>Polarizarea directă a p-i-n diodei</vt:lpstr>
      <vt:lpstr>Polarizarea inversă a diodei p-i-n</vt:lpstr>
      <vt:lpstr>PowerPoint Presentation</vt:lpstr>
      <vt:lpstr>PowerPoint Presentation</vt:lpstr>
      <vt:lpstr>Caracteristica I-V Cele 2 tipuri de diode p-i-n</vt:lpstr>
      <vt:lpstr>Avantajele pin diodei</vt:lpstr>
      <vt:lpstr>Photodiode cu heterojoncțiuni</vt:lpstr>
      <vt:lpstr>PowerPoint Presentation</vt:lpstr>
      <vt:lpstr>PowerPoint Presentation</vt:lpstr>
      <vt:lpstr>Construcția. Principiul de lucru</vt:lpstr>
      <vt:lpstr>PowerPoint Presentation</vt:lpstr>
      <vt:lpstr>PowerPoint Presentation</vt:lpstr>
      <vt:lpstr>PowerPoint Presentation</vt:lpstr>
      <vt:lpstr>PowerPoint Presentation</vt:lpstr>
      <vt:lpstr>Circuitul de conectare APD</vt:lpstr>
      <vt:lpstr>Parametrii principali ai fotodetectorilor APD</vt:lpstr>
      <vt:lpstr>Responzivitatea vs lungimea de undă</vt:lpstr>
      <vt:lpstr>Eficiența cuantică</vt:lpstr>
      <vt:lpstr>Răspunsul la frecvență</vt:lpstr>
      <vt:lpstr>Remarcă privind capacitatea de difuzie</vt:lpstr>
      <vt:lpstr>Fotodetector cu cavitate rezonantă</vt:lpstr>
      <vt:lpstr>Aplicații ale FD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Nusec</dc:creator>
  <cp:lastModifiedBy>User</cp:lastModifiedBy>
  <cp:revision>210</cp:revision>
  <dcterms:created xsi:type="dcterms:W3CDTF">2020-03-02T07:27:37Z</dcterms:created>
  <dcterms:modified xsi:type="dcterms:W3CDTF">2024-09-21T14:13:19Z</dcterms:modified>
</cp:coreProperties>
</file>