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114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o-MD" dirty="0" err="1" smtClean="0"/>
              <a:t>Servlete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MD" dirty="0" smtClean="0"/>
              <a:t>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435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764498"/>
          </a:xfrm>
        </p:spPr>
        <p:txBody>
          <a:bodyPr/>
          <a:lstStyle/>
          <a:p>
            <a:pPr algn="ctr"/>
            <a:r>
              <a:rPr lang="ro-MD" dirty="0" smtClean="0"/>
              <a:t>continuare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>
          <a:xfrm>
            <a:off x="677334" y="1109273"/>
            <a:ext cx="8596668" cy="5591330"/>
          </a:xfrm>
        </p:spPr>
        <p:txBody>
          <a:bodyPr>
            <a:normAutofit/>
          </a:bodyPr>
          <a:lstStyle/>
          <a:p>
            <a:pPr lvl="0"/>
            <a:r>
              <a:rPr lang="en-US" altLang="ru-RU" sz="1600" dirty="0" smtClean="0"/>
              <a:t>Un </a:t>
            </a:r>
            <a:r>
              <a:rPr lang="en-US" altLang="ru-RU" sz="1600" dirty="0" err="1" smtClean="0"/>
              <a:t>exemplu</a:t>
            </a:r>
            <a:r>
              <a:rPr lang="en-US" altLang="ru-RU" sz="1600" dirty="0" smtClean="0"/>
              <a:t> </a:t>
            </a:r>
            <a:r>
              <a:rPr lang="en-US" altLang="ru-RU" sz="1600" dirty="0" err="1" smtClean="0"/>
              <a:t>simplu</a:t>
            </a:r>
            <a:r>
              <a:rPr lang="en-US" altLang="ru-RU" sz="1600" dirty="0" smtClean="0"/>
              <a:t> de servlet care </a:t>
            </a:r>
            <a:r>
              <a:rPr lang="en-US" altLang="ru-RU" sz="1600" dirty="0" err="1" smtClean="0"/>
              <a:t>afiseazã</a:t>
            </a:r>
            <a:r>
              <a:rPr lang="en-US" altLang="ru-RU" sz="1600" dirty="0" smtClean="0"/>
              <a:t> ca </a:t>
            </a:r>
            <a:r>
              <a:rPr lang="en-US" altLang="ru-RU" sz="1600" dirty="0" err="1" smtClean="0"/>
              <a:t>rãspuns</a:t>
            </a:r>
            <a:r>
              <a:rPr lang="en-US" altLang="ru-RU" sz="1600" dirty="0" smtClean="0"/>
              <a:t> un </a:t>
            </a:r>
            <a:r>
              <a:rPr lang="en-US" altLang="ru-RU" sz="1600" dirty="0" err="1" smtClean="0"/>
              <a:t>mesaj</a:t>
            </a:r>
            <a:r>
              <a:rPr lang="en-US" altLang="ru-RU" sz="1600" dirty="0" smtClean="0"/>
              <a:t> de </a:t>
            </a:r>
            <a:r>
              <a:rPr lang="en-US" altLang="ru-RU" sz="1600" dirty="0" err="1" smtClean="0"/>
              <a:t>salut</a:t>
            </a:r>
            <a:r>
              <a:rPr lang="en-US" altLang="ru-RU" sz="1600" dirty="0" smtClean="0"/>
              <a:t>:</a:t>
            </a:r>
            <a:endParaRPr lang="ru-RU" altLang="ru-RU" sz="1600" dirty="0" smtClean="0"/>
          </a:p>
          <a:p>
            <a:pPr lvl="0"/>
            <a:r>
              <a:rPr lang="en-US" sz="1600" dirty="0"/>
              <a:t>import java.io.*;</a:t>
            </a:r>
            <a:endParaRPr lang="ru-RU" sz="1600" dirty="0"/>
          </a:p>
          <a:p>
            <a:pPr lvl="0"/>
            <a:r>
              <a:rPr lang="en-US" sz="1600" dirty="0"/>
              <a:t>import </a:t>
            </a:r>
            <a:r>
              <a:rPr lang="en-US" sz="1600" dirty="0" err="1"/>
              <a:t>javax.servlet</a:t>
            </a:r>
            <a:r>
              <a:rPr lang="en-US" sz="1600" dirty="0"/>
              <a:t>.*;</a:t>
            </a:r>
            <a:endParaRPr lang="ru-RU" sz="1600" dirty="0"/>
          </a:p>
          <a:p>
            <a:pPr lvl="0"/>
            <a:r>
              <a:rPr lang="en-US" sz="1600" dirty="0"/>
              <a:t>import </a:t>
            </a:r>
            <a:r>
              <a:rPr lang="en-US" sz="1600" dirty="0" err="1"/>
              <a:t>javax.servlet.http</a:t>
            </a:r>
            <a:r>
              <a:rPr lang="en-US" sz="1600" dirty="0"/>
              <a:t>.*;</a:t>
            </a:r>
            <a:endParaRPr lang="ru-RU" sz="1600" dirty="0"/>
          </a:p>
          <a:p>
            <a:pPr lvl="0"/>
            <a:r>
              <a:rPr lang="en-US" sz="1600" dirty="0"/>
              <a:t>public class </a:t>
            </a:r>
            <a:r>
              <a:rPr lang="en-US" sz="1600" dirty="0" err="1"/>
              <a:t>HelloServlet</a:t>
            </a:r>
            <a:r>
              <a:rPr lang="en-US" sz="1600" dirty="0"/>
              <a:t> extends </a:t>
            </a:r>
            <a:r>
              <a:rPr lang="en-US" sz="1600" dirty="0" err="1"/>
              <a:t>HttpServlet</a:t>
            </a:r>
            <a:r>
              <a:rPr lang="en-US" sz="1600" dirty="0"/>
              <a:t> {</a:t>
            </a:r>
            <a:endParaRPr lang="ru-RU" sz="1600" dirty="0"/>
          </a:p>
          <a:p>
            <a:pPr lvl="0"/>
            <a:r>
              <a:rPr lang="en-US" sz="1600" dirty="0"/>
              <a:t>  public void </a:t>
            </a:r>
            <a:r>
              <a:rPr lang="en-US" sz="1600" dirty="0" err="1"/>
              <a:t>doGet</a:t>
            </a:r>
            <a:r>
              <a:rPr lang="en-US" sz="1600" dirty="0"/>
              <a:t>(</a:t>
            </a:r>
            <a:r>
              <a:rPr lang="en-US" sz="1600" dirty="0" err="1"/>
              <a:t>HttpServletRequest</a:t>
            </a:r>
            <a:r>
              <a:rPr lang="en-US" sz="1600" dirty="0"/>
              <a:t> request, </a:t>
            </a:r>
            <a:r>
              <a:rPr lang="en-US" sz="1600" dirty="0" err="1"/>
              <a:t>HttpServletResponse</a:t>
            </a:r>
            <a:r>
              <a:rPr lang="en-US" sz="1600" dirty="0"/>
              <a:t> response)  throws</a:t>
            </a:r>
            <a:endParaRPr lang="ru-RU" sz="1600" dirty="0"/>
          </a:p>
          <a:p>
            <a:pPr lvl="0"/>
            <a:r>
              <a:rPr lang="en-US" sz="1600" dirty="0"/>
              <a:t>                               </a:t>
            </a:r>
            <a:r>
              <a:rPr lang="en-US" sz="1600" dirty="0" err="1"/>
              <a:t>ServletException</a:t>
            </a:r>
            <a:r>
              <a:rPr lang="en-US" sz="1600" dirty="0"/>
              <a:t>, </a:t>
            </a:r>
            <a:r>
              <a:rPr lang="en-US" sz="1600" dirty="0" err="1"/>
              <a:t>IOException</a:t>
            </a:r>
            <a:r>
              <a:rPr lang="en-US" sz="1600" dirty="0"/>
              <a:t> {</a:t>
            </a:r>
            <a:endParaRPr lang="ru-RU" sz="1600" dirty="0"/>
          </a:p>
          <a:p>
            <a:pPr lvl="0"/>
            <a:r>
              <a:rPr lang="en-US" sz="1600" dirty="0"/>
              <a:t>    </a:t>
            </a:r>
            <a:r>
              <a:rPr lang="en-US" sz="1600" dirty="0" err="1"/>
              <a:t>response.setContentType</a:t>
            </a:r>
            <a:r>
              <a:rPr lang="en-US" sz="1600" dirty="0"/>
              <a:t>("text/html");</a:t>
            </a:r>
            <a:endParaRPr lang="ru-RU" sz="1600" dirty="0"/>
          </a:p>
          <a:p>
            <a:pPr lvl="0"/>
            <a:r>
              <a:rPr lang="en-US" sz="1600" dirty="0"/>
              <a:t>    </a:t>
            </a:r>
            <a:r>
              <a:rPr lang="en-US" sz="1600" dirty="0" err="1"/>
              <a:t>PrintWriter</a:t>
            </a:r>
            <a:r>
              <a:rPr lang="en-US" sz="1600" dirty="0"/>
              <a:t> out = </a:t>
            </a:r>
            <a:r>
              <a:rPr lang="en-US" sz="1600" dirty="0" err="1"/>
              <a:t>response.getWriter</a:t>
            </a:r>
            <a:r>
              <a:rPr lang="en-US" sz="1600" dirty="0"/>
              <a:t>();	</a:t>
            </a:r>
            <a:endParaRPr lang="ru-RU" sz="1600" dirty="0"/>
          </a:p>
          <a:p>
            <a:pPr lvl="0"/>
            <a:r>
              <a:rPr lang="en-US" sz="1600" dirty="0"/>
              <a:t>	</a:t>
            </a:r>
            <a:r>
              <a:rPr lang="en-US" sz="1600" dirty="0" err="1"/>
              <a:t>out.println</a:t>
            </a:r>
            <a:r>
              <a:rPr lang="en-US" sz="1600" dirty="0"/>
              <a:t> (“ &lt;html&gt;“); </a:t>
            </a:r>
            <a:endParaRPr lang="ru-RU" sz="1600" dirty="0"/>
          </a:p>
          <a:p>
            <a:pPr lvl="0"/>
            <a:r>
              <a:rPr lang="ro-RO" sz="1600" dirty="0" err="1"/>
              <a:t>out.println</a:t>
            </a:r>
            <a:r>
              <a:rPr lang="ro-RO" sz="1600" dirty="0"/>
              <a:t> (“&lt;body&gt; “);</a:t>
            </a:r>
            <a:endParaRPr lang="ru-RU" sz="1600" dirty="0"/>
          </a:p>
          <a:p>
            <a:pPr lvl="0"/>
            <a:r>
              <a:rPr lang="ro-RO" sz="1600" dirty="0"/>
              <a:t>	</a:t>
            </a:r>
            <a:r>
              <a:rPr lang="ro-RO" sz="1600" dirty="0" err="1"/>
              <a:t>out.println</a:t>
            </a:r>
            <a:r>
              <a:rPr lang="ro-RO" sz="1600" dirty="0"/>
              <a:t> (“&lt;h1&gt;</a:t>
            </a:r>
            <a:r>
              <a:rPr lang="ro-RO" sz="1600" dirty="0" err="1"/>
              <a:t>Hello</a:t>
            </a:r>
            <a:r>
              <a:rPr lang="ro-RO" sz="1600" dirty="0"/>
              <a:t> World! &lt;/h1&gt; “);</a:t>
            </a:r>
            <a:endParaRPr lang="ru-RU" sz="1600" dirty="0"/>
          </a:p>
          <a:p>
            <a:pPr lvl="0"/>
            <a:r>
              <a:rPr lang="ro-RO" sz="1600" dirty="0"/>
              <a:t>	</a:t>
            </a:r>
            <a:r>
              <a:rPr lang="ro-RO" sz="1600" dirty="0" err="1"/>
              <a:t>out.println</a:t>
            </a:r>
            <a:r>
              <a:rPr lang="ro-RO" sz="1600" dirty="0"/>
              <a:t> (“&lt;/body&gt;“);</a:t>
            </a:r>
            <a:endParaRPr lang="ru-RU" sz="1600" dirty="0"/>
          </a:p>
          <a:p>
            <a:pPr lvl="0"/>
            <a:r>
              <a:rPr lang="ro-RO" sz="1600" dirty="0"/>
              <a:t>	</a:t>
            </a:r>
            <a:r>
              <a:rPr lang="ro-RO" sz="1600" dirty="0" err="1"/>
              <a:t>out.println</a:t>
            </a:r>
            <a:r>
              <a:rPr lang="ro-RO" sz="1600" dirty="0"/>
              <a:t> (“&lt;/</a:t>
            </a:r>
            <a:r>
              <a:rPr lang="ro-RO" sz="1600" dirty="0" err="1"/>
              <a:t>html</a:t>
            </a:r>
            <a:r>
              <a:rPr lang="ro-RO" sz="1600" dirty="0"/>
              <a:t>&gt;“);</a:t>
            </a:r>
            <a:endParaRPr lang="ru-RU" sz="1600" dirty="0"/>
          </a:p>
          <a:p>
            <a:r>
              <a:rPr lang="ro-RO" sz="1600" dirty="0"/>
              <a:t> </a:t>
            </a:r>
            <a:endParaRPr lang="ru-RU" sz="1600" dirty="0"/>
          </a:p>
          <a:p>
            <a:pPr lvl="0"/>
            <a:endParaRPr lang="ro-MD" altLang="ru-RU" sz="1600" dirty="0" smtClean="0"/>
          </a:p>
          <a:p>
            <a:pPr lvl="0"/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95949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794479"/>
          </a:xfrm>
        </p:spPr>
        <p:txBody>
          <a:bodyPr/>
          <a:lstStyle/>
          <a:p>
            <a:pPr algn="ctr"/>
            <a:r>
              <a:rPr lang="ro-MD" dirty="0" smtClean="0"/>
              <a:t>continuare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99213"/>
            <a:ext cx="8596668" cy="5126636"/>
          </a:xfrm>
        </p:spPr>
        <p:txBody>
          <a:bodyPr/>
          <a:lstStyle/>
          <a:p>
            <a:r>
              <a:rPr lang="en-US" sz="2000" dirty="0"/>
              <a:t>Mai multi </a:t>
            </a:r>
            <a:r>
              <a:rPr lang="en-US" sz="2000" dirty="0" err="1"/>
              <a:t>servleti</a:t>
            </a:r>
            <a:r>
              <a:rPr lang="en-US" sz="2000" dirty="0"/>
              <a:t> </a:t>
            </a:r>
            <a:r>
              <a:rPr lang="en-US" sz="2000" dirty="0" err="1"/>
              <a:t>dintr</a:t>
            </a:r>
            <a:r>
              <a:rPr lang="en-US" sz="2000" dirty="0"/>
              <a:t>-o </a:t>
            </a:r>
            <a:r>
              <a:rPr lang="en-US" sz="2000" dirty="0" err="1"/>
              <a:t>aplicatie</a:t>
            </a:r>
            <a:r>
              <a:rPr lang="en-US" sz="2000" dirty="0"/>
              <a:t> pot </a:t>
            </a:r>
            <a:r>
              <a:rPr lang="en-US" sz="2000" dirty="0" err="1"/>
              <a:t>folosi</a:t>
            </a:r>
            <a:r>
              <a:rPr lang="en-US" sz="2000" dirty="0"/>
              <a:t> date (</a:t>
            </a:r>
            <a:r>
              <a:rPr lang="en-US" sz="2000" dirty="0" err="1"/>
              <a:t>atribute</a:t>
            </a:r>
            <a:r>
              <a:rPr lang="en-US" sz="2000" dirty="0"/>
              <a:t>) din </a:t>
            </a:r>
            <a:r>
              <a:rPr lang="en-US" sz="2000" dirty="0" err="1"/>
              <a:t>patru</a:t>
            </a:r>
            <a:r>
              <a:rPr lang="en-US" sz="2000" dirty="0"/>
              <a:t> </a:t>
            </a:r>
            <a:r>
              <a:rPr lang="en-US" sz="2000" dirty="0" err="1"/>
              <a:t>obiecte</a:t>
            </a:r>
            <a:r>
              <a:rPr lang="en-US" sz="2000" dirty="0"/>
              <a:t> </a:t>
            </a:r>
            <a:r>
              <a:rPr lang="en-US" sz="2000" dirty="0" err="1"/>
              <a:t>comune</a:t>
            </a:r>
            <a:r>
              <a:rPr lang="en-US" sz="2000" dirty="0"/>
              <a:t>, </a:t>
            </a:r>
            <a:r>
              <a:rPr lang="en-US" sz="2000" dirty="0" err="1"/>
              <a:t>numite</a:t>
            </a:r>
            <a:r>
              <a:rPr lang="en-US" sz="2000" dirty="0"/>
              <a:t> “Scope Objects”:</a:t>
            </a:r>
            <a:endParaRPr lang="ru-RU" sz="2000" dirty="0"/>
          </a:p>
          <a:p>
            <a:r>
              <a:rPr lang="en-US" sz="2000" dirty="0"/>
              <a:t>Web Context : </a:t>
            </a:r>
            <a:r>
              <a:rPr lang="en-US" sz="2000" dirty="0" err="1"/>
              <a:t>accesibil</a:t>
            </a:r>
            <a:r>
              <a:rPr lang="en-US" sz="2000" dirty="0"/>
              <a:t> </a:t>
            </a:r>
            <a:r>
              <a:rPr lang="en-US" sz="2000" dirty="0" err="1"/>
              <a:t>tuturor</a:t>
            </a:r>
            <a:r>
              <a:rPr lang="en-US" sz="2000" dirty="0"/>
              <a:t> </a:t>
            </a:r>
            <a:r>
              <a:rPr lang="en-US" sz="2000" dirty="0" err="1"/>
              <a:t>componentelor</a:t>
            </a:r>
            <a:r>
              <a:rPr lang="en-US" sz="2000" dirty="0"/>
              <a:t> </a:t>
            </a:r>
            <a:r>
              <a:rPr lang="en-US" sz="2000" dirty="0" err="1"/>
              <a:t>dintr</a:t>
            </a:r>
            <a:r>
              <a:rPr lang="en-US" sz="2000" dirty="0"/>
              <a:t>-un context (</a:t>
            </a:r>
            <a:r>
              <a:rPr lang="en-US" sz="2000" dirty="0" err="1"/>
              <a:t>aplicatie</a:t>
            </a:r>
            <a:r>
              <a:rPr lang="en-US" sz="2000" dirty="0"/>
              <a:t>)</a:t>
            </a:r>
            <a:endParaRPr lang="ru-RU" sz="2000" dirty="0"/>
          </a:p>
          <a:p>
            <a:r>
              <a:rPr lang="en-US" sz="2000" dirty="0"/>
              <a:t>Session: </a:t>
            </a:r>
            <a:r>
              <a:rPr lang="en-US" sz="2000" dirty="0" err="1"/>
              <a:t>accesibil</a:t>
            </a:r>
            <a:r>
              <a:rPr lang="en-US" sz="2000" dirty="0"/>
              <a:t> </a:t>
            </a:r>
            <a:r>
              <a:rPr lang="en-US" sz="2000" dirty="0" err="1"/>
              <a:t>componentelor</a:t>
            </a:r>
            <a:r>
              <a:rPr lang="en-US" sz="2000" dirty="0"/>
              <a:t> </a:t>
            </a:r>
            <a:r>
              <a:rPr lang="en-US" sz="2000" dirty="0" err="1"/>
              <a:t>dintr</a:t>
            </a:r>
            <a:r>
              <a:rPr lang="en-US" sz="2000" dirty="0"/>
              <a:t>-o </a:t>
            </a:r>
            <a:r>
              <a:rPr lang="en-US" sz="2000" dirty="0" err="1"/>
              <a:t>sesiune</a:t>
            </a:r>
            <a:r>
              <a:rPr lang="en-US" sz="2000" dirty="0"/>
              <a:t> client</a:t>
            </a:r>
            <a:endParaRPr lang="ru-RU" sz="2000" dirty="0"/>
          </a:p>
          <a:p>
            <a:r>
              <a:rPr lang="en-US" sz="2000" dirty="0"/>
              <a:t>Request: </a:t>
            </a:r>
            <a:r>
              <a:rPr lang="en-US" sz="2000" dirty="0" err="1"/>
              <a:t>accesibil</a:t>
            </a:r>
            <a:r>
              <a:rPr lang="en-US" sz="2000" dirty="0"/>
              <a:t> </a:t>
            </a:r>
            <a:r>
              <a:rPr lang="en-US" sz="2000" dirty="0" err="1"/>
              <a:t>componentelor</a:t>
            </a:r>
            <a:r>
              <a:rPr lang="en-US" sz="2000" dirty="0"/>
              <a:t> care </a:t>
            </a:r>
            <a:r>
              <a:rPr lang="en-US" sz="2000" dirty="0" err="1"/>
              <a:t>trateazã</a:t>
            </a:r>
            <a:r>
              <a:rPr lang="en-US" sz="2000" dirty="0"/>
              <a:t> o </a:t>
            </a:r>
            <a:r>
              <a:rPr lang="en-US" sz="2000" dirty="0" err="1"/>
              <a:t>cerere</a:t>
            </a:r>
            <a:endParaRPr lang="ru-RU" sz="2000" dirty="0"/>
          </a:p>
          <a:p>
            <a:r>
              <a:rPr lang="en-US" sz="2000" dirty="0"/>
              <a:t>Page: </a:t>
            </a:r>
            <a:r>
              <a:rPr lang="en-US" sz="2000" dirty="0" err="1"/>
              <a:t>accesibil</a:t>
            </a:r>
            <a:r>
              <a:rPr lang="en-US" sz="2000" dirty="0"/>
              <a:t> </a:t>
            </a:r>
            <a:r>
              <a:rPr lang="en-US" sz="2000" dirty="0" err="1"/>
              <a:t>paginii</a:t>
            </a:r>
            <a:r>
              <a:rPr lang="en-US" sz="2000" dirty="0"/>
              <a:t> JSP care a </a:t>
            </a:r>
            <a:r>
              <a:rPr lang="en-US" sz="2000" dirty="0" err="1"/>
              <a:t>creat</a:t>
            </a:r>
            <a:r>
              <a:rPr lang="en-US" sz="2000" dirty="0"/>
              <a:t> </a:t>
            </a:r>
            <a:r>
              <a:rPr lang="en-US" sz="2000" dirty="0" err="1"/>
              <a:t>obiectul</a:t>
            </a:r>
            <a:endParaRPr lang="ru-RU" sz="2000" dirty="0"/>
          </a:p>
          <a:p>
            <a:r>
              <a:rPr lang="en-US" sz="2000" dirty="0"/>
              <a:t>   </a:t>
            </a:r>
            <a:r>
              <a:rPr lang="en-US" sz="2000" dirty="0" err="1"/>
              <a:t>Intr</a:t>
            </a:r>
            <a:r>
              <a:rPr lang="en-US" sz="2000" dirty="0"/>
              <a:t>-o </a:t>
            </a:r>
            <a:r>
              <a:rPr lang="en-US" sz="2000" dirty="0" err="1"/>
              <a:t>schemã</a:t>
            </a:r>
            <a:r>
              <a:rPr lang="en-US" sz="2000" dirty="0"/>
              <a:t> </a:t>
            </a:r>
            <a:r>
              <a:rPr lang="en-US" sz="2000" dirty="0" err="1"/>
              <a:t>simplã</a:t>
            </a:r>
            <a:r>
              <a:rPr lang="en-US" sz="2000" dirty="0"/>
              <a:t> MVC un servlet are </a:t>
            </a:r>
            <a:r>
              <a:rPr lang="en-US" sz="2000" dirty="0" err="1"/>
              <a:t>rolul</a:t>
            </a:r>
            <a:r>
              <a:rPr lang="en-US" sz="2000" dirty="0"/>
              <a:t> de “controller”. De </a:t>
            </a:r>
            <a:r>
              <a:rPr lang="en-US" sz="2000" dirty="0" err="1"/>
              <a:t>fapt</a:t>
            </a:r>
            <a:r>
              <a:rPr lang="en-US" sz="2000" dirty="0"/>
              <a:t> </a:t>
            </a:r>
            <a:r>
              <a:rPr lang="en-US" sz="2000" dirty="0" err="1"/>
              <a:t>aplicatiile</a:t>
            </a:r>
            <a:r>
              <a:rPr lang="en-US" sz="2000" dirty="0"/>
              <a:t> </a:t>
            </a:r>
            <a:r>
              <a:rPr lang="en-US" sz="2000" dirty="0" err="1"/>
              <a:t>reale</a:t>
            </a:r>
            <a:r>
              <a:rPr lang="en-US" sz="2000" dirty="0"/>
              <a:t> </a:t>
            </a:r>
            <a:r>
              <a:rPr lang="en-US" sz="2000" dirty="0" err="1"/>
              <a:t>contin</a:t>
            </a:r>
            <a:r>
              <a:rPr lang="en-US" sz="2000" dirty="0"/>
              <a:t> </a:t>
            </a:r>
            <a:r>
              <a:rPr lang="en-US" sz="2000" dirty="0" err="1"/>
              <a:t>mai</a:t>
            </a:r>
            <a:r>
              <a:rPr lang="en-US" sz="2000" dirty="0"/>
              <a:t> multi </a:t>
            </a:r>
            <a:r>
              <a:rPr lang="en-US" sz="2000" dirty="0" err="1"/>
              <a:t>servleti</a:t>
            </a:r>
            <a:r>
              <a:rPr lang="en-US" sz="2000" dirty="0"/>
              <a:t>, </a:t>
            </a:r>
            <a:r>
              <a:rPr lang="en-US" sz="2000" dirty="0" err="1"/>
              <a:t>fiecare</a:t>
            </a:r>
            <a:r>
              <a:rPr lang="en-US" sz="2000" dirty="0"/>
              <a:t> “</a:t>
            </a:r>
            <a:r>
              <a:rPr lang="en-US" sz="2000" dirty="0" err="1"/>
              <a:t>serveste</a:t>
            </a:r>
            <a:r>
              <a:rPr lang="en-US" sz="2000" dirty="0"/>
              <a:t>” o </a:t>
            </a:r>
            <a:r>
              <a:rPr lang="en-US" sz="2000" dirty="0" err="1"/>
              <a:t>paginã</a:t>
            </a:r>
            <a:r>
              <a:rPr lang="en-US" sz="2000" dirty="0"/>
              <a:t> </a:t>
            </a:r>
            <a:r>
              <a:rPr lang="en-US" sz="2000" dirty="0" err="1"/>
              <a:t>diferitã</a:t>
            </a:r>
            <a:r>
              <a:rPr lang="en-US" sz="2000" dirty="0"/>
              <a:t> din </a:t>
            </a:r>
            <a:r>
              <a:rPr lang="en-US" sz="2000" dirty="0" err="1"/>
              <a:t>aplicatie</a:t>
            </a:r>
            <a:r>
              <a:rPr lang="en-US" sz="2000" dirty="0"/>
              <a:t>. </a:t>
            </a:r>
            <a:r>
              <a:rPr lang="en-US" sz="2000" dirty="0" err="1"/>
              <a:t>Cererile</a:t>
            </a:r>
            <a:r>
              <a:rPr lang="en-US" sz="2000" dirty="0"/>
              <a:t> de la </a:t>
            </a:r>
            <a:r>
              <a:rPr lang="en-US" sz="2000" dirty="0" err="1"/>
              <a:t>clienti</a:t>
            </a:r>
            <a:r>
              <a:rPr lang="en-US" sz="2000" dirty="0"/>
              <a:t> </a:t>
            </a:r>
            <a:r>
              <a:rPr lang="en-US" sz="2000" dirty="0" err="1"/>
              <a:t>sunt</a:t>
            </a:r>
            <a:r>
              <a:rPr lang="en-US" sz="2000" dirty="0"/>
              <a:t> </a:t>
            </a:r>
            <a:r>
              <a:rPr lang="en-US" sz="2000" dirty="0" err="1"/>
              <a:t>primite</a:t>
            </a:r>
            <a:r>
              <a:rPr lang="en-US" sz="2000" dirty="0"/>
              <a:t> de un servlet cu </a:t>
            </a:r>
            <a:r>
              <a:rPr lang="en-US" sz="2000" dirty="0" err="1"/>
              <a:t>rol</a:t>
            </a:r>
            <a:r>
              <a:rPr lang="en-US" sz="2000" dirty="0"/>
              <a:t> de </a:t>
            </a:r>
            <a:r>
              <a:rPr lang="en-US" sz="2000" dirty="0" err="1"/>
              <a:t>dispecer</a:t>
            </a:r>
            <a:r>
              <a:rPr lang="en-US" sz="2000" dirty="0"/>
              <a:t>, care </a:t>
            </a:r>
            <a:r>
              <a:rPr lang="en-US" sz="2000" dirty="0" err="1"/>
              <a:t>selecteazã</a:t>
            </a:r>
            <a:r>
              <a:rPr lang="en-US" sz="2000" dirty="0"/>
              <a:t> un alt servlet din </a:t>
            </a:r>
            <a:r>
              <a:rPr lang="en-US" sz="2000" dirty="0" err="1"/>
              <a:t>aplicatie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functie</a:t>
            </a:r>
            <a:r>
              <a:rPr lang="en-US" sz="2000" dirty="0"/>
              <a:t> de </a:t>
            </a:r>
            <a:r>
              <a:rPr lang="en-US" sz="2000" dirty="0" err="1"/>
              <a:t>parametrii</a:t>
            </a:r>
            <a:r>
              <a:rPr lang="en-US" sz="2000" dirty="0"/>
              <a:t> </a:t>
            </a:r>
            <a:r>
              <a:rPr lang="en-US" sz="2000" dirty="0" err="1"/>
              <a:t>cererii</a:t>
            </a:r>
            <a:r>
              <a:rPr lang="en-US" sz="2000" dirty="0"/>
              <a:t> HTTP. 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937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7169"/>
          </a:xfrm>
        </p:spPr>
        <p:txBody>
          <a:bodyPr/>
          <a:lstStyle/>
          <a:p>
            <a:pPr algn="ctr"/>
            <a:r>
              <a:rPr lang="ro-MD" dirty="0" smtClean="0"/>
              <a:t>Interfața Servlet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06769"/>
            <a:ext cx="8596668" cy="4634593"/>
          </a:xfrm>
        </p:spPr>
        <p:txBody>
          <a:bodyPr/>
          <a:lstStyle/>
          <a:p>
            <a:r>
              <a:rPr lang="en-US" dirty="0"/>
              <a:t>public interface Servlet {</a:t>
            </a:r>
          </a:p>
          <a:p>
            <a:r>
              <a:rPr lang="en-US" dirty="0"/>
              <a:t>  public void </a:t>
            </a:r>
            <a:r>
              <a:rPr lang="en-US" dirty="0" err="1"/>
              <a:t>init</a:t>
            </a:r>
            <a:r>
              <a:rPr lang="en-US" dirty="0"/>
              <a:t>(</a:t>
            </a:r>
            <a:r>
              <a:rPr lang="en-US" dirty="0" err="1"/>
              <a:t>ServletConfig</a:t>
            </a:r>
            <a:r>
              <a:rPr lang="en-US" dirty="0"/>
              <a:t> </a:t>
            </a:r>
            <a:r>
              <a:rPr lang="en-US" dirty="0" err="1"/>
              <a:t>config</a:t>
            </a:r>
            <a:r>
              <a:rPr lang="en-US" dirty="0"/>
              <a:t>)</a:t>
            </a:r>
          </a:p>
          <a:p>
            <a:r>
              <a:rPr lang="en-US" dirty="0"/>
              <a:t>    throws </a:t>
            </a:r>
            <a:r>
              <a:rPr lang="en-US" dirty="0" err="1"/>
              <a:t>ServletException</a:t>
            </a:r>
            <a:r>
              <a:rPr lang="en-US" dirty="0"/>
              <a:t>;</a:t>
            </a:r>
          </a:p>
          <a:p>
            <a:r>
              <a:rPr lang="en-US" dirty="0"/>
              <a:t>  public </a:t>
            </a:r>
            <a:r>
              <a:rPr lang="en-US" dirty="0" err="1"/>
              <a:t>ServletConfig</a:t>
            </a:r>
            <a:r>
              <a:rPr lang="en-US" dirty="0"/>
              <a:t> </a:t>
            </a:r>
            <a:r>
              <a:rPr lang="en-US" dirty="0" err="1"/>
              <a:t>getServletConfig</a:t>
            </a:r>
            <a:r>
              <a:rPr lang="en-US" dirty="0"/>
              <a:t>();</a:t>
            </a:r>
          </a:p>
          <a:p>
            <a:r>
              <a:rPr lang="en-US" dirty="0"/>
              <a:t>  public void service(</a:t>
            </a:r>
            <a:r>
              <a:rPr lang="en-US" dirty="0" err="1"/>
              <a:t>ServletRequest</a:t>
            </a:r>
            <a:r>
              <a:rPr lang="en-US" dirty="0"/>
              <a:t> </a:t>
            </a:r>
            <a:r>
              <a:rPr lang="en-US" dirty="0" err="1"/>
              <a:t>req</a:t>
            </a:r>
            <a:r>
              <a:rPr lang="en-US" dirty="0"/>
              <a:t>,</a:t>
            </a:r>
          </a:p>
          <a:p>
            <a:r>
              <a:rPr lang="en-US" dirty="0"/>
              <a:t>    </a:t>
            </a:r>
            <a:r>
              <a:rPr lang="en-US" dirty="0" err="1"/>
              <a:t>ServletResponse</a:t>
            </a:r>
            <a:r>
              <a:rPr lang="en-US" dirty="0"/>
              <a:t> res) </a:t>
            </a:r>
          </a:p>
          <a:p>
            <a:r>
              <a:rPr lang="en-US" dirty="0"/>
              <a:t>    throws </a:t>
            </a:r>
            <a:r>
              <a:rPr lang="en-US" dirty="0" err="1"/>
              <a:t>ServletException</a:t>
            </a:r>
            <a:r>
              <a:rPr lang="en-US" dirty="0"/>
              <a:t>, </a:t>
            </a:r>
            <a:r>
              <a:rPr lang="en-US" dirty="0" err="1"/>
              <a:t>IOException</a:t>
            </a:r>
            <a:r>
              <a:rPr lang="en-US" dirty="0"/>
              <a:t>;</a:t>
            </a:r>
          </a:p>
          <a:p>
            <a:r>
              <a:rPr lang="en-US" dirty="0"/>
              <a:t>  public String </a:t>
            </a:r>
            <a:r>
              <a:rPr lang="en-US" dirty="0" err="1"/>
              <a:t>getServletInfo</a:t>
            </a:r>
            <a:r>
              <a:rPr lang="en-US" dirty="0"/>
              <a:t>();</a:t>
            </a:r>
          </a:p>
          <a:p>
            <a:r>
              <a:rPr lang="en-US" dirty="0"/>
              <a:t>  public void destroy();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69163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4077"/>
          </a:xfrm>
        </p:spPr>
        <p:txBody>
          <a:bodyPr/>
          <a:lstStyle/>
          <a:p>
            <a:pPr algn="ctr"/>
            <a:r>
              <a:rPr lang="ro-MD" dirty="0" smtClean="0"/>
              <a:t>Utilizarea </a:t>
            </a:r>
            <a:r>
              <a:rPr lang="ru-RU" b="1" dirty="0" err="1"/>
              <a:t>HttpServletResponse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06769"/>
            <a:ext cx="8596668" cy="5134708"/>
          </a:xfrm>
        </p:spPr>
        <p:txBody>
          <a:bodyPr>
            <a:normAutofit/>
          </a:bodyPr>
          <a:lstStyle/>
          <a:p>
            <a:r>
              <a:rPr lang="en-US" dirty="0"/>
              <a:t>import </a:t>
            </a:r>
            <a:r>
              <a:rPr lang="en-US" dirty="0" err="1"/>
              <a:t>javax.servlet</a:t>
            </a:r>
            <a:r>
              <a:rPr lang="en-US" dirty="0"/>
              <a:t>.*;</a:t>
            </a:r>
          </a:p>
          <a:p>
            <a:r>
              <a:rPr lang="en-US" dirty="0"/>
              <a:t>import </a:t>
            </a:r>
            <a:r>
              <a:rPr lang="en-US" dirty="0" err="1"/>
              <a:t>javax.servlet.http</a:t>
            </a:r>
            <a:r>
              <a:rPr lang="en-US" dirty="0"/>
              <a:t>.*;</a:t>
            </a:r>
          </a:p>
          <a:p>
            <a:r>
              <a:rPr lang="en-US" dirty="0"/>
              <a:t>import java.io.*;</a:t>
            </a:r>
          </a:p>
          <a:p>
            <a:endParaRPr lang="en-US" dirty="0"/>
          </a:p>
          <a:p>
            <a:r>
              <a:rPr lang="en-US" dirty="0"/>
              <a:t>public class </a:t>
            </a:r>
            <a:r>
              <a:rPr lang="en-US" dirty="0" err="1"/>
              <a:t>ServletsRule</a:t>
            </a:r>
            <a:r>
              <a:rPr lang="en-US" dirty="0"/>
              <a:t> extends </a:t>
            </a:r>
            <a:r>
              <a:rPr lang="en-US" dirty="0" err="1"/>
              <a:t>HttpServlet</a:t>
            </a:r>
            <a:r>
              <a:rPr lang="en-US" dirty="0"/>
              <a:t> {</a:t>
            </a:r>
          </a:p>
          <a:p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endParaRPr lang="ro-MD" dirty="0" smtClean="0"/>
          </a:p>
          <a:p>
            <a:r>
              <a:rPr lang="en-US" dirty="0" smtClean="0"/>
              <a:t>// </a:t>
            </a:r>
            <a:r>
              <a:rPr lang="en-US" dirty="0"/>
              <a:t>Servlet "persistence"</a:t>
            </a:r>
          </a:p>
          <a:p>
            <a:r>
              <a:rPr lang="en-US" dirty="0"/>
              <a:t>  public void service(</a:t>
            </a:r>
            <a:r>
              <a:rPr lang="en-US" dirty="0" err="1"/>
              <a:t>HttpServletRequest</a:t>
            </a:r>
            <a:r>
              <a:rPr lang="en-US" dirty="0"/>
              <a:t> </a:t>
            </a:r>
            <a:r>
              <a:rPr lang="en-US" dirty="0" err="1"/>
              <a:t>req</a:t>
            </a:r>
            <a:r>
              <a:rPr lang="en-US" dirty="0"/>
              <a:t>, </a:t>
            </a:r>
          </a:p>
          <a:p>
            <a:r>
              <a:rPr lang="en-US" dirty="0"/>
              <a:t>  </a:t>
            </a:r>
            <a:r>
              <a:rPr lang="en-US" dirty="0" err="1"/>
              <a:t>HttpServletResponse</a:t>
            </a:r>
            <a:r>
              <a:rPr lang="en-US" dirty="0"/>
              <a:t> res) throws </a:t>
            </a:r>
            <a:r>
              <a:rPr lang="en-US" dirty="0" err="1"/>
              <a:t>IOException</a:t>
            </a:r>
            <a:r>
              <a:rPr lang="en-US" dirty="0"/>
              <a:t> {</a:t>
            </a:r>
          </a:p>
          <a:p>
            <a:r>
              <a:rPr lang="en-US" dirty="0"/>
              <a:t>    </a:t>
            </a:r>
            <a:r>
              <a:rPr lang="en-US" dirty="0" err="1"/>
              <a:t>res.setContentType</a:t>
            </a:r>
            <a:r>
              <a:rPr lang="en-US" dirty="0"/>
              <a:t>("text/html");</a:t>
            </a:r>
          </a:p>
          <a:p>
            <a:r>
              <a:rPr lang="en-US" dirty="0"/>
              <a:t>    </a:t>
            </a:r>
            <a:r>
              <a:rPr lang="en-US" dirty="0" err="1"/>
              <a:t>PrintWriter</a:t>
            </a:r>
            <a:r>
              <a:rPr lang="en-US" dirty="0"/>
              <a:t> out = </a:t>
            </a:r>
            <a:r>
              <a:rPr lang="en-US" dirty="0" err="1"/>
              <a:t>res.getWriter</a:t>
            </a:r>
            <a:r>
              <a:rPr lang="en-US" dirty="0"/>
              <a:t>();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476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3738"/>
          </a:xfrm>
        </p:spPr>
        <p:txBody>
          <a:bodyPr>
            <a:normAutofit fontScale="90000"/>
          </a:bodyPr>
          <a:lstStyle/>
          <a:p>
            <a:pPr algn="ctr"/>
            <a:r>
              <a:rPr lang="ro-MD" dirty="0" smtClean="0"/>
              <a:t>continuare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24354"/>
            <a:ext cx="8596668" cy="5152291"/>
          </a:xfrm>
        </p:spPr>
        <p:txBody>
          <a:bodyPr>
            <a:normAutofit/>
          </a:bodyPr>
          <a:lstStyle/>
          <a:p>
            <a:r>
              <a:rPr lang="en-US" dirty="0" err="1"/>
              <a:t>res.setContentType</a:t>
            </a:r>
            <a:r>
              <a:rPr lang="en-US" dirty="0"/>
              <a:t>("text/html");</a:t>
            </a:r>
          </a:p>
          <a:p>
            <a:r>
              <a:rPr lang="en-US" dirty="0"/>
              <a:t>    </a:t>
            </a:r>
            <a:r>
              <a:rPr lang="en-US" dirty="0" err="1"/>
              <a:t>PrintWriter</a:t>
            </a:r>
            <a:r>
              <a:rPr lang="en-US" dirty="0"/>
              <a:t> out = </a:t>
            </a:r>
            <a:r>
              <a:rPr lang="en-US" dirty="0" err="1"/>
              <a:t>res.getWriter</a:t>
            </a:r>
            <a:r>
              <a:rPr lang="en-US" dirty="0"/>
              <a:t>();</a:t>
            </a:r>
          </a:p>
          <a:p>
            <a:r>
              <a:rPr lang="en-US" dirty="0"/>
              <a:t>    </a:t>
            </a:r>
            <a:r>
              <a:rPr lang="en-US" dirty="0" err="1"/>
              <a:t>out.print</a:t>
            </a:r>
            <a:r>
              <a:rPr lang="en-US" dirty="0"/>
              <a:t>("&lt;HEAD&gt;&lt;TITLE&gt;");</a:t>
            </a:r>
          </a:p>
          <a:p>
            <a:r>
              <a:rPr lang="en-US" dirty="0"/>
              <a:t>    </a:t>
            </a:r>
            <a:r>
              <a:rPr lang="en-US" dirty="0" err="1"/>
              <a:t>out.print</a:t>
            </a:r>
            <a:r>
              <a:rPr lang="en-US" dirty="0"/>
              <a:t>("A server-side strategy");</a:t>
            </a:r>
          </a:p>
          <a:p>
            <a:r>
              <a:rPr lang="en-US" dirty="0"/>
              <a:t>    </a:t>
            </a:r>
            <a:r>
              <a:rPr lang="en-US" dirty="0" err="1"/>
              <a:t>out.print</a:t>
            </a:r>
            <a:r>
              <a:rPr lang="en-US" dirty="0"/>
              <a:t>("&lt;/TITLE&gt;&lt;/HEAD&gt;&lt;BODY&gt;");</a:t>
            </a:r>
          </a:p>
          <a:p>
            <a:r>
              <a:rPr lang="en-US" dirty="0"/>
              <a:t>    </a:t>
            </a:r>
            <a:r>
              <a:rPr lang="en-US" dirty="0" err="1"/>
              <a:t>out.print</a:t>
            </a:r>
            <a:r>
              <a:rPr lang="en-US" dirty="0"/>
              <a:t>("&lt;h1&gt;Servlets Rule! " + </a:t>
            </a:r>
            <a:r>
              <a:rPr lang="en-US" dirty="0" err="1"/>
              <a:t>i</a:t>
            </a:r>
            <a:r>
              <a:rPr lang="en-US" dirty="0"/>
              <a:t>++);</a:t>
            </a:r>
          </a:p>
          <a:p>
            <a:r>
              <a:rPr lang="en-US" dirty="0"/>
              <a:t>    </a:t>
            </a:r>
            <a:r>
              <a:rPr lang="en-US" dirty="0" err="1"/>
              <a:t>out.print</a:t>
            </a:r>
            <a:r>
              <a:rPr lang="en-US" dirty="0"/>
              <a:t>("&lt;/h1&gt;&lt;/BODY&gt;");  </a:t>
            </a:r>
          </a:p>
          <a:p>
            <a:r>
              <a:rPr lang="en-US" dirty="0"/>
              <a:t>    </a:t>
            </a:r>
            <a:r>
              <a:rPr lang="en-US" dirty="0" err="1"/>
              <a:t>out.close</a:t>
            </a:r>
            <a:r>
              <a:rPr lang="en-US" dirty="0"/>
              <a:t>();    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425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4077"/>
          </a:xfrm>
        </p:spPr>
        <p:txBody>
          <a:bodyPr/>
          <a:lstStyle/>
          <a:p>
            <a:pPr algn="ctr"/>
            <a:r>
              <a:rPr lang="ro-MD" dirty="0" smtClean="0"/>
              <a:t>Crearea formei în servlrt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24355"/>
            <a:ext cx="8596668" cy="5011614"/>
          </a:xfrm>
        </p:spPr>
        <p:txBody>
          <a:bodyPr/>
          <a:lstStyle/>
          <a:p>
            <a:r>
              <a:rPr lang="en-US" dirty="0"/>
              <a:t>import </a:t>
            </a:r>
            <a:r>
              <a:rPr lang="en-US" dirty="0" err="1"/>
              <a:t>javax.servlet</a:t>
            </a:r>
            <a:r>
              <a:rPr lang="en-US" dirty="0"/>
              <a:t>.*;</a:t>
            </a:r>
          </a:p>
          <a:p>
            <a:r>
              <a:rPr lang="en-US" dirty="0"/>
              <a:t>import </a:t>
            </a:r>
            <a:r>
              <a:rPr lang="en-US" dirty="0" err="1"/>
              <a:t>javax.servlet.http</a:t>
            </a:r>
            <a:r>
              <a:rPr lang="en-US" dirty="0"/>
              <a:t>.*;</a:t>
            </a:r>
          </a:p>
          <a:p>
            <a:r>
              <a:rPr lang="en-US" dirty="0"/>
              <a:t>import java.io.*;</a:t>
            </a:r>
          </a:p>
          <a:p>
            <a:r>
              <a:rPr lang="en-US" dirty="0"/>
              <a:t>import </a:t>
            </a:r>
            <a:r>
              <a:rPr lang="en-US" dirty="0" err="1"/>
              <a:t>java.util</a:t>
            </a:r>
            <a:r>
              <a:rPr lang="en-US" dirty="0"/>
              <a:t>.*;</a:t>
            </a:r>
          </a:p>
          <a:p>
            <a:endParaRPr lang="en-US" dirty="0"/>
          </a:p>
          <a:p>
            <a:r>
              <a:rPr lang="en-US" dirty="0"/>
              <a:t>public class </a:t>
            </a:r>
            <a:r>
              <a:rPr lang="en-US" dirty="0" err="1"/>
              <a:t>EchoForm</a:t>
            </a:r>
            <a:r>
              <a:rPr lang="en-US" dirty="0"/>
              <a:t> extends </a:t>
            </a:r>
            <a:r>
              <a:rPr lang="en-US" dirty="0" err="1"/>
              <a:t>HttpServlet</a:t>
            </a:r>
            <a:r>
              <a:rPr lang="en-US" dirty="0"/>
              <a:t> {</a:t>
            </a:r>
          </a:p>
          <a:p>
            <a:r>
              <a:rPr lang="en-US" dirty="0"/>
              <a:t>  public void service(</a:t>
            </a:r>
            <a:r>
              <a:rPr lang="en-US" dirty="0" err="1"/>
              <a:t>HttpServletRequest</a:t>
            </a:r>
            <a:r>
              <a:rPr lang="en-US" dirty="0"/>
              <a:t> </a:t>
            </a:r>
            <a:r>
              <a:rPr lang="en-US" dirty="0" err="1"/>
              <a:t>req</a:t>
            </a:r>
            <a:r>
              <a:rPr lang="en-US" dirty="0"/>
              <a:t>, </a:t>
            </a:r>
          </a:p>
          <a:p>
            <a:r>
              <a:rPr lang="en-US" dirty="0"/>
              <a:t>    </a:t>
            </a:r>
            <a:r>
              <a:rPr lang="en-US" dirty="0" err="1"/>
              <a:t>HttpServletResponse</a:t>
            </a:r>
            <a:r>
              <a:rPr lang="en-US" dirty="0"/>
              <a:t> res) throws </a:t>
            </a:r>
            <a:r>
              <a:rPr lang="en-US" dirty="0" err="1"/>
              <a:t>IOException</a:t>
            </a:r>
            <a:r>
              <a:rPr lang="en-US" dirty="0"/>
              <a:t> {</a:t>
            </a:r>
          </a:p>
          <a:p>
            <a:r>
              <a:rPr lang="en-US" dirty="0"/>
              <a:t>    </a:t>
            </a:r>
            <a:r>
              <a:rPr lang="en-US" dirty="0" err="1"/>
              <a:t>res.setContentType</a:t>
            </a:r>
            <a:r>
              <a:rPr lang="en-US" dirty="0"/>
              <a:t>("text/html");</a:t>
            </a:r>
          </a:p>
          <a:p>
            <a:r>
              <a:rPr lang="en-US" dirty="0"/>
              <a:t>    </a:t>
            </a:r>
            <a:r>
              <a:rPr lang="en-US" dirty="0" err="1"/>
              <a:t>PrintWriter</a:t>
            </a:r>
            <a:r>
              <a:rPr lang="en-US" dirty="0"/>
              <a:t> out = </a:t>
            </a:r>
            <a:r>
              <a:rPr lang="en-US" dirty="0" err="1"/>
              <a:t>res.getWriter</a:t>
            </a:r>
            <a:r>
              <a:rPr lang="en-US" dirty="0"/>
              <a:t>();</a:t>
            </a:r>
          </a:p>
          <a:p>
            <a:r>
              <a:rPr lang="en-US" dirty="0"/>
              <a:t>    Enumeration </a:t>
            </a:r>
            <a:r>
              <a:rPr lang="en-US" dirty="0" err="1"/>
              <a:t>flds</a:t>
            </a:r>
            <a:r>
              <a:rPr lang="en-US" dirty="0"/>
              <a:t> = </a:t>
            </a:r>
            <a:r>
              <a:rPr lang="en-US" dirty="0" err="1"/>
              <a:t>req.getParameterNames</a:t>
            </a:r>
            <a:r>
              <a:rPr lang="en-US" dirty="0"/>
              <a:t>();</a:t>
            </a:r>
          </a:p>
          <a:p>
            <a:r>
              <a:rPr lang="en-US" dirty="0"/>
              <a:t>    if(!</a:t>
            </a:r>
            <a:r>
              <a:rPr lang="en-US" dirty="0" err="1"/>
              <a:t>flds.hasMoreElements</a:t>
            </a:r>
            <a:r>
              <a:rPr lang="en-US" dirty="0"/>
              <a:t>()) {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125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1323"/>
          </a:xfrm>
        </p:spPr>
        <p:txBody>
          <a:bodyPr>
            <a:normAutofit fontScale="90000"/>
          </a:bodyPr>
          <a:lstStyle/>
          <a:p>
            <a:pPr algn="ctr"/>
            <a:r>
              <a:rPr lang="ro-MD" dirty="0" smtClean="0"/>
              <a:t>continuare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30923"/>
            <a:ext cx="8596668" cy="5433646"/>
          </a:xfrm>
        </p:spPr>
        <p:txBody>
          <a:bodyPr>
            <a:normAutofit/>
          </a:bodyPr>
          <a:lstStyle/>
          <a:p>
            <a:r>
              <a:rPr lang="ro-MD" dirty="0" smtClean="0"/>
              <a:t>// Crearea formei</a:t>
            </a:r>
          </a:p>
          <a:p>
            <a:r>
              <a:rPr lang="en-US" dirty="0"/>
              <a:t>import </a:t>
            </a:r>
            <a:r>
              <a:rPr lang="en-US" dirty="0" err="1"/>
              <a:t>javax.servlet</a:t>
            </a:r>
            <a:r>
              <a:rPr lang="en-US" dirty="0"/>
              <a:t>.*;</a:t>
            </a:r>
          </a:p>
          <a:p>
            <a:r>
              <a:rPr lang="en-US" dirty="0"/>
              <a:t>import </a:t>
            </a:r>
            <a:r>
              <a:rPr lang="en-US" dirty="0" err="1"/>
              <a:t>javax.servlet.http</a:t>
            </a:r>
            <a:r>
              <a:rPr lang="en-US" dirty="0"/>
              <a:t>.*;</a:t>
            </a:r>
          </a:p>
          <a:p>
            <a:r>
              <a:rPr lang="en-US" dirty="0"/>
              <a:t>import java.io.*;</a:t>
            </a:r>
          </a:p>
          <a:p>
            <a:r>
              <a:rPr lang="en-US" dirty="0"/>
              <a:t>import </a:t>
            </a:r>
            <a:r>
              <a:rPr lang="en-US" dirty="0" err="1"/>
              <a:t>java.util</a:t>
            </a:r>
            <a:r>
              <a:rPr lang="en-US" dirty="0"/>
              <a:t>.*;</a:t>
            </a:r>
          </a:p>
          <a:p>
            <a:endParaRPr lang="en-US" dirty="0"/>
          </a:p>
          <a:p>
            <a:r>
              <a:rPr lang="en-US" dirty="0"/>
              <a:t>public class </a:t>
            </a:r>
            <a:r>
              <a:rPr lang="en-US" dirty="0" err="1"/>
              <a:t>EchoForm</a:t>
            </a:r>
            <a:r>
              <a:rPr lang="en-US" dirty="0"/>
              <a:t> extends </a:t>
            </a:r>
            <a:r>
              <a:rPr lang="en-US" dirty="0" err="1"/>
              <a:t>HttpServlet</a:t>
            </a:r>
            <a:r>
              <a:rPr lang="en-US" dirty="0"/>
              <a:t> {</a:t>
            </a:r>
          </a:p>
          <a:p>
            <a:r>
              <a:rPr lang="en-US" dirty="0"/>
              <a:t>  public void service(</a:t>
            </a:r>
            <a:r>
              <a:rPr lang="en-US" dirty="0" err="1"/>
              <a:t>HttpServletRequest</a:t>
            </a:r>
            <a:r>
              <a:rPr lang="en-US" dirty="0"/>
              <a:t> </a:t>
            </a:r>
            <a:r>
              <a:rPr lang="en-US" dirty="0" err="1"/>
              <a:t>req</a:t>
            </a:r>
            <a:r>
              <a:rPr lang="en-US" dirty="0"/>
              <a:t>, </a:t>
            </a:r>
          </a:p>
          <a:p>
            <a:r>
              <a:rPr lang="en-US" dirty="0"/>
              <a:t>    </a:t>
            </a:r>
            <a:r>
              <a:rPr lang="en-US" dirty="0" err="1"/>
              <a:t>HttpServletResponse</a:t>
            </a:r>
            <a:r>
              <a:rPr lang="en-US" dirty="0"/>
              <a:t> res) throws </a:t>
            </a:r>
            <a:r>
              <a:rPr lang="en-US" dirty="0" err="1"/>
              <a:t>IOException</a:t>
            </a:r>
            <a:r>
              <a:rPr lang="en-US" dirty="0"/>
              <a:t> {</a:t>
            </a:r>
          </a:p>
          <a:p>
            <a:r>
              <a:rPr lang="en-US" dirty="0"/>
              <a:t>    </a:t>
            </a:r>
            <a:r>
              <a:rPr lang="en-US" dirty="0" err="1"/>
              <a:t>res.setContentType</a:t>
            </a:r>
            <a:r>
              <a:rPr lang="en-US" dirty="0"/>
              <a:t>("text/html");</a:t>
            </a:r>
          </a:p>
          <a:p>
            <a:r>
              <a:rPr lang="en-US" dirty="0"/>
              <a:t>    </a:t>
            </a:r>
            <a:r>
              <a:rPr lang="en-US" dirty="0" err="1"/>
              <a:t>PrintWriter</a:t>
            </a:r>
            <a:r>
              <a:rPr lang="en-US" dirty="0"/>
              <a:t> out = </a:t>
            </a:r>
            <a:r>
              <a:rPr lang="en-US" dirty="0" err="1"/>
              <a:t>res.getWriter</a:t>
            </a:r>
            <a:r>
              <a:rPr lang="en-US" dirty="0"/>
              <a:t>();</a:t>
            </a:r>
          </a:p>
          <a:p>
            <a:r>
              <a:rPr lang="en-US" dirty="0"/>
              <a:t>    Enumeration </a:t>
            </a:r>
            <a:r>
              <a:rPr lang="en-US" dirty="0" err="1"/>
              <a:t>flds</a:t>
            </a:r>
            <a:r>
              <a:rPr lang="en-US" dirty="0"/>
              <a:t> = </a:t>
            </a:r>
            <a:r>
              <a:rPr lang="en-US" dirty="0" err="1"/>
              <a:t>req.getParameterNames</a:t>
            </a:r>
            <a:r>
              <a:rPr lang="en-US" dirty="0"/>
              <a:t>();</a:t>
            </a:r>
          </a:p>
          <a:p>
            <a:r>
              <a:rPr lang="en-US" dirty="0"/>
              <a:t>    if(!</a:t>
            </a:r>
            <a:r>
              <a:rPr lang="en-US" dirty="0" err="1"/>
              <a:t>flds.hasMoreElements</a:t>
            </a:r>
            <a:r>
              <a:rPr lang="en-US" dirty="0"/>
              <a:t>()) {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33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92015"/>
            <a:ext cx="8596668" cy="515816"/>
          </a:xfrm>
        </p:spPr>
        <p:txBody>
          <a:bodyPr>
            <a:normAutofit fontScale="90000"/>
          </a:bodyPr>
          <a:lstStyle/>
          <a:p>
            <a:pPr algn="ctr"/>
            <a:r>
              <a:rPr lang="ro-MD" dirty="0" smtClean="0"/>
              <a:t>continuare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MD" dirty="0" smtClean="0"/>
              <a:t>// prelucrarea șirului primit</a:t>
            </a:r>
          </a:p>
          <a:p>
            <a:r>
              <a:rPr lang="en-US" dirty="0"/>
              <a:t>while(</a:t>
            </a:r>
            <a:r>
              <a:rPr lang="en-US" dirty="0" err="1"/>
              <a:t>flds.hasMoreElements</a:t>
            </a:r>
            <a:r>
              <a:rPr lang="en-US" dirty="0"/>
              <a:t>()) {</a:t>
            </a:r>
          </a:p>
          <a:p>
            <a:r>
              <a:rPr lang="en-US" dirty="0"/>
              <a:t>        String field= (String)</a:t>
            </a:r>
            <a:r>
              <a:rPr lang="en-US" dirty="0" err="1"/>
              <a:t>flds.nextElement</a:t>
            </a:r>
            <a:r>
              <a:rPr lang="en-US" dirty="0"/>
              <a:t>();</a:t>
            </a:r>
          </a:p>
          <a:p>
            <a:r>
              <a:rPr lang="en-US" dirty="0"/>
              <a:t>        String value= </a:t>
            </a:r>
            <a:r>
              <a:rPr lang="en-US" dirty="0" err="1"/>
              <a:t>req.getParameter</a:t>
            </a:r>
            <a:r>
              <a:rPr lang="en-US" dirty="0"/>
              <a:t>(field);</a:t>
            </a:r>
          </a:p>
          <a:p>
            <a:r>
              <a:rPr lang="en-US" dirty="0"/>
              <a:t>        </a:t>
            </a:r>
            <a:r>
              <a:rPr lang="en-US" dirty="0" err="1"/>
              <a:t>out.print</a:t>
            </a:r>
            <a:r>
              <a:rPr lang="en-US" dirty="0"/>
              <a:t>(field + " = " + value+ "&lt;</a:t>
            </a:r>
            <a:r>
              <a:rPr lang="en-US" dirty="0" err="1"/>
              <a:t>br</a:t>
            </a:r>
            <a:r>
              <a:rPr lang="en-US" dirty="0"/>
              <a:t>&gt;");</a:t>
            </a:r>
          </a:p>
          <a:p>
            <a:r>
              <a:rPr lang="en-US" dirty="0"/>
              <a:t>      }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    </a:t>
            </a:r>
            <a:r>
              <a:rPr lang="en-US" dirty="0" err="1"/>
              <a:t>out.close</a:t>
            </a:r>
            <a:r>
              <a:rPr lang="en-US" dirty="0"/>
              <a:t>();    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797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1323"/>
          </a:xfrm>
        </p:spPr>
        <p:txBody>
          <a:bodyPr>
            <a:normAutofit fontScale="90000"/>
          </a:bodyPr>
          <a:lstStyle/>
          <a:p>
            <a:r>
              <a:rPr lang="ro-MD" dirty="0" smtClean="0"/>
              <a:t>Utilizarea thread-urilor în servlrt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06769"/>
            <a:ext cx="8596668" cy="4634593"/>
          </a:xfrm>
        </p:spPr>
        <p:txBody>
          <a:bodyPr/>
          <a:lstStyle/>
          <a:p>
            <a:r>
              <a:rPr lang="en-US" dirty="0"/>
              <a:t>import </a:t>
            </a:r>
            <a:r>
              <a:rPr lang="en-US" dirty="0" err="1"/>
              <a:t>javax.servlet</a:t>
            </a:r>
            <a:r>
              <a:rPr lang="en-US" dirty="0"/>
              <a:t>.*;</a:t>
            </a:r>
          </a:p>
          <a:p>
            <a:r>
              <a:rPr lang="en-US" dirty="0"/>
              <a:t>import </a:t>
            </a:r>
            <a:r>
              <a:rPr lang="en-US" dirty="0" err="1"/>
              <a:t>javax.servlet.http</a:t>
            </a:r>
            <a:r>
              <a:rPr lang="en-US" dirty="0"/>
              <a:t>.*;</a:t>
            </a:r>
          </a:p>
          <a:p>
            <a:r>
              <a:rPr lang="en-US" dirty="0"/>
              <a:t>import java.io.*;</a:t>
            </a:r>
          </a:p>
          <a:p>
            <a:endParaRPr lang="en-US" dirty="0"/>
          </a:p>
          <a:p>
            <a:r>
              <a:rPr lang="en-US" dirty="0"/>
              <a:t>public class </a:t>
            </a:r>
            <a:r>
              <a:rPr lang="en-US" dirty="0" err="1"/>
              <a:t>ThreadServlet</a:t>
            </a:r>
            <a:r>
              <a:rPr lang="en-US" dirty="0"/>
              <a:t> extends </a:t>
            </a:r>
            <a:r>
              <a:rPr lang="en-US" dirty="0" err="1"/>
              <a:t>HttpServlet</a:t>
            </a:r>
            <a:r>
              <a:rPr lang="en-US" dirty="0"/>
              <a:t> import Runnable {</a:t>
            </a:r>
          </a:p>
          <a:p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 smtClean="0"/>
              <a:t>;</a:t>
            </a:r>
            <a:endParaRPr lang="ro-MD" dirty="0" smtClean="0"/>
          </a:p>
          <a:p>
            <a:r>
              <a:rPr lang="en-US" dirty="0"/>
              <a:t>public void service(</a:t>
            </a:r>
            <a:r>
              <a:rPr lang="en-US" dirty="0" err="1"/>
              <a:t>HttpServletRequest</a:t>
            </a:r>
            <a:r>
              <a:rPr lang="en-US" dirty="0"/>
              <a:t> </a:t>
            </a:r>
            <a:r>
              <a:rPr lang="en-US" dirty="0" err="1"/>
              <a:t>req</a:t>
            </a:r>
            <a:r>
              <a:rPr lang="en-US" dirty="0"/>
              <a:t>, </a:t>
            </a:r>
          </a:p>
          <a:p>
            <a:r>
              <a:rPr lang="en-US" dirty="0"/>
              <a:t>    </a:t>
            </a:r>
            <a:r>
              <a:rPr lang="en-US" dirty="0" err="1"/>
              <a:t>HttpServletResponse</a:t>
            </a:r>
            <a:r>
              <a:rPr lang="en-US" dirty="0"/>
              <a:t> res) throws </a:t>
            </a:r>
            <a:r>
              <a:rPr lang="en-US" dirty="0" err="1"/>
              <a:t>IOException</a:t>
            </a:r>
            <a:r>
              <a:rPr lang="en-US" dirty="0"/>
              <a:t> {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272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3738"/>
          </a:xfrm>
        </p:spPr>
        <p:txBody>
          <a:bodyPr>
            <a:normAutofit fontScale="90000"/>
          </a:bodyPr>
          <a:lstStyle/>
          <a:p>
            <a:pPr algn="ctr"/>
            <a:r>
              <a:rPr lang="ro-MD" dirty="0" smtClean="0"/>
              <a:t>continuare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36431"/>
            <a:ext cx="8596668" cy="5222631"/>
          </a:xfrm>
        </p:spPr>
        <p:txBody>
          <a:bodyPr>
            <a:normAutofit/>
          </a:bodyPr>
          <a:lstStyle/>
          <a:p>
            <a:r>
              <a:rPr lang="en-US" dirty="0" err="1" smtClean="0"/>
              <a:t>res.setContentType</a:t>
            </a:r>
            <a:r>
              <a:rPr lang="en-US" dirty="0"/>
              <a:t>("text/html");</a:t>
            </a:r>
          </a:p>
          <a:p>
            <a:r>
              <a:rPr lang="en-US" dirty="0"/>
              <a:t>    </a:t>
            </a:r>
            <a:r>
              <a:rPr lang="en-US" dirty="0" err="1"/>
              <a:t>PrintWriter</a:t>
            </a:r>
            <a:r>
              <a:rPr lang="en-US" dirty="0"/>
              <a:t> out = </a:t>
            </a:r>
            <a:r>
              <a:rPr lang="en-US" dirty="0" err="1"/>
              <a:t>res.getWriter</a:t>
            </a:r>
            <a:r>
              <a:rPr lang="en-US" dirty="0"/>
              <a:t>();</a:t>
            </a:r>
          </a:p>
          <a:p>
            <a:r>
              <a:rPr lang="en-US" dirty="0"/>
              <a:t>    synchronized(this) {</a:t>
            </a:r>
          </a:p>
          <a:p>
            <a:r>
              <a:rPr lang="en-US" dirty="0"/>
              <a:t>      try {</a:t>
            </a:r>
          </a:p>
          <a:p>
            <a:r>
              <a:rPr lang="en-US" dirty="0"/>
              <a:t>        </a:t>
            </a:r>
            <a:r>
              <a:rPr lang="en-US" dirty="0" err="1"/>
              <a:t>Thread.currentThread</a:t>
            </a:r>
            <a:r>
              <a:rPr lang="en-US" dirty="0"/>
              <a:t>().sleep(5000);</a:t>
            </a:r>
          </a:p>
          <a:p>
            <a:r>
              <a:rPr lang="en-US" dirty="0"/>
              <a:t>      } catch(</a:t>
            </a:r>
            <a:r>
              <a:rPr lang="en-US" dirty="0" err="1"/>
              <a:t>InterruptedException</a:t>
            </a:r>
            <a:r>
              <a:rPr lang="en-US" dirty="0"/>
              <a:t> e) {</a:t>
            </a:r>
          </a:p>
          <a:p>
            <a:r>
              <a:rPr lang="en-US" dirty="0"/>
              <a:t>        </a:t>
            </a:r>
            <a:r>
              <a:rPr lang="en-US" dirty="0" err="1"/>
              <a:t>System.err.println</a:t>
            </a:r>
            <a:r>
              <a:rPr lang="en-US" dirty="0"/>
              <a:t>("Interrupted");</a:t>
            </a:r>
          </a:p>
          <a:p>
            <a:r>
              <a:rPr lang="en-US" dirty="0"/>
              <a:t>      }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    </a:t>
            </a:r>
            <a:r>
              <a:rPr lang="en-US" dirty="0" err="1"/>
              <a:t>out.print</a:t>
            </a:r>
            <a:r>
              <a:rPr lang="en-US" dirty="0"/>
              <a:t>("&lt;h1&gt;Finished " + </a:t>
            </a:r>
            <a:r>
              <a:rPr lang="en-US" dirty="0" err="1"/>
              <a:t>i</a:t>
            </a:r>
            <a:r>
              <a:rPr lang="en-US" dirty="0"/>
              <a:t>++ + "&lt;/h1&gt;");</a:t>
            </a:r>
          </a:p>
          <a:p>
            <a:r>
              <a:rPr lang="en-US" dirty="0"/>
              <a:t>    </a:t>
            </a:r>
            <a:r>
              <a:rPr lang="en-US" dirty="0" err="1"/>
              <a:t>out.close</a:t>
            </a:r>
            <a:r>
              <a:rPr lang="en-US" dirty="0"/>
              <a:t>();    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64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9397"/>
          </a:xfrm>
        </p:spPr>
        <p:txBody>
          <a:bodyPr/>
          <a:lstStyle/>
          <a:p>
            <a:pPr algn="ctr"/>
            <a:r>
              <a:rPr lang="ro-MD" dirty="0" smtClean="0"/>
              <a:t>Noțiuni de </a:t>
            </a:r>
            <a:r>
              <a:rPr lang="ro-MD" dirty="0" err="1" smtClean="0"/>
              <a:t>servlet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9134"/>
            <a:ext cx="8596668" cy="5306518"/>
          </a:xfrm>
        </p:spPr>
        <p:txBody>
          <a:bodyPr>
            <a:normAutofit/>
          </a:bodyPr>
          <a:lstStyle/>
          <a:p>
            <a:r>
              <a:rPr lang="en-US" dirty="0"/>
              <a:t>Servlet-</a:t>
            </a:r>
            <a:r>
              <a:rPr lang="en-US" dirty="0" err="1"/>
              <a:t>urile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aplicatii</a:t>
            </a:r>
            <a:r>
              <a:rPr lang="en-US" dirty="0"/>
              <a:t> Java </a:t>
            </a:r>
            <a:r>
              <a:rPr lang="en-US" dirty="0" err="1"/>
              <a:t>aflate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server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executate</a:t>
            </a:r>
            <a:r>
              <a:rPr lang="en-US" dirty="0"/>
              <a:t> de </a:t>
            </a:r>
            <a:r>
              <a:rPr lang="en-US" dirty="0" err="1"/>
              <a:t>catre</a:t>
            </a:r>
            <a:r>
              <a:rPr lang="en-US" dirty="0"/>
              <a:t> </a:t>
            </a:r>
            <a:r>
              <a:rPr lang="en-US" dirty="0" err="1"/>
              <a:t>acesta</a:t>
            </a:r>
            <a:r>
              <a:rPr lang="en-US" dirty="0"/>
              <a:t>. </a:t>
            </a:r>
            <a:r>
              <a:rPr lang="en-US" dirty="0" err="1"/>
              <a:t>Serverul</a:t>
            </a:r>
            <a:r>
              <a:rPr lang="en-US" dirty="0"/>
              <a:t> de Web, la </a:t>
            </a:r>
            <a:r>
              <a:rPr lang="en-US" dirty="0" err="1"/>
              <a:t>executarea</a:t>
            </a:r>
            <a:r>
              <a:rPr lang="en-US" dirty="0"/>
              <a:t> servlet-</a:t>
            </a:r>
            <a:r>
              <a:rPr lang="en-US" dirty="0" err="1"/>
              <a:t>ului</a:t>
            </a:r>
            <a:r>
              <a:rPr lang="en-US" dirty="0"/>
              <a:t>, </a:t>
            </a:r>
            <a:r>
              <a:rPr lang="en-US" dirty="0" err="1"/>
              <a:t>trimite</a:t>
            </a:r>
            <a:r>
              <a:rPr lang="en-US" dirty="0"/>
              <a:t> </a:t>
            </a:r>
            <a:r>
              <a:rPr lang="en-US" dirty="0" err="1"/>
              <a:t>înapoi</a:t>
            </a:r>
            <a:r>
              <a:rPr lang="en-US" dirty="0"/>
              <a:t> browser-</a:t>
            </a:r>
            <a:r>
              <a:rPr lang="en-US" dirty="0" err="1"/>
              <a:t>ului</a:t>
            </a:r>
            <a:r>
              <a:rPr lang="en-US" dirty="0"/>
              <a:t> un </a:t>
            </a:r>
            <a:r>
              <a:rPr lang="en-US" dirty="0" err="1"/>
              <a:t>fisier</a:t>
            </a:r>
            <a:r>
              <a:rPr lang="en-US" dirty="0"/>
              <a:t> HTML, </a:t>
            </a:r>
            <a:r>
              <a:rPr lang="en-US" dirty="0" err="1"/>
              <a:t>pe</a:t>
            </a:r>
            <a:r>
              <a:rPr lang="en-US" dirty="0"/>
              <a:t> care </a:t>
            </a:r>
            <a:r>
              <a:rPr lang="en-US" dirty="0" err="1"/>
              <a:t>acesta</a:t>
            </a:r>
            <a:r>
              <a:rPr lang="en-US" dirty="0"/>
              <a:t> </a:t>
            </a:r>
            <a:r>
              <a:rPr lang="en-US" dirty="0" err="1"/>
              <a:t>îl</a:t>
            </a:r>
            <a:r>
              <a:rPr lang="en-US" dirty="0"/>
              <a:t> </a:t>
            </a:r>
            <a:r>
              <a:rPr lang="en-US" dirty="0" err="1"/>
              <a:t>afiseaza</a:t>
            </a:r>
            <a:r>
              <a:rPr lang="en-US" dirty="0"/>
              <a:t> </a:t>
            </a:r>
            <a:r>
              <a:rPr lang="en-US" dirty="0" err="1"/>
              <a:t>corespunzator</a:t>
            </a:r>
            <a:r>
              <a:rPr lang="en-US" dirty="0"/>
              <a:t>; </a:t>
            </a:r>
            <a:r>
              <a:rPr lang="en-US" dirty="0" err="1"/>
              <a:t>în</a:t>
            </a:r>
            <a:r>
              <a:rPr lang="en-US" dirty="0"/>
              <a:t> particular, browser-</a:t>
            </a:r>
            <a:r>
              <a:rPr lang="en-US" dirty="0" err="1"/>
              <a:t>ul</a:t>
            </a:r>
            <a:r>
              <a:rPr lang="en-US" dirty="0"/>
              <a:t> nu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stie</a:t>
            </a:r>
            <a:r>
              <a:rPr lang="en-US" dirty="0"/>
              <a:t> </a:t>
            </a:r>
            <a:r>
              <a:rPr lang="en-US" dirty="0" err="1"/>
              <a:t>nici</a:t>
            </a:r>
            <a:r>
              <a:rPr lang="en-US" dirty="0"/>
              <a:t> </a:t>
            </a:r>
            <a:r>
              <a:rPr lang="en-US" dirty="0" err="1"/>
              <a:t>macar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înseamna</a:t>
            </a:r>
            <a:r>
              <a:rPr lang="en-US" dirty="0"/>
              <a:t> un servlet</a:t>
            </a:r>
            <a:r>
              <a:rPr lang="en-US" dirty="0" smtClean="0"/>
              <a:t>.</a:t>
            </a:r>
            <a:endParaRPr lang="ro-MD" dirty="0" smtClean="0"/>
          </a:p>
          <a:p>
            <a:r>
              <a:rPr lang="fr-FR" dirty="0"/>
              <a:t> </a:t>
            </a:r>
            <a:r>
              <a:rPr lang="fr-FR" dirty="0" err="1"/>
              <a:t>În</a:t>
            </a:r>
            <a:r>
              <a:rPr lang="fr-FR" dirty="0"/>
              <a:t> </a:t>
            </a:r>
            <a:r>
              <a:rPr lang="fr-FR" dirty="0" err="1"/>
              <a:t>modalitatea</a:t>
            </a:r>
            <a:r>
              <a:rPr lang="fr-FR" dirty="0"/>
              <a:t> </a:t>
            </a:r>
            <a:r>
              <a:rPr lang="fr-FR" dirty="0" err="1"/>
              <a:t>clasica</a:t>
            </a:r>
            <a:r>
              <a:rPr lang="fr-FR" dirty="0"/>
              <a:t>, </a:t>
            </a:r>
            <a:r>
              <a:rPr lang="fr-FR" dirty="0" err="1"/>
              <a:t>serverul</a:t>
            </a:r>
            <a:r>
              <a:rPr lang="fr-FR" dirty="0"/>
              <a:t> de Web </a:t>
            </a:r>
            <a:r>
              <a:rPr lang="fr-FR" dirty="0" err="1"/>
              <a:t>primeste</a:t>
            </a:r>
            <a:r>
              <a:rPr lang="fr-FR" dirty="0"/>
              <a:t> - de </a:t>
            </a:r>
            <a:r>
              <a:rPr lang="fr-FR" dirty="0" err="1"/>
              <a:t>exemplu</a:t>
            </a:r>
            <a:r>
              <a:rPr lang="fr-FR" dirty="0"/>
              <a:t> - o </a:t>
            </a:r>
            <a:r>
              <a:rPr lang="fr-FR" dirty="0" err="1"/>
              <a:t>cerere</a:t>
            </a:r>
            <a:r>
              <a:rPr lang="fr-FR" dirty="0"/>
              <a:t> de </a:t>
            </a:r>
            <a:r>
              <a:rPr lang="fr-FR" dirty="0" err="1"/>
              <a:t>tipul</a:t>
            </a:r>
            <a:r>
              <a:rPr lang="fr-FR" dirty="0"/>
              <a:t>:</a:t>
            </a:r>
          </a:p>
          <a:p>
            <a:r>
              <a:rPr lang="fr-FR" b="1" dirty="0"/>
              <a:t>GET </a:t>
            </a:r>
            <a:r>
              <a:rPr lang="fr-FR" b="1" dirty="0" err="1"/>
              <a:t>nume_fisier</a:t>
            </a:r>
            <a:endParaRPr lang="fr-FR" b="1" dirty="0"/>
          </a:p>
          <a:p>
            <a:r>
              <a:rPr lang="fr-FR" dirty="0"/>
              <a:t>si </a:t>
            </a:r>
            <a:r>
              <a:rPr lang="fr-FR" dirty="0" err="1"/>
              <a:t>întoarce</a:t>
            </a:r>
            <a:r>
              <a:rPr lang="fr-FR" dirty="0"/>
              <a:t> </a:t>
            </a:r>
            <a:r>
              <a:rPr lang="fr-FR" dirty="0" err="1"/>
              <a:t>fisierul</a:t>
            </a:r>
            <a:r>
              <a:rPr lang="fr-FR" dirty="0"/>
              <a:t> </a:t>
            </a:r>
            <a:r>
              <a:rPr lang="fr-FR" dirty="0" err="1"/>
              <a:t>respectiv</a:t>
            </a:r>
            <a:r>
              <a:rPr lang="fr-FR" dirty="0"/>
              <a:t>. </a:t>
            </a:r>
            <a:r>
              <a:rPr lang="fr-FR" dirty="0" err="1"/>
              <a:t>Aici</a:t>
            </a:r>
            <a:r>
              <a:rPr lang="fr-FR" dirty="0"/>
              <a:t> </a:t>
            </a:r>
            <a:r>
              <a:rPr lang="fr-FR" dirty="0" err="1"/>
              <a:t>nume_fisier</a:t>
            </a:r>
            <a:r>
              <a:rPr lang="fr-FR" dirty="0"/>
              <a:t> este </a:t>
            </a:r>
            <a:r>
              <a:rPr lang="fr-FR" dirty="0" err="1"/>
              <a:t>numele</a:t>
            </a:r>
            <a:r>
              <a:rPr lang="fr-FR" dirty="0"/>
              <a:t> </a:t>
            </a:r>
            <a:r>
              <a:rPr lang="fr-FR" dirty="0" err="1"/>
              <a:t>unei</a:t>
            </a:r>
            <a:r>
              <a:rPr lang="fr-FR" dirty="0"/>
              <a:t> clase (servlet) a </a:t>
            </a:r>
            <a:r>
              <a:rPr lang="fr-FR" dirty="0" err="1"/>
              <a:t>carei</a:t>
            </a:r>
            <a:r>
              <a:rPr lang="fr-FR" dirty="0"/>
              <a:t> </a:t>
            </a:r>
            <a:r>
              <a:rPr lang="fr-FR" dirty="0" err="1"/>
              <a:t>executare</a:t>
            </a:r>
            <a:r>
              <a:rPr lang="fr-FR" dirty="0"/>
              <a:t> </a:t>
            </a:r>
            <a:r>
              <a:rPr lang="fr-FR" dirty="0" err="1"/>
              <a:t>întoarce</a:t>
            </a:r>
            <a:r>
              <a:rPr lang="fr-FR" dirty="0"/>
              <a:t> browser-</a:t>
            </a:r>
            <a:r>
              <a:rPr lang="fr-FR" dirty="0" err="1"/>
              <a:t>ului</a:t>
            </a:r>
            <a:r>
              <a:rPr lang="fr-FR" dirty="0"/>
              <a:t> un </a:t>
            </a:r>
            <a:r>
              <a:rPr lang="fr-FR" dirty="0" err="1"/>
              <a:t>fisier</a:t>
            </a:r>
            <a:r>
              <a:rPr lang="fr-FR" dirty="0"/>
              <a:t> HTML </a:t>
            </a:r>
            <a:r>
              <a:rPr lang="fr-FR" dirty="0" err="1"/>
              <a:t>pe</a:t>
            </a:r>
            <a:r>
              <a:rPr lang="fr-FR" dirty="0"/>
              <a:t> care browser-</a:t>
            </a:r>
            <a:r>
              <a:rPr lang="fr-FR" dirty="0" err="1"/>
              <a:t>ul</a:t>
            </a:r>
            <a:r>
              <a:rPr lang="fr-FR" dirty="0"/>
              <a:t> </a:t>
            </a:r>
            <a:r>
              <a:rPr lang="fr-FR" dirty="0" err="1"/>
              <a:t>îl</a:t>
            </a:r>
            <a:r>
              <a:rPr lang="fr-FR" dirty="0"/>
              <a:t> </a:t>
            </a:r>
            <a:r>
              <a:rPr lang="fr-FR" dirty="0" err="1"/>
              <a:t>afiseaza</a:t>
            </a:r>
            <a:r>
              <a:rPr lang="fr-FR" dirty="0"/>
              <a:t> </a:t>
            </a:r>
            <a:r>
              <a:rPr lang="fr-FR" dirty="0" err="1"/>
              <a:t>clientului</a:t>
            </a:r>
            <a:r>
              <a:rPr lang="fr-FR" dirty="0"/>
              <a:t>. </a:t>
            </a:r>
            <a:r>
              <a:rPr lang="fr-FR" dirty="0" err="1"/>
              <a:t>Acesta</a:t>
            </a:r>
            <a:r>
              <a:rPr lang="fr-FR" dirty="0"/>
              <a:t> </a:t>
            </a:r>
            <a:r>
              <a:rPr lang="fr-FR" dirty="0" err="1"/>
              <a:t>poate</a:t>
            </a:r>
            <a:r>
              <a:rPr lang="fr-FR" dirty="0"/>
              <a:t> </a:t>
            </a:r>
            <a:r>
              <a:rPr lang="fr-FR" dirty="0" err="1"/>
              <a:t>completa</a:t>
            </a:r>
            <a:r>
              <a:rPr lang="fr-FR" dirty="0"/>
              <a:t> </a:t>
            </a:r>
            <a:r>
              <a:rPr lang="fr-FR" dirty="0" err="1"/>
              <a:t>unele</a:t>
            </a:r>
            <a:r>
              <a:rPr lang="fr-FR" dirty="0"/>
              <a:t> </a:t>
            </a:r>
            <a:r>
              <a:rPr lang="fr-FR" dirty="0" err="1"/>
              <a:t>informatii</a:t>
            </a:r>
            <a:r>
              <a:rPr lang="fr-FR" dirty="0"/>
              <a:t> si </a:t>
            </a:r>
            <a:r>
              <a:rPr lang="fr-FR" dirty="0" err="1"/>
              <a:t>retrimite</a:t>
            </a:r>
            <a:r>
              <a:rPr lang="fr-FR" dirty="0"/>
              <a:t> o </a:t>
            </a:r>
            <a:r>
              <a:rPr lang="fr-FR" dirty="0" err="1"/>
              <a:t>cerere</a:t>
            </a:r>
            <a:r>
              <a:rPr lang="fr-FR" dirty="0"/>
              <a:t> noua </a:t>
            </a:r>
            <a:r>
              <a:rPr lang="fr-FR" dirty="0" err="1"/>
              <a:t>serverului</a:t>
            </a:r>
            <a:r>
              <a:rPr lang="fr-FR" dirty="0"/>
              <a:t> de Web, care </a:t>
            </a:r>
            <a:r>
              <a:rPr lang="fr-FR" dirty="0" err="1"/>
              <a:t>prelucreaza</a:t>
            </a:r>
            <a:r>
              <a:rPr lang="fr-FR" dirty="0"/>
              <a:t> </a:t>
            </a:r>
            <a:r>
              <a:rPr lang="fr-FR" dirty="0" err="1"/>
              <a:t>informatiile</a:t>
            </a:r>
            <a:r>
              <a:rPr lang="fr-FR" dirty="0"/>
              <a:t> </a:t>
            </a:r>
            <a:r>
              <a:rPr lang="fr-FR" dirty="0" err="1"/>
              <a:t>primite</a:t>
            </a:r>
            <a:r>
              <a:rPr lang="fr-FR" dirty="0"/>
              <a:t> si </a:t>
            </a:r>
            <a:r>
              <a:rPr lang="fr-FR" dirty="0" err="1"/>
              <a:t>retrimite</a:t>
            </a:r>
            <a:r>
              <a:rPr lang="fr-FR" dirty="0"/>
              <a:t> </a:t>
            </a:r>
            <a:r>
              <a:rPr lang="fr-FR" dirty="0" err="1"/>
              <a:t>rezultatul</a:t>
            </a:r>
            <a:r>
              <a:rPr lang="fr-FR" dirty="0"/>
              <a:t> </a:t>
            </a:r>
            <a:r>
              <a:rPr lang="fr-FR" dirty="0" err="1"/>
              <a:t>din</a:t>
            </a:r>
            <a:r>
              <a:rPr lang="fr-FR" dirty="0"/>
              <a:t> </a:t>
            </a:r>
            <a:r>
              <a:rPr lang="fr-FR" dirty="0" err="1"/>
              <a:t>nou</a:t>
            </a:r>
            <a:r>
              <a:rPr lang="fr-FR" dirty="0"/>
              <a:t> </a:t>
            </a:r>
            <a:r>
              <a:rPr lang="fr-FR" dirty="0" err="1"/>
              <a:t>sub</a:t>
            </a:r>
            <a:r>
              <a:rPr lang="fr-FR" dirty="0"/>
              <a:t> forma </a:t>
            </a:r>
            <a:r>
              <a:rPr lang="fr-FR" dirty="0" err="1"/>
              <a:t>unui</a:t>
            </a:r>
            <a:r>
              <a:rPr lang="fr-FR" dirty="0"/>
              <a:t> document HTML. </a:t>
            </a:r>
            <a:r>
              <a:rPr lang="fr-FR" dirty="0" err="1"/>
              <a:t>Procesul</a:t>
            </a:r>
            <a:r>
              <a:rPr lang="fr-FR" dirty="0"/>
              <a:t> se </a:t>
            </a:r>
            <a:r>
              <a:rPr lang="fr-FR" dirty="0" err="1"/>
              <a:t>poate</a:t>
            </a:r>
            <a:r>
              <a:rPr lang="fr-FR" dirty="0"/>
              <a:t> </a:t>
            </a:r>
            <a:r>
              <a:rPr lang="fr-FR" dirty="0" err="1"/>
              <a:t>repeta</a:t>
            </a:r>
            <a:r>
              <a:rPr lang="fr-FR" dirty="0"/>
              <a:t> de </a:t>
            </a:r>
            <a:r>
              <a:rPr lang="fr-FR" dirty="0" err="1"/>
              <a:t>oricâte</a:t>
            </a:r>
            <a:r>
              <a:rPr lang="fr-FR" dirty="0"/>
              <a:t> </a:t>
            </a:r>
            <a:r>
              <a:rPr lang="fr-FR" dirty="0" err="1"/>
              <a:t>ori</a:t>
            </a:r>
            <a:r>
              <a:rPr lang="fr-FR" dirty="0"/>
              <a:t>. Un pas al </a:t>
            </a:r>
            <a:r>
              <a:rPr lang="fr-FR" dirty="0" err="1"/>
              <a:t>acestui</a:t>
            </a:r>
            <a:r>
              <a:rPr lang="fr-FR" dirty="0"/>
              <a:t> </a:t>
            </a:r>
            <a:r>
              <a:rPr lang="fr-FR" dirty="0" err="1"/>
              <a:t>proces</a:t>
            </a:r>
            <a:r>
              <a:rPr lang="fr-FR" dirty="0"/>
              <a:t> </a:t>
            </a:r>
            <a:r>
              <a:rPr lang="fr-FR" dirty="0" err="1"/>
              <a:t>poarta</a:t>
            </a:r>
            <a:r>
              <a:rPr lang="fr-FR" dirty="0"/>
              <a:t> </a:t>
            </a:r>
            <a:r>
              <a:rPr lang="fr-FR" dirty="0" err="1"/>
              <a:t>numele</a:t>
            </a:r>
            <a:r>
              <a:rPr lang="fr-FR" dirty="0"/>
              <a:t> de</a:t>
            </a:r>
            <a:r>
              <a:rPr lang="fr-FR" b="1" dirty="0"/>
              <a:t> </a:t>
            </a:r>
            <a:r>
              <a:rPr lang="fr-FR" b="1" i="1" dirty="0" err="1"/>
              <a:t>tranzactie</a:t>
            </a:r>
            <a:r>
              <a:rPr lang="fr-FR" b="1" dirty="0"/>
              <a:t>. </a:t>
            </a:r>
            <a:r>
              <a:rPr lang="fr-FR" dirty="0" err="1"/>
              <a:t>Precizam</a:t>
            </a:r>
            <a:r>
              <a:rPr lang="fr-FR" dirty="0"/>
              <a:t> ca </a:t>
            </a:r>
            <a:r>
              <a:rPr lang="fr-FR" dirty="0" err="1"/>
              <a:t>serverul</a:t>
            </a:r>
            <a:r>
              <a:rPr lang="fr-FR" dirty="0"/>
              <a:t> nu </a:t>
            </a:r>
            <a:r>
              <a:rPr lang="fr-FR" dirty="0" err="1"/>
              <a:t>pastreaza</a:t>
            </a:r>
            <a:r>
              <a:rPr lang="fr-FR" dirty="0"/>
              <a:t> </a:t>
            </a:r>
            <a:r>
              <a:rPr lang="fr-FR" dirty="0" err="1"/>
              <a:t>datele</a:t>
            </a:r>
            <a:r>
              <a:rPr lang="fr-FR" dirty="0"/>
              <a:t> de la o </a:t>
            </a:r>
            <a:r>
              <a:rPr lang="fr-FR" dirty="0" err="1"/>
              <a:t>tranzactie</a:t>
            </a:r>
            <a:r>
              <a:rPr lang="fr-FR" dirty="0"/>
              <a:t> la </a:t>
            </a:r>
            <a:r>
              <a:rPr lang="fr-FR" dirty="0" err="1"/>
              <a:t>alta</a:t>
            </a:r>
            <a:r>
              <a:rPr lang="fr-FR" dirty="0"/>
              <a:t> </a:t>
            </a:r>
            <a:r>
              <a:rPr lang="fr-FR" dirty="0" err="1"/>
              <a:t>decât</a:t>
            </a: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err="1"/>
              <a:t>daca</a:t>
            </a:r>
            <a:r>
              <a:rPr lang="fr-FR" dirty="0"/>
              <a:t> le </a:t>
            </a:r>
            <a:r>
              <a:rPr lang="fr-FR" dirty="0" err="1"/>
              <a:t>stocheaza</a:t>
            </a:r>
            <a:r>
              <a:rPr lang="fr-FR" dirty="0"/>
              <a:t> explicit (de </a:t>
            </a:r>
            <a:r>
              <a:rPr lang="fr-FR" dirty="0" err="1"/>
              <a:t>exemplu</a:t>
            </a:r>
            <a:r>
              <a:rPr lang="fr-FR" dirty="0"/>
              <a:t> </a:t>
            </a:r>
            <a:r>
              <a:rPr lang="fr-FR" dirty="0" err="1"/>
              <a:t>într</a:t>
            </a:r>
            <a:r>
              <a:rPr lang="fr-FR" dirty="0"/>
              <a:t>-un </a:t>
            </a:r>
            <a:r>
              <a:rPr lang="fr-FR" dirty="0" err="1"/>
              <a:t>fisier</a:t>
            </a:r>
            <a:r>
              <a:rPr lang="fr-FR" dirty="0"/>
              <a:t> </a:t>
            </a:r>
            <a:r>
              <a:rPr lang="fr-FR" dirty="0" err="1"/>
              <a:t>sau</a:t>
            </a:r>
            <a:r>
              <a:rPr lang="fr-FR" dirty="0"/>
              <a:t> </a:t>
            </a:r>
            <a:r>
              <a:rPr lang="fr-FR" dirty="0" err="1"/>
              <a:t>într</a:t>
            </a:r>
            <a:r>
              <a:rPr lang="fr-FR" dirty="0"/>
              <a:t>-o </a:t>
            </a:r>
            <a:r>
              <a:rPr lang="fr-FR" dirty="0" err="1"/>
              <a:t>baza</a:t>
            </a:r>
            <a:r>
              <a:rPr lang="fr-FR" dirty="0"/>
              <a:t> de date).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42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515"/>
          </a:xfrm>
        </p:spPr>
        <p:txBody>
          <a:bodyPr/>
          <a:lstStyle/>
          <a:p>
            <a:pPr algn="ctr"/>
            <a:r>
              <a:rPr lang="ro-MD" dirty="0" smtClean="0"/>
              <a:t>continuare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49115"/>
            <a:ext cx="9485997" cy="5141626"/>
          </a:xfrm>
        </p:spPr>
        <p:txBody>
          <a:bodyPr/>
          <a:lstStyle/>
          <a:p>
            <a:r>
              <a:rPr lang="fr-FR" dirty="0"/>
              <a:t> </a:t>
            </a:r>
            <a:r>
              <a:rPr lang="fr-FR" sz="2000" dirty="0" err="1"/>
              <a:t>Partea</a:t>
            </a:r>
            <a:r>
              <a:rPr lang="fr-FR" sz="2000" dirty="0"/>
              <a:t> </a:t>
            </a:r>
            <a:r>
              <a:rPr lang="fr-FR" sz="2000" dirty="0" err="1"/>
              <a:t>din</a:t>
            </a:r>
            <a:r>
              <a:rPr lang="fr-FR" sz="2000" dirty="0"/>
              <a:t> </a:t>
            </a:r>
            <a:r>
              <a:rPr lang="fr-FR" sz="2000" dirty="0" err="1"/>
              <a:t>serverul</a:t>
            </a:r>
            <a:r>
              <a:rPr lang="fr-FR" sz="2000" dirty="0"/>
              <a:t> de Web care </a:t>
            </a:r>
            <a:r>
              <a:rPr lang="fr-FR" sz="2000" dirty="0" err="1"/>
              <a:t>asteapta</a:t>
            </a:r>
            <a:r>
              <a:rPr lang="fr-FR" sz="2000" dirty="0"/>
              <a:t> </a:t>
            </a:r>
            <a:r>
              <a:rPr lang="fr-FR" sz="2000" dirty="0" err="1"/>
              <a:t>cereri</a:t>
            </a:r>
            <a:r>
              <a:rPr lang="fr-FR" sz="2000" dirty="0"/>
              <a:t> (</a:t>
            </a:r>
            <a:r>
              <a:rPr lang="fr-FR" sz="2000" dirty="0" err="1"/>
              <a:t>în</a:t>
            </a:r>
            <a:r>
              <a:rPr lang="fr-FR" sz="2000" dirty="0"/>
              <a:t> </a:t>
            </a:r>
            <a:r>
              <a:rPr lang="fr-FR" sz="2000" dirty="0" err="1"/>
              <a:t>cazul</a:t>
            </a:r>
            <a:r>
              <a:rPr lang="fr-FR" sz="2000" dirty="0"/>
              <a:t> </a:t>
            </a:r>
            <a:r>
              <a:rPr lang="fr-FR" sz="2000" dirty="0" err="1"/>
              <a:t>nostru</a:t>
            </a:r>
            <a:r>
              <a:rPr lang="fr-FR" sz="2000" dirty="0"/>
              <a:t> </a:t>
            </a:r>
            <a:r>
              <a:rPr lang="fr-FR" sz="2000" dirty="0" err="1"/>
              <a:t>cereri</a:t>
            </a:r>
            <a:r>
              <a:rPr lang="fr-FR" sz="2000" dirty="0"/>
              <a:t> de </a:t>
            </a:r>
            <a:r>
              <a:rPr lang="fr-FR" sz="2000" dirty="0" err="1"/>
              <a:t>executare</a:t>
            </a:r>
            <a:r>
              <a:rPr lang="fr-FR" sz="2000" dirty="0"/>
              <a:t> a </a:t>
            </a:r>
            <a:r>
              <a:rPr lang="fr-FR" sz="2000" dirty="0" err="1"/>
              <a:t>unui</a:t>
            </a:r>
            <a:r>
              <a:rPr lang="fr-FR" sz="2000" dirty="0"/>
              <a:t> servlet) este </a:t>
            </a:r>
            <a:r>
              <a:rPr lang="fr-FR" sz="2000" dirty="0" err="1"/>
              <a:t>numita</a:t>
            </a:r>
            <a:r>
              <a:rPr lang="fr-FR" sz="2000" dirty="0"/>
              <a:t> </a:t>
            </a:r>
            <a:r>
              <a:rPr lang="fr-FR" sz="2000" b="1" i="1" dirty="0" err="1"/>
              <a:t>demon</a:t>
            </a:r>
            <a:r>
              <a:rPr lang="fr-FR" sz="2000" b="1" i="1" dirty="0"/>
              <a:t> HTTP</a:t>
            </a:r>
            <a:r>
              <a:rPr lang="fr-FR" sz="2000" dirty="0"/>
              <a:t>, </a:t>
            </a:r>
            <a:r>
              <a:rPr lang="fr-FR" sz="2000" dirty="0" err="1"/>
              <a:t>deoarece</a:t>
            </a:r>
            <a:r>
              <a:rPr lang="fr-FR" sz="2000" dirty="0"/>
              <a:t> are </a:t>
            </a:r>
            <a:r>
              <a:rPr lang="fr-FR" sz="2000" dirty="0" err="1"/>
              <a:t>caracteristicile</a:t>
            </a:r>
            <a:r>
              <a:rPr lang="fr-FR" sz="2000" dirty="0"/>
              <a:t> </a:t>
            </a:r>
            <a:r>
              <a:rPr lang="fr-FR" sz="2000" dirty="0" err="1"/>
              <a:t>unui</a:t>
            </a:r>
            <a:r>
              <a:rPr lang="fr-FR" sz="2000" dirty="0"/>
              <a:t> </a:t>
            </a:r>
            <a:r>
              <a:rPr lang="fr-FR" sz="2000" dirty="0" err="1"/>
              <a:t>fir</a:t>
            </a:r>
            <a:r>
              <a:rPr lang="fr-FR" sz="2000" dirty="0"/>
              <a:t> de </a:t>
            </a:r>
            <a:r>
              <a:rPr lang="fr-FR" sz="2000" dirty="0" err="1"/>
              <a:t>executare</a:t>
            </a:r>
            <a:r>
              <a:rPr lang="fr-FR" sz="2000" dirty="0"/>
              <a:t> </a:t>
            </a:r>
            <a:r>
              <a:rPr lang="fr-FR" sz="2000" dirty="0" err="1"/>
              <a:t>demon</a:t>
            </a:r>
            <a:r>
              <a:rPr lang="fr-FR" sz="2000" dirty="0"/>
              <a:t>. </a:t>
            </a:r>
            <a:r>
              <a:rPr lang="fr-FR" sz="2000" dirty="0" err="1"/>
              <a:t>Serverul</a:t>
            </a:r>
            <a:r>
              <a:rPr lang="fr-FR" sz="2000" dirty="0"/>
              <a:t> </a:t>
            </a:r>
            <a:r>
              <a:rPr lang="fr-FR" sz="2000" dirty="0" err="1"/>
              <a:t>poate</a:t>
            </a:r>
            <a:r>
              <a:rPr lang="fr-FR" sz="2000" dirty="0"/>
              <a:t> </a:t>
            </a:r>
            <a:r>
              <a:rPr lang="fr-FR" sz="2000" dirty="0" err="1"/>
              <a:t>efectua</a:t>
            </a:r>
            <a:r>
              <a:rPr lang="fr-FR" sz="2000" dirty="0"/>
              <a:t> "</a:t>
            </a:r>
            <a:r>
              <a:rPr lang="fr-FR" sz="2000" dirty="0" err="1"/>
              <a:t>simultan</a:t>
            </a:r>
            <a:r>
              <a:rPr lang="fr-FR" sz="2000" dirty="0"/>
              <a:t>" </a:t>
            </a:r>
            <a:r>
              <a:rPr lang="fr-FR" sz="2000" dirty="0" err="1"/>
              <a:t>tranzactii</a:t>
            </a:r>
            <a:r>
              <a:rPr lang="fr-FR" sz="2000" dirty="0"/>
              <a:t> </a:t>
            </a:r>
            <a:r>
              <a:rPr lang="fr-FR" sz="2000" dirty="0" err="1"/>
              <a:t>cu</a:t>
            </a:r>
            <a:r>
              <a:rPr lang="fr-FR" sz="2000" dirty="0"/>
              <a:t> mai multi </a:t>
            </a:r>
            <a:r>
              <a:rPr lang="fr-FR" sz="2000" dirty="0" err="1"/>
              <a:t>clienti</a:t>
            </a:r>
            <a:r>
              <a:rPr lang="fr-FR" sz="2000" dirty="0"/>
              <a:t>, </a:t>
            </a:r>
            <a:r>
              <a:rPr lang="fr-FR" sz="2000" dirty="0" err="1"/>
              <a:t>pornind</a:t>
            </a:r>
            <a:r>
              <a:rPr lang="fr-FR" sz="2000" dirty="0"/>
              <a:t> </a:t>
            </a:r>
            <a:r>
              <a:rPr lang="fr-FR" sz="2000" dirty="0" err="1"/>
              <a:t>pentru</a:t>
            </a:r>
            <a:r>
              <a:rPr lang="fr-FR" sz="2000" dirty="0"/>
              <a:t> </a:t>
            </a:r>
            <a:r>
              <a:rPr lang="fr-FR" sz="2000" dirty="0" err="1"/>
              <a:t>fiecare</a:t>
            </a:r>
            <a:r>
              <a:rPr lang="fr-FR" sz="2000" dirty="0"/>
              <a:t> un </a:t>
            </a:r>
            <a:r>
              <a:rPr lang="fr-FR" sz="2000" dirty="0" err="1"/>
              <a:t>fir</a:t>
            </a:r>
            <a:r>
              <a:rPr lang="fr-FR" sz="2000" dirty="0"/>
              <a:t> de </a:t>
            </a:r>
            <a:r>
              <a:rPr lang="fr-FR" sz="2000" dirty="0" err="1"/>
              <a:t>executare</a:t>
            </a:r>
            <a:r>
              <a:rPr lang="fr-FR" sz="2000" dirty="0"/>
              <a:t>.</a:t>
            </a:r>
          </a:p>
          <a:p>
            <a:r>
              <a:rPr lang="fr-FR" sz="2000" dirty="0"/>
              <a:t>            Mai </a:t>
            </a:r>
            <a:r>
              <a:rPr lang="fr-FR" sz="2000" dirty="0" err="1"/>
              <a:t>mentionam</a:t>
            </a:r>
            <a:r>
              <a:rPr lang="fr-FR" sz="2000" dirty="0"/>
              <a:t> ca </a:t>
            </a:r>
            <a:r>
              <a:rPr lang="fr-FR" sz="2000" dirty="0" err="1"/>
              <a:t>schimbul</a:t>
            </a:r>
            <a:r>
              <a:rPr lang="fr-FR" sz="2000" dirty="0"/>
              <a:t> de </a:t>
            </a:r>
            <a:r>
              <a:rPr lang="fr-FR" sz="2000" dirty="0" err="1"/>
              <a:t>informatii</a:t>
            </a:r>
            <a:r>
              <a:rPr lang="fr-FR" sz="2000" dirty="0"/>
              <a:t> </a:t>
            </a:r>
            <a:r>
              <a:rPr lang="fr-FR" sz="2000" dirty="0" err="1"/>
              <a:t>între</a:t>
            </a:r>
            <a:r>
              <a:rPr lang="fr-FR" sz="2000" dirty="0"/>
              <a:t> server si </a:t>
            </a:r>
            <a:r>
              <a:rPr lang="fr-FR" sz="2000" dirty="0" err="1"/>
              <a:t>fiecare</a:t>
            </a:r>
            <a:r>
              <a:rPr lang="fr-FR" sz="2000" dirty="0"/>
              <a:t> client se face </a:t>
            </a:r>
            <a:r>
              <a:rPr lang="fr-FR" sz="2000" dirty="0" err="1"/>
              <a:t>în</a:t>
            </a:r>
            <a:r>
              <a:rPr lang="fr-FR" sz="2000" dirty="0"/>
              <a:t> </a:t>
            </a:r>
            <a:r>
              <a:rPr lang="fr-FR" sz="2000" dirty="0" err="1"/>
              <a:t>esenta</a:t>
            </a:r>
            <a:r>
              <a:rPr lang="fr-FR" sz="2000" dirty="0"/>
              <a:t> </a:t>
            </a:r>
            <a:r>
              <a:rPr lang="fr-FR" sz="2000" dirty="0" err="1"/>
              <a:t>prin</a:t>
            </a:r>
            <a:r>
              <a:rPr lang="fr-FR" sz="2000" dirty="0"/>
              <a:t> socket-</a:t>
            </a:r>
            <a:r>
              <a:rPr lang="fr-FR" sz="2000" dirty="0" err="1"/>
              <a:t>uri</a:t>
            </a:r>
            <a:r>
              <a:rPr lang="fr-FR" sz="2000" dirty="0"/>
              <a:t>, dar la un </a:t>
            </a:r>
            <a:r>
              <a:rPr lang="fr-FR" sz="2000" dirty="0" err="1"/>
              <a:t>nivel</a:t>
            </a:r>
            <a:r>
              <a:rPr lang="fr-FR" sz="2000" dirty="0"/>
              <a:t> </a:t>
            </a:r>
            <a:r>
              <a:rPr lang="fr-FR" sz="2000" dirty="0" err="1"/>
              <a:t>superior</a:t>
            </a:r>
            <a:r>
              <a:rPr lang="fr-FR" sz="2000" dirty="0"/>
              <a:t> si </a:t>
            </a:r>
            <a:r>
              <a:rPr lang="fr-FR" sz="2000" dirty="0" err="1"/>
              <a:t>în</a:t>
            </a:r>
            <a:r>
              <a:rPr lang="fr-FR" sz="2000" dirty="0"/>
              <a:t> </a:t>
            </a:r>
            <a:r>
              <a:rPr lang="fr-FR" sz="2000" dirty="0" err="1"/>
              <a:t>mod</a:t>
            </a:r>
            <a:r>
              <a:rPr lang="fr-FR" sz="2000" dirty="0"/>
              <a:t> transparent </a:t>
            </a:r>
            <a:r>
              <a:rPr lang="fr-FR" sz="2000" dirty="0" err="1"/>
              <a:t>pentru</a:t>
            </a:r>
            <a:r>
              <a:rPr lang="fr-FR" sz="2000" dirty="0"/>
              <a:t> </a:t>
            </a:r>
            <a:r>
              <a:rPr lang="fr-FR" sz="2000" dirty="0" err="1"/>
              <a:t>utilizator</a:t>
            </a:r>
            <a:r>
              <a:rPr lang="fr-FR" sz="2000" dirty="0"/>
              <a:t>.</a:t>
            </a:r>
          </a:p>
          <a:p>
            <a:r>
              <a:rPr lang="fr-FR" sz="2000" dirty="0"/>
              <a:t>Servlet-</a:t>
            </a:r>
            <a:r>
              <a:rPr lang="fr-FR" sz="2000" dirty="0" err="1"/>
              <a:t>urile</a:t>
            </a:r>
            <a:r>
              <a:rPr lang="fr-FR" sz="2000" dirty="0"/>
              <a:t> nu </a:t>
            </a:r>
            <a:r>
              <a:rPr lang="fr-FR" sz="2000" dirty="0" err="1"/>
              <a:t>sunt</a:t>
            </a:r>
            <a:r>
              <a:rPr lang="fr-FR" sz="2000" dirty="0"/>
              <a:t> </a:t>
            </a:r>
            <a:r>
              <a:rPr lang="fr-FR" sz="2000" dirty="0" err="1"/>
              <a:t>subiectul</a:t>
            </a:r>
            <a:r>
              <a:rPr lang="fr-FR" sz="2000" dirty="0"/>
              <a:t> </a:t>
            </a:r>
            <a:r>
              <a:rPr lang="fr-FR" sz="2000" dirty="0" err="1"/>
              <a:t>unor</a:t>
            </a:r>
            <a:r>
              <a:rPr lang="fr-FR" sz="2000" dirty="0"/>
              <a:t> </a:t>
            </a:r>
            <a:r>
              <a:rPr lang="fr-FR" sz="2000" dirty="0" err="1" smtClean="0"/>
              <a:t>restrictii</a:t>
            </a:r>
            <a:r>
              <a:rPr lang="fr-FR" sz="2000" dirty="0" smtClean="0"/>
              <a:t>. </a:t>
            </a:r>
            <a:r>
              <a:rPr lang="fr-FR" sz="2000" dirty="0" err="1"/>
              <a:t>Ele</a:t>
            </a:r>
            <a:r>
              <a:rPr lang="fr-FR" sz="2000" dirty="0"/>
              <a:t> </a:t>
            </a:r>
            <a:r>
              <a:rPr lang="fr-FR" sz="2000" dirty="0" err="1"/>
              <a:t>creaza</a:t>
            </a:r>
            <a:r>
              <a:rPr lang="fr-FR" sz="2000" dirty="0"/>
              <a:t> documente HTML </a:t>
            </a:r>
            <a:r>
              <a:rPr lang="fr-FR" sz="2000" dirty="0" err="1"/>
              <a:t>dinamice</a:t>
            </a:r>
            <a:r>
              <a:rPr lang="fr-FR" sz="2000" dirty="0"/>
              <a:t> </a:t>
            </a:r>
            <a:r>
              <a:rPr lang="fr-FR" sz="2000" dirty="0" err="1"/>
              <a:t>prin</a:t>
            </a:r>
            <a:r>
              <a:rPr lang="fr-FR" sz="2000" dirty="0"/>
              <a:t> </a:t>
            </a:r>
            <a:r>
              <a:rPr lang="fr-FR" sz="2000" dirty="0" err="1"/>
              <a:t>succesiunea</a:t>
            </a:r>
            <a:r>
              <a:rPr lang="fr-FR" sz="2000" dirty="0"/>
              <a:t> de </a:t>
            </a:r>
            <a:r>
              <a:rPr lang="fr-FR" sz="2000" dirty="0" err="1" smtClean="0"/>
              <a:t>tranzactii</a:t>
            </a:r>
            <a:r>
              <a:rPr lang="fr-FR" sz="2000" dirty="0" smtClean="0"/>
              <a:t>. </a:t>
            </a:r>
            <a:r>
              <a:rPr lang="fr-FR" sz="2000" dirty="0" err="1"/>
              <a:t>Independenta</a:t>
            </a:r>
            <a:r>
              <a:rPr lang="fr-FR" sz="2000" dirty="0"/>
              <a:t> de </a:t>
            </a:r>
            <a:r>
              <a:rPr lang="fr-FR" sz="2000" dirty="0" err="1"/>
              <a:t>platforma</a:t>
            </a:r>
            <a:r>
              <a:rPr lang="fr-FR" sz="2000" dirty="0"/>
              <a:t> a </a:t>
            </a:r>
            <a:r>
              <a:rPr lang="fr-FR" sz="2000" dirty="0" err="1"/>
              <a:t>limbajului</a:t>
            </a:r>
            <a:r>
              <a:rPr lang="fr-FR" sz="2000" dirty="0"/>
              <a:t> Java se </a:t>
            </a:r>
            <a:r>
              <a:rPr lang="fr-FR" sz="2000" dirty="0" err="1"/>
              <a:t>extinde</a:t>
            </a:r>
            <a:r>
              <a:rPr lang="fr-FR" sz="2000" dirty="0"/>
              <a:t> </a:t>
            </a:r>
            <a:r>
              <a:rPr lang="fr-FR" sz="2000" dirty="0" err="1"/>
              <a:t>în</a:t>
            </a:r>
            <a:r>
              <a:rPr lang="fr-FR" sz="2000" dirty="0"/>
              <a:t> </a:t>
            </a:r>
            <a:r>
              <a:rPr lang="fr-FR" sz="2000" dirty="0" err="1"/>
              <a:t>mod</a:t>
            </a:r>
            <a:r>
              <a:rPr lang="fr-FR" sz="2000" dirty="0"/>
              <a:t> </a:t>
            </a:r>
            <a:r>
              <a:rPr lang="fr-FR" sz="2000" dirty="0" err="1"/>
              <a:t>natural</a:t>
            </a:r>
            <a:r>
              <a:rPr lang="fr-FR" sz="2000" dirty="0"/>
              <a:t> si </a:t>
            </a:r>
            <a:r>
              <a:rPr lang="fr-FR" sz="2000" dirty="0" err="1"/>
              <a:t>logic</a:t>
            </a:r>
            <a:r>
              <a:rPr lang="fr-FR" sz="2000" dirty="0"/>
              <a:t> </a:t>
            </a:r>
            <a:r>
              <a:rPr lang="fr-FR" sz="2000" dirty="0" err="1"/>
              <a:t>asupra</a:t>
            </a:r>
            <a:r>
              <a:rPr lang="fr-FR" sz="2000" dirty="0"/>
              <a:t> servlet-</a:t>
            </a:r>
            <a:r>
              <a:rPr lang="fr-FR" sz="2000" dirty="0" err="1"/>
              <a:t>urilor</a:t>
            </a:r>
            <a:r>
              <a:rPr lang="fr-FR" sz="2000" dirty="0"/>
              <a:t> (</a:t>
            </a:r>
            <a:r>
              <a:rPr lang="fr-FR" sz="2000" dirty="0" err="1"/>
              <a:t>spre</a:t>
            </a:r>
            <a:r>
              <a:rPr lang="fr-FR" sz="2000" dirty="0"/>
              <a:t> </a:t>
            </a:r>
            <a:r>
              <a:rPr lang="fr-FR" sz="2000" dirty="0" err="1"/>
              <a:t>deosebire</a:t>
            </a:r>
            <a:r>
              <a:rPr lang="fr-FR" sz="2000" dirty="0"/>
              <a:t> de script-</a:t>
            </a:r>
            <a:r>
              <a:rPr lang="fr-FR" sz="2000" dirty="0" err="1"/>
              <a:t>urile</a:t>
            </a:r>
            <a:r>
              <a:rPr lang="fr-FR" sz="2000" dirty="0"/>
              <a:t> CGI care </a:t>
            </a:r>
            <a:r>
              <a:rPr lang="fr-FR" sz="2000" dirty="0" err="1"/>
              <a:t>sunt</a:t>
            </a:r>
            <a:r>
              <a:rPr lang="fr-FR" sz="2000" dirty="0"/>
              <a:t> </a:t>
            </a:r>
            <a:r>
              <a:rPr lang="fr-FR" sz="2000" dirty="0" err="1"/>
              <a:t>dependente</a:t>
            </a:r>
            <a:r>
              <a:rPr lang="fr-FR" sz="2000" dirty="0"/>
              <a:t> de </a:t>
            </a:r>
            <a:r>
              <a:rPr lang="fr-FR" sz="2000" dirty="0" err="1"/>
              <a:t>platforma</a:t>
            </a:r>
            <a:r>
              <a:rPr lang="fr-FR" sz="2000" dirty="0"/>
              <a:t> si care </a:t>
            </a:r>
            <a:r>
              <a:rPr lang="fr-FR" sz="2000" dirty="0" err="1"/>
              <a:t>sunt</a:t>
            </a:r>
            <a:r>
              <a:rPr lang="fr-FR" sz="2000" dirty="0"/>
              <a:t> </a:t>
            </a:r>
            <a:r>
              <a:rPr lang="fr-FR" sz="2000" dirty="0" err="1"/>
              <a:t>în</a:t>
            </a:r>
            <a:r>
              <a:rPr lang="fr-FR" sz="2000" dirty="0"/>
              <a:t> plus mai lente).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9342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515"/>
          </a:xfrm>
        </p:spPr>
        <p:txBody>
          <a:bodyPr/>
          <a:lstStyle/>
          <a:p>
            <a:pPr algn="ctr"/>
            <a:r>
              <a:rPr lang="ro-MD" dirty="0" smtClean="0"/>
              <a:t>continuare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Un servlet 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clasă</a:t>
            </a:r>
            <a:r>
              <a:rPr lang="en-US" dirty="0"/>
              <a:t> Java care </a:t>
            </a:r>
            <a:r>
              <a:rPr lang="en-US" dirty="0" err="1"/>
              <a:t>extinde</a:t>
            </a:r>
            <a:r>
              <a:rPr lang="en-US" dirty="0"/>
              <a:t> </a:t>
            </a:r>
            <a:r>
              <a:rPr lang="en-US" dirty="0" err="1"/>
              <a:t>capabilitățile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smtClean="0"/>
              <a:t>server</a:t>
            </a:r>
            <a:endParaRPr lang="ro-MD" dirty="0" smtClean="0"/>
          </a:p>
          <a:p>
            <a:pPr marL="0" indent="0">
              <a:buNone/>
            </a:pPr>
            <a:r>
              <a:rPr lang="en-US" smtClean="0"/>
              <a:t>  </a:t>
            </a:r>
            <a:r>
              <a:rPr lang="en-US" dirty="0" err="1"/>
              <a:t>folosit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 smtClean="0"/>
              <a:t>:</a:t>
            </a:r>
            <a:endParaRPr lang="ro-MD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 </a:t>
            </a:r>
            <a:r>
              <a:rPr lang="en-US" dirty="0" err="1"/>
              <a:t>procesarea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stocarea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trimise</a:t>
            </a:r>
            <a:r>
              <a:rPr lang="en-US" dirty="0"/>
              <a:t> </a:t>
            </a:r>
            <a:r>
              <a:rPr lang="en-US" dirty="0" err="1"/>
              <a:t>dintr</a:t>
            </a:r>
            <a:r>
              <a:rPr lang="en-US" dirty="0"/>
              <a:t>-un </a:t>
            </a:r>
            <a:r>
              <a:rPr lang="en-US" dirty="0" err="1"/>
              <a:t>formular</a:t>
            </a:r>
            <a:r>
              <a:rPr lang="en-US" dirty="0"/>
              <a:t> </a:t>
            </a:r>
            <a:r>
              <a:rPr lang="en-US" dirty="0" smtClean="0"/>
              <a:t>HTML</a:t>
            </a:r>
            <a:endParaRPr lang="ro-MD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 </a:t>
            </a:r>
            <a:r>
              <a:rPr lang="en-US" dirty="0" err="1"/>
              <a:t>oferă</a:t>
            </a:r>
            <a:r>
              <a:rPr lang="en-US" dirty="0"/>
              <a:t> </a:t>
            </a:r>
            <a:r>
              <a:rPr lang="en-US" dirty="0" err="1"/>
              <a:t>conținut</a:t>
            </a:r>
            <a:r>
              <a:rPr lang="en-US" dirty="0"/>
              <a:t> </a:t>
            </a:r>
            <a:r>
              <a:rPr lang="en-US" dirty="0" err="1"/>
              <a:t>dinamic</a:t>
            </a:r>
            <a:r>
              <a:rPr lang="en-US" dirty="0"/>
              <a:t> (</a:t>
            </a:r>
            <a:r>
              <a:rPr lang="en-US" dirty="0" err="1"/>
              <a:t>rezultatele</a:t>
            </a:r>
            <a:r>
              <a:rPr lang="en-US" dirty="0"/>
              <a:t> </a:t>
            </a:r>
            <a:r>
              <a:rPr lang="en-US" dirty="0" err="1"/>
              <a:t>interogărilor</a:t>
            </a:r>
            <a:r>
              <a:rPr lang="en-US" dirty="0"/>
              <a:t> DB</a:t>
            </a:r>
            <a:r>
              <a:rPr lang="en-US" dirty="0" smtClean="0"/>
              <a:t>)</a:t>
            </a:r>
            <a:endParaRPr lang="ro-MD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 </a:t>
            </a:r>
            <a:r>
              <a:rPr lang="en-US" dirty="0" err="1"/>
              <a:t>gestionează</a:t>
            </a:r>
            <a:r>
              <a:rPr lang="en-US" dirty="0"/>
              <a:t> </a:t>
            </a:r>
            <a:r>
              <a:rPr lang="en-US" dirty="0" err="1"/>
              <a:t>stările</a:t>
            </a:r>
            <a:r>
              <a:rPr lang="en-US" dirty="0"/>
              <a:t> </a:t>
            </a:r>
            <a:r>
              <a:rPr lang="en-US" dirty="0" err="1"/>
              <a:t>informațiilor</a:t>
            </a:r>
            <a:r>
              <a:rPr lang="en-US" dirty="0"/>
              <a:t> </a:t>
            </a:r>
            <a:r>
              <a:rPr lang="en-US" dirty="0" err="1"/>
              <a:t>transmise</a:t>
            </a:r>
            <a:r>
              <a:rPr lang="en-US" dirty="0"/>
              <a:t>, </a:t>
            </a:r>
            <a:r>
              <a:rPr lang="en-US" dirty="0" err="1"/>
              <a:t>stări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nu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incluse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protocolul</a:t>
            </a:r>
            <a:r>
              <a:rPr lang="en-US" dirty="0"/>
              <a:t> HTTP (</a:t>
            </a:r>
            <a:r>
              <a:rPr lang="en-US" dirty="0" err="1"/>
              <a:t>umplerea</a:t>
            </a:r>
            <a:r>
              <a:rPr lang="en-US" dirty="0"/>
              <a:t> </a:t>
            </a:r>
            <a:r>
              <a:rPr lang="en-US" dirty="0" err="1"/>
              <a:t>coșului</a:t>
            </a:r>
            <a:r>
              <a:rPr lang="en-US" dirty="0"/>
              <a:t> de </a:t>
            </a:r>
            <a:r>
              <a:rPr lang="en-US" dirty="0" err="1"/>
              <a:t>cumpărături</a:t>
            </a:r>
            <a:r>
              <a:rPr lang="en-US" dirty="0"/>
              <a:t> ale </a:t>
            </a:r>
            <a:r>
              <a:rPr lang="en-US" dirty="0" err="1"/>
              <a:t>unui</a:t>
            </a:r>
            <a:r>
              <a:rPr lang="en-US" dirty="0"/>
              <a:t> client on-line)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929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9475"/>
          </a:xfrm>
        </p:spPr>
        <p:txBody>
          <a:bodyPr/>
          <a:lstStyle/>
          <a:p>
            <a:pPr algn="ctr"/>
            <a:r>
              <a:rPr lang="ro-MD" dirty="0" smtClean="0"/>
              <a:t>continuare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695" y="1184223"/>
            <a:ext cx="10433154" cy="5351488"/>
          </a:xfrm>
        </p:spPr>
        <p:txBody>
          <a:bodyPr>
            <a:normAutofit/>
          </a:bodyPr>
          <a:lstStyle/>
          <a:p>
            <a:r>
              <a:rPr lang="en-US" dirty="0"/>
              <a:t>Servlet API </a:t>
            </a:r>
            <a:r>
              <a:rPr lang="en-US" dirty="0" smtClean="0"/>
              <a:t>history</a:t>
            </a:r>
            <a:endParaRPr lang="ro-MD" dirty="0" smtClean="0"/>
          </a:p>
          <a:p>
            <a:r>
              <a:rPr lang="en-US" dirty="0" smtClean="0"/>
              <a:t> </a:t>
            </a:r>
            <a:r>
              <a:rPr lang="en-US" dirty="0"/>
              <a:t>Servlet API </a:t>
            </a:r>
            <a:r>
              <a:rPr lang="en-US" dirty="0" smtClean="0"/>
              <a:t>version</a:t>
            </a:r>
            <a:r>
              <a:rPr lang="ro-MD" dirty="0" smtClean="0"/>
              <a:t>    </a:t>
            </a:r>
            <a:r>
              <a:rPr lang="en-US" dirty="0" smtClean="0"/>
              <a:t> </a:t>
            </a:r>
            <a:r>
              <a:rPr lang="en-US" dirty="0"/>
              <a:t>Released </a:t>
            </a:r>
            <a:r>
              <a:rPr lang="ro-MD" dirty="0" smtClean="0"/>
              <a:t>           </a:t>
            </a:r>
            <a:r>
              <a:rPr lang="en-US" dirty="0" smtClean="0"/>
              <a:t>Platform</a:t>
            </a:r>
            <a:r>
              <a:rPr lang="ro-MD" dirty="0" smtClean="0"/>
              <a:t>    </a:t>
            </a:r>
            <a:r>
              <a:rPr lang="en-US" dirty="0" smtClean="0"/>
              <a:t> Important Changes</a:t>
            </a:r>
            <a:endParaRPr lang="ro-MD" dirty="0" smtClean="0"/>
          </a:p>
          <a:p>
            <a:r>
              <a:rPr lang="en-US" dirty="0" smtClean="0"/>
              <a:t> </a:t>
            </a:r>
            <a:r>
              <a:rPr lang="en-US" dirty="0"/>
              <a:t>Servlet </a:t>
            </a:r>
            <a:r>
              <a:rPr lang="en-US" dirty="0" smtClean="0"/>
              <a:t>4.0</a:t>
            </a:r>
            <a:r>
              <a:rPr lang="ro-MD" dirty="0" smtClean="0"/>
              <a:t>        </a:t>
            </a:r>
            <a:r>
              <a:rPr lang="en-US" dirty="0" smtClean="0"/>
              <a:t> </a:t>
            </a:r>
            <a:r>
              <a:rPr lang="en-US" dirty="0"/>
              <a:t>September </a:t>
            </a:r>
            <a:r>
              <a:rPr lang="en-US" dirty="0" smtClean="0"/>
              <a:t>201</a:t>
            </a:r>
            <a:r>
              <a:rPr lang="ru-RU" dirty="0" smtClean="0"/>
              <a:t>9</a:t>
            </a:r>
            <a:r>
              <a:rPr lang="ro-MD" dirty="0" smtClean="0"/>
              <a:t>        </a:t>
            </a:r>
            <a:r>
              <a:rPr lang="en-US" dirty="0" smtClean="0"/>
              <a:t> </a:t>
            </a:r>
            <a:r>
              <a:rPr lang="en-US" dirty="0" err="1"/>
              <a:t>JavaEE</a:t>
            </a:r>
            <a:r>
              <a:rPr lang="en-US" dirty="0"/>
              <a:t> </a:t>
            </a:r>
            <a:r>
              <a:rPr lang="ru-RU" dirty="0" smtClean="0"/>
              <a:t>10</a:t>
            </a:r>
            <a:r>
              <a:rPr lang="ro-MD" dirty="0" smtClean="0"/>
              <a:t>            </a:t>
            </a:r>
            <a:r>
              <a:rPr lang="en-US" dirty="0" smtClean="0"/>
              <a:t> </a:t>
            </a:r>
            <a:r>
              <a:rPr lang="en-US" dirty="0"/>
              <a:t>HTTP</a:t>
            </a:r>
            <a:r>
              <a:rPr lang="en-US" dirty="0" smtClean="0"/>
              <a:t>/</a:t>
            </a:r>
            <a:endParaRPr lang="ro-MD" dirty="0" smtClean="0"/>
          </a:p>
          <a:p>
            <a:r>
              <a:rPr lang="en-US" dirty="0" smtClean="0"/>
              <a:t>2 </a:t>
            </a:r>
            <a:r>
              <a:rPr lang="en-US" dirty="0"/>
              <a:t>Servlet </a:t>
            </a:r>
            <a:r>
              <a:rPr lang="en-US" dirty="0" smtClean="0"/>
              <a:t>3.1</a:t>
            </a:r>
            <a:r>
              <a:rPr lang="ro-MD" dirty="0" smtClean="0"/>
              <a:t>       </a:t>
            </a:r>
            <a:r>
              <a:rPr lang="en-US" dirty="0" smtClean="0"/>
              <a:t> </a:t>
            </a:r>
            <a:r>
              <a:rPr lang="en-US" dirty="0"/>
              <a:t>May </a:t>
            </a:r>
            <a:r>
              <a:rPr lang="en-US" dirty="0" smtClean="0"/>
              <a:t>201</a:t>
            </a:r>
            <a:r>
              <a:rPr lang="ru-RU" dirty="0" smtClean="0"/>
              <a:t>6</a:t>
            </a:r>
            <a:r>
              <a:rPr lang="ro-MD" dirty="0" smtClean="0"/>
              <a:t>                 </a:t>
            </a:r>
            <a:r>
              <a:rPr lang="en-US" dirty="0" smtClean="0"/>
              <a:t> </a:t>
            </a:r>
            <a:r>
              <a:rPr lang="en-US" dirty="0" err="1"/>
              <a:t>JavaEE</a:t>
            </a:r>
            <a:r>
              <a:rPr lang="en-US" dirty="0"/>
              <a:t> </a:t>
            </a:r>
            <a:r>
              <a:rPr lang="ru-RU" dirty="0"/>
              <a:t>8</a:t>
            </a:r>
            <a:r>
              <a:rPr lang="ro-MD" dirty="0" smtClean="0"/>
              <a:t>       </a:t>
            </a:r>
            <a:r>
              <a:rPr lang="en-US" dirty="0" smtClean="0"/>
              <a:t> </a:t>
            </a:r>
            <a:r>
              <a:rPr lang="en-US" dirty="0"/>
              <a:t>Non-blocking I/O, </a:t>
            </a:r>
            <a:r>
              <a:rPr lang="en-US" dirty="0" smtClean="0"/>
              <a:t>HTTP</a:t>
            </a:r>
            <a:endParaRPr lang="ro-MD" dirty="0" smtClean="0"/>
          </a:p>
          <a:p>
            <a:r>
              <a:rPr lang="ro-MD" dirty="0"/>
              <a:t> </a:t>
            </a:r>
            <a:r>
              <a:rPr lang="ro-MD" dirty="0" smtClean="0"/>
              <a:t>                                                    </a:t>
            </a:r>
            <a:r>
              <a:rPr lang="en-US" dirty="0" smtClean="0"/>
              <a:t> </a:t>
            </a:r>
            <a:r>
              <a:rPr lang="ro-MD" dirty="0" smtClean="0"/>
              <a:t>                            </a:t>
            </a:r>
            <a:r>
              <a:rPr lang="en-US" dirty="0" smtClean="0"/>
              <a:t>protocol </a:t>
            </a:r>
            <a:r>
              <a:rPr lang="en-US" dirty="0"/>
              <a:t>upgrade </a:t>
            </a:r>
            <a:r>
              <a:rPr lang="en-US" dirty="0" smtClean="0"/>
              <a:t>mechanism</a:t>
            </a:r>
            <a:endParaRPr lang="ro-MD" dirty="0" smtClean="0"/>
          </a:p>
          <a:p>
            <a:r>
              <a:rPr lang="en-US" dirty="0" smtClean="0"/>
              <a:t> </a:t>
            </a:r>
            <a:r>
              <a:rPr lang="en-US" dirty="0"/>
              <a:t>Servlet </a:t>
            </a:r>
            <a:r>
              <a:rPr lang="en-US" dirty="0" smtClean="0"/>
              <a:t>3.0</a:t>
            </a:r>
            <a:r>
              <a:rPr lang="ro-MD" dirty="0" smtClean="0"/>
              <a:t>        </a:t>
            </a:r>
            <a:r>
              <a:rPr lang="en-US" dirty="0" smtClean="0"/>
              <a:t> </a:t>
            </a:r>
            <a:r>
              <a:rPr lang="en-US" dirty="0"/>
              <a:t>December 2009 </a:t>
            </a:r>
            <a:r>
              <a:rPr lang="ro-MD" dirty="0" smtClean="0"/>
              <a:t> </a:t>
            </a:r>
            <a:r>
              <a:rPr lang="en-US" dirty="0" err="1" smtClean="0"/>
              <a:t>JavaEE</a:t>
            </a:r>
            <a:r>
              <a:rPr lang="en-US" dirty="0" smtClean="0"/>
              <a:t> </a:t>
            </a:r>
            <a:r>
              <a:rPr lang="en-US" dirty="0"/>
              <a:t>6, </a:t>
            </a:r>
            <a:r>
              <a:rPr lang="en-US" dirty="0" err="1"/>
              <a:t>JavaSE</a:t>
            </a:r>
            <a:r>
              <a:rPr lang="en-US" dirty="0"/>
              <a:t> 6 </a:t>
            </a:r>
            <a:r>
              <a:rPr lang="ro-MD" dirty="0" smtClean="0"/>
              <a:t>   </a:t>
            </a:r>
            <a:r>
              <a:rPr lang="en-US" dirty="0" err="1" smtClean="0"/>
              <a:t>Pluggability</a:t>
            </a:r>
            <a:r>
              <a:rPr lang="en-US" dirty="0"/>
              <a:t>, Ease of </a:t>
            </a:r>
            <a:endParaRPr lang="ro-MD" dirty="0" smtClean="0"/>
          </a:p>
          <a:p>
            <a:r>
              <a:rPr lang="ro-MD" dirty="0" smtClean="0"/>
              <a:t>                                                                       </a:t>
            </a:r>
            <a:r>
              <a:rPr lang="en-US" dirty="0" smtClean="0"/>
              <a:t>development</a:t>
            </a:r>
            <a:r>
              <a:rPr lang="en-US" dirty="0"/>
              <a:t>, </a:t>
            </a:r>
            <a:r>
              <a:rPr lang="en-US" dirty="0" err="1"/>
              <a:t>Async</a:t>
            </a:r>
            <a:r>
              <a:rPr lang="en-US" dirty="0"/>
              <a:t> Servlet, Security, File </a:t>
            </a:r>
            <a:r>
              <a:rPr lang="en-US" dirty="0" smtClean="0"/>
              <a:t>Uploading</a:t>
            </a:r>
            <a:endParaRPr lang="ro-MD" dirty="0" smtClean="0"/>
          </a:p>
          <a:p>
            <a:r>
              <a:rPr lang="en-US" dirty="0" smtClean="0"/>
              <a:t> </a:t>
            </a:r>
            <a:r>
              <a:rPr lang="en-US" dirty="0"/>
              <a:t>Servlet </a:t>
            </a:r>
            <a:r>
              <a:rPr lang="en-US" dirty="0" smtClean="0"/>
              <a:t>2.5</a:t>
            </a:r>
            <a:r>
              <a:rPr lang="ro-MD" dirty="0" smtClean="0"/>
              <a:t>    </a:t>
            </a:r>
            <a:r>
              <a:rPr lang="en-US" dirty="0" smtClean="0"/>
              <a:t> </a:t>
            </a:r>
            <a:r>
              <a:rPr lang="en-US" dirty="0"/>
              <a:t>September </a:t>
            </a:r>
            <a:r>
              <a:rPr lang="en-US" dirty="0" smtClean="0"/>
              <a:t>2005</a:t>
            </a:r>
            <a:r>
              <a:rPr lang="ro-MD" dirty="0" smtClean="0"/>
              <a:t>  </a:t>
            </a:r>
            <a:r>
              <a:rPr lang="en-US" dirty="0" smtClean="0"/>
              <a:t> </a:t>
            </a:r>
            <a:r>
              <a:rPr lang="en-US" dirty="0" err="1"/>
              <a:t>JavaEE</a:t>
            </a:r>
            <a:r>
              <a:rPr lang="en-US" dirty="0"/>
              <a:t> 5, </a:t>
            </a:r>
            <a:r>
              <a:rPr lang="en-US" dirty="0" err="1"/>
              <a:t>JavaSE</a:t>
            </a:r>
            <a:r>
              <a:rPr lang="en-US" dirty="0"/>
              <a:t> </a:t>
            </a:r>
            <a:r>
              <a:rPr lang="en-US" dirty="0" smtClean="0"/>
              <a:t>5</a:t>
            </a:r>
            <a:r>
              <a:rPr lang="ro-MD" dirty="0" smtClean="0"/>
              <a:t>   </a:t>
            </a:r>
            <a:r>
              <a:rPr lang="en-US" dirty="0" smtClean="0"/>
              <a:t> </a:t>
            </a:r>
            <a:r>
              <a:rPr lang="en-US" dirty="0"/>
              <a:t>Requires </a:t>
            </a:r>
            <a:r>
              <a:rPr lang="en-US" dirty="0" err="1"/>
              <a:t>JavaSE</a:t>
            </a:r>
            <a:r>
              <a:rPr lang="en-US" dirty="0"/>
              <a:t> 5, supports annotation Servlet </a:t>
            </a:r>
            <a:r>
              <a:rPr lang="en-US" dirty="0" smtClean="0"/>
              <a:t>2.4</a:t>
            </a:r>
            <a:r>
              <a:rPr lang="ro-MD" dirty="0" smtClean="0"/>
              <a:t>      </a:t>
            </a:r>
            <a:r>
              <a:rPr lang="en-US" dirty="0" smtClean="0"/>
              <a:t> </a:t>
            </a:r>
            <a:r>
              <a:rPr lang="en-US" dirty="0"/>
              <a:t>November </a:t>
            </a:r>
            <a:r>
              <a:rPr lang="en-US" dirty="0" smtClean="0"/>
              <a:t>2003</a:t>
            </a:r>
            <a:r>
              <a:rPr lang="ro-MD" dirty="0" smtClean="0"/>
              <a:t>   </a:t>
            </a:r>
            <a:r>
              <a:rPr lang="en-US" dirty="0" smtClean="0"/>
              <a:t> </a:t>
            </a:r>
            <a:r>
              <a:rPr lang="en-US" dirty="0"/>
              <a:t>J2EE 1.4, J2SE </a:t>
            </a:r>
            <a:r>
              <a:rPr lang="en-US" dirty="0" smtClean="0"/>
              <a:t>1.3</a:t>
            </a:r>
            <a:r>
              <a:rPr lang="ro-MD" dirty="0" smtClean="0"/>
              <a:t>    </a:t>
            </a:r>
            <a:r>
              <a:rPr lang="en-US" dirty="0" smtClean="0"/>
              <a:t> </a:t>
            </a:r>
            <a:r>
              <a:rPr lang="en-US" dirty="0"/>
              <a:t>web.xml uses XML </a:t>
            </a:r>
            <a:r>
              <a:rPr lang="en-US" dirty="0" smtClean="0"/>
              <a:t>Schema</a:t>
            </a:r>
            <a:endParaRPr lang="ro-MD" dirty="0" smtClean="0"/>
          </a:p>
          <a:p>
            <a:r>
              <a:rPr lang="en-US" dirty="0" smtClean="0"/>
              <a:t> </a:t>
            </a:r>
            <a:r>
              <a:rPr lang="en-US" dirty="0"/>
              <a:t>Servlet </a:t>
            </a:r>
            <a:r>
              <a:rPr lang="en-US" dirty="0" smtClean="0"/>
              <a:t>2.3</a:t>
            </a:r>
            <a:r>
              <a:rPr lang="ro-MD" dirty="0" smtClean="0"/>
              <a:t>     </a:t>
            </a:r>
            <a:r>
              <a:rPr lang="en-US" dirty="0" smtClean="0"/>
              <a:t> </a:t>
            </a:r>
            <a:r>
              <a:rPr lang="en-US" dirty="0"/>
              <a:t>August </a:t>
            </a:r>
            <a:r>
              <a:rPr lang="en-US" dirty="0" smtClean="0"/>
              <a:t>2001</a:t>
            </a:r>
            <a:r>
              <a:rPr lang="ro-MD" dirty="0" smtClean="0"/>
              <a:t>       </a:t>
            </a:r>
            <a:r>
              <a:rPr lang="en-US" dirty="0" smtClean="0"/>
              <a:t> </a:t>
            </a:r>
            <a:r>
              <a:rPr lang="en-US" dirty="0"/>
              <a:t>J2EE 1.3, J2SE </a:t>
            </a:r>
            <a:r>
              <a:rPr lang="en-US" dirty="0" smtClean="0"/>
              <a:t>1.2</a:t>
            </a:r>
            <a:r>
              <a:rPr lang="ro-MD" dirty="0" smtClean="0"/>
              <a:t>      </a:t>
            </a:r>
            <a:r>
              <a:rPr lang="en-US" dirty="0" smtClean="0"/>
              <a:t> </a:t>
            </a:r>
            <a:r>
              <a:rPr lang="en-US" dirty="0"/>
              <a:t>Addition of </a:t>
            </a:r>
            <a:r>
              <a:rPr lang="en-US" dirty="0" smtClean="0"/>
              <a:t>Filter</a:t>
            </a:r>
            <a:endParaRPr lang="ro-MD" dirty="0" smtClean="0"/>
          </a:p>
          <a:p>
            <a:r>
              <a:rPr lang="en-US" dirty="0" smtClean="0"/>
              <a:t> </a:t>
            </a:r>
            <a:r>
              <a:rPr lang="en-US" dirty="0"/>
              <a:t>Servlet </a:t>
            </a:r>
            <a:r>
              <a:rPr lang="en-US" dirty="0" smtClean="0"/>
              <a:t>2.2</a:t>
            </a:r>
            <a:r>
              <a:rPr lang="ro-MD" dirty="0" smtClean="0"/>
              <a:t>    </a:t>
            </a:r>
            <a:r>
              <a:rPr lang="en-US" dirty="0" smtClean="0"/>
              <a:t> </a:t>
            </a:r>
            <a:r>
              <a:rPr lang="en-US" dirty="0"/>
              <a:t>August </a:t>
            </a:r>
            <a:r>
              <a:rPr lang="en-US" dirty="0" smtClean="0"/>
              <a:t>1999</a:t>
            </a:r>
            <a:r>
              <a:rPr lang="ro-MD" dirty="0" smtClean="0"/>
              <a:t>        </a:t>
            </a:r>
            <a:r>
              <a:rPr lang="en-US" dirty="0" smtClean="0"/>
              <a:t> </a:t>
            </a:r>
            <a:r>
              <a:rPr lang="en-US" dirty="0"/>
              <a:t>J2EE 1.2, J2SE </a:t>
            </a:r>
            <a:r>
              <a:rPr lang="en-US" dirty="0" smtClean="0"/>
              <a:t>1.2</a:t>
            </a:r>
            <a:r>
              <a:rPr lang="ro-MD" dirty="0" smtClean="0"/>
              <a:t>     </a:t>
            </a:r>
            <a:r>
              <a:rPr lang="en-US" dirty="0" smtClean="0"/>
              <a:t> </a:t>
            </a:r>
            <a:r>
              <a:rPr lang="en-US" dirty="0"/>
              <a:t>Becomes part of J2EE, introduced </a:t>
            </a:r>
            <a:endParaRPr lang="ro-MD" dirty="0" smtClean="0"/>
          </a:p>
          <a:p>
            <a:r>
              <a:rPr lang="ro-MD" dirty="0"/>
              <a:t> </a:t>
            </a:r>
            <a:r>
              <a:rPr lang="ro-MD" dirty="0" smtClean="0"/>
              <a:t>                                                                            </a:t>
            </a:r>
            <a:r>
              <a:rPr lang="en-US" dirty="0" smtClean="0"/>
              <a:t>independent </a:t>
            </a:r>
            <a:r>
              <a:rPr lang="en-US" dirty="0"/>
              <a:t>web applications in .war </a:t>
            </a:r>
            <a:r>
              <a:rPr lang="en-US" dirty="0" smtClean="0"/>
              <a:t>files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02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4932"/>
            <a:ext cx="8596668" cy="749508"/>
          </a:xfrm>
        </p:spPr>
        <p:txBody>
          <a:bodyPr>
            <a:normAutofit/>
          </a:bodyPr>
          <a:lstStyle/>
          <a:p>
            <a:pPr algn="ctr"/>
            <a:r>
              <a:rPr lang="en-US" dirty="0" err="1"/>
              <a:t>JavaServer</a:t>
            </a:r>
            <a:r>
              <a:rPr lang="en-US" dirty="0"/>
              <a:t> Pages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9134"/>
            <a:ext cx="8596668" cy="5276537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JavaServer</a:t>
            </a:r>
            <a:r>
              <a:rPr lang="en-US" dirty="0"/>
              <a:t> Pages (JSP) 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tehnologie</a:t>
            </a:r>
            <a:r>
              <a:rPr lang="en-US" dirty="0"/>
              <a:t> care </a:t>
            </a:r>
            <a:r>
              <a:rPr lang="en-US" dirty="0" err="1"/>
              <a:t>ajută</a:t>
            </a:r>
            <a:r>
              <a:rPr lang="en-US" dirty="0"/>
              <a:t> la </a:t>
            </a:r>
            <a:r>
              <a:rPr lang="en-US" dirty="0" err="1"/>
              <a:t>crearea</a:t>
            </a:r>
            <a:r>
              <a:rPr lang="en-US" dirty="0"/>
              <a:t> </a:t>
            </a:r>
            <a:r>
              <a:rPr lang="en-US" dirty="0" err="1"/>
              <a:t>paginilor</a:t>
            </a:r>
            <a:r>
              <a:rPr lang="en-US" dirty="0"/>
              <a:t> generate </a:t>
            </a:r>
            <a:r>
              <a:rPr lang="en-US" dirty="0" err="1"/>
              <a:t>dinamic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conversia</a:t>
            </a:r>
            <a:r>
              <a:rPr lang="en-US" dirty="0"/>
              <a:t> </a:t>
            </a:r>
            <a:r>
              <a:rPr lang="en-US" dirty="0" err="1"/>
              <a:t>fișierelor</a:t>
            </a:r>
            <a:r>
              <a:rPr lang="en-US" dirty="0"/>
              <a:t> de script </a:t>
            </a:r>
            <a:r>
              <a:rPr lang="en-US" dirty="0" err="1"/>
              <a:t>în</a:t>
            </a:r>
            <a:r>
              <a:rPr lang="en-US" dirty="0"/>
              <a:t> module Java </a:t>
            </a:r>
            <a:r>
              <a:rPr lang="en-US" dirty="0" err="1"/>
              <a:t>executabile</a:t>
            </a:r>
            <a:r>
              <a:rPr lang="en-US" dirty="0" smtClean="0"/>
              <a:t>.</a:t>
            </a:r>
            <a:endParaRPr lang="ro-MD" dirty="0" smtClean="0"/>
          </a:p>
          <a:p>
            <a:r>
              <a:rPr lang="en-US" dirty="0"/>
              <a:t>HTTP request </a:t>
            </a:r>
            <a:r>
              <a:rPr lang="en-US" dirty="0" err="1"/>
              <a:t>către</a:t>
            </a:r>
            <a:r>
              <a:rPr lang="en-US" dirty="0"/>
              <a:t> web server</a:t>
            </a:r>
            <a:r>
              <a:rPr lang="en-US" dirty="0" smtClean="0"/>
              <a:t>.</a:t>
            </a:r>
            <a:endParaRPr lang="ro-MD" dirty="0" smtClean="0"/>
          </a:p>
          <a:p>
            <a:r>
              <a:rPr lang="en-US" dirty="0" smtClean="0"/>
              <a:t> </a:t>
            </a:r>
            <a:r>
              <a:rPr lang="en-US" dirty="0"/>
              <a:t> .</a:t>
            </a:r>
            <a:r>
              <a:rPr lang="en-US" dirty="0" err="1"/>
              <a:t>jsp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loc</a:t>
            </a:r>
            <a:r>
              <a:rPr lang="en-US" dirty="0"/>
              <a:t> de .html or .</a:t>
            </a:r>
            <a:r>
              <a:rPr lang="en-US" dirty="0" err="1"/>
              <a:t>htm</a:t>
            </a:r>
            <a:r>
              <a:rPr lang="en-US" dirty="0" smtClean="0"/>
              <a:t>.</a:t>
            </a:r>
            <a:endParaRPr lang="ro-MD" dirty="0" smtClean="0"/>
          </a:p>
          <a:p>
            <a:r>
              <a:rPr lang="en-US" dirty="0" smtClean="0"/>
              <a:t> </a:t>
            </a:r>
            <a:r>
              <a:rPr lang="en-US" dirty="0"/>
              <a:t> </a:t>
            </a:r>
            <a:r>
              <a:rPr lang="en-US" dirty="0" err="1"/>
              <a:t>Serverul</a:t>
            </a:r>
            <a:r>
              <a:rPr lang="en-US" dirty="0"/>
              <a:t> web server </a:t>
            </a:r>
            <a:r>
              <a:rPr lang="en-US" dirty="0" err="1"/>
              <a:t>este</a:t>
            </a:r>
            <a:r>
              <a:rPr lang="en-US" dirty="0"/>
              <a:t> un server </a:t>
            </a:r>
            <a:r>
              <a:rPr lang="en-US" dirty="0" smtClean="0"/>
              <a:t>Java</a:t>
            </a:r>
            <a:endParaRPr lang="ro-MD" dirty="0" smtClean="0"/>
          </a:p>
          <a:p>
            <a:r>
              <a:rPr lang="ro-MD" dirty="0"/>
              <a:t> </a:t>
            </a:r>
            <a:r>
              <a:rPr lang="ro-MD" dirty="0" smtClean="0"/>
              <a:t>    </a:t>
            </a:r>
            <a:r>
              <a:rPr lang="en-US" dirty="0" smtClean="0"/>
              <a:t> </a:t>
            </a:r>
            <a:r>
              <a:rPr lang="en-US" dirty="0"/>
              <a:t> </a:t>
            </a:r>
            <a:r>
              <a:rPr lang="en-US" dirty="0" err="1"/>
              <a:t>identifică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tratează</a:t>
            </a:r>
            <a:r>
              <a:rPr lang="en-US" dirty="0"/>
              <a:t> Java servlets</a:t>
            </a:r>
            <a:r>
              <a:rPr lang="en-US" dirty="0" smtClean="0"/>
              <a:t>.</a:t>
            </a:r>
            <a:endParaRPr lang="ro-MD" dirty="0" smtClean="0"/>
          </a:p>
          <a:p>
            <a:r>
              <a:rPr lang="ro-MD" dirty="0"/>
              <a:t> </a:t>
            </a:r>
            <a:r>
              <a:rPr lang="ro-MD" dirty="0" smtClean="0"/>
              <a:t>    </a:t>
            </a:r>
            <a:r>
              <a:rPr lang="en-US" dirty="0" smtClean="0"/>
              <a:t> </a:t>
            </a:r>
            <a:r>
              <a:rPr lang="en-US" dirty="0"/>
              <a:t> </a:t>
            </a:r>
            <a:r>
              <a:rPr lang="en-US" dirty="0" err="1"/>
              <a:t>serverul</a:t>
            </a:r>
            <a:r>
              <a:rPr lang="en-US" dirty="0"/>
              <a:t> Web </a:t>
            </a:r>
            <a:r>
              <a:rPr lang="en-US" dirty="0" err="1"/>
              <a:t>recunoaște</a:t>
            </a:r>
            <a:r>
              <a:rPr lang="en-US" dirty="0"/>
              <a:t> </a:t>
            </a:r>
            <a:r>
              <a:rPr lang="en-US" dirty="0" err="1"/>
              <a:t>cererea</a:t>
            </a:r>
            <a:r>
              <a:rPr lang="en-US" dirty="0"/>
              <a:t> HTTP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pagina</a:t>
            </a:r>
            <a:r>
              <a:rPr lang="en-US" dirty="0"/>
              <a:t> JSP -&gt; </a:t>
            </a:r>
            <a:r>
              <a:rPr lang="en-US" dirty="0" err="1"/>
              <a:t>fwd</a:t>
            </a:r>
            <a:r>
              <a:rPr lang="en-US" dirty="0"/>
              <a:t> to JSP engine</a:t>
            </a:r>
            <a:r>
              <a:rPr lang="en-US" dirty="0" smtClean="0"/>
              <a:t>.</a:t>
            </a:r>
            <a:endParaRPr lang="ro-MD" dirty="0" smtClean="0"/>
          </a:p>
          <a:p>
            <a:r>
              <a:rPr lang="en-US" dirty="0" smtClean="0"/>
              <a:t> </a:t>
            </a:r>
            <a:r>
              <a:rPr lang="en-US" dirty="0"/>
              <a:t> JSP Engine </a:t>
            </a:r>
            <a:r>
              <a:rPr lang="en-US" dirty="0" err="1"/>
              <a:t>încarcă</a:t>
            </a:r>
            <a:r>
              <a:rPr lang="en-US" dirty="0"/>
              <a:t> </a:t>
            </a:r>
            <a:r>
              <a:rPr lang="en-US" dirty="0" err="1"/>
              <a:t>pagina</a:t>
            </a:r>
            <a:r>
              <a:rPr lang="en-US" dirty="0"/>
              <a:t> JSP </a:t>
            </a:r>
            <a:r>
              <a:rPr lang="en-US" dirty="0" err="1"/>
              <a:t>și</a:t>
            </a:r>
            <a:r>
              <a:rPr lang="en-US" dirty="0"/>
              <a:t> o </a:t>
            </a:r>
            <a:r>
              <a:rPr lang="en-US" dirty="0" err="1"/>
              <a:t>convertește</a:t>
            </a:r>
            <a:r>
              <a:rPr lang="en-US" dirty="0"/>
              <a:t> la Java servlet</a:t>
            </a:r>
            <a:r>
              <a:rPr lang="en-US" dirty="0" smtClean="0"/>
              <a:t>.</a:t>
            </a:r>
            <a:endParaRPr lang="ro-MD" dirty="0" smtClean="0"/>
          </a:p>
          <a:p>
            <a:r>
              <a:rPr lang="en-US" dirty="0" smtClean="0"/>
              <a:t> </a:t>
            </a:r>
            <a:r>
              <a:rPr lang="en-US" dirty="0"/>
              <a:t> JSP Engine </a:t>
            </a:r>
            <a:r>
              <a:rPr lang="en-US" dirty="0" err="1"/>
              <a:t>compilează</a:t>
            </a:r>
            <a:r>
              <a:rPr lang="en-US" dirty="0"/>
              <a:t> </a:t>
            </a:r>
            <a:r>
              <a:rPr lang="en-US" dirty="0" err="1"/>
              <a:t>servletul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-o </a:t>
            </a:r>
            <a:r>
              <a:rPr lang="en-US" dirty="0" err="1"/>
              <a:t>clasă</a:t>
            </a:r>
            <a:r>
              <a:rPr lang="en-US" dirty="0"/>
              <a:t> Java </a:t>
            </a:r>
            <a:r>
              <a:rPr lang="en-US" dirty="0" err="1"/>
              <a:t>executabilă</a:t>
            </a:r>
            <a:r>
              <a:rPr lang="en-US" dirty="0"/>
              <a:t> -&gt; forwards to Servlet Engine</a:t>
            </a:r>
            <a:r>
              <a:rPr lang="en-US" dirty="0" smtClean="0"/>
              <a:t>.</a:t>
            </a:r>
            <a:endParaRPr lang="ro-MD" dirty="0" smtClean="0"/>
          </a:p>
          <a:p>
            <a:r>
              <a:rPr lang="en-US" dirty="0" smtClean="0"/>
              <a:t> </a:t>
            </a:r>
            <a:r>
              <a:rPr lang="en-US" dirty="0"/>
              <a:t> </a:t>
            </a:r>
            <a:r>
              <a:rPr lang="en-US" dirty="0" err="1"/>
              <a:t>detecție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recompilare</a:t>
            </a:r>
            <a:r>
              <a:rPr lang="en-US" dirty="0"/>
              <a:t> la </a:t>
            </a:r>
            <a:r>
              <a:rPr lang="en-US" dirty="0" err="1"/>
              <a:t>modificarea</a:t>
            </a:r>
            <a:r>
              <a:rPr lang="en-US" dirty="0"/>
              <a:t> </a:t>
            </a:r>
            <a:r>
              <a:rPr lang="en-US" dirty="0" err="1"/>
              <a:t>fișierelor</a:t>
            </a:r>
            <a:r>
              <a:rPr lang="en-US" dirty="0"/>
              <a:t> </a:t>
            </a:r>
            <a:r>
              <a:rPr lang="en-US" dirty="0" smtClean="0"/>
              <a:t>JSP</a:t>
            </a:r>
            <a:endParaRPr lang="ro-MD" dirty="0" smtClean="0"/>
          </a:p>
          <a:p>
            <a:r>
              <a:rPr lang="en-US" dirty="0" smtClean="0"/>
              <a:t> </a:t>
            </a:r>
            <a:r>
              <a:rPr lang="en-US" dirty="0"/>
              <a:t> Servlet Engine </a:t>
            </a:r>
            <a:r>
              <a:rPr lang="en-US" dirty="0" err="1"/>
              <a:t>încarcă</a:t>
            </a:r>
            <a:r>
              <a:rPr lang="en-US" dirty="0"/>
              <a:t> </a:t>
            </a:r>
            <a:r>
              <a:rPr lang="en-US" dirty="0" err="1"/>
              <a:t>clasa</a:t>
            </a:r>
            <a:r>
              <a:rPr lang="en-US" dirty="0"/>
              <a:t> </a:t>
            </a:r>
            <a:r>
              <a:rPr lang="en-US" dirty="0" err="1"/>
              <a:t>servletului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o </a:t>
            </a:r>
            <a:r>
              <a:rPr lang="en-US" dirty="0" err="1"/>
              <a:t>execută</a:t>
            </a:r>
            <a:r>
              <a:rPr lang="en-US" dirty="0"/>
              <a:t>. La </a:t>
            </a:r>
            <a:r>
              <a:rPr lang="en-US" dirty="0" err="1"/>
              <a:t>executie</a:t>
            </a:r>
            <a:r>
              <a:rPr lang="en-US" dirty="0"/>
              <a:t>, </a:t>
            </a:r>
            <a:r>
              <a:rPr lang="en-US" dirty="0" err="1"/>
              <a:t>servletul</a:t>
            </a:r>
            <a:r>
              <a:rPr lang="en-US" dirty="0"/>
              <a:t> </a:t>
            </a:r>
            <a:r>
              <a:rPr lang="en-US" dirty="0" err="1"/>
              <a:t>generează</a:t>
            </a:r>
            <a:r>
              <a:rPr lang="en-US" dirty="0"/>
              <a:t> output in format </a:t>
            </a:r>
            <a:r>
              <a:rPr lang="en-US" dirty="0" smtClean="0"/>
              <a:t>HTML</a:t>
            </a:r>
            <a:endParaRPr lang="ro-MD" dirty="0" smtClean="0"/>
          </a:p>
          <a:p>
            <a:r>
              <a:rPr lang="en-US" dirty="0" smtClean="0"/>
              <a:t> </a:t>
            </a:r>
            <a:r>
              <a:rPr lang="en-US" dirty="0"/>
              <a:t> Servlet Engine </a:t>
            </a:r>
            <a:r>
              <a:rPr lang="en-US" dirty="0" err="1"/>
              <a:t>transmite</a:t>
            </a:r>
            <a:r>
              <a:rPr lang="en-US" dirty="0"/>
              <a:t> </a:t>
            </a:r>
            <a:r>
              <a:rPr lang="en-US" dirty="0" err="1"/>
              <a:t>outputul</a:t>
            </a:r>
            <a:r>
              <a:rPr lang="en-US" dirty="0"/>
              <a:t> HTML </a:t>
            </a:r>
            <a:r>
              <a:rPr lang="en-US" dirty="0" err="1"/>
              <a:t>către</a:t>
            </a:r>
            <a:r>
              <a:rPr lang="en-US" dirty="0"/>
              <a:t> Web Server </a:t>
            </a:r>
            <a:r>
              <a:rPr lang="en-US" dirty="0" err="1"/>
              <a:t>într</a:t>
            </a:r>
            <a:r>
              <a:rPr lang="en-US" dirty="0"/>
              <a:t>-un HTTP Response. </a:t>
            </a:r>
            <a:endParaRPr lang="ro-MD" dirty="0" smtClean="0"/>
          </a:p>
        </p:txBody>
      </p:sp>
    </p:spTree>
    <p:extLst>
      <p:ext uri="{BB962C8B-B14F-4D97-AF65-F5344CB8AC3E}">
        <p14:creationId xmlns:p14="http://schemas.microsoft.com/office/powerpoint/2010/main" val="255523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09863"/>
            <a:ext cx="8596668" cy="914400"/>
          </a:xfrm>
        </p:spPr>
        <p:txBody>
          <a:bodyPr/>
          <a:lstStyle/>
          <a:p>
            <a:pPr algn="ctr"/>
            <a:r>
              <a:rPr lang="ro-MD" smtClean="0"/>
              <a:t>Clasa Servlet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24263"/>
            <a:ext cx="8596668" cy="5411448"/>
          </a:xfrm>
        </p:spPr>
        <p:txBody>
          <a:bodyPr>
            <a:normAutofit/>
          </a:bodyPr>
          <a:lstStyle/>
          <a:p>
            <a:r>
              <a:rPr lang="en-US" dirty="0"/>
              <a:t>Un container de </a:t>
            </a:r>
            <a:r>
              <a:rPr lang="en-US" dirty="0" err="1"/>
              <a:t>servleti</a:t>
            </a:r>
            <a:r>
              <a:rPr lang="en-US" dirty="0"/>
              <a:t> </a:t>
            </a:r>
            <a:r>
              <a:rPr lang="en-US" dirty="0" err="1"/>
              <a:t>transformã</a:t>
            </a:r>
            <a:r>
              <a:rPr lang="en-US" dirty="0"/>
              <a:t> </a:t>
            </a:r>
            <a:r>
              <a:rPr lang="en-US" dirty="0" err="1"/>
              <a:t>cererea</a:t>
            </a:r>
            <a:r>
              <a:rPr lang="en-US" dirty="0"/>
              <a:t> HTTP de la client </a:t>
            </a:r>
            <a:r>
              <a:rPr lang="en-US" dirty="0" err="1"/>
              <a:t>într</a:t>
            </a:r>
            <a:r>
              <a:rPr lang="en-US" dirty="0"/>
              <a:t>-un </a:t>
            </a:r>
            <a:r>
              <a:rPr lang="en-US" dirty="0" err="1"/>
              <a:t>obiect</a:t>
            </a:r>
            <a:r>
              <a:rPr lang="en-US" dirty="0"/>
              <a:t> de tip </a:t>
            </a:r>
            <a:r>
              <a:rPr lang="en-US" dirty="0" err="1"/>
              <a:t>HTTPServletRequest</a:t>
            </a:r>
            <a:r>
              <a:rPr lang="en-US" dirty="0"/>
              <a:t> , </a:t>
            </a:r>
            <a:r>
              <a:rPr lang="en-US" dirty="0" err="1"/>
              <a:t>transmis</a:t>
            </a:r>
            <a:r>
              <a:rPr lang="en-US" dirty="0"/>
              <a:t> la un servlet (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pagina</a:t>
            </a:r>
            <a:r>
              <a:rPr lang="en-US" dirty="0"/>
              <a:t> JSP) care </a:t>
            </a:r>
            <a:r>
              <a:rPr lang="en-US" dirty="0" err="1"/>
              <a:t>genereazã</a:t>
            </a:r>
            <a:r>
              <a:rPr lang="en-US" dirty="0"/>
              <a:t> un </a:t>
            </a:r>
            <a:r>
              <a:rPr lang="en-US" dirty="0" err="1"/>
              <a:t>obiect</a:t>
            </a:r>
            <a:r>
              <a:rPr lang="en-US" dirty="0"/>
              <a:t> de tip </a:t>
            </a:r>
            <a:r>
              <a:rPr lang="en-US" dirty="0" err="1"/>
              <a:t>HTTPServletResponse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transmite</a:t>
            </a:r>
            <a:r>
              <a:rPr lang="en-US" dirty="0"/>
              <a:t> </a:t>
            </a:r>
            <a:r>
              <a:rPr lang="en-US" dirty="0" err="1"/>
              <a:t>cererea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alte</a:t>
            </a:r>
            <a:r>
              <a:rPr lang="en-US" dirty="0"/>
              <a:t> </a:t>
            </a:r>
            <a:r>
              <a:rPr lang="en-US" dirty="0" err="1"/>
              <a:t>componente</a:t>
            </a:r>
            <a:r>
              <a:rPr lang="en-US" dirty="0"/>
              <a:t> Web. </a:t>
            </a:r>
            <a:r>
              <a:rPr lang="en-US" dirty="0" err="1"/>
              <a:t>Containerul</a:t>
            </a:r>
            <a:r>
              <a:rPr lang="en-US" dirty="0"/>
              <a:t> de </a:t>
            </a:r>
            <a:r>
              <a:rPr lang="en-US" dirty="0" err="1"/>
              <a:t>servleti</a:t>
            </a:r>
            <a:r>
              <a:rPr lang="en-US" dirty="0"/>
              <a:t> </a:t>
            </a:r>
            <a:r>
              <a:rPr lang="en-US" dirty="0" err="1"/>
              <a:t>transforma</a:t>
            </a:r>
            <a:r>
              <a:rPr lang="en-US" dirty="0"/>
              <a:t>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obiect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-un </a:t>
            </a:r>
            <a:r>
              <a:rPr lang="en-US" dirty="0" err="1"/>
              <a:t>raspuns</a:t>
            </a:r>
            <a:r>
              <a:rPr lang="en-US" dirty="0"/>
              <a:t> HTTP, </a:t>
            </a:r>
            <a:r>
              <a:rPr lang="en-US" dirty="0" err="1"/>
              <a:t>transmis</a:t>
            </a:r>
            <a:r>
              <a:rPr lang="en-US" dirty="0"/>
              <a:t> la client.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r>
              <a:rPr lang="en-US" dirty="0"/>
              <a:t>  			 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HTTP Request 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HttpServletRequest</a:t>
            </a:r>
            <a:r>
              <a:rPr lang="en-US" dirty="0"/>
              <a:t>   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/>
              <a:t>Client web															</a:t>
            </a:r>
            <a:r>
              <a:rPr lang="en-US" dirty="0" smtClean="0"/>
              <a:t> </a:t>
            </a:r>
            <a:r>
              <a:rPr lang="en-US" dirty="0"/>
              <a:t>Servlet</a:t>
            </a:r>
            <a:endParaRPr lang="ru-RU" dirty="0"/>
          </a:p>
          <a:p>
            <a:r>
              <a:rPr lang="en-US" dirty="0"/>
              <a:t>	                               </a:t>
            </a:r>
            <a:r>
              <a:rPr lang="en-US" dirty="0">
                <a:sym typeface="Wingdings" panose="05000000000000000000" pitchFamily="2" charset="2"/>
              </a:rPr>
              <a:t></a:t>
            </a:r>
            <a:r>
              <a:rPr lang="en-US" dirty="0"/>
              <a:t> HTTP Response </a:t>
            </a:r>
            <a:r>
              <a:rPr lang="en-US" dirty="0">
                <a:sym typeface="Wingdings" panose="05000000000000000000" pitchFamily="2" charset="2"/>
              </a:rPr>
              <a:t></a:t>
            </a:r>
            <a:r>
              <a:rPr lang="en-US" dirty="0"/>
              <a:t> </a:t>
            </a:r>
            <a:r>
              <a:rPr lang="en-US" dirty="0" err="1"/>
              <a:t>HttpServletResponse</a:t>
            </a:r>
            <a:r>
              <a:rPr lang="en-US" dirty="0"/>
              <a:t>  </a:t>
            </a:r>
            <a:r>
              <a:rPr lang="en-US" dirty="0">
                <a:sym typeface="Wingdings" panose="05000000000000000000" pitchFamily="2" charset="2"/>
              </a:rPr>
              <a:t>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r>
              <a:rPr lang="en-US" dirty="0"/>
              <a:t>	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folosite</a:t>
            </a:r>
            <a:r>
              <a:rPr lang="en-US" dirty="0"/>
              <a:t> </a:t>
            </a:r>
            <a:r>
              <a:rPr lang="en-US" dirty="0" err="1"/>
              <a:t>servere</a:t>
            </a:r>
            <a:r>
              <a:rPr lang="en-US" dirty="0"/>
              <a:t> care au </a:t>
            </a:r>
            <a:r>
              <a:rPr lang="en-US" dirty="0" err="1"/>
              <a:t>si</a:t>
            </a:r>
            <a:r>
              <a:rPr lang="en-US" dirty="0"/>
              <a:t> container de </a:t>
            </a:r>
            <a:r>
              <a:rPr lang="en-US" dirty="0" err="1"/>
              <a:t>servleti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Tomcat (Apache) </a:t>
            </a:r>
            <a:r>
              <a:rPr lang="en-US" dirty="0" err="1"/>
              <a:t>si</a:t>
            </a:r>
            <a:r>
              <a:rPr lang="en-US" dirty="0"/>
              <a:t> Jetty.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stau</a:t>
            </a:r>
            <a:r>
              <a:rPr lang="en-US" dirty="0"/>
              <a:t> la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multor</a:t>
            </a:r>
            <a:r>
              <a:rPr lang="en-US" dirty="0"/>
              <a:t> </a:t>
            </a:r>
            <a:r>
              <a:rPr lang="en-US" dirty="0" err="1"/>
              <a:t>servere</a:t>
            </a:r>
            <a:r>
              <a:rPr lang="en-US" dirty="0"/>
              <a:t> de </a:t>
            </a:r>
            <a:r>
              <a:rPr lang="en-US" dirty="0" err="1"/>
              <a:t>aplicatii</a:t>
            </a:r>
            <a:r>
              <a:rPr lang="en-US" dirty="0"/>
              <a:t> </a:t>
            </a:r>
            <a:r>
              <a:rPr lang="en-US" dirty="0" err="1"/>
              <a:t>comerciale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gratuite</a:t>
            </a:r>
            <a:r>
              <a:rPr lang="en-US" dirty="0"/>
              <a:t>. Un server de </a:t>
            </a:r>
            <a:r>
              <a:rPr lang="en-US" dirty="0" err="1"/>
              <a:t>aplicatii</a:t>
            </a:r>
            <a:r>
              <a:rPr lang="en-US" dirty="0"/>
              <a:t> </a:t>
            </a:r>
            <a:r>
              <a:rPr lang="en-US" dirty="0" err="1"/>
              <a:t>oferã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plus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alte</a:t>
            </a:r>
            <a:r>
              <a:rPr lang="en-US" dirty="0"/>
              <a:t> </a:t>
            </a:r>
            <a:r>
              <a:rPr lang="en-US" dirty="0" err="1"/>
              <a:t>functii</a:t>
            </a:r>
            <a:r>
              <a:rPr lang="en-US" dirty="0"/>
              <a:t> </a:t>
            </a:r>
            <a:r>
              <a:rPr lang="en-US" dirty="0" err="1"/>
              <a:t>comune</a:t>
            </a:r>
            <a:r>
              <a:rPr lang="en-US" dirty="0"/>
              <a:t> </a:t>
            </a:r>
            <a:r>
              <a:rPr lang="en-US" dirty="0" err="1"/>
              <a:t>aplicatiilor</a:t>
            </a:r>
            <a:r>
              <a:rPr lang="en-US" dirty="0"/>
              <a:t> Web: </a:t>
            </a:r>
            <a:r>
              <a:rPr lang="en-US" dirty="0" err="1"/>
              <a:t>securitatea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controlul</a:t>
            </a:r>
            <a:r>
              <a:rPr lang="en-US" dirty="0"/>
              <a:t> </a:t>
            </a:r>
            <a:r>
              <a:rPr lang="en-US" dirty="0" err="1"/>
              <a:t>accesului</a:t>
            </a:r>
            <a:r>
              <a:rPr lang="en-US" dirty="0"/>
              <a:t> la </a:t>
            </a:r>
            <a:r>
              <a:rPr lang="en-US" dirty="0" err="1"/>
              <a:t>aplicatii</a:t>
            </a:r>
            <a:r>
              <a:rPr lang="en-US" dirty="0"/>
              <a:t>, </a:t>
            </a:r>
            <a:r>
              <a:rPr lang="en-US" dirty="0" err="1"/>
              <a:t>gestiunea</a:t>
            </a:r>
            <a:r>
              <a:rPr lang="en-US" dirty="0"/>
              <a:t> </a:t>
            </a:r>
            <a:r>
              <a:rPr lang="en-US" dirty="0" err="1"/>
              <a:t>tranzactiilor</a:t>
            </a:r>
            <a:r>
              <a:rPr lang="en-US" dirty="0"/>
              <a:t>, </a:t>
            </a:r>
            <a:r>
              <a:rPr lang="en-US" dirty="0" err="1"/>
              <a:t>servicii</a:t>
            </a:r>
            <a:r>
              <a:rPr lang="en-US" dirty="0"/>
              <a:t> de </a:t>
            </a:r>
            <a:r>
              <a:rPr lang="en-US" dirty="0" err="1"/>
              <a:t>nume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directoare</a:t>
            </a:r>
            <a:r>
              <a:rPr lang="en-US" dirty="0"/>
              <a:t> (JNDI)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41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779489"/>
          </a:xfrm>
        </p:spPr>
        <p:txBody>
          <a:bodyPr/>
          <a:lstStyle/>
          <a:p>
            <a:pPr algn="ctr"/>
            <a:r>
              <a:rPr lang="ro-MD" dirty="0" smtClean="0"/>
              <a:t>continuare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779489"/>
            <a:ext cx="9815781" cy="5681272"/>
          </a:xfrm>
        </p:spPr>
        <p:txBody>
          <a:bodyPr/>
          <a:lstStyle/>
          <a:p>
            <a:r>
              <a:rPr lang="en-US" sz="2000" dirty="0"/>
              <a:t>La </a:t>
            </a:r>
            <a:r>
              <a:rPr lang="en-US" sz="2000" dirty="0" err="1"/>
              <a:t>primirea</a:t>
            </a:r>
            <a:r>
              <a:rPr lang="en-US" sz="2000" dirty="0"/>
              <a:t> </a:t>
            </a:r>
            <a:r>
              <a:rPr lang="en-US" sz="2000" dirty="0" err="1"/>
              <a:t>unei</a:t>
            </a:r>
            <a:r>
              <a:rPr lang="en-US" sz="2000" dirty="0"/>
              <a:t> </a:t>
            </a:r>
            <a:r>
              <a:rPr lang="en-US" sz="2000" dirty="0" err="1"/>
              <a:t>cereri</a:t>
            </a:r>
            <a:r>
              <a:rPr lang="en-US" sz="2000" dirty="0"/>
              <a:t> </a:t>
            </a:r>
            <a:r>
              <a:rPr lang="en-US" sz="2000" dirty="0" err="1"/>
              <a:t>containerul</a:t>
            </a:r>
            <a:r>
              <a:rPr lang="en-US" sz="2000" dirty="0"/>
              <a:t> de </a:t>
            </a:r>
            <a:r>
              <a:rPr lang="en-US" sz="2000" dirty="0" err="1"/>
              <a:t>servleti</a:t>
            </a:r>
            <a:r>
              <a:rPr lang="en-US" sz="2000" dirty="0"/>
              <a:t> </a:t>
            </a:r>
            <a:r>
              <a:rPr lang="en-US" sz="2000" dirty="0" err="1"/>
              <a:t>realizeazã</a:t>
            </a:r>
            <a:r>
              <a:rPr lang="en-US" sz="2000" dirty="0"/>
              <a:t> </a:t>
            </a:r>
            <a:r>
              <a:rPr lang="en-US" sz="2000" dirty="0" err="1"/>
              <a:t>urmãtoarele</a:t>
            </a:r>
            <a:r>
              <a:rPr lang="en-US" sz="2000" dirty="0"/>
              <a:t> </a:t>
            </a:r>
            <a:r>
              <a:rPr lang="en-US" sz="2000" dirty="0" err="1"/>
              <a:t>actiuni</a:t>
            </a:r>
            <a:r>
              <a:rPr lang="en-US" sz="2000" dirty="0"/>
              <a:t>:</a:t>
            </a:r>
            <a:endParaRPr lang="ru-RU" sz="2000" dirty="0"/>
          </a:p>
          <a:p>
            <a:r>
              <a:rPr lang="en-US" sz="2000" dirty="0"/>
              <a:t>1. </a:t>
            </a:r>
            <a:r>
              <a:rPr lang="en-US" sz="2000" dirty="0" err="1"/>
              <a:t>Dacã</a:t>
            </a:r>
            <a:r>
              <a:rPr lang="en-US" sz="2000" dirty="0"/>
              <a:t> nu </a:t>
            </a:r>
            <a:r>
              <a:rPr lang="en-US" sz="2000" dirty="0" err="1"/>
              <a:t>existã</a:t>
            </a:r>
            <a:r>
              <a:rPr lang="en-US" sz="2000" dirty="0"/>
              <a:t> un </a:t>
            </a:r>
            <a:r>
              <a:rPr lang="en-US" sz="2000" dirty="0" err="1"/>
              <a:t>obiect</a:t>
            </a:r>
            <a:r>
              <a:rPr lang="en-US" sz="2000" dirty="0"/>
              <a:t> servlet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memorie</a:t>
            </a:r>
            <a:r>
              <a:rPr lang="en-US" sz="2000" dirty="0"/>
              <a:t> </a:t>
            </a:r>
            <a:r>
              <a:rPr lang="en-US" sz="2000" dirty="0" err="1"/>
              <a:t>atunci</a:t>
            </a:r>
            <a:r>
              <a:rPr lang="en-US" sz="2000" dirty="0"/>
              <a:t> </a:t>
            </a:r>
            <a:r>
              <a:rPr lang="en-US" sz="2000" dirty="0" err="1"/>
              <a:t>încarcã</a:t>
            </a:r>
            <a:r>
              <a:rPr lang="en-US" sz="2000" dirty="0"/>
              <a:t> </a:t>
            </a:r>
            <a:r>
              <a:rPr lang="en-US" sz="2000" dirty="0" err="1"/>
              <a:t>clasa</a:t>
            </a:r>
            <a:r>
              <a:rPr lang="en-US" sz="2000" dirty="0"/>
              <a:t> servlet, </a:t>
            </a:r>
            <a:r>
              <a:rPr lang="en-US" sz="2000" dirty="0" err="1"/>
              <a:t>instantiazã</a:t>
            </a:r>
            <a:r>
              <a:rPr lang="en-US" sz="2000" dirty="0"/>
              <a:t> </a:t>
            </a:r>
            <a:r>
              <a:rPr lang="en-US" sz="2000" dirty="0" err="1"/>
              <a:t>clasa</a:t>
            </a:r>
            <a:r>
              <a:rPr lang="en-US" sz="2000" dirty="0"/>
              <a:t> (se </a:t>
            </a:r>
            <a:r>
              <a:rPr lang="en-US" sz="2000" dirty="0" err="1"/>
              <a:t>creeazã</a:t>
            </a:r>
            <a:r>
              <a:rPr lang="en-US" sz="2000" dirty="0"/>
              <a:t> un </a:t>
            </a:r>
            <a:r>
              <a:rPr lang="en-US" sz="2000" dirty="0" err="1"/>
              <a:t>obiect</a:t>
            </a:r>
            <a:r>
              <a:rPr lang="en-US" sz="2000" dirty="0"/>
              <a:t> servlet)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apeleazã</a:t>
            </a:r>
            <a:r>
              <a:rPr lang="en-US" sz="2000" dirty="0"/>
              <a:t> </a:t>
            </a:r>
            <a:r>
              <a:rPr lang="en-US" sz="2000" dirty="0" err="1"/>
              <a:t>metoda</a:t>
            </a:r>
            <a:r>
              <a:rPr lang="en-US" sz="2000" dirty="0"/>
              <a:t> “</a:t>
            </a:r>
            <a:r>
              <a:rPr lang="en-US" sz="2000" dirty="0" err="1"/>
              <a:t>init</a:t>
            </a:r>
            <a:r>
              <a:rPr lang="en-US" sz="2000" dirty="0"/>
              <a:t>” din servlet </a:t>
            </a:r>
            <a:r>
              <a:rPr lang="en-US" sz="2000" dirty="0" err="1"/>
              <a:t>pentru</a:t>
            </a:r>
            <a:r>
              <a:rPr lang="en-US" sz="2000" dirty="0"/>
              <a:t> </a:t>
            </a:r>
            <a:r>
              <a:rPr lang="en-US" sz="2000" dirty="0" err="1"/>
              <a:t>initializãri</a:t>
            </a:r>
            <a:r>
              <a:rPr lang="en-US" sz="2000" dirty="0"/>
              <a:t>.</a:t>
            </a:r>
            <a:endParaRPr lang="ru-RU" sz="2000" dirty="0"/>
          </a:p>
          <a:p>
            <a:r>
              <a:rPr lang="en-US" sz="2000" dirty="0"/>
              <a:t>2. </a:t>
            </a:r>
            <a:r>
              <a:rPr lang="en-US" sz="2000" dirty="0" err="1"/>
              <a:t>Apeleazã</a:t>
            </a:r>
            <a:r>
              <a:rPr lang="en-US" sz="2000" dirty="0"/>
              <a:t> </a:t>
            </a:r>
            <a:r>
              <a:rPr lang="en-US" sz="2000" dirty="0" err="1"/>
              <a:t>metoda</a:t>
            </a:r>
            <a:r>
              <a:rPr lang="en-US" sz="2000" dirty="0"/>
              <a:t> “service” (“</a:t>
            </a:r>
            <a:r>
              <a:rPr lang="en-US" sz="2000" dirty="0" err="1"/>
              <a:t>doGet</a:t>
            </a:r>
            <a:r>
              <a:rPr lang="en-US" sz="2000" dirty="0"/>
              <a:t>’,”</a:t>
            </a:r>
            <a:r>
              <a:rPr lang="en-US" sz="2000" dirty="0" err="1"/>
              <a:t>doPost</a:t>
            </a:r>
            <a:r>
              <a:rPr lang="en-US" sz="2000" dirty="0"/>
              <a:t>”) din servlet </a:t>
            </a:r>
            <a:r>
              <a:rPr lang="en-US" sz="2000" dirty="0" err="1"/>
              <a:t>transmitând</a:t>
            </a:r>
            <a:r>
              <a:rPr lang="en-US" sz="2000" dirty="0"/>
              <a:t> ca </a:t>
            </a:r>
            <a:r>
              <a:rPr lang="en-US" sz="2000" dirty="0" err="1"/>
              <a:t>argumente</a:t>
            </a:r>
            <a:r>
              <a:rPr lang="en-US" sz="2000" dirty="0"/>
              <a:t> un </a:t>
            </a:r>
            <a:r>
              <a:rPr lang="en-US" sz="2000" dirty="0" err="1"/>
              <a:t>obiect</a:t>
            </a:r>
            <a:r>
              <a:rPr lang="en-US" sz="2000" dirty="0"/>
              <a:t> </a:t>
            </a:r>
            <a:r>
              <a:rPr lang="en-US" sz="2000" dirty="0" err="1"/>
              <a:t>cerere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un </a:t>
            </a:r>
            <a:r>
              <a:rPr lang="en-US" sz="2000" dirty="0" err="1"/>
              <a:t>obiect</a:t>
            </a:r>
            <a:r>
              <a:rPr lang="en-US" sz="2000" dirty="0"/>
              <a:t> </a:t>
            </a:r>
            <a:r>
              <a:rPr lang="en-US" sz="2000" dirty="0" err="1"/>
              <a:t>raspuns</a:t>
            </a:r>
            <a:r>
              <a:rPr lang="en-US" sz="2000" dirty="0"/>
              <a:t> (</a:t>
            </a:r>
            <a:r>
              <a:rPr lang="en-US" sz="2000" dirty="0" err="1"/>
              <a:t>obiectul</a:t>
            </a:r>
            <a:r>
              <a:rPr lang="en-US" sz="2000" dirty="0"/>
              <a:t> </a:t>
            </a:r>
            <a:r>
              <a:rPr lang="en-US" sz="2000" dirty="0" err="1"/>
              <a:t>rãspuns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fi </a:t>
            </a:r>
            <a:r>
              <a:rPr lang="en-US" sz="2000" dirty="0" err="1"/>
              <a:t>completat</a:t>
            </a:r>
            <a:r>
              <a:rPr lang="en-US" sz="2000" dirty="0"/>
              <a:t> de </a:t>
            </a:r>
            <a:r>
              <a:rPr lang="en-US" sz="2000" dirty="0" err="1"/>
              <a:t>metoda</a:t>
            </a:r>
            <a:r>
              <a:rPr lang="en-US" sz="2000" dirty="0"/>
              <a:t> service).</a:t>
            </a:r>
            <a:endParaRPr lang="ru-RU" sz="2000" dirty="0"/>
          </a:p>
          <a:p>
            <a:r>
              <a:rPr lang="en-US" sz="2000" dirty="0" err="1"/>
              <a:t>Functiile</a:t>
            </a:r>
            <a:r>
              <a:rPr lang="en-US" sz="2000" dirty="0"/>
              <a:t> </a:t>
            </a:r>
            <a:r>
              <a:rPr lang="en-US" sz="2000" dirty="0" err="1"/>
              <a:t>unui</a:t>
            </a:r>
            <a:r>
              <a:rPr lang="en-US" sz="2000" dirty="0"/>
              <a:t> servlet </a:t>
            </a:r>
            <a:r>
              <a:rPr lang="en-US" sz="2000" dirty="0" err="1"/>
              <a:t>sunt</a:t>
            </a:r>
            <a:r>
              <a:rPr lang="en-US" sz="2000" dirty="0"/>
              <a:t> </a:t>
            </a:r>
            <a:r>
              <a:rPr lang="en-US" sz="2000" dirty="0" err="1"/>
              <a:t>realizate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metodele</a:t>
            </a:r>
            <a:r>
              <a:rPr lang="en-US" sz="2000" dirty="0"/>
              <a:t> service, </a:t>
            </a:r>
            <a:r>
              <a:rPr lang="en-US" sz="2000" dirty="0" err="1"/>
              <a:t>doGet</a:t>
            </a:r>
            <a:r>
              <a:rPr lang="en-US" sz="2000" dirty="0"/>
              <a:t>, </a:t>
            </a:r>
            <a:r>
              <a:rPr lang="en-US" sz="2000" dirty="0" err="1"/>
              <a:t>doPost</a:t>
            </a:r>
            <a:r>
              <a:rPr lang="en-US" sz="2000" dirty="0"/>
              <a:t> </a:t>
            </a:r>
            <a:r>
              <a:rPr lang="en-US" sz="2000" dirty="0" err="1"/>
              <a:t>s.a.</a:t>
            </a:r>
            <a:r>
              <a:rPr lang="en-US" sz="2000" dirty="0"/>
              <a:t> </a:t>
            </a:r>
            <a:r>
              <a:rPr lang="en-US" sz="2000" dirty="0" err="1"/>
              <a:t>Aceste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extrag</a:t>
            </a:r>
            <a:r>
              <a:rPr lang="en-US" sz="2000" dirty="0"/>
              <a:t> </a:t>
            </a:r>
            <a:r>
              <a:rPr lang="en-US" sz="2000" dirty="0" err="1"/>
              <a:t>informatii</a:t>
            </a:r>
            <a:r>
              <a:rPr lang="en-US" sz="2000" dirty="0"/>
              <a:t> din </a:t>
            </a:r>
            <a:r>
              <a:rPr lang="en-US" sz="2000" dirty="0" err="1"/>
              <a:t>obiectul</a:t>
            </a:r>
            <a:r>
              <a:rPr lang="en-US" sz="2000" dirty="0"/>
              <a:t> </a:t>
            </a:r>
            <a:r>
              <a:rPr lang="en-US" sz="2000" dirty="0" err="1"/>
              <a:t>cerere</a:t>
            </a:r>
            <a:r>
              <a:rPr lang="en-US" sz="2000" dirty="0"/>
              <a:t>, </a:t>
            </a:r>
            <a:r>
              <a:rPr lang="en-US" sz="2000" dirty="0" err="1"/>
              <a:t>acceseazã</a:t>
            </a:r>
            <a:r>
              <a:rPr lang="en-US" sz="2000" dirty="0"/>
              <a:t> </a:t>
            </a:r>
            <a:r>
              <a:rPr lang="en-US" sz="2000" dirty="0" err="1"/>
              <a:t>resurse</a:t>
            </a:r>
            <a:r>
              <a:rPr lang="en-US" sz="2000" dirty="0"/>
              <a:t> </a:t>
            </a:r>
            <a:r>
              <a:rPr lang="en-US" sz="2000" dirty="0" err="1"/>
              <a:t>externe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completeazã</a:t>
            </a:r>
            <a:r>
              <a:rPr lang="en-US" sz="2000" dirty="0"/>
              <a:t> </a:t>
            </a:r>
            <a:r>
              <a:rPr lang="en-US" sz="2000" dirty="0" err="1"/>
              <a:t>rãspunsul</a:t>
            </a:r>
            <a:r>
              <a:rPr lang="en-US" sz="2000" dirty="0"/>
              <a:t> cu </a:t>
            </a:r>
            <a:r>
              <a:rPr lang="en-US" sz="2000" dirty="0" err="1"/>
              <a:t>informatiile</a:t>
            </a:r>
            <a:r>
              <a:rPr lang="en-US" sz="2000" dirty="0"/>
              <a:t> </a:t>
            </a:r>
            <a:r>
              <a:rPr lang="en-US" sz="2000" dirty="0" err="1"/>
              <a:t>obtinute</a:t>
            </a:r>
            <a:r>
              <a:rPr lang="en-US" sz="2000" dirty="0"/>
              <a:t> din </a:t>
            </a:r>
            <a:r>
              <a:rPr lang="en-US" sz="2000" dirty="0" err="1"/>
              <a:t>resurse</a:t>
            </a:r>
            <a:r>
              <a:rPr lang="en-US" sz="2000" dirty="0"/>
              <a:t> </a:t>
            </a:r>
            <a:r>
              <a:rPr lang="en-US" sz="2000" dirty="0" err="1"/>
              <a:t>externe</a:t>
            </a:r>
            <a:r>
              <a:rPr lang="en-US" sz="2000" dirty="0"/>
              <a:t> (cum </a:t>
            </a:r>
            <a:r>
              <a:rPr lang="en-US" sz="2000" dirty="0" err="1"/>
              <a:t>ar</a:t>
            </a:r>
            <a:r>
              <a:rPr lang="en-US" sz="2000" dirty="0"/>
              <a:t> fi </a:t>
            </a:r>
            <a:r>
              <a:rPr lang="en-US" sz="2000" dirty="0" err="1"/>
              <a:t>baze</a:t>
            </a:r>
            <a:r>
              <a:rPr lang="en-US" sz="2000" dirty="0"/>
              <a:t> de date). </a:t>
            </a:r>
            <a:r>
              <a:rPr lang="en-US" sz="2000" dirty="0" err="1"/>
              <a:t>Parametrii</a:t>
            </a:r>
            <a:r>
              <a:rPr lang="en-US" sz="2000" dirty="0"/>
              <a:t> </a:t>
            </a:r>
            <a:r>
              <a:rPr lang="en-US" sz="2000" dirty="0" err="1"/>
              <a:t>unei</a:t>
            </a:r>
            <a:r>
              <a:rPr lang="en-US" sz="2000" dirty="0"/>
              <a:t> </a:t>
            </a:r>
            <a:r>
              <a:rPr lang="en-US" sz="2000" dirty="0" err="1"/>
              <a:t>cereri</a:t>
            </a:r>
            <a:r>
              <a:rPr lang="en-US" sz="2000" dirty="0"/>
              <a:t> </a:t>
            </a:r>
            <a:r>
              <a:rPr lang="en-US" sz="2000" dirty="0" err="1"/>
              <a:t>apar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sirul</a:t>
            </a:r>
            <a:r>
              <a:rPr lang="en-US" sz="2000" dirty="0"/>
              <a:t> de </a:t>
            </a:r>
            <a:r>
              <a:rPr lang="en-US" sz="2000" dirty="0" err="1"/>
              <a:t>cereri</a:t>
            </a:r>
            <a:r>
              <a:rPr lang="en-US" sz="2000" dirty="0"/>
              <a:t> (Query String), </a:t>
            </a:r>
            <a:r>
              <a:rPr lang="en-US" sz="2000" dirty="0" err="1"/>
              <a:t>separat</a:t>
            </a:r>
            <a:r>
              <a:rPr lang="en-US" sz="2000" dirty="0"/>
              <a:t> de </a:t>
            </a:r>
            <a:r>
              <a:rPr lang="en-US" sz="2000" dirty="0" err="1"/>
              <a:t>calea</a:t>
            </a:r>
            <a:r>
              <a:rPr lang="en-US" sz="2000" dirty="0"/>
              <a:t> la </a:t>
            </a:r>
            <a:r>
              <a:rPr lang="en-US" sz="2000" dirty="0" err="1"/>
              <a:t>componenta</a:t>
            </a:r>
            <a:r>
              <a:rPr lang="en-US" sz="2000" dirty="0"/>
              <a:t> </a:t>
            </a:r>
            <a:r>
              <a:rPr lang="en-US" sz="2000" dirty="0" err="1"/>
              <a:t>prin</a:t>
            </a:r>
            <a:r>
              <a:rPr lang="en-US" sz="2000" dirty="0"/>
              <a:t> ‘?’. </a:t>
            </a:r>
            <a:r>
              <a:rPr lang="en-US" sz="2000" dirty="0" err="1"/>
              <a:t>Numele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valorile</a:t>
            </a:r>
            <a:r>
              <a:rPr lang="en-US" sz="2000" dirty="0"/>
              <a:t> </a:t>
            </a:r>
            <a:r>
              <a:rPr lang="en-US" sz="2000" dirty="0" err="1"/>
              <a:t>parametrilor</a:t>
            </a:r>
            <a:r>
              <a:rPr lang="en-US" sz="2000" dirty="0"/>
              <a:t> </a:t>
            </a:r>
            <a:r>
              <a:rPr lang="en-US" sz="2000" dirty="0" err="1"/>
              <a:t>unei</a:t>
            </a:r>
            <a:r>
              <a:rPr lang="en-US" sz="2000" dirty="0"/>
              <a:t> </a:t>
            </a:r>
            <a:r>
              <a:rPr lang="en-US" sz="2000" dirty="0" err="1"/>
              <a:t>cereri</a:t>
            </a:r>
            <a:r>
              <a:rPr lang="en-US" sz="2000" dirty="0"/>
              <a:t> </a:t>
            </a:r>
            <a:r>
              <a:rPr lang="en-US" sz="2000" dirty="0" err="1"/>
              <a:t>sunt</a:t>
            </a:r>
            <a:r>
              <a:rPr lang="en-US" sz="2000" dirty="0"/>
              <a:t> </a:t>
            </a:r>
            <a:r>
              <a:rPr lang="en-US" sz="2000" dirty="0" err="1"/>
              <a:t>preluate</a:t>
            </a:r>
            <a:r>
              <a:rPr lang="en-US" sz="2000" dirty="0"/>
              <a:t> de </a:t>
            </a:r>
            <a:r>
              <a:rPr lang="en-US" sz="2000" dirty="0" err="1"/>
              <a:t>obicei</a:t>
            </a:r>
            <a:r>
              <a:rPr lang="en-US" sz="2000" dirty="0"/>
              <a:t> </a:t>
            </a:r>
            <a:r>
              <a:rPr lang="en-US" sz="2000" dirty="0" err="1"/>
              <a:t>dintr</a:t>
            </a:r>
            <a:r>
              <a:rPr lang="en-US" sz="2000" dirty="0"/>
              <a:t>-un </a:t>
            </a:r>
            <a:r>
              <a:rPr lang="en-US" sz="2000" dirty="0" err="1"/>
              <a:t>formular</a:t>
            </a:r>
            <a:r>
              <a:rPr lang="en-US" sz="2000" dirty="0"/>
              <a:t> (</a:t>
            </a:r>
            <a:r>
              <a:rPr lang="en-US" sz="2000" dirty="0" err="1"/>
              <a:t>transmis</a:t>
            </a:r>
            <a:r>
              <a:rPr lang="en-US" sz="2000" dirty="0"/>
              <a:t> de server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completat</a:t>
            </a:r>
            <a:r>
              <a:rPr lang="en-US" sz="2000" dirty="0"/>
              <a:t> de </a:t>
            </a:r>
            <a:r>
              <a:rPr lang="en-US" sz="2000" dirty="0" err="1"/>
              <a:t>utilizatorul</a:t>
            </a:r>
            <a:r>
              <a:rPr lang="en-US" sz="2000" dirty="0"/>
              <a:t> client al </a:t>
            </a:r>
            <a:r>
              <a:rPr lang="en-US" sz="2000" dirty="0" err="1"/>
              <a:t>aplicatiei</a:t>
            </a:r>
            <a:r>
              <a:rPr lang="en-US" sz="2000" dirty="0"/>
              <a:t>)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sunt</a:t>
            </a:r>
            <a:r>
              <a:rPr lang="en-US" sz="2000" dirty="0"/>
              <a:t> </a:t>
            </a:r>
            <a:r>
              <a:rPr lang="en-US" sz="2000" dirty="0" err="1"/>
              <a:t>adãugate</a:t>
            </a:r>
            <a:r>
              <a:rPr lang="en-US" sz="2000" dirty="0"/>
              <a:t> la URL </a:t>
            </a:r>
            <a:r>
              <a:rPr lang="en-US" sz="2000" dirty="0" err="1"/>
              <a:t>prin</a:t>
            </a:r>
            <a:r>
              <a:rPr lang="en-US" sz="2000" dirty="0"/>
              <a:t> click </a:t>
            </a:r>
            <a:r>
              <a:rPr lang="en-US" sz="2000" dirty="0" err="1"/>
              <a:t>pe</a:t>
            </a:r>
            <a:r>
              <a:rPr lang="en-US" sz="2000" dirty="0"/>
              <a:t> </a:t>
            </a:r>
            <a:r>
              <a:rPr lang="en-US" sz="2000" dirty="0" err="1"/>
              <a:t>butonul</a:t>
            </a:r>
            <a:r>
              <a:rPr lang="en-US" sz="2000" dirty="0"/>
              <a:t> Submit </a:t>
            </a:r>
            <a:r>
              <a:rPr lang="en-US" sz="2000" dirty="0" err="1"/>
              <a:t>dintr</a:t>
            </a:r>
            <a:r>
              <a:rPr lang="en-US" sz="2000" dirty="0"/>
              <a:t>-un </a:t>
            </a:r>
            <a:r>
              <a:rPr lang="en-US" sz="2000" dirty="0" err="1"/>
              <a:t>formular</a:t>
            </a:r>
            <a:r>
              <a:rPr lang="en-US" sz="2000" dirty="0"/>
              <a:t> HTML (</a:t>
            </a:r>
            <a:r>
              <a:rPr lang="en-US" sz="2000" dirty="0" err="1"/>
              <a:t>sau</a:t>
            </a:r>
            <a:r>
              <a:rPr lang="en-US" sz="2000" dirty="0"/>
              <a:t> la </a:t>
            </a:r>
            <a:r>
              <a:rPr lang="en-US" sz="2000" dirty="0" err="1"/>
              <a:t>apãsarea</a:t>
            </a:r>
            <a:r>
              <a:rPr lang="en-US" sz="2000" dirty="0"/>
              <a:t> </a:t>
            </a:r>
            <a:r>
              <a:rPr lang="en-US" sz="2000" dirty="0" err="1"/>
              <a:t>tastei</a:t>
            </a:r>
            <a:r>
              <a:rPr lang="en-US" sz="2000" dirty="0"/>
              <a:t> Enter).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35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719528"/>
          </a:xfrm>
        </p:spPr>
        <p:txBody>
          <a:bodyPr/>
          <a:lstStyle/>
          <a:p>
            <a:pPr algn="ctr"/>
            <a:r>
              <a:rPr lang="ro-MD" dirty="0" smtClean="0"/>
              <a:t>continuare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59371"/>
            <a:ext cx="8596668" cy="5576340"/>
          </a:xfrm>
        </p:spPr>
        <p:txBody>
          <a:bodyPr/>
          <a:lstStyle/>
          <a:p>
            <a:r>
              <a:rPr lang="en-US" sz="2000" dirty="0" err="1"/>
              <a:t>Clasa</a:t>
            </a:r>
            <a:r>
              <a:rPr lang="en-US" sz="2000" dirty="0"/>
              <a:t> </a:t>
            </a:r>
            <a:r>
              <a:rPr lang="en-US" sz="2000" dirty="0" err="1"/>
              <a:t>HttpServletRequest</a:t>
            </a:r>
            <a:r>
              <a:rPr lang="en-US" sz="2000" dirty="0"/>
              <a:t> are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pentru</a:t>
            </a:r>
            <a:r>
              <a:rPr lang="en-US" sz="2000" dirty="0"/>
              <a:t> </a:t>
            </a:r>
            <a:r>
              <a:rPr lang="en-US" sz="2000" dirty="0" err="1"/>
              <a:t>extragerea</a:t>
            </a:r>
            <a:r>
              <a:rPr lang="en-US" sz="2000" dirty="0"/>
              <a:t> </a:t>
            </a:r>
            <a:r>
              <a:rPr lang="en-US" sz="2000" dirty="0" err="1"/>
              <a:t>parametrilor</a:t>
            </a:r>
            <a:r>
              <a:rPr lang="en-US" sz="2000" dirty="0"/>
              <a:t> </a:t>
            </a:r>
            <a:r>
              <a:rPr lang="en-US" sz="2000" dirty="0" err="1"/>
              <a:t>dintr</a:t>
            </a:r>
            <a:r>
              <a:rPr lang="en-US" sz="2000" dirty="0"/>
              <a:t>-o </a:t>
            </a:r>
            <a:r>
              <a:rPr lang="en-US" sz="2000" dirty="0" err="1"/>
              <a:t>cerere</a:t>
            </a:r>
            <a:r>
              <a:rPr lang="en-US" sz="2000" dirty="0"/>
              <a:t> de </a:t>
            </a:r>
            <a:r>
              <a:rPr lang="en-US" sz="2000" dirty="0" err="1"/>
              <a:t>cãtre</a:t>
            </a:r>
            <a:r>
              <a:rPr lang="en-US" sz="2000" dirty="0"/>
              <a:t> servlet:</a:t>
            </a:r>
            <a:endParaRPr lang="ru-RU" sz="2000" dirty="0"/>
          </a:p>
          <a:p>
            <a:r>
              <a:rPr lang="en-US" sz="2000" dirty="0"/>
              <a:t>String </a:t>
            </a:r>
            <a:r>
              <a:rPr lang="en-US" sz="2000" dirty="0" err="1"/>
              <a:t>getParameter</a:t>
            </a:r>
            <a:r>
              <a:rPr lang="en-US" sz="2000" dirty="0"/>
              <a:t> (String name)		// </a:t>
            </a:r>
            <a:r>
              <a:rPr lang="en-US" sz="2000" dirty="0" err="1"/>
              <a:t>valoare</a:t>
            </a:r>
            <a:r>
              <a:rPr lang="en-US" sz="2000" dirty="0"/>
              <a:t> </a:t>
            </a:r>
            <a:r>
              <a:rPr lang="en-US" sz="2000" dirty="0" err="1"/>
              <a:t>parametru</a:t>
            </a:r>
            <a:r>
              <a:rPr lang="en-US" sz="2000" dirty="0"/>
              <a:t> cu </a:t>
            </a:r>
            <a:r>
              <a:rPr lang="en-US" sz="2000" dirty="0" err="1"/>
              <a:t>nume</a:t>
            </a:r>
            <a:r>
              <a:rPr lang="en-US" sz="2000" dirty="0"/>
              <a:t> </a:t>
            </a:r>
            <a:r>
              <a:rPr lang="en-US" sz="2000" dirty="0" err="1"/>
              <a:t>cunoscut</a:t>
            </a:r>
            <a:endParaRPr lang="ru-RU" sz="2000" dirty="0"/>
          </a:p>
          <a:p>
            <a:r>
              <a:rPr lang="en-US" sz="2000" dirty="0"/>
              <a:t>Enumeration </a:t>
            </a:r>
            <a:r>
              <a:rPr lang="en-US" sz="2000" dirty="0" err="1"/>
              <a:t>getParameterNames</a:t>
            </a:r>
            <a:r>
              <a:rPr lang="en-US" sz="2000" dirty="0"/>
              <a:t>()		// iterator </a:t>
            </a:r>
            <a:r>
              <a:rPr lang="en-US" sz="2000" dirty="0" err="1"/>
              <a:t>pe</a:t>
            </a:r>
            <a:r>
              <a:rPr lang="en-US" sz="2000" dirty="0"/>
              <a:t> </a:t>
            </a:r>
            <a:r>
              <a:rPr lang="en-US" sz="2000" dirty="0" err="1"/>
              <a:t>lista</a:t>
            </a:r>
            <a:r>
              <a:rPr lang="en-US" sz="2000" dirty="0"/>
              <a:t> cu </a:t>
            </a:r>
            <a:r>
              <a:rPr lang="en-US" sz="2000" dirty="0" err="1"/>
              <a:t>numele</a:t>
            </a:r>
            <a:r>
              <a:rPr lang="en-US" sz="2000" dirty="0"/>
              <a:t> </a:t>
            </a:r>
            <a:r>
              <a:rPr lang="en-US" sz="2000" dirty="0" err="1"/>
              <a:t>tuturor</a:t>
            </a:r>
            <a:r>
              <a:rPr lang="en-US" sz="2000" dirty="0"/>
              <a:t> </a:t>
            </a:r>
            <a:r>
              <a:rPr lang="en-US" sz="2000" dirty="0" err="1"/>
              <a:t>parametrilor</a:t>
            </a:r>
            <a:r>
              <a:rPr lang="en-US" sz="2000" dirty="0"/>
              <a:t> din </a:t>
            </a:r>
            <a:r>
              <a:rPr lang="en-US" sz="2000" dirty="0" err="1"/>
              <a:t>cerere</a:t>
            </a:r>
            <a:endParaRPr lang="ru-RU" sz="2000" dirty="0"/>
          </a:p>
          <a:p>
            <a:r>
              <a:rPr lang="en-US" sz="2000" dirty="0"/>
              <a:t> </a:t>
            </a:r>
            <a:endParaRPr lang="ru-RU" sz="2000" dirty="0"/>
          </a:p>
          <a:p>
            <a:r>
              <a:rPr lang="en-US" sz="2000" dirty="0" err="1"/>
              <a:t>Exemplu</a:t>
            </a:r>
            <a:r>
              <a:rPr lang="en-US" sz="2000" dirty="0"/>
              <a:t> de </a:t>
            </a:r>
            <a:r>
              <a:rPr lang="en-US" sz="2000" dirty="0" err="1"/>
              <a:t>extragere</a:t>
            </a:r>
            <a:r>
              <a:rPr lang="en-US" sz="2000" dirty="0"/>
              <a:t> a </a:t>
            </a:r>
            <a:r>
              <a:rPr lang="en-US" sz="2000" dirty="0" err="1"/>
              <a:t>parametrului</a:t>
            </a:r>
            <a:r>
              <a:rPr lang="en-US" sz="2000" dirty="0"/>
              <a:t> cu </a:t>
            </a:r>
            <a:r>
              <a:rPr lang="en-US" sz="2000" dirty="0" err="1"/>
              <a:t>numele</a:t>
            </a:r>
            <a:r>
              <a:rPr lang="en-US" sz="2000" dirty="0"/>
              <a:t> “user” </a:t>
            </a:r>
            <a:r>
              <a:rPr lang="en-US" sz="2000" dirty="0" err="1"/>
              <a:t>dintr</a:t>
            </a:r>
            <a:r>
              <a:rPr lang="en-US" sz="2000" dirty="0"/>
              <a:t>-o </a:t>
            </a:r>
            <a:r>
              <a:rPr lang="en-US" sz="2000" dirty="0" err="1"/>
              <a:t>cerere</a:t>
            </a:r>
            <a:r>
              <a:rPr lang="en-US" sz="2000" dirty="0"/>
              <a:t> de forma:</a:t>
            </a:r>
            <a:endParaRPr lang="ru-RU" sz="2000" dirty="0"/>
          </a:p>
          <a:p>
            <a:r>
              <a:rPr lang="en-US" sz="2000" dirty="0"/>
              <a:t>		http://localhost:8080/hello?user=me</a:t>
            </a:r>
            <a:endParaRPr lang="ru-RU" sz="2000" dirty="0"/>
          </a:p>
          <a:p>
            <a:r>
              <a:rPr lang="en-US" sz="2000" dirty="0"/>
              <a:t>	</a:t>
            </a:r>
            <a:r>
              <a:rPr lang="en-US" sz="2000" dirty="0" err="1"/>
              <a:t>out.print</a:t>
            </a:r>
            <a:r>
              <a:rPr lang="en-US" sz="2000" dirty="0"/>
              <a:t> (“&lt;h1&gt;Hello  “);</a:t>
            </a:r>
            <a:endParaRPr lang="ru-RU" sz="2000" dirty="0"/>
          </a:p>
          <a:p>
            <a:r>
              <a:rPr lang="en-US" sz="2000" dirty="0"/>
              <a:t>     </a:t>
            </a:r>
            <a:r>
              <a:rPr lang="en-US" sz="2000" dirty="0" err="1"/>
              <a:t>out.print</a:t>
            </a:r>
            <a:r>
              <a:rPr lang="en-US" sz="2000" dirty="0"/>
              <a:t> (</a:t>
            </a:r>
            <a:r>
              <a:rPr lang="en-US" sz="2000" dirty="0" err="1"/>
              <a:t>request.getParameter</a:t>
            </a:r>
            <a:r>
              <a:rPr lang="en-US" sz="2000" dirty="0"/>
              <a:t>(“user”));   </a:t>
            </a:r>
            <a:endParaRPr lang="ru-RU" sz="2000" dirty="0"/>
          </a:p>
          <a:p>
            <a:r>
              <a:rPr lang="en-US" sz="2000" dirty="0"/>
              <a:t>	</a:t>
            </a:r>
            <a:r>
              <a:rPr lang="en-US" sz="2000" dirty="0" err="1"/>
              <a:t>out.println</a:t>
            </a:r>
            <a:r>
              <a:rPr lang="en-US" sz="2000" dirty="0"/>
              <a:t> (“&lt;/h1&gt;”); </a:t>
            </a:r>
            <a:endParaRPr lang="ru-RU" sz="2000" dirty="0"/>
          </a:p>
          <a:p>
            <a:r>
              <a:rPr lang="en-US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109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395</TotalTime>
  <Words>1241</Words>
  <Application>Microsoft Office PowerPoint</Application>
  <PresentationFormat>Широкоэкранный</PresentationFormat>
  <Paragraphs>183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Trebuchet MS</vt:lpstr>
      <vt:lpstr>Wingdings</vt:lpstr>
      <vt:lpstr>Wingdings 3</vt:lpstr>
      <vt:lpstr>Facet</vt:lpstr>
      <vt:lpstr>Servlete</vt:lpstr>
      <vt:lpstr>Noțiuni de servlet</vt:lpstr>
      <vt:lpstr>continuare</vt:lpstr>
      <vt:lpstr>continuare</vt:lpstr>
      <vt:lpstr>continuare</vt:lpstr>
      <vt:lpstr>JavaServer Pages </vt:lpstr>
      <vt:lpstr>Clasa Servlet</vt:lpstr>
      <vt:lpstr>continuare</vt:lpstr>
      <vt:lpstr>continuare</vt:lpstr>
      <vt:lpstr>continuare</vt:lpstr>
      <vt:lpstr>continuare</vt:lpstr>
      <vt:lpstr>Interfața Servlet</vt:lpstr>
      <vt:lpstr>Utilizarea HttpServletResponse</vt:lpstr>
      <vt:lpstr>continuare</vt:lpstr>
      <vt:lpstr>Crearea formei în servlrt</vt:lpstr>
      <vt:lpstr>continuare</vt:lpstr>
      <vt:lpstr>continuare</vt:lpstr>
      <vt:lpstr>Utilizarea thread-urilor în servlrt</vt:lpstr>
      <vt:lpstr>continuare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Servlete</dc:title>
  <dc:creator>Lili</dc:creator>
  <cp:lastModifiedBy>lilia.rotaru66@gmail.com</cp:lastModifiedBy>
  <cp:revision>20</cp:revision>
  <dcterms:created xsi:type="dcterms:W3CDTF">2017-12-12T06:59:23Z</dcterms:created>
  <dcterms:modified xsi:type="dcterms:W3CDTF">2020-12-09T14:46:38Z</dcterms:modified>
</cp:coreProperties>
</file>