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86" r:id="rId3"/>
    <p:sldId id="361" r:id="rId4"/>
    <p:sldId id="387" r:id="rId5"/>
    <p:sldId id="388" r:id="rId6"/>
    <p:sldId id="392" r:id="rId7"/>
    <p:sldId id="393" r:id="rId8"/>
    <p:sldId id="389" r:id="rId9"/>
    <p:sldId id="391" r:id="rId10"/>
    <p:sldId id="394" r:id="rId11"/>
    <p:sldId id="395" r:id="rId12"/>
    <p:sldId id="397" r:id="rId13"/>
    <p:sldId id="399" r:id="rId14"/>
    <p:sldId id="398" r:id="rId15"/>
    <p:sldId id="400" r:id="rId16"/>
    <p:sldId id="401" r:id="rId17"/>
    <p:sldId id="332" r:id="rId18"/>
    <p:sldId id="402" r:id="rId19"/>
    <p:sldId id="403" r:id="rId20"/>
    <p:sldId id="404" r:id="rId21"/>
    <p:sldId id="405" r:id="rId22"/>
    <p:sldId id="26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4">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1904" y="176"/>
      </p:cViewPr>
      <p:guideLst>
        <p:guide orient="horz" pos="2214"/>
        <p:guide pos="28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0DF2D-4BFC-48F8-B40C-5C46AEC18317}" type="datetimeFigureOut">
              <a:rPr lang="ru-RU" smtClean="0"/>
              <a:t>04.07.2024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300FD-1F4B-41B5-BD69-9D133ABC756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C300FD-1F4B-41B5-BD69-9D133ABC7564}" type="slidenum">
              <a:rPr lang="ru-RU" smtClean="0"/>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04.07.2024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04.07.2024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egis.md/cautare/getResults?doc_id=128128&amp;amp;amp;lang=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gis.md/cautare/getResults?doc_id=142443&amp;lang=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is.md/cautare/getResults?doc_id=142439&amp;lang=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s.md/cautare/getResults?doc_id=135894&amp;lang=r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T3gsCbCKd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q4aXgMMn1Q"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_k41BKpa_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is.md/cautare/getResults?doc_id=139980&amp;lang=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ancelaria.gov.md/ro/content/cu-privire-la-aprobarea-programului-national-pentru-gestionarea-deseurilor-pentru-anii-20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articip.gov.md/ro/document/stages/*/1198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5484"/>
            <a:ext cx="7772400" cy="1823516"/>
          </a:xfrm>
        </p:spPr>
        <p:txBody>
          <a:bodyPr>
            <a:noAutofit/>
          </a:bodyPr>
          <a:lstStyle/>
          <a:p>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Măsuri</a:t>
            </a:r>
            <a:r>
              <a:rPr lang="en-US" sz="3200" b="1" i="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politice</a:t>
            </a:r>
            <a:r>
              <a:rPr lang="en-US" sz="3200" b="1" i="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și legislative </a:t>
            </a:r>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naționale</a:t>
            </a:r>
            <a:r>
              <a:rPr lang="en-US" sz="3200" b="1" i="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3200" b="1" i="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dezvoltarea</a:t>
            </a:r>
            <a:r>
              <a:rPr lang="en-US" sz="3200" b="1" i="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economiei</a:t>
            </a:r>
            <a:r>
              <a:rPr lang="en-US" sz="3200" b="1" i="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circulare</a:t>
            </a:r>
            <a:r>
              <a:rPr lang="ru-MD" sz="3200" i="1" dirty="0">
                <a:solidFill>
                  <a:schemeClr val="accent3">
                    <a:lumMod val="50000"/>
                  </a:schemeClr>
                </a:solidFill>
                <a:effectLst/>
                <a:latin typeface="Times New Roman" panose="02020603050405020304" pitchFamily="18" charset="0"/>
                <a:cs typeface="Times New Roman" panose="02020603050405020304" pitchFamily="18" charset="0"/>
              </a:rPr>
              <a:t> </a:t>
            </a:r>
            <a:endParaRPr lang="ru-RU" sz="3200" b="1" i="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r>
              <a:rPr lang="en-US" dirty="0" err="1">
                <a:solidFill>
                  <a:schemeClr val="bg2">
                    <a:lumMod val="10000"/>
                  </a:schemeClr>
                </a:solidFill>
              </a:rPr>
              <a:t>Dr.în</a:t>
            </a:r>
            <a:r>
              <a:rPr lang="en-US" dirty="0">
                <a:solidFill>
                  <a:schemeClr val="bg2">
                    <a:lumMod val="10000"/>
                  </a:schemeClr>
                </a:solidFill>
              </a:rPr>
              <a:t> </a:t>
            </a:r>
            <a:r>
              <a:rPr lang="en-US" dirty="0" err="1">
                <a:solidFill>
                  <a:schemeClr val="bg2">
                    <a:lumMod val="10000"/>
                  </a:schemeClr>
                </a:solidFill>
              </a:rPr>
              <a:t>drept</a:t>
            </a:r>
            <a:r>
              <a:rPr lang="en-US" dirty="0">
                <a:solidFill>
                  <a:schemeClr val="bg2">
                    <a:lumMod val="10000"/>
                  </a:schemeClr>
                </a:solidFill>
              </a:rPr>
              <a:t>, </a:t>
            </a:r>
            <a:r>
              <a:rPr lang="en-US" dirty="0" err="1">
                <a:solidFill>
                  <a:schemeClr val="bg2">
                    <a:lumMod val="10000"/>
                  </a:schemeClr>
                </a:solidFill>
              </a:rPr>
              <a:t>conf.univ</a:t>
            </a:r>
            <a:r>
              <a:rPr lang="en-US" dirty="0">
                <a:solidFill>
                  <a:schemeClr val="bg2">
                    <a:lumMod val="10000"/>
                  </a:schemeClr>
                </a:solidFill>
              </a:rPr>
              <a:t>.</a:t>
            </a:r>
          </a:p>
          <a:p>
            <a:r>
              <a:rPr lang="en-US" dirty="0">
                <a:solidFill>
                  <a:schemeClr val="bg2">
                    <a:lumMod val="10000"/>
                  </a:schemeClr>
                </a:solidFill>
              </a:rPr>
              <a:t>Natalia ZAMFIR</a:t>
            </a:r>
            <a:endParaRPr lang="ro-RO" dirty="0">
              <a:solidFill>
                <a:schemeClr val="bg2">
                  <a:lumMod val="10000"/>
                </a:schemeClr>
              </a:solidFill>
            </a:endParaRPr>
          </a:p>
          <a:p>
            <a:endParaRPr lang="ro-RO" dirty="0">
              <a:solidFill>
                <a:schemeClr val="tx1"/>
              </a:solidFill>
            </a:endParaRPr>
          </a:p>
        </p:txBody>
      </p:sp>
      <p:sp>
        <p:nvSpPr>
          <p:cNvPr id="6" name="AutoShape 4" descr="https://apis.mail.yahoo.com/ws/v3/mailboxes/@.id==VjN-FgkLbbz3i9Mc4qYUVklPBLPW2cQs8FPSVIg87Fen23Dty7bkcc9lc_nT1X9iuEEQ_tmbZU_QP6bd5QzJLzvu9w/messages/@.id==AA5oLiQrXdXjXDeGfgeJsBZWbcs/content/parts/@.id==2/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7" name="AutoShape 6" descr="https://apis.mail.yahoo.com/ws/v3/mailboxes/@.id==VjN-FgkLbbz3i9Mc4qYUVklPBLPW2cQs8FPSVIg87Fen23Dty7bkcc9lc_nT1X9iuEEQ_tmbZU_QP6bd5QzJLzvu9w/messages/@.id==AA5oLiQrXdXjXDeGfgeJsBZWbcs/content/parts/@.id==2/thumbnail?appId=YMailNorr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B7CBA43-0CC9-2974-A27D-58CB4473C5F6}"/>
              </a:ext>
            </a:extLst>
          </p:cNvPr>
          <p:cNvSpPr>
            <a:spLocks noGrp="1"/>
          </p:cNvSpPr>
          <p:nvPr>
            <p:ph idx="1"/>
          </p:nvPr>
        </p:nvSpPr>
        <p:spPr>
          <a:xfrm>
            <a:off x="872067" y="2060848"/>
            <a:ext cx="7408333" cy="4065315"/>
          </a:xfrm>
        </p:spPr>
        <p:txBody>
          <a:bodyPr>
            <a:normAutofit fontScale="92500" lnSpcReduction="20000"/>
          </a:bodyPr>
          <a:lstStyle/>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Arial" panose="020B0604020202020204" pitchFamily="34" charset="0"/>
              </a:rPr>
              <a:t>Republica Moldova are o lege-cadru pentru sectorul energetic, </a:t>
            </a:r>
            <a:r>
              <a:rPr lang="ro-RO" sz="1800" b="1" dirty="0">
                <a:effectLst/>
                <a:latin typeface="Times New Roman" panose="02020603050405020304" pitchFamily="18" charset="0"/>
                <a:ea typeface="Calibri" panose="020F0502020204030204" pitchFamily="34" charset="0"/>
                <a:cs typeface="Arial" panose="020B0604020202020204" pitchFamily="34" charset="0"/>
              </a:rPr>
              <a:t>Legea nr. 174 din 21 septembrie 2017 cu privire la energetică</a:t>
            </a:r>
            <a:r>
              <a:rPr lang="ro-RO" sz="1800" dirty="0">
                <a:effectLst/>
                <a:latin typeface="Times New Roman" panose="02020603050405020304" pitchFamily="18" charset="0"/>
                <a:ea typeface="Calibri" panose="020F0502020204030204" pitchFamily="34" charset="0"/>
                <a:cs typeface="Arial" panose="020B0604020202020204" pitchFamily="34" charset="0"/>
              </a:rPr>
              <a:t>, care stabilește cadrul juridic pentru organizarea, reglementarea și asigurarea funcționării eficiente și sigure a sectoarelor energeticii. Legea reglementează cerințe față de </a:t>
            </a:r>
            <a:r>
              <a:rPr lang="ro-RO" sz="1800" dirty="0">
                <a:solidFill>
                  <a:srgbClr val="00B050"/>
                </a:solidFill>
                <a:effectLst/>
                <a:latin typeface="Times New Roman" panose="02020603050405020304" pitchFamily="18" charset="0"/>
                <a:ea typeface="Times New Roman" panose="02020603050405020304" pitchFamily="18" charset="0"/>
              </a:rPr>
              <a:t>Planul Național integrat privind Energia și Clima.</a:t>
            </a:r>
            <a:endParaRPr lang="ro-RO" sz="18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p>
            <a:pPr indent="457200" algn="just"/>
            <a:r>
              <a:rPr lang="ro-RO" sz="1800" dirty="0">
                <a:solidFill>
                  <a:srgbClr val="00B050"/>
                </a:solidFill>
                <a:effectLst/>
                <a:latin typeface="Times New Roman" panose="02020603050405020304" pitchFamily="18" charset="0"/>
                <a:ea typeface="Times New Roman" panose="02020603050405020304" pitchFamily="18" charset="0"/>
              </a:rPr>
              <a:t>Planul Național integrat privind Energia și Clima utilizează în calitate de punct de referință cadrul de politici publice existent în domeniul energie și climă, detaliază evoluția previzibilă a cadrului de politici publice și estimează impactul măsurilor în domeniul energie și climă în perioada 2023 – 2030, și oferă o perspectiva a evoluției pentru orizontul anului 2050.</a:t>
            </a:r>
            <a:endParaRPr lang="ru-MD" sz="1800" dirty="0">
              <a:solidFill>
                <a:srgbClr val="00B050"/>
              </a:solidFill>
              <a:effectLst/>
              <a:latin typeface="Times New Roman" panose="02020603050405020304" pitchFamily="18" charset="0"/>
              <a:ea typeface="Times New Roman" panose="02020603050405020304" pitchFamily="18" charset="0"/>
            </a:endParaRPr>
          </a:p>
          <a:p>
            <a:pPr indent="457200" algn="just"/>
            <a:r>
              <a:rPr lang="ro-MD" sz="1800" dirty="0">
                <a:effectLst/>
                <a:latin typeface="Times New Roman" panose="02020603050405020304" pitchFamily="18" charset="0"/>
                <a:ea typeface="Times New Roman" panose="02020603050405020304" pitchFamily="18" charset="0"/>
              </a:rPr>
              <a:t>PNIEC stabilește și descrie obiectivele politicii de stat în domeniul eficienței energetice, în domeniul surselor de energie regenerabilă și de reducere emisiilor GES, inclusiv detaliază modalitatea de atingere a țintelor respective.Acest document acoperă cele 5 dimensiuni ale Uniunii Energetice: (i) Decarbonizare, (ii) Eficiență energetică, (iii) Securitate energetică, (iv) Piață internă a energiei și (v) Cercetare, inovare și competitivitate. </a:t>
            </a:r>
            <a:endParaRPr lang="ru-MD" sz="1800" dirty="0">
              <a:effectLst/>
              <a:latin typeface="Calibri" panose="020F0502020204030204" pitchFamily="34" charset="0"/>
              <a:ea typeface="Calibri" panose="020F0502020204030204" pitchFamily="34" charset="0"/>
              <a:cs typeface="Arial" panose="020B0604020202020204" pitchFamily="34" charset="0"/>
            </a:endParaRPr>
          </a:p>
          <a:p>
            <a:r>
              <a:rPr lang="ro-RO" sz="18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https://www.legis.md/cautare/getResults?doc_id=128128&amp;lang=ro</a:t>
            </a:r>
            <a:r>
              <a:rPr lang="ro-RO" sz="1800" dirty="0">
                <a:effectLst/>
                <a:latin typeface="Times New Roman" panose="02020603050405020304" pitchFamily="18" charset="0"/>
                <a:ea typeface="Calibri" panose="020F0502020204030204" pitchFamily="34" charset="0"/>
                <a:cs typeface="Arial" panose="020B0604020202020204" pitchFamily="34" charset="0"/>
              </a:rPr>
              <a:t> </a:t>
            </a:r>
            <a:endParaRPr lang="ru-MD" sz="1800" dirty="0">
              <a:effectLst/>
              <a:latin typeface="Calibri" panose="020F0502020204030204" pitchFamily="34" charset="0"/>
              <a:ea typeface="Calibri" panose="020F0502020204030204" pitchFamily="34" charset="0"/>
              <a:cs typeface="Arial" panose="020B0604020202020204" pitchFamily="34" charset="0"/>
            </a:endParaRPr>
          </a:p>
          <a:p>
            <a:endParaRPr lang="ru-MD" dirty="0"/>
          </a:p>
        </p:txBody>
      </p:sp>
      <p:sp>
        <p:nvSpPr>
          <p:cNvPr id="3" name="Заголовок 2">
            <a:extLst>
              <a:ext uri="{FF2B5EF4-FFF2-40B4-BE49-F238E27FC236}">
                <a16:creationId xmlns:a16="http://schemas.microsoft.com/office/drawing/2014/main" id="{28A0A6D5-CA95-F0E0-2E14-D757AC5A60FF}"/>
              </a:ext>
            </a:extLst>
          </p:cNvPr>
          <p:cNvSpPr>
            <a:spLocks noGrp="1"/>
          </p:cNvSpPr>
          <p:nvPr>
            <p:ph type="title"/>
          </p:nvPr>
        </p:nvSpPr>
        <p:spPr/>
        <p:txBody>
          <a:bodyPr>
            <a:normAutofit fontScale="90000"/>
          </a:bodyPr>
          <a:lstStyle/>
          <a:p>
            <a:r>
              <a:rPr lang="en-US" sz="4400" b="1" dirty="0" err="1">
                <a:solidFill>
                  <a:schemeClr val="tx1"/>
                </a:solidFill>
                <a:effectLst/>
                <a:latin typeface="Times New Roman" panose="02020603050405020304" pitchFamily="18" charset="0"/>
                <a:ea typeface="Times New Roman" panose="02020603050405020304" pitchFamily="18" charset="0"/>
              </a:rPr>
              <a:t>Cadrul</a:t>
            </a:r>
            <a:r>
              <a:rPr lang="en-US" sz="4400" b="1" dirty="0">
                <a:solidFill>
                  <a:schemeClr val="tx1"/>
                </a:solidFill>
                <a:effectLst/>
                <a:latin typeface="Times New Roman" panose="02020603050405020304" pitchFamily="18" charset="0"/>
                <a:ea typeface="Times New Roman" panose="02020603050405020304" pitchFamily="18" charset="0"/>
              </a:rPr>
              <a:t> legal </a:t>
            </a:r>
            <a:r>
              <a:rPr lang="en-US" sz="4400" b="1" dirty="0" err="1">
                <a:solidFill>
                  <a:srgbClr val="0D0D0D"/>
                </a:solidFill>
                <a:effectLst/>
                <a:latin typeface="Times New Roman" panose="02020603050405020304" pitchFamily="18" charset="0"/>
                <a:ea typeface="Times New Roman" panose="02020603050405020304" pitchFamily="18" charset="0"/>
              </a:rPr>
              <a:t>pentru</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promovarea</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economiei</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circulare</a:t>
            </a:r>
            <a:endParaRPr lang="ru-MD" dirty="0"/>
          </a:p>
        </p:txBody>
      </p:sp>
    </p:spTree>
    <p:extLst>
      <p:ext uri="{BB962C8B-B14F-4D97-AF65-F5344CB8AC3E}">
        <p14:creationId xmlns:p14="http://schemas.microsoft.com/office/powerpoint/2010/main" val="355590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7989CC7A-1088-4B40-70FD-23BD1E15A57D}"/>
              </a:ext>
            </a:extLst>
          </p:cNvPr>
          <p:cNvSpPr>
            <a:spLocks noGrp="1"/>
          </p:cNvSpPr>
          <p:nvPr>
            <p:ph idx="1"/>
          </p:nvPr>
        </p:nvSpPr>
        <p:spPr/>
        <p:txBody>
          <a:bodyPr>
            <a:normAutofit lnSpcReduction="10000"/>
          </a:bodyPr>
          <a:lstStyle/>
          <a:p>
            <a:r>
              <a:rPr lang="ro-RO" sz="2400" b="1" dirty="0">
                <a:effectLst/>
                <a:latin typeface="Times New Roman" panose="02020603050405020304" pitchFamily="18" charset="0"/>
                <a:ea typeface="Times New Roman" panose="02020603050405020304" pitchFamily="18" charset="0"/>
              </a:rPr>
              <a:t>Legea nr.139/2018 cu privire la eficiența energetică</a:t>
            </a:r>
            <a:r>
              <a:rPr lang="ro-RO"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stabilește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principiile</a:t>
            </a:r>
            <a:r>
              <a:rPr lang="en-US" sz="2400" dirty="0">
                <a:effectLst/>
                <a:latin typeface="Times New Roman" panose="02020603050405020304" pitchFamily="18" charset="0"/>
                <a:ea typeface="Times New Roman" panose="02020603050405020304" pitchFamily="18" charset="0"/>
              </a:rPr>
              <a:t> și </a:t>
            </a:r>
            <a:r>
              <a:rPr lang="en-US" sz="2400" dirty="0" err="1">
                <a:effectLst/>
                <a:latin typeface="Times New Roman" panose="02020603050405020304" pitchFamily="18" charset="0"/>
                <a:ea typeface="Times New Roman" panose="02020603050405020304" pitchFamily="18" charset="0"/>
              </a:rPr>
              <a:t>cerințele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necesare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pentru</a:t>
            </a:r>
            <a:r>
              <a:rPr lang="en-US" sz="2400" dirty="0">
                <a:effectLst/>
                <a:latin typeface="Times New Roman" panose="02020603050405020304" pitchFamily="18" charset="0"/>
                <a:ea typeface="Times New Roman" panose="02020603050405020304" pitchFamily="18" charset="0"/>
              </a:rPr>
              <a:t> a </a:t>
            </a:r>
            <a:r>
              <a:rPr lang="en-US" sz="2400" dirty="0" err="1">
                <a:effectLst/>
                <a:latin typeface="Times New Roman" panose="02020603050405020304" pitchFamily="18" charset="0"/>
                <a:ea typeface="Times New Roman" panose="02020603050405020304" pitchFamily="18" charset="0"/>
              </a:rPr>
              <a:t>impulsiona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măsurile</a:t>
            </a:r>
            <a:r>
              <a:rPr lang="en-US" sz="2400" dirty="0">
                <a:effectLst/>
                <a:latin typeface="Times New Roman" panose="02020603050405020304" pitchFamily="18" charset="0"/>
                <a:ea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rPr>
              <a:t>eficiență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energetică</a:t>
            </a:r>
            <a:r>
              <a:rPr lang="en-US" sz="2400" dirty="0">
                <a:effectLst/>
                <a:latin typeface="Times New Roman" panose="02020603050405020304" pitchFamily="18" charset="0"/>
                <a:ea typeface="Times New Roman" panose="02020603050405020304" pitchFamily="18" charset="0"/>
              </a:rPr>
              <a:t>, cum </a:t>
            </a:r>
            <a:r>
              <a:rPr lang="en-US" sz="2400" dirty="0" err="1">
                <a:effectLst/>
                <a:latin typeface="Times New Roman" panose="02020603050405020304" pitchFamily="18" charset="0"/>
                <a:ea typeface="Times New Roman" panose="02020603050405020304" pitchFamily="18" charset="0"/>
              </a:rPr>
              <a:t>ar</a:t>
            </a:r>
            <a:r>
              <a:rPr lang="en-US" sz="2400" dirty="0">
                <a:effectLst/>
                <a:latin typeface="Times New Roman" panose="02020603050405020304" pitchFamily="18" charset="0"/>
                <a:ea typeface="Times New Roman" panose="02020603050405020304" pitchFamily="18" charset="0"/>
              </a:rPr>
              <a:t> fi </a:t>
            </a:r>
            <a:r>
              <a:rPr lang="en-US" sz="2400" dirty="0" err="1">
                <a:effectLst/>
                <a:latin typeface="Times New Roman" panose="02020603050405020304" pitchFamily="18" charset="0"/>
                <a:ea typeface="Times New Roman" panose="02020603050405020304" pitchFamily="18" charset="0"/>
              </a:rPr>
              <a:t>elaborarea</a:t>
            </a:r>
            <a:r>
              <a:rPr lang="en-US" sz="2400" dirty="0">
                <a:effectLst/>
                <a:latin typeface="Times New Roman" panose="02020603050405020304" pitchFamily="18" charset="0"/>
                <a:ea typeface="Times New Roman" panose="02020603050405020304" pitchFamily="18" charset="0"/>
              </a:rPr>
              <a:t> unei </a:t>
            </a:r>
            <a:r>
              <a:rPr lang="en-US" sz="2400" dirty="0" err="1">
                <a:effectLst/>
                <a:latin typeface="Times New Roman" panose="02020603050405020304" pitchFamily="18" charset="0"/>
                <a:ea typeface="Times New Roman" panose="02020603050405020304" pitchFamily="18" charset="0"/>
              </a:rPr>
              <a:t>strategii</a:t>
            </a:r>
            <a:r>
              <a:rPr lang="en-US" sz="2400" dirty="0">
                <a:effectLst/>
                <a:latin typeface="Times New Roman" panose="02020603050405020304" pitchFamily="18" charset="0"/>
                <a:ea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rPr>
              <a:t>eficiență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energetică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renovările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anuale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obligatorii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schemele</a:t>
            </a:r>
            <a:r>
              <a:rPr lang="en-US" sz="2400" dirty="0">
                <a:effectLst/>
                <a:latin typeface="Times New Roman" panose="02020603050405020304" pitchFamily="18" charset="0"/>
                <a:ea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rPr>
              <a:t>obligativitate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eficienței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energetice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integrarea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eficienței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energetice</a:t>
            </a:r>
            <a:r>
              <a:rPr lang="en-US" sz="2400" dirty="0">
                <a:effectLst/>
                <a:latin typeface="Times New Roman" panose="02020603050405020304" pitchFamily="18" charset="0"/>
                <a:ea typeface="Times New Roman" panose="02020603050405020304" pitchFamily="18" charset="0"/>
              </a:rPr>
              <a:t> în </a:t>
            </a:r>
            <a:r>
              <a:rPr lang="en-US" sz="2400" dirty="0" err="1">
                <a:effectLst/>
                <a:latin typeface="Times New Roman" panose="02020603050405020304" pitchFamily="18" charset="0"/>
                <a:ea typeface="Times New Roman" panose="02020603050405020304" pitchFamily="18" charset="0"/>
              </a:rPr>
              <a:t>achizițiile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publice</a:t>
            </a:r>
            <a:r>
              <a:rPr lang="en-US" sz="2400" dirty="0">
                <a:effectLst/>
                <a:latin typeface="Times New Roman" panose="02020603050405020304" pitchFamily="18" charset="0"/>
                <a:ea typeface="Times New Roman" panose="02020603050405020304" pitchFamily="18" charset="0"/>
              </a:rPr>
              <a:t> și </a:t>
            </a:r>
            <a:r>
              <a:rPr lang="en-US" sz="2400" dirty="0" err="1">
                <a:effectLst/>
                <a:latin typeface="Times New Roman" panose="02020603050405020304" pitchFamily="18" charset="0"/>
                <a:ea typeface="Times New Roman" panose="02020603050405020304" pitchFamily="18" charset="0"/>
              </a:rPr>
              <a:t>promovarea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serviciilor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energetice</a:t>
            </a:r>
            <a:r>
              <a:rPr lang="en-US" sz="2400" dirty="0">
                <a:effectLst/>
                <a:latin typeface="Times New Roman" panose="02020603050405020304" pitchFamily="18" charset="0"/>
                <a:ea typeface="Times New Roman" panose="02020603050405020304" pitchFamily="18" charset="0"/>
              </a:rPr>
              <a:t>.</a:t>
            </a:r>
          </a:p>
          <a:p>
            <a:r>
              <a:rPr lang="ro-MD" sz="2400" dirty="0">
                <a:effectLst/>
                <a:latin typeface="Times New Roman" panose="02020603050405020304" pitchFamily="18" charset="0"/>
                <a:ea typeface="Times New Roman" panose="02020603050405020304" pitchFamily="18" charset="0"/>
                <a:hlinkClick r:id="rId2"/>
              </a:rPr>
              <a:t>https://www.legis.md/cautare/getResults?doc_id=142443&amp;lang=ro#</a:t>
            </a:r>
            <a:r>
              <a:rPr lang="ro-MD" sz="2400" dirty="0">
                <a:effectLst/>
                <a:latin typeface="Times New Roman" panose="02020603050405020304" pitchFamily="18" charset="0"/>
                <a:ea typeface="Times New Roman" panose="02020603050405020304" pitchFamily="18" charset="0"/>
              </a:rPr>
              <a:t> </a:t>
            </a:r>
            <a:endParaRPr lang="ru-MD" sz="24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7FF007F0-D1DE-24D2-458D-3DB7CE0DEA17}"/>
              </a:ext>
            </a:extLst>
          </p:cNvPr>
          <p:cNvSpPr>
            <a:spLocks noGrp="1"/>
          </p:cNvSpPr>
          <p:nvPr>
            <p:ph type="title"/>
          </p:nvPr>
        </p:nvSpPr>
        <p:spPr/>
        <p:txBody>
          <a:bodyPr>
            <a:normAutofit fontScale="90000"/>
          </a:bodyPr>
          <a:lstStyle/>
          <a:p>
            <a:r>
              <a:rPr lang="en-US" sz="4400" b="1" dirty="0" err="1">
                <a:solidFill>
                  <a:schemeClr val="tx1"/>
                </a:solidFill>
                <a:effectLst/>
                <a:latin typeface="Times New Roman" panose="02020603050405020304" pitchFamily="18" charset="0"/>
                <a:ea typeface="Times New Roman" panose="02020603050405020304" pitchFamily="18" charset="0"/>
              </a:rPr>
              <a:t>Cadrul</a:t>
            </a:r>
            <a:r>
              <a:rPr lang="en-US" sz="4400" b="1" dirty="0">
                <a:solidFill>
                  <a:schemeClr val="tx1"/>
                </a:solidFill>
                <a:effectLst/>
                <a:latin typeface="Times New Roman" panose="02020603050405020304" pitchFamily="18" charset="0"/>
                <a:ea typeface="Times New Roman" panose="02020603050405020304" pitchFamily="18" charset="0"/>
              </a:rPr>
              <a:t> legal </a:t>
            </a:r>
            <a:r>
              <a:rPr lang="en-US" sz="4400" b="1" dirty="0" err="1">
                <a:solidFill>
                  <a:srgbClr val="0D0D0D"/>
                </a:solidFill>
                <a:effectLst/>
                <a:latin typeface="Times New Roman" panose="02020603050405020304" pitchFamily="18" charset="0"/>
                <a:ea typeface="Times New Roman" panose="02020603050405020304" pitchFamily="18" charset="0"/>
              </a:rPr>
              <a:t>pentru</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promovarea</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economiei</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circulare</a:t>
            </a:r>
            <a:endParaRPr lang="ru-MD" dirty="0"/>
          </a:p>
        </p:txBody>
      </p:sp>
    </p:spTree>
    <p:extLst>
      <p:ext uri="{BB962C8B-B14F-4D97-AF65-F5344CB8AC3E}">
        <p14:creationId xmlns:p14="http://schemas.microsoft.com/office/powerpoint/2010/main" val="195450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B6675E1A-4D24-541F-E6B2-D3C4909198CD}"/>
              </a:ext>
            </a:extLst>
          </p:cNvPr>
          <p:cNvSpPr>
            <a:spLocks noGrp="1"/>
          </p:cNvSpPr>
          <p:nvPr>
            <p:ph idx="1"/>
          </p:nvPr>
        </p:nvSpPr>
        <p:spPr>
          <a:xfrm>
            <a:off x="872067" y="1772816"/>
            <a:ext cx="7408333" cy="4353347"/>
          </a:xfrm>
        </p:spPr>
        <p:txBody>
          <a:bodyPr>
            <a:normAutofit fontScale="77500" lnSpcReduction="20000"/>
          </a:bodyPr>
          <a:lstStyle/>
          <a:p>
            <a:pPr algn="just">
              <a:lnSpc>
                <a:spcPct val="107000"/>
              </a:lnSpc>
              <a:spcAft>
                <a:spcPts val="800"/>
              </a:spcAft>
            </a:pPr>
            <a:r>
              <a:rPr lang="ro-RO" sz="2400" b="1" dirty="0">
                <a:effectLst/>
                <a:latin typeface="Times New Roman" panose="02020603050405020304" pitchFamily="18" charset="0"/>
                <a:ea typeface="Calibri" panose="020F0502020204030204" pitchFamily="34" charset="0"/>
                <a:cs typeface="Arial" panose="020B0604020202020204" pitchFamily="34" charset="0"/>
              </a:rPr>
              <a:t>Legea nr. 10 din 26 februarie 2016 privind promovarea utilizării energiei din surse regenerabile </a:t>
            </a:r>
            <a:r>
              <a:rPr lang="ro-RO" sz="2400" dirty="0">
                <a:effectLst/>
                <a:latin typeface="Times New Roman" panose="02020603050405020304" pitchFamily="18" charset="0"/>
                <a:ea typeface="Calibri" panose="020F0502020204030204" pitchFamily="34" charset="0"/>
                <a:cs typeface="Arial" panose="020B0604020202020204" pitchFamily="34" charset="0"/>
              </a:rPr>
              <a:t>trasează cadrul de reglementare pentru energia electrică din surse regenerabile. În special, aceasta prezintă trei scheme de sprijin:  Aceasta stabilește, în principal, trei scheme de sprijin: </a:t>
            </a:r>
            <a:endParaRPr lang="ru-MD"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ro-RO" sz="2400" dirty="0">
                <a:effectLst/>
                <a:latin typeface="Times New Roman" panose="02020603050405020304" pitchFamily="18" charset="0"/>
                <a:ea typeface="Calibri" panose="020F0502020204030204" pitchFamily="34" charset="0"/>
                <a:cs typeface="Arial" panose="020B0604020202020204" pitchFamily="34" charset="0"/>
              </a:rPr>
              <a:t>Un preț fix, stabilit în cadrul unei licitații pentru unitățile de mare capacitate (peste un prag de capacitate care urmează să fie stabilit printr-o hotărâre de guvern); </a:t>
            </a:r>
            <a:endParaRPr lang="ru-MD"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ro-RO" sz="2400" dirty="0">
                <a:effectLst/>
                <a:latin typeface="Times New Roman" panose="02020603050405020304" pitchFamily="18" charset="0"/>
                <a:ea typeface="Calibri" panose="020F0502020204030204" pitchFamily="34" charset="0"/>
                <a:cs typeface="Arial" panose="020B0604020202020204" pitchFamily="34" charset="0"/>
              </a:rPr>
              <a:t>O schemă de tarife fixe pentru centralele electrice cu o capacitate care nu depășește limita de capacitate stabilită de guvern, dar care nu este mai mică de 10 kW; și</a:t>
            </a:r>
            <a:endParaRPr lang="ru-MD"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ro-RO" sz="2400" dirty="0">
                <a:effectLst/>
                <a:latin typeface="Times New Roman" panose="02020603050405020304" pitchFamily="18" charset="0"/>
                <a:ea typeface="Calibri" panose="020F0502020204030204" pitchFamily="34" charset="0"/>
                <a:cs typeface="Arial" panose="020B0604020202020204" pitchFamily="34" charset="0"/>
              </a:rPr>
              <a:t>Contorizarea netă pentru sursele de energie regenerabile mici, pentru consumul propriu de energie electrică (mai puțin de 200 kW). </a:t>
            </a:r>
          </a:p>
          <a:p>
            <a:pPr marL="342900" lvl="0" indent="-342900" algn="just">
              <a:lnSpc>
                <a:spcPct val="107000"/>
              </a:lnSpc>
              <a:spcAft>
                <a:spcPts val="800"/>
              </a:spcAft>
              <a:buFont typeface="Symbol" pitchFamily="2" charset="2"/>
              <a:buChar char=""/>
            </a:pPr>
            <a:r>
              <a:rPr lang="ro-RO" sz="2400" dirty="0">
                <a:effectLst/>
                <a:latin typeface="Times New Roman" panose="02020603050405020304" pitchFamily="18" charset="0"/>
                <a:ea typeface="Calibri" panose="020F0502020204030204" pitchFamily="34" charset="0"/>
                <a:cs typeface="Arial" panose="020B0604020202020204" pitchFamily="34" charset="0"/>
                <a:hlinkClick r:id="rId2"/>
              </a:rPr>
              <a:t>https://www.legis.md/cautare/getResults?doc_id=142439&amp;lang=ro#</a:t>
            </a:r>
            <a:r>
              <a:rPr lang="ro-RO" sz="2400" dirty="0">
                <a:effectLst/>
                <a:latin typeface="Times New Roman" panose="02020603050405020304" pitchFamily="18" charset="0"/>
                <a:ea typeface="Calibri" panose="020F0502020204030204" pitchFamily="34" charset="0"/>
                <a:cs typeface="Arial" panose="020B0604020202020204" pitchFamily="34" charset="0"/>
              </a:rPr>
              <a:t>  </a:t>
            </a:r>
            <a:endParaRPr lang="ru-MD" sz="2400" dirty="0">
              <a:effectLst/>
              <a:latin typeface="Calibri" panose="020F0502020204030204" pitchFamily="34" charset="0"/>
              <a:ea typeface="Calibri" panose="020F0502020204030204" pitchFamily="34" charset="0"/>
              <a:cs typeface="Arial" panose="020B0604020202020204" pitchFamily="34" charset="0"/>
            </a:endParaRPr>
          </a:p>
          <a:p>
            <a:endParaRPr lang="ru-MD" dirty="0"/>
          </a:p>
        </p:txBody>
      </p:sp>
      <p:sp>
        <p:nvSpPr>
          <p:cNvPr id="3" name="Заголовок 2">
            <a:extLst>
              <a:ext uri="{FF2B5EF4-FFF2-40B4-BE49-F238E27FC236}">
                <a16:creationId xmlns:a16="http://schemas.microsoft.com/office/drawing/2014/main" id="{0B3AFF87-0395-A912-60C2-EC8F23A654D5}"/>
              </a:ext>
            </a:extLst>
          </p:cNvPr>
          <p:cNvSpPr>
            <a:spLocks noGrp="1"/>
          </p:cNvSpPr>
          <p:nvPr>
            <p:ph type="title"/>
          </p:nvPr>
        </p:nvSpPr>
        <p:spPr/>
        <p:txBody>
          <a:bodyPr>
            <a:normAutofit fontScale="90000"/>
          </a:bodyPr>
          <a:lstStyle/>
          <a:p>
            <a:r>
              <a:rPr lang="en-US" sz="4400" b="1" dirty="0" err="1">
                <a:solidFill>
                  <a:schemeClr val="tx1"/>
                </a:solidFill>
                <a:effectLst/>
                <a:latin typeface="Times New Roman" panose="02020603050405020304" pitchFamily="18" charset="0"/>
                <a:ea typeface="Times New Roman" panose="02020603050405020304" pitchFamily="18" charset="0"/>
              </a:rPr>
              <a:t>Cadrul</a:t>
            </a:r>
            <a:r>
              <a:rPr lang="en-US" sz="4400" b="1" dirty="0">
                <a:solidFill>
                  <a:schemeClr val="tx1"/>
                </a:solidFill>
                <a:effectLst/>
                <a:latin typeface="Times New Roman" panose="02020603050405020304" pitchFamily="18" charset="0"/>
                <a:ea typeface="Times New Roman" panose="02020603050405020304" pitchFamily="18" charset="0"/>
              </a:rPr>
              <a:t> legal </a:t>
            </a:r>
            <a:r>
              <a:rPr lang="en-US" sz="4400" b="1" dirty="0" err="1">
                <a:solidFill>
                  <a:srgbClr val="0D0D0D"/>
                </a:solidFill>
                <a:effectLst/>
                <a:latin typeface="Times New Roman" panose="02020603050405020304" pitchFamily="18" charset="0"/>
                <a:ea typeface="Times New Roman" panose="02020603050405020304" pitchFamily="18" charset="0"/>
              </a:rPr>
              <a:t>pentru</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promovarea</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economiei</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circulare</a:t>
            </a:r>
            <a:endParaRPr lang="ru-MD" dirty="0"/>
          </a:p>
        </p:txBody>
      </p:sp>
    </p:spTree>
    <p:extLst>
      <p:ext uri="{BB962C8B-B14F-4D97-AF65-F5344CB8AC3E}">
        <p14:creationId xmlns:p14="http://schemas.microsoft.com/office/powerpoint/2010/main" val="394183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F2EF431-6641-E17C-B55B-44299842F880}"/>
              </a:ext>
            </a:extLst>
          </p:cNvPr>
          <p:cNvSpPr>
            <a:spLocks noGrp="1"/>
          </p:cNvSpPr>
          <p:nvPr>
            <p:ph idx="1"/>
          </p:nvPr>
        </p:nvSpPr>
        <p:spPr>
          <a:xfrm>
            <a:off x="539553" y="1591056"/>
            <a:ext cx="8064896" cy="4790272"/>
          </a:xfrm>
        </p:spPr>
        <p:txBody>
          <a:bodyPr>
            <a:normAutofit fontScale="92500" lnSpcReduction="10000"/>
          </a:bodyPr>
          <a:lstStyle/>
          <a:p>
            <a:pPr indent="342900" algn="just"/>
            <a:r>
              <a:rPr lang="en-US" sz="1800" b="1" dirty="0" err="1">
                <a:effectLst/>
                <a:latin typeface="Times New Roman" panose="02020603050405020304" pitchFamily="18" charset="0"/>
                <a:ea typeface="Times New Roman" panose="02020603050405020304" pitchFamily="18" charset="0"/>
              </a:rPr>
              <a:t>Legea</a:t>
            </a:r>
            <a:r>
              <a:rPr lang="en-US" sz="1800" b="1" dirty="0">
                <a:effectLst/>
                <a:latin typeface="Times New Roman" panose="02020603050405020304" pitchFamily="18" charset="0"/>
                <a:ea typeface="Times New Roman" panose="02020603050405020304" pitchFamily="18" charset="0"/>
              </a:rPr>
              <a:t> nr.209/2016 </a:t>
            </a:r>
            <a:r>
              <a:rPr lang="en-US" sz="1800" b="1" dirty="0" err="1">
                <a:effectLst/>
                <a:latin typeface="Times New Roman" panose="02020603050405020304" pitchFamily="18" charset="0"/>
                <a:ea typeface="Times New Roman" panose="02020603050405020304" pitchFamily="18" charset="0"/>
              </a:rPr>
              <a:t>privind</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deșeurile</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preluat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majoritatea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reglementărilor</a:t>
            </a:r>
            <a:r>
              <a:rPr lang="en-US" sz="1800" dirty="0">
                <a:effectLst/>
                <a:latin typeface="Times New Roman" panose="02020603050405020304" pitchFamily="18" charset="0"/>
                <a:ea typeface="Times New Roman" panose="02020603050405020304" pitchFamily="18" charset="0"/>
              </a:rPr>
              <a:t> din </a:t>
            </a:r>
            <a:r>
              <a:rPr lang="en-US" sz="1800" i="1" dirty="0" err="1">
                <a:effectLst/>
                <a:latin typeface="Times New Roman" panose="02020603050405020304" pitchFamily="18" charset="0"/>
                <a:ea typeface="Times New Roman" panose="02020603050405020304" pitchFamily="18" charset="0"/>
              </a:rPr>
              <a:t>Directiva</a:t>
            </a:r>
            <a:r>
              <a:rPr lang="en-US" sz="1800" i="1" dirty="0">
                <a:effectLst/>
                <a:latin typeface="Times New Roman" panose="02020603050405020304" pitchFamily="18" charset="0"/>
                <a:ea typeface="Times New Roman" panose="02020603050405020304" pitchFamily="18" charset="0"/>
              </a:rPr>
              <a:t> nr.2008/98/CE</a:t>
            </a:r>
            <a:r>
              <a:rPr lang="en-US" sz="1800" dirty="0">
                <a:effectLst/>
                <a:latin typeface="Times New Roman" panose="02020603050405020304" pitchFamily="18" charset="0"/>
                <a:ea typeface="Times New Roman" panose="02020603050405020304" pitchFamily="18" charset="0"/>
              </a:rPr>
              <a:t>, care </a:t>
            </a:r>
            <a:r>
              <a:rPr lang="en-US" sz="1800" dirty="0" err="1">
                <a:effectLst/>
                <a:latin typeface="Times New Roman" panose="02020603050405020304" pitchFamily="18" charset="0"/>
                <a:ea typeface="Times New Roman" panose="02020603050405020304" pitchFamily="18" charset="0"/>
              </a:rPr>
              <a:t>uniformizează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practici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contemporane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gestionare</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deșeurilor</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concepe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instituția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Responsabilitatea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extinsă</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producătorului</a:t>
            </a:r>
            <a:r>
              <a:rPr lang="en-US" sz="1800" dirty="0">
                <a:effectLst/>
                <a:latin typeface="Times New Roman" panose="02020603050405020304" pitchFamily="18" charset="0"/>
                <a:ea typeface="Times New Roman" panose="02020603050405020304" pitchFamily="18" charset="0"/>
              </a:rPr>
              <a:t> (în </a:t>
            </a:r>
            <a:r>
              <a:rPr lang="en-US" sz="1800" dirty="0" err="1">
                <a:effectLst/>
                <a:latin typeface="Times New Roman" panose="02020603050405020304" pitchFamily="18" charset="0"/>
                <a:ea typeface="Times New Roman" panose="02020603050405020304" pitchFamily="18" charset="0"/>
              </a:rPr>
              <a:t>continuare</a:t>
            </a:r>
            <a:r>
              <a:rPr lang="en-US" sz="1800" dirty="0">
                <a:effectLst/>
                <a:latin typeface="Times New Roman" panose="02020603050405020304" pitchFamily="18" charset="0"/>
                <a:ea typeface="Times New Roman" panose="02020603050405020304" pitchFamily="18" charset="0"/>
              </a:rPr>
              <a:t> - REP). REP, </a:t>
            </a:r>
            <a:r>
              <a:rPr lang="en-US" sz="1800" dirty="0" err="1">
                <a:effectLst/>
                <a:latin typeface="Times New Roman" panose="02020603050405020304" pitchFamily="18" charset="0"/>
                <a:ea typeface="Times New Roman" panose="02020603050405020304" pitchFamily="18" charset="0"/>
              </a:rPr>
              <a:t>prevede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obligații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persoanele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fizice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juridice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producătorul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produsului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importatorul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profesional</a:t>
            </a:r>
            <a:r>
              <a:rPr lang="en-US" sz="1800" dirty="0">
                <a:effectLst/>
                <a:latin typeface="Times New Roman" panose="02020603050405020304" pitchFamily="18" charset="0"/>
                <a:ea typeface="Times New Roman" panose="02020603050405020304" pitchFamily="18" charset="0"/>
              </a:rPr>
              <a:t>) care, la </a:t>
            </a:r>
            <a:r>
              <a:rPr lang="en-US" sz="1800" dirty="0" err="1">
                <a:effectLst/>
                <a:latin typeface="Times New Roman" panose="02020603050405020304" pitchFamily="18" charset="0"/>
                <a:ea typeface="Times New Roman" panose="02020603050405020304" pitchFamily="18" charset="0"/>
              </a:rPr>
              <a:t>nivel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profesional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proiectează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prelucrează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tratează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vând</a:t>
            </a:r>
            <a:r>
              <a:rPr lang="en-US" sz="1800" dirty="0">
                <a:effectLst/>
                <a:latin typeface="Times New Roman" panose="02020603050405020304" pitchFamily="18" charset="0"/>
                <a:ea typeface="Times New Roman" panose="02020603050405020304" pitchFamily="18" charset="0"/>
              </a:rPr>
              <a:t> şi/</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importă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vehiculele</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componentele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acestora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Măsurile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prevăzute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Legea</a:t>
            </a:r>
            <a:r>
              <a:rPr lang="en-US" sz="1800" dirty="0">
                <a:effectLst/>
                <a:latin typeface="Times New Roman" panose="02020603050405020304" pitchFamily="18" charset="0"/>
                <a:ea typeface="Times New Roman" panose="02020603050405020304" pitchFamily="18" charset="0"/>
              </a:rPr>
              <a:t> nr.209/2016 </a:t>
            </a:r>
            <a:r>
              <a:rPr lang="en-US" sz="1800" dirty="0" err="1">
                <a:effectLst/>
                <a:latin typeface="Times New Roman" panose="02020603050405020304" pitchFamily="18" charset="0"/>
                <a:ea typeface="Times New Roman" panose="02020603050405020304" pitchFamily="18" charset="0"/>
              </a:rPr>
              <a:t>privind</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deșeurile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încuraja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dezvoltarea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producerea</a:t>
            </a:r>
            <a:r>
              <a:rPr lang="en-US" sz="1800" dirty="0">
                <a:effectLst/>
                <a:latin typeface="Times New Roman" panose="02020603050405020304" pitchFamily="18" charset="0"/>
                <a:ea typeface="Times New Roman" panose="02020603050405020304" pitchFamily="18" charset="0"/>
              </a:rPr>
              <a:t> şi </a:t>
            </a:r>
            <a:r>
              <a:rPr lang="en-US" sz="1800" dirty="0" err="1">
                <a:effectLst/>
                <a:latin typeface="Times New Roman" panose="02020603050405020304" pitchFamily="18" charset="0"/>
                <a:ea typeface="Times New Roman" panose="02020603050405020304" pitchFamily="18" charset="0"/>
              </a:rPr>
              <a:t>comercializarea</a:t>
            </a:r>
            <a:r>
              <a:rPr lang="en-US" sz="1800" dirty="0">
                <a:effectLst/>
                <a:latin typeface="Times New Roman" panose="02020603050405020304" pitchFamily="18" charset="0"/>
                <a:ea typeface="Times New Roman" panose="02020603050405020304" pitchFamily="18" charset="0"/>
              </a:rPr>
              <a:t> produselor cu </a:t>
            </a:r>
            <a:r>
              <a:rPr lang="en-US" sz="1800" dirty="0" err="1">
                <a:effectLst/>
                <a:latin typeface="Times New Roman" panose="02020603050405020304" pitchFamily="18" charset="0"/>
                <a:ea typeface="Times New Roman" panose="02020603050405020304" pitchFamily="18" charset="0"/>
              </a:rPr>
              <a:t>utilizări</a:t>
            </a:r>
            <a:r>
              <a:rPr lang="en-US" sz="1800" dirty="0">
                <a:effectLst/>
                <a:latin typeface="Times New Roman" panose="02020603050405020304" pitchFamily="18" charset="0"/>
                <a:ea typeface="Times New Roman" panose="02020603050405020304" pitchFamily="18" charset="0"/>
              </a:rPr>
              <a:t> multiple, care sunt </a:t>
            </a:r>
            <a:r>
              <a:rPr lang="en-US" sz="1800" dirty="0" err="1">
                <a:effectLst/>
                <a:latin typeface="Times New Roman" panose="02020603050405020304" pitchFamily="18" charset="0"/>
                <a:ea typeface="Times New Roman" panose="02020603050405020304" pitchFamily="18" charset="0"/>
              </a:rPr>
              <a:t>durabile</a:t>
            </a:r>
            <a:r>
              <a:rPr lang="en-US" sz="1800" dirty="0">
                <a:effectLst/>
                <a:latin typeface="Times New Roman" panose="02020603050405020304" pitchFamily="18" charset="0"/>
                <a:ea typeface="Times New Roman" panose="02020603050405020304" pitchFamily="18" charset="0"/>
              </a:rPr>
              <a:t> din </a:t>
            </a:r>
            <a:r>
              <a:rPr lang="en-US" sz="1800" dirty="0" err="1">
                <a:effectLst/>
                <a:latin typeface="Times New Roman" panose="02020603050405020304" pitchFamily="18" charset="0"/>
                <a:ea typeface="Times New Roman" panose="02020603050405020304" pitchFamily="18" charset="0"/>
              </a:rPr>
              <a:t>punct</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vedere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tehnic</a:t>
            </a:r>
            <a:r>
              <a:rPr lang="en-US" sz="1800" dirty="0">
                <a:effectLst/>
                <a:latin typeface="Times New Roman" panose="02020603050405020304" pitchFamily="18" charset="0"/>
                <a:ea typeface="Times New Roman" panose="02020603050405020304" pitchFamily="18" charset="0"/>
              </a:rPr>
              <a:t> şi care pot, </a:t>
            </a:r>
            <a:r>
              <a:rPr lang="en-US" sz="1800" dirty="0" err="1">
                <a:effectLst/>
                <a:latin typeface="Times New Roman" panose="02020603050405020304" pitchFamily="18" charset="0"/>
                <a:ea typeface="Times New Roman" panose="02020603050405020304" pitchFamily="18" charset="0"/>
              </a:rPr>
              <a:t>după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a:t>
            </a:r>
            <a:r>
              <a:rPr lang="en-US" sz="1800" dirty="0">
                <a:effectLst/>
                <a:latin typeface="Times New Roman" panose="02020603050405020304" pitchFamily="18" charset="0"/>
                <a:ea typeface="Times New Roman" panose="02020603050405020304" pitchFamily="18" charset="0"/>
              </a:rPr>
              <a:t> au </a:t>
            </a:r>
            <a:r>
              <a:rPr lang="en-US" sz="1800" dirty="0" err="1">
                <a:effectLst/>
                <a:latin typeface="Times New Roman" panose="02020603050405020304" pitchFamily="18" charset="0"/>
                <a:ea typeface="Times New Roman" panose="02020603050405020304" pitchFamily="18" charset="0"/>
              </a:rPr>
              <a:t>devenit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deşeuri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facă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obiectul</a:t>
            </a:r>
            <a:r>
              <a:rPr lang="en-US" sz="1800" dirty="0">
                <a:effectLst/>
                <a:latin typeface="Times New Roman" panose="02020603050405020304" pitchFamily="18" charset="0"/>
                <a:ea typeface="Times New Roman" panose="02020603050405020304" pitchFamily="18" charset="0"/>
              </a:rPr>
              <a:t> unei </a:t>
            </a:r>
            <a:r>
              <a:rPr lang="en-US" sz="1800" dirty="0" err="1">
                <a:effectLst/>
                <a:latin typeface="Times New Roman" panose="02020603050405020304" pitchFamily="18" charset="0"/>
                <a:ea typeface="Times New Roman" panose="02020603050405020304" pitchFamily="18" charset="0"/>
              </a:rPr>
              <a:t>valorificări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sigure</a:t>
            </a:r>
            <a:r>
              <a:rPr lang="en-US" sz="1800" dirty="0">
                <a:effectLst/>
                <a:latin typeface="Times New Roman" panose="02020603050405020304" pitchFamily="18" charset="0"/>
                <a:ea typeface="Times New Roman" panose="02020603050405020304" pitchFamily="18" charset="0"/>
              </a:rPr>
              <a:t> şi al unei </a:t>
            </a:r>
            <a:r>
              <a:rPr lang="en-US" sz="1800" dirty="0" err="1">
                <a:effectLst/>
                <a:latin typeface="Times New Roman" panose="02020603050405020304" pitchFamily="18" charset="0"/>
                <a:ea typeface="Times New Roman" panose="02020603050405020304" pitchFamily="18" charset="0"/>
              </a:rPr>
              <a:t>eliminări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a:t>
            </a:r>
            <a:r>
              <a:rPr lang="en-US" sz="1800" dirty="0">
                <a:effectLst/>
                <a:latin typeface="Times New Roman" panose="02020603050405020304" pitchFamily="18" charset="0"/>
                <a:ea typeface="Times New Roman" panose="02020603050405020304" pitchFamily="18" charset="0"/>
              </a:rPr>
              <a:t> nu </a:t>
            </a:r>
            <a:r>
              <a:rPr lang="en-US" sz="1800" dirty="0" err="1">
                <a:effectLst/>
                <a:latin typeface="Times New Roman" panose="02020603050405020304" pitchFamily="18" charset="0"/>
                <a:ea typeface="Times New Roman" panose="02020603050405020304" pitchFamily="18" charset="0"/>
              </a:rPr>
              <a:t>poluează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mediul</a:t>
            </a:r>
            <a:r>
              <a:rPr lang="en-US" sz="1800" dirty="0">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342900" algn="just"/>
            <a:r>
              <a:rPr lang="en-US" sz="1800" dirty="0" err="1">
                <a:solidFill>
                  <a:srgbClr val="000000"/>
                </a:solidFill>
                <a:effectLst/>
                <a:latin typeface="Times New Roman" panose="02020603050405020304" pitchFamily="18" charset="0"/>
                <a:ea typeface="Times New Roman" panose="02020603050405020304" pitchFamily="18" charset="0"/>
              </a:rPr>
              <a:t>Regimul</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responsabilitate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extinsă</a:t>
            </a:r>
            <a:r>
              <a:rPr lang="en-US" sz="1800" dirty="0">
                <a:solidFill>
                  <a:srgbClr val="000000"/>
                </a:solidFill>
                <a:effectLst/>
                <a:latin typeface="Times New Roman" panose="02020603050405020304" pitchFamily="18" charset="0"/>
                <a:ea typeface="Times New Roman" panose="02020603050405020304" pitchFamily="18" charset="0"/>
              </a:rPr>
              <a:t> a </a:t>
            </a:r>
            <a:r>
              <a:rPr lang="en-US" sz="1800" dirty="0" err="1">
                <a:solidFill>
                  <a:srgbClr val="000000"/>
                </a:solidFill>
                <a:effectLst/>
                <a:latin typeface="Times New Roman" panose="02020603050405020304" pitchFamily="18" charset="0"/>
                <a:ea typeface="Times New Roman" panose="02020603050405020304" pitchFamily="18" charset="0"/>
              </a:rPr>
              <a:t>producătorului</a:t>
            </a:r>
            <a:r>
              <a:rPr lang="en-US" sz="1800" dirty="0">
                <a:solidFill>
                  <a:srgbClr val="000000"/>
                </a:solidFill>
                <a:effectLst/>
                <a:latin typeface="Times New Roman" panose="02020603050405020304" pitchFamily="18" charset="0"/>
                <a:ea typeface="Times New Roman" panose="02020603050405020304" pitchFamily="18" charset="0"/>
              </a:rPr>
              <a:t> se </a:t>
            </a:r>
            <a:r>
              <a:rPr lang="en-US" sz="1800" dirty="0" err="1">
                <a:solidFill>
                  <a:srgbClr val="000000"/>
                </a:solidFill>
                <a:effectLst/>
                <a:latin typeface="Times New Roman" panose="02020603050405020304" pitchFamily="18" charset="0"/>
                <a:ea typeface="Times New Roman" panose="02020603050405020304" pitchFamily="18" charset="0"/>
              </a:rPr>
              <a:t>aplică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următoarelor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categorii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subiecți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persoane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fizice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juridice</a:t>
            </a:r>
            <a:r>
              <a:rPr lang="en-US" sz="1800" dirty="0">
                <a:solidFill>
                  <a:srgbClr val="000000"/>
                </a:solidFill>
                <a:effectLst/>
                <a:latin typeface="Times New Roman" panose="02020603050405020304" pitchFamily="18" charset="0"/>
                <a:ea typeface="Times New Roman" panose="02020603050405020304" pitchFamily="18" charset="0"/>
              </a:rPr>
              <a:t> care, în </a:t>
            </a:r>
            <a:r>
              <a:rPr lang="en-US" sz="1800" dirty="0" err="1">
                <a:solidFill>
                  <a:srgbClr val="000000"/>
                </a:solidFill>
                <a:effectLst/>
                <a:latin typeface="Times New Roman" panose="02020603050405020304" pitchFamily="18" charset="0"/>
                <a:ea typeface="Times New Roman" panose="02020603050405020304" pitchFamily="18" charset="0"/>
              </a:rPr>
              <a:t>cadrul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activităților</a:t>
            </a:r>
            <a:r>
              <a:rPr lang="en-US" sz="1800" dirty="0">
                <a:solidFill>
                  <a:srgbClr val="000000"/>
                </a:solidFill>
                <a:effectLst/>
                <a:latin typeface="Times New Roman" panose="02020603050405020304" pitchFamily="18" charset="0"/>
                <a:ea typeface="Times New Roman" panose="02020603050405020304" pitchFamily="18" charset="0"/>
              </a:rPr>
              <a:t> lor </a:t>
            </a:r>
            <a:r>
              <a:rPr lang="en-US" sz="1800" dirty="0" err="1">
                <a:solidFill>
                  <a:srgbClr val="000000"/>
                </a:solidFill>
                <a:effectLst/>
                <a:latin typeface="Times New Roman" panose="02020603050405020304" pitchFamily="18" charset="0"/>
                <a:ea typeface="Times New Roman" panose="02020603050405020304" pitchFamily="18" charset="0"/>
              </a:rPr>
              <a:t>profesionale</a:t>
            </a:r>
            <a:r>
              <a:rPr lang="en-US" sz="1800" dirty="0">
                <a:solidFill>
                  <a:srgbClr val="000000"/>
                </a:solidFill>
                <a:effectLst/>
                <a:latin typeface="Times New Roman" panose="02020603050405020304" pitchFamily="18" charset="0"/>
                <a:ea typeface="Times New Roman" panose="02020603050405020304" pitchFamily="18" charset="0"/>
              </a:rPr>
              <a:t>, sunt implicate în </a:t>
            </a:r>
            <a:r>
              <a:rPr lang="en-US" sz="1800" dirty="0" err="1">
                <a:solidFill>
                  <a:srgbClr val="000000"/>
                </a:solidFill>
                <a:effectLst/>
                <a:latin typeface="Times New Roman" panose="02020603050405020304" pitchFamily="18" charset="0"/>
                <a:ea typeface="Times New Roman" panose="02020603050405020304" pitchFamily="18" charset="0"/>
              </a:rPr>
              <a:t>designul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producția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procesarea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tratamentul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comercializarea</a:t>
            </a:r>
            <a:r>
              <a:rPr lang="en-US" sz="1800" dirty="0">
                <a:solidFill>
                  <a:srgbClr val="000000"/>
                </a:solidFill>
                <a:effectLst/>
                <a:latin typeface="Times New Roman" panose="02020603050405020304" pitchFamily="18" charset="0"/>
                <a:ea typeface="Times New Roman" panose="02020603050405020304" pitchFamily="18" charset="0"/>
              </a:rPr>
              <a:t> și/</a:t>
            </a:r>
            <a:r>
              <a:rPr lang="en-US" sz="1800" dirty="0" err="1">
                <a:solidFill>
                  <a:srgbClr val="000000"/>
                </a:solidFill>
                <a:effectLst/>
                <a:latin typeface="Times New Roman" panose="02020603050405020304" pitchFamily="18" charset="0"/>
                <a:ea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importul</a:t>
            </a:r>
            <a:r>
              <a:rPr lang="en-US" sz="1800" dirty="0">
                <a:solidFill>
                  <a:srgbClr val="000000"/>
                </a:solidFill>
                <a:effectLst/>
                <a:latin typeface="Times New Roman" panose="02020603050405020304" pitchFamily="18" charset="0"/>
                <a:ea typeface="Times New Roman" panose="02020603050405020304" pitchFamily="18" charset="0"/>
              </a:rPr>
              <a:t> produselor precum: (</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baterii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acumulatori</a:t>
            </a:r>
            <a:r>
              <a:rPr lang="en-US" sz="1800" dirty="0">
                <a:solidFill>
                  <a:srgbClr val="000000"/>
                </a:solidFill>
                <a:effectLst/>
                <a:latin typeface="Times New Roman" panose="02020603050405020304" pitchFamily="18" charset="0"/>
                <a:ea typeface="Times New Roman" panose="02020603050405020304" pitchFamily="18" charset="0"/>
              </a:rPr>
              <a:t>; (ii) </a:t>
            </a:r>
            <a:r>
              <a:rPr lang="en-US" sz="1800" dirty="0" err="1">
                <a:solidFill>
                  <a:srgbClr val="000000"/>
                </a:solidFill>
                <a:effectLst/>
                <a:latin typeface="Times New Roman" panose="02020603050405020304" pitchFamily="18" charset="0"/>
                <a:ea typeface="Times New Roman" panose="02020603050405020304" pitchFamily="18" charset="0"/>
              </a:rPr>
              <a:t>echipamente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electrice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electronice</a:t>
            </a:r>
            <a:r>
              <a:rPr lang="en-US" sz="1800" dirty="0">
                <a:solidFill>
                  <a:srgbClr val="000000"/>
                </a:solidFill>
                <a:effectLst/>
                <a:latin typeface="Times New Roman" panose="02020603050405020304" pitchFamily="18" charset="0"/>
                <a:ea typeface="Times New Roman" panose="02020603050405020304" pitchFamily="18" charset="0"/>
              </a:rPr>
              <a:t>; (iii) </a:t>
            </a:r>
            <a:r>
              <a:rPr lang="en-US" sz="1800" dirty="0" err="1">
                <a:solidFill>
                  <a:srgbClr val="000000"/>
                </a:solidFill>
                <a:effectLst/>
                <a:latin typeface="Times New Roman" panose="02020603050405020304" pitchFamily="18" charset="0"/>
                <a:ea typeface="Times New Roman" panose="02020603050405020304" pitchFamily="18" charset="0"/>
              </a:rPr>
              <a:t>vehicule</a:t>
            </a:r>
            <a:r>
              <a:rPr lang="en-US" sz="1800" dirty="0">
                <a:solidFill>
                  <a:srgbClr val="000000"/>
                </a:solidFill>
                <a:effectLst/>
                <a:latin typeface="Times New Roman" panose="02020603050405020304" pitchFamily="18" charset="0"/>
                <a:ea typeface="Times New Roman" panose="02020603050405020304" pitchFamily="18" charset="0"/>
              </a:rPr>
              <a:t>; (iv) </a:t>
            </a:r>
            <a:r>
              <a:rPr lang="en-US" sz="1800" dirty="0" err="1">
                <a:solidFill>
                  <a:srgbClr val="000000"/>
                </a:solidFill>
                <a:effectLst/>
                <a:latin typeface="Times New Roman" panose="02020603050405020304" pitchFamily="18" charset="0"/>
                <a:ea typeface="Times New Roman" panose="02020603050405020304" pitchFamily="18" charset="0"/>
              </a:rPr>
              <a:t>uleiuri</a:t>
            </a:r>
            <a:r>
              <a:rPr lang="en-US" sz="1800" dirty="0">
                <a:solidFill>
                  <a:srgbClr val="000000"/>
                </a:solidFill>
                <a:effectLst/>
                <a:latin typeface="Times New Roman" panose="02020603050405020304" pitchFamily="18" charset="0"/>
                <a:ea typeface="Times New Roman" panose="02020603050405020304" pitchFamily="18" charset="0"/>
              </a:rPr>
              <a:t>; (v) </a:t>
            </a:r>
            <a:r>
              <a:rPr lang="en-US" sz="1800" dirty="0" err="1">
                <a:solidFill>
                  <a:srgbClr val="000000"/>
                </a:solidFill>
                <a:effectLst/>
                <a:latin typeface="Times New Roman" panose="02020603050405020304" pitchFamily="18" charset="0"/>
                <a:ea typeface="Times New Roman" panose="02020603050405020304" pitchFamily="18" charset="0"/>
              </a:rPr>
              <a:t>ambalaje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consolida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reutilizarea</a:t>
            </a:r>
            <a:r>
              <a:rPr lang="en-US" sz="1800" dirty="0">
                <a:effectLst/>
                <a:latin typeface="Times New Roman" panose="02020603050405020304" pitchFamily="18" charset="0"/>
                <a:ea typeface="Times New Roman" panose="02020603050405020304" pitchFamily="18" charset="0"/>
              </a:rPr>
              <a:t> şi </a:t>
            </a:r>
            <a:r>
              <a:rPr lang="en-US" sz="1800" dirty="0" err="1">
                <a:effectLst/>
                <a:latin typeface="Times New Roman" panose="02020603050405020304" pitchFamily="18" charset="0"/>
                <a:ea typeface="Times New Roman" panose="02020603050405020304" pitchFamily="18" charset="0"/>
              </a:rPr>
              <a:t>prevenirea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reciclarea</a:t>
            </a:r>
            <a:r>
              <a:rPr lang="en-US" sz="1800" dirty="0">
                <a:effectLst/>
                <a:latin typeface="Times New Roman" panose="02020603050405020304" pitchFamily="18" charset="0"/>
                <a:ea typeface="Times New Roman" panose="02020603050405020304" pitchFamily="18" charset="0"/>
              </a:rPr>
              <a:t> şi </a:t>
            </a:r>
            <a:r>
              <a:rPr lang="en-US" sz="1800" dirty="0" err="1">
                <a:effectLst/>
                <a:latin typeface="Times New Roman" panose="02020603050405020304" pitchFamily="18" charset="0"/>
                <a:ea typeface="Times New Roman" panose="02020603050405020304" pitchFamily="18" charset="0"/>
              </a:rPr>
              <a:t>alte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tipuri</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valorificare</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deşeurilor</a:t>
            </a:r>
            <a:r>
              <a:rPr lang="en-US" sz="1800" dirty="0">
                <a:effectLst/>
                <a:latin typeface="Times New Roman" panose="02020603050405020304" pitchFamily="18" charset="0"/>
                <a:ea typeface="Times New Roman" panose="02020603050405020304" pitchFamily="18" charset="0"/>
              </a:rPr>
              <a:t> generate </a:t>
            </a:r>
            <a:r>
              <a:rPr lang="en-US" sz="1800" dirty="0" err="1">
                <a:effectLst/>
                <a:latin typeface="Times New Roman" panose="02020603050405020304" pitchFamily="18" charset="0"/>
                <a:ea typeface="Times New Roman" panose="02020603050405020304" pitchFamily="18" charset="0"/>
              </a:rPr>
              <a:t>prin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utilizarea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acestora</a:t>
            </a:r>
            <a:r>
              <a:rPr lang="en-US" sz="1800" dirty="0">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Monitorul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Oficial</a:t>
            </a:r>
            <a:r>
              <a:rPr lang="en-US" sz="1800" dirty="0">
                <a:effectLst/>
                <a:latin typeface="Times New Roman" panose="02020603050405020304" pitchFamily="18" charset="0"/>
                <a:ea typeface="Times New Roman" panose="02020603050405020304" pitchFamily="18" charset="0"/>
              </a:rPr>
              <a:t> Nr. 459-471</a:t>
            </a:r>
            <a:r>
              <a:rPr lang="ro-RO" sz="1800" dirty="0">
                <a:effectLst/>
                <a:latin typeface="Times New Roman" panose="02020603050405020304" pitchFamily="18" charset="0"/>
                <a:ea typeface="Times New Roman" panose="02020603050405020304" pitchFamily="18" charset="0"/>
              </a:rPr>
              <a:t> din 23.12.2016.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https://www.legis.md/cautare/getResults?doc_id=135894&amp;lang=ro#</a:t>
            </a:r>
            <a:r>
              <a:rPr lang="en-US" sz="1800" dirty="0">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marL="0" indent="0">
              <a:buNone/>
            </a:pPr>
            <a:endParaRPr lang="ru-MD" dirty="0"/>
          </a:p>
        </p:txBody>
      </p:sp>
      <p:sp>
        <p:nvSpPr>
          <p:cNvPr id="3" name="Заголовок 2">
            <a:extLst>
              <a:ext uri="{FF2B5EF4-FFF2-40B4-BE49-F238E27FC236}">
                <a16:creationId xmlns:a16="http://schemas.microsoft.com/office/drawing/2014/main" id="{126EEA1B-D6C3-2181-5A2D-4AD0DB55C68A}"/>
              </a:ext>
            </a:extLst>
          </p:cNvPr>
          <p:cNvSpPr>
            <a:spLocks noGrp="1"/>
          </p:cNvSpPr>
          <p:nvPr>
            <p:ph type="title"/>
          </p:nvPr>
        </p:nvSpPr>
        <p:spPr/>
        <p:txBody>
          <a:bodyPr>
            <a:normAutofit fontScale="90000"/>
          </a:bodyPr>
          <a:lstStyle/>
          <a:p>
            <a:r>
              <a:rPr lang="en-US" sz="4400" b="1" dirty="0" err="1">
                <a:solidFill>
                  <a:schemeClr val="tx1"/>
                </a:solidFill>
                <a:effectLst/>
                <a:latin typeface="Times New Roman" panose="02020603050405020304" pitchFamily="18" charset="0"/>
                <a:ea typeface="Times New Roman" panose="02020603050405020304" pitchFamily="18" charset="0"/>
              </a:rPr>
              <a:t>Cadrul</a:t>
            </a:r>
            <a:r>
              <a:rPr lang="en-US" sz="4400" b="1" dirty="0">
                <a:solidFill>
                  <a:schemeClr val="tx1"/>
                </a:solidFill>
                <a:effectLst/>
                <a:latin typeface="Times New Roman" panose="02020603050405020304" pitchFamily="18" charset="0"/>
                <a:ea typeface="Times New Roman" panose="02020603050405020304" pitchFamily="18" charset="0"/>
              </a:rPr>
              <a:t> legal </a:t>
            </a:r>
            <a:r>
              <a:rPr lang="en-US" sz="4400" b="1" dirty="0" err="1">
                <a:solidFill>
                  <a:srgbClr val="0D0D0D"/>
                </a:solidFill>
                <a:effectLst/>
                <a:latin typeface="Times New Roman" panose="02020603050405020304" pitchFamily="18" charset="0"/>
                <a:ea typeface="Times New Roman" panose="02020603050405020304" pitchFamily="18" charset="0"/>
              </a:rPr>
              <a:t>pentru</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promovarea</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economiei</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circulare</a:t>
            </a:r>
            <a:endParaRPr lang="ru-MD" dirty="0"/>
          </a:p>
        </p:txBody>
      </p:sp>
    </p:spTree>
    <p:extLst>
      <p:ext uri="{BB962C8B-B14F-4D97-AF65-F5344CB8AC3E}">
        <p14:creationId xmlns:p14="http://schemas.microsoft.com/office/powerpoint/2010/main" val="381987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6881F72-49E2-F5C1-524F-01B70B0A41E8}"/>
              </a:ext>
            </a:extLst>
          </p:cNvPr>
          <p:cNvSpPr>
            <a:spLocks noGrp="1"/>
          </p:cNvSpPr>
          <p:nvPr>
            <p:ph idx="1"/>
          </p:nvPr>
        </p:nvSpPr>
        <p:spPr/>
        <p:txBody>
          <a:bodyPr>
            <a:normAutofit fontScale="92500" lnSpcReduction="20000"/>
          </a:bodyPr>
          <a:lstStyle/>
          <a:p>
            <a:r>
              <a:rPr lang="ro-RO" sz="2400" dirty="0">
                <a:effectLst/>
                <a:latin typeface="Times New Roman" panose="02020603050405020304" pitchFamily="18" charset="0"/>
                <a:ea typeface="Times New Roman" panose="02020603050405020304" pitchFamily="18" charset="0"/>
              </a:rPr>
              <a:t>O prevedere importantă a </a:t>
            </a:r>
            <a:r>
              <a:rPr lang="ro-RO" sz="2400" b="1" dirty="0">
                <a:effectLst/>
                <a:latin typeface="Times New Roman" panose="02020603050405020304" pitchFamily="18" charset="0"/>
                <a:ea typeface="Times New Roman" panose="02020603050405020304" pitchFamily="18" charset="0"/>
              </a:rPr>
              <a:t>Legii nr.139/2018 cu privire la eficiența energetică</a:t>
            </a:r>
            <a:r>
              <a:rPr lang="ro-RO" sz="2400" dirty="0">
                <a:effectLst/>
                <a:latin typeface="Times New Roman" panose="02020603050405020304" pitchFamily="18" charset="0"/>
                <a:ea typeface="Times New Roman" panose="02020603050405020304" pitchFamily="18" charset="0"/>
              </a:rPr>
              <a:t> se referă la echiparea consumatorilor cu contoare inteligente / „</a:t>
            </a:r>
            <a:r>
              <a:rPr lang="ro-RO" sz="2400" i="1" dirty="0" err="1">
                <a:effectLst/>
                <a:latin typeface="Times New Roman" panose="02020603050405020304" pitchFamily="18" charset="0"/>
                <a:ea typeface="Times New Roman" panose="02020603050405020304" pitchFamily="18" charset="0"/>
              </a:rPr>
              <a:t>smart</a:t>
            </a:r>
            <a:r>
              <a:rPr lang="ro-RO" sz="2400" dirty="0">
                <a:effectLst/>
                <a:latin typeface="Times New Roman" panose="02020603050405020304" pitchFamily="18" charset="0"/>
                <a:ea typeface="Times New Roman" panose="02020603050405020304" pitchFamily="18" charset="0"/>
              </a:rPr>
              <a:t>” de către distribuitorii de energie, dacă poate fi argumentat faptul că această măsură este fezabilă din punct de vedere tehnic și cost-eficientă în plan financiar. Implementarea acestei măsuri va permite reflectarea în timp real a consumului de energie și va pregăti în acest fel terenul pentru aplicarea tarifelor diferențiate. Implementarea măsurilor de eficiență energetică în infrastructura electroenergetică și cea a gazelor naturale va spori economiile de energie și performanța globală a sistemelor de transport și de distribuție.</a:t>
            </a:r>
            <a:endParaRPr lang="ru-MD" sz="24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B8CCE28D-562F-D38D-CF6E-60292EE669EF}"/>
              </a:ext>
            </a:extLst>
          </p:cNvPr>
          <p:cNvSpPr>
            <a:spLocks noGrp="1"/>
          </p:cNvSpPr>
          <p:nvPr>
            <p:ph type="title"/>
          </p:nvPr>
        </p:nvSpPr>
        <p:spPr>
          <a:xfrm>
            <a:off x="457200" y="260648"/>
            <a:ext cx="8229600" cy="1252728"/>
          </a:xfrm>
        </p:spPr>
        <p:txBody>
          <a:bodyPr>
            <a:noAutofit/>
          </a:bodyPr>
          <a:lstStyle/>
          <a:p>
            <a:r>
              <a:rPr lang="en-US" sz="3200" b="1" dirty="0" err="1">
                <a:solidFill>
                  <a:srgbClr val="0D0D0D"/>
                </a:solidFill>
                <a:effectLst/>
                <a:latin typeface="Times New Roman" panose="02020603050405020304" pitchFamily="18" charset="0"/>
                <a:ea typeface="Times New Roman" panose="02020603050405020304" pitchFamily="18" charset="0"/>
              </a:rPr>
              <a:t>Măsuri</a:t>
            </a:r>
            <a:r>
              <a:rPr lang="en-US" sz="3200" b="1" dirty="0">
                <a:solidFill>
                  <a:srgbClr val="0D0D0D"/>
                </a:solidFill>
                <a:effectLst/>
                <a:latin typeface="Times New Roman" panose="02020603050405020304" pitchFamily="18" charset="0"/>
                <a:ea typeface="Times New Roman" panose="02020603050405020304" pitchFamily="18" charset="0"/>
              </a:rPr>
              <a:t> legislative </a:t>
            </a:r>
            <a:r>
              <a:rPr lang="en-US" sz="3200" b="1" dirty="0" err="1">
                <a:solidFill>
                  <a:srgbClr val="0D0D0D"/>
                </a:solidFill>
                <a:effectLst/>
                <a:latin typeface="Times New Roman" panose="02020603050405020304" pitchFamily="18" charset="0"/>
                <a:ea typeface="Times New Roman" panose="02020603050405020304" pitchFamily="18" charset="0"/>
              </a:rPr>
              <a:t>pentru</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integrarea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durabilității</a:t>
            </a:r>
            <a:r>
              <a:rPr lang="en-US" sz="3200" b="1" dirty="0">
                <a:solidFill>
                  <a:srgbClr val="0D0D0D"/>
                </a:solidFill>
                <a:effectLst/>
                <a:latin typeface="Times New Roman" panose="02020603050405020304" pitchFamily="18" charset="0"/>
                <a:ea typeface="Times New Roman" panose="02020603050405020304" pitchFamily="18" charset="0"/>
              </a:rPr>
              <a:t> în </a:t>
            </a:r>
            <a:r>
              <a:rPr lang="en-US" sz="3200" b="1" dirty="0" err="1">
                <a:solidFill>
                  <a:srgbClr val="0D0D0D"/>
                </a:solidFill>
                <a:effectLst/>
                <a:latin typeface="Times New Roman" panose="02020603050405020304" pitchFamily="18" charset="0"/>
                <a:ea typeface="Times New Roman" panose="02020603050405020304" pitchFamily="18" charset="0"/>
              </a:rPr>
              <a:t>politicile</a:t>
            </a:r>
            <a:r>
              <a:rPr lang="en-US" sz="3200" b="1" dirty="0">
                <a:solidFill>
                  <a:srgbClr val="0D0D0D"/>
                </a:solidFill>
                <a:effectLst/>
                <a:latin typeface="Times New Roman" panose="02020603050405020304" pitchFamily="18" charset="0"/>
                <a:ea typeface="Times New Roman" panose="02020603050405020304" pitchFamily="18" charset="0"/>
              </a:rPr>
              <a:t> de </a:t>
            </a:r>
            <a:r>
              <a:rPr lang="en-US" sz="3200" b="1" dirty="0" err="1">
                <a:solidFill>
                  <a:srgbClr val="0D0D0D"/>
                </a:solidFill>
                <a:effectLst/>
                <a:latin typeface="Times New Roman" panose="02020603050405020304" pitchFamily="18" charset="0"/>
                <a:ea typeface="Times New Roman" panose="02020603050405020304" pitchFamily="18" charset="0"/>
              </a:rPr>
              <a:t>protecție</a:t>
            </a:r>
            <a:r>
              <a:rPr lang="en-US" sz="3200" b="1" dirty="0">
                <a:solidFill>
                  <a:srgbClr val="0D0D0D"/>
                </a:solidFill>
                <a:effectLst/>
                <a:latin typeface="Times New Roman" panose="02020603050405020304" pitchFamily="18" charset="0"/>
                <a:ea typeface="Times New Roman" panose="02020603050405020304" pitchFamily="18" charset="0"/>
              </a:rPr>
              <a:t> a </a:t>
            </a:r>
            <a:r>
              <a:rPr lang="en-US" sz="3200" b="1" dirty="0" err="1">
                <a:solidFill>
                  <a:srgbClr val="0D0D0D"/>
                </a:solidFill>
                <a:effectLst/>
                <a:latin typeface="Times New Roman" panose="02020603050405020304" pitchFamily="18" charset="0"/>
                <a:ea typeface="Times New Roman" panose="02020603050405020304" pitchFamily="18" charset="0"/>
              </a:rPr>
              <a:t>consumatorilor</a:t>
            </a:r>
            <a:endParaRPr lang="ru-MD" sz="3200" dirty="0"/>
          </a:p>
        </p:txBody>
      </p:sp>
      <p:sp>
        <p:nvSpPr>
          <p:cNvPr id="4" name="TextBox 3">
            <a:extLst>
              <a:ext uri="{FF2B5EF4-FFF2-40B4-BE49-F238E27FC236}">
                <a16:creationId xmlns:a16="http://schemas.microsoft.com/office/drawing/2014/main" id="{207CD4D2-7FDF-A3DA-2838-BF1F3212A7DB}"/>
              </a:ext>
            </a:extLst>
          </p:cNvPr>
          <p:cNvSpPr txBox="1"/>
          <p:nvPr/>
        </p:nvSpPr>
        <p:spPr>
          <a:xfrm>
            <a:off x="755576" y="1916831"/>
            <a:ext cx="7272808" cy="646331"/>
          </a:xfrm>
          <a:prstGeom prst="rect">
            <a:avLst/>
          </a:prstGeom>
          <a:noFill/>
        </p:spPr>
        <p:txBody>
          <a:bodyPr wrap="square" rtlCol="0">
            <a:spAutoFit/>
          </a:bodyPr>
          <a:lstStyle/>
          <a:p>
            <a:pPr algn="ctr"/>
            <a:r>
              <a:rPr lang="ro-MD" b="0" i="0" dirty="0">
                <a:solidFill>
                  <a:srgbClr val="00B050"/>
                </a:solidFill>
                <a:effectLst/>
                <a:latin typeface="Helvetica" pitchFamily="2" charset="0"/>
              </a:rPr>
              <a:t>O politică eficace de protecție a consumatorilor garantează că piața unică funcționează adecvat.</a:t>
            </a:r>
            <a:endParaRPr lang="ru-MD" dirty="0">
              <a:solidFill>
                <a:srgbClr val="00B050"/>
              </a:solidFill>
            </a:endParaRPr>
          </a:p>
        </p:txBody>
      </p:sp>
    </p:spTree>
    <p:extLst>
      <p:ext uri="{BB962C8B-B14F-4D97-AF65-F5344CB8AC3E}">
        <p14:creationId xmlns:p14="http://schemas.microsoft.com/office/powerpoint/2010/main" val="215996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B47C3ACA-31B7-0B32-92A6-A34674473A5C}"/>
              </a:ext>
            </a:extLst>
          </p:cNvPr>
          <p:cNvSpPr>
            <a:spLocks noGrp="1"/>
          </p:cNvSpPr>
          <p:nvPr>
            <p:ph idx="1"/>
          </p:nvPr>
        </p:nvSpPr>
        <p:spPr>
          <a:xfrm>
            <a:off x="683569" y="1844824"/>
            <a:ext cx="7596832" cy="4320480"/>
          </a:xfrm>
        </p:spPr>
        <p:txBody>
          <a:bodyPr>
            <a:normAutofit fontScale="70000" lnSpcReduction="20000"/>
          </a:bodyPr>
          <a:lstStyle/>
          <a:p>
            <a:r>
              <a:rPr lang="ro-MD" dirty="0"/>
              <a:t>1. Promovarea siguranţei consumatorilor prin intermediul supravegherii pieţei, având ca scop realizarea măsurilor de sporite de identificare şi trasabilitate a produselor prin care se consolidează siguranţa produselor alimentare şi nealimentare. </a:t>
            </a:r>
          </a:p>
          <a:p>
            <a:r>
              <a:rPr lang="ro-MD" dirty="0"/>
              <a:t>2. Sporirea gradului de informare privind drepturile consumatorilor cu utilizarea diferitor instrumente interactive pentru a informa, educa şi orienta să fie activi în problemele de protecţie a consumatorilor. </a:t>
            </a:r>
          </a:p>
          <a:p>
            <a:r>
              <a:rPr lang="ro-MD" dirty="0"/>
              <a:t>3. Să se asigure respectarea normelor privind protecţia consumatorilor prin realizarea acţiunilor împotriva încălcării legislaţiei UE prin care se reglementează protecţia consumatorilor prin realizarea acţiunilor de verificare de către autorităţile naţionale pentru protecţia consumatorilor. </a:t>
            </a:r>
          </a:p>
          <a:p>
            <a:r>
              <a:rPr lang="ro-MD" dirty="0"/>
              <a:t>4. Să integreze interesele consumatorilor în politicile sectoriale prin perfecţionarea legislaţiei în domeniul telecomunicaţiil, tehnologiilor digitale, energiei, transporturilor şi alimentelor, prin elaborarea şi implementarea măsurilor pentru sporirea gradului de transparenţă şi accesul la diverse servicii etc. </a:t>
            </a:r>
          </a:p>
          <a:p>
            <a:r>
              <a:rPr lang="ro-MD" dirty="0"/>
              <a:t>5. Să consolideze capacitatea de acţiune în domeniul protecţiei consumatorilor din UE prin intermediul diferitor alternative, de informare şi cunoaştere a drepturilor consumatorului şi a modalităţilor de apelare în instanţă.</a:t>
            </a:r>
            <a:endParaRPr lang="ru-MD" dirty="0"/>
          </a:p>
        </p:txBody>
      </p:sp>
      <p:sp>
        <p:nvSpPr>
          <p:cNvPr id="3" name="Заголовок 2">
            <a:extLst>
              <a:ext uri="{FF2B5EF4-FFF2-40B4-BE49-F238E27FC236}">
                <a16:creationId xmlns:a16="http://schemas.microsoft.com/office/drawing/2014/main" id="{124F563A-799D-1D6A-D801-66D86868A8DC}"/>
              </a:ext>
            </a:extLst>
          </p:cNvPr>
          <p:cNvSpPr>
            <a:spLocks noGrp="1"/>
          </p:cNvSpPr>
          <p:nvPr>
            <p:ph type="title"/>
          </p:nvPr>
        </p:nvSpPr>
        <p:spPr/>
        <p:txBody>
          <a:bodyPr>
            <a:normAutofit/>
          </a:bodyPr>
          <a:lstStyle/>
          <a:p>
            <a:r>
              <a:rPr lang="ro-MD" dirty="0"/>
              <a:t>Agenda consumatorului european</a:t>
            </a:r>
            <a:endParaRPr lang="ru-MD" dirty="0"/>
          </a:p>
        </p:txBody>
      </p:sp>
    </p:spTree>
    <p:extLst>
      <p:ext uri="{BB962C8B-B14F-4D97-AF65-F5344CB8AC3E}">
        <p14:creationId xmlns:p14="http://schemas.microsoft.com/office/powerpoint/2010/main" val="12552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A651A87-5BF7-2B43-F4EC-6213E7A4F216}"/>
              </a:ext>
            </a:extLst>
          </p:cNvPr>
          <p:cNvSpPr>
            <a:spLocks noGrp="1"/>
          </p:cNvSpPr>
          <p:nvPr>
            <p:ph idx="1"/>
          </p:nvPr>
        </p:nvSpPr>
        <p:spPr/>
        <p:txBody>
          <a:bodyPr/>
          <a:lstStyle/>
          <a:p>
            <a:r>
              <a:rPr lang="ro-MD" dirty="0"/>
              <a:t>5 drepturi fundamentale ale consumatorilor: </a:t>
            </a:r>
          </a:p>
          <a:p>
            <a:r>
              <a:rPr lang="ro-MD" dirty="0"/>
              <a:t>- dreptul la protecția sănătății și siguranță, </a:t>
            </a:r>
          </a:p>
          <a:p>
            <a:r>
              <a:rPr lang="ro-MD" dirty="0"/>
              <a:t>- dreptul la protecția intereselor economice, </a:t>
            </a:r>
          </a:p>
          <a:p>
            <a:r>
              <a:rPr lang="ro-MD" dirty="0"/>
              <a:t>- dreptul de a solicita despăgubiri, </a:t>
            </a:r>
          </a:p>
          <a:p>
            <a:r>
              <a:rPr lang="ro-MD" dirty="0"/>
              <a:t>- dreptul la educație - dreptul la reprezentare juridică</a:t>
            </a:r>
            <a:endParaRPr lang="ru-MD" dirty="0"/>
          </a:p>
        </p:txBody>
      </p:sp>
      <p:sp>
        <p:nvSpPr>
          <p:cNvPr id="3" name="Заголовок 2">
            <a:extLst>
              <a:ext uri="{FF2B5EF4-FFF2-40B4-BE49-F238E27FC236}">
                <a16:creationId xmlns:a16="http://schemas.microsoft.com/office/drawing/2014/main" id="{CAE7CA1D-2A87-2188-D9C8-78B8FADC44A1}"/>
              </a:ext>
            </a:extLst>
          </p:cNvPr>
          <p:cNvSpPr>
            <a:spLocks noGrp="1"/>
          </p:cNvSpPr>
          <p:nvPr>
            <p:ph type="title"/>
          </p:nvPr>
        </p:nvSpPr>
        <p:spPr/>
        <p:txBody>
          <a:bodyPr>
            <a:noAutofit/>
          </a:bodyPr>
          <a:lstStyle/>
          <a:p>
            <a:r>
              <a:rPr lang="en-US" sz="3600" b="1" dirty="0" err="1">
                <a:solidFill>
                  <a:srgbClr val="0D0D0D"/>
                </a:solidFill>
                <a:effectLst/>
                <a:latin typeface="Times New Roman" panose="02020603050405020304" pitchFamily="18" charset="0"/>
                <a:ea typeface="Times New Roman" panose="02020603050405020304" pitchFamily="18" charset="0"/>
              </a:rPr>
              <a:t>Măsuri</a:t>
            </a:r>
            <a:r>
              <a:rPr lang="en-US" sz="3600" b="1" dirty="0">
                <a:solidFill>
                  <a:srgbClr val="0D0D0D"/>
                </a:solidFill>
                <a:effectLst/>
                <a:latin typeface="Times New Roman" panose="02020603050405020304" pitchFamily="18" charset="0"/>
                <a:ea typeface="Times New Roman" panose="02020603050405020304" pitchFamily="18" charset="0"/>
              </a:rPr>
              <a:t> legislative </a:t>
            </a:r>
            <a:r>
              <a:rPr lang="en-US" sz="3600" b="1" dirty="0" err="1">
                <a:solidFill>
                  <a:srgbClr val="0D0D0D"/>
                </a:solidFill>
                <a:effectLst/>
                <a:latin typeface="Times New Roman" panose="02020603050405020304" pitchFamily="18" charset="0"/>
                <a:ea typeface="Times New Roman" panose="02020603050405020304" pitchFamily="18" charset="0"/>
              </a:rPr>
              <a:t>pentru</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integrarea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durabilității</a:t>
            </a:r>
            <a:r>
              <a:rPr lang="en-US" sz="3600" b="1" dirty="0">
                <a:solidFill>
                  <a:srgbClr val="0D0D0D"/>
                </a:solidFill>
                <a:effectLst/>
                <a:latin typeface="Times New Roman" panose="02020603050405020304" pitchFamily="18" charset="0"/>
                <a:ea typeface="Times New Roman" panose="02020603050405020304" pitchFamily="18" charset="0"/>
              </a:rPr>
              <a:t> în </a:t>
            </a:r>
            <a:r>
              <a:rPr lang="en-US" sz="3600" b="1" dirty="0" err="1">
                <a:solidFill>
                  <a:srgbClr val="0D0D0D"/>
                </a:solidFill>
                <a:effectLst/>
                <a:latin typeface="Times New Roman" panose="02020603050405020304" pitchFamily="18" charset="0"/>
                <a:ea typeface="Times New Roman" panose="02020603050405020304" pitchFamily="18" charset="0"/>
              </a:rPr>
              <a:t>politicile</a:t>
            </a:r>
            <a:r>
              <a:rPr lang="en-US" sz="3600" b="1" dirty="0">
                <a:solidFill>
                  <a:srgbClr val="0D0D0D"/>
                </a:solidFill>
                <a:effectLst/>
                <a:latin typeface="Times New Roman" panose="02020603050405020304" pitchFamily="18" charset="0"/>
                <a:ea typeface="Times New Roman" panose="02020603050405020304" pitchFamily="18" charset="0"/>
              </a:rPr>
              <a:t> de </a:t>
            </a:r>
            <a:r>
              <a:rPr lang="en-US" sz="3600" b="1" dirty="0" err="1">
                <a:solidFill>
                  <a:srgbClr val="0D0D0D"/>
                </a:solidFill>
                <a:effectLst/>
                <a:latin typeface="Times New Roman" panose="02020603050405020304" pitchFamily="18" charset="0"/>
                <a:ea typeface="Times New Roman" panose="02020603050405020304" pitchFamily="18" charset="0"/>
              </a:rPr>
              <a:t>protecție</a:t>
            </a:r>
            <a:r>
              <a:rPr lang="en-US" sz="3600" b="1" dirty="0">
                <a:solidFill>
                  <a:srgbClr val="0D0D0D"/>
                </a:solidFill>
                <a:effectLst/>
                <a:latin typeface="Times New Roman" panose="02020603050405020304" pitchFamily="18" charset="0"/>
                <a:ea typeface="Times New Roman" panose="02020603050405020304" pitchFamily="18" charset="0"/>
              </a:rPr>
              <a:t> a </a:t>
            </a:r>
            <a:r>
              <a:rPr lang="en-US" sz="3600" b="1" dirty="0" err="1">
                <a:solidFill>
                  <a:srgbClr val="0D0D0D"/>
                </a:solidFill>
                <a:effectLst/>
                <a:latin typeface="Times New Roman" panose="02020603050405020304" pitchFamily="18" charset="0"/>
                <a:ea typeface="Times New Roman" panose="02020603050405020304" pitchFamily="18" charset="0"/>
              </a:rPr>
              <a:t>consumatorilor</a:t>
            </a:r>
            <a:endParaRPr lang="ru-MD" sz="3600" dirty="0"/>
          </a:p>
        </p:txBody>
      </p:sp>
    </p:spTree>
    <p:extLst>
      <p:ext uri="{BB962C8B-B14F-4D97-AF65-F5344CB8AC3E}">
        <p14:creationId xmlns:p14="http://schemas.microsoft.com/office/powerpoint/2010/main" val="179514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Масштабная модель, игрушка, Игрушечный транспорт&#10;&#10;Автоматически созданное описание">
            <a:extLst>
              <a:ext uri="{FF2B5EF4-FFF2-40B4-BE49-F238E27FC236}">
                <a16:creationId xmlns:a16="http://schemas.microsoft.com/office/drawing/2014/main" id="{B939824F-1A4D-4FCE-0400-7A7C9312B6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1629097"/>
            <a:ext cx="4326830" cy="3599805"/>
          </a:xfrm>
        </p:spPr>
      </p:pic>
      <p:sp>
        <p:nvSpPr>
          <p:cNvPr id="3" name="Заголовок 2">
            <a:extLst>
              <a:ext uri="{FF2B5EF4-FFF2-40B4-BE49-F238E27FC236}">
                <a16:creationId xmlns:a16="http://schemas.microsoft.com/office/drawing/2014/main" id="{576734BC-F943-5611-6B86-DEA4FA9D9D89}"/>
              </a:ext>
            </a:extLst>
          </p:cNvPr>
          <p:cNvSpPr>
            <a:spLocks noGrp="1"/>
          </p:cNvSpPr>
          <p:nvPr>
            <p:ph type="title"/>
          </p:nvPr>
        </p:nvSpPr>
        <p:spPr/>
        <p:txBody>
          <a:bodyPr>
            <a:norm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rPr>
              <a:t>Principiile</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ecoeficienței</a:t>
            </a:r>
            <a:r>
              <a:rPr lang="ro-RO"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bunele</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practici</a:t>
            </a:r>
            <a:br>
              <a:rPr lang="ru-MD" sz="2800" dirty="0">
                <a:effectLst/>
                <a:latin typeface="Times New Roman" panose="02020603050405020304" pitchFamily="18" charset="0"/>
                <a:ea typeface="Times New Roman" panose="02020603050405020304" pitchFamily="18" charset="0"/>
              </a:rPr>
            </a:br>
            <a:endParaRPr lang="ru-MD" sz="2800" dirty="0"/>
          </a:p>
        </p:txBody>
      </p:sp>
      <p:sp>
        <p:nvSpPr>
          <p:cNvPr id="6" name="TextBox 5">
            <a:extLst>
              <a:ext uri="{FF2B5EF4-FFF2-40B4-BE49-F238E27FC236}">
                <a16:creationId xmlns:a16="http://schemas.microsoft.com/office/drawing/2014/main" id="{63DD8C34-D7D9-A969-0771-EC7B68AA6F6E}"/>
              </a:ext>
            </a:extLst>
          </p:cNvPr>
          <p:cNvSpPr txBox="1"/>
          <p:nvPr/>
        </p:nvSpPr>
        <p:spPr>
          <a:xfrm>
            <a:off x="755576" y="2852936"/>
            <a:ext cx="3619811" cy="2308324"/>
          </a:xfrm>
          <a:prstGeom prst="rect">
            <a:avLst/>
          </a:prstGeom>
          <a:noFill/>
        </p:spPr>
        <p:txBody>
          <a:bodyPr wrap="square" rtlCol="0">
            <a:spAutoFit/>
          </a:bodyPr>
          <a:lstStyle/>
          <a:p>
            <a:r>
              <a:rPr lang="ro-MD" b="0" i="0" dirty="0">
                <a:solidFill>
                  <a:srgbClr val="5C3B5D"/>
                </a:solidFill>
                <a:effectLst/>
                <a:latin typeface="Open Sans" panose="020B0606030504020204" pitchFamily="34" charset="0"/>
              </a:rPr>
              <a:t>Eco-eficiența înseamnă reducerea la minimum a daunelor ecologice, maximizând în același timp eficiența. </a:t>
            </a:r>
            <a:r>
              <a:rPr lang="ro-MD" dirty="0">
                <a:solidFill>
                  <a:srgbClr val="5C3B5D"/>
                </a:solidFill>
                <a:latin typeface="Open Sans" panose="020B0606030504020204" pitchFamily="34" charset="0"/>
              </a:rPr>
              <a:t>E</a:t>
            </a:r>
            <a:r>
              <a:rPr lang="ro-MD" b="0" i="0" dirty="0">
                <a:solidFill>
                  <a:srgbClr val="5C3B5D"/>
                </a:solidFill>
                <a:effectLst/>
                <a:latin typeface="Open Sans" panose="020B0606030504020204" pitchFamily="34" charset="0"/>
              </a:rPr>
              <a:t>co-eficiența se aplică tuturor aspectelor unei afaceri, de la achiziție și producție până la marketing și distribuție.</a:t>
            </a:r>
            <a:endParaRPr lang="ru-MD" dirty="0"/>
          </a:p>
        </p:txBody>
      </p:sp>
    </p:spTree>
    <p:extLst>
      <p:ext uri="{BB962C8B-B14F-4D97-AF65-F5344CB8AC3E}">
        <p14:creationId xmlns:p14="http://schemas.microsoft.com/office/powerpoint/2010/main" val="188761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774DF46F-0FC6-40CE-C8F4-07CEE2C03621}"/>
              </a:ext>
            </a:extLst>
          </p:cNvPr>
          <p:cNvSpPr>
            <a:spLocks noGrp="1"/>
          </p:cNvSpPr>
          <p:nvPr>
            <p:ph idx="1"/>
          </p:nvPr>
        </p:nvSpPr>
        <p:spPr>
          <a:xfrm>
            <a:off x="872067" y="2060848"/>
            <a:ext cx="3987965" cy="4065315"/>
          </a:xfrm>
        </p:spPr>
        <p:txBody>
          <a:bodyPr/>
          <a:lstStyle/>
          <a:p>
            <a:r>
              <a:rPr lang="ro-MD" b="0" i="0" dirty="0">
                <a:solidFill>
                  <a:srgbClr val="5C3B5D"/>
                </a:solidFill>
                <a:effectLst/>
                <a:latin typeface="Open Sans" panose="020B0606030504020204" pitchFamily="34" charset="0"/>
              </a:rPr>
              <a:t>Eco-eficiența a fost recunoscută ca o abordare comercială semnificativă de către actori mondiali, cum ar fi Organizația pentru Cooperare și Dezvoltare Economică (OCDE) și Agenția Europeană de Mediu (AEM).</a:t>
            </a:r>
            <a:endParaRPr lang="ru-MD" dirty="0"/>
          </a:p>
        </p:txBody>
      </p:sp>
      <p:sp>
        <p:nvSpPr>
          <p:cNvPr id="3" name="Заголовок 2">
            <a:extLst>
              <a:ext uri="{FF2B5EF4-FFF2-40B4-BE49-F238E27FC236}">
                <a16:creationId xmlns:a16="http://schemas.microsoft.com/office/drawing/2014/main" id="{3AB57D5F-67EF-B19E-9B13-1968548D1215}"/>
              </a:ext>
            </a:extLst>
          </p:cNvPr>
          <p:cNvSpPr>
            <a:spLocks noGrp="1"/>
          </p:cNvSpPr>
          <p:nvPr>
            <p:ph type="title"/>
          </p:nvPr>
        </p:nvSpPr>
        <p:spPr/>
        <p:txBody>
          <a:bodyPr>
            <a:normAutofit fontScale="90000"/>
          </a:bodyPr>
          <a:lstStyle/>
          <a:p>
            <a:r>
              <a:rPr lang="en-US" sz="4400" b="1" dirty="0" err="1">
                <a:solidFill>
                  <a:srgbClr val="0D0D0D"/>
                </a:solidFill>
                <a:effectLst/>
                <a:latin typeface="Times New Roman" panose="02020603050405020304" pitchFamily="18" charset="0"/>
                <a:ea typeface="Times New Roman" panose="02020603050405020304" pitchFamily="18" charset="0"/>
              </a:rPr>
              <a:t>Principiile</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ecoeficienței</a:t>
            </a:r>
            <a:r>
              <a:rPr lang="ro-RO"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bunele</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practici</a:t>
            </a:r>
            <a:endParaRPr lang="ru-MD" dirty="0"/>
          </a:p>
        </p:txBody>
      </p:sp>
      <p:pic>
        <p:nvPicPr>
          <p:cNvPr id="6" name="Рисунок 5" descr="Изображение выглядит как сфера, зеленый, растение&#10;&#10;Автоматически созданное описание">
            <a:extLst>
              <a:ext uri="{FF2B5EF4-FFF2-40B4-BE49-F238E27FC236}">
                <a16:creationId xmlns:a16="http://schemas.microsoft.com/office/drawing/2014/main" id="{97789283-54F7-2106-C0C7-B8B5FD5FA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617" y="2033068"/>
            <a:ext cx="3702917" cy="3578449"/>
          </a:xfrm>
          <a:prstGeom prst="rect">
            <a:avLst/>
          </a:prstGeom>
        </p:spPr>
      </p:pic>
    </p:spTree>
    <p:extLst>
      <p:ext uri="{BB962C8B-B14F-4D97-AF65-F5344CB8AC3E}">
        <p14:creationId xmlns:p14="http://schemas.microsoft.com/office/powerpoint/2010/main" val="5317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6C337F7-1620-0578-43CA-D9B2C9D7DD42}"/>
              </a:ext>
            </a:extLst>
          </p:cNvPr>
          <p:cNvSpPr>
            <a:spLocks noGrp="1"/>
          </p:cNvSpPr>
          <p:nvPr>
            <p:ph idx="1"/>
          </p:nvPr>
        </p:nvSpPr>
        <p:spPr/>
        <p:txBody>
          <a:bodyPr>
            <a:normAutofit/>
          </a:bodyPr>
          <a:lstStyle/>
          <a:p>
            <a:pPr algn="l">
              <a:buFont typeface="Arial" panose="020B0604020202020204" pitchFamily="34" charset="0"/>
              <a:buChar char="•"/>
            </a:pPr>
            <a:r>
              <a:rPr lang="ro-MD" b="0" i="0" dirty="0">
                <a:solidFill>
                  <a:srgbClr val="5C3B5D"/>
                </a:solidFill>
                <a:effectLst/>
                <a:latin typeface="Open Sans" panose="020B0606030504020204" pitchFamily="34" charset="0"/>
              </a:rPr>
              <a:t>Reducerea consumului de energie, apă și materiale </a:t>
            </a:r>
          </a:p>
          <a:p>
            <a:pPr algn="l">
              <a:buFont typeface="Arial" panose="020B0604020202020204" pitchFamily="34" charset="0"/>
              <a:buChar char="•"/>
            </a:pPr>
            <a:r>
              <a:rPr lang="ro-MD" b="0" i="0" dirty="0">
                <a:solidFill>
                  <a:srgbClr val="5C3B5D"/>
                </a:solidFill>
                <a:effectLst/>
                <a:latin typeface="Open Sans" panose="020B0606030504020204" pitchFamily="34" charset="0"/>
              </a:rPr>
              <a:t>Reducerea deșeurilor  și a nivelului de poluare </a:t>
            </a:r>
          </a:p>
          <a:p>
            <a:pPr algn="l">
              <a:buFont typeface="Arial" panose="020B0604020202020204" pitchFamily="34" charset="0"/>
              <a:buChar char="•"/>
            </a:pPr>
            <a:r>
              <a:rPr lang="ro-MD" b="0" i="0" dirty="0">
                <a:solidFill>
                  <a:srgbClr val="5C3B5D"/>
                </a:solidFill>
                <a:effectLst/>
                <a:latin typeface="Open Sans" panose="020B0606030504020204" pitchFamily="34" charset="0"/>
              </a:rPr>
              <a:t>Extinderea duratei de viață a produsului/serviciului oferit</a:t>
            </a:r>
          </a:p>
          <a:p>
            <a:pPr algn="l">
              <a:buFont typeface="Arial" panose="020B0604020202020204" pitchFamily="34" charset="0"/>
              <a:buChar char="•"/>
            </a:pPr>
            <a:r>
              <a:rPr lang="ro-MD" b="0" i="0" dirty="0">
                <a:solidFill>
                  <a:srgbClr val="5C3B5D"/>
                </a:solidFill>
                <a:effectLst/>
                <a:latin typeface="Open Sans" panose="020B0606030504020204" pitchFamily="34" charset="0"/>
              </a:rPr>
              <a:t>Utilitatea reciclării produselor sau serviciilor  </a:t>
            </a:r>
          </a:p>
          <a:p>
            <a:pPr marL="0" indent="0">
              <a:buNone/>
            </a:pPr>
            <a:endParaRPr lang="ru-MD" dirty="0"/>
          </a:p>
        </p:txBody>
      </p:sp>
      <p:sp>
        <p:nvSpPr>
          <p:cNvPr id="3" name="Заголовок 2">
            <a:extLst>
              <a:ext uri="{FF2B5EF4-FFF2-40B4-BE49-F238E27FC236}">
                <a16:creationId xmlns:a16="http://schemas.microsoft.com/office/drawing/2014/main" id="{07E89BFC-435D-4C23-0F53-FBF5A4AECC91}"/>
              </a:ext>
            </a:extLst>
          </p:cNvPr>
          <p:cNvSpPr>
            <a:spLocks noGrp="1"/>
          </p:cNvSpPr>
          <p:nvPr>
            <p:ph type="title"/>
          </p:nvPr>
        </p:nvSpPr>
        <p:spPr/>
        <p:txBody>
          <a:bodyPr>
            <a:normAutofit fontScale="90000"/>
          </a:bodyPr>
          <a:lstStyle/>
          <a:p>
            <a:r>
              <a:rPr lang="en-US" sz="4400" b="1" dirty="0" err="1">
                <a:solidFill>
                  <a:srgbClr val="0D0D0D"/>
                </a:solidFill>
                <a:effectLst/>
                <a:latin typeface="Times New Roman" panose="02020603050405020304" pitchFamily="18" charset="0"/>
                <a:ea typeface="Times New Roman" panose="02020603050405020304" pitchFamily="18" charset="0"/>
              </a:rPr>
              <a:t>Principiile</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ecoeficienței</a:t>
            </a:r>
            <a:r>
              <a:rPr lang="ro-RO"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bunele</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practici</a:t>
            </a:r>
            <a:endParaRPr lang="ru-MD" dirty="0"/>
          </a:p>
        </p:txBody>
      </p:sp>
    </p:spTree>
    <p:extLst>
      <p:ext uri="{BB962C8B-B14F-4D97-AF65-F5344CB8AC3E}">
        <p14:creationId xmlns:p14="http://schemas.microsoft.com/office/powerpoint/2010/main" val="240845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1095C92-C098-CBD4-095D-63B0BAE19FAA}"/>
              </a:ext>
            </a:extLst>
          </p:cNvPr>
          <p:cNvSpPr>
            <a:spLocks noGrp="1"/>
          </p:cNvSpPr>
          <p:nvPr>
            <p:ph idx="1"/>
          </p:nvPr>
        </p:nvSpPr>
        <p:spPr/>
        <p:txBody>
          <a:bodyPr>
            <a:normAutofit fontScale="70000" lnSpcReduction="20000"/>
          </a:bodyPr>
          <a:lstStyle/>
          <a:p>
            <a:pPr marL="64770">
              <a:spcBef>
                <a:spcPts val="20"/>
              </a:spcBef>
              <a:spcAft>
                <a:spcPts val="0"/>
              </a:spcAft>
            </a:pPr>
            <a:r>
              <a:rPr lang="en-US" sz="3600" b="1" dirty="0">
                <a:solidFill>
                  <a:srgbClr val="0D0D0D"/>
                </a:solidFill>
                <a:effectLst/>
                <a:latin typeface="Times New Roman" panose="02020603050405020304" pitchFamily="18" charset="0"/>
                <a:ea typeface="Times New Roman" panose="02020603050405020304" pitchFamily="18" charset="0"/>
              </a:rPr>
              <a:t>3.1 </a:t>
            </a:r>
            <a:r>
              <a:rPr lang="en-US" sz="3600" b="1" dirty="0" err="1">
                <a:solidFill>
                  <a:srgbClr val="0D0D0D"/>
                </a:solidFill>
                <a:effectLst/>
                <a:latin typeface="Times New Roman" panose="02020603050405020304" pitchFamily="18" charset="0"/>
                <a:ea typeface="Times New Roman" panose="02020603050405020304" pitchFamily="18" charset="0"/>
              </a:rPr>
              <a:t>Impactul</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documentelor</a:t>
            </a:r>
            <a:r>
              <a:rPr lang="en-US" sz="3600" b="1" dirty="0">
                <a:solidFill>
                  <a:srgbClr val="0D0D0D"/>
                </a:solidFill>
                <a:effectLst/>
                <a:latin typeface="Times New Roman" panose="02020603050405020304" pitchFamily="18" charset="0"/>
                <a:ea typeface="Times New Roman" panose="02020603050405020304" pitchFamily="18" charset="0"/>
              </a:rPr>
              <a:t> de </a:t>
            </a:r>
            <a:r>
              <a:rPr lang="en-US" sz="3600" b="1" dirty="0" err="1">
                <a:solidFill>
                  <a:srgbClr val="0D0D0D"/>
                </a:solidFill>
                <a:effectLst/>
                <a:latin typeface="Times New Roman" panose="02020603050405020304" pitchFamily="18" charset="0"/>
                <a:ea typeface="Times New Roman" panose="02020603050405020304" pitchFamily="18" charset="0"/>
              </a:rPr>
              <a:t>politici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naționale</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asupra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dezvoltării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economiei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circulare</a:t>
            </a:r>
            <a:endParaRPr lang="ru-MD" sz="3600" dirty="0">
              <a:effectLst/>
              <a:latin typeface="Times New Roman" panose="02020603050405020304" pitchFamily="18" charset="0"/>
              <a:ea typeface="Times New Roman" panose="02020603050405020304" pitchFamily="18" charset="0"/>
            </a:endParaRPr>
          </a:p>
          <a:p>
            <a:pPr marL="64770">
              <a:spcBef>
                <a:spcPts val="20"/>
              </a:spcBef>
              <a:spcAft>
                <a:spcPts val="0"/>
              </a:spcAft>
            </a:pPr>
            <a:r>
              <a:rPr lang="en-US" sz="3600" b="1" dirty="0">
                <a:solidFill>
                  <a:schemeClr val="tx1"/>
                </a:solidFill>
                <a:effectLst/>
                <a:latin typeface="Times New Roman" panose="02020603050405020304" pitchFamily="18" charset="0"/>
                <a:ea typeface="Times New Roman" panose="02020603050405020304" pitchFamily="18" charset="0"/>
              </a:rPr>
              <a:t>3.2 </a:t>
            </a:r>
            <a:r>
              <a:rPr lang="en-US" sz="3600" b="1" dirty="0" err="1">
                <a:solidFill>
                  <a:schemeClr val="tx1"/>
                </a:solidFill>
                <a:effectLst/>
                <a:latin typeface="Times New Roman" panose="02020603050405020304" pitchFamily="18" charset="0"/>
                <a:ea typeface="Times New Roman" panose="02020603050405020304" pitchFamily="18" charset="0"/>
              </a:rPr>
              <a:t>Obiectivele</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Dezvoltării</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Durabile</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relevante</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pentru</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realizarea</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economiei</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circulare</a:t>
            </a:r>
            <a:r>
              <a:rPr lang="en-US" sz="3600" b="1" dirty="0">
                <a:solidFill>
                  <a:schemeClr val="tx1"/>
                </a:solidFill>
                <a:effectLst/>
                <a:latin typeface="Times New Roman" panose="02020603050405020304" pitchFamily="18" charset="0"/>
                <a:ea typeface="Times New Roman" panose="02020603050405020304" pitchFamily="18" charset="0"/>
              </a:rPr>
              <a:t> </a:t>
            </a:r>
            <a:endParaRPr lang="ru-MD" sz="3600" dirty="0">
              <a:solidFill>
                <a:schemeClr val="tx1"/>
              </a:solidFill>
              <a:effectLst/>
              <a:latin typeface="Times New Roman" panose="02020603050405020304" pitchFamily="18" charset="0"/>
              <a:ea typeface="Times New Roman" panose="02020603050405020304" pitchFamily="18" charset="0"/>
            </a:endParaRPr>
          </a:p>
          <a:p>
            <a:pPr marL="64770">
              <a:spcBef>
                <a:spcPts val="20"/>
              </a:spcBef>
              <a:spcAft>
                <a:spcPts val="0"/>
              </a:spcAft>
            </a:pPr>
            <a:r>
              <a:rPr lang="en-US" sz="3600" b="1" dirty="0">
                <a:solidFill>
                  <a:schemeClr val="tx1"/>
                </a:solidFill>
                <a:effectLst/>
                <a:latin typeface="Times New Roman" panose="02020603050405020304" pitchFamily="18" charset="0"/>
                <a:ea typeface="Times New Roman" panose="02020603050405020304" pitchFamily="18" charset="0"/>
              </a:rPr>
              <a:t>3.3 </a:t>
            </a:r>
            <a:r>
              <a:rPr lang="en-US" sz="3600" b="1" dirty="0" err="1">
                <a:solidFill>
                  <a:schemeClr val="tx1"/>
                </a:solidFill>
                <a:effectLst/>
                <a:latin typeface="Times New Roman" panose="02020603050405020304" pitchFamily="18" charset="0"/>
                <a:ea typeface="Times New Roman" panose="02020603050405020304" pitchFamily="18" charset="0"/>
              </a:rPr>
              <a:t>Cadrul</a:t>
            </a:r>
            <a:r>
              <a:rPr lang="en-US" sz="3600" b="1" dirty="0">
                <a:solidFill>
                  <a:schemeClr val="tx1"/>
                </a:solidFill>
                <a:effectLst/>
                <a:latin typeface="Times New Roman" panose="02020603050405020304" pitchFamily="18" charset="0"/>
                <a:ea typeface="Times New Roman" panose="02020603050405020304" pitchFamily="18" charset="0"/>
              </a:rPr>
              <a:t> legal </a:t>
            </a:r>
            <a:r>
              <a:rPr lang="en-US" sz="3600" b="1" dirty="0" err="1">
                <a:solidFill>
                  <a:srgbClr val="0D0D0D"/>
                </a:solidFill>
                <a:effectLst/>
                <a:latin typeface="Times New Roman" panose="02020603050405020304" pitchFamily="18" charset="0"/>
                <a:ea typeface="Times New Roman" panose="02020603050405020304" pitchFamily="18" charset="0"/>
              </a:rPr>
              <a:t>pentru</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promovarea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economiei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circulare</a:t>
            </a:r>
            <a:endParaRPr lang="ru-MD" sz="3600" dirty="0">
              <a:effectLst/>
              <a:latin typeface="Times New Roman" panose="02020603050405020304" pitchFamily="18" charset="0"/>
              <a:ea typeface="Times New Roman" panose="02020603050405020304" pitchFamily="18" charset="0"/>
            </a:endParaRPr>
          </a:p>
          <a:p>
            <a:pPr marL="64770">
              <a:spcBef>
                <a:spcPts val="20"/>
              </a:spcBef>
              <a:spcAft>
                <a:spcPts val="0"/>
              </a:spcAft>
            </a:pPr>
            <a:r>
              <a:rPr lang="en-US" sz="3600" b="1" dirty="0">
                <a:solidFill>
                  <a:srgbClr val="0D0D0D"/>
                </a:solidFill>
                <a:effectLst/>
                <a:latin typeface="Times New Roman" panose="02020603050405020304" pitchFamily="18" charset="0"/>
                <a:ea typeface="Times New Roman" panose="02020603050405020304" pitchFamily="18" charset="0"/>
              </a:rPr>
              <a:t>3.4 </a:t>
            </a:r>
            <a:r>
              <a:rPr lang="en-US" sz="3600" b="1" dirty="0" err="1">
                <a:solidFill>
                  <a:srgbClr val="0D0D0D"/>
                </a:solidFill>
                <a:effectLst/>
                <a:latin typeface="Times New Roman" panose="02020603050405020304" pitchFamily="18" charset="0"/>
                <a:ea typeface="Times New Roman" panose="02020603050405020304" pitchFamily="18" charset="0"/>
              </a:rPr>
              <a:t>Măsuri</a:t>
            </a:r>
            <a:r>
              <a:rPr lang="en-US" sz="3600" b="1" dirty="0">
                <a:solidFill>
                  <a:srgbClr val="0D0D0D"/>
                </a:solidFill>
                <a:effectLst/>
                <a:latin typeface="Times New Roman" panose="02020603050405020304" pitchFamily="18" charset="0"/>
                <a:ea typeface="Times New Roman" panose="02020603050405020304" pitchFamily="18" charset="0"/>
              </a:rPr>
              <a:t> legislative </a:t>
            </a:r>
            <a:r>
              <a:rPr lang="en-US" sz="3600" b="1" dirty="0" err="1">
                <a:solidFill>
                  <a:srgbClr val="0D0D0D"/>
                </a:solidFill>
                <a:effectLst/>
                <a:latin typeface="Times New Roman" panose="02020603050405020304" pitchFamily="18" charset="0"/>
                <a:ea typeface="Times New Roman" panose="02020603050405020304" pitchFamily="18" charset="0"/>
              </a:rPr>
              <a:t>pentru</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integrarea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durabilității</a:t>
            </a:r>
            <a:r>
              <a:rPr lang="en-US" sz="3600" b="1" dirty="0">
                <a:solidFill>
                  <a:srgbClr val="0D0D0D"/>
                </a:solidFill>
                <a:effectLst/>
                <a:latin typeface="Times New Roman" panose="02020603050405020304" pitchFamily="18" charset="0"/>
                <a:ea typeface="Times New Roman" panose="02020603050405020304" pitchFamily="18" charset="0"/>
              </a:rPr>
              <a:t> în </a:t>
            </a:r>
            <a:r>
              <a:rPr lang="en-US" sz="3600" b="1" dirty="0" err="1">
                <a:solidFill>
                  <a:srgbClr val="0D0D0D"/>
                </a:solidFill>
                <a:effectLst/>
                <a:latin typeface="Times New Roman" panose="02020603050405020304" pitchFamily="18" charset="0"/>
                <a:ea typeface="Times New Roman" panose="02020603050405020304" pitchFamily="18" charset="0"/>
              </a:rPr>
              <a:t>politicile</a:t>
            </a:r>
            <a:r>
              <a:rPr lang="en-US" sz="3600" b="1" dirty="0">
                <a:solidFill>
                  <a:srgbClr val="0D0D0D"/>
                </a:solidFill>
                <a:effectLst/>
                <a:latin typeface="Times New Roman" panose="02020603050405020304" pitchFamily="18" charset="0"/>
                <a:ea typeface="Times New Roman" panose="02020603050405020304" pitchFamily="18" charset="0"/>
              </a:rPr>
              <a:t> de </a:t>
            </a:r>
            <a:r>
              <a:rPr lang="en-US" sz="3600" b="1" dirty="0" err="1">
                <a:solidFill>
                  <a:srgbClr val="0D0D0D"/>
                </a:solidFill>
                <a:effectLst/>
                <a:latin typeface="Times New Roman" panose="02020603050405020304" pitchFamily="18" charset="0"/>
                <a:ea typeface="Times New Roman" panose="02020603050405020304" pitchFamily="18" charset="0"/>
              </a:rPr>
              <a:t>protecție</a:t>
            </a:r>
            <a:r>
              <a:rPr lang="en-US" sz="3600" b="1" dirty="0">
                <a:solidFill>
                  <a:srgbClr val="0D0D0D"/>
                </a:solidFill>
                <a:effectLst/>
                <a:latin typeface="Times New Roman" panose="02020603050405020304" pitchFamily="18" charset="0"/>
                <a:ea typeface="Times New Roman" panose="02020603050405020304" pitchFamily="18" charset="0"/>
              </a:rPr>
              <a:t> a </a:t>
            </a:r>
            <a:r>
              <a:rPr lang="en-US" sz="3600" b="1" dirty="0" err="1">
                <a:solidFill>
                  <a:srgbClr val="0D0D0D"/>
                </a:solidFill>
                <a:effectLst/>
                <a:latin typeface="Times New Roman" panose="02020603050405020304" pitchFamily="18" charset="0"/>
                <a:ea typeface="Times New Roman" panose="02020603050405020304" pitchFamily="18" charset="0"/>
              </a:rPr>
              <a:t>consumatorilor</a:t>
            </a:r>
            <a:endParaRPr lang="ru-MD" sz="3600" dirty="0">
              <a:effectLst/>
              <a:latin typeface="Times New Roman" panose="02020603050405020304" pitchFamily="18" charset="0"/>
              <a:ea typeface="Times New Roman" panose="02020603050405020304" pitchFamily="18" charset="0"/>
            </a:endParaRPr>
          </a:p>
          <a:p>
            <a:pPr marL="64770">
              <a:spcBef>
                <a:spcPts val="20"/>
              </a:spcBef>
              <a:spcAft>
                <a:spcPts val="0"/>
              </a:spcAft>
            </a:pPr>
            <a:r>
              <a:rPr lang="en-US" sz="3600" b="1" dirty="0">
                <a:solidFill>
                  <a:srgbClr val="0D0D0D"/>
                </a:solidFill>
                <a:effectLst/>
                <a:latin typeface="Times New Roman" panose="02020603050405020304" pitchFamily="18" charset="0"/>
                <a:ea typeface="Times New Roman" panose="02020603050405020304" pitchFamily="18" charset="0"/>
              </a:rPr>
              <a:t>3.4 </a:t>
            </a:r>
            <a:r>
              <a:rPr lang="en-US" sz="3600" b="1" dirty="0" err="1">
                <a:solidFill>
                  <a:srgbClr val="0D0D0D"/>
                </a:solidFill>
                <a:effectLst/>
                <a:latin typeface="Times New Roman" panose="02020603050405020304" pitchFamily="18" charset="0"/>
                <a:ea typeface="Times New Roman" panose="02020603050405020304" pitchFamily="18" charset="0"/>
              </a:rPr>
              <a:t>Principiile</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ecoeficienței</a:t>
            </a:r>
            <a:r>
              <a:rPr lang="ro-RO"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bunele</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practici</a:t>
            </a:r>
            <a:endParaRPr lang="ru-MD" sz="3600" dirty="0">
              <a:effectLst/>
              <a:latin typeface="Times New Roman" panose="02020603050405020304" pitchFamily="18" charset="0"/>
              <a:ea typeface="Times New Roman" panose="02020603050405020304" pitchFamily="18" charset="0"/>
            </a:endParaRPr>
          </a:p>
          <a:p>
            <a:endParaRPr lang="ro-MD" dirty="0">
              <a:hlinkClick r:id="rId2"/>
            </a:endParaRPr>
          </a:p>
          <a:p>
            <a:endParaRPr lang="ru-MD" dirty="0"/>
          </a:p>
        </p:txBody>
      </p:sp>
      <p:sp>
        <p:nvSpPr>
          <p:cNvPr id="3" name="Заголовок 2">
            <a:extLst>
              <a:ext uri="{FF2B5EF4-FFF2-40B4-BE49-F238E27FC236}">
                <a16:creationId xmlns:a16="http://schemas.microsoft.com/office/drawing/2014/main" id="{6E58AAE2-2867-FB82-1DD7-E7519C4B78C6}"/>
              </a:ext>
            </a:extLst>
          </p:cNvPr>
          <p:cNvSpPr>
            <a:spLocks noGrp="1"/>
          </p:cNvSpPr>
          <p:nvPr>
            <p:ph type="title"/>
          </p:nvPr>
        </p:nvSpPr>
        <p:spPr/>
        <p:txBody>
          <a:bodyPr>
            <a:normAutofit/>
          </a:bodyPr>
          <a:lstStyle/>
          <a:p>
            <a:r>
              <a:rPr lang="ru-MD" sz="2800" b="1" dirty="0">
                <a:effectLst/>
                <a:latin typeface="Times New Roman" panose="02020603050405020304" pitchFamily="18" charset="0"/>
                <a:ea typeface="Times New Roman" panose="02020603050405020304" pitchFamily="18" charset="0"/>
              </a:rPr>
              <a:t>Tranziția către o economie verde și circulară</a:t>
            </a:r>
            <a:endParaRPr lang="ru-MD" sz="2800" dirty="0">
              <a:solidFill>
                <a:schemeClr val="tx2"/>
              </a:solidFill>
            </a:endParaRPr>
          </a:p>
        </p:txBody>
      </p:sp>
    </p:spTree>
    <p:extLst>
      <p:ext uri="{BB962C8B-B14F-4D97-AF65-F5344CB8AC3E}">
        <p14:creationId xmlns:p14="http://schemas.microsoft.com/office/powerpoint/2010/main" val="281943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текст, снимок экрана, диаграмма, Шрифт&#10;&#10;Автоматически созданное описание">
            <a:extLst>
              <a:ext uri="{FF2B5EF4-FFF2-40B4-BE49-F238E27FC236}">
                <a16:creationId xmlns:a16="http://schemas.microsoft.com/office/drawing/2014/main" id="{3EDBA957-71CD-22E4-669C-F93073F1D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6501" y="1988840"/>
            <a:ext cx="4561923" cy="2799737"/>
          </a:xfrm>
        </p:spPr>
      </p:pic>
      <p:sp>
        <p:nvSpPr>
          <p:cNvPr id="3" name="Заголовок 2">
            <a:extLst>
              <a:ext uri="{FF2B5EF4-FFF2-40B4-BE49-F238E27FC236}">
                <a16:creationId xmlns:a16="http://schemas.microsoft.com/office/drawing/2014/main" id="{11BA2B36-A3AC-833E-C859-30075585E7C2}"/>
              </a:ext>
            </a:extLst>
          </p:cNvPr>
          <p:cNvSpPr>
            <a:spLocks noGrp="1"/>
          </p:cNvSpPr>
          <p:nvPr>
            <p:ph type="title"/>
          </p:nvPr>
        </p:nvSpPr>
        <p:spPr/>
        <p:txBody>
          <a:bodyPr>
            <a:normAutofit fontScale="90000"/>
          </a:bodyPr>
          <a:lstStyle/>
          <a:p>
            <a:r>
              <a:rPr lang="ro-MD" sz="2000" b="1" i="0" dirty="0">
                <a:solidFill>
                  <a:schemeClr val="tx2">
                    <a:lumMod val="50000"/>
                  </a:schemeClr>
                </a:solidFill>
                <a:effectLst/>
                <a:latin typeface="Times New Roman" panose="02020603050405020304" pitchFamily="18" charset="0"/>
                <a:cs typeface="Times New Roman" panose="02020603050405020304" pitchFamily="18" charset="0"/>
              </a:rPr>
              <a:t>Eco-eficiența</a:t>
            </a:r>
            <a:r>
              <a:rPr lang="ro-MD" sz="2000" b="0" i="0" dirty="0">
                <a:solidFill>
                  <a:schemeClr val="tx2">
                    <a:lumMod val="50000"/>
                  </a:schemeClr>
                </a:solidFill>
                <a:effectLst/>
                <a:latin typeface="Times New Roman" panose="02020603050405020304" pitchFamily="18" charset="0"/>
                <a:cs typeface="Times New Roman" panose="02020603050405020304" pitchFamily="18" charset="0"/>
              </a:rPr>
              <a:t> se bazează pe principiul utilizării celor mai eficiente</a:t>
            </a:r>
            <a:br>
              <a:rPr lang="ro-MD" sz="2000" dirty="0">
                <a:solidFill>
                  <a:schemeClr val="tx2">
                    <a:lumMod val="50000"/>
                  </a:schemeClr>
                </a:solidFill>
                <a:latin typeface="Times New Roman" panose="02020603050405020304" pitchFamily="18" charset="0"/>
                <a:cs typeface="Times New Roman" panose="02020603050405020304" pitchFamily="18" charset="0"/>
              </a:rPr>
            </a:br>
            <a:r>
              <a:rPr lang="ro-MD" sz="2000" b="0" i="0" dirty="0">
                <a:solidFill>
                  <a:schemeClr val="tx2">
                    <a:lumMod val="50000"/>
                  </a:schemeClr>
                </a:solidFill>
                <a:effectLst/>
                <a:latin typeface="Times New Roman" panose="02020603050405020304" pitchFamily="18" charset="0"/>
                <a:cs typeface="Times New Roman" panose="02020603050405020304" pitchFamily="18" charset="0"/>
              </a:rPr>
              <a:t>tehnologii și metode, utilizarea de mai puține resurse naturale</a:t>
            </a:r>
            <a:br>
              <a:rPr lang="ro-MD" sz="2000" dirty="0">
                <a:solidFill>
                  <a:schemeClr val="tx2">
                    <a:lumMod val="50000"/>
                  </a:schemeClr>
                </a:solidFill>
                <a:latin typeface="Times New Roman" panose="02020603050405020304" pitchFamily="18" charset="0"/>
                <a:cs typeface="Times New Roman" panose="02020603050405020304" pitchFamily="18" charset="0"/>
              </a:rPr>
            </a:br>
            <a:r>
              <a:rPr lang="ro-MD" sz="2000" b="0" i="0" dirty="0">
                <a:solidFill>
                  <a:schemeClr val="tx2">
                    <a:lumMod val="50000"/>
                  </a:schemeClr>
                </a:solidFill>
                <a:effectLst/>
                <a:latin typeface="Times New Roman" panose="02020603050405020304" pitchFamily="18" charset="0"/>
                <a:cs typeface="Times New Roman" panose="02020603050405020304" pitchFamily="18" charset="0"/>
              </a:rPr>
              <a:t>și energie pentru același volum al producției și generarea unor cantități reduse de deșeuri</a:t>
            </a:r>
            <a:endParaRPr lang="ru-MD" dirty="0">
              <a:solidFill>
                <a:schemeClr val="tx2">
                  <a:lumMod val="50000"/>
                </a:schemeClr>
              </a:solidFill>
            </a:endParaRPr>
          </a:p>
        </p:txBody>
      </p:sp>
      <p:sp>
        <p:nvSpPr>
          <p:cNvPr id="6" name="TextBox 5">
            <a:extLst>
              <a:ext uri="{FF2B5EF4-FFF2-40B4-BE49-F238E27FC236}">
                <a16:creationId xmlns:a16="http://schemas.microsoft.com/office/drawing/2014/main" id="{0CD75F43-544F-CE5A-466A-6FF242405767}"/>
              </a:ext>
            </a:extLst>
          </p:cNvPr>
          <p:cNvSpPr txBox="1"/>
          <p:nvPr/>
        </p:nvSpPr>
        <p:spPr>
          <a:xfrm>
            <a:off x="743016" y="2357456"/>
            <a:ext cx="3083485" cy="3693319"/>
          </a:xfrm>
          <a:prstGeom prst="rect">
            <a:avLst/>
          </a:prstGeom>
          <a:noFill/>
        </p:spPr>
        <p:txBody>
          <a:bodyPr wrap="square" rtlCol="0">
            <a:spAutoFit/>
          </a:bodyPr>
          <a:lstStyle/>
          <a:p>
            <a:r>
              <a:rPr lang="ro-MD" b="0" i="0" dirty="0">
                <a:solidFill>
                  <a:schemeClr val="tx2">
                    <a:lumMod val="50000"/>
                  </a:schemeClr>
                </a:solidFill>
                <a:effectLst/>
                <a:latin typeface="Titillium Web" panose="020F0502020204030204" pitchFamily="34" charset="0"/>
              </a:rPr>
              <a:t>Eco-eficiența nu se adresează doar problemelor legate de protecția</a:t>
            </a:r>
            <a:br>
              <a:rPr lang="ro-MD" dirty="0">
                <a:solidFill>
                  <a:schemeClr val="tx2">
                    <a:lumMod val="50000"/>
                  </a:schemeClr>
                </a:solidFill>
              </a:rPr>
            </a:br>
            <a:r>
              <a:rPr lang="ro-MD" b="0" i="0" dirty="0">
                <a:solidFill>
                  <a:schemeClr val="tx2">
                    <a:lumMod val="50000"/>
                  </a:schemeClr>
                </a:solidFill>
                <a:effectLst/>
                <a:latin typeface="Titillium Web" panose="020F0502020204030204" pitchFamily="34" charset="0"/>
              </a:rPr>
              <a:t>mediului, ci este focalizată de asemenea asupra “conservării resurselor</a:t>
            </a:r>
            <a:br>
              <a:rPr lang="ro-MD" dirty="0">
                <a:solidFill>
                  <a:schemeClr val="tx2">
                    <a:lumMod val="50000"/>
                  </a:schemeClr>
                </a:solidFill>
              </a:rPr>
            </a:br>
            <a:r>
              <a:rPr lang="ro-MD" b="0" i="0" dirty="0">
                <a:solidFill>
                  <a:schemeClr val="tx2">
                    <a:lumMod val="50000"/>
                  </a:schemeClr>
                </a:solidFill>
                <a:effectLst/>
                <a:latin typeface="Titillium Web" panose="020F0502020204030204" pitchFamily="34" charset="0"/>
              </a:rPr>
              <a:t>naturale“, “eficienței industriale“ și “dezvoltării economice“. Pe scurt,</a:t>
            </a:r>
            <a:br>
              <a:rPr lang="ro-MD" dirty="0">
                <a:solidFill>
                  <a:schemeClr val="tx2">
                    <a:lumMod val="50000"/>
                  </a:schemeClr>
                </a:solidFill>
              </a:rPr>
            </a:br>
            <a:r>
              <a:rPr lang="ro-MD" b="0" i="0" dirty="0">
                <a:solidFill>
                  <a:schemeClr val="tx2">
                    <a:lumMod val="50000"/>
                  </a:schemeClr>
                </a:solidFill>
                <a:effectLst/>
                <a:latin typeface="Titillium Web" panose="020F0502020204030204" pitchFamily="34" charset="0"/>
              </a:rPr>
              <a:t>eco-eficiența furnizează atât beneficii de mediu cât și economice prin</a:t>
            </a:r>
            <a:br>
              <a:rPr lang="ro-MD" dirty="0">
                <a:solidFill>
                  <a:schemeClr val="tx2">
                    <a:lumMod val="50000"/>
                  </a:schemeClr>
                </a:solidFill>
              </a:rPr>
            </a:br>
            <a:r>
              <a:rPr lang="ro-MD" b="0" i="0" dirty="0">
                <a:solidFill>
                  <a:schemeClr val="tx2">
                    <a:lumMod val="50000"/>
                  </a:schemeClr>
                </a:solidFill>
                <a:effectLst/>
                <a:latin typeface="Titillium Web" panose="020F0502020204030204" pitchFamily="34" charset="0"/>
              </a:rPr>
              <a:t>eficientizarea producției.</a:t>
            </a:r>
            <a:endParaRPr lang="ru-MD" dirty="0">
              <a:solidFill>
                <a:schemeClr val="tx2">
                  <a:lumMod val="50000"/>
                </a:schemeClr>
              </a:solidFill>
            </a:endParaRPr>
          </a:p>
        </p:txBody>
      </p:sp>
      <p:sp>
        <p:nvSpPr>
          <p:cNvPr id="7" name="TextBox 6">
            <a:extLst>
              <a:ext uri="{FF2B5EF4-FFF2-40B4-BE49-F238E27FC236}">
                <a16:creationId xmlns:a16="http://schemas.microsoft.com/office/drawing/2014/main" id="{0366BA02-2C58-8C54-0AB4-B7896B715862}"/>
              </a:ext>
            </a:extLst>
          </p:cNvPr>
          <p:cNvSpPr txBox="1"/>
          <p:nvPr/>
        </p:nvSpPr>
        <p:spPr>
          <a:xfrm>
            <a:off x="3983421" y="4788577"/>
            <a:ext cx="4561923" cy="646331"/>
          </a:xfrm>
          <a:prstGeom prst="rect">
            <a:avLst/>
          </a:prstGeom>
          <a:noFill/>
        </p:spPr>
        <p:txBody>
          <a:bodyPr wrap="square" rtlCol="0">
            <a:spAutoFit/>
          </a:bodyPr>
          <a:lstStyle/>
          <a:p>
            <a:r>
              <a:rPr lang="ro-MD" dirty="0">
                <a:hlinkClick r:id="rId3"/>
              </a:rPr>
              <a:t>https://www.youtube.com/watch?v=Bq4aXgMMn1Q</a:t>
            </a:r>
            <a:r>
              <a:rPr lang="ro-MD" dirty="0"/>
              <a:t> </a:t>
            </a:r>
            <a:endParaRPr lang="ru-MD" dirty="0"/>
          </a:p>
        </p:txBody>
      </p:sp>
    </p:spTree>
    <p:extLst>
      <p:ext uri="{BB962C8B-B14F-4D97-AF65-F5344CB8AC3E}">
        <p14:creationId xmlns:p14="http://schemas.microsoft.com/office/powerpoint/2010/main" val="345402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текст, снимок экрана, Шрифт, логотип&#10;&#10;Автоматически созданное описание">
            <a:extLst>
              <a:ext uri="{FF2B5EF4-FFF2-40B4-BE49-F238E27FC236}">
                <a16:creationId xmlns:a16="http://schemas.microsoft.com/office/drawing/2014/main" id="{6BC6D730-C920-E1A3-42FA-A1BE5AEA3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852" y="1943664"/>
            <a:ext cx="4842403" cy="4182499"/>
          </a:xfrm>
        </p:spPr>
      </p:pic>
      <p:sp>
        <p:nvSpPr>
          <p:cNvPr id="3" name="Заголовок 2">
            <a:extLst>
              <a:ext uri="{FF2B5EF4-FFF2-40B4-BE49-F238E27FC236}">
                <a16:creationId xmlns:a16="http://schemas.microsoft.com/office/drawing/2014/main" id="{296102D1-47C4-08B0-06CC-6187B5175DB5}"/>
              </a:ext>
            </a:extLst>
          </p:cNvPr>
          <p:cNvSpPr>
            <a:spLocks noGrp="1"/>
          </p:cNvSpPr>
          <p:nvPr>
            <p:ph type="title"/>
          </p:nvPr>
        </p:nvSpPr>
        <p:spPr/>
        <p:txBody>
          <a:bodyPr>
            <a:normAutofit fontScale="90000"/>
          </a:bodyPr>
          <a:lstStyle/>
          <a:p>
            <a:r>
              <a:rPr lang="ro-MD" dirty="0">
                <a:hlinkClick r:id="rId3"/>
              </a:rPr>
              <a:t>https://www.youtube.com/watch?v=P_k41BKpa_4</a:t>
            </a:r>
            <a:r>
              <a:rPr lang="ro-MD" dirty="0"/>
              <a:t> </a:t>
            </a:r>
            <a:endParaRPr lang="ru-MD" dirty="0"/>
          </a:p>
        </p:txBody>
      </p:sp>
    </p:spTree>
    <p:extLst>
      <p:ext uri="{BB962C8B-B14F-4D97-AF65-F5344CB8AC3E}">
        <p14:creationId xmlns:p14="http://schemas.microsoft.com/office/powerpoint/2010/main" val="144526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AU" dirty="0" err="1"/>
              <a:t>Mul</a:t>
            </a:r>
            <a:r>
              <a:rPr lang="en-US" dirty="0"/>
              <a:t>țumesc mult pentru atenție</a:t>
            </a:r>
            <a:r>
              <a:rPr lang="ro-RO" dirty="0"/>
              <a:t>! </a:t>
            </a:r>
            <a:endParaRPr lang="ru-RU"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042" b="6042"/>
          <a:stretch>
            <a:fillRect/>
          </a:stretch>
        </p:blipFill>
        <p:spPr bwMode="auto">
          <a:xfrm>
            <a:off x="457200" y="14813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A888499-AD3E-73B1-59EF-07E876E3FF38}"/>
              </a:ext>
            </a:extLst>
          </p:cNvPr>
          <p:cNvSpPr>
            <a:spLocks noGrp="1"/>
          </p:cNvSpPr>
          <p:nvPr>
            <p:ph type="title"/>
          </p:nvPr>
        </p:nvSpPr>
        <p:spPr/>
        <p:txBody>
          <a:bodyPr>
            <a:normAutofit fontScale="90000"/>
          </a:bodyPr>
          <a:lstStyle/>
          <a:p>
            <a:r>
              <a:rPr lang="en-US" sz="3600" b="1" dirty="0" err="1">
                <a:solidFill>
                  <a:srgbClr val="0D0D0D"/>
                </a:solidFill>
                <a:effectLst/>
                <a:latin typeface="Times New Roman" panose="02020603050405020304" pitchFamily="18" charset="0"/>
                <a:ea typeface="Times New Roman" panose="02020603050405020304" pitchFamily="18" charset="0"/>
              </a:rPr>
              <a:t>Impactul</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documentelor</a:t>
            </a:r>
            <a:r>
              <a:rPr lang="en-US" sz="3600" b="1" dirty="0">
                <a:solidFill>
                  <a:srgbClr val="0D0D0D"/>
                </a:solidFill>
                <a:effectLst/>
                <a:latin typeface="Times New Roman" panose="02020603050405020304" pitchFamily="18" charset="0"/>
                <a:ea typeface="Times New Roman" panose="02020603050405020304" pitchFamily="18" charset="0"/>
              </a:rPr>
              <a:t> de </a:t>
            </a:r>
            <a:r>
              <a:rPr lang="en-US" sz="3600" b="1" dirty="0" err="1">
                <a:solidFill>
                  <a:srgbClr val="0D0D0D"/>
                </a:solidFill>
                <a:effectLst/>
                <a:latin typeface="Times New Roman" panose="02020603050405020304" pitchFamily="18" charset="0"/>
                <a:ea typeface="Times New Roman" panose="02020603050405020304" pitchFamily="18" charset="0"/>
              </a:rPr>
              <a:t>politici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naționale</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asupra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dezvoltării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economiei</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circulare</a:t>
            </a:r>
            <a:endParaRPr lang="ru-MD" dirty="0"/>
          </a:p>
        </p:txBody>
      </p:sp>
      <p:sp>
        <p:nvSpPr>
          <p:cNvPr id="2" name="Объект 1">
            <a:extLst>
              <a:ext uri="{FF2B5EF4-FFF2-40B4-BE49-F238E27FC236}">
                <a16:creationId xmlns:a16="http://schemas.microsoft.com/office/drawing/2014/main" id="{2324AE91-F6AD-CA38-12CC-2644B66DC516}"/>
              </a:ext>
            </a:extLst>
          </p:cNvPr>
          <p:cNvSpPr>
            <a:spLocks noGrp="1"/>
          </p:cNvSpPr>
          <p:nvPr>
            <p:ph idx="1"/>
          </p:nvPr>
        </p:nvSpPr>
        <p:spPr>
          <a:xfrm>
            <a:off x="872067" y="2675466"/>
            <a:ext cx="7408333" cy="3561845"/>
          </a:xfrm>
        </p:spPr>
        <p:txBody>
          <a:bodyPr>
            <a:normAutofit/>
          </a:bodyPr>
          <a:lstStyle/>
          <a:p>
            <a:pPr marL="0" indent="0">
              <a:buNone/>
            </a:pPr>
            <a:endParaRPr lang="ro-RO" dirty="0"/>
          </a:p>
          <a:p>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ocument de </a:t>
            </a:r>
            <a:r>
              <a:rPr lang="en-US" sz="1800" dirty="0" err="1">
                <a:effectLst/>
                <a:latin typeface="Times New Roman" panose="02020603050405020304" pitchFamily="18" charset="0"/>
                <a:ea typeface="Times New Roman" panose="02020603050405020304" pitchFamily="18" charset="0"/>
              </a:rPr>
              <a:t>referință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strategiile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sectoriale</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intervențiile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politici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ulterioare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urmărește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asumarea</a:t>
            </a:r>
            <a:r>
              <a:rPr lang="en-US" sz="1800" dirty="0">
                <a:effectLst/>
                <a:latin typeface="Times New Roman" panose="02020603050405020304" pitchFamily="18" charset="0"/>
                <a:ea typeface="Times New Roman" panose="02020603050405020304" pitchFamily="18" charset="0"/>
              </a:rPr>
              <a:t> unei </a:t>
            </a:r>
            <a:r>
              <a:rPr lang="en-US" sz="1800" dirty="0" err="1">
                <a:effectLst/>
                <a:latin typeface="Times New Roman" panose="02020603050405020304" pitchFamily="18" charset="0"/>
                <a:ea typeface="Times New Roman" panose="02020603050405020304" pitchFamily="18" charset="0"/>
              </a:rPr>
              <a:t>responsabilități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sporite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ameliorarea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sărăciei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combaterea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inegalităților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injustiției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sociale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stoparea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degradării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mediului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ambiant</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consumului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necontrolat</a:t>
            </a:r>
            <a:r>
              <a:rPr lang="en-US" sz="1800" dirty="0">
                <a:effectLst/>
                <a:latin typeface="Times New Roman" panose="02020603050405020304" pitchFamily="18" charset="0"/>
                <a:ea typeface="Times New Roman" panose="02020603050405020304" pitchFamily="18" charset="0"/>
              </a:rPr>
              <a:t> al </a:t>
            </a:r>
            <a:r>
              <a:rPr lang="en-US" sz="1800" dirty="0" err="1">
                <a:effectLst/>
                <a:latin typeface="Times New Roman" panose="02020603050405020304" pitchFamily="18" charset="0"/>
                <a:ea typeface="Times New Roman" panose="02020603050405020304" pitchFamily="18" charset="0"/>
              </a:rPr>
              <a:t>resurselor</a:t>
            </a:r>
            <a:r>
              <a:rPr lang="en-US" sz="1800" dirty="0">
                <a:effectLst/>
                <a:latin typeface="Times New Roman" panose="02020603050405020304" pitchFamily="18" charset="0"/>
                <a:ea typeface="Times New Roman" panose="02020603050405020304" pitchFamily="18" charset="0"/>
              </a:rPr>
              <a:t> naturale, </a:t>
            </a:r>
            <a:r>
              <a:rPr lang="en-US" sz="1800" dirty="0" err="1">
                <a:effectLst/>
                <a:latin typeface="Times New Roman" panose="02020603050405020304" pitchFamily="18" charset="0"/>
                <a:ea typeface="Times New Roman" panose="02020603050405020304" pitchFamily="18" charset="0"/>
              </a:rPr>
              <a:t>având</a:t>
            </a:r>
            <a:r>
              <a:rPr lang="en-US" sz="1800" dirty="0">
                <a:effectLst/>
                <a:latin typeface="Times New Roman" panose="02020603050405020304" pitchFamily="18" charset="0"/>
                <a:ea typeface="Times New Roman" panose="02020603050405020304" pitchFamily="18" charset="0"/>
              </a:rPr>
              <a:t> în </a:t>
            </a:r>
            <a:r>
              <a:rPr lang="en-US" sz="1800" dirty="0" err="1">
                <a:effectLst/>
                <a:latin typeface="Times New Roman" panose="02020603050405020304" pitchFamily="18" charset="0"/>
                <a:ea typeface="Times New Roman" panose="02020603050405020304" pitchFamily="18" charset="0"/>
              </a:rPr>
              <a:t>vedere</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necesitățile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generațiilor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viitoare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așa</a:t>
            </a:r>
            <a:r>
              <a:rPr lang="en-US" sz="1800" dirty="0">
                <a:effectLst/>
                <a:latin typeface="Times New Roman" panose="02020603050405020304" pitchFamily="18" charset="0"/>
                <a:ea typeface="Times New Roman" panose="02020603050405020304" pitchFamily="18" charset="0"/>
              </a:rPr>
              <a:t> cum </a:t>
            </a:r>
            <a:r>
              <a:rPr lang="en-US" sz="1800" dirty="0" err="1">
                <a:effectLst/>
                <a:latin typeface="Times New Roman" panose="02020603050405020304" pitchFamily="18" charset="0"/>
                <a:ea typeface="Times New Roman" panose="02020603050405020304" pitchFamily="18" charset="0"/>
              </a:rPr>
              <a:t>este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asumat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prin</a:t>
            </a:r>
            <a:r>
              <a:rPr lang="en-US" sz="1800" dirty="0">
                <a:effectLst/>
                <a:latin typeface="Times New Roman" panose="02020603050405020304" pitchFamily="18" charset="0"/>
                <a:ea typeface="Times New Roman" panose="02020603050405020304" pitchFamily="18" charset="0"/>
              </a:rPr>
              <a:t> Agenda 2030.</a:t>
            </a:r>
            <a:r>
              <a:rPr lang="ru-MD" dirty="0">
                <a:effectLst/>
              </a:rPr>
              <a:t> </a:t>
            </a:r>
            <a:endParaRPr lang="ro-RO" dirty="0"/>
          </a:p>
          <a:p>
            <a:endParaRPr lang="ro-RO" dirty="0"/>
          </a:p>
          <a:p>
            <a:endParaRPr lang="ro-RO" dirty="0"/>
          </a:p>
          <a:p>
            <a:endParaRPr lang="ro-RO" dirty="0"/>
          </a:p>
          <a:p>
            <a:endParaRPr lang="ro-RO" dirty="0"/>
          </a:p>
        </p:txBody>
      </p:sp>
      <p:sp>
        <p:nvSpPr>
          <p:cNvPr id="4" name="TextBox 3">
            <a:extLst>
              <a:ext uri="{FF2B5EF4-FFF2-40B4-BE49-F238E27FC236}">
                <a16:creationId xmlns:a16="http://schemas.microsoft.com/office/drawing/2014/main" id="{AD57ADEB-DA8D-C87F-F85B-1C6E4B8ADDF5}"/>
              </a:ext>
            </a:extLst>
          </p:cNvPr>
          <p:cNvSpPr txBox="1"/>
          <p:nvPr/>
        </p:nvSpPr>
        <p:spPr>
          <a:xfrm>
            <a:off x="1043608" y="1986454"/>
            <a:ext cx="7488832" cy="1200329"/>
          </a:xfrm>
          <a:prstGeom prst="rect">
            <a:avLst/>
          </a:prstGeom>
          <a:noFill/>
        </p:spPr>
        <p:txBody>
          <a:bodyPr wrap="square" rtlCol="0">
            <a:spAutoFit/>
          </a:bodyPr>
          <a:lstStyle/>
          <a:p>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Strategia</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Națională de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Dezvoltare</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"Moldova </a:t>
            </a:r>
            <a:r>
              <a:rPr lang="en-US" sz="24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Europeană</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2030"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(în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continuare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SND "Moldova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Europeană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2030"),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aprobată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Legea nr. 315/20</a:t>
            </a:r>
            <a:r>
              <a:rPr lang="ru-MD" sz="2400" dirty="0">
                <a:effectLst/>
                <a:latin typeface="Times New Roman" panose="02020603050405020304" pitchFamily="18" charset="0"/>
                <a:cs typeface="Times New Roman" panose="02020603050405020304" pitchFamily="18" charset="0"/>
              </a:rPr>
              <a:t> </a:t>
            </a:r>
            <a:endParaRPr lang="ru-M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19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E54E5AE-8227-D41F-631D-68A2E09BD4D7}"/>
              </a:ext>
            </a:extLst>
          </p:cNvPr>
          <p:cNvSpPr>
            <a:spLocks noGrp="1"/>
          </p:cNvSpPr>
          <p:nvPr>
            <p:ph idx="1"/>
          </p:nvPr>
        </p:nvSpPr>
        <p:spPr>
          <a:xfrm>
            <a:off x="422783" y="1556792"/>
            <a:ext cx="8388920" cy="4569371"/>
          </a:xfrm>
        </p:spPr>
        <p:txBody>
          <a:bodyPr>
            <a:normAutofit fontScale="85000" lnSpcReduction="10000"/>
          </a:bodyPr>
          <a:lstStyle/>
          <a:p>
            <a:endParaRPr lang="ro-MD" b="1" i="0" u="none" strike="noStrike" dirty="0">
              <a:solidFill>
                <a:srgbClr val="333333"/>
              </a:solidFill>
              <a:effectLst/>
              <a:latin typeface="PT Serif" panose="020A0603040505020204" pitchFamily="18" charset="0"/>
            </a:endParaRPr>
          </a:p>
          <a:p>
            <a:r>
              <a:rPr lang="ro-MD" b="1" i="0" u="none" strike="noStrike" dirty="0">
                <a:solidFill>
                  <a:srgbClr val="00B050"/>
                </a:solidFill>
                <a:effectLst/>
                <a:latin typeface="PT Serif" panose="020A0603040505020204" pitchFamily="18" charset="0"/>
              </a:rPr>
              <a:t>Programului de dezvoltare cu emisii reduse al</a:t>
            </a:r>
            <a:br>
              <a:rPr lang="ro-MD" b="1" i="0" u="none" strike="noStrike" dirty="0">
                <a:solidFill>
                  <a:srgbClr val="00B050"/>
                </a:solidFill>
                <a:effectLst/>
                <a:latin typeface="PT Serif" panose="020A0603040505020204" pitchFamily="18" charset="0"/>
              </a:rPr>
            </a:br>
            <a:r>
              <a:rPr lang="ro-MD" b="1" i="0" u="none" strike="noStrike" dirty="0">
                <a:solidFill>
                  <a:srgbClr val="00B050"/>
                </a:solidFill>
                <a:effectLst/>
                <a:latin typeface="PT Serif" panose="020A0603040505020204" pitchFamily="18" charset="0"/>
              </a:rPr>
              <a:t>Republicii Moldova până în anul 2030</a:t>
            </a:r>
            <a:r>
              <a:rPr lang="ro-MD" b="1" i="0" u="none" strike="noStrike" dirty="0">
                <a:solidFill>
                  <a:srgbClr val="333333"/>
                </a:solidFill>
                <a:effectLst/>
                <a:latin typeface="PT Serif" panose="020A0603040505020204" pitchFamily="18" charset="0"/>
              </a:rPr>
              <a:t>. HG nr.659/2023</a:t>
            </a:r>
          </a:p>
          <a:p>
            <a:r>
              <a:rPr lang="ro-RO" sz="2200" dirty="0">
                <a:effectLst/>
                <a:latin typeface="Times New Roman" panose="02020603050405020304" pitchFamily="18" charset="0"/>
                <a:ea typeface="Times New Roman" panose="02020603050405020304" pitchFamily="18" charset="0"/>
              </a:rPr>
              <a:t>Viziunea generală a </a:t>
            </a:r>
            <a:r>
              <a:rPr lang="ro-RO" sz="2200" dirty="0">
                <a:effectLst/>
                <a:latin typeface="Times New Roman" panose="02020603050405020304" pitchFamily="18" charset="0"/>
                <a:ea typeface="Calibri" panose="020F0502020204030204" pitchFamily="34" charset="0"/>
              </a:rPr>
              <a:t>Programului</a:t>
            </a:r>
            <a:r>
              <a:rPr lang="ro-RO" sz="2200" dirty="0">
                <a:effectLst/>
                <a:latin typeface="Times New Roman" panose="02020603050405020304" pitchFamily="18" charset="0"/>
                <a:ea typeface="Times New Roman" panose="02020603050405020304" pitchFamily="18" charset="0"/>
              </a:rPr>
              <a:t> este de a mobiliza și de a încuraja sectoarele privat și public să reducă emisiile de GES provenite din activitățile economice în conformitate cu țintele stabilite.</a:t>
            </a:r>
            <a:r>
              <a:rPr lang="ru-MD" sz="2200" dirty="0">
                <a:effectLst/>
              </a:rPr>
              <a:t> </a:t>
            </a:r>
            <a:endParaRPr lang="ro-MD" sz="2200" b="1" dirty="0">
              <a:solidFill>
                <a:srgbClr val="333333"/>
              </a:solidFill>
              <a:latin typeface="PT Serif" panose="020A0603040505020204" pitchFamily="18" charset="0"/>
            </a:endParaRPr>
          </a:p>
          <a:p>
            <a:pPr algn="just"/>
            <a:endParaRPr lang="ro-MD" b="0" i="0" dirty="0">
              <a:solidFill>
                <a:srgbClr val="000000"/>
              </a:solidFill>
              <a:effectLst/>
              <a:latin typeface="ProximaNova"/>
            </a:endParaRPr>
          </a:p>
          <a:p>
            <a:pPr algn="just"/>
            <a:r>
              <a:rPr lang="ro-MD" b="0" i="0" dirty="0">
                <a:solidFill>
                  <a:srgbClr val="000000"/>
                </a:solidFill>
                <a:effectLst/>
                <a:latin typeface="ProximaNova"/>
              </a:rPr>
              <a:t>Până în 2030, emisiile în sectorul energetic ar urma să scadă cu 81% față de anul 1990, în sectorul transporturi – cu 52%, clădiri – cu 74%, cel industrial – cu 27%, agricol – cu 44%, deşeuri – cu 14%, iar captarea carbonului din utilizarea terenurilor, schimbarea categoriei de utilizare a terenurilor și silvicultură ar urma să crească cu până la 10%. </a:t>
            </a:r>
            <a:endParaRPr lang="ro-MD" b="1" i="0" u="none" strike="noStrike" dirty="0">
              <a:solidFill>
                <a:srgbClr val="333333"/>
              </a:solidFill>
              <a:effectLst/>
              <a:latin typeface="PT Serif" panose="020A0603040505020204" pitchFamily="18" charset="0"/>
            </a:endParaRPr>
          </a:p>
          <a:p>
            <a:endParaRPr lang="ro-MD" b="1" dirty="0">
              <a:solidFill>
                <a:srgbClr val="333333"/>
              </a:solidFill>
              <a:latin typeface="PT Serif" panose="020A0603040505020204" pitchFamily="18" charset="0"/>
            </a:endParaRPr>
          </a:p>
          <a:p>
            <a:r>
              <a:rPr lang="ro-MD" b="1" i="0" u="none" strike="noStrike" dirty="0">
                <a:solidFill>
                  <a:srgbClr val="333333"/>
                </a:solidFill>
                <a:effectLst/>
                <a:latin typeface="PT Serif" panose="020A0603040505020204" pitchFamily="18" charset="0"/>
                <a:hlinkClick r:id="rId2"/>
              </a:rPr>
              <a:t>https://www.legis.md/cautare/getResults?doc_id=139980&amp;lang=ro</a:t>
            </a:r>
            <a:r>
              <a:rPr lang="ro-MD" b="1" i="0" u="none" strike="noStrike" dirty="0">
                <a:solidFill>
                  <a:srgbClr val="333333"/>
                </a:solidFill>
                <a:effectLst/>
                <a:latin typeface="PT Serif" panose="020A0603040505020204" pitchFamily="18" charset="0"/>
              </a:rPr>
              <a:t> </a:t>
            </a:r>
            <a:endParaRPr lang="ro-MD" b="0" i="0" u="none" strike="noStrike" dirty="0">
              <a:solidFill>
                <a:srgbClr val="333333"/>
              </a:solidFill>
              <a:effectLst/>
              <a:latin typeface="PT Serif" panose="020A0603040505020204" pitchFamily="18" charset="0"/>
            </a:endParaRPr>
          </a:p>
          <a:p>
            <a:endParaRPr lang="ru-MD" dirty="0"/>
          </a:p>
        </p:txBody>
      </p:sp>
      <p:sp>
        <p:nvSpPr>
          <p:cNvPr id="3" name="Заголовок 2">
            <a:extLst>
              <a:ext uri="{FF2B5EF4-FFF2-40B4-BE49-F238E27FC236}">
                <a16:creationId xmlns:a16="http://schemas.microsoft.com/office/drawing/2014/main" id="{9F9159A5-FCA7-6603-DE7D-ADE18CE2C227}"/>
              </a:ext>
            </a:extLst>
          </p:cNvPr>
          <p:cNvSpPr>
            <a:spLocks noGrp="1"/>
          </p:cNvSpPr>
          <p:nvPr>
            <p:ph type="title"/>
          </p:nvPr>
        </p:nvSpPr>
        <p:spPr>
          <a:xfrm>
            <a:off x="457200" y="404664"/>
            <a:ext cx="8229600" cy="1252728"/>
          </a:xfrm>
        </p:spPr>
        <p:txBody>
          <a:bodyPr>
            <a:noAutofit/>
          </a:bodyPr>
          <a:lstStyle/>
          <a:p>
            <a:r>
              <a:rPr lang="ro-MD" sz="2000" dirty="0">
                <a:solidFill>
                  <a:srgbClr val="000000"/>
                </a:solidFill>
                <a:latin typeface="ProximaNova"/>
              </a:rPr>
              <a:t>Programul menționează că intensitatea energetică în Moldova (total energie primară per unitate din PIB) este de 5,7 ori mai mare decât media în Uniunea Europeană, iar intensitatea emisiilor de CO2 este la fel printre cele mai mari între țările Europei Centrale și de Est – 0,91 kg CO2/USD din PIB.</a:t>
            </a:r>
            <a:br>
              <a:rPr lang="ro-RO" sz="2000" dirty="0">
                <a:latin typeface="Times New Roman" panose="02020603050405020304" pitchFamily="18" charset="0"/>
                <a:ea typeface="Times New Roman" panose="02020603050405020304" pitchFamily="18" charset="0"/>
              </a:rPr>
            </a:br>
            <a:endParaRPr lang="ru-MD" sz="2000" dirty="0"/>
          </a:p>
        </p:txBody>
      </p:sp>
    </p:spTree>
    <p:extLst>
      <p:ext uri="{BB962C8B-B14F-4D97-AF65-F5344CB8AC3E}">
        <p14:creationId xmlns:p14="http://schemas.microsoft.com/office/powerpoint/2010/main" val="10503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69E9624-31F8-1B18-326C-6E4E111EBEF7}"/>
              </a:ext>
            </a:extLst>
          </p:cNvPr>
          <p:cNvSpPr>
            <a:spLocks noGrp="1"/>
          </p:cNvSpPr>
          <p:nvPr>
            <p:ph idx="1"/>
          </p:nvPr>
        </p:nvSpPr>
        <p:spPr>
          <a:xfrm>
            <a:off x="872067" y="1844824"/>
            <a:ext cx="7408333" cy="4281339"/>
          </a:xfrm>
        </p:spPr>
        <p:txBody>
          <a:bodyPr>
            <a:normAutofit fontScale="92500" lnSpcReduction="10000"/>
          </a:bodyPr>
          <a:lstStyle/>
          <a:p>
            <a:r>
              <a:rPr lang="en-US" dirty="0" err="1">
                <a:solidFill>
                  <a:srgbClr val="00B050"/>
                </a:solidFill>
                <a:effectLst/>
                <a:latin typeface="Times New Roman" panose="02020603050405020304" pitchFamily="18" charset="0"/>
                <a:ea typeface="Times New Roman" panose="02020603050405020304" pitchFamily="18" charset="0"/>
              </a:rPr>
              <a:t>Programul</a:t>
            </a:r>
            <a:r>
              <a:rPr lang="en-US" dirty="0">
                <a:solidFill>
                  <a:srgbClr val="00B050"/>
                </a:solidFill>
                <a:effectLst/>
                <a:latin typeface="Times New Roman" panose="02020603050405020304" pitchFamily="18" charset="0"/>
                <a:ea typeface="Times New Roman" panose="02020603050405020304" pitchFamily="18" charset="0"/>
              </a:rPr>
              <a:t> </a:t>
            </a:r>
            <a:r>
              <a:rPr lang="en-US" dirty="0" err="1">
                <a:solidFill>
                  <a:srgbClr val="00B050"/>
                </a:solidFill>
                <a:effectLst/>
                <a:latin typeface="Times New Roman" panose="02020603050405020304" pitchFamily="18" charset="0"/>
                <a:ea typeface="Times New Roman" panose="02020603050405020304" pitchFamily="18" charset="0"/>
              </a:rPr>
              <a:t>pentru</a:t>
            </a:r>
            <a:r>
              <a:rPr lang="en-US" dirty="0">
                <a:solidFill>
                  <a:srgbClr val="00B050"/>
                </a:solidFill>
                <a:effectLst/>
                <a:latin typeface="Times New Roman" panose="02020603050405020304" pitchFamily="18" charset="0"/>
                <a:ea typeface="Times New Roman" panose="02020603050405020304" pitchFamily="18" charset="0"/>
              </a:rPr>
              <a:t> </a:t>
            </a:r>
            <a:r>
              <a:rPr lang="en-US" dirty="0" err="1">
                <a:solidFill>
                  <a:srgbClr val="00B050"/>
                </a:solidFill>
                <a:effectLst/>
                <a:latin typeface="Times New Roman" panose="02020603050405020304" pitchFamily="18" charset="0"/>
                <a:ea typeface="Times New Roman" panose="02020603050405020304" pitchFamily="18" charset="0"/>
              </a:rPr>
              <a:t>gestionarea</a:t>
            </a:r>
            <a:r>
              <a:rPr lang="en-US" dirty="0">
                <a:solidFill>
                  <a:srgbClr val="00B050"/>
                </a:solidFill>
                <a:effectLst/>
                <a:latin typeface="Times New Roman" panose="02020603050405020304" pitchFamily="18" charset="0"/>
                <a:ea typeface="Times New Roman" panose="02020603050405020304" pitchFamily="18" charset="0"/>
              </a:rPr>
              <a:t> </a:t>
            </a:r>
            <a:r>
              <a:rPr lang="en-US" dirty="0" err="1">
                <a:solidFill>
                  <a:srgbClr val="00B050"/>
                </a:solidFill>
                <a:effectLst/>
                <a:latin typeface="Times New Roman" panose="02020603050405020304" pitchFamily="18" charset="0"/>
                <a:ea typeface="Times New Roman" panose="02020603050405020304" pitchFamily="18" charset="0"/>
              </a:rPr>
              <a:t>deșeurilor</a:t>
            </a:r>
            <a:r>
              <a:rPr lang="en-US" dirty="0">
                <a:solidFill>
                  <a:srgbClr val="00B050"/>
                </a:solidFill>
                <a:effectLst/>
                <a:latin typeface="Times New Roman" panose="02020603050405020304" pitchFamily="18" charset="0"/>
                <a:ea typeface="Times New Roman" panose="02020603050405020304" pitchFamily="18" charset="0"/>
              </a:rPr>
              <a:t> </a:t>
            </a:r>
            <a:r>
              <a:rPr lang="en-US" dirty="0" err="1">
                <a:solidFill>
                  <a:srgbClr val="00B050"/>
                </a:solidFill>
                <a:effectLst/>
                <a:latin typeface="Times New Roman" panose="02020603050405020304" pitchFamily="18" charset="0"/>
                <a:ea typeface="Times New Roman" panose="02020603050405020304" pitchFamily="18" charset="0"/>
              </a:rPr>
              <a:t>pentru</a:t>
            </a:r>
            <a:r>
              <a:rPr lang="en-US" dirty="0">
                <a:solidFill>
                  <a:srgbClr val="00B050"/>
                </a:solidFill>
                <a:effectLst/>
                <a:latin typeface="Times New Roman" panose="02020603050405020304" pitchFamily="18" charset="0"/>
                <a:ea typeface="Times New Roman" panose="02020603050405020304" pitchFamily="18" charset="0"/>
              </a:rPr>
              <a:t> </a:t>
            </a:r>
            <a:r>
              <a:rPr lang="en-US" dirty="0" err="1">
                <a:solidFill>
                  <a:srgbClr val="00B050"/>
                </a:solidFill>
                <a:effectLst/>
                <a:latin typeface="Times New Roman" panose="02020603050405020304" pitchFamily="18" charset="0"/>
                <a:ea typeface="Times New Roman" panose="02020603050405020304" pitchFamily="18" charset="0"/>
              </a:rPr>
              <a:t>anii</a:t>
            </a:r>
            <a:r>
              <a:rPr lang="en-US" dirty="0">
                <a:solidFill>
                  <a:srgbClr val="00B050"/>
                </a:solidFill>
                <a:effectLst/>
                <a:latin typeface="Times New Roman" panose="02020603050405020304" pitchFamily="18" charset="0"/>
                <a:ea typeface="Times New Roman" panose="02020603050405020304" pitchFamily="18" charset="0"/>
              </a:rPr>
              <a:t> 2023-2027. </a:t>
            </a:r>
            <a:r>
              <a:rPr lang="en-US" dirty="0">
                <a:effectLst/>
                <a:latin typeface="Times New Roman" panose="02020603050405020304" pitchFamily="18" charset="0"/>
                <a:ea typeface="Times New Roman" panose="02020603050405020304" pitchFamily="18" charset="0"/>
              </a:rPr>
              <a:t>HG nr. 972/2023. </a:t>
            </a:r>
          </a:p>
          <a:p>
            <a:pPr algn="just"/>
            <a:r>
              <a:rPr lang="ro-MD" b="0" i="0" dirty="0">
                <a:solidFill>
                  <a:srgbClr val="212529"/>
                </a:solidFill>
                <a:effectLst/>
                <a:latin typeface="-apple-system"/>
              </a:rPr>
              <a:t>Scopul acestuia constă în dezvoltarea unei infrastructuri, care ar include soluții pentru tratarea fluxurilor de deșeuri, fiind specificată responsabilitatea și/sau controlul autorității sau al companiei de gestionare a deșeurilor în cauză. Potrivit Programului, urmează creșterea cu pînă la 40-60% a ratei de recuperare și reciclare a produselor, supuse regimului de responsabilitate extinsă a producătorului și sporirea nivelului de conștientizare privind importanța gestionării deșeurilor către anul 2027.</a:t>
            </a:r>
          </a:p>
          <a:p>
            <a:pPr algn="just"/>
            <a:r>
              <a:rPr lang="ro-MD" b="0" i="0" dirty="0">
                <a:solidFill>
                  <a:srgbClr val="555555"/>
                </a:solidFill>
                <a:effectLst/>
                <a:latin typeface="Open Sans" panose="020B0606030504020204" pitchFamily="34" charset="0"/>
              </a:rPr>
              <a:t>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 https://cancelaria.gov.md/ro/content/cu-privire-la-aprobarea-programului-national-pentru-gestionarea-deseurilor-pentru-anii-2023</a:t>
            </a:r>
            <a:r>
              <a:rPr lang="en-US" sz="1800" dirty="0">
                <a:effectLst/>
                <a:latin typeface="Times New Roman" panose="02020603050405020304" pitchFamily="18" charset="0"/>
                <a:ea typeface="Times New Roman" panose="02020603050405020304" pitchFamily="18" charset="0"/>
              </a:rPr>
              <a:t> </a:t>
            </a:r>
            <a:endParaRPr lang="ro-MD" b="0" i="0" dirty="0">
              <a:solidFill>
                <a:srgbClr val="212529"/>
              </a:solidFill>
              <a:effectLst/>
              <a:latin typeface="-apple-system"/>
            </a:endParaRPr>
          </a:p>
        </p:txBody>
      </p:sp>
      <p:sp>
        <p:nvSpPr>
          <p:cNvPr id="3" name="Заголовок 2">
            <a:extLst>
              <a:ext uri="{FF2B5EF4-FFF2-40B4-BE49-F238E27FC236}">
                <a16:creationId xmlns:a16="http://schemas.microsoft.com/office/drawing/2014/main" id="{87B5D133-A21F-64F1-5C12-294EA3519C06}"/>
              </a:ext>
            </a:extLst>
          </p:cNvPr>
          <p:cNvSpPr>
            <a:spLocks noGrp="1"/>
          </p:cNvSpPr>
          <p:nvPr>
            <p:ph type="title"/>
          </p:nvPr>
        </p:nvSpPr>
        <p:spPr>
          <a:xfrm>
            <a:off x="457200" y="338328"/>
            <a:ext cx="8229600" cy="1434488"/>
          </a:xfrm>
        </p:spPr>
        <p:txBody>
          <a:bodyPr>
            <a:noAutofit/>
          </a:bodyPr>
          <a:lstStyle/>
          <a:p>
            <a:r>
              <a:rPr lang="ro-MD" sz="2400" b="0" i="0" dirty="0">
                <a:solidFill>
                  <a:srgbClr val="202124"/>
                </a:solidFill>
                <a:effectLst/>
                <a:latin typeface="Google Sans"/>
              </a:rPr>
              <a:t>Gestionarea incorectă a deșeurilor este mai acută în </a:t>
            </a:r>
            <a:r>
              <a:rPr lang="ro-MD" sz="2400" b="0" i="0" dirty="0">
                <a:solidFill>
                  <a:srgbClr val="040C28"/>
                </a:solidFill>
                <a:effectLst/>
                <a:latin typeface="Google Sans"/>
              </a:rPr>
              <a:t>Moldova</a:t>
            </a:r>
            <a:r>
              <a:rPr lang="ro-MD" sz="2400" b="0" i="0" dirty="0">
                <a:solidFill>
                  <a:srgbClr val="202124"/>
                </a:solidFill>
                <a:effectLst/>
                <a:latin typeface="Google Sans"/>
              </a:rPr>
              <a:t>, acestea generând </a:t>
            </a:r>
            <a:r>
              <a:rPr lang="ro-MD" sz="2400" b="1" i="0" dirty="0">
                <a:solidFill>
                  <a:srgbClr val="202124"/>
                </a:solidFill>
                <a:effectLst/>
                <a:latin typeface="Google Sans"/>
              </a:rPr>
              <a:t>cca 10,7% </a:t>
            </a:r>
            <a:r>
              <a:rPr lang="ro-MD" sz="2400" b="0" i="0" dirty="0">
                <a:solidFill>
                  <a:srgbClr val="202124"/>
                </a:solidFill>
                <a:effectLst/>
                <a:latin typeface="Google Sans"/>
              </a:rPr>
              <a:t>din emisiile de gaze cu efect de seră (</a:t>
            </a:r>
            <a:r>
              <a:rPr lang="ro-MD" sz="2400" b="0" i="0" dirty="0">
                <a:solidFill>
                  <a:srgbClr val="040C28"/>
                </a:solidFill>
                <a:effectLst/>
                <a:latin typeface="Google Sans"/>
              </a:rPr>
              <a:t>GES</a:t>
            </a:r>
            <a:r>
              <a:rPr lang="ro-MD" sz="2400" b="0" i="0" dirty="0">
                <a:solidFill>
                  <a:srgbClr val="202124"/>
                </a:solidFill>
                <a:effectLst/>
                <a:latin typeface="Google Sans"/>
              </a:rPr>
              <a:t>), în comparație cu media globală, de cca 3% din emisiile mondiale</a:t>
            </a:r>
            <a:endParaRPr lang="ru-MD" sz="2400" dirty="0"/>
          </a:p>
        </p:txBody>
      </p:sp>
    </p:spTree>
    <p:extLst>
      <p:ext uri="{BB962C8B-B14F-4D97-AF65-F5344CB8AC3E}">
        <p14:creationId xmlns:p14="http://schemas.microsoft.com/office/powerpoint/2010/main" val="140121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0FB6A19-1191-BCDE-2267-437B8C41DC57}"/>
              </a:ext>
            </a:extLst>
          </p:cNvPr>
          <p:cNvSpPr>
            <a:spLocks noGrp="1"/>
          </p:cNvSpPr>
          <p:nvPr>
            <p:ph type="title"/>
          </p:nvPr>
        </p:nvSpPr>
        <p:spPr/>
        <p:txBody>
          <a:bodyPr>
            <a:noAutofit/>
          </a:bodyPr>
          <a:lstStyle/>
          <a:p>
            <a:r>
              <a:rPr lang="ro-RO" sz="16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În prezent, doar 20% din cererea de energie electrică este acoperită de producția internă, iar interconectarea cu sistemul electroenergetic din vestul țării este încă insuficientă. Energia eoliană, energia solară și biomasa sunt cele mai importante resurse interne în vederea obținerii de energie. Biomasa, care reprezintă aproximativ 24% din consumul final de energie, este utilizată în mod deosebit pentru a produce energie termică în zonele rurale</a:t>
            </a:r>
            <a:r>
              <a:rPr lang="ru-MD" sz="1600" dirty="0">
                <a:solidFill>
                  <a:schemeClr val="accent2">
                    <a:lumMod val="50000"/>
                  </a:schemeClr>
                </a:solidFill>
                <a:effectLst/>
                <a:latin typeface="Times New Roman" panose="02020603050405020304" pitchFamily="18" charset="0"/>
                <a:cs typeface="Times New Roman" panose="02020603050405020304" pitchFamily="18" charset="0"/>
              </a:rPr>
              <a:t> </a:t>
            </a:r>
            <a:endParaRPr lang="ru-MD" sz="16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image1.png">
            <a:extLst>
              <a:ext uri="{FF2B5EF4-FFF2-40B4-BE49-F238E27FC236}">
                <a16:creationId xmlns:a16="http://schemas.microsoft.com/office/drawing/2014/main" id="{F93E838D-0B8F-A500-CBA6-E8C7303B95FB}"/>
              </a:ext>
            </a:extLst>
          </p:cNvPr>
          <p:cNvPicPr>
            <a:picLocks noGrp="1" noChangeAspect="1"/>
          </p:cNvPicPr>
          <p:nvPr>
            <p:ph idx="1"/>
          </p:nvPr>
        </p:nvPicPr>
        <p:blipFill>
          <a:blip r:embed="rId2" cstate="print"/>
          <a:stretch>
            <a:fillRect/>
          </a:stretch>
        </p:blipFill>
        <p:spPr>
          <a:xfrm>
            <a:off x="4499992" y="2060848"/>
            <a:ext cx="4038600" cy="1130300"/>
          </a:xfrm>
          <a:prstGeom prst="rect">
            <a:avLst/>
          </a:prstGeom>
        </p:spPr>
      </p:pic>
      <p:sp>
        <p:nvSpPr>
          <p:cNvPr id="5" name="TextBox 4">
            <a:extLst>
              <a:ext uri="{FF2B5EF4-FFF2-40B4-BE49-F238E27FC236}">
                <a16:creationId xmlns:a16="http://schemas.microsoft.com/office/drawing/2014/main" id="{97FE0DFD-E44F-9D0B-E0BF-16B555A86782}"/>
              </a:ext>
            </a:extLst>
          </p:cNvPr>
          <p:cNvSpPr txBox="1"/>
          <p:nvPr/>
        </p:nvSpPr>
        <p:spPr>
          <a:xfrm>
            <a:off x="603799" y="1876183"/>
            <a:ext cx="4184225" cy="1754326"/>
          </a:xfrm>
          <a:prstGeom prst="rect">
            <a:avLst/>
          </a:prstGeom>
          <a:noFill/>
        </p:spPr>
        <p:txBody>
          <a:bodyPr wrap="square" rtlCol="0">
            <a:spAutoFit/>
          </a:bodyPr>
          <a:lstStyle/>
          <a:p>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Strategia</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Energetică</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Republicii</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Moldova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pînă</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în anul 2030. HG </a:t>
            </a:r>
            <a:r>
              <a:rPr lang="ro-RO"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nr. 102/2013</a:t>
            </a:r>
            <a:r>
              <a:rPr lang="ru-MD" dirty="0">
                <a:solidFill>
                  <a:schemeClr val="accent2">
                    <a:lumMod val="50000"/>
                  </a:schemeClr>
                </a:solidFill>
                <a:effectLst/>
                <a:latin typeface="Times New Roman" panose="02020603050405020304" pitchFamily="18" charset="0"/>
                <a:cs typeface="Times New Roman" panose="02020603050405020304" pitchFamily="18" charset="0"/>
              </a:rPr>
              <a:t> </a:t>
            </a:r>
            <a:endParaRPr lang="ro-RO" dirty="0">
              <a:solidFill>
                <a:schemeClr val="accent2">
                  <a:lumMod val="50000"/>
                </a:schemeClr>
              </a:solidFill>
              <a:effectLst/>
              <a:latin typeface="Times New Roman" panose="02020603050405020304" pitchFamily="18" charset="0"/>
              <a:cs typeface="Times New Roman" panose="02020603050405020304" pitchFamily="18" charset="0"/>
            </a:endParaRPr>
          </a:p>
          <a:p>
            <a:pPr algn="just"/>
            <a:r>
              <a:rPr lang="en-US" sz="1800" dirty="0" err="1">
                <a:solidFill>
                  <a:srgbClr val="0D0D0D"/>
                </a:solidFill>
                <a:effectLst/>
                <a:latin typeface="Times New Roman" panose="02020603050405020304" pitchFamily="18" charset="0"/>
                <a:ea typeface="Times New Roman" panose="02020603050405020304" pitchFamily="18" charset="0"/>
              </a:rPr>
              <a:t>accentuează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nevoia</a:t>
            </a:r>
            <a:r>
              <a:rPr lang="en-US" sz="1800" dirty="0">
                <a:solidFill>
                  <a:srgbClr val="0D0D0D"/>
                </a:solidFill>
                <a:effectLst/>
                <a:latin typeface="Times New Roman" panose="02020603050405020304" pitchFamily="18" charset="0"/>
                <a:ea typeface="Times New Roman" panose="02020603050405020304" pitchFamily="18" charset="0"/>
              </a:rPr>
              <a:t> de a </a:t>
            </a:r>
            <a:r>
              <a:rPr lang="en-US" sz="1800" dirty="0" err="1">
                <a:solidFill>
                  <a:srgbClr val="0D0D0D"/>
                </a:solidFill>
                <a:effectLst/>
                <a:latin typeface="Times New Roman" panose="02020603050405020304" pitchFamily="18" charset="0"/>
                <a:ea typeface="Times New Roman" panose="02020603050405020304" pitchFamily="18" charset="0"/>
              </a:rPr>
              <a:t>adopta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tehnologii</a:t>
            </a:r>
            <a:r>
              <a:rPr lang="en-US" sz="1800" dirty="0">
                <a:solidFill>
                  <a:srgbClr val="0D0D0D"/>
                </a:solidFill>
                <a:effectLst/>
                <a:latin typeface="Times New Roman" panose="02020603050405020304" pitchFamily="18" charset="0"/>
                <a:ea typeface="Times New Roman" panose="02020603050405020304" pitchFamily="18" charset="0"/>
              </a:rPr>
              <a:t> energetic eficiente și de a </a:t>
            </a:r>
            <a:r>
              <a:rPr lang="en-US" sz="1800" dirty="0" err="1">
                <a:solidFill>
                  <a:srgbClr val="0D0D0D"/>
                </a:solidFill>
                <a:effectLst/>
                <a:latin typeface="Times New Roman" panose="02020603050405020304" pitchFamily="18" charset="0"/>
                <a:ea typeface="Times New Roman" panose="02020603050405020304" pitchFamily="18" charset="0"/>
              </a:rPr>
              <a:t>pune</a:t>
            </a:r>
            <a:r>
              <a:rPr lang="en-US" sz="1800" dirty="0">
                <a:solidFill>
                  <a:srgbClr val="0D0D0D"/>
                </a:solidFill>
                <a:effectLst/>
                <a:latin typeface="Times New Roman" panose="02020603050405020304" pitchFamily="18" charset="0"/>
                <a:ea typeface="Times New Roman" panose="02020603050405020304" pitchFamily="18" charset="0"/>
              </a:rPr>
              <a:t> în </a:t>
            </a:r>
            <a:r>
              <a:rPr lang="en-US" sz="1800" dirty="0" err="1">
                <a:solidFill>
                  <a:srgbClr val="0D0D0D"/>
                </a:solidFill>
                <a:effectLst/>
                <a:latin typeface="Times New Roman" panose="02020603050405020304" pitchFamily="18" charset="0"/>
                <a:ea typeface="Times New Roman" panose="02020603050405020304" pitchFamily="18" charset="0"/>
              </a:rPr>
              <a:t>practică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măsuri</a:t>
            </a:r>
            <a:r>
              <a:rPr lang="en-US" sz="1800" dirty="0">
                <a:solidFill>
                  <a:srgbClr val="0D0D0D"/>
                </a:solidFill>
                <a:effectLst/>
                <a:latin typeface="Times New Roman" panose="02020603050405020304" pitchFamily="18" charset="0"/>
                <a:ea typeface="Times New Roman" panose="02020603050405020304" pitchFamily="18" charset="0"/>
              </a:rPr>
              <a:t> de </a:t>
            </a:r>
            <a:r>
              <a:rPr lang="en-US" sz="1800" dirty="0" err="1">
                <a:solidFill>
                  <a:srgbClr val="0D0D0D"/>
                </a:solidFill>
                <a:effectLst/>
                <a:latin typeface="Times New Roman" panose="02020603050405020304" pitchFamily="18" charset="0"/>
                <a:ea typeface="Times New Roman" panose="02020603050405020304" pitchFamily="18" charset="0"/>
              </a:rPr>
              <a:t>izolație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termică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pentru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clădiri</a:t>
            </a:r>
            <a:r>
              <a:rPr lang="en-US" sz="1800" dirty="0">
                <a:solidFill>
                  <a:srgbClr val="0D0D0D"/>
                </a:solidFill>
                <a:effectLst/>
                <a:latin typeface="Times New Roman" panose="02020603050405020304" pitchFamily="18" charset="0"/>
                <a:ea typeface="Times New Roman" panose="02020603050405020304" pitchFamily="18" charset="0"/>
              </a:rPr>
              <a:t>. </a:t>
            </a:r>
          </a:p>
          <a:p>
            <a:pPr algn="just"/>
            <a:endParaRPr lang="ru-MD" dirty="0"/>
          </a:p>
        </p:txBody>
      </p:sp>
      <p:sp>
        <p:nvSpPr>
          <p:cNvPr id="7" name="TextBox 6">
            <a:extLst>
              <a:ext uri="{FF2B5EF4-FFF2-40B4-BE49-F238E27FC236}">
                <a16:creationId xmlns:a16="http://schemas.microsoft.com/office/drawing/2014/main" id="{CAC77C3F-7249-4100-549B-9F61FFE2B2D6}"/>
              </a:ext>
            </a:extLst>
          </p:cNvPr>
          <p:cNvSpPr txBox="1"/>
          <p:nvPr/>
        </p:nvSpPr>
        <p:spPr>
          <a:xfrm>
            <a:off x="553041" y="3800997"/>
            <a:ext cx="8064896" cy="2031325"/>
          </a:xfrm>
          <a:prstGeom prst="rect">
            <a:avLst/>
          </a:prstGeom>
          <a:noFill/>
        </p:spPr>
        <p:txBody>
          <a:bodyPr wrap="square" rtlCol="0">
            <a:spAutoFit/>
          </a:bodyPr>
          <a:lstStyle/>
          <a:p>
            <a:pPr algn="just"/>
            <a:r>
              <a:rPr lang="ro-RO" sz="1800" dirty="0">
                <a:effectLst/>
                <a:latin typeface="Times New Roman" panose="02020603050405020304" pitchFamily="18" charset="0"/>
                <a:ea typeface="Times New Roman" panose="02020603050405020304" pitchFamily="18" charset="0"/>
              </a:rPr>
              <a:t>Rezultatele estimării realizate pentru 2021, prin ajustarea datelor pentru 2020 la indicele prețului de consum, relevă o creștere a cheltuielilor lunare totale ale gospodăriilor pentru energie cu 26,6% în comparație cu anul precedent. Această creștere a cheltuielilor a fost mai accentuată pentru gospodăriile urbane (cu 36%) în comparație cu cele rurale (cu 19,7%). Totuși, ponderea cheltuielilor pentru energie în cheltuielile lunare totale ale gospodăriilor a crescut până la 13,2% (în mediul urban 11,8% și în mediul rural 14,7%). </a:t>
            </a:r>
            <a:endParaRPr lang="ru-MD"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52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0AB043B6-1345-ECAE-B953-1814829AA728}"/>
              </a:ext>
            </a:extLst>
          </p:cNvPr>
          <p:cNvSpPr>
            <a:spLocks noGrp="1"/>
          </p:cNvSpPr>
          <p:nvPr>
            <p:ph type="title"/>
          </p:nvPr>
        </p:nvSpPr>
        <p:spPr/>
        <p:txBody>
          <a:bodyPr>
            <a:normAutofit/>
          </a:bodyPr>
          <a:lstStyle/>
          <a:p>
            <a:r>
              <a:rPr lang="ro-RO" sz="2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Planului național integrat privind energia și clima (PNIEC) pentru perioada 2025-2030</a:t>
            </a:r>
            <a:r>
              <a:rPr lang="ru-MD" sz="2800" dirty="0">
                <a:solidFill>
                  <a:schemeClr val="accent2">
                    <a:lumMod val="50000"/>
                  </a:schemeClr>
                </a:solidFill>
                <a:effectLst/>
                <a:latin typeface="Times New Roman" panose="02020603050405020304" pitchFamily="18" charset="0"/>
                <a:cs typeface="Times New Roman" panose="02020603050405020304" pitchFamily="18" charset="0"/>
              </a:rPr>
              <a:t> </a:t>
            </a:r>
            <a:endParaRPr lang="ru-MD" sz="2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image1.png">
            <a:extLst>
              <a:ext uri="{FF2B5EF4-FFF2-40B4-BE49-F238E27FC236}">
                <a16:creationId xmlns:a16="http://schemas.microsoft.com/office/drawing/2014/main" id="{EC901947-F8F0-962F-E456-E0EBC248827E}"/>
              </a:ext>
            </a:extLst>
          </p:cNvPr>
          <p:cNvPicPr>
            <a:picLocks noGrp="1" noChangeAspect="1"/>
          </p:cNvPicPr>
          <p:nvPr>
            <p:ph idx="1"/>
          </p:nvPr>
        </p:nvPicPr>
        <p:blipFill>
          <a:blip r:embed="rId2" cstate="print"/>
          <a:stretch>
            <a:fillRect/>
          </a:stretch>
        </p:blipFill>
        <p:spPr>
          <a:xfrm>
            <a:off x="5724128" y="1844824"/>
            <a:ext cx="3102496" cy="868309"/>
          </a:xfrm>
          <a:prstGeom prst="rect">
            <a:avLst/>
          </a:prstGeom>
        </p:spPr>
      </p:pic>
      <p:sp>
        <p:nvSpPr>
          <p:cNvPr id="5" name="TextBox 4">
            <a:extLst>
              <a:ext uri="{FF2B5EF4-FFF2-40B4-BE49-F238E27FC236}">
                <a16:creationId xmlns:a16="http://schemas.microsoft.com/office/drawing/2014/main" id="{EFB81AFF-64FB-EA8E-1AB5-895B6CE0ACF7}"/>
              </a:ext>
            </a:extLst>
          </p:cNvPr>
          <p:cNvSpPr txBox="1"/>
          <p:nvPr/>
        </p:nvSpPr>
        <p:spPr>
          <a:xfrm>
            <a:off x="539552" y="1412777"/>
            <a:ext cx="5102224" cy="5290487"/>
          </a:xfrm>
          <a:prstGeom prst="rect">
            <a:avLst/>
          </a:prstGeom>
          <a:noFill/>
        </p:spPr>
        <p:txBody>
          <a:bodyPr wrap="square" rtlCol="0">
            <a:spAutoFit/>
          </a:bodyPr>
          <a:lstStyle/>
          <a:p>
            <a:pPr algn="just">
              <a:lnSpc>
                <a:spcPct val="107000"/>
              </a:lnSpc>
              <a:spcAft>
                <a:spcPts val="800"/>
              </a:spcAft>
            </a:pPr>
            <a:r>
              <a:rPr lang="ro-RO" sz="1600" dirty="0">
                <a:effectLst/>
                <a:latin typeface="Times New Roman" panose="02020603050405020304" pitchFamily="18" charset="0"/>
                <a:ea typeface="Calibri" panose="020F0502020204030204" pitchFamily="34" charset="0"/>
                <a:cs typeface="Arial" panose="020B0604020202020204" pitchFamily="34" charset="0"/>
              </a:rPr>
              <a:t>Obiectiv 1.1: Reducerea, până în anul 2030, a emisiilor provenite din sectorul proceselor industriale și al utilizării produselor (PIUP) cu 27% față de nivelul din anul de referință, în cadrul scenariului necondiționat, și cu 31% în cadrul scenariului condiționat;</a:t>
            </a:r>
            <a:endParaRPr lang="ru-MD"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1600" dirty="0">
                <a:effectLst/>
                <a:latin typeface="Times New Roman" panose="02020603050405020304" pitchFamily="18" charset="0"/>
                <a:ea typeface="Calibri" panose="020F0502020204030204" pitchFamily="34" charset="0"/>
                <a:cs typeface="Arial" panose="020B0604020202020204" pitchFamily="34" charset="0"/>
              </a:rPr>
              <a:t>•	Obiectiv 1.2: Reducerea, până în anul 2030, a emisiilor provenite din sectorul agricol cu 44% față de nivelul din anul de referință, în cadrul scenariului necondiționat, și cu 47% în cadrul scenariului condiționat, și sprijinirea abordărilor de dezvoltare cu emisii reduse de carbon în sectorul agricol;</a:t>
            </a:r>
            <a:endParaRPr lang="ru-MD"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1600" dirty="0">
                <a:effectLst/>
                <a:latin typeface="Times New Roman" panose="02020603050405020304" pitchFamily="18" charset="0"/>
                <a:ea typeface="Calibri" panose="020F0502020204030204" pitchFamily="34" charset="0"/>
                <a:cs typeface="Arial" panose="020B0604020202020204" pitchFamily="34" charset="0"/>
              </a:rPr>
              <a:t>•	Obiectiv 1.4: Reducerea, până în anul 2030, a emisiilor de GES aferente sectorului deșeurilor (inclusiv a apelor uzate) cu 14% față de nivelul din anul de referință, în cadrul scenariului condiționat, și cu 18% în cadrul scenariului condiționat și sprijinirea dezvoltării cu emisii reduse de carbon a sectorului deșeurilor prin încurajarea tehnologiilor și serviciilor inovatoare care nu dăunează climei.</a:t>
            </a:r>
            <a:endParaRPr lang="ru-MD"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CA0E8B-1E9E-55B2-BED8-3702E1E57339}"/>
              </a:ext>
            </a:extLst>
          </p:cNvPr>
          <p:cNvSpPr txBox="1"/>
          <p:nvPr/>
        </p:nvSpPr>
        <p:spPr>
          <a:xfrm>
            <a:off x="5724127" y="2966901"/>
            <a:ext cx="2880321" cy="646331"/>
          </a:xfrm>
          <a:prstGeom prst="rect">
            <a:avLst/>
          </a:prstGeom>
          <a:noFill/>
        </p:spPr>
        <p:txBody>
          <a:bodyPr wrap="square" rtlCol="0">
            <a:spAutoFit/>
          </a:bodyPr>
          <a:lstStyle/>
          <a:p>
            <a:r>
              <a:rPr lang="ro-MD" dirty="0">
                <a:hlinkClick r:id="rId3"/>
              </a:rPr>
              <a:t>https://particip.gov.md/ro/document/stages/*/11984</a:t>
            </a:r>
            <a:r>
              <a:rPr lang="ro-MD" dirty="0"/>
              <a:t> </a:t>
            </a:r>
            <a:endParaRPr lang="ru-MD" dirty="0"/>
          </a:p>
        </p:txBody>
      </p:sp>
    </p:spTree>
    <p:extLst>
      <p:ext uri="{BB962C8B-B14F-4D97-AF65-F5344CB8AC3E}">
        <p14:creationId xmlns:p14="http://schemas.microsoft.com/office/powerpoint/2010/main" val="313629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3213C11-9F52-D327-0111-50765B572C4D}"/>
              </a:ext>
            </a:extLst>
          </p:cNvPr>
          <p:cNvSpPr>
            <a:spLocks noGrp="1"/>
          </p:cNvSpPr>
          <p:nvPr>
            <p:ph type="title"/>
          </p:nvPr>
        </p:nvSpPr>
        <p:spPr/>
        <p:txBody>
          <a:bodyPr>
            <a:normAutofit fontScale="90000"/>
          </a:bodyPr>
          <a:lstStyle/>
          <a:p>
            <a:r>
              <a:rPr lang="en-US" sz="3600" b="1" dirty="0" err="1">
                <a:solidFill>
                  <a:schemeClr val="tx1"/>
                </a:solidFill>
                <a:effectLst/>
                <a:latin typeface="Times New Roman" panose="02020603050405020304" pitchFamily="18" charset="0"/>
                <a:ea typeface="Times New Roman" panose="02020603050405020304" pitchFamily="18" charset="0"/>
              </a:rPr>
              <a:t>Obiectivele</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Dezvoltării</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Durabile</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relevante</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pentru</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realizarea</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economiei</a:t>
            </a:r>
            <a:r>
              <a:rPr lang="en-US" sz="3600" b="1" dirty="0">
                <a:solidFill>
                  <a:schemeClr val="tx1"/>
                </a:solidFill>
                <a:effectLst/>
                <a:latin typeface="Times New Roman" panose="02020603050405020304" pitchFamily="18" charset="0"/>
                <a:ea typeface="Times New Roman" panose="02020603050405020304" pitchFamily="18" charset="0"/>
              </a:rPr>
              <a:t> </a:t>
            </a:r>
            <a:r>
              <a:rPr lang="en-US" sz="3600" b="1" dirty="0" err="1">
                <a:solidFill>
                  <a:schemeClr val="tx1"/>
                </a:solidFill>
                <a:effectLst/>
                <a:latin typeface="Times New Roman" panose="02020603050405020304" pitchFamily="18" charset="0"/>
                <a:ea typeface="Times New Roman" panose="02020603050405020304" pitchFamily="18" charset="0"/>
              </a:rPr>
              <a:t>circulare</a:t>
            </a:r>
            <a:r>
              <a:rPr lang="en-US" sz="3600" b="1" dirty="0">
                <a:solidFill>
                  <a:schemeClr val="tx1"/>
                </a:solidFill>
                <a:effectLst/>
                <a:latin typeface="Times New Roman" panose="02020603050405020304" pitchFamily="18" charset="0"/>
                <a:ea typeface="Times New Roman" panose="02020603050405020304" pitchFamily="18" charset="0"/>
              </a:rPr>
              <a:t> </a:t>
            </a:r>
            <a:endParaRPr lang="ru-MD" dirty="0"/>
          </a:p>
        </p:txBody>
      </p:sp>
      <p:pic>
        <p:nvPicPr>
          <p:cNvPr id="4" name="Picture 4" descr="C:\Users\WorkPC\Pictures\Screenshots\Снимок экрана (221).png">
            <a:extLst>
              <a:ext uri="{FF2B5EF4-FFF2-40B4-BE49-F238E27FC236}">
                <a16:creationId xmlns:a16="http://schemas.microsoft.com/office/drawing/2014/main" id="{254CBC26-9E33-CEC9-E807-109E3D3319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388" y="1600822"/>
            <a:ext cx="4282612" cy="3451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3B0934-A158-1E5B-EF60-7BAB0938F141}"/>
              </a:ext>
            </a:extLst>
          </p:cNvPr>
          <p:cNvSpPr txBox="1"/>
          <p:nvPr/>
        </p:nvSpPr>
        <p:spPr>
          <a:xfrm>
            <a:off x="4587446" y="1412776"/>
            <a:ext cx="4363513" cy="4770537"/>
          </a:xfrm>
          <a:prstGeom prst="rect">
            <a:avLst/>
          </a:prstGeom>
          <a:noFill/>
        </p:spPr>
        <p:txBody>
          <a:bodyPr wrap="square" rtlCol="0">
            <a:spAutoFit/>
          </a:bodyPr>
          <a:lstStyle/>
          <a:p>
            <a:pPr indent="457200" algn="just"/>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ODD 3.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Sănătate</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bunăstare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Asigurarea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unei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vieți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sănătoase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promovarea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bunăstării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toți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indifferent de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vârstă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M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ODD 7.</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Energie</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curată</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la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prețuri</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accesibile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Asigurarea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accesului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tuturor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energie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accesibilă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sigură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durabilă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modernă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ODD 11.</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Orașe</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comunități</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durabile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Dezvoltarea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orașelor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așezărilor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umane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incluzive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sigure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reziliente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durabile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M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ODD 12.</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Consum</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responsabile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Promovarea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consum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durabile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ODD 13.</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Acțiune</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climatică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Adoptarea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măsuri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urgente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combaterea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schimbărilor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climatice şi 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efectelor</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acestora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M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ODD 17.</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Parteneriate</a:t>
            </a:r>
            <a:r>
              <a:rPr lang="en-US" sz="1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realizarea</a:t>
            </a:r>
            <a:r>
              <a:rPr lang="en-US" sz="1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obiectivelor</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Consolidarea</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mijloacelor</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implementare</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și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revitalizarea</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parteneriatului</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global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dezvoltare</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durabilă</a:t>
            </a:r>
            <a:r>
              <a:rPr lang="en-US"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MD"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88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50FBF12-9DEF-5A25-5443-EAD4912C2D05}"/>
              </a:ext>
            </a:extLst>
          </p:cNvPr>
          <p:cNvSpPr>
            <a:spLocks noGrp="1"/>
          </p:cNvSpPr>
          <p:nvPr>
            <p:ph type="title"/>
          </p:nvPr>
        </p:nvSpPr>
        <p:spPr/>
        <p:txBody>
          <a:bodyPr>
            <a:normAutofit fontScale="90000"/>
          </a:bodyPr>
          <a:lstStyle/>
          <a:p>
            <a:r>
              <a:rPr lang="en-US" sz="4400" b="1" dirty="0" err="1">
                <a:solidFill>
                  <a:schemeClr val="tx1"/>
                </a:solidFill>
                <a:effectLst/>
                <a:latin typeface="Times New Roman" panose="02020603050405020304" pitchFamily="18" charset="0"/>
                <a:ea typeface="Times New Roman" panose="02020603050405020304" pitchFamily="18" charset="0"/>
              </a:rPr>
              <a:t>Cadrul</a:t>
            </a:r>
            <a:r>
              <a:rPr lang="en-US" sz="4400" b="1" dirty="0">
                <a:solidFill>
                  <a:schemeClr val="tx1"/>
                </a:solidFill>
                <a:effectLst/>
                <a:latin typeface="Times New Roman" panose="02020603050405020304" pitchFamily="18" charset="0"/>
                <a:ea typeface="Times New Roman" panose="02020603050405020304" pitchFamily="18" charset="0"/>
              </a:rPr>
              <a:t> legal </a:t>
            </a:r>
            <a:r>
              <a:rPr lang="en-US" sz="4400" b="1" dirty="0" err="1">
                <a:solidFill>
                  <a:srgbClr val="0D0D0D"/>
                </a:solidFill>
                <a:effectLst/>
                <a:latin typeface="Times New Roman" panose="02020603050405020304" pitchFamily="18" charset="0"/>
                <a:ea typeface="Times New Roman" panose="02020603050405020304" pitchFamily="18" charset="0"/>
              </a:rPr>
              <a:t>pentru</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promovarea</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economiei</a:t>
            </a:r>
            <a:r>
              <a:rPr lang="en-US" sz="4400" b="1" dirty="0">
                <a:solidFill>
                  <a:srgbClr val="0D0D0D"/>
                </a:solidFill>
                <a:effectLst/>
                <a:latin typeface="Times New Roman" panose="02020603050405020304" pitchFamily="18" charset="0"/>
                <a:ea typeface="Times New Roman" panose="02020603050405020304" pitchFamily="18" charset="0"/>
              </a:rPr>
              <a:t> </a:t>
            </a:r>
            <a:r>
              <a:rPr lang="en-US" sz="4400" b="1" dirty="0" err="1">
                <a:solidFill>
                  <a:srgbClr val="0D0D0D"/>
                </a:solidFill>
                <a:effectLst/>
                <a:latin typeface="Times New Roman" panose="02020603050405020304" pitchFamily="18" charset="0"/>
                <a:ea typeface="Times New Roman" panose="02020603050405020304" pitchFamily="18" charset="0"/>
              </a:rPr>
              <a:t>circulare</a:t>
            </a:r>
            <a:endParaRPr lang="ru-MD" dirty="0"/>
          </a:p>
        </p:txBody>
      </p:sp>
      <p:pic>
        <p:nvPicPr>
          <p:cNvPr id="4" name="Picture 4">
            <a:extLst>
              <a:ext uri="{FF2B5EF4-FFF2-40B4-BE49-F238E27FC236}">
                <a16:creationId xmlns:a16="http://schemas.microsoft.com/office/drawing/2014/main" id="{8E621B70-9BAD-D43A-9DDE-06EE14D05275}"/>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916832"/>
            <a:ext cx="7581178" cy="3921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4762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2331</TotalTime>
  <Words>2355</Words>
  <Application>Microsoft Macintosh PowerPoint</Application>
  <PresentationFormat>Экран (4:3)</PresentationFormat>
  <Paragraphs>93</Paragraphs>
  <Slides>22</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22</vt:i4>
      </vt:variant>
    </vt:vector>
  </HeadingPairs>
  <TitlesOfParts>
    <vt:vector size="35" baseType="lpstr">
      <vt:lpstr>-apple-system</vt:lpstr>
      <vt:lpstr>Arial</vt:lpstr>
      <vt:lpstr>Calibri</vt:lpstr>
      <vt:lpstr>Candara</vt:lpstr>
      <vt:lpstr>Google Sans</vt:lpstr>
      <vt:lpstr>Helvetica</vt:lpstr>
      <vt:lpstr>Open Sans</vt:lpstr>
      <vt:lpstr>ProximaNova</vt:lpstr>
      <vt:lpstr>PT Serif</vt:lpstr>
      <vt:lpstr>Symbol</vt:lpstr>
      <vt:lpstr>Times New Roman</vt:lpstr>
      <vt:lpstr>Titillium Web</vt:lpstr>
      <vt:lpstr>Волна</vt:lpstr>
      <vt:lpstr>Măsuri politice și legislative naționale pentru dezvoltarea economiei circulare </vt:lpstr>
      <vt:lpstr>Tranziția către o economie verde și circulară</vt:lpstr>
      <vt:lpstr>Impactul documentelor de politici naționale asupra dezvoltării economiei circulare</vt:lpstr>
      <vt:lpstr>Programul menționează că intensitatea energetică în Moldova (total energie primară per unitate din PIB) este de 5,7 ori mai mare decât media în Uniunea Europeană, iar intensitatea emisiilor de CO2 este la fel printre cele mai mari între țările Europei Centrale și de Est – 0,91 kg CO2/USD din PIB. </vt:lpstr>
      <vt:lpstr>Gestionarea incorectă a deșeurilor este mai acută în Moldova, acestea generând cca 10,7% din emisiile de gaze cu efect de seră (GES), în comparație cu media globală, de cca 3% din emisiile mondiale</vt:lpstr>
      <vt:lpstr>În prezent, doar 20% din cererea de energie electrică este acoperită de producția internă, iar interconectarea cu sistemul electroenergetic din vestul țării este încă insuficientă. Energia eoliană, energia solară și biomasa sunt cele mai importante resurse interne în vederea obținerii de energie. Biomasa, care reprezintă aproximativ 24% din consumul final de energie, este utilizată în mod deosebit pentru a produce energie termică în zonele rurale </vt:lpstr>
      <vt:lpstr>Planului național integrat privind energia și clima (PNIEC) pentru perioada 2025-2030 </vt:lpstr>
      <vt:lpstr>Obiectivele Dezvoltării Durabile relevante pentru realizarea economiei circulare </vt:lpstr>
      <vt:lpstr>Cadrul legal pentru promovarea economiei circulare</vt:lpstr>
      <vt:lpstr>Cadrul legal pentru promovarea economiei circulare</vt:lpstr>
      <vt:lpstr>Cadrul legal pentru promovarea economiei circulare</vt:lpstr>
      <vt:lpstr>Cadrul legal pentru promovarea economiei circulare</vt:lpstr>
      <vt:lpstr>Cadrul legal pentru promovarea economiei circulare</vt:lpstr>
      <vt:lpstr>Măsuri legislative pentru integrarea durabilității în politicile de protecție a consumatorilor</vt:lpstr>
      <vt:lpstr>Agenda consumatorului european</vt:lpstr>
      <vt:lpstr>Măsuri legislative pentru integrarea durabilității în politicile de protecție a consumatorilor</vt:lpstr>
      <vt:lpstr>Principiile ecoeficienței: bunele practici </vt:lpstr>
      <vt:lpstr>Principiile ecoeficienței: bunele practici</vt:lpstr>
      <vt:lpstr>Principiile ecoeficienței: bunele practici</vt:lpstr>
      <vt:lpstr>Eco-eficiența se bazează pe principiul utilizării celor mai eficiente tehnologii și metode, utilizarea de mai puține resurse naturale și energie pentru același volum al producției și generarea unor cantități reduse de deșeuri</vt:lpstr>
      <vt:lpstr>https://www.youtube.com/watch?v=P_k41BKpa_4 </vt:lpstr>
      <vt:lpstr>Mulțumesc mult pentru atenție!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HomePC</dc:creator>
  <cp:lastModifiedBy>Natalia Zamfir</cp:lastModifiedBy>
  <cp:revision>330</cp:revision>
  <dcterms:created xsi:type="dcterms:W3CDTF">2019-01-09T14:12:00Z</dcterms:created>
  <dcterms:modified xsi:type="dcterms:W3CDTF">2024-07-04T08:47:20Z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3B9E5F01FE0A47AC8C8404E0176BDBB9</vt:lpwstr>
  </property>
  <property fmtid="{D5CDD505-2E9C-101B-9397-08002B2CF9AE}" pid="3" name="KSOProductBuildVer">
    <vt:lpwstr>1033-11.2.0.11537</vt:lpwstr>
  </property>
</Properties>
</file>