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31"/>
  </p:notesMasterIdLst>
  <p:sldIdLst>
    <p:sldId id="355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72" y="974"/>
      </p:cViewPr>
      <p:guideLst>
        <p:guide orient="horz" pos="2136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11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8FB57-4578-46C1-BE13-5E4284078B3E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F7CC4-0F6C-499C-BF03-E2FE2842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7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194051" y="3529013"/>
            <a:ext cx="74930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5093" y="802300"/>
            <a:ext cx="7491353" cy="2541431"/>
          </a:xfrm>
        </p:spPr>
        <p:txBody>
          <a:bodyPr bIns="0" anchor="b"/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93" y="3531206"/>
            <a:ext cx="7491353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4051" y="328613"/>
            <a:ext cx="4116916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13467" y="798514"/>
            <a:ext cx="1068917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27E8-E564-4BC8-825F-572DE0A11F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52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24051" y="1847850"/>
            <a:ext cx="87630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6C45A-E845-4DCD-8681-9CA1D7877A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36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224433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24038" y="798975"/>
            <a:ext cx="147070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4655" y="798975"/>
            <a:ext cx="7068127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D067-BC6F-4B19-8A5A-EEC8FEC35B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11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24051" y="1847850"/>
            <a:ext cx="87630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C6B0E-1B54-4654-83A8-5216B12827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56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24051" y="3805238"/>
            <a:ext cx="74908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1756130"/>
            <a:ext cx="7489336" cy="18879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6" y="3806197"/>
            <a:ext cx="748933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9498A-C65A-4AA4-A042-B54F6D17A0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33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24051" y="1847850"/>
            <a:ext cx="87630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804891"/>
            <a:ext cx="8761791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654" y="2013936"/>
            <a:ext cx="4167828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8909" y="2013937"/>
            <a:ext cx="4167536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E96E-0DF6-491A-B4CA-D253EA9733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99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924051" y="1847850"/>
            <a:ext cx="87630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804165"/>
            <a:ext cx="8761792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5" y="2019551"/>
            <a:ext cx="4167688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655" y="2824271"/>
            <a:ext cx="4167688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8909" y="2023005"/>
            <a:ext cx="416753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8909" y="2821491"/>
            <a:ext cx="416753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D0B4A-52B5-4B0A-8E95-EEED15916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1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924051" y="1847850"/>
            <a:ext cx="87630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DEE96-9576-4FA7-B246-DDFA73C53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73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7CEC3-59B0-4D4C-B805-83889C96E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04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21934" y="3205163"/>
            <a:ext cx="32321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723" y="798973"/>
            <a:ext cx="3234600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2208" y="798974"/>
            <a:ext cx="5104237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8723" y="3205493"/>
            <a:ext cx="3236492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3403-92A6-4718-8C4A-2D0B867BE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28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6661151" y="482601"/>
            <a:ext cx="4682067" cy="5148263"/>
            <a:chOff x="6852919" y="583365"/>
            <a:chExt cx="4681849" cy="5181928"/>
          </a:xfrm>
        </p:grpSpPr>
        <p:sp>
          <p:nvSpPr>
            <p:cNvPr id="6" name="Rectangle 5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7"/>
          <p:cNvCxnSpPr/>
          <p:nvPr/>
        </p:nvCxnSpPr>
        <p:spPr>
          <a:xfrm>
            <a:off x="1921934" y="3143250"/>
            <a:ext cx="432223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531" y="1129513"/>
            <a:ext cx="4326580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20171" y="1122544"/>
            <a:ext cx="2979997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4656" y="3145992"/>
            <a:ext cx="4320381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915585" y="5470525"/>
            <a:ext cx="4337049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17700" y="319089"/>
            <a:ext cx="4334933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86EC6-6C33-482D-AAFF-809A572C5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65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6126"/>
            <a:ext cx="12192000" cy="40798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>
            <a:fillRect/>
          </a:stretch>
        </p:blipFill>
        <p:spPr bwMode="auto">
          <a:xfrm>
            <a:off x="0" y="6096000"/>
            <a:ext cx="12192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0" y="610076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4051" y="804864"/>
            <a:ext cx="8763000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24051" y="2016125"/>
            <a:ext cx="876300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8984" y="330200"/>
            <a:ext cx="3158067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4052" y="328613"/>
            <a:ext cx="5378449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9818" y="798514"/>
            <a:ext cx="1060449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59427D32-9567-40E3-BC11-B282E016C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49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228600" indent="-228600" algn="l" defTabSz="685800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074" y="656253"/>
            <a:ext cx="8818562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o-MD" sz="2800" dirty="0" smtClean="0"/>
              <a:t>Întrebări recapitulare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La efectul de </a:t>
            </a:r>
            <a:r>
              <a:rPr lang="ro-RO" dirty="0" err="1" smtClean="0"/>
              <a:t>fotoluminiscență</a:t>
            </a:r>
            <a:r>
              <a:rPr lang="ro-RO" dirty="0" smtClean="0"/>
              <a:t> excitația apare din:</a:t>
            </a:r>
          </a:p>
          <a:p>
            <a:r>
              <a:rPr lang="ro-RO" dirty="0" smtClean="0"/>
              <a:t>1. bombardarea cu fascicul de electroni</a:t>
            </a:r>
          </a:p>
          <a:p>
            <a:r>
              <a:rPr lang="ro-RO" dirty="0" smtClean="0"/>
              <a:t>2. absorbția de fotoni</a:t>
            </a:r>
          </a:p>
          <a:p>
            <a:r>
              <a:rPr lang="ro-RO" dirty="0" smtClean="0"/>
              <a:t>3.  Aplicarea unui </a:t>
            </a:r>
            <a:r>
              <a:rPr lang="ro-RO" dirty="0" err="1" smtClean="0"/>
              <a:t>cîmp</a:t>
            </a:r>
            <a:r>
              <a:rPr lang="ro-RO" dirty="0" smtClean="0"/>
              <a:t> electric puternic </a:t>
            </a:r>
            <a:r>
              <a:rPr lang="ro-RO" dirty="0" err="1" smtClean="0"/>
              <a:t>altenativ</a:t>
            </a:r>
            <a:endParaRPr lang="ro-RO" dirty="0" smtClean="0"/>
          </a:p>
          <a:p>
            <a:r>
              <a:rPr lang="ro-RO" dirty="0" smtClean="0"/>
              <a:t>4.  Aplicarea unui câmp electric puternic continuu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726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Fotodioda lucrează eficient la</a:t>
            </a:r>
          </a:p>
          <a:p>
            <a:r>
              <a:rPr lang="ro-RO" dirty="0" smtClean="0"/>
              <a:t>1. Polarizarea directă</a:t>
            </a:r>
          </a:p>
          <a:p>
            <a:r>
              <a:rPr lang="ro-RO" dirty="0" smtClean="0"/>
              <a:t>2. Polarizarea inversă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006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Lucrul fotodiodei este asigurat când lungimea de undă incidentă este</a:t>
            </a:r>
          </a:p>
          <a:p>
            <a:r>
              <a:rPr lang="ro-RO" dirty="0" smtClean="0"/>
              <a:t>1. Mai mică ca </a:t>
            </a:r>
            <a:r>
              <a:rPr lang="ro-RO" dirty="0" err="1" smtClean="0"/>
              <a:t>Eg</a:t>
            </a:r>
            <a:endParaRPr lang="ro-RO" dirty="0" smtClean="0"/>
          </a:p>
          <a:p>
            <a:r>
              <a:rPr lang="ro-RO" dirty="0" smtClean="0"/>
              <a:t>2. Egală cu </a:t>
            </a:r>
            <a:r>
              <a:rPr lang="ro-RO" dirty="0" err="1" smtClean="0"/>
              <a:t>Eg</a:t>
            </a:r>
            <a:endParaRPr lang="ro-RO" dirty="0" smtClean="0"/>
          </a:p>
          <a:p>
            <a:r>
              <a:rPr lang="ro-RO" dirty="0" smtClean="0"/>
              <a:t>3. Mai mare ca </a:t>
            </a:r>
            <a:r>
              <a:rPr lang="ro-RO" dirty="0" err="1" smtClean="0"/>
              <a:t>Eg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30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Eficiența cuantică interioară este </a:t>
            </a:r>
          </a:p>
          <a:p>
            <a:r>
              <a:rPr lang="ro-RO" dirty="0" smtClean="0"/>
              <a:t>1. nr. de electroni colectați raportați la nr de fotoni intrați în detector</a:t>
            </a:r>
          </a:p>
          <a:p>
            <a:r>
              <a:rPr lang="ro-RO" dirty="0" smtClean="0"/>
              <a:t>2. nr. de electroni colectați raportați la nr de fotoni incidenți pe detector</a:t>
            </a:r>
          </a:p>
          <a:p>
            <a:r>
              <a:rPr lang="ro-RO" dirty="0" smtClean="0"/>
              <a:t>3. Fotocurentul generat raportat la puterea incidentă optică</a:t>
            </a:r>
          </a:p>
          <a:p>
            <a:endParaRPr lang="ro-RO" dirty="0"/>
          </a:p>
          <a:p>
            <a:r>
              <a:rPr lang="ro-RO" dirty="0" smtClean="0"/>
              <a:t>Dar eficiența cuantică exterioară?</a:t>
            </a:r>
          </a:p>
          <a:p>
            <a:r>
              <a:rPr lang="ro-RO" dirty="0" smtClean="0"/>
              <a:t>Dar </a:t>
            </a:r>
            <a:r>
              <a:rPr lang="ro-RO" dirty="0" err="1" smtClean="0"/>
              <a:t>responzivitatea</a:t>
            </a:r>
            <a:r>
              <a:rPr lang="ro-RO" dirty="0" smtClean="0"/>
              <a:t> detectorului?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232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Originea curentului de întuneric al </a:t>
            </a:r>
            <a:r>
              <a:rPr lang="ro-RO" dirty="0" err="1" smtClean="0"/>
              <a:t>fotodetectorulu</a:t>
            </a:r>
            <a:endParaRPr lang="ro-RO" dirty="0" smtClean="0"/>
          </a:p>
          <a:p>
            <a:r>
              <a:rPr lang="ro-RO" dirty="0" smtClean="0"/>
              <a:t>1. </a:t>
            </a:r>
            <a:r>
              <a:rPr lang="ro-RO" dirty="0" err="1" smtClean="0"/>
              <a:t>Fotogenerarea</a:t>
            </a:r>
            <a:r>
              <a:rPr lang="ro-RO" dirty="0" smtClean="0"/>
              <a:t> la intensități de lumină mici</a:t>
            </a:r>
          </a:p>
          <a:p>
            <a:r>
              <a:rPr lang="ro-RO" dirty="0" smtClean="0"/>
              <a:t>2. </a:t>
            </a:r>
            <a:r>
              <a:rPr lang="ro-RO" dirty="0" err="1" smtClean="0"/>
              <a:t>Termogenerarea</a:t>
            </a:r>
            <a:r>
              <a:rPr lang="ro-RO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729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Regimul fotovoltaic al diodei se realizează când</a:t>
            </a:r>
          </a:p>
          <a:p>
            <a:r>
              <a:rPr lang="ro-RO" dirty="0" smtClean="0"/>
              <a:t>1. Rezistența de sarcină este mult mai mare ca rezistența fotodiodei</a:t>
            </a:r>
          </a:p>
          <a:p>
            <a:r>
              <a:rPr lang="ro-RO" dirty="0" smtClean="0"/>
              <a:t>2. Rezistența de sarcină este mult mai mică ca rezistența de sarcină</a:t>
            </a:r>
          </a:p>
          <a:p>
            <a:endParaRPr lang="ro-RO" dirty="0"/>
          </a:p>
          <a:p>
            <a:r>
              <a:rPr lang="ro-RO" dirty="0" smtClean="0"/>
              <a:t>De ce?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077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Solicitare de parametri ideali la fotodiodă:</a:t>
            </a:r>
          </a:p>
          <a:p>
            <a:r>
              <a:rPr lang="ro-RO" dirty="0" smtClean="0"/>
              <a:t>1. liniaritate sau neliniaritate a semnalului de ieșire în raport cu cel de intrare</a:t>
            </a:r>
          </a:p>
          <a:p>
            <a:r>
              <a:rPr lang="ro-RO" dirty="0" smtClean="0"/>
              <a:t>2. Valori înalte sau mici ale tensiunii maxime inverse</a:t>
            </a:r>
          </a:p>
          <a:p>
            <a:r>
              <a:rPr lang="ro-RO" dirty="0" smtClean="0"/>
              <a:t>3. Timp de răspuns rapid sau încet</a:t>
            </a:r>
          </a:p>
          <a:p>
            <a:r>
              <a:rPr lang="ro-RO" dirty="0" smtClean="0"/>
              <a:t>4. Timp de creștere mare sau mic a fotocurentului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96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Viteza de răspuns la un semnal optic a fotodiodei depinde de</a:t>
            </a:r>
          </a:p>
          <a:p>
            <a:r>
              <a:rPr lang="ro-RO" dirty="0" smtClean="0"/>
              <a:t>1.  rezistența totală a diodei</a:t>
            </a:r>
          </a:p>
          <a:p>
            <a:r>
              <a:rPr lang="ro-RO" dirty="0" smtClean="0"/>
              <a:t>2. De capacitatea de barieră a diodei</a:t>
            </a:r>
          </a:p>
          <a:p>
            <a:endParaRPr lang="ro-RO" dirty="0"/>
          </a:p>
          <a:p>
            <a:r>
              <a:rPr lang="ro-RO" dirty="0" smtClean="0"/>
              <a:t>Nici un </a:t>
            </a:r>
            <a:r>
              <a:rPr lang="ro-RO" dirty="0" err="1" smtClean="0"/>
              <a:t>răaspuns</a:t>
            </a:r>
            <a:r>
              <a:rPr lang="ro-RO" dirty="0" smtClean="0"/>
              <a:t> nu este corect</a:t>
            </a:r>
          </a:p>
          <a:p>
            <a:r>
              <a:rPr lang="ro-RO" dirty="0" smtClean="0"/>
              <a:t>Ambele </a:t>
            </a:r>
            <a:r>
              <a:rPr lang="ro-RO" dirty="0" err="1" smtClean="0"/>
              <a:t>raspunsuri</a:t>
            </a:r>
            <a:r>
              <a:rPr lang="ro-RO" dirty="0" smtClean="0"/>
              <a:t> sunt corecte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212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Influența temperaturii asupra parametrilor de bază ai fotodiodei?</a:t>
            </a:r>
          </a:p>
          <a:p>
            <a:r>
              <a:rPr lang="ro-RO" dirty="0" smtClean="0"/>
              <a:t>Daca </a:t>
            </a:r>
          </a:p>
          <a:p>
            <a:r>
              <a:rPr lang="ro-RO" dirty="0" smtClean="0"/>
              <a:t>nu, de ce?</a:t>
            </a:r>
          </a:p>
          <a:p>
            <a:r>
              <a:rPr lang="ro-RO" dirty="0" smtClean="0"/>
              <a:t>Dacă da, de 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686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Ce este pragul de detectare al fotodiodei?</a:t>
            </a:r>
          </a:p>
          <a:p>
            <a:r>
              <a:rPr lang="ro-RO" dirty="0" smtClean="0"/>
              <a:t>Semnalul de fond în lipsa iluminării raportat la </a:t>
            </a:r>
            <a:r>
              <a:rPr lang="ro-RO" dirty="0" err="1" smtClean="0"/>
              <a:t>responzivitatea</a:t>
            </a:r>
            <a:r>
              <a:rPr lang="ro-RO" dirty="0" smtClean="0"/>
              <a:t> fotodiodei</a:t>
            </a:r>
          </a:p>
          <a:p>
            <a:r>
              <a:rPr lang="ro-RO" dirty="0" err="1" smtClean="0"/>
              <a:t>Responzivitatea</a:t>
            </a:r>
            <a:r>
              <a:rPr lang="ro-RO" dirty="0" smtClean="0"/>
              <a:t> fotodiodei raportat la semnalul de fond în lipsa iluminării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617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Care este funcția stratului intrinsec în fotodioda </a:t>
            </a:r>
            <a:r>
              <a:rPr lang="ro-RO" dirty="0" err="1" smtClean="0"/>
              <a:t>Shottky</a:t>
            </a:r>
            <a:r>
              <a:rPr lang="ro-RO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36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Catodoluminscența</a:t>
            </a:r>
            <a:r>
              <a:rPr lang="ro-RO" dirty="0" smtClean="0"/>
              <a:t> este ca urmare de  </a:t>
            </a:r>
          </a:p>
          <a:p>
            <a:r>
              <a:rPr lang="en-GB" dirty="0"/>
              <a:t>1. </a:t>
            </a:r>
            <a:r>
              <a:rPr lang="en-GB" dirty="0" err="1"/>
              <a:t>bombardarea</a:t>
            </a:r>
            <a:r>
              <a:rPr lang="en-GB" dirty="0"/>
              <a:t> cu </a:t>
            </a:r>
            <a:r>
              <a:rPr lang="en-GB" dirty="0" err="1"/>
              <a:t>fascicul</a:t>
            </a:r>
            <a:r>
              <a:rPr lang="en-GB" dirty="0"/>
              <a:t> de </a:t>
            </a:r>
            <a:r>
              <a:rPr lang="en-GB" dirty="0" err="1"/>
              <a:t>electroni</a:t>
            </a:r>
            <a:endParaRPr lang="en-GB" dirty="0"/>
          </a:p>
          <a:p>
            <a:r>
              <a:rPr lang="en-GB" dirty="0"/>
              <a:t>2. </a:t>
            </a:r>
            <a:r>
              <a:rPr lang="en-GB" dirty="0" err="1"/>
              <a:t>absorbția</a:t>
            </a:r>
            <a:r>
              <a:rPr lang="en-GB" dirty="0"/>
              <a:t> de </a:t>
            </a:r>
            <a:r>
              <a:rPr lang="en-GB" dirty="0" err="1"/>
              <a:t>fotoni</a:t>
            </a:r>
            <a:endParaRPr lang="en-GB" dirty="0"/>
          </a:p>
          <a:p>
            <a:r>
              <a:rPr lang="en-GB" dirty="0"/>
              <a:t>3.  </a:t>
            </a:r>
            <a:r>
              <a:rPr lang="en-GB" dirty="0" err="1"/>
              <a:t>Aplicarea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cîmp</a:t>
            </a:r>
            <a:r>
              <a:rPr lang="en-GB" dirty="0"/>
              <a:t> electric </a:t>
            </a:r>
            <a:r>
              <a:rPr lang="en-GB" dirty="0" err="1"/>
              <a:t>puternic</a:t>
            </a:r>
            <a:r>
              <a:rPr lang="en-GB" dirty="0"/>
              <a:t> </a:t>
            </a:r>
            <a:r>
              <a:rPr lang="en-GB" dirty="0" err="1"/>
              <a:t>altenativ</a:t>
            </a:r>
            <a:endParaRPr lang="en-GB" dirty="0"/>
          </a:p>
          <a:p>
            <a:r>
              <a:rPr lang="en-GB" dirty="0"/>
              <a:t>4.  </a:t>
            </a:r>
            <a:r>
              <a:rPr lang="en-GB" dirty="0" err="1"/>
              <a:t>Aplicarea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câmp</a:t>
            </a:r>
            <a:r>
              <a:rPr lang="en-GB" dirty="0"/>
              <a:t> electric </a:t>
            </a:r>
            <a:r>
              <a:rPr lang="en-GB" dirty="0" smtClean="0"/>
              <a:t>p</a:t>
            </a:r>
            <a:r>
              <a:rPr lang="ro-RO" dirty="0" smtClean="0"/>
              <a:t>u</a:t>
            </a:r>
            <a:r>
              <a:rPr lang="en-GB" dirty="0" err="1" smtClean="0"/>
              <a:t>ternic</a:t>
            </a:r>
            <a:r>
              <a:rPr lang="en-GB" dirty="0" smtClean="0"/>
              <a:t> </a:t>
            </a:r>
            <a:r>
              <a:rPr lang="en-GB" dirty="0" err="1"/>
              <a:t>continuu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940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Are sunt deosebirile principale a fotodiodei prin avalanșă de pin dioda?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141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Ce strat suplimentar au </a:t>
            </a:r>
            <a:r>
              <a:rPr lang="ro-RO" dirty="0" err="1" smtClean="0"/>
              <a:t>fotodetectoarele</a:t>
            </a:r>
            <a:r>
              <a:rPr lang="ro-RO" dirty="0" smtClean="0"/>
              <a:t> în comparație cu diodele nededicate </a:t>
            </a:r>
            <a:r>
              <a:rPr lang="ro-RO" dirty="0" err="1" smtClean="0"/>
              <a:t>fotodetectării</a:t>
            </a:r>
            <a:r>
              <a:rPr lang="ro-RO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144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Numiți deosebirile constructive specifice</a:t>
            </a:r>
          </a:p>
          <a:p>
            <a:r>
              <a:rPr lang="ro-RO" dirty="0" smtClean="0"/>
              <a:t>1. </a:t>
            </a:r>
            <a:r>
              <a:rPr lang="ro-RO" dirty="0" err="1" smtClean="0"/>
              <a:t>fotomultiplicatorulu</a:t>
            </a:r>
            <a:endParaRPr lang="ro-RO" dirty="0" smtClean="0"/>
          </a:p>
          <a:p>
            <a:r>
              <a:rPr lang="ro-RO" dirty="0" smtClean="0"/>
              <a:t>2. </a:t>
            </a:r>
            <a:r>
              <a:rPr lang="ro-RO" dirty="0" err="1" smtClean="0"/>
              <a:t>Fotodetectorului</a:t>
            </a:r>
            <a:r>
              <a:rPr lang="ro-RO" dirty="0" smtClean="0"/>
              <a:t> cu cavitate rezonantă</a:t>
            </a:r>
          </a:p>
          <a:p>
            <a:r>
              <a:rPr lang="ro-RO" dirty="0" smtClean="0"/>
              <a:t>3. Detectorului integrat cu acumulare de sarcină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099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Deosebirea LED-ului de fotodiodă</a:t>
            </a:r>
          </a:p>
          <a:p>
            <a:endParaRPr lang="ro-RO" dirty="0"/>
          </a:p>
          <a:p>
            <a:r>
              <a:rPr lang="ro-RO" dirty="0" smtClean="0"/>
              <a:t>1. lucrează la polarizare directă</a:t>
            </a:r>
          </a:p>
          <a:p>
            <a:r>
              <a:rPr lang="ro-RO" dirty="0" smtClean="0"/>
              <a:t>2. Lucrează la polarizare inversă</a:t>
            </a:r>
          </a:p>
          <a:p>
            <a:r>
              <a:rPr lang="ro-RO" dirty="0" smtClean="0"/>
              <a:t>3. Sunt emițătoare de lumină monocromatică</a:t>
            </a:r>
          </a:p>
          <a:p>
            <a:r>
              <a:rPr lang="ro-RO" dirty="0" smtClean="0"/>
              <a:t>4. Sunt receptoare de lumină monocromatică</a:t>
            </a:r>
          </a:p>
          <a:p>
            <a:r>
              <a:rPr lang="ro-RO" dirty="0" smtClean="0"/>
              <a:t>5 Durata de exploatare foarte mare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202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Pentru a obține o luminozitate practic egală cum trebuie unite în circuit mai multe LED-uri:</a:t>
            </a:r>
          </a:p>
          <a:p>
            <a:r>
              <a:rPr lang="ro-RO" dirty="0" smtClean="0"/>
              <a:t>Conectare paralel</a:t>
            </a:r>
          </a:p>
          <a:p>
            <a:r>
              <a:rPr lang="ro-RO" dirty="0" smtClean="0"/>
              <a:t>Conectare seri</a:t>
            </a:r>
          </a:p>
          <a:p>
            <a:endParaRPr lang="ro-RO" dirty="0"/>
          </a:p>
          <a:p>
            <a:r>
              <a:rPr lang="ro-RO" dirty="0" smtClean="0"/>
              <a:t>Explicați de 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458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Dezavantajele unirii în serie a mai multor LED-uri sunt:</a:t>
            </a:r>
          </a:p>
          <a:p>
            <a:r>
              <a:rPr lang="ro-RO" dirty="0" smtClean="0"/>
              <a:t>Dar a unirii în paralel a LED-urilor?</a:t>
            </a:r>
          </a:p>
          <a:p>
            <a:r>
              <a:rPr lang="ro-RO" dirty="0" smtClean="0"/>
              <a:t>Ce prevede conectarea LED-urilor în matrice?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105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Ce este emisie stimulată de radiație optică?</a:t>
            </a:r>
          </a:p>
          <a:p>
            <a:r>
              <a:rPr lang="ro-RO" dirty="0" smtClean="0"/>
              <a:t>Ce este emisie spontană de radiație optică?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009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Radiația spontană optică este coerentă sau necoerentă?</a:t>
            </a:r>
          </a:p>
          <a:p>
            <a:r>
              <a:rPr lang="ro-RO" dirty="0" smtClean="0"/>
              <a:t>Radiația optică stimulată este coerentă sau necoerentă? De 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4412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Teste</a:t>
            </a:r>
            <a:br>
              <a:rPr lang="ro-RO" dirty="0" smtClean="0"/>
            </a:br>
            <a:r>
              <a:rPr lang="ro-RO" dirty="0"/>
              <a:t/>
            </a:r>
            <a:br>
              <a:rPr lang="ro-RO" dirty="0"/>
            </a:b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364150" y="5328075"/>
            <a:ext cx="8760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err="1" smtClean="0"/>
              <a:t>Alegeti</a:t>
            </a:r>
            <a:r>
              <a:rPr lang="ro-RO" dirty="0" smtClean="0"/>
              <a:t> coloana de </a:t>
            </a:r>
            <a:r>
              <a:rPr lang="ro-RO" dirty="0" err="1" smtClean="0"/>
              <a:t>de</a:t>
            </a:r>
            <a:r>
              <a:rPr lang="ro-RO" dirty="0" smtClean="0"/>
              <a:t> proprietăți ce corespunde LED-ului, și care corespunde Diodei Laser</a:t>
            </a:r>
            <a:endParaRPr lang="fr-FR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554102" y="2448138"/>
            <a:ext cx="4046225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ysClr val="windowText" lastClr="000000"/>
              </a:buClr>
              <a:buSzTx/>
              <a:buNone/>
              <a:tabLst/>
              <a:defRPr/>
            </a:pPr>
            <a:endParaRPr kumimoji="0" lang="en-US" altLang="zh-TW" sz="135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Radiația stimulată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Spectru de emisie îngust, liniar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RO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oerent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Putere ieșire înaltă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Dispozitiv de prag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Dependență de T puternică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Eficiența de cuplare cu fibra optică înaltă</a:t>
            </a:r>
            <a:endParaRPr kumimoji="0" lang="zh-TW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>
          <a:xfrm>
            <a:off x="6983726" y="2470317"/>
            <a:ext cx="3703325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ysClr val="windowText" lastClr="000000"/>
              </a:buClr>
              <a:buSz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Radiația spontană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Spectru emisie larg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RO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I</a:t>
            </a:r>
            <a:r>
              <a:rPr kumimoji="0" lang="en-US" altLang="zh-TW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ncoerent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Putere ieșire joasă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Curentul nu are prag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Dependență de T slabă</a:t>
            </a:r>
            <a:endParaRPr kumimoji="0" lang="en-US" altLang="zh-TW" sz="1200" b="1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o-MD" altLang="zh-TW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Eficiența cuplare cu fibra optică joasă</a:t>
            </a:r>
            <a:endParaRPr kumimoji="0" lang="en-US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967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Pentru a obține unele din condiții sunt:</a:t>
            </a:r>
          </a:p>
          <a:p>
            <a:r>
              <a:rPr lang="ro-RO" dirty="0" smtClean="0"/>
              <a:t>1. Realizarea Inversiei populației</a:t>
            </a:r>
          </a:p>
          <a:p>
            <a:r>
              <a:rPr lang="ro-RO" dirty="0" smtClean="0"/>
              <a:t>2. Realizarea unui rezonator</a:t>
            </a:r>
          </a:p>
          <a:p>
            <a:r>
              <a:rPr lang="ro-RO" dirty="0" smtClean="0"/>
              <a:t>3. Emisia stimulată</a:t>
            </a:r>
          </a:p>
          <a:p>
            <a:r>
              <a:rPr lang="ro-RO" dirty="0" smtClean="0"/>
              <a:t>4. Emisia spontană</a:t>
            </a:r>
          </a:p>
          <a:p>
            <a:r>
              <a:rPr lang="ro-RO" dirty="0" smtClean="0"/>
              <a:t>Alegeți răspunsul (</a:t>
            </a:r>
            <a:r>
              <a:rPr lang="ro-RO" dirty="0" err="1" smtClean="0"/>
              <a:t>ile</a:t>
            </a:r>
            <a:r>
              <a:rPr lang="ro-RO" dirty="0" smtClean="0"/>
              <a:t>) corect(e) și le explicați.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01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Electroluminscența</a:t>
            </a:r>
            <a:r>
              <a:rPr lang="ro-RO" dirty="0" smtClean="0"/>
              <a:t> este rezultatul:</a:t>
            </a:r>
          </a:p>
          <a:p>
            <a:r>
              <a:rPr lang="en-GB" dirty="0"/>
              <a:t>1. </a:t>
            </a:r>
            <a:r>
              <a:rPr lang="en-GB" dirty="0" smtClean="0"/>
              <a:t>bombard</a:t>
            </a:r>
            <a:r>
              <a:rPr lang="ro-RO" dirty="0" err="1" smtClean="0"/>
              <a:t>ării</a:t>
            </a:r>
            <a:r>
              <a:rPr lang="en-GB" dirty="0" smtClean="0"/>
              <a:t> </a:t>
            </a:r>
            <a:r>
              <a:rPr lang="en-GB" dirty="0"/>
              <a:t>cu </a:t>
            </a:r>
            <a:r>
              <a:rPr lang="en-GB" dirty="0" err="1"/>
              <a:t>fascicul</a:t>
            </a:r>
            <a:r>
              <a:rPr lang="en-GB" dirty="0"/>
              <a:t> de </a:t>
            </a:r>
            <a:r>
              <a:rPr lang="en-GB" dirty="0" err="1"/>
              <a:t>electroni</a:t>
            </a:r>
            <a:endParaRPr lang="en-GB" dirty="0"/>
          </a:p>
          <a:p>
            <a:r>
              <a:rPr lang="en-GB" dirty="0"/>
              <a:t>2. </a:t>
            </a:r>
            <a:r>
              <a:rPr lang="en-GB" dirty="0" err="1" smtClean="0"/>
              <a:t>absorbți</a:t>
            </a:r>
            <a:r>
              <a:rPr lang="ro-RO" dirty="0" smtClean="0"/>
              <a:t>ei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fotoni</a:t>
            </a:r>
            <a:endParaRPr lang="en-GB" dirty="0"/>
          </a:p>
          <a:p>
            <a:r>
              <a:rPr lang="en-GB" dirty="0"/>
              <a:t>3.  </a:t>
            </a:r>
            <a:r>
              <a:rPr lang="en-GB" dirty="0" err="1" smtClean="0"/>
              <a:t>Aplic</a:t>
            </a:r>
            <a:r>
              <a:rPr lang="ro-RO" dirty="0" err="1" smtClean="0"/>
              <a:t>ării</a:t>
            </a:r>
            <a:r>
              <a:rPr lang="en-GB" dirty="0" smtClean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cîmp</a:t>
            </a:r>
            <a:r>
              <a:rPr lang="en-GB" dirty="0"/>
              <a:t> electric </a:t>
            </a:r>
            <a:r>
              <a:rPr lang="en-GB" dirty="0" err="1"/>
              <a:t>puternic</a:t>
            </a:r>
            <a:r>
              <a:rPr lang="en-GB" dirty="0"/>
              <a:t> </a:t>
            </a:r>
            <a:r>
              <a:rPr lang="en-GB" dirty="0" err="1"/>
              <a:t>altenativ</a:t>
            </a:r>
            <a:endParaRPr lang="en-GB" dirty="0"/>
          </a:p>
          <a:p>
            <a:r>
              <a:rPr lang="en-GB" dirty="0"/>
              <a:t>4.  </a:t>
            </a:r>
            <a:r>
              <a:rPr lang="en-GB" dirty="0" err="1" smtClean="0"/>
              <a:t>Aplic</a:t>
            </a:r>
            <a:r>
              <a:rPr lang="ro-RO" dirty="0" err="1" smtClean="0"/>
              <a:t>ării</a:t>
            </a:r>
            <a:r>
              <a:rPr lang="en-GB" dirty="0" smtClean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câmp</a:t>
            </a:r>
            <a:r>
              <a:rPr lang="en-GB" dirty="0"/>
              <a:t> electric </a:t>
            </a:r>
            <a:r>
              <a:rPr lang="en-GB" dirty="0" smtClean="0"/>
              <a:t>p</a:t>
            </a:r>
            <a:r>
              <a:rPr lang="ro-RO" dirty="0" smtClean="0"/>
              <a:t>u</a:t>
            </a:r>
            <a:r>
              <a:rPr lang="en-GB" dirty="0" err="1" smtClean="0"/>
              <a:t>ternic</a:t>
            </a:r>
            <a:r>
              <a:rPr lang="en-GB" dirty="0" smtClean="0"/>
              <a:t> </a:t>
            </a:r>
            <a:r>
              <a:rPr lang="en-GB" dirty="0" err="1"/>
              <a:t>continuu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05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Ce este fluorescența și ce este </a:t>
            </a:r>
            <a:r>
              <a:rPr lang="ro-RO" dirty="0" err="1" smtClean="0"/>
              <a:t>fosforiscența</a:t>
            </a:r>
            <a:r>
              <a:rPr lang="ro-RO" dirty="0" smtClean="0"/>
              <a:t>?</a:t>
            </a:r>
          </a:p>
          <a:p>
            <a:r>
              <a:rPr lang="ro-RO" dirty="0"/>
              <a:t>1. Dacå mecanismul de excitație </a:t>
            </a:r>
            <a:r>
              <a:rPr lang="ro-RO" dirty="0" err="1"/>
              <a:t>înceteazå</a:t>
            </a:r>
            <a:r>
              <a:rPr lang="ro-RO" dirty="0"/>
              <a:t>, luminescența </a:t>
            </a:r>
            <a:r>
              <a:rPr lang="ro-RO" dirty="0" err="1"/>
              <a:t>persistå</a:t>
            </a:r>
            <a:r>
              <a:rPr lang="ro-RO" dirty="0"/>
              <a:t> un interval de timp egal cu timpul de </a:t>
            </a:r>
            <a:r>
              <a:rPr lang="ro-RO" dirty="0" err="1"/>
              <a:t>viațå</a:t>
            </a:r>
            <a:r>
              <a:rPr lang="ro-RO" dirty="0"/>
              <a:t> a tranziției între cele </a:t>
            </a:r>
            <a:r>
              <a:rPr lang="ro-RO" dirty="0" err="1"/>
              <a:t>douå</a:t>
            </a:r>
            <a:r>
              <a:rPr lang="ro-RO" dirty="0"/>
              <a:t> nivele E1 </a:t>
            </a:r>
            <a:r>
              <a:rPr lang="ro-RO" dirty="0" err="1"/>
              <a:t>çi</a:t>
            </a:r>
            <a:r>
              <a:rPr lang="ro-RO" dirty="0"/>
              <a:t> </a:t>
            </a:r>
            <a:r>
              <a:rPr lang="ro-RO" dirty="0" smtClean="0"/>
              <a:t>E2.</a:t>
            </a:r>
            <a:endParaRPr lang="ro-RO" dirty="0"/>
          </a:p>
          <a:p>
            <a:r>
              <a:rPr lang="ro-RO" dirty="0" smtClean="0"/>
              <a:t>2. Dacå </a:t>
            </a:r>
            <a:r>
              <a:rPr lang="ro-RO" dirty="0"/>
              <a:t>mecanismul de excitație </a:t>
            </a:r>
            <a:r>
              <a:rPr lang="ro-RO" dirty="0" err="1"/>
              <a:t>înceteazå</a:t>
            </a:r>
            <a:r>
              <a:rPr lang="ro-RO" dirty="0"/>
              <a:t>, luminescența </a:t>
            </a:r>
            <a:r>
              <a:rPr lang="ro-RO" dirty="0" err="1" smtClean="0"/>
              <a:t>persistå</a:t>
            </a:r>
            <a:r>
              <a:rPr lang="ro-RO" dirty="0" smtClean="0"/>
              <a:t> </a:t>
            </a:r>
            <a:r>
              <a:rPr lang="ro-RO" dirty="0" err="1" smtClean="0"/>
              <a:t>persistå</a:t>
            </a:r>
            <a:r>
              <a:rPr lang="ro-RO" dirty="0" smtClean="0"/>
              <a:t> </a:t>
            </a:r>
            <a:r>
              <a:rPr lang="ro-RO" dirty="0"/>
              <a:t>un timp mult mai lung</a:t>
            </a:r>
            <a:r>
              <a:rPr lang="ro-RO" dirty="0" smtClean="0"/>
              <a:t>.</a:t>
            </a:r>
          </a:p>
          <a:p>
            <a:endParaRPr lang="ro-RO" dirty="0"/>
          </a:p>
          <a:p>
            <a:r>
              <a:rPr lang="ro-RO" dirty="0" smtClean="0"/>
              <a:t>Alegeți răspunsul corect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89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Ce este un </a:t>
            </a:r>
            <a:r>
              <a:rPr lang="ro-RO" dirty="0" err="1" smtClean="0"/>
              <a:t>fotodector</a:t>
            </a:r>
            <a:r>
              <a:rPr lang="ro-RO" dirty="0" smtClean="0"/>
              <a:t>?</a:t>
            </a:r>
          </a:p>
          <a:p>
            <a:r>
              <a:rPr lang="ro-RO" dirty="0" smtClean="0"/>
              <a:t>1. </a:t>
            </a:r>
            <a:r>
              <a:rPr lang="en-GB" dirty="0" smtClean="0"/>
              <a:t>Orice </a:t>
            </a:r>
            <a:r>
              <a:rPr lang="en-GB" dirty="0" err="1"/>
              <a:t>dispozitiv</a:t>
            </a:r>
            <a:r>
              <a:rPr lang="en-GB" dirty="0"/>
              <a:t> care </a:t>
            </a:r>
            <a:r>
              <a:rPr lang="en-GB" dirty="0" err="1"/>
              <a:t>transformå</a:t>
            </a:r>
            <a:r>
              <a:rPr lang="en-GB" dirty="0"/>
              <a:t> </a:t>
            </a:r>
            <a:r>
              <a:rPr lang="en-GB" dirty="0" err="1"/>
              <a:t>semnalele</a:t>
            </a:r>
            <a:r>
              <a:rPr lang="en-GB" dirty="0"/>
              <a:t> </a:t>
            </a:r>
            <a:r>
              <a:rPr lang="en-GB" dirty="0" err="1"/>
              <a:t>luminoase</a:t>
            </a:r>
            <a:r>
              <a:rPr lang="en-GB" dirty="0"/>
              <a:t> din </a:t>
            </a:r>
            <a:r>
              <a:rPr lang="en-GB" dirty="0" err="1"/>
              <a:t>domeniul</a:t>
            </a:r>
            <a:r>
              <a:rPr lang="en-GB" dirty="0"/>
              <a:t> </a:t>
            </a:r>
            <a:r>
              <a:rPr lang="en-GB" dirty="0" err="1"/>
              <a:t>spectrului</a:t>
            </a:r>
            <a:r>
              <a:rPr lang="en-GB" dirty="0"/>
              <a:t> de </a:t>
            </a:r>
            <a:r>
              <a:rPr lang="en-GB" dirty="0" err="1"/>
              <a:t>radiație</a:t>
            </a:r>
            <a:r>
              <a:rPr lang="en-GB" dirty="0"/>
              <a:t> </a:t>
            </a:r>
            <a:r>
              <a:rPr lang="en-GB" dirty="0" err="1"/>
              <a:t>opticå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semnale</a:t>
            </a:r>
            <a:r>
              <a:rPr lang="en-GB" dirty="0"/>
              <a:t> </a:t>
            </a:r>
            <a:r>
              <a:rPr lang="en-GB" dirty="0" err="1"/>
              <a:t>electrice</a:t>
            </a:r>
            <a:r>
              <a:rPr lang="en-GB" dirty="0"/>
              <a:t> </a:t>
            </a:r>
            <a:endParaRPr lang="ro-RO" dirty="0" smtClean="0"/>
          </a:p>
          <a:p>
            <a:r>
              <a:rPr lang="ro-RO" dirty="0" smtClean="0"/>
              <a:t>2. </a:t>
            </a:r>
            <a:r>
              <a:rPr lang="en-GB" dirty="0" smtClean="0"/>
              <a:t>Orice </a:t>
            </a:r>
            <a:r>
              <a:rPr lang="en-GB" dirty="0" err="1"/>
              <a:t>dispozitiv</a:t>
            </a:r>
            <a:r>
              <a:rPr lang="en-GB" dirty="0"/>
              <a:t> care </a:t>
            </a:r>
            <a:r>
              <a:rPr lang="en-GB" dirty="0" err="1"/>
              <a:t>transformå</a:t>
            </a:r>
            <a:r>
              <a:rPr lang="en-GB" dirty="0"/>
              <a:t> </a:t>
            </a:r>
            <a:r>
              <a:rPr lang="en-GB" dirty="0" err="1"/>
              <a:t>semnalele</a:t>
            </a:r>
            <a:r>
              <a:rPr lang="en-GB" dirty="0"/>
              <a:t> </a:t>
            </a:r>
            <a:r>
              <a:rPr lang="ro-RO" dirty="0" smtClean="0"/>
              <a:t>electrice în semnale </a:t>
            </a:r>
            <a:r>
              <a:rPr lang="en-GB" dirty="0" err="1" smtClean="0"/>
              <a:t>luminoase</a:t>
            </a:r>
            <a:r>
              <a:rPr lang="en-GB" dirty="0" smtClean="0"/>
              <a:t> </a:t>
            </a:r>
            <a:r>
              <a:rPr lang="en-GB" dirty="0"/>
              <a:t>din </a:t>
            </a:r>
            <a:r>
              <a:rPr lang="en-GB" dirty="0" err="1"/>
              <a:t>domeniul</a:t>
            </a:r>
            <a:r>
              <a:rPr lang="en-GB" dirty="0"/>
              <a:t> </a:t>
            </a:r>
            <a:r>
              <a:rPr lang="en-GB" dirty="0" err="1"/>
              <a:t>spectrului</a:t>
            </a:r>
            <a:r>
              <a:rPr lang="en-GB" dirty="0"/>
              <a:t> de </a:t>
            </a:r>
            <a:r>
              <a:rPr lang="en-GB" dirty="0" err="1"/>
              <a:t>radiație</a:t>
            </a:r>
            <a:r>
              <a:rPr lang="en-GB" dirty="0"/>
              <a:t> </a:t>
            </a:r>
            <a:r>
              <a:rPr lang="en-GB" dirty="0" err="1" smtClean="0"/>
              <a:t>opticå</a:t>
            </a:r>
            <a:endParaRPr lang="ro-RO" dirty="0" smtClean="0"/>
          </a:p>
          <a:p>
            <a:r>
              <a:rPr lang="ro-RO" dirty="0" smtClean="0"/>
              <a:t>Alegeți răspunsul corect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31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Fotodetectorii</a:t>
            </a:r>
            <a:r>
              <a:rPr lang="ro-RO" dirty="0" smtClean="0"/>
              <a:t> termici sunt?</a:t>
            </a:r>
          </a:p>
          <a:p>
            <a:r>
              <a:rPr lang="ro-RO" dirty="0" smtClean="0"/>
              <a:t>1. selectivi</a:t>
            </a:r>
          </a:p>
          <a:p>
            <a:r>
              <a:rPr lang="ro-RO" dirty="0" smtClean="0"/>
              <a:t>2. Neselectivi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58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Principiile de operare ale </a:t>
            </a:r>
            <a:r>
              <a:rPr lang="ro-RO" dirty="0" err="1" smtClean="0"/>
              <a:t>fotoconductanțelor</a:t>
            </a:r>
            <a:r>
              <a:rPr lang="ro-RO" dirty="0" smtClean="0"/>
              <a:t> sunt:</a:t>
            </a:r>
          </a:p>
          <a:p>
            <a:r>
              <a:rPr lang="ro-RO" dirty="0" smtClean="0"/>
              <a:t>1. IB =  IB (Po)</a:t>
            </a:r>
          </a:p>
          <a:p>
            <a:r>
              <a:rPr lang="ro-RO" dirty="0" smtClean="0"/>
              <a:t>2. R = R (Po)</a:t>
            </a:r>
          </a:p>
          <a:p>
            <a:r>
              <a:rPr lang="ro-RO" dirty="0" smtClean="0"/>
              <a:t>3. I = Io (Po)</a:t>
            </a:r>
          </a:p>
          <a:p>
            <a:endParaRPr lang="ro-RO" dirty="0"/>
          </a:p>
          <a:p>
            <a:r>
              <a:rPr lang="ro-RO" dirty="0" smtClean="0"/>
              <a:t>Dar a fotodiodei?</a:t>
            </a:r>
          </a:p>
          <a:p>
            <a:r>
              <a:rPr lang="ro-RO" dirty="0" smtClean="0"/>
              <a:t>Dar a fototranzistorului?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27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Care este deosebirea fototranzistorului de fotodiodă?</a:t>
            </a:r>
          </a:p>
          <a:p>
            <a:r>
              <a:rPr lang="ro-RO" dirty="0" smtClean="0"/>
              <a:t>1. Nu necesită fereastră pentru absorbția luminii incidente</a:t>
            </a:r>
          </a:p>
          <a:p>
            <a:r>
              <a:rPr lang="ro-RO" dirty="0" smtClean="0"/>
              <a:t>2.  Are amplificare internă</a:t>
            </a:r>
          </a:p>
          <a:p>
            <a:r>
              <a:rPr lang="ro-RO" dirty="0" smtClean="0"/>
              <a:t>3. Mărimea semnalului de ieșire nu depinde de materialul semiconductorului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7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O fotodiodă este un </a:t>
            </a:r>
          </a:p>
          <a:p>
            <a:r>
              <a:rPr lang="ro-RO" dirty="0" smtClean="0"/>
              <a:t>1. Consumator de energie</a:t>
            </a:r>
          </a:p>
          <a:p>
            <a:r>
              <a:rPr lang="ro-RO" dirty="0" smtClean="0"/>
              <a:t>2. Un generator de energie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775494"/>
      </p:ext>
    </p:extLst>
  </p:cSld>
  <p:clrMapOvr>
    <a:masterClrMapping/>
  </p:clrMapOvr>
</p:sld>
</file>

<file path=ppt/theme/theme1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1078</TotalTime>
  <Words>860</Words>
  <Application>Microsoft Office PowerPoint</Application>
  <PresentationFormat>Widescreen</PresentationFormat>
  <Paragraphs>132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PMingLiU</vt:lpstr>
      <vt:lpstr>Arial</vt:lpstr>
      <vt:lpstr>Calibri</vt:lpstr>
      <vt:lpstr>Gill Sans MT</vt:lpstr>
      <vt:lpstr>1_Gallery</vt:lpstr>
      <vt:lpstr>Întrebări recapitulare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Teste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CLASIFICAREA dmoe</dc:title>
  <dc:creator>USER</dc:creator>
  <cp:lastModifiedBy>Nusec</cp:lastModifiedBy>
  <cp:revision>80</cp:revision>
  <dcterms:created xsi:type="dcterms:W3CDTF">2017-02-10T20:58:03Z</dcterms:created>
  <dcterms:modified xsi:type="dcterms:W3CDTF">2018-03-03T17:25:25Z</dcterms:modified>
</cp:coreProperties>
</file>