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Test autoevaluare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Pentru evaluarea I</a:t>
            </a:r>
          </a:p>
          <a:p>
            <a:r>
              <a:rPr lang="ro-RO" dirty="0" smtClean="0"/>
              <a:t>Disciplina Dispozitive Microoptoelectronice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8762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830762" y="2784068"/>
            <a:ext cx="8856663" cy="324226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29. Cum se </a:t>
            </a:r>
            <a:r>
              <a:rPr lang="en-US" altLang="en-US" dirty="0" err="1" smtClean="0"/>
              <a:t>defineşte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riguros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rezistenţa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internă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unei</a:t>
            </a:r>
            <a:r>
              <a:rPr lang="en-US" altLang="en-US" dirty="0" smtClean="0"/>
              <a:t> diode </a:t>
            </a:r>
            <a:r>
              <a:rPr lang="en-US" altLang="en-US" dirty="0" err="1" smtClean="0"/>
              <a:t>semiconductoare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funcţionând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în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punctul</a:t>
            </a:r>
            <a:r>
              <a:rPr lang="en-US" altLang="en-US" dirty="0" smtClean="0"/>
              <a:t> static M(U</a:t>
            </a:r>
            <a:r>
              <a:rPr lang="en-US" altLang="en-US" baseline="-25000" dirty="0" smtClean="0"/>
              <a:t>a0</a:t>
            </a:r>
            <a:r>
              <a:rPr lang="en-US" altLang="en-US" dirty="0" smtClean="0"/>
              <a:t> , I</a:t>
            </a:r>
            <a:r>
              <a:rPr lang="en-US" altLang="en-US" baseline="-25000" dirty="0" smtClean="0"/>
              <a:t>a0</a:t>
            </a:r>
            <a:r>
              <a:rPr lang="en-US" altLang="en-US" dirty="0" smtClean="0"/>
              <a:t>), cu </a:t>
            </a:r>
            <a:r>
              <a:rPr lang="en-US" altLang="en-US" dirty="0" err="1" smtClean="0"/>
              <a:t>variaţii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semnal</a:t>
            </a:r>
            <a:r>
              <a:rPr lang="en-US" altLang="en-US" dirty="0" smtClean="0"/>
              <a:t> mic ∆</a:t>
            </a:r>
            <a:r>
              <a:rPr lang="en-US" altLang="en-US" dirty="0" err="1" smtClean="0"/>
              <a:t>u</a:t>
            </a:r>
            <a:r>
              <a:rPr lang="en-US" altLang="en-US" baseline="-25000" dirty="0" err="1" smtClean="0"/>
              <a:t>a</a:t>
            </a:r>
            <a:r>
              <a:rPr lang="en-US" altLang="en-US" dirty="0" smtClean="0"/>
              <a:t> , ∆</a:t>
            </a:r>
            <a:r>
              <a:rPr lang="en-US" altLang="en-US" dirty="0" err="1" smtClean="0"/>
              <a:t>i</a:t>
            </a:r>
            <a:r>
              <a:rPr lang="en-US" altLang="en-US" baseline="-25000" dirty="0" err="1" smtClean="0"/>
              <a:t>a</a:t>
            </a:r>
            <a:r>
              <a:rPr lang="en-US" altLang="en-US" dirty="0" smtClean="0"/>
              <a:t> ?</a:t>
            </a:r>
          </a:p>
          <a:p>
            <a:pPr eaLnBrk="1" hangingPunct="1"/>
            <a:r>
              <a:rPr lang="en-US" altLang="en-US" dirty="0" smtClean="0"/>
              <a:t>30. Cine </a:t>
            </a:r>
            <a:r>
              <a:rPr lang="en-US" altLang="en-US" dirty="0" err="1" smtClean="0"/>
              <a:t>determină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apariţia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capacităţii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barieră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</a:t>
            </a:r>
            <a:r>
              <a:rPr lang="en-US" altLang="en-US" baseline="-25000" dirty="0" err="1" smtClean="0"/>
              <a:t>b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unei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joncţiuni</a:t>
            </a:r>
            <a:r>
              <a:rPr lang="en-US" altLang="en-US" dirty="0" smtClean="0"/>
              <a:t> p-n?</a:t>
            </a:r>
          </a:p>
          <a:p>
            <a:pPr eaLnBrk="1" hangingPunct="1"/>
            <a:r>
              <a:rPr lang="en-US" altLang="en-US" dirty="0" smtClean="0"/>
              <a:t>31. Ce </a:t>
            </a:r>
            <a:r>
              <a:rPr lang="en-US" altLang="en-US" dirty="0" err="1" smtClean="0"/>
              <a:t>efect</a:t>
            </a:r>
            <a:r>
              <a:rPr lang="en-US" altLang="en-US" dirty="0" smtClean="0"/>
              <a:t> are </a:t>
            </a:r>
            <a:r>
              <a:rPr lang="en-US" altLang="en-US" dirty="0" err="1" smtClean="0"/>
              <a:t>asupra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capacităţii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barieră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creşterea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tensiunii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aplicate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joncţiunea</a:t>
            </a:r>
            <a:r>
              <a:rPr lang="en-US" altLang="en-US" dirty="0" smtClean="0"/>
              <a:t> p-n?</a:t>
            </a:r>
          </a:p>
          <a:p>
            <a:pPr eaLnBrk="1" hangingPunct="1"/>
            <a:r>
              <a:rPr lang="en-US" altLang="en-US" dirty="0" smtClean="0"/>
              <a:t>32. Ce se </a:t>
            </a:r>
            <a:r>
              <a:rPr lang="en-US" altLang="en-US" dirty="0" err="1" smtClean="0"/>
              <a:t>întâmplă</a:t>
            </a:r>
            <a:r>
              <a:rPr lang="en-US" altLang="en-US" dirty="0" smtClean="0"/>
              <a:t> cu </a:t>
            </a:r>
            <a:r>
              <a:rPr lang="en-US" altLang="en-US" dirty="0" err="1" smtClean="0"/>
              <a:t>valoarea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rezistenţei</a:t>
            </a:r>
            <a:r>
              <a:rPr lang="en-US" altLang="en-US" dirty="0" smtClean="0"/>
              <a:t> interne a </a:t>
            </a:r>
            <a:r>
              <a:rPr lang="en-US" altLang="en-US" dirty="0" err="1" smtClean="0"/>
              <a:t>diodei</a:t>
            </a:r>
            <a:r>
              <a:rPr lang="en-US" altLang="en-US" dirty="0" smtClean="0"/>
              <a:t> la o </a:t>
            </a:r>
            <a:r>
              <a:rPr lang="en-US" altLang="en-US" dirty="0" err="1" smtClean="0"/>
              <a:t>valoare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mai</a:t>
            </a:r>
            <a:r>
              <a:rPr lang="en-US" altLang="en-US" dirty="0" smtClean="0"/>
              <a:t> mare a </a:t>
            </a:r>
            <a:r>
              <a:rPr lang="en-US" altLang="en-US" dirty="0" err="1" smtClean="0"/>
              <a:t>curentului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punct</a:t>
            </a:r>
            <a:r>
              <a:rPr lang="en-US" altLang="en-US" dirty="0" smtClean="0"/>
              <a:t> static al </a:t>
            </a:r>
            <a:r>
              <a:rPr lang="en-US" altLang="en-US" dirty="0" err="1" smtClean="0"/>
              <a:t>diodei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semiconductoare</a:t>
            </a:r>
            <a:r>
              <a:rPr lang="en-US" altLang="en-US" dirty="0" smtClean="0"/>
              <a:t>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477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771571" y="2522764"/>
            <a:ext cx="8856662" cy="377353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33.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plasează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 normal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punctul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funcţionare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diodă</a:t>
            </a:r>
            <a:r>
              <a:rPr lang="ro-RO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stabilizatoare (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Zener</a:t>
            </a:r>
            <a:r>
              <a:rPr lang="ro-RO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o-MD" alt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o-MD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34. Diferă oare dependența rezistivității semiconductorului de a Me și dacă da descrieți-o?</a:t>
            </a:r>
          </a:p>
          <a:p>
            <a:pPr eaLnBrk="1" hangingPunct="1"/>
            <a:r>
              <a:rPr lang="ro-MD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 Ce ne spune teoria benzilor pentru corpuri solide? Care este diferența din punct de vedere energetic pentru Me, SC, DE?</a:t>
            </a:r>
          </a:p>
          <a:p>
            <a:pPr eaLnBrk="1" hangingPunct="1"/>
            <a:r>
              <a:rPr lang="ro-MD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36.Ce ne specifică distribuția (statistica) Fermi Dirac?</a:t>
            </a:r>
          </a:p>
          <a:p>
            <a:pPr eaLnBrk="1" hangingPunct="1"/>
            <a:r>
              <a:rPr lang="ro-MD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37. Care este dependența conductivității de concentrația purtătorilor de sarcină</a:t>
            </a:r>
            <a:endParaRPr lang="en-US" alt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14103" y="2522812"/>
            <a:ext cx="9144000" cy="3668983"/>
          </a:xfrm>
        </p:spPr>
        <p:txBody>
          <a:bodyPr/>
          <a:lstStyle/>
          <a:p>
            <a:pPr eaLnBrk="1" hangingPunct="1"/>
            <a:r>
              <a:rPr lang="ro-MD" altLang="en-US" dirty="0" smtClean="0"/>
              <a:t>38. Avem SC de tip n și de tip p. Care din ele va avea o rezistență mai mică și de ce ce?</a:t>
            </a:r>
          </a:p>
          <a:p>
            <a:pPr eaLnBrk="1" hangingPunct="1"/>
            <a:r>
              <a:rPr lang="ro-MD" altLang="en-US" dirty="0" smtClean="0"/>
              <a:t>39. Care este direcția mișcării electronilor în raport cu câmpul electric aplicat, dar a golurilor?</a:t>
            </a:r>
          </a:p>
          <a:p>
            <a:pPr eaLnBrk="1" hangingPunct="1"/>
            <a:r>
              <a:rPr lang="ro-MD" altLang="en-US" dirty="0" smtClean="0"/>
              <a:t>40. Care sunt purtătorii mobili de sarcină electrică în SC? </a:t>
            </a:r>
          </a:p>
          <a:p>
            <a:pPr eaLnBrk="1" hangingPunct="1"/>
            <a:r>
              <a:rPr lang="ro-MD" altLang="en-US" dirty="0" smtClean="0"/>
              <a:t>41. Care purtători de sarcină asigură conducția electrică întrun SC intrinsec?</a:t>
            </a:r>
          </a:p>
          <a:p>
            <a:pPr eaLnBrk="1" hangingPunct="1"/>
            <a:r>
              <a:rPr lang="ro-MD" altLang="en-US" dirty="0" smtClean="0"/>
              <a:t>42. Care mecanisme decurg în SC la polarizare directă?</a:t>
            </a:r>
          </a:p>
          <a:p>
            <a:pPr eaLnBrk="1" hangingPunct="1"/>
            <a:r>
              <a:rPr lang="ro-MD" altLang="en-US" dirty="0" smtClean="0"/>
              <a:t>43. Ce este mobilitatea purtătorilor de sarcină?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826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74098" y="2351360"/>
            <a:ext cx="8858250" cy="4249737"/>
          </a:xfrm>
        </p:spPr>
        <p:txBody>
          <a:bodyPr/>
          <a:lstStyle/>
          <a:p>
            <a:pPr eaLnBrk="1" hangingPunct="1"/>
            <a:r>
              <a:rPr lang="ro-MD" altLang="en-US" dirty="0" smtClean="0"/>
              <a:t>44. Care componente definesc conductivitatea unui SC?</a:t>
            </a:r>
          </a:p>
          <a:p>
            <a:pPr eaLnBrk="1" hangingPunct="1"/>
            <a:r>
              <a:rPr lang="ro-MD" altLang="en-US" dirty="0" smtClean="0"/>
              <a:t>45. Ce este un SC extrinsec?</a:t>
            </a:r>
          </a:p>
          <a:p>
            <a:pPr eaLnBrk="1" hangingPunct="1"/>
            <a:r>
              <a:rPr lang="ro-MD" altLang="en-US" dirty="0" smtClean="0"/>
              <a:t>46. Care este poziția nivelului Fermi întrun SC intrinsec?</a:t>
            </a:r>
          </a:p>
          <a:p>
            <a:pPr eaLnBrk="1" hangingPunct="1"/>
            <a:r>
              <a:rPr lang="ro-MD" altLang="en-US" dirty="0" smtClean="0"/>
              <a:t>47. Cum se va deplasa nivelul Fermi la formarea SC extrinsec de tip </a:t>
            </a:r>
            <a:r>
              <a:rPr lang="en-US" altLang="en-US" dirty="0" smtClean="0"/>
              <a:t>p</a:t>
            </a:r>
            <a:r>
              <a:rPr lang="ro-MD" altLang="en-US" dirty="0" smtClean="0"/>
              <a:t>? dar de tip </a:t>
            </a:r>
            <a:r>
              <a:rPr lang="en-US" altLang="en-US" dirty="0" smtClean="0"/>
              <a:t>n</a:t>
            </a:r>
            <a:r>
              <a:rPr lang="ro-MD" altLang="en-US" dirty="0" smtClean="0"/>
              <a:t>?</a:t>
            </a:r>
          </a:p>
          <a:p>
            <a:pPr eaLnBrk="1" hangingPunct="1"/>
            <a:r>
              <a:rPr lang="ro-MD" altLang="en-US" dirty="0" smtClean="0"/>
              <a:t>48. Ce se întâmplă cu nivelele donatoare întrun SC extrinsec dopat foarte puternic?</a:t>
            </a:r>
          </a:p>
          <a:p>
            <a:pPr eaLnBrk="1" hangingPunct="1"/>
            <a:r>
              <a:rPr lang="ro-MD" altLang="en-US" dirty="0" smtClean="0"/>
              <a:t>47. De ce este asigurată densitatea de sarcină întrun SC dopat?</a:t>
            </a:r>
          </a:p>
          <a:p>
            <a:pPr eaLnBrk="1" hangingPunct="1"/>
            <a:r>
              <a:rPr lang="ro-MD" altLang="en-US" dirty="0" smtClean="0"/>
              <a:t>Ce este lungimea de difuzie? Timpul de viață?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59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07027" y="3207205"/>
            <a:ext cx="8362950" cy="2322738"/>
          </a:xfrm>
        </p:spPr>
        <p:txBody>
          <a:bodyPr/>
          <a:lstStyle/>
          <a:p>
            <a:pPr eaLnBrk="1" hangingPunct="1"/>
            <a:r>
              <a:rPr lang="ro-MD" altLang="en-US" dirty="0" smtClean="0"/>
              <a:t>49. Descrieți poziția nivelului Fermi pentru Me</a:t>
            </a:r>
            <a:r>
              <a:rPr lang="en-US" altLang="en-US" dirty="0" smtClean="0"/>
              <a:t>tale</a:t>
            </a:r>
            <a:r>
              <a:rPr lang="ro-MD" altLang="en-US" dirty="0" smtClean="0"/>
              <a:t>, S</a:t>
            </a:r>
            <a:r>
              <a:rPr lang="en-US" altLang="en-US" dirty="0" err="1" smtClean="0"/>
              <a:t>emiconducto</a:t>
            </a:r>
            <a:r>
              <a:rPr lang="ro-RO" altLang="en-US" dirty="0" smtClean="0"/>
              <a:t>are</a:t>
            </a:r>
            <a:r>
              <a:rPr lang="en-US" altLang="en-US" dirty="0" smtClean="0"/>
              <a:t> </a:t>
            </a:r>
            <a:r>
              <a:rPr lang="ro-RO" altLang="en-US" dirty="0" smtClean="0"/>
              <a:t>și Dielectrice</a:t>
            </a:r>
            <a:r>
              <a:rPr lang="ro-MD" altLang="en-US" dirty="0" smtClean="0"/>
              <a:t>.</a:t>
            </a:r>
          </a:p>
          <a:p>
            <a:pPr eaLnBrk="1" hangingPunct="1"/>
            <a:r>
              <a:rPr lang="ro-MD" altLang="en-US" dirty="0" smtClean="0"/>
              <a:t>50. Ce este un gol?</a:t>
            </a:r>
          </a:p>
          <a:p>
            <a:pPr eaLnBrk="1" hangingPunct="1"/>
            <a:r>
              <a:rPr lang="ro-MD" altLang="en-US" dirty="0" smtClean="0"/>
              <a:t>51.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Descrie</a:t>
            </a:r>
            <a:r>
              <a:rPr lang="ro-MD" altLang="en-US" dirty="0" smtClean="0"/>
              <a:t>ți Legea maselor în echilibrul SC.</a:t>
            </a:r>
          </a:p>
          <a:p>
            <a:pPr eaLnBrk="1" hangingPunct="1"/>
            <a:r>
              <a:rPr lang="ro-MD" altLang="en-US" dirty="0" smtClean="0"/>
              <a:t>52 Care sunt fenomenele ce contribuie la formarea curentului în SC?</a:t>
            </a:r>
          </a:p>
        </p:txBody>
      </p:sp>
    </p:spTree>
    <p:extLst>
      <p:ext uri="{BB962C8B-B14F-4D97-AF65-F5344CB8AC3E}">
        <p14:creationId xmlns:p14="http://schemas.microsoft.com/office/powerpoint/2010/main" val="162159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53. Care sunt cei trei piloini pe care se bazează funcționarea dispozitivelor microelectronice?</a:t>
            </a:r>
          </a:p>
          <a:p>
            <a:r>
              <a:rPr lang="ro-RO" dirty="0" smtClean="0"/>
              <a:t>54. Care este diferența între provesele de drift și difuzie în materiale semiconductoare?</a:t>
            </a:r>
          </a:p>
          <a:p>
            <a:r>
              <a:rPr lang="ro-RO" dirty="0" smtClean="0"/>
              <a:t>55. din ce elemente de bază constă un dispozitiv microelectronic (electronic)?</a:t>
            </a:r>
          </a:p>
          <a:p>
            <a:r>
              <a:rPr lang="ro-RO" dirty="0" smtClean="0"/>
              <a:t>56. De ce anume s-a dezvoltat electronica semiconductoare: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311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57. Dați exemple de 3 clasificări a semiconductorilor</a:t>
            </a:r>
          </a:p>
          <a:p>
            <a:endParaRPr lang="ro-RO" dirty="0"/>
          </a:p>
          <a:p>
            <a:r>
              <a:rPr lang="ro-RO" dirty="0" smtClean="0"/>
              <a:t>58. Cum influențează structura cristalină a SC asupra propietăților materialului?</a:t>
            </a:r>
          </a:p>
          <a:p>
            <a:endParaRPr lang="ro-RO" dirty="0"/>
          </a:p>
          <a:p>
            <a:r>
              <a:rPr lang="ro-RO" dirty="0" smtClean="0"/>
              <a:t>59. Care sunt cele 2 stări energetice ale electronului în semiconductor?</a:t>
            </a:r>
          </a:p>
          <a:p>
            <a:endParaRPr lang="ro-RO" dirty="0"/>
          </a:p>
          <a:p>
            <a:r>
              <a:rPr lang="ro-RO" dirty="0" smtClean="0"/>
              <a:t>60. Ce ne spune ecuația conservării energiei în semiconductori?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526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61. Pentru ce trebuie să cunoaștem profilul dopării într-un semiconductor?</a:t>
            </a:r>
          </a:p>
          <a:p>
            <a:endParaRPr lang="ro-RO" dirty="0"/>
          </a:p>
          <a:p>
            <a:r>
              <a:rPr lang="ro-RO" dirty="0" smtClean="0"/>
              <a:t>62. Cum depinde mobilitatea purtătorilor de sarcină de câmpul electric aplicat în semiconductori?</a:t>
            </a:r>
          </a:p>
          <a:p>
            <a:endParaRPr lang="ro-RO" dirty="0"/>
          </a:p>
          <a:p>
            <a:r>
              <a:rPr lang="ro-RO" dirty="0" smtClean="0"/>
              <a:t>63. Cum depinde mobilitatea purtătorilor de sarcină în semiconductori  de concentrația dopanților?</a:t>
            </a:r>
          </a:p>
          <a:p>
            <a:endParaRPr lang="ro-RO" dirty="0"/>
          </a:p>
          <a:p>
            <a:r>
              <a:rPr lang="ro-RO" dirty="0" smtClean="0"/>
              <a:t>64. Cum depinde mobilitatea purtătorilor de sarcină de temperatură în semiconductori?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48778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65. Relația dintre capacitatea difuzională și mobilitatea în semicondcutori (Relația Einștein)?</a:t>
            </a:r>
          </a:p>
          <a:p>
            <a:r>
              <a:rPr lang="ro-RO" dirty="0" smtClean="0"/>
              <a:t>66. Ce este un semiconductor degenerat? Dar compensat? </a:t>
            </a:r>
          </a:p>
          <a:p>
            <a:r>
              <a:rPr lang="ro-RO" dirty="0" smtClean="0"/>
              <a:t>67. Ce este un contact Schottky?</a:t>
            </a:r>
            <a:r>
              <a:rPr lang="en-US" dirty="0" smtClean="0"/>
              <a:t> 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ro-RO" dirty="0" smtClean="0"/>
              <a:t>un contact ohmic?</a:t>
            </a:r>
          </a:p>
          <a:p>
            <a:r>
              <a:rPr lang="ro-RO" dirty="0" smtClean="0"/>
              <a:t>6</a:t>
            </a:r>
            <a:r>
              <a:rPr lang="en-US" dirty="0" smtClean="0"/>
              <a:t>8</a:t>
            </a:r>
            <a:r>
              <a:rPr lang="ro-RO" dirty="0" smtClean="0"/>
              <a:t>. Cum se va schimba tipul contactului </a:t>
            </a:r>
            <a:r>
              <a:rPr lang="ro-RO" b="1" dirty="0" smtClean="0">
                <a:solidFill>
                  <a:schemeClr val="bg1"/>
                </a:solidFill>
              </a:rPr>
              <a:t>Me- n-SC </a:t>
            </a:r>
            <a:r>
              <a:rPr lang="ro-RO" dirty="0" smtClean="0"/>
              <a:t>dacă lucrul de ieșire din Me este mai mare ca din SC (</a:t>
            </a:r>
            <a:r>
              <a:rPr lang="ru-RU" b="1" dirty="0" smtClean="0">
                <a:solidFill>
                  <a:schemeClr val="bg1"/>
                </a:solidFill>
              </a:rPr>
              <a:t>Ф</a:t>
            </a:r>
            <a:r>
              <a:rPr lang="en-US" b="1" dirty="0" smtClean="0">
                <a:solidFill>
                  <a:schemeClr val="bg1"/>
                </a:solidFill>
              </a:rPr>
              <a:t>me &gt;</a:t>
            </a:r>
            <a:r>
              <a:rPr lang="ru-RU" b="1" dirty="0" smtClean="0">
                <a:solidFill>
                  <a:schemeClr val="bg1"/>
                </a:solidFill>
              </a:rPr>
              <a:t>  Ф</a:t>
            </a:r>
            <a:r>
              <a:rPr lang="en-US" b="1" dirty="0" err="1" smtClean="0">
                <a:solidFill>
                  <a:schemeClr val="bg1"/>
                </a:solidFill>
              </a:rPr>
              <a:t>sc</a:t>
            </a:r>
            <a:r>
              <a:rPr lang="ro-RO" dirty="0" smtClean="0"/>
              <a:t>) în raport cu lucrul de ieșire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b="1" dirty="0">
                <a:solidFill>
                  <a:schemeClr val="bg1"/>
                </a:solidFill>
              </a:rPr>
              <a:t>Ф</a:t>
            </a:r>
            <a:r>
              <a:rPr lang="ro-RO" b="1" dirty="0">
                <a:solidFill>
                  <a:schemeClr val="bg1"/>
                </a:solidFill>
              </a:rPr>
              <a:t>me </a:t>
            </a:r>
            <a:r>
              <a:rPr lang="ro-RO" b="1" dirty="0" smtClean="0">
                <a:solidFill>
                  <a:schemeClr val="bg1"/>
                </a:solidFill>
              </a:rPr>
              <a:t>&lt;  </a:t>
            </a:r>
            <a:r>
              <a:rPr lang="ru-RU" b="1" dirty="0">
                <a:solidFill>
                  <a:schemeClr val="bg1"/>
                </a:solidFill>
              </a:rPr>
              <a:t>Ф</a:t>
            </a:r>
            <a:r>
              <a:rPr lang="ro-RO" b="1" dirty="0">
                <a:solidFill>
                  <a:schemeClr val="bg1"/>
                </a:solidFill>
              </a:rPr>
              <a:t>sc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)</a:t>
            </a:r>
            <a:r>
              <a:rPr lang="ro-RO" dirty="0" smtClean="0"/>
              <a:t>?</a:t>
            </a:r>
          </a:p>
          <a:p>
            <a:r>
              <a:rPr lang="en-US" dirty="0" smtClean="0"/>
              <a:t>69</a:t>
            </a:r>
            <a:r>
              <a:rPr lang="ro-RO" dirty="0" smtClean="0"/>
              <a:t>. Cum </a:t>
            </a:r>
            <a:r>
              <a:rPr lang="ro-RO" dirty="0"/>
              <a:t>se va schimba tipul contactului Me- </a:t>
            </a:r>
            <a:r>
              <a:rPr lang="en-US" dirty="0" smtClean="0"/>
              <a:t>p</a:t>
            </a:r>
            <a:r>
              <a:rPr lang="ro-RO" dirty="0" smtClean="0"/>
              <a:t>-SC </a:t>
            </a:r>
            <a:r>
              <a:rPr lang="ro-RO" dirty="0"/>
              <a:t>dacă lucrul de ieșire din Me este mai mare ca din </a:t>
            </a:r>
            <a:r>
              <a:rPr lang="ro-RO" dirty="0" smtClean="0"/>
              <a:t>SC</a:t>
            </a:r>
            <a:r>
              <a:rPr lang="ro-RO" dirty="0"/>
              <a:t> (</a:t>
            </a:r>
            <a:r>
              <a:rPr lang="ru-RU" b="1" dirty="0">
                <a:solidFill>
                  <a:schemeClr val="bg1"/>
                </a:solidFill>
              </a:rPr>
              <a:t>Ф</a:t>
            </a:r>
            <a:r>
              <a:rPr lang="en-US" b="1" dirty="0">
                <a:solidFill>
                  <a:schemeClr val="bg1"/>
                </a:solidFill>
              </a:rPr>
              <a:t>me &gt;</a:t>
            </a:r>
            <a:r>
              <a:rPr lang="ru-RU" b="1" dirty="0">
                <a:solidFill>
                  <a:schemeClr val="bg1"/>
                </a:solidFill>
              </a:rPr>
              <a:t>  Ф</a:t>
            </a:r>
            <a:r>
              <a:rPr lang="en-US" b="1" dirty="0" err="1">
                <a:solidFill>
                  <a:schemeClr val="bg1"/>
                </a:solidFill>
              </a:rPr>
              <a:t>sc</a:t>
            </a:r>
            <a:r>
              <a:rPr lang="ro-RO" dirty="0"/>
              <a:t>) în raport cu lucrul de ieșire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ru-RU" b="1" dirty="0">
                <a:solidFill>
                  <a:schemeClr val="bg1"/>
                </a:solidFill>
              </a:rPr>
              <a:t>Ф</a:t>
            </a:r>
            <a:r>
              <a:rPr lang="ro-RO" b="1" dirty="0">
                <a:solidFill>
                  <a:schemeClr val="bg1"/>
                </a:solidFill>
              </a:rPr>
              <a:t>me &lt;  </a:t>
            </a:r>
            <a:r>
              <a:rPr lang="ru-RU" b="1" dirty="0">
                <a:solidFill>
                  <a:schemeClr val="bg1"/>
                </a:solidFill>
              </a:rPr>
              <a:t>Ф</a:t>
            </a:r>
            <a:r>
              <a:rPr lang="ro-RO" b="1" dirty="0">
                <a:solidFill>
                  <a:schemeClr val="bg1"/>
                </a:solidFill>
              </a:rPr>
              <a:t>sc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/>
              <a:t>)</a:t>
            </a:r>
            <a:r>
              <a:rPr lang="ro-RO" dirty="0" smtClean="0"/>
              <a:t>?</a:t>
            </a:r>
            <a:endParaRPr lang="en-US" dirty="0" smtClean="0"/>
          </a:p>
          <a:p>
            <a:r>
              <a:rPr lang="en-US" dirty="0" smtClean="0"/>
              <a:t>70. Ce </a:t>
            </a:r>
            <a:r>
              <a:rPr lang="en-US" dirty="0" err="1" smtClean="0"/>
              <a:t>trebuie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facem</a:t>
            </a:r>
            <a:r>
              <a:rPr lang="en-US" dirty="0" smtClean="0"/>
              <a:t> cu un semiconductor ca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fim</a:t>
            </a:r>
            <a:r>
              <a:rPr lang="en-US" dirty="0" smtClean="0"/>
              <a:t> </a:t>
            </a:r>
            <a:r>
              <a:rPr lang="en-US" dirty="0" err="1" smtClean="0"/>
              <a:t>siguri</a:t>
            </a:r>
            <a:r>
              <a:rPr lang="en-US" dirty="0" smtClean="0"/>
              <a:t> c</a:t>
            </a:r>
            <a:r>
              <a:rPr lang="ro-RO" dirty="0" smtClean="0"/>
              <a:t>ă realizăm un contact ohmic?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47969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0400" y="179618"/>
            <a:ext cx="6231467" cy="649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3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130" y="284176"/>
            <a:ext cx="7134257" cy="768560"/>
          </a:xfrm>
        </p:spPr>
        <p:txBody>
          <a:bodyPr/>
          <a:lstStyle/>
          <a:p>
            <a:r>
              <a:rPr lang="ro-RO" b="1" dirty="0" smtClean="0">
                <a:solidFill>
                  <a:srgbClr val="FF0000"/>
                </a:solidFill>
              </a:rPr>
              <a:t>Structura cursului DMOE</a:t>
            </a:r>
            <a:endParaRPr lang="ro-RO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hyperphysics.phy-astr.gsu.edu/hbase/Solids/imgsol/sem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26" y="1052736"/>
            <a:ext cx="8439064" cy="562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entagon 4"/>
          <p:cNvSpPr/>
          <p:nvPr/>
        </p:nvSpPr>
        <p:spPr>
          <a:xfrm>
            <a:off x="430306" y="5486402"/>
            <a:ext cx="2528047" cy="53788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schemeClr val="bg1"/>
                </a:solidFill>
              </a:rPr>
              <a:t>Evaluarea I</a:t>
            </a:r>
            <a:endParaRPr lang="ro-RO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4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65611"/>
            <a:ext cx="11564983" cy="6396445"/>
          </a:xfrm>
        </p:spPr>
        <p:txBody>
          <a:bodyPr>
            <a:normAutofit fontScale="55000" lnSpcReduction="20000"/>
          </a:bodyPr>
          <a:lstStyle/>
          <a:p>
            <a:r>
              <a:rPr lang="ro-RO" b="1" dirty="0">
                <a:solidFill>
                  <a:schemeClr val="bg1"/>
                </a:solidFill>
              </a:rPr>
              <a:t>Avem un careva semiconductor caracterizat cu concentrația dopanților aceptori de Na = 10</a:t>
            </a:r>
            <a:r>
              <a:rPr lang="ro-RO" b="1" baseline="30000" dirty="0">
                <a:solidFill>
                  <a:schemeClr val="bg1"/>
                </a:solidFill>
              </a:rPr>
              <a:t>18</a:t>
            </a:r>
            <a:r>
              <a:rPr lang="ro-RO" b="1" dirty="0">
                <a:solidFill>
                  <a:schemeClr val="bg1"/>
                </a:solidFill>
              </a:rPr>
              <a:t> cm</a:t>
            </a:r>
            <a:r>
              <a:rPr lang="ro-RO" b="1" baseline="30000" dirty="0">
                <a:solidFill>
                  <a:schemeClr val="bg1"/>
                </a:solidFill>
              </a:rPr>
              <a:t>-3</a:t>
            </a:r>
            <a:r>
              <a:rPr lang="ro-RO" b="1" dirty="0">
                <a:solidFill>
                  <a:schemeClr val="bg1"/>
                </a:solidFill>
              </a:rPr>
              <a:t>. Temperatura T=300 K. Intensitatea câmpului electric aplicat semiconductorului E= 8 V/cm. 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Valoarea sarcinii electronului este q = 1,6 10</a:t>
            </a:r>
            <a:r>
              <a:rPr lang="ro-RO" b="1" baseline="30000" dirty="0">
                <a:solidFill>
                  <a:schemeClr val="bg1"/>
                </a:solidFill>
              </a:rPr>
              <a:t>-19</a:t>
            </a:r>
            <a:r>
              <a:rPr lang="ro-RO" b="1" dirty="0">
                <a:solidFill>
                  <a:schemeClr val="bg1"/>
                </a:solidFill>
              </a:rPr>
              <a:t> C. Mobilitatea purtătorilor majoritari este de 50 cm</a:t>
            </a:r>
            <a:r>
              <a:rPr lang="ro-RO" b="1" baseline="30000" dirty="0">
                <a:solidFill>
                  <a:schemeClr val="bg1"/>
                </a:solidFill>
              </a:rPr>
              <a:t>2</a:t>
            </a:r>
            <a:r>
              <a:rPr lang="ro-RO" b="1" dirty="0">
                <a:solidFill>
                  <a:schemeClr val="bg1"/>
                </a:solidFill>
              </a:rPr>
              <a:t>/V s. Determinati denistatea curentului prin semiconductor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Pentru aceasta selectati formulele de calcul corecte folosite si rezultatul corect dupa efectuarea calculelor respective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a) </a:t>
            </a:r>
            <a:r>
              <a:rPr lang="el-GR" b="1" dirty="0">
                <a:solidFill>
                  <a:schemeClr val="bg1"/>
                </a:solidFill>
              </a:rPr>
              <a:t>σ = </a:t>
            </a:r>
            <a:r>
              <a:rPr lang="ro-RO" b="1" dirty="0">
                <a:solidFill>
                  <a:schemeClr val="bg1"/>
                </a:solidFill>
              </a:rPr>
              <a:t>q p </a:t>
            </a: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ro-RO" b="1" baseline="-25000" dirty="0">
                <a:solidFill>
                  <a:schemeClr val="bg1"/>
                </a:solidFill>
              </a:rPr>
              <a:t>p </a:t>
            </a:r>
            <a:r>
              <a:rPr lang="ro-RO" b="1" dirty="0">
                <a:solidFill>
                  <a:schemeClr val="bg1"/>
                </a:solidFill>
              </a:rPr>
              <a:t> 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b) </a:t>
            </a:r>
            <a:r>
              <a:rPr lang="el-GR" b="1" dirty="0">
                <a:solidFill>
                  <a:schemeClr val="bg1"/>
                </a:solidFill>
              </a:rPr>
              <a:t>σ = </a:t>
            </a:r>
            <a:r>
              <a:rPr lang="ro-RO" b="1" dirty="0">
                <a:solidFill>
                  <a:schemeClr val="bg1"/>
                </a:solidFill>
              </a:rPr>
              <a:t>q n </a:t>
            </a: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ro-RO" b="1" baseline="-25000" dirty="0">
                <a:solidFill>
                  <a:schemeClr val="bg1"/>
                </a:solidFill>
              </a:rPr>
              <a:t>n </a:t>
            </a:r>
            <a:r>
              <a:rPr lang="ro-RO" b="1" dirty="0">
                <a:solidFill>
                  <a:schemeClr val="bg1"/>
                </a:solidFill>
              </a:rPr>
              <a:t> 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c) p = N</a:t>
            </a:r>
            <a:r>
              <a:rPr lang="ro-RO" b="1" baseline="-25000" dirty="0">
                <a:solidFill>
                  <a:schemeClr val="bg1"/>
                </a:solidFill>
              </a:rPr>
              <a:t>A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d) n = N</a:t>
            </a:r>
            <a:r>
              <a:rPr lang="ro-RO" b="1" baseline="-25000" dirty="0">
                <a:solidFill>
                  <a:schemeClr val="bg1"/>
                </a:solidFill>
              </a:rPr>
              <a:t>D 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e) J = </a:t>
            </a:r>
            <a:r>
              <a:rPr lang="el-GR" b="1" dirty="0">
                <a:solidFill>
                  <a:schemeClr val="bg1"/>
                </a:solidFill>
              </a:rPr>
              <a:t>σ </a:t>
            </a:r>
            <a:r>
              <a:rPr lang="ro-RO" b="1" dirty="0">
                <a:solidFill>
                  <a:schemeClr val="bg1"/>
                </a:solidFill>
              </a:rPr>
              <a:t>E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f) J = </a:t>
            </a:r>
            <a:r>
              <a:rPr lang="el-GR" b="1" dirty="0">
                <a:solidFill>
                  <a:schemeClr val="bg1"/>
                </a:solidFill>
              </a:rPr>
              <a:t>σ / </a:t>
            </a:r>
            <a:r>
              <a:rPr lang="ro-RO" b="1" dirty="0">
                <a:solidFill>
                  <a:schemeClr val="bg1"/>
                </a:solidFill>
              </a:rPr>
              <a:t>E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g) Rezultat J = 64 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h) Rezultat  J = 1 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ro-RO" dirty="0">
                <a:solidFill>
                  <a:schemeClr val="bg1"/>
                </a:solidFill>
              </a:rPr>
              <a:t> </a:t>
            </a:r>
            <a:r>
              <a:rPr lang="ro-RO" dirty="0" smtClean="0">
                <a:solidFill>
                  <a:schemeClr val="bg1"/>
                </a:solidFill>
              </a:rPr>
              <a:t>Select </a:t>
            </a:r>
            <a:r>
              <a:rPr lang="ro-RO" dirty="0">
                <a:solidFill>
                  <a:schemeClr val="bg1"/>
                </a:solidFill>
              </a:rPr>
              <a:t>one or more:</a:t>
            </a:r>
          </a:p>
          <a:p>
            <a:r>
              <a:rPr lang="ro-RO" dirty="0">
                <a:solidFill>
                  <a:schemeClr val="bg1"/>
                </a:solidFill>
              </a:rPr>
              <a:t>a.a</a:t>
            </a:r>
          </a:p>
          <a:p>
            <a:r>
              <a:rPr lang="ro-RO" dirty="0">
                <a:solidFill>
                  <a:schemeClr val="bg1"/>
                </a:solidFill>
              </a:rPr>
              <a:t>b.b</a:t>
            </a:r>
          </a:p>
          <a:p>
            <a:r>
              <a:rPr lang="ro-RO" dirty="0">
                <a:solidFill>
                  <a:schemeClr val="bg1"/>
                </a:solidFill>
              </a:rPr>
              <a:t>c.c</a:t>
            </a:r>
          </a:p>
          <a:p>
            <a:r>
              <a:rPr lang="ro-RO" dirty="0">
                <a:solidFill>
                  <a:schemeClr val="bg1"/>
                </a:solidFill>
              </a:rPr>
              <a:t>d.d</a:t>
            </a:r>
          </a:p>
          <a:p>
            <a:r>
              <a:rPr lang="ro-RO" dirty="0">
                <a:solidFill>
                  <a:schemeClr val="bg1"/>
                </a:solidFill>
              </a:rPr>
              <a:t>e.e</a:t>
            </a:r>
          </a:p>
          <a:p>
            <a:r>
              <a:rPr lang="ro-RO" dirty="0">
                <a:solidFill>
                  <a:schemeClr val="bg1"/>
                </a:solidFill>
              </a:rPr>
              <a:t>f.g</a:t>
            </a:r>
          </a:p>
          <a:p>
            <a:r>
              <a:rPr lang="ro-RO" dirty="0">
                <a:solidFill>
                  <a:schemeClr val="bg1"/>
                </a:solidFill>
              </a:rPr>
              <a:t>g.h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14315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</a:rPr>
              <a:t>Întrun semiconductor cu gradient de concentrații în volum se formează un câmp electric intern. Adevărat sau fals?</a:t>
            </a:r>
          </a:p>
          <a:p>
            <a:endParaRPr lang="ro-RO" b="1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Select one:</a:t>
            </a:r>
          </a:p>
          <a:p>
            <a:r>
              <a:rPr lang="ro-RO" b="1" dirty="0">
                <a:solidFill>
                  <a:schemeClr val="bg1"/>
                </a:solidFill>
              </a:rPr>
              <a:t>True</a:t>
            </a:r>
          </a:p>
          <a:p>
            <a:r>
              <a:rPr lang="ro-RO" b="1" dirty="0">
                <a:solidFill>
                  <a:schemeClr val="bg1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26515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70933"/>
            <a:ext cx="9720071" cy="6587067"/>
          </a:xfrm>
        </p:spPr>
        <p:txBody>
          <a:bodyPr>
            <a:normAutofit fontScale="77500" lnSpcReduction="20000"/>
          </a:bodyPr>
          <a:lstStyle/>
          <a:p>
            <a:r>
              <a:rPr lang="ro-RO" b="1" dirty="0">
                <a:solidFill>
                  <a:schemeClr val="bg1"/>
                </a:solidFill>
              </a:rPr>
              <a:t>Găsiți corespunderea dintre relațiile din Lista I și Lista II</a:t>
            </a:r>
          </a:p>
          <a:p>
            <a:r>
              <a:rPr lang="ro-RO" b="1" dirty="0">
                <a:solidFill>
                  <a:schemeClr val="bg1"/>
                </a:solidFill>
              </a:rPr>
              <a:t>                           Lista I                                                   Lista II</a:t>
            </a:r>
          </a:p>
          <a:p>
            <a:r>
              <a:rPr lang="ro-RO" b="1" dirty="0">
                <a:solidFill>
                  <a:schemeClr val="bg1"/>
                </a:solidFill>
              </a:rPr>
              <a:t>A.     P-semiconductor la T=0K             1.      Energia nivelului donor este în apropierea benzii de conducție</a:t>
            </a:r>
          </a:p>
          <a:p>
            <a:r>
              <a:rPr lang="ro-RO" b="1" dirty="0">
                <a:solidFill>
                  <a:schemeClr val="bg1"/>
                </a:solidFill>
              </a:rPr>
              <a:t>B.     Semiconductor intrinsec la 0K      2.      Energia nivelului acceptor este în apropierea benzii de valență</a:t>
            </a:r>
          </a:p>
          <a:p>
            <a:r>
              <a:rPr lang="ro-RO" b="1" dirty="0">
                <a:solidFill>
                  <a:schemeClr val="bg1"/>
                </a:solidFill>
              </a:rPr>
              <a:t>C.     N-semiconductor la T=300K         3.       Nivelul Fermi este în apropierea benzii de valență</a:t>
            </a:r>
          </a:p>
          <a:p>
            <a:r>
              <a:rPr lang="ro-RO" b="1" dirty="0">
                <a:solidFill>
                  <a:schemeClr val="bg1"/>
                </a:solidFill>
              </a:rPr>
              <a:t>D.     P-semiconductor la T=300K         4.      Energia Fermi este la mijlocul benzii interzise     </a:t>
            </a:r>
          </a:p>
          <a:p>
            <a:r>
              <a:rPr lang="ro-RO" b="1" dirty="0">
                <a:solidFill>
                  <a:schemeClr val="bg1"/>
                </a:solidFill>
              </a:rPr>
              <a:t>             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ro-RO" b="1" dirty="0">
                <a:solidFill>
                  <a:schemeClr val="bg1"/>
                </a:solidFill>
              </a:rPr>
              <a:t> A                B                 C              D</a:t>
            </a:r>
          </a:p>
          <a:p>
            <a:r>
              <a:rPr lang="ro-RO" b="1" dirty="0">
                <a:solidFill>
                  <a:schemeClr val="bg1"/>
                </a:solidFill>
              </a:rPr>
              <a:t>a)               1                2                3               4</a:t>
            </a:r>
          </a:p>
          <a:p>
            <a:r>
              <a:rPr lang="ro-RO" b="1" dirty="0">
                <a:solidFill>
                  <a:schemeClr val="bg1"/>
                </a:solidFill>
              </a:rPr>
              <a:t>b)              3                4                 1              2</a:t>
            </a:r>
          </a:p>
          <a:p>
            <a:r>
              <a:rPr lang="ro-RO" b="1" dirty="0">
                <a:solidFill>
                  <a:schemeClr val="bg1"/>
                </a:solidFill>
              </a:rPr>
              <a:t>c)               1                4                 3               2</a:t>
            </a:r>
          </a:p>
          <a:p>
            <a:r>
              <a:rPr lang="ro-RO" b="1" dirty="0">
                <a:solidFill>
                  <a:schemeClr val="bg1"/>
                </a:solidFill>
              </a:rPr>
              <a:t>d)               3                2                  1              4</a:t>
            </a:r>
          </a:p>
          <a:p>
            <a:r>
              <a:rPr lang="ro-RO" b="1" dirty="0">
                <a:solidFill>
                  <a:schemeClr val="bg1"/>
                </a:solidFill>
              </a:rPr>
              <a:t/>
            </a:r>
            <a:br>
              <a:rPr lang="ro-RO" b="1" dirty="0">
                <a:solidFill>
                  <a:schemeClr val="bg1"/>
                </a:solidFill>
              </a:rPr>
            </a:br>
            <a:r>
              <a:rPr lang="ro-RO" b="1" dirty="0" smtClean="0">
                <a:solidFill>
                  <a:schemeClr val="bg1"/>
                </a:solidFill>
              </a:rPr>
              <a:t>Select </a:t>
            </a:r>
            <a:r>
              <a:rPr lang="ro-RO" b="1" dirty="0">
                <a:solidFill>
                  <a:schemeClr val="bg1"/>
                </a:solidFill>
              </a:rPr>
              <a:t>one:</a:t>
            </a:r>
          </a:p>
          <a:p>
            <a:r>
              <a:rPr lang="ro-RO" b="1" dirty="0">
                <a:solidFill>
                  <a:schemeClr val="bg1"/>
                </a:solidFill>
              </a:rPr>
              <a:t>a.a</a:t>
            </a:r>
          </a:p>
          <a:p>
            <a:r>
              <a:rPr lang="ro-RO" b="1" dirty="0">
                <a:solidFill>
                  <a:schemeClr val="bg1"/>
                </a:solidFill>
              </a:rPr>
              <a:t>b.b</a:t>
            </a:r>
          </a:p>
          <a:p>
            <a:r>
              <a:rPr lang="ro-RO" b="1" dirty="0">
                <a:solidFill>
                  <a:schemeClr val="bg1"/>
                </a:solidFill>
              </a:rPr>
              <a:t>c.c</a:t>
            </a:r>
          </a:p>
          <a:p>
            <a:r>
              <a:rPr lang="ro-RO" b="1" dirty="0">
                <a:solidFill>
                  <a:schemeClr val="bg1"/>
                </a:solidFill>
              </a:rPr>
              <a:t>d.d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22491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70933"/>
            <a:ext cx="9720071" cy="6417734"/>
          </a:xfrm>
        </p:spPr>
        <p:txBody>
          <a:bodyPr>
            <a:normAutofit fontScale="85000" lnSpcReduction="20000"/>
          </a:bodyPr>
          <a:lstStyle/>
          <a:p>
            <a:r>
              <a:rPr lang="ro-RO" b="1" dirty="0">
                <a:solidFill>
                  <a:schemeClr val="bg1"/>
                </a:solidFill>
              </a:rPr>
              <a:t>Alegeti care este corespunderea corecta dintre Lista I si Lista II</a:t>
            </a:r>
          </a:p>
          <a:p>
            <a:r>
              <a:rPr lang="ro-RO" b="1" dirty="0">
                <a:solidFill>
                  <a:schemeClr val="bg1"/>
                </a:solidFill>
              </a:rPr>
              <a:t>         Lista I                                                           Lista II</a:t>
            </a:r>
          </a:p>
          <a:p>
            <a:r>
              <a:rPr lang="ro-RO" b="1" dirty="0">
                <a:solidFill>
                  <a:schemeClr val="bg1"/>
                </a:solidFill>
              </a:rPr>
              <a:t>A) Densitatea efectivă de stări                     1) </a:t>
            </a:r>
            <a:r>
              <a:rPr lang="el-GR" b="1" dirty="0">
                <a:solidFill>
                  <a:schemeClr val="bg1"/>
                </a:solidFill>
              </a:rPr>
              <a:t>σ = </a:t>
            </a:r>
            <a:r>
              <a:rPr lang="ro-RO" b="1" dirty="0">
                <a:solidFill>
                  <a:schemeClr val="bg1"/>
                </a:solidFill>
              </a:rPr>
              <a:t>q(n</a:t>
            </a: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ro-RO" b="1" baseline="-25000" dirty="0">
                <a:solidFill>
                  <a:schemeClr val="bg1"/>
                </a:solidFill>
              </a:rPr>
              <a:t>n</a:t>
            </a:r>
            <a:r>
              <a:rPr lang="ro-RO" b="1" dirty="0">
                <a:solidFill>
                  <a:schemeClr val="bg1"/>
                </a:solidFill>
              </a:rPr>
              <a:t> + p</a:t>
            </a: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ro-RO" b="1" baseline="-25000" dirty="0">
                <a:solidFill>
                  <a:schemeClr val="bg1"/>
                </a:solidFill>
              </a:rPr>
              <a:t>p</a:t>
            </a:r>
            <a:r>
              <a:rPr lang="ro-RO" b="1" dirty="0">
                <a:solidFill>
                  <a:schemeClr val="bg1"/>
                </a:solidFill>
              </a:rPr>
              <a:t>)</a:t>
            </a:r>
          </a:p>
          <a:p>
            <a:r>
              <a:rPr lang="ro-RO" b="1" dirty="0">
                <a:solidFill>
                  <a:schemeClr val="bg1"/>
                </a:solidFill>
              </a:rPr>
              <a:t>B) Condiția neutralitatii electrice                 2) N</a:t>
            </a:r>
            <a:r>
              <a:rPr lang="ro-RO" b="1" baseline="-25000" dirty="0">
                <a:solidFill>
                  <a:schemeClr val="bg1"/>
                </a:solidFill>
              </a:rPr>
              <a:t>c(v)</a:t>
            </a:r>
            <a:r>
              <a:rPr lang="ro-RO" b="1" dirty="0">
                <a:solidFill>
                  <a:schemeClr val="bg1"/>
                </a:solidFill>
              </a:rPr>
              <a:t> = 2(2</a:t>
            </a:r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ro-RO" b="1" dirty="0">
                <a:solidFill>
                  <a:schemeClr val="bg1"/>
                </a:solidFill>
              </a:rPr>
              <a:t>m*</a:t>
            </a:r>
            <a:r>
              <a:rPr lang="ro-RO" b="1" baseline="-25000" dirty="0">
                <a:solidFill>
                  <a:schemeClr val="bg1"/>
                </a:solidFill>
              </a:rPr>
              <a:t>e(h)</a:t>
            </a:r>
            <a:r>
              <a:rPr lang="ro-RO" b="1" dirty="0">
                <a:solidFill>
                  <a:schemeClr val="bg1"/>
                </a:solidFill>
              </a:rPr>
              <a:t> k</a:t>
            </a:r>
            <a:r>
              <a:rPr lang="ro-RO" b="1" baseline="-25000" dirty="0">
                <a:solidFill>
                  <a:schemeClr val="bg1"/>
                </a:solidFill>
              </a:rPr>
              <a:t>B</a:t>
            </a:r>
            <a:r>
              <a:rPr lang="ro-RO" b="1" dirty="0">
                <a:solidFill>
                  <a:schemeClr val="bg1"/>
                </a:solidFill>
              </a:rPr>
              <a:t>T)</a:t>
            </a:r>
            <a:r>
              <a:rPr lang="ro-RO" b="1" baseline="30000" dirty="0">
                <a:solidFill>
                  <a:schemeClr val="bg1"/>
                </a:solidFill>
              </a:rPr>
              <a:t>3/2</a:t>
            </a:r>
            <a:r>
              <a:rPr lang="ro-RO" b="1" dirty="0">
                <a:solidFill>
                  <a:schemeClr val="bg1"/>
                </a:solidFill>
              </a:rPr>
              <a:t> h</a:t>
            </a:r>
            <a:r>
              <a:rPr lang="ro-RO" b="1" baseline="30000" dirty="0">
                <a:solidFill>
                  <a:schemeClr val="bg1"/>
                </a:solidFill>
              </a:rPr>
              <a:t>-3</a:t>
            </a:r>
            <a:endParaRPr lang="ro-RO" b="1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C) Legea acțiunii maselor                           3) </a:t>
            </a:r>
            <a:r>
              <a:rPr lang="el-GR" b="1" dirty="0">
                <a:solidFill>
                  <a:schemeClr val="bg1"/>
                </a:solidFill>
              </a:rPr>
              <a:t>ρ = </a:t>
            </a:r>
            <a:r>
              <a:rPr lang="ro-RO" b="1" dirty="0">
                <a:solidFill>
                  <a:schemeClr val="bg1"/>
                </a:solidFill>
              </a:rPr>
              <a:t>q(p</a:t>
            </a:r>
            <a:r>
              <a:rPr lang="ro-RO" b="1" baseline="-25000" dirty="0">
                <a:solidFill>
                  <a:schemeClr val="bg1"/>
                </a:solidFill>
              </a:rPr>
              <a:t>0 </a:t>
            </a:r>
            <a:r>
              <a:rPr lang="ro-RO" b="1" dirty="0">
                <a:solidFill>
                  <a:schemeClr val="bg1"/>
                </a:solidFill>
              </a:rPr>
              <a:t>- n</a:t>
            </a:r>
            <a:r>
              <a:rPr lang="ro-RO" b="1" baseline="-25000" dirty="0">
                <a:solidFill>
                  <a:schemeClr val="bg1"/>
                </a:solidFill>
              </a:rPr>
              <a:t>0 </a:t>
            </a:r>
            <a:r>
              <a:rPr lang="ro-RO" b="1" dirty="0">
                <a:solidFill>
                  <a:schemeClr val="bg1"/>
                </a:solidFill>
              </a:rPr>
              <a:t>+ N</a:t>
            </a:r>
            <a:r>
              <a:rPr lang="ro-RO" b="1" baseline="-25000" dirty="0">
                <a:solidFill>
                  <a:schemeClr val="bg1"/>
                </a:solidFill>
              </a:rPr>
              <a:t>D</a:t>
            </a:r>
            <a:r>
              <a:rPr lang="ro-RO" b="1" dirty="0">
                <a:solidFill>
                  <a:schemeClr val="bg1"/>
                </a:solidFill>
              </a:rPr>
              <a:t> - N</a:t>
            </a:r>
            <a:r>
              <a:rPr lang="ro-RO" b="1" baseline="-25000" dirty="0">
                <a:solidFill>
                  <a:schemeClr val="bg1"/>
                </a:solidFill>
              </a:rPr>
              <a:t>A</a:t>
            </a:r>
            <a:r>
              <a:rPr lang="ro-RO" b="1" dirty="0">
                <a:solidFill>
                  <a:schemeClr val="bg1"/>
                </a:solidFill>
              </a:rPr>
              <a:t>) =0</a:t>
            </a:r>
          </a:p>
          <a:p>
            <a:r>
              <a:rPr lang="ro-RO" b="1" dirty="0">
                <a:solidFill>
                  <a:schemeClr val="bg1"/>
                </a:solidFill>
              </a:rPr>
              <a:t>D) Conductivitatea electrică                       4) np = N</a:t>
            </a:r>
            <a:r>
              <a:rPr lang="ro-RO" b="1" baseline="-25000" dirty="0">
                <a:solidFill>
                  <a:schemeClr val="bg1"/>
                </a:solidFill>
              </a:rPr>
              <a:t>C</a:t>
            </a:r>
            <a:r>
              <a:rPr lang="ro-RO" b="1" dirty="0">
                <a:solidFill>
                  <a:schemeClr val="bg1"/>
                </a:solidFill>
              </a:rPr>
              <a:t>N</a:t>
            </a:r>
            <a:r>
              <a:rPr lang="ro-RO" b="1" baseline="-25000" dirty="0">
                <a:solidFill>
                  <a:schemeClr val="bg1"/>
                </a:solidFill>
              </a:rPr>
              <a:t>V</a:t>
            </a:r>
            <a:r>
              <a:rPr lang="ro-RO" b="1" dirty="0">
                <a:solidFill>
                  <a:schemeClr val="bg1"/>
                </a:solidFill>
              </a:rPr>
              <a:t> exp(-</a:t>
            </a:r>
            <a:r>
              <a:rPr lang="el-GR" b="1" dirty="0">
                <a:solidFill>
                  <a:schemeClr val="bg1"/>
                </a:solidFill>
              </a:rPr>
              <a:t>Δ</a:t>
            </a:r>
            <a:r>
              <a:rPr lang="ro-RO" b="1" dirty="0">
                <a:solidFill>
                  <a:schemeClr val="bg1"/>
                </a:solidFill>
              </a:rPr>
              <a:t>E/k</a:t>
            </a:r>
            <a:r>
              <a:rPr lang="ro-RO" b="1" baseline="-25000" dirty="0">
                <a:solidFill>
                  <a:schemeClr val="bg1"/>
                </a:solidFill>
              </a:rPr>
              <a:t>B</a:t>
            </a:r>
            <a:r>
              <a:rPr lang="ro-RO" b="1" dirty="0">
                <a:solidFill>
                  <a:schemeClr val="bg1"/>
                </a:solidFill>
              </a:rPr>
              <a:t>T) = n</a:t>
            </a:r>
            <a:r>
              <a:rPr lang="ro-RO" b="1" baseline="-25000" dirty="0">
                <a:solidFill>
                  <a:schemeClr val="bg1"/>
                </a:solidFill>
              </a:rPr>
              <a:t>i</a:t>
            </a:r>
            <a:r>
              <a:rPr lang="ro-RO" b="1" baseline="30000" dirty="0">
                <a:solidFill>
                  <a:schemeClr val="bg1"/>
                </a:solidFill>
              </a:rPr>
              <a:t>2  </a:t>
            </a:r>
            <a:endParaRPr lang="ro-RO" b="1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/>
            </a:r>
            <a:br>
              <a:rPr lang="ro-RO" b="1" dirty="0">
                <a:solidFill>
                  <a:schemeClr val="bg1"/>
                </a:solidFill>
              </a:rPr>
            </a:br>
            <a:endParaRPr lang="ro-RO" b="1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Alegeti  varianta Răspunsului corect                A        B         C        D</a:t>
            </a:r>
          </a:p>
          <a:p>
            <a:r>
              <a:rPr lang="ro-RO" b="1" dirty="0">
                <a:solidFill>
                  <a:schemeClr val="bg1"/>
                </a:solidFill>
              </a:rPr>
              <a:t>                                                        a)         1         2        3        4</a:t>
            </a:r>
            <a:br>
              <a:rPr lang="ro-RO" b="1" dirty="0">
                <a:solidFill>
                  <a:schemeClr val="bg1"/>
                </a:solidFill>
              </a:rPr>
            </a:br>
            <a:r>
              <a:rPr lang="ro-RO" b="1" dirty="0">
                <a:solidFill>
                  <a:schemeClr val="bg1"/>
                </a:solidFill>
              </a:rPr>
              <a:t>                                                        b)         3        4        1         2  </a:t>
            </a:r>
            <a:br>
              <a:rPr lang="ro-RO" b="1" dirty="0">
                <a:solidFill>
                  <a:schemeClr val="bg1"/>
                </a:solidFill>
              </a:rPr>
            </a:br>
            <a:r>
              <a:rPr lang="ro-RO" b="1" dirty="0">
                <a:solidFill>
                  <a:schemeClr val="bg1"/>
                </a:solidFill>
              </a:rPr>
              <a:t>                                                        c)         2        3        4         1</a:t>
            </a:r>
            <a:br>
              <a:rPr lang="ro-RO" b="1" dirty="0">
                <a:solidFill>
                  <a:schemeClr val="bg1"/>
                </a:solidFill>
              </a:rPr>
            </a:br>
            <a:r>
              <a:rPr lang="ro-RO" b="1" dirty="0">
                <a:solidFill>
                  <a:schemeClr val="bg1"/>
                </a:solidFill>
              </a:rPr>
              <a:t>                                                        d)         4       1         2         3</a:t>
            </a:r>
            <a:br>
              <a:rPr lang="ro-RO" b="1" dirty="0">
                <a:solidFill>
                  <a:schemeClr val="bg1"/>
                </a:solidFill>
              </a:rPr>
            </a:br>
            <a:endParaRPr lang="ro-RO" b="1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Select one:</a:t>
            </a:r>
          </a:p>
          <a:p>
            <a:r>
              <a:rPr lang="ro-RO" b="1" dirty="0">
                <a:solidFill>
                  <a:schemeClr val="bg1"/>
                </a:solidFill>
              </a:rPr>
              <a:t>a.a)         1         2        3        4</a:t>
            </a:r>
          </a:p>
          <a:p>
            <a:r>
              <a:rPr lang="ro-RO" b="1" dirty="0">
                <a:solidFill>
                  <a:schemeClr val="bg1"/>
                </a:solidFill>
              </a:rPr>
              <a:t>b. b)         3        4        1         2  </a:t>
            </a:r>
          </a:p>
          <a:p>
            <a:r>
              <a:rPr lang="ro-RO" b="1" dirty="0">
                <a:solidFill>
                  <a:schemeClr val="bg1"/>
                </a:solidFill>
              </a:rPr>
              <a:t>c.c)         2        3        4         1</a:t>
            </a:r>
          </a:p>
          <a:p>
            <a:r>
              <a:rPr lang="ro-RO" b="1" dirty="0">
                <a:solidFill>
                  <a:schemeClr val="bg1"/>
                </a:solidFill>
              </a:rPr>
              <a:t>d.d)         4       1         2         3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5185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733"/>
            <a:ext cx="9784080" cy="6366934"/>
          </a:xfrm>
        </p:spPr>
        <p:txBody>
          <a:bodyPr>
            <a:normAutofit lnSpcReduction="10000"/>
          </a:bodyPr>
          <a:lstStyle/>
          <a:p>
            <a:r>
              <a:rPr lang="ro-RO" b="1" dirty="0">
                <a:solidFill>
                  <a:schemeClr val="bg1"/>
                </a:solidFill>
              </a:rPr>
              <a:t>Care din afirmațiile de mai jos sunt corecte?</a:t>
            </a:r>
          </a:p>
          <a:p>
            <a:r>
              <a:rPr lang="ro-RO" b="1" dirty="0">
                <a:solidFill>
                  <a:schemeClr val="bg1"/>
                </a:solidFill>
              </a:rPr>
              <a:t> </a:t>
            </a:r>
          </a:p>
          <a:p>
            <a:r>
              <a:rPr lang="ro-RO" b="1" dirty="0">
                <a:solidFill>
                  <a:schemeClr val="bg1"/>
                </a:solidFill>
              </a:rPr>
              <a:t>Alegeti variante</a:t>
            </a:r>
          </a:p>
          <a:p>
            <a:r>
              <a:rPr lang="ro-RO" b="1" dirty="0">
                <a:solidFill>
                  <a:schemeClr val="bg1"/>
                </a:solidFill>
              </a:rPr>
              <a:t>a)      Nivelul acceptor este format în apropierea benzii de conducție</a:t>
            </a:r>
          </a:p>
          <a:p>
            <a:r>
              <a:rPr lang="ro-RO" b="1" dirty="0">
                <a:solidFill>
                  <a:schemeClr val="bg1"/>
                </a:solidFill>
              </a:rPr>
              <a:t>b)     Masa efectivă a electronului liber este aceiași ca și a golului liber</a:t>
            </a:r>
          </a:p>
          <a:p>
            <a:r>
              <a:rPr lang="ro-RO" b="1" dirty="0">
                <a:solidFill>
                  <a:schemeClr val="bg1"/>
                </a:solidFill>
              </a:rPr>
              <a:t>c)     Mobilitatea electronului în banda de conducție este aceiași ca și în banda de valențî</a:t>
            </a:r>
          </a:p>
          <a:p>
            <a:r>
              <a:rPr lang="ro-RO" b="1" dirty="0">
                <a:solidFill>
                  <a:schemeClr val="bg1"/>
                </a:solidFill>
              </a:rPr>
              <a:t>d)      Doparea cu impurități donoare adaugă goluri în semiconductor</a:t>
            </a:r>
          </a:p>
          <a:p>
            <a:r>
              <a:rPr lang="ro-RO" b="1" dirty="0">
                <a:solidFill>
                  <a:schemeClr val="bg1"/>
                </a:solidFill>
              </a:rPr>
              <a:t>  </a:t>
            </a:r>
          </a:p>
          <a:p>
            <a:r>
              <a:rPr lang="ro-RO" b="1" dirty="0">
                <a:solidFill>
                  <a:schemeClr val="bg1"/>
                </a:solidFill>
              </a:rPr>
              <a:t>Select one or more:</a:t>
            </a:r>
          </a:p>
          <a:p>
            <a:r>
              <a:rPr lang="ro-RO" b="1" dirty="0">
                <a:solidFill>
                  <a:schemeClr val="bg1"/>
                </a:solidFill>
              </a:rPr>
              <a:t>a.a</a:t>
            </a:r>
          </a:p>
          <a:p>
            <a:r>
              <a:rPr lang="ro-RO" b="1" dirty="0">
                <a:solidFill>
                  <a:schemeClr val="bg1"/>
                </a:solidFill>
              </a:rPr>
              <a:t>b.b</a:t>
            </a:r>
          </a:p>
          <a:p>
            <a:r>
              <a:rPr lang="ro-RO" b="1" dirty="0">
                <a:solidFill>
                  <a:schemeClr val="bg1"/>
                </a:solidFill>
              </a:rPr>
              <a:t>c.c</a:t>
            </a:r>
          </a:p>
          <a:p>
            <a:r>
              <a:rPr lang="ro-RO" b="1" dirty="0">
                <a:solidFill>
                  <a:schemeClr val="bg1"/>
                </a:solidFill>
              </a:rPr>
              <a:t>d.d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17315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440267"/>
            <a:ext cx="9784080" cy="6214533"/>
          </a:xfrm>
        </p:spPr>
        <p:txBody>
          <a:bodyPr>
            <a:normAutofit fontScale="70000" lnSpcReduction="20000"/>
          </a:bodyPr>
          <a:lstStyle/>
          <a:p>
            <a:r>
              <a:rPr lang="ro-RO" b="1" dirty="0">
                <a:solidFill>
                  <a:schemeClr val="bg1"/>
                </a:solidFill>
              </a:rPr>
              <a:t>Găsiți corespunderea din Lista I și Lista 2</a:t>
            </a:r>
          </a:p>
          <a:p>
            <a:r>
              <a:rPr lang="ro-RO" b="1" dirty="0">
                <a:solidFill>
                  <a:schemeClr val="bg1"/>
                </a:solidFill>
              </a:rPr>
              <a:t>                        Lista I                                                       Lista II</a:t>
            </a:r>
          </a:p>
          <a:p>
            <a:r>
              <a:rPr lang="ro-RO" b="1" dirty="0">
                <a:solidFill>
                  <a:schemeClr val="bg1"/>
                </a:solidFill>
              </a:rPr>
              <a:t>A.     Ecuația continuității                           1.   Relația constantei de difuziune și mobilitate</a:t>
            </a:r>
          </a:p>
          <a:p>
            <a:r>
              <a:rPr lang="ro-RO" b="1" dirty="0">
                <a:solidFill>
                  <a:schemeClr val="bg1"/>
                </a:solidFill>
              </a:rPr>
              <a:t>B.     Ecuația Einstein                                 2.  Relația densității sarcinilor cu câmpul electric</a:t>
            </a:r>
          </a:p>
          <a:p>
            <a:r>
              <a:rPr lang="ro-RO" b="1" dirty="0">
                <a:solidFill>
                  <a:schemeClr val="bg1"/>
                </a:solidFill>
              </a:rPr>
              <a:t>C.     Ecuația Poisson                                 3.  Relația fluxului și rata schimbării concentrației în volum</a:t>
            </a:r>
          </a:p>
          <a:p>
            <a:r>
              <a:rPr lang="ro-RO" b="1" dirty="0">
                <a:solidFill>
                  <a:schemeClr val="bg1"/>
                </a:solidFill>
              </a:rPr>
              <a:t>D.     Ecuația difuziei                                  4.  Rata schimbării densității purtătorilor minoritari în timp</a:t>
            </a:r>
          </a:p>
          <a:p>
            <a:r>
              <a:rPr lang="ro-RO" b="1" dirty="0">
                <a:solidFill>
                  <a:schemeClr val="bg1"/>
                </a:solidFill>
              </a:rPr>
              <a:t> Variante raspuns                  </a:t>
            </a:r>
          </a:p>
          <a:p>
            <a:r>
              <a:rPr lang="ro-RO" b="1" dirty="0">
                <a:solidFill>
                  <a:schemeClr val="bg1"/>
                </a:solidFill>
              </a:rPr>
              <a:t>             A                 B                C                D</a:t>
            </a:r>
          </a:p>
          <a:p>
            <a:r>
              <a:rPr lang="ro-RO" b="1" dirty="0">
                <a:solidFill>
                  <a:schemeClr val="bg1"/>
                </a:solidFill>
              </a:rPr>
              <a:t>a)           4                  1               3                 2</a:t>
            </a:r>
          </a:p>
          <a:p>
            <a:r>
              <a:rPr lang="ro-RO" b="1" dirty="0">
                <a:solidFill>
                  <a:schemeClr val="bg1"/>
                </a:solidFill>
              </a:rPr>
              <a:t>b)          4                  1               2                  3</a:t>
            </a:r>
          </a:p>
          <a:p>
            <a:r>
              <a:rPr lang="ro-RO" b="1" dirty="0">
                <a:solidFill>
                  <a:schemeClr val="bg1"/>
                </a:solidFill>
              </a:rPr>
              <a:t>c)           1                   4              2                 3</a:t>
            </a:r>
          </a:p>
          <a:p>
            <a:r>
              <a:rPr lang="ro-RO" b="1" dirty="0">
                <a:solidFill>
                  <a:schemeClr val="bg1"/>
                </a:solidFill>
              </a:rPr>
              <a:t>d)           1                  4                3                2</a:t>
            </a:r>
          </a:p>
          <a:p>
            <a:pPr marL="0" indent="0">
              <a:buNone/>
            </a:pPr>
            <a:endParaRPr lang="ro-RO" b="1" dirty="0">
              <a:solidFill>
                <a:schemeClr val="bg1"/>
              </a:solidFill>
            </a:endParaRPr>
          </a:p>
          <a:p>
            <a:r>
              <a:rPr lang="ro-RO" b="1" dirty="0">
                <a:solidFill>
                  <a:schemeClr val="bg1"/>
                </a:solidFill>
              </a:rPr>
              <a:t>Select one:</a:t>
            </a:r>
          </a:p>
          <a:p>
            <a:r>
              <a:rPr lang="ro-RO" b="1" dirty="0">
                <a:solidFill>
                  <a:schemeClr val="bg1"/>
                </a:solidFill>
              </a:rPr>
              <a:t>a.a</a:t>
            </a:r>
          </a:p>
          <a:p>
            <a:r>
              <a:rPr lang="ro-RO" b="1" dirty="0">
                <a:solidFill>
                  <a:schemeClr val="bg1"/>
                </a:solidFill>
              </a:rPr>
              <a:t>b.b</a:t>
            </a:r>
          </a:p>
          <a:p>
            <a:r>
              <a:rPr lang="ro-RO" b="1" dirty="0">
                <a:solidFill>
                  <a:schemeClr val="bg1"/>
                </a:solidFill>
              </a:rPr>
              <a:t>c.c</a:t>
            </a:r>
          </a:p>
          <a:p>
            <a:r>
              <a:rPr lang="ro-RO" b="1" dirty="0">
                <a:solidFill>
                  <a:schemeClr val="bg1"/>
                </a:solidFill>
              </a:rPr>
              <a:t>d.d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9261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2055859"/>
            <a:ext cx="9144000" cy="4525963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se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semiconductoarele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conductivităţii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foarte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joase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Care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electronilor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valenţă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∆W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semiconductor (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exprimată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eV)?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Cine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conducţie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semiconductor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intrinsec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Ce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creşterea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temperaturii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numărului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semiconductoare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/>
            <a:endParaRPr lang="en-US" altLang="en-US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371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16" y="2505348"/>
            <a:ext cx="8512629" cy="3634195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Cine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conducţia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semiconductoarele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extrinsec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Ce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relaţie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electronului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conducţie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altLang="ro-RO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electronului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ro-RO" altLang="ro-RO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repaos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Care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sarcina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electronului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conducţie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faţă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sarcina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e?</a:t>
            </a:r>
          </a:p>
          <a:p>
            <a:pPr marL="0"/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Ce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relaţie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semiconductor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echilibru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concentraţiile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en-US" altLang="ro-RO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goluri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US" altLang="ro-RO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77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831" y="2688508"/>
            <a:ext cx="8229600" cy="3592421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Ce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valenţă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impurităţile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folosite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semiconductor extrinsic de tip n?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Ce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valenţă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impurităţile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folosite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semiconductor extrinsic de tip p?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poaCe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energiei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electron liber </a:t>
            </a:r>
            <a:r>
              <a:rPr lang="en-US" altLang="ro-R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</a:t>
            </a:r>
            <a:r>
              <a:rPr lang="en-US" alt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material semiconductor?</a:t>
            </a:r>
          </a:p>
          <a:p>
            <a:pPr marL="0"/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material semiconductor?</a:t>
            </a:r>
            <a:endParaRPr lang="en-US" altLang="en-US" dirty="0" smtClean="0">
              <a:ea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871" y="2688508"/>
            <a:ext cx="4833129" cy="160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722" y="2475911"/>
            <a:ext cx="8964613" cy="3628798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Cum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depinde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absolută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concentraţia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ro-RO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goluri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generaţi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mecanism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intrinsec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echilibru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plasat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nivelul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energetic donor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introdus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n-SC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extrinsec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impurităţile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donoare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plasat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nivelul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energetic acceptor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introdus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-un </a:t>
            </a:r>
            <a:r>
              <a:rPr lang="ro-MD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p-SC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extrinsec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impurităţile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acceptoare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Ce se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constată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punctul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concentraţiei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purtătorilor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majoritari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vecinătatea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suprafeţei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separaţie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joncţiuni</a:t>
            </a:r>
            <a:r>
              <a:rPr lang="en-US" altLang="ro-R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– n ?</a:t>
            </a:r>
          </a:p>
          <a:p>
            <a:pPr marL="0"/>
            <a:endParaRPr lang="en-US" altLang="ro-RO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957943" y="2620374"/>
            <a:ext cx="9144000" cy="294440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17. Ce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efect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câmpul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intern al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regiunii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trecere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sarcina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spaţială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unei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joncţiuni</a:t>
            </a:r>
            <a:r>
              <a:rPr lang="en-US" alt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alt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p-n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asupra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difuziei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purtătorilor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majoritari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18. Cine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formează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sarcina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spaţială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unei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joncţiuni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 – n ?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19.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relaţie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află</a:t>
            </a:r>
            <a:r>
              <a:rPr lang="ro-RO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regimul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echilibru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termic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unei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joncţiuni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p-n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nepolarizate</a:t>
            </a:r>
            <a:r>
              <a:rPr lang="ro-RO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curentul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difuzie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lang="en-US" altLang="en-US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curentul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conducţie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20.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relaţie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află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joncţiune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p-n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polarizată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sens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direct,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curentul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difuzie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lang="en-US" altLang="en-US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curentul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conducţie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168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708842" y="2670856"/>
            <a:ext cx="8928100" cy="342514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21. </a:t>
            </a:r>
            <a:r>
              <a:rPr lang="en-US" altLang="en-US" dirty="0" err="1" smtClean="0"/>
              <a:t>În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relaţie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află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pentru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joncţiune</a:t>
            </a:r>
            <a:r>
              <a:rPr lang="en-US" altLang="en-US" dirty="0" smtClean="0"/>
              <a:t> </a:t>
            </a:r>
            <a:r>
              <a:rPr lang="ro-RO" altLang="en-US" dirty="0" smtClean="0"/>
              <a:t>    </a:t>
            </a:r>
            <a:r>
              <a:rPr lang="en-US" altLang="en-US" dirty="0" smtClean="0"/>
              <a:t>p-n </a:t>
            </a:r>
            <a:r>
              <a:rPr lang="en-US" altLang="en-US" dirty="0" err="1" smtClean="0"/>
              <a:t>polarizată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în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sens</a:t>
            </a:r>
            <a:r>
              <a:rPr lang="en-US" altLang="en-US" dirty="0" smtClean="0"/>
              <a:t> invers, </a:t>
            </a:r>
            <a:r>
              <a:rPr lang="en-US" altLang="en-US" dirty="0" err="1" smtClean="0"/>
              <a:t>curentul</a:t>
            </a:r>
            <a:r>
              <a:rPr lang="en-US" altLang="en-US" dirty="0" smtClean="0"/>
              <a:t> </a:t>
            </a:r>
            <a:r>
              <a:rPr lang="ro-RO" altLang="en-US" dirty="0" smtClean="0"/>
              <a:t>          </a:t>
            </a:r>
            <a:r>
              <a:rPr lang="en-US" altLang="en-US" dirty="0" smtClean="0"/>
              <a:t>de </a:t>
            </a:r>
            <a:r>
              <a:rPr lang="en-US" altLang="en-US" dirty="0" err="1" smtClean="0"/>
              <a:t>difuzie</a:t>
            </a:r>
            <a:r>
              <a:rPr lang="en-US" altLang="en-US" dirty="0" smtClean="0"/>
              <a:t> i</a:t>
            </a:r>
            <a:r>
              <a:rPr lang="en-US" altLang="en-US" baseline="-25000" dirty="0" smtClean="0"/>
              <a:t>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şi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curentul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conducţie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baseline="-25000" dirty="0" err="1" smtClean="0"/>
              <a:t>c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22. Cum </a:t>
            </a:r>
            <a:r>
              <a:rPr lang="en-US" altLang="en-US" dirty="0" err="1" smtClean="0"/>
              <a:t>variază</a:t>
            </a:r>
            <a:r>
              <a:rPr lang="en-US" altLang="en-US" dirty="0" smtClean="0"/>
              <a:t> la o </a:t>
            </a:r>
            <a:r>
              <a:rPr lang="en-US" altLang="en-US" dirty="0" err="1" smtClean="0"/>
              <a:t>joncţiune</a:t>
            </a:r>
            <a:r>
              <a:rPr lang="en-US" altLang="en-US" dirty="0" smtClean="0"/>
              <a:t> p-n, la </a:t>
            </a:r>
            <a:r>
              <a:rPr lang="en-US" altLang="en-US" dirty="0" err="1" smtClean="0"/>
              <a:t>aplicarea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tensiuni</a:t>
            </a:r>
            <a:r>
              <a:rPr lang="en-US" altLang="en-US" dirty="0" smtClean="0"/>
              <a:t> inverse, </a:t>
            </a:r>
            <a:r>
              <a:rPr lang="en-US" altLang="en-US" dirty="0" err="1" smtClean="0"/>
              <a:t>lăţimea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regiunii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trecere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în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funcţie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concentraţiile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impurităţi</a:t>
            </a:r>
            <a:r>
              <a:rPr lang="en-US" altLang="en-US" dirty="0" smtClean="0"/>
              <a:t> din </a:t>
            </a:r>
            <a:r>
              <a:rPr lang="en-US" altLang="en-US" dirty="0" err="1" smtClean="0"/>
              <a:t>zonele</a:t>
            </a:r>
            <a:r>
              <a:rPr lang="en-US" altLang="en-US" dirty="0" smtClean="0"/>
              <a:t> respective?</a:t>
            </a:r>
          </a:p>
          <a:p>
            <a:pPr eaLnBrk="1" hangingPunct="1"/>
            <a:r>
              <a:rPr lang="en-US" altLang="en-US" dirty="0" smtClean="0"/>
              <a:t>23. Cum se </a:t>
            </a:r>
            <a:r>
              <a:rPr lang="en-US" altLang="en-US" dirty="0" err="1" smtClean="0"/>
              <a:t>comportă</a:t>
            </a:r>
            <a:r>
              <a:rPr lang="en-US" altLang="en-US" dirty="0" smtClean="0"/>
              <a:t>, din </a:t>
            </a:r>
            <a:r>
              <a:rPr lang="en-US" altLang="en-US" dirty="0" err="1" smtClean="0"/>
              <a:t>punct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vedere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conducţiei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electrice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regiunea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trecere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joncţiunii</a:t>
            </a:r>
            <a:r>
              <a:rPr lang="en-US" altLang="en-US" dirty="0" smtClean="0"/>
              <a:t> p –n?</a:t>
            </a:r>
          </a:p>
          <a:p>
            <a:pPr eaLnBrk="1" hangingPunct="1"/>
            <a:r>
              <a:rPr lang="en-US" altLang="en-US" dirty="0" smtClean="0"/>
              <a:t>24. Ce </a:t>
            </a:r>
            <a:r>
              <a:rPr lang="en-US" altLang="en-US" dirty="0" err="1" smtClean="0"/>
              <a:t>efect</a:t>
            </a:r>
            <a:r>
              <a:rPr lang="en-US" altLang="en-US" dirty="0" smtClean="0"/>
              <a:t> are </a:t>
            </a:r>
            <a:r>
              <a:rPr lang="en-US" altLang="en-US" dirty="0" err="1" smtClean="0"/>
              <a:t>asupra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lărgimii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regiunii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trecere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unei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joncţiuni</a:t>
            </a:r>
            <a:r>
              <a:rPr lang="en-US" altLang="en-US" dirty="0" smtClean="0"/>
              <a:t> p – n </a:t>
            </a:r>
            <a:r>
              <a:rPr lang="en-US" altLang="en-US" dirty="0" err="1" smtClean="0"/>
              <a:t>tensiunea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inversă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aplicată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joncţiunii</a:t>
            </a:r>
            <a:r>
              <a:rPr lang="en-US" altLang="en-US" dirty="0" smtClean="0"/>
              <a:t>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092019" y="2740525"/>
            <a:ext cx="8578850" cy="331193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25. Ce </a:t>
            </a:r>
            <a:r>
              <a:rPr lang="en-US" altLang="en-US" dirty="0" err="1" smtClean="0"/>
              <a:t>reprezintă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caracteristica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statică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diodei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semiconductoare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26. Ce se </a:t>
            </a:r>
            <a:r>
              <a:rPr lang="en-US" altLang="en-US" dirty="0" err="1" smtClean="0"/>
              <a:t>constată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aplicarea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dioda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semiconductoare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unor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tensiuni</a:t>
            </a:r>
            <a:r>
              <a:rPr lang="en-US" altLang="en-US" dirty="0" smtClean="0"/>
              <a:t> inverse </a:t>
            </a:r>
            <a:r>
              <a:rPr lang="en-US" altLang="en-US" dirty="0" err="1" smtClean="0"/>
              <a:t>mari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27. Cum </a:t>
            </a:r>
            <a:r>
              <a:rPr lang="en-US" altLang="en-US" dirty="0" err="1" smtClean="0"/>
              <a:t>depinde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în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expresia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caracteristicii</a:t>
            </a:r>
            <a:r>
              <a:rPr lang="en-US" altLang="en-US" dirty="0" smtClean="0"/>
              <a:t> </a:t>
            </a:r>
            <a:r>
              <a:rPr lang="ro-RO" altLang="en-US" dirty="0" smtClean="0"/>
              <a:t>voltamperice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unei</a:t>
            </a:r>
            <a:r>
              <a:rPr lang="en-US" altLang="en-US" dirty="0" smtClean="0"/>
              <a:t> diode </a:t>
            </a:r>
            <a:r>
              <a:rPr lang="en-US" altLang="en-US" dirty="0" err="1" smtClean="0"/>
              <a:t>semiconductoare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curentul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tensiunea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aplicată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joncţiunii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28. Ce </a:t>
            </a:r>
            <a:r>
              <a:rPr lang="en-US" altLang="en-US" dirty="0" err="1" smtClean="0"/>
              <a:t>efect</a:t>
            </a:r>
            <a:r>
              <a:rPr lang="en-US" altLang="en-US" dirty="0" smtClean="0"/>
              <a:t> are </a:t>
            </a:r>
            <a:r>
              <a:rPr lang="en-US" altLang="en-US" dirty="0" err="1" smtClean="0"/>
              <a:t>creşterea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temperaturii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joncţiunii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unei</a:t>
            </a:r>
            <a:r>
              <a:rPr lang="en-US" altLang="en-US" dirty="0" smtClean="0"/>
              <a:t> diode </a:t>
            </a:r>
            <a:r>
              <a:rPr lang="en-US" altLang="en-US" dirty="0" err="1" smtClean="0"/>
              <a:t>semiconductoare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asupra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valorii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curentului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diodă</a:t>
            </a:r>
            <a:r>
              <a:rPr lang="en-US" altLang="en-US" dirty="0" smtClean="0"/>
              <a:t>?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57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78</TotalTime>
  <Words>1319</Words>
  <Application>Microsoft Office PowerPoint</Application>
  <PresentationFormat>Widescreen</PresentationFormat>
  <Paragraphs>168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Corbel</vt:lpstr>
      <vt:lpstr>Times New Roman</vt:lpstr>
      <vt:lpstr>Wingdings</vt:lpstr>
      <vt:lpstr>Banded</vt:lpstr>
      <vt:lpstr>Test autoevaluare</vt:lpstr>
      <vt:lpstr>Structura cursului DMOE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AUTOTest</dc:title>
  <dc:creator>Microsoft account</dc:creator>
  <cp:lastModifiedBy>Microsoft account</cp:lastModifiedBy>
  <cp:revision>11</cp:revision>
  <dcterms:created xsi:type="dcterms:W3CDTF">2022-02-09T06:52:21Z</dcterms:created>
  <dcterms:modified xsi:type="dcterms:W3CDTF">2022-03-13T10:42:13Z</dcterms:modified>
</cp:coreProperties>
</file>