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2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132920" cy="1515533"/>
          </a:xfrm>
        </p:spPr>
        <p:txBody>
          <a:bodyPr/>
          <a:lstStyle/>
          <a:p>
            <a:r>
              <a:rPr lang="ro-RO" dirty="0" smtClean="0"/>
              <a:t>Tema 21 </a:t>
            </a:r>
            <a:br>
              <a:rPr lang="ro-RO" dirty="0" smtClean="0"/>
            </a:br>
            <a:r>
              <a:rPr lang="ro-RO" sz="4000" dirty="0" smtClean="0"/>
              <a:t>TESTE OPTOELECTRONICA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72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Principiile de operare ale </a:t>
            </a:r>
            <a:r>
              <a:rPr lang="ro-RO" dirty="0" err="1" smtClean="0"/>
              <a:t>fotoconductanțelor</a:t>
            </a:r>
            <a:r>
              <a:rPr lang="ro-RO" dirty="0" smtClean="0"/>
              <a:t> sunt:</a:t>
            </a:r>
          </a:p>
          <a:p>
            <a:r>
              <a:rPr lang="ro-RO" dirty="0" smtClean="0"/>
              <a:t>1. I</a:t>
            </a:r>
            <a:r>
              <a:rPr lang="ro-RO" baseline="-25000" dirty="0" smtClean="0"/>
              <a:t>B</a:t>
            </a:r>
            <a:r>
              <a:rPr lang="ro-RO" dirty="0" smtClean="0"/>
              <a:t> =  I</a:t>
            </a:r>
            <a:r>
              <a:rPr lang="ro-RO" baseline="-25000" dirty="0" smtClean="0"/>
              <a:t>B</a:t>
            </a:r>
            <a:r>
              <a:rPr lang="ro-RO" dirty="0" smtClean="0"/>
              <a:t> (P</a:t>
            </a:r>
            <a:r>
              <a:rPr lang="ro-RO" baseline="-25000" dirty="0" smtClean="0"/>
              <a:t>o</a:t>
            </a:r>
            <a:r>
              <a:rPr lang="ro-RO" dirty="0" smtClean="0"/>
              <a:t>)</a:t>
            </a:r>
          </a:p>
          <a:p>
            <a:r>
              <a:rPr lang="ro-RO" dirty="0" smtClean="0"/>
              <a:t>2. R = R</a:t>
            </a:r>
            <a:r>
              <a:rPr lang="ro-RO" baseline="-25000" dirty="0" smtClean="0"/>
              <a:t>0</a:t>
            </a:r>
            <a:r>
              <a:rPr lang="ro-RO" dirty="0" smtClean="0"/>
              <a:t> (P</a:t>
            </a:r>
            <a:r>
              <a:rPr lang="ro-RO" baseline="-25000" dirty="0" smtClean="0"/>
              <a:t>o</a:t>
            </a:r>
            <a:r>
              <a:rPr lang="ro-RO" dirty="0" smtClean="0"/>
              <a:t>)</a:t>
            </a:r>
          </a:p>
          <a:p>
            <a:r>
              <a:rPr lang="ro-RO" dirty="0" smtClean="0"/>
              <a:t>3. I = I</a:t>
            </a:r>
            <a:r>
              <a:rPr lang="ro-RO" baseline="-25000" dirty="0" smtClean="0"/>
              <a:t>o</a:t>
            </a:r>
            <a:r>
              <a:rPr lang="ro-RO" dirty="0" smtClean="0"/>
              <a:t> (P</a:t>
            </a:r>
            <a:r>
              <a:rPr lang="ro-RO" baseline="-25000" dirty="0" smtClean="0"/>
              <a:t>o</a:t>
            </a:r>
            <a:r>
              <a:rPr lang="ro-RO" dirty="0" smtClean="0"/>
              <a:t>)</a:t>
            </a:r>
          </a:p>
          <a:p>
            <a:endParaRPr lang="ro-RO" dirty="0"/>
          </a:p>
          <a:p>
            <a:r>
              <a:rPr lang="ro-RO" dirty="0" smtClean="0"/>
              <a:t>Dar a fotodiodei?</a:t>
            </a:r>
          </a:p>
          <a:p>
            <a:r>
              <a:rPr lang="ro-RO" dirty="0" smtClean="0"/>
              <a:t>Dar a fototranzistorului?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0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Care este deosebirea fototranzistorului de fotodiodă?</a:t>
            </a:r>
          </a:p>
          <a:p>
            <a:r>
              <a:rPr lang="ro-RO" dirty="0" smtClean="0"/>
              <a:t>1. Nu necesită fereastră pentru absorbția luminii incidente</a:t>
            </a:r>
          </a:p>
          <a:p>
            <a:r>
              <a:rPr lang="ro-RO" dirty="0" smtClean="0"/>
              <a:t>2.  Are amplificare internă</a:t>
            </a:r>
          </a:p>
          <a:p>
            <a:r>
              <a:rPr lang="ro-RO" dirty="0" smtClean="0"/>
              <a:t>3. Mărimea semnalului de ieșire nu depinde de materialul semiconductorului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65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           O fotodiodă este un </a:t>
            </a:r>
          </a:p>
          <a:p>
            <a:r>
              <a:rPr lang="ro-RO" dirty="0" smtClean="0"/>
              <a:t>1. Consumator de energie</a:t>
            </a:r>
          </a:p>
          <a:p>
            <a:r>
              <a:rPr lang="ro-RO" dirty="0" smtClean="0"/>
              <a:t>2. Un generator de energie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99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                         Fotodioda lucrează eficient la</a:t>
            </a:r>
          </a:p>
          <a:p>
            <a:r>
              <a:rPr lang="ro-RO" dirty="0" smtClean="0"/>
              <a:t>1. Polarizarea directă</a:t>
            </a:r>
          </a:p>
          <a:p>
            <a:r>
              <a:rPr lang="ro-RO" dirty="0" smtClean="0"/>
              <a:t>2. Polarizarea inversă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2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     Lucrul fotodiodei este asigurat când lungimea de undă incidentă este</a:t>
            </a:r>
          </a:p>
          <a:p>
            <a:r>
              <a:rPr lang="ro-RO" dirty="0" smtClean="0"/>
              <a:t>1. Mai mică ca </a:t>
            </a:r>
            <a:r>
              <a:rPr lang="ro-RO" dirty="0" err="1" smtClean="0"/>
              <a:t>Eg</a:t>
            </a:r>
            <a:endParaRPr lang="ro-RO" dirty="0" smtClean="0"/>
          </a:p>
          <a:p>
            <a:r>
              <a:rPr lang="ro-RO" dirty="0" smtClean="0"/>
              <a:t>2. Egală cu </a:t>
            </a:r>
            <a:r>
              <a:rPr lang="ro-RO" dirty="0" err="1" smtClean="0"/>
              <a:t>Eg</a:t>
            </a:r>
            <a:endParaRPr lang="ro-RO" dirty="0" smtClean="0"/>
          </a:p>
          <a:p>
            <a:r>
              <a:rPr lang="ro-RO" dirty="0" smtClean="0"/>
              <a:t>3. Mai mare ca </a:t>
            </a:r>
            <a:r>
              <a:rPr lang="ro-RO" dirty="0" err="1" smtClean="0"/>
              <a:t>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2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 smtClean="0"/>
              <a:t>Eficiența cuantică interioară este </a:t>
            </a:r>
          </a:p>
          <a:p>
            <a:r>
              <a:rPr lang="ro-RO" dirty="0" smtClean="0"/>
              <a:t>1. nr. de electroni colectați raportați la nr de fotoni intrați în detector</a:t>
            </a:r>
          </a:p>
          <a:p>
            <a:r>
              <a:rPr lang="ro-RO" dirty="0" smtClean="0"/>
              <a:t>2. nr. de electroni colectați raportați la nr de fotoni incidenți pe detector</a:t>
            </a:r>
          </a:p>
          <a:p>
            <a:r>
              <a:rPr lang="ro-RO" dirty="0" smtClean="0"/>
              <a:t>3. Fotocurentul generat raportat la puterea incidentă optică</a:t>
            </a:r>
          </a:p>
          <a:p>
            <a:endParaRPr lang="ro-RO" dirty="0"/>
          </a:p>
          <a:p>
            <a:r>
              <a:rPr lang="ro-RO" dirty="0" smtClean="0"/>
              <a:t>Dar eficiența cuantică exterioară?</a:t>
            </a:r>
          </a:p>
          <a:p>
            <a:r>
              <a:rPr lang="ro-RO" dirty="0" smtClean="0"/>
              <a:t>Dar </a:t>
            </a:r>
            <a:r>
              <a:rPr lang="ro-RO" dirty="0" err="1" smtClean="0"/>
              <a:t>responzivitatea</a:t>
            </a:r>
            <a:r>
              <a:rPr lang="ro-RO" dirty="0" smtClean="0"/>
              <a:t> detectorului?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34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Originea curentului de întuneric al </a:t>
            </a:r>
            <a:r>
              <a:rPr lang="ro-RO" dirty="0" err="1" smtClean="0"/>
              <a:t>fotodetectorulu</a:t>
            </a:r>
            <a:endParaRPr lang="ro-RO" dirty="0" smtClean="0"/>
          </a:p>
          <a:p>
            <a:r>
              <a:rPr lang="ro-RO" dirty="0" smtClean="0"/>
              <a:t>1. </a:t>
            </a:r>
            <a:r>
              <a:rPr lang="ro-RO" dirty="0" err="1" smtClean="0"/>
              <a:t>Fotogenerarea</a:t>
            </a:r>
            <a:r>
              <a:rPr lang="ro-RO" dirty="0" smtClean="0"/>
              <a:t> la intensități de lumină mici</a:t>
            </a:r>
          </a:p>
          <a:p>
            <a:r>
              <a:rPr lang="ro-RO" dirty="0" smtClean="0"/>
              <a:t>2. </a:t>
            </a:r>
            <a:r>
              <a:rPr lang="ro-RO" dirty="0" err="1" smtClean="0"/>
              <a:t>Termogenerarea</a:t>
            </a:r>
            <a:r>
              <a:rPr lang="ro-RO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0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Regimul fotovoltaic al diodei se realizează când</a:t>
            </a:r>
          </a:p>
          <a:p>
            <a:r>
              <a:rPr lang="ro-RO" dirty="0" smtClean="0"/>
              <a:t>1. Rezistența de sarcină este mult mai mare ca rezistența fotodiodei</a:t>
            </a:r>
          </a:p>
          <a:p>
            <a:r>
              <a:rPr lang="ro-RO" dirty="0" smtClean="0"/>
              <a:t>2. Rezistența de sarcină este mult mai mică ca rezistența de sarcină</a:t>
            </a:r>
          </a:p>
          <a:p>
            <a:endParaRPr lang="ro-RO" dirty="0"/>
          </a:p>
          <a:p>
            <a:r>
              <a:rPr lang="ro-RO" dirty="0" smtClean="0"/>
              <a:t>De ce?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9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Solicitare de parametri ideali la fotodiodă:</a:t>
            </a:r>
          </a:p>
          <a:p>
            <a:r>
              <a:rPr lang="ro-RO" dirty="0" smtClean="0"/>
              <a:t>1. liniaritate sau neliniaritate a semnalului de ieșire în raport cu cel de intrare</a:t>
            </a:r>
          </a:p>
          <a:p>
            <a:r>
              <a:rPr lang="ro-RO" dirty="0" smtClean="0"/>
              <a:t>2. Valori înalte sau mici ale tensiunii maxime inverse</a:t>
            </a:r>
          </a:p>
          <a:p>
            <a:r>
              <a:rPr lang="ro-RO" dirty="0" smtClean="0"/>
              <a:t>3. Timp de răspuns rapid sau încet</a:t>
            </a:r>
          </a:p>
          <a:p>
            <a:r>
              <a:rPr lang="ro-RO" dirty="0" smtClean="0"/>
              <a:t>4. Timp de creștere mare sau mic a fotocurentului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92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Viteza de răspuns la un semnal optic a fotodiodei depinde de</a:t>
            </a:r>
          </a:p>
          <a:p>
            <a:r>
              <a:rPr lang="ro-RO" dirty="0" smtClean="0"/>
              <a:t>1.  rezistența totală a diodei</a:t>
            </a:r>
          </a:p>
          <a:p>
            <a:r>
              <a:rPr lang="ro-RO" dirty="0" smtClean="0"/>
              <a:t>2. De capacitatea de barieră a diodei</a:t>
            </a:r>
          </a:p>
          <a:p>
            <a:endParaRPr lang="ro-RO" dirty="0"/>
          </a:p>
          <a:p>
            <a:r>
              <a:rPr lang="ro-RO" dirty="0" smtClean="0"/>
              <a:t>Nici un </a:t>
            </a:r>
            <a:r>
              <a:rPr lang="ro-RO" dirty="0" err="1" smtClean="0"/>
              <a:t>răaspuns</a:t>
            </a:r>
            <a:r>
              <a:rPr lang="ro-RO" dirty="0" smtClean="0"/>
              <a:t> nu este corect</a:t>
            </a:r>
          </a:p>
          <a:p>
            <a:r>
              <a:rPr lang="ro-RO" dirty="0" smtClean="0"/>
              <a:t>Ambele </a:t>
            </a:r>
            <a:r>
              <a:rPr lang="ro-RO" dirty="0" err="1" smtClean="0"/>
              <a:t>raspunsuri</a:t>
            </a:r>
            <a:r>
              <a:rPr lang="ro-RO" dirty="0" smtClean="0"/>
              <a:t> sunt corecte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79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363" y="2665401"/>
            <a:ext cx="4844472" cy="832402"/>
          </a:xfrm>
        </p:spPr>
        <p:txBody>
          <a:bodyPr>
            <a:normAutofit/>
          </a:bodyPr>
          <a:lstStyle/>
          <a:p>
            <a:r>
              <a:rPr lang="en-US" b="1" dirty="0" smtClean="0"/>
              <a:t>RECAPITULARE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86704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Influența temperaturii asupra parametrilor de bază ai fotodiodei?</a:t>
            </a:r>
          </a:p>
          <a:p>
            <a:pPr marL="0" indent="0">
              <a:buNone/>
            </a:pPr>
            <a:endParaRPr lang="ro-RO" dirty="0" smtClean="0"/>
          </a:p>
          <a:p>
            <a:r>
              <a:rPr lang="ro-RO" dirty="0" smtClean="0"/>
              <a:t>nu, de ce?</a:t>
            </a:r>
          </a:p>
          <a:p>
            <a:r>
              <a:rPr lang="ro-RO" dirty="0" smtClean="0"/>
              <a:t>da, de 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Ce este pragul de detectare al fotodiodei?</a:t>
            </a:r>
          </a:p>
          <a:p>
            <a:r>
              <a:rPr lang="ro-RO" dirty="0" smtClean="0"/>
              <a:t>Semnalul de fond în lipsa iluminării raportat la </a:t>
            </a:r>
            <a:r>
              <a:rPr lang="ro-RO" dirty="0" err="1" smtClean="0"/>
              <a:t>responzivitatea</a:t>
            </a:r>
            <a:r>
              <a:rPr lang="ro-RO" dirty="0" smtClean="0"/>
              <a:t> fotodiodei</a:t>
            </a:r>
          </a:p>
          <a:p>
            <a:r>
              <a:rPr lang="ro-RO" dirty="0" err="1" smtClean="0"/>
              <a:t>Responzivitatea</a:t>
            </a:r>
            <a:r>
              <a:rPr lang="ro-RO" dirty="0" smtClean="0"/>
              <a:t> fotodiodei raportat la semnalul de fond în lipsa iluminării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Care este funcția stratului intrinsec în fotodioda </a:t>
            </a:r>
            <a:r>
              <a:rPr lang="ro-RO" dirty="0" err="1" smtClean="0"/>
              <a:t>Shottky</a:t>
            </a:r>
            <a:r>
              <a:rPr lang="ro-RO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450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Are sunt deosebirile principale a fotodiodei prin avalanșă de pin dioda?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67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Ce strat suplimentar au </a:t>
            </a:r>
            <a:r>
              <a:rPr lang="ro-RO" dirty="0" err="1" smtClean="0"/>
              <a:t>fotodetectoarele</a:t>
            </a:r>
            <a:r>
              <a:rPr lang="ro-RO" dirty="0" smtClean="0"/>
              <a:t> în comparație cu diodele nededicate </a:t>
            </a:r>
            <a:r>
              <a:rPr lang="ro-RO" dirty="0" err="1" smtClean="0"/>
              <a:t>fotodetectării</a:t>
            </a:r>
            <a:r>
              <a:rPr lang="ro-RO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249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Numiți deosebirile constructive specifice</a:t>
            </a:r>
          </a:p>
          <a:p>
            <a:r>
              <a:rPr lang="ro-RO" dirty="0" smtClean="0"/>
              <a:t>1. </a:t>
            </a:r>
            <a:r>
              <a:rPr lang="ro-RO" dirty="0" err="1" smtClean="0"/>
              <a:t>Fotomultiplicatorulu</a:t>
            </a:r>
            <a:endParaRPr lang="ro-RO" dirty="0" smtClean="0"/>
          </a:p>
          <a:p>
            <a:r>
              <a:rPr lang="ro-RO" dirty="0" smtClean="0"/>
              <a:t>2. </a:t>
            </a:r>
            <a:r>
              <a:rPr lang="ro-RO" dirty="0" err="1" smtClean="0"/>
              <a:t>Fotodetectorului</a:t>
            </a:r>
            <a:r>
              <a:rPr lang="ro-RO" dirty="0" smtClean="0"/>
              <a:t> cu cavitate rezonantă</a:t>
            </a:r>
          </a:p>
          <a:p>
            <a:r>
              <a:rPr lang="ro-RO" dirty="0" smtClean="0"/>
              <a:t>3. Detectorului integrat cu acumulare de sarcină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0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Deosebirea LED-ului de fotodiodă</a:t>
            </a:r>
          </a:p>
          <a:p>
            <a:endParaRPr lang="ro-RO" dirty="0"/>
          </a:p>
          <a:p>
            <a:r>
              <a:rPr lang="ro-RO" dirty="0" smtClean="0"/>
              <a:t>1. lucrează la polarizare directă</a:t>
            </a:r>
          </a:p>
          <a:p>
            <a:r>
              <a:rPr lang="ro-RO" dirty="0" smtClean="0"/>
              <a:t>2. Lucrează la polarizare inversă</a:t>
            </a:r>
          </a:p>
          <a:p>
            <a:r>
              <a:rPr lang="ro-RO" dirty="0" smtClean="0"/>
              <a:t>3. Sunt emițătoare de lumină monocromatică</a:t>
            </a:r>
          </a:p>
          <a:p>
            <a:r>
              <a:rPr lang="ro-RO" dirty="0" smtClean="0"/>
              <a:t>4. Sunt receptoare de lumină monocromatică</a:t>
            </a:r>
          </a:p>
          <a:p>
            <a:r>
              <a:rPr lang="ro-RO" dirty="0" smtClean="0"/>
              <a:t>5 Durata de exploatare foarte mare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91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Pentru a obține o luminozitate practic egală cum trebuie unite în circuit mai multe LED-uri:</a:t>
            </a:r>
          </a:p>
          <a:p>
            <a:r>
              <a:rPr lang="ro-RO" dirty="0" smtClean="0"/>
              <a:t>Conectare paralel</a:t>
            </a:r>
          </a:p>
          <a:p>
            <a:r>
              <a:rPr lang="ro-RO" dirty="0" smtClean="0"/>
              <a:t>Conectare serie</a:t>
            </a:r>
          </a:p>
          <a:p>
            <a:endParaRPr lang="ro-RO" dirty="0"/>
          </a:p>
          <a:p>
            <a:r>
              <a:rPr lang="ro-RO" dirty="0" smtClean="0"/>
              <a:t>Explicați de 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67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Dezavantajele unirii în serie a mai multor LED-uri sunt:</a:t>
            </a:r>
          </a:p>
          <a:p>
            <a:r>
              <a:rPr lang="ro-RO" dirty="0" smtClean="0"/>
              <a:t>Dar a unirii în paralel a LED-urilor?</a:t>
            </a:r>
          </a:p>
          <a:p>
            <a:r>
              <a:rPr lang="ro-RO" dirty="0" smtClean="0"/>
              <a:t>Ce prevede conectarea LED-urilor în matrice?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636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Ce este emisie stimulată de radiație optică?</a:t>
            </a:r>
          </a:p>
          <a:p>
            <a:r>
              <a:rPr lang="ro-RO" dirty="0" smtClean="0"/>
              <a:t>Ce este emisie spontană de radiație optică?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0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293" y="443189"/>
            <a:ext cx="3492158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MD" sz="2800" dirty="0"/>
              <a:t>Întrebări recapitulare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La efectul de </a:t>
            </a:r>
            <a:r>
              <a:rPr lang="ro-RO" dirty="0" err="1" smtClean="0"/>
              <a:t>fotoluminiscență</a:t>
            </a:r>
            <a:r>
              <a:rPr lang="ro-RO" dirty="0" smtClean="0"/>
              <a:t> excitația apare din:</a:t>
            </a:r>
          </a:p>
          <a:p>
            <a:r>
              <a:rPr lang="ro-RO" dirty="0" smtClean="0"/>
              <a:t>1. bombardarea cu fascicul de electroni</a:t>
            </a:r>
          </a:p>
          <a:p>
            <a:r>
              <a:rPr lang="ro-RO" dirty="0" smtClean="0"/>
              <a:t>2. absorbția de fotoni</a:t>
            </a:r>
          </a:p>
          <a:p>
            <a:r>
              <a:rPr lang="ro-RO" dirty="0" smtClean="0"/>
              <a:t>3.  Aplicarea unui </a:t>
            </a:r>
            <a:r>
              <a:rPr lang="ro-RO" dirty="0" err="1" smtClean="0"/>
              <a:t>cîmp</a:t>
            </a:r>
            <a:r>
              <a:rPr lang="ro-RO" dirty="0" smtClean="0"/>
              <a:t> electric puternic </a:t>
            </a:r>
            <a:r>
              <a:rPr lang="ro-RO" dirty="0" err="1" smtClean="0"/>
              <a:t>altenativ</a:t>
            </a:r>
            <a:endParaRPr lang="ro-RO" dirty="0" smtClean="0"/>
          </a:p>
          <a:p>
            <a:r>
              <a:rPr lang="ro-RO" dirty="0" smtClean="0"/>
              <a:t>4.  Aplicarea unui câmp electric puternic continuu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Radiația spontană optică este coerentă sau necoerentă?</a:t>
            </a:r>
          </a:p>
          <a:p>
            <a:r>
              <a:rPr lang="ro-RO" dirty="0" smtClean="0"/>
              <a:t>Radiația optică stimulată este coerentă sau necoerentă? De 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868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Teste</a:t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16654" y="554831"/>
            <a:ext cx="74083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 err="1"/>
              <a:t>Alegeti</a:t>
            </a:r>
            <a:r>
              <a:rPr lang="ro-RO" sz="2400" dirty="0"/>
              <a:t> coloana de </a:t>
            </a:r>
            <a:r>
              <a:rPr lang="ro-RO" sz="2400" dirty="0" err="1"/>
              <a:t>de</a:t>
            </a:r>
            <a:r>
              <a:rPr lang="ro-RO" sz="2400" dirty="0"/>
              <a:t> proprietăți ce corespunde LED-ului, </a:t>
            </a:r>
          </a:p>
          <a:p>
            <a:r>
              <a:rPr lang="ro-RO" sz="2400" dirty="0"/>
              <a:t>și care corespunde Diodei Laser</a:t>
            </a:r>
            <a:endParaRPr lang="fr-FR" sz="2400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598620" y="1596537"/>
            <a:ext cx="5293773" cy="4641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ysClr val="windowText" lastClr="000000"/>
              </a:buClr>
              <a:buNone/>
            </a:pPr>
            <a:endParaRPr lang="en-US" altLang="zh-TW" sz="1351" dirty="0">
              <a:solidFill>
                <a:sysClr val="windowText" lastClr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Radiația stimulată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Spectru de emisie îngust, liniar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RO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</a:t>
            </a:r>
            <a:r>
              <a:rPr lang="en-US" altLang="zh-TW" b="1" dirty="0" err="1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oerent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Putere ieșire înaltă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Dispozitiv de prag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Dependență de T puternică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Eficiența de cuplare cu fibra optică înaltă</a:t>
            </a:r>
            <a:endParaRPr lang="zh-TW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7317641" y="1596537"/>
            <a:ext cx="5090167" cy="434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Clr>
                <a:sysClr val="windowText" lastClr="000000"/>
              </a:buClr>
              <a:buNone/>
            </a:pPr>
            <a:endParaRPr lang="en-US" altLang="zh-TW" sz="1200" dirty="0">
              <a:solidFill>
                <a:sysClr val="windowText" lastClr="00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Radiația spontană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Spectru emisie larg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RO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</a:t>
            </a:r>
            <a:r>
              <a:rPr lang="en-US" altLang="zh-TW" b="1" dirty="0" err="1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ncoerent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Putere ieșire joasă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Curentul nu are prag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Dependență de T slabă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742932" lvl="1" indent="-285744" defTabSz="914377"/>
            <a:r>
              <a:rPr lang="ro-MD" altLang="zh-TW" b="1" dirty="0">
                <a:solidFill>
                  <a:srgbClr val="C0504D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Eficiența cuplare cu fibra optică joasă</a:t>
            </a:r>
            <a:endParaRPr lang="en-US" altLang="zh-TW" b="1" dirty="0">
              <a:solidFill>
                <a:srgbClr val="C0504D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2368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Pentru a obține unele din condiții ale diodei laser sunt necesare:</a:t>
            </a:r>
          </a:p>
          <a:p>
            <a:r>
              <a:rPr lang="ro-RO" dirty="0" smtClean="0"/>
              <a:t>1. Realizarea Inversiei populației</a:t>
            </a:r>
          </a:p>
          <a:p>
            <a:r>
              <a:rPr lang="ro-RO" dirty="0" smtClean="0"/>
              <a:t>2. Realizarea unui rezonator</a:t>
            </a:r>
          </a:p>
          <a:p>
            <a:r>
              <a:rPr lang="ro-RO" dirty="0" smtClean="0"/>
              <a:t>3. Emisia stimulată</a:t>
            </a:r>
          </a:p>
          <a:p>
            <a:r>
              <a:rPr lang="ro-RO" dirty="0" smtClean="0"/>
              <a:t>4. Emisia spontană</a:t>
            </a:r>
          </a:p>
          <a:p>
            <a:r>
              <a:rPr lang="ro-RO" dirty="0" smtClean="0"/>
              <a:t>Alegeți răspunsul (</a:t>
            </a:r>
            <a:r>
              <a:rPr lang="ro-RO" dirty="0" err="1" smtClean="0"/>
              <a:t>ile</a:t>
            </a:r>
            <a:r>
              <a:rPr lang="ro-RO" dirty="0" smtClean="0"/>
              <a:t>) corect(e) și le explicați.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20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Teste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4689" y="1220048"/>
            <a:ext cx="2285797" cy="485984"/>
          </a:xfrm>
        </p:spPr>
        <p:txBody>
          <a:bodyPr/>
          <a:lstStyle/>
          <a:p>
            <a:r>
              <a:rPr lang="ro-RO" dirty="0" smtClean="0"/>
              <a:t>Un optocuplor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8" y="2207360"/>
            <a:ext cx="11081148" cy="4650640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1. Asigură izolarea circuitului de împământare</a:t>
            </a:r>
          </a:p>
          <a:p>
            <a:pPr algn="just"/>
            <a:r>
              <a:rPr lang="ro-RO" dirty="0" smtClean="0"/>
              <a:t>2. Cuplează energia de la un circuit la altul</a:t>
            </a:r>
          </a:p>
          <a:p>
            <a:pPr algn="just"/>
            <a:r>
              <a:rPr lang="ro-RO" dirty="0" smtClean="0"/>
              <a:t>3. Lucrează ca un releu electric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Corect este răspunsul:</a:t>
            </a:r>
          </a:p>
          <a:p>
            <a:pPr marL="0" indent="0" algn="just">
              <a:buNone/>
            </a:pPr>
            <a:r>
              <a:rPr lang="ro-RO" dirty="0" smtClean="0"/>
              <a:t>1. </a:t>
            </a:r>
          </a:p>
          <a:p>
            <a:pPr marL="0" indent="0" algn="just">
              <a:buNone/>
            </a:pPr>
            <a:r>
              <a:rPr lang="ro-RO" dirty="0" smtClean="0"/>
              <a:t>2. </a:t>
            </a:r>
          </a:p>
          <a:p>
            <a:pPr marL="0" indent="0" algn="just">
              <a:buNone/>
            </a:pPr>
            <a:r>
              <a:rPr lang="ro-RO" dirty="0" smtClean="0"/>
              <a:t>3. </a:t>
            </a:r>
          </a:p>
          <a:p>
            <a:pPr marL="0" indent="0" algn="just">
              <a:buNone/>
            </a:pPr>
            <a:r>
              <a:rPr lang="ro-RO" dirty="0" smtClean="0"/>
              <a:t>4 Toate sunt corecte</a:t>
            </a:r>
          </a:p>
        </p:txBody>
      </p:sp>
    </p:spTree>
    <p:extLst>
      <p:ext uri="{BB962C8B-B14F-4D97-AF65-F5344CB8AC3E}">
        <p14:creationId xmlns:p14="http://schemas.microsoft.com/office/powerpoint/2010/main" val="3239012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577497"/>
            <a:ext cx="10877541" cy="639763"/>
          </a:xfrm>
        </p:spPr>
        <p:txBody>
          <a:bodyPr>
            <a:normAutofit fontScale="85000" lnSpcReduction="10000"/>
          </a:bodyPr>
          <a:lstStyle/>
          <a:p>
            <a:r>
              <a:rPr lang="ro-RO" dirty="0" smtClean="0"/>
              <a:t>Un optocuplor constă din </a:t>
            </a:r>
            <a:r>
              <a:rPr lang="ro-RO" dirty="0" err="1" smtClean="0"/>
              <a:t>din</a:t>
            </a:r>
            <a:r>
              <a:rPr lang="ro-RO" dirty="0" smtClean="0"/>
              <a:t> un emitor </a:t>
            </a:r>
            <a:r>
              <a:rPr lang="ro-RO" dirty="0" err="1" smtClean="0"/>
              <a:t>întrun</a:t>
            </a:r>
            <a:r>
              <a:rPr lang="ro-RO" dirty="0" smtClean="0"/>
              <a:t> spectru careva, un mediu transparent și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035" y="3337892"/>
            <a:ext cx="11081148" cy="1766124"/>
          </a:xfrm>
        </p:spPr>
        <p:txBody>
          <a:bodyPr/>
          <a:lstStyle/>
          <a:p>
            <a:pPr algn="just"/>
            <a:r>
              <a:rPr lang="ro-RO" dirty="0" smtClean="0"/>
              <a:t>1 Un </a:t>
            </a:r>
            <a:r>
              <a:rPr lang="ro-RO" dirty="0" err="1" smtClean="0"/>
              <a:t>fotodetector</a:t>
            </a:r>
            <a:r>
              <a:rPr lang="ro-RO" dirty="0" smtClean="0"/>
              <a:t> la lungimi de undă respectiv</a:t>
            </a:r>
          </a:p>
          <a:p>
            <a:pPr algn="just"/>
            <a:r>
              <a:rPr lang="ro-RO" dirty="0" smtClean="0"/>
              <a:t>2.Un LED- detector fotometric</a:t>
            </a:r>
          </a:p>
          <a:p>
            <a:pPr algn="just"/>
            <a:r>
              <a:rPr lang="ro-RO" dirty="0" smtClean="0"/>
              <a:t>3. Niciuna din cele expuse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32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556067" cy="823912"/>
          </a:xfrm>
        </p:spPr>
        <p:txBody>
          <a:bodyPr>
            <a:normAutofit/>
          </a:bodyPr>
          <a:lstStyle/>
          <a:p>
            <a:r>
              <a:rPr lang="ro-RO" dirty="0" smtClean="0"/>
              <a:t>Un </a:t>
            </a:r>
            <a:r>
              <a:rPr lang="ro-RO" dirty="0" err="1" smtClean="0"/>
              <a:t>fotoemitor</a:t>
            </a:r>
            <a:r>
              <a:rPr lang="ro-RO" dirty="0" smtClean="0"/>
              <a:t> trebuie să asigure primar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4" y="3554022"/>
            <a:ext cx="10877541" cy="1915753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 smtClean="0"/>
              <a:t>1. eficiența maximă de eficiență de cuplare cu emitorul</a:t>
            </a:r>
          </a:p>
          <a:p>
            <a:pPr algn="just"/>
            <a:r>
              <a:rPr lang="ro-RO" dirty="0" smtClean="0"/>
              <a:t>2. Căderea de tensiune la comutare este mai importantă ca eficiența cuantică și lărgimea benzii optice sensibile</a:t>
            </a:r>
          </a:p>
          <a:p>
            <a:pPr algn="just"/>
            <a:r>
              <a:rPr lang="ro-RO" dirty="0" smtClean="0"/>
              <a:t>3. Ambele răspunsuri sunt corecte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218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93" y="513468"/>
            <a:ext cx="10877541" cy="639763"/>
          </a:xfrm>
        </p:spPr>
        <p:txBody>
          <a:bodyPr/>
          <a:lstStyle/>
          <a:p>
            <a:r>
              <a:rPr lang="ro-RO" dirty="0" smtClean="0"/>
              <a:t>În calitatea de </a:t>
            </a:r>
            <a:r>
              <a:rPr lang="ro-RO" dirty="0" err="1" smtClean="0"/>
              <a:t>fotodetector</a:t>
            </a:r>
            <a:r>
              <a:rPr lang="ro-RO" dirty="0" smtClean="0"/>
              <a:t> trebuie să utilizați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207360"/>
            <a:ext cx="10877541" cy="3035059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1. O fotodiodă cu </a:t>
            </a:r>
            <a:r>
              <a:rPr lang="ro-RO" dirty="0" err="1" smtClean="0"/>
              <a:t>responzivitatea</a:t>
            </a:r>
            <a:r>
              <a:rPr lang="ro-RO" dirty="0" smtClean="0"/>
              <a:t> înaltă</a:t>
            </a:r>
          </a:p>
          <a:p>
            <a:pPr algn="just"/>
            <a:r>
              <a:rPr lang="ro-RO" dirty="0" smtClean="0"/>
              <a:t>2. Un fototranzistor cu joncțiunea baza-colector la </a:t>
            </a:r>
            <a:r>
              <a:rPr lang="ro-RO" dirty="0" err="1" smtClean="0"/>
              <a:t>la</a:t>
            </a:r>
            <a:r>
              <a:rPr lang="ro-RO" dirty="0" smtClean="0"/>
              <a:t> fotodiodă</a:t>
            </a:r>
          </a:p>
          <a:p>
            <a:pPr algn="just"/>
            <a:r>
              <a:rPr lang="ro-RO" dirty="0" smtClean="0"/>
              <a:t>3. O fotodiodă și un </a:t>
            </a:r>
            <a:r>
              <a:rPr lang="ro-RO" dirty="0" err="1" smtClean="0"/>
              <a:t>un</a:t>
            </a:r>
            <a:r>
              <a:rPr lang="ro-RO" dirty="0" smtClean="0"/>
              <a:t> tranzistor separat pentru amplificarea semnalului curentului fotodiodei</a:t>
            </a:r>
          </a:p>
          <a:p>
            <a:pPr marL="0" indent="0" algn="just">
              <a:buNone/>
            </a:pPr>
            <a:endParaRPr lang="ro-RO" dirty="0" smtClean="0"/>
          </a:p>
          <a:p>
            <a:pPr marL="0" indent="0" algn="just">
              <a:buNone/>
            </a:pPr>
            <a:r>
              <a:rPr lang="ro-RO" dirty="0" smtClean="0"/>
              <a:t>1,2 3 sau toate sunt corecte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582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241" y="563344"/>
            <a:ext cx="9045081" cy="639763"/>
          </a:xfrm>
        </p:spPr>
        <p:txBody>
          <a:bodyPr>
            <a:normAutofit/>
          </a:bodyPr>
          <a:lstStyle/>
          <a:p>
            <a:r>
              <a:rPr lang="ro-RO" dirty="0" smtClean="0"/>
              <a:t>Timpul de răspuns al optocuplorului este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207360"/>
            <a:ext cx="10673933" cy="3035059"/>
          </a:xfrm>
        </p:spPr>
        <p:txBody>
          <a:bodyPr/>
          <a:lstStyle/>
          <a:p>
            <a:pPr algn="just"/>
            <a:r>
              <a:rPr lang="ro-RO" dirty="0" smtClean="0"/>
              <a:t>1  Relativ mic</a:t>
            </a:r>
          </a:p>
          <a:p>
            <a:pPr algn="just"/>
            <a:r>
              <a:rPr lang="ro-RO" dirty="0" smtClean="0"/>
              <a:t>2. Relativ mare</a:t>
            </a:r>
          </a:p>
          <a:p>
            <a:pPr algn="just"/>
            <a:r>
              <a:rPr lang="ro-RO" dirty="0" smtClean="0"/>
              <a:t>3  Relativ mic și dictat de capacitatea joncțiunii fotodiodei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900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729" y="397090"/>
            <a:ext cx="9859508" cy="639763"/>
          </a:xfrm>
        </p:spPr>
        <p:txBody>
          <a:bodyPr>
            <a:normAutofit/>
          </a:bodyPr>
          <a:lstStyle/>
          <a:p>
            <a:r>
              <a:rPr lang="ro-RO" dirty="0" smtClean="0"/>
              <a:t>Unul din cei mai importanți parametri ai optocuplorului sunt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207360"/>
            <a:ext cx="9859507" cy="3035059"/>
          </a:xfrm>
        </p:spPr>
        <p:txBody>
          <a:bodyPr/>
          <a:lstStyle/>
          <a:p>
            <a:pPr algn="just"/>
            <a:r>
              <a:rPr lang="ro-RO" dirty="0" smtClean="0"/>
              <a:t>Comutarea circuitul electric</a:t>
            </a:r>
          </a:p>
          <a:p>
            <a:pPr algn="just"/>
            <a:r>
              <a:rPr lang="ro-RO" dirty="0" smtClean="0"/>
              <a:t>Izolarea de circuitul electric extern</a:t>
            </a:r>
          </a:p>
          <a:p>
            <a:pPr algn="just"/>
            <a:r>
              <a:rPr lang="ro-RO" dirty="0" smtClean="0"/>
              <a:t>Rata de transfer a curentului </a:t>
            </a:r>
          </a:p>
          <a:p>
            <a:pPr algn="just"/>
            <a:r>
              <a:rPr lang="ro-RO" dirty="0" smtClean="0"/>
              <a:t>Timpul de răspuns</a:t>
            </a:r>
          </a:p>
          <a:p>
            <a:pPr algn="just"/>
            <a:endParaRPr lang="ro-RO" dirty="0" smtClean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27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5949" y="463591"/>
            <a:ext cx="2975012" cy="639763"/>
          </a:xfrm>
        </p:spPr>
        <p:txBody>
          <a:bodyPr/>
          <a:lstStyle/>
          <a:p>
            <a:r>
              <a:rPr lang="ro-RO" dirty="0" smtClean="0"/>
              <a:t>Ce este corect?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207360"/>
            <a:ext cx="10063115" cy="3035059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1. Fotodioda este dispozitiv cu cea mai rapidă comutare dar cu curent de scurgere mare</a:t>
            </a:r>
          </a:p>
          <a:p>
            <a:pPr algn="just"/>
            <a:r>
              <a:rPr lang="ro-RO" dirty="0" smtClean="0"/>
              <a:t>2. Fototranzistorul este dispozitiv cu curent de scurgerea foarte mic</a:t>
            </a:r>
          </a:p>
          <a:p>
            <a:pPr algn="just"/>
            <a:r>
              <a:rPr lang="ro-RO" dirty="0" smtClean="0"/>
              <a:t>3 Fotodioda este dispozitiv cu cea mai rapidă conectare dar cu curent de scurgere foarte mic</a:t>
            </a:r>
          </a:p>
          <a:p>
            <a:pPr algn="just"/>
            <a:r>
              <a:rPr lang="ro-RO" dirty="0" smtClean="0"/>
              <a:t>4. </a:t>
            </a:r>
            <a:r>
              <a:rPr lang="ro-RO" dirty="0" err="1" smtClean="0"/>
              <a:t>FotoDarlington</a:t>
            </a:r>
            <a:r>
              <a:rPr lang="ro-RO" dirty="0" smtClean="0"/>
              <a:t> tranzistorul are rata de transfer a curentului foarte mică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86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073" y="656253"/>
            <a:ext cx="8818563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MD" sz="2800" dirty="0"/>
              <a:t>Întrebări recapitulare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La efectul de </a:t>
            </a:r>
            <a:r>
              <a:rPr lang="ro-RO" dirty="0" err="1" smtClean="0"/>
              <a:t>fotoluminiscență</a:t>
            </a:r>
            <a:r>
              <a:rPr lang="ro-RO" dirty="0" smtClean="0"/>
              <a:t> excitația apare din:</a:t>
            </a:r>
          </a:p>
          <a:p>
            <a:r>
              <a:rPr lang="ro-RO" dirty="0" smtClean="0"/>
              <a:t>1. bombardarea cu fascicul de electroni</a:t>
            </a:r>
          </a:p>
          <a:p>
            <a:r>
              <a:rPr lang="ro-RO" dirty="0" smtClean="0"/>
              <a:t>2. absorbția de fotoni</a:t>
            </a:r>
          </a:p>
          <a:p>
            <a:r>
              <a:rPr lang="ro-RO" dirty="0" smtClean="0"/>
              <a:t>3.  Aplicarea unui </a:t>
            </a:r>
            <a:r>
              <a:rPr lang="ro-RO" dirty="0" err="1" smtClean="0"/>
              <a:t>cîmp</a:t>
            </a:r>
            <a:r>
              <a:rPr lang="ro-RO" dirty="0" smtClean="0"/>
              <a:t> electric puternic </a:t>
            </a:r>
            <a:r>
              <a:rPr lang="ro-RO" dirty="0" err="1" smtClean="0"/>
              <a:t>altenativ</a:t>
            </a:r>
            <a:endParaRPr lang="ro-RO" dirty="0" smtClean="0"/>
          </a:p>
          <a:p>
            <a:r>
              <a:rPr lang="ro-RO" dirty="0" smtClean="0"/>
              <a:t>4.  Aplicarea unui câmp electric puternic continuu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78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1577" y="3234795"/>
            <a:ext cx="9018494" cy="2632605"/>
          </a:xfrm>
        </p:spPr>
        <p:txBody>
          <a:bodyPr/>
          <a:lstStyle/>
          <a:p>
            <a:r>
              <a:rPr lang="ro-RO" dirty="0" smtClean="0"/>
              <a:t>Care este diferența între optocuplor și optoizolator?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86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 smtClean="0"/>
              <a:t>Catodoluminscența</a:t>
            </a:r>
            <a:r>
              <a:rPr lang="ro-RO" dirty="0" smtClean="0"/>
              <a:t> este ca urmare de  </a:t>
            </a:r>
          </a:p>
          <a:p>
            <a:r>
              <a:rPr lang="en-GB" dirty="0"/>
              <a:t>1. </a:t>
            </a:r>
            <a:r>
              <a:rPr lang="en-GB" dirty="0" err="1"/>
              <a:t>bombardarea</a:t>
            </a:r>
            <a:r>
              <a:rPr lang="en-GB" dirty="0"/>
              <a:t> cu </a:t>
            </a:r>
            <a:r>
              <a:rPr lang="en-GB" dirty="0" err="1"/>
              <a:t>fascicul</a:t>
            </a:r>
            <a:r>
              <a:rPr lang="en-GB" dirty="0"/>
              <a:t> de </a:t>
            </a:r>
            <a:r>
              <a:rPr lang="en-GB" dirty="0" err="1"/>
              <a:t>electroni</a:t>
            </a:r>
            <a:endParaRPr lang="en-GB" dirty="0"/>
          </a:p>
          <a:p>
            <a:r>
              <a:rPr lang="en-GB" dirty="0"/>
              <a:t>2. </a:t>
            </a:r>
            <a:r>
              <a:rPr lang="en-GB" dirty="0" err="1"/>
              <a:t>absorbția</a:t>
            </a:r>
            <a:r>
              <a:rPr lang="en-GB" dirty="0"/>
              <a:t> de </a:t>
            </a:r>
            <a:r>
              <a:rPr lang="en-GB" dirty="0" err="1"/>
              <a:t>fotoni</a:t>
            </a:r>
            <a:endParaRPr lang="en-GB" dirty="0"/>
          </a:p>
          <a:p>
            <a:r>
              <a:rPr lang="en-GB" dirty="0"/>
              <a:t>3.  </a:t>
            </a:r>
            <a:r>
              <a:rPr lang="en-GB" dirty="0" err="1"/>
              <a:t>Aplicarea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cîmp</a:t>
            </a:r>
            <a:r>
              <a:rPr lang="en-GB" dirty="0"/>
              <a:t> electric </a:t>
            </a:r>
            <a:r>
              <a:rPr lang="en-GB" dirty="0" err="1"/>
              <a:t>puternic</a:t>
            </a:r>
            <a:r>
              <a:rPr lang="en-GB" dirty="0"/>
              <a:t> </a:t>
            </a:r>
            <a:r>
              <a:rPr lang="en-GB" dirty="0" err="1"/>
              <a:t>altenativ</a:t>
            </a:r>
            <a:endParaRPr lang="en-GB" dirty="0"/>
          </a:p>
          <a:p>
            <a:r>
              <a:rPr lang="en-GB" dirty="0"/>
              <a:t>4.  </a:t>
            </a:r>
            <a:r>
              <a:rPr lang="en-GB" dirty="0" err="1"/>
              <a:t>Aplicarea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câmp</a:t>
            </a:r>
            <a:r>
              <a:rPr lang="en-GB" dirty="0"/>
              <a:t> electric </a:t>
            </a:r>
            <a:r>
              <a:rPr lang="en-GB" dirty="0" smtClean="0"/>
              <a:t>p</a:t>
            </a:r>
            <a:r>
              <a:rPr lang="ro-RO" dirty="0" smtClean="0"/>
              <a:t>u</a:t>
            </a:r>
            <a:r>
              <a:rPr lang="en-GB" dirty="0" err="1" smtClean="0"/>
              <a:t>ternic</a:t>
            </a:r>
            <a:r>
              <a:rPr lang="en-GB" dirty="0" smtClean="0"/>
              <a:t> </a:t>
            </a:r>
            <a:r>
              <a:rPr lang="en-GB" dirty="0" err="1"/>
              <a:t>continuu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8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 smtClean="0"/>
              <a:t>Electroluminscența</a:t>
            </a:r>
            <a:r>
              <a:rPr lang="ro-RO" dirty="0" smtClean="0"/>
              <a:t> este rezultatul:</a:t>
            </a:r>
          </a:p>
          <a:p>
            <a:r>
              <a:rPr lang="en-GB" dirty="0"/>
              <a:t>1. </a:t>
            </a:r>
            <a:r>
              <a:rPr lang="en-GB" dirty="0" smtClean="0"/>
              <a:t>bombard</a:t>
            </a:r>
            <a:r>
              <a:rPr lang="ro-RO" dirty="0" err="1" smtClean="0"/>
              <a:t>ării</a:t>
            </a:r>
            <a:r>
              <a:rPr lang="en-GB" dirty="0" smtClean="0"/>
              <a:t> </a:t>
            </a:r>
            <a:r>
              <a:rPr lang="en-GB" dirty="0"/>
              <a:t>cu </a:t>
            </a:r>
            <a:r>
              <a:rPr lang="en-GB" dirty="0" err="1"/>
              <a:t>fascicul</a:t>
            </a:r>
            <a:r>
              <a:rPr lang="en-GB" dirty="0"/>
              <a:t> de </a:t>
            </a:r>
            <a:r>
              <a:rPr lang="en-GB" dirty="0" err="1"/>
              <a:t>electroni</a:t>
            </a:r>
            <a:endParaRPr lang="en-GB" dirty="0"/>
          </a:p>
          <a:p>
            <a:r>
              <a:rPr lang="en-GB" dirty="0"/>
              <a:t>2. </a:t>
            </a:r>
            <a:r>
              <a:rPr lang="en-GB" dirty="0" err="1" smtClean="0"/>
              <a:t>absorbți</a:t>
            </a:r>
            <a:r>
              <a:rPr lang="ro-RO" dirty="0" smtClean="0"/>
              <a:t>ei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fotoni</a:t>
            </a:r>
            <a:endParaRPr lang="en-GB" dirty="0"/>
          </a:p>
          <a:p>
            <a:r>
              <a:rPr lang="en-GB" dirty="0"/>
              <a:t>3.  </a:t>
            </a:r>
            <a:r>
              <a:rPr lang="en-GB" dirty="0" err="1" smtClean="0"/>
              <a:t>Aplic</a:t>
            </a:r>
            <a:r>
              <a:rPr lang="ro-RO" dirty="0" err="1" smtClean="0"/>
              <a:t>ării</a:t>
            </a:r>
            <a:r>
              <a:rPr lang="en-GB" dirty="0" smtClean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cîmp</a:t>
            </a:r>
            <a:r>
              <a:rPr lang="en-GB" dirty="0"/>
              <a:t> electric </a:t>
            </a:r>
            <a:r>
              <a:rPr lang="en-GB" dirty="0" err="1"/>
              <a:t>puternic</a:t>
            </a:r>
            <a:r>
              <a:rPr lang="en-GB" dirty="0"/>
              <a:t> </a:t>
            </a:r>
            <a:r>
              <a:rPr lang="en-GB" dirty="0" err="1"/>
              <a:t>altenativ</a:t>
            </a:r>
            <a:endParaRPr lang="en-GB" dirty="0"/>
          </a:p>
          <a:p>
            <a:r>
              <a:rPr lang="en-GB" dirty="0"/>
              <a:t>4.  </a:t>
            </a:r>
            <a:r>
              <a:rPr lang="en-GB" dirty="0" err="1" smtClean="0"/>
              <a:t>Aplic</a:t>
            </a:r>
            <a:r>
              <a:rPr lang="ro-RO" dirty="0" err="1" smtClean="0"/>
              <a:t>ării</a:t>
            </a:r>
            <a:r>
              <a:rPr lang="en-GB" dirty="0" smtClean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câmp</a:t>
            </a:r>
            <a:r>
              <a:rPr lang="en-GB" dirty="0"/>
              <a:t> electric </a:t>
            </a:r>
            <a:r>
              <a:rPr lang="en-GB" dirty="0" smtClean="0"/>
              <a:t>p</a:t>
            </a:r>
            <a:r>
              <a:rPr lang="ro-RO" dirty="0" smtClean="0"/>
              <a:t>u</a:t>
            </a:r>
            <a:r>
              <a:rPr lang="en-GB" dirty="0" err="1" smtClean="0"/>
              <a:t>ternic</a:t>
            </a:r>
            <a:r>
              <a:rPr lang="en-GB" dirty="0" smtClean="0"/>
              <a:t> </a:t>
            </a:r>
            <a:r>
              <a:rPr lang="en-GB" dirty="0" err="1"/>
              <a:t>continuu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4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Ce este fluorescența și ce este </a:t>
            </a:r>
            <a:r>
              <a:rPr lang="ro-RO" dirty="0" err="1" smtClean="0"/>
              <a:t>fosforiscența</a:t>
            </a:r>
            <a:r>
              <a:rPr lang="ro-RO" dirty="0" smtClean="0"/>
              <a:t>?</a:t>
            </a:r>
          </a:p>
          <a:p>
            <a:r>
              <a:rPr lang="ro-RO" dirty="0"/>
              <a:t>1. Dacå mecanismul de excitație </a:t>
            </a:r>
            <a:r>
              <a:rPr lang="ro-RO" dirty="0" err="1"/>
              <a:t>înceteazå</a:t>
            </a:r>
            <a:r>
              <a:rPr lang="ro-RO" dirty="0"/>
              <a:t>, luminescența </a:t>
            </a:r>
            <a:r>
              <a:rPr lang="ro-RO" dirty="0" err="1"/>
              <a:t>persistå</a:t>
            </a:r>
            <a:r>
              <a:rPr lang="ro-RO" dirty="0"/>
              <a:t> un interval de timp egal cu timpul de </a:t>
            </a:r>
            <a:r>
              <a:rPr lang="ro-RO" dirty="0" err="1"/>
              <a:t>viațå</a:t>
            </a:r>
            <a:r>
              <a:rPr lang="ro-RO" dirty="0"/>
              <a:t> a tranziției între cele </a:t>
            </a:r>
            <a:r>
              <a:rPr lang="ro-RO" dirty="0" err="1"/>
              <a:t>douå</a:t>
            </a:r>
            <a:r>
              <a:rPr lang="ro-RO" dirty="0"/>
              <a:t> nivele E1 </a:t>
            </a:r>
            <a:r>
              <a:rPr lang="ro-RO" dirty="0" err="1"/>
              <a:t>çi</a:t>
            </a:r>
            <a:r>
              <a:rPr lang="ro-RO" dirty="0"/>
              <a:t> </a:t>
            </a:r>
            <a:r>
              <a:rPr lang="ro-RO" dirty="0" smtClean="0"/>
              <a:t>E2.</a:t>
            </a:r>
            <a:endParaRPr lang="ro-RO" dirty="0"/>
          </a:p>
          <a:p>
            <a:r>
              <a:rPr lang="ro-RO" dirty="0" smtClean="0"/>
              <a:t>2. Dacå </a:t>
            </a:r>
            <a:r>
              <a:rPr lang="ro-RO" dirty="0"/>
              <a:t>mecanismul de excitație </a:t>
            </a:r>
            <a:r>
              <a:rPr lang="ro-RO" dirty="0" err="1"/>
              <a:t>înceteazå</a:t>
            </a:r>
            <a:r>
              <a:rPr lang="ro-RO" dirty="0"/>
              <a:t>, luminescența </a:t>
            </a:r>
            <a:r>
              <a:rPr lang="ro-RO" dirty="0" err="1" smtClean="0"/>
              <a:t>persistå</a:t>
            </a:r>
            <a:r>
              <a:rPr lang="ro-RO" dirty="0" smtClean="0"/>
              <a:t> </a:t>
            </a:r>
            <a:r>
              <a:rPr lang="ro-RO" dirty="0" err="1" smtClean="0"/>
              <a:t>persistå</a:t>
            </a:r>
            <a:r>
              <a:rPr lang="ro-RO" dirty="0" smtClean="0"/>
              <a:t> </a:t>
            </a:r>
            <a:r>
              <a:rPr lang="ro-RO" dirty="0"/>
              <a:t>un timp mult mai lung</a:t>
            </a:r>
            <a:r>
              <a:rPr lang="ro-RO" dirty="0" smtClean="0"/>
              <a:t>.</a:t>
            </a:r>
          </a:p>
          <a:p>
            <a:endParaRPr lang="ro-RO" dirty="0"/>
          </a:p>
          <a:p>
            <a:r>
              <a:rPr lang="ro-RO" dirty="0" smtClean="0"/>
              <a:t>Alegeți răspunsul corect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60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Ce este un </a:t>
            </a:r>
            <a:r>
              <a:rPr lang="ro-RO" dirty="0" err="1" smtClean="0"/>
              <a:t>fotodector</a:t>
            </a:r>
            <a:r>
              <a:rPr lang="ro-RO" dirty="0" smtClean="0"/>
              <a:t>?</a:t>
            </a:r>
          </a:p>
          <a:p>
            <a:r>
              <a:rPr lang="ro-RO" dirty="0" smtClean="0"/>
              <a:t>1. </a:t>
            </a:r>
            <a:r>
              <a:rPr lang="en-GB" dirty="0" smtClean="0"/>
              <a:t>Orice </a:t>
            </a:r>
            <a:r>
              <a:rPr lang="en-GB" dirty="0" err="1"/>
              <a:t>dispozitiv</a:t>
            </a:r>
            <a:r>
              <a:rPr lang="en-GB" dirty="0"/>
              <a:t> care </a:t>
            </a:r>
            <a:r>
              <a:rPr lang="en-GB" dirty="0" err="1"/>
              <a:t>transformå</a:t>
            </a:r>
            <a:r>
              <a:rPr lang="en-GB" dirty="0"/>
              <a:t> </a:t>
            </a:r>
            <a:r>
              <a:rPr lang="en-GB" dirty="0" err="1"/>
              <a:t>semnalele</a:t>
            </a:r>
            <a:r>
              <a:rPr lang="en-GB" dirty="0"/>
              <a:t> </a:t>
            </a:r>
            <a:r>
              <a:rPr lang="en-GB" dirty="0" err="1"/>
              <a:t>luminoase</a:t>
            </a:r>
            <a:r>
              <a:rPr lang="en-GB" dirty="0"/>
              <a:t> din </a:t>
            </a:r>
            <a:r>
              <a:rPr lang="en-GB" dirty="0" err="1"/>
              <a:t>domeniul</a:t>
            </a:r>
            <a:r>
              <a:rPr lang="en-GB" dirty="0"/>
              <a:t> </a:t>
            </a:r>
            <a:r>
              <a:rPr lang="en-GB" dirty="0" err="1"/>
              <a:t>spectrului</a:t>
            </a:r>
            <a:r>
              <a:rPr lang="en-GB" dirty="0"/>
              <a:t> de </a:t>
            </a:r>
            <a:r>
              <a:rPr lang="en-GB" dirty="0" err="1"/>
              <a:t>radiație</a:t>
            </a:r>
            <a:r>
              <a:rPr lang="en-GB" dirty="0"/>
              <a:t> </a:t>
            </a:r>
            <a:r>
              <a:rPr lang="en-GB" dirty="0" err="1"/>
              <a:t>opticå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semnale</a:t>
            </a:r>
            <a:r>
              <a:rPr lang="en-GB" dirty="0"/>
              <a:t> </a:t>
            </a:r>
            <a:r>
              <a:rPr lang="en-GB" dirty="0" err="1"/>
              <a:t>electrice</a:t>
            </a:r>
            <a:r>
              <a:rPr lang="en-GB" dirty="0"/>
              <a:t> </a:t>
            </a:r>
            <a:endParaRPr lang="ro-RO" dirty="0" smtClean="0"/>
          </a:p>
          <a:p>
            <a:r>
              <a:rPr lang="ro-RO" dirty="0" smtClean="0"/>
              <a:t>2. </a:t>
            </a:r>
            <a:r>
              <a:rPr lang="en-GB" dirty="0" smtClean="0"/>
              <a:t>Orice </a:t>
            </a:r>
            <a:r>
              <a:rPr lang="en-GB" dirty="0" err="1"/>
              <a:t>dispozitiv</a:t>
            </a:r>
            <a:r>
              <a:rPr lang="en-GB" dirty="0"/>
              <a:t> care </a:t>
            </a:r>
            <a:r>
              <a:rPr lang="en-GB" dirty="0" err="1"/>
              <a:t>transformå</a:t>
            </a:r>
            <a:r>
              <a:rPr lang="en-GB" dirty="0"/>
              <a:t> </a:t>
            </a:r>
            <a:r>
              <a:rPr lang="en-GB" dirty="0" err="1"/>
              <a:t>semnalele</a:t>
            </a:r>
            <a:r>
              <a:rPr lang="en-GB" dirty="0"/>
              <a:t> </a:t>
            </a:r>
            <a:r>
              <a:rPr lang="ro-RO" dirty="0" smtClean="0"/>
              <a:t>electrice în semnale </a:t>
            </a:r>
            <a:r>
              <a:rPr lang="en-GB" dirty="0" err="1" smtClean="0"/>
              <a:t>luminoase</a:t>
            </a:r>
            <a:r>
              <a:rPr lang="en-GB" dirty="0" smtClean="0"/>
              <a:t> </a:t>
            </a:r>
            <a:r>
              <a:rPr lang="en-GB" dirty="0"/>
              <a:t>din </a:t>
            </a:r>
            <a:r>
              <a:rPr lang="en-GB" dirty="0" err="1"/>
              <a:t>domeniul</a:t>
            </a:r>
            <a:r>
              <a:rPr lang="en-GB" dirty="0"/>
              <a:t> </a:t>
            </a:r>
            <a:r>
              <a:rPr lang="en-GB" dirty="0" err="1"/>
              <a:t>spectrului</a:t>
            </a:r>
            <a:r>
              <a:rPr lang="en-GB" dirty="0"/>
              <a:t> de </a:t>
            </a:r>
            <a:r>
              <a:rPr lang="en-GB" dirty="0" err="1"/>
              <a:t>radiație</a:t>
            </a:r>
            <a:r>
              <a:rPr lang="en-GB" dirty="0"/>
              <a:t> </a:t>
            </a:r>
            <a:r>
              <a:rPr lang="en-GB" dirty="0" err="1" smtClean="0"/>
              <a:t>opticå</a:t>
            </a:r>
            <a:endParaRPr lang="ro-RO" dirty="0" smtClean="0"/>
          </a:p>
          <a:p>
            <a:r>
              <a:rPr lang="ro-RO" dirty="0" smtClean="0"/>
              <a:t>Alegeți răspunsul corect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err="1" smtClean="0"/>
              <a:t>Fotodetectorii</a:t>
            </a:r>
            <a:r>
              <a:rPr lang="ro-RO" dirty="0" smtClean="0"/>
              <a:t> termici sunt?</a:t>
            </a:r>
          </a:p>
          <a:p>
            <a:r>
              <a:rPr lang="ro-RO" dirty="0" smtClean="0"/>
              <a:t>1. selectivi</a:t>
            </a:r>
          </a:p>
          <a:p>
            <a:r>
              <a:rPr lang="ro-RO" dirty="0" smtClean="0"/>
              <a:t>2. Neselectivi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5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1178</Words>
  <Application>Microsoft Office PowerPoint</Application>
  <PresentationFormat>Widescreen</PresentationFormat>
  <Paragraphs>181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新細明體</vt:lpstr>
      <vt:lpstr>Arial</vt:lpstr>
      <vt:lpstr>Garamond</vt:lpstr>
      <vt:lpstr>Organic</vt:lpstr>
      <vt:lpstr>Tema 21  TESTE OPTOELECTRONICA</vt:lpstr>
      <vt:lpstr>RECAPITULARE</vt:lpstr>
      <vt:lpstr>Întrebări recapitulare</vt:lpstr>
      <vt:lpstr>Întrebări recapitulare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Teste  </vt:lpstr>
      <vt:lpstr>PowerPoint Presentation</vt:lpstr>
      <vt:lpstr>Teste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21  TESTE OPTOELECTRONICA</dc:title>
  <dc:creator>Nusec</dc:creator>
  <cp:lastModifiedBy>Nusec</cp:lastModifiedBy>
  <cp:revision>1</cp:revision>
  <dcterms:created xsi:type="dcterms:W3CDTF">2020-03-18T17:22:11Z</dcterms:created>
  <dcterms:modified xsi:type="dcterms:W3CDTF">2020-03-18T17:27:46Z</dcterms:modified>
</cp:coreProperties>
</file>