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271" r:id="rId39"/>
    <p:sldId id="272" r:id="rId40"/>
    <p:sldId id="273" r:id="rId41"/>
    <p:sldId id="274" r:id="rId42"/>
    <p:sldId id="275" r:id="rId43"/>
    <p:sldId id="276" r:id="rId44"/>
    <p:sldId id="277" r:id="rId45"/>
    <p:sldId id="278" r:id="rId46"/>
    <p:sldId id="279" r:id="rId47"/>
    <p:sldId id="280" r:id="rId48"/>
    <p:sldId id="281" r:id="rId49"/>
    <p:sldId id="282" r:id="rId50"/>
    <p:sldId id="283" r:id="rId51"/>
    <p:sldId id="284" r:id="rId52"/>
    <p:sldId id="285" r:id="rId53"/>
    <p:sldId id="286" r:id="rId54"/>
    <p:sldId id="287" r:id="rId55"/>
    <p:sldId id="288" r:id="rId56"/>
    <p:sldId id="289" r:id="rId57"/>
    <p:sldId id="290" r:id="rId58"/>
    <p:sldId id="291" r:id="rId59"/>
    <p:sldId id="292" r:id="rId60"/>
    <p:sldId id="293" r:id="rId61"/>
    <p:sldId id="294" r:id="rId62"/>
    <p:sldId id="295" r:id="rId63"/>
    <p:sldId id="296" r:id="rId64"/>
    <p:sldId id="297" r:id="rId65"/>
    <p:sldId id="320"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94660"/>
  </p:normalViewPr>
  <p:slideViewPr>
    <p:cSldViewPr>
      <p:cViewPr varScale="1">
        <p:scale>
          <a:sx n="101" d="100"/>
          <a:sy n="101" d="100"/>
        </p:scale>
        <p:origin x="158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F2BEFDD-ADFA-91B3-6131-F3D75D2D085D}"/>
              </a:ext>
            </a:extLst>
          </p:cNvPr>
          <p:cNvSpPr>
            <a:spLocks noGrp="1" noChangeArrowheads="1"/>
          </p:cNvSpPr>
          <p:nvPr>
            <p:ph type="ctrTitle"/>
          </p:nvPr>
        </p:nvSpPr>
        <p:spPr>
          <a:xfrm>
            <a:off x="2438400" y="53975"/>
            <a:ext cx="6400800" cy="1016000"/>
          </a:xfrm>
        </p:spPr>
        <p:txBody>
          <a:bodyPr/>
          <a:lstStyle>
            <a:lvl1pPr>
              <a:defRPr/>
            </a:lvl1pPr>
          </a:lstStyle>
          <a:p>
            <a:pPr lvl="0"/>
            <a:r>
              <a:rPr lang="ro-RO" altLang="en-US" noProof="0"/>
              <a:t>Faceți clic pentru a edita stilul de titlu coordonator</a:t>
            </a:r>
            <a:endParaRPr lang="en-US" altLang="en-US" noProof="0"/>
          </a:p>
        </p:txBody>
      </p:sp>
      <p:sp>
        <p:nvSpPr>
          <p:cNvPr id="4099" name="Rectangle 3">
            <a:extLst>
              <a:ext uri="{FF2B5EF4-FFF2-40B4-BE49-F238E27FC236}">
                <a16:creationId xmlns:a16="http://schemas.microsoft.com/office/drawing/2014/main" id="{2C342A46-6B3C-DF0A-6BDE-8049C47FFE36}"/>
              </a:ext>
            </a:extLst>
          </p:cNvPr>
          <p:cNvSpPr>
            <a:spLocks noGrp="1" noChangeArrowheads="1"/>
          </p:cNvSpPr>
          <p:nvPr>
            <p:ph type="subTitle" idx="1"/>
          </p:nvPr>
        </p:nvSpPr>
        <p:spPr>
          <a:xfrm>
            <a:off x="2438400" y="892175"/>
            <a:ext cx="6400800" cy="698500"/>
          </a:xfrm>
        </p:spPr>
        <p:txBody>
          <a:bodyPr/>
          <a:lstStyle>
            <a:lvl1pPr marL="0" indent="0" algn="ctr">
              <a:buFontTx/>
              <a:buNone/>
              <a:defRPr/>
            </a:lvl1pPr>
          </a:lstStyle>
          <a:p>
            <a:pPr lvl="0"/>
            <a:r>
              <a:rPr lang="ro-RO" altLang="en-US" noProof="0"/>
              <a:t>Faceți clic pentru a edita stilul de subtitlu coordonator</a:t>
            </a:r>
            <a:endParaRPr lang="en-US" altLang="en-US" noProof="0"/>
          </a:p>
        </p:txBody>
      </p:sp>
      <p:sp>
        <p:nvSpPr>
          <p:cNvPr id="4100" name="Rectangle 4">
            <a:extLst>
              <a:ext uri="{FF2B5EF4-FFF2-40B4-BE49-F238E27FC236}">
                <a16:creationId xmlns:a16="http://schemas.microsoft.com/office/drawing/2014/main" id="{47951BB0-72E1-F701-0038-DB29C8E13E8C}"/>
              </a:ext>
            </a:extLst>
          </p:cNvPr>
          <p:cNvSpPr>
            <a:spLocks noGrp="1" noChangeArrowheads="1"/>
          </p:cNvSpPr>
          <p:nvPr>
            <p:ph type="dt" sz="half" idx="2"/>
          </p:nvPr>
        </p:nvSpPr>
        <p:spPr>
          <a:xfrm>
            <a:off x="762000" y="6159500"/>
            <a:ext cx="2133600" cy="476250"/>
          </a:xfrm>
        </p:spPr>
        <p:txBody>
          <a:bodyPr/>
          <a:lstStyle>
            <a:lvl1pPr>
              <a:defRPr/>
            </a:lvl1pPr>
          </a:lstStyle>
          <a:p>
            <a:endParaRPr lang="en-US" altLang="en-US"/>
          </a:p>
        </p:txBody>
      </p:sp>
      <p:sp>
        <p:nvSpPr>
          <p:cNvPr id="4101" name="Rectangle 5">
            <a:extLst>
              <a:ext uri="{FF2B5EF4-FFF2-40B4-BE49-F238E27FC236}">
                <a16:creationId xmlns:a16="http://schemas.microsoft.com/office/drawing/2014/main" id="{51C6C231-28A4-75AF-E1F0-C4F9D13D40D6}"/>
              </a:ext>
            </a:extLst>
          </p:cNvPr>
          <p:cNvSpPr>
            <a:spLocks noGrp="1" noChangeArrowheads="1"/>
          </p:cNvSpPr>
          <p:nvPr>
            <p:ph type="ftr" sz="quarter" idx="3"/>
          </p:nvPr>
        </p:nvSpPr>
        <p:spPr>
          <a:xfrm>
            <a:off x="3429000" y="6159500"/>
            <a:ext cx="2895600" cy="476250"/>
          </a:xfrm>
        </p:spPr>
        <p:txBody>
          <a:bodyPr/>
          <a:lstStyle>
            <a:lvl1pPr>
              <a:defRPr/>
            </a:lvl1pPr>
          </a:lstStyle>
          <a:p>
            <a:endParaRPr lang="en-US" altLang="en-US"/>
          </a:p>
        </p:txBody>
      </p:sp>
      <p:sp>
        <p:nvSpPr>
          <p:cNvPr id="4102" name="Rectangle 6">
            <a:extLst>
              <a:ext uri="{FF2B5EF4-FFF2-40B4-BE49-F238E27FC236}">
                <a16:creationId xmlns:a16="http://schemas.microsoft.com/office/drawing/2014/main" id="{356D0714-67AF-392C-3CBB-EB6498DF14CF}"/>
              </a:ext>
            </a:extLst>
          </p:cNvPr>
          <p:cNvSpPr>
            <a:spLocks noGrp="1" noChangeArrowheads="1"/>
          </p:cNvSpPr>
          <p:nvPr>
            <p:ph type="sldNum" sz="quarter" idx="4"/>
          </p:nvPr>
        </p:nvSpPr>
        <p:spPr>
          <a:xfrm>
            <a:off x="6858000" y="6159500"/>
            <a:ext cx="2133600" cy="476250"/>
          </a:xfrm>
        </p:spPr>
        <p:txBody>
          <a:bodyPr/>
          <a:lstStyle>
            <a:lvl1pPr>
              <a:defRPr/>
            </a:lvl1pPr>
          </a:lstStyle>
          <a:p>
            <a:fld id="{9E58119F-DB6D-4228-B706-3A40D6E402B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DE6BF38-5453-76EE-4711-AD4AC93D99E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6E0851AB-8573-E1BD-39EB-1C28D201F784}"/>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A7198906-1753-1A24-3AB7-CF9653BBD27E}"/>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B2B81851-18F7-AFE5-050B-95DB38079E0D}"/>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4E4DBF5A-B833-DCC2-96CB-3FC17832F325}"/>
              </a:ext>
            </a:extLst>
          </p:cNvPr>
          <p:cNvSpPr>
            <a:spLocks noGrp="1"/>
          </p:cNvSpPr>
          <p:nvPr>
            <p:ph type="sldNum" sz="quarter" idx="12"/>
          </p:nvPr>
        </p:nvSpPr>
        <p:spPr/>
        <p:txBody>
          <a:bodyPr/>
          <a:lstStyle>
            <a:lvl1pPr>
              <a:defRPr/>
            </a:lvl1pPr>
          </a:lstStyle>
          <a:p>
            <a:fld id="{80A73000-12C6-4177-9016-5B85B316DFC8}" type="slidenum">
              <a:rPr lang="en-US" altLang="en-US"/>
              <a:pPr/>
              <a:t>‹#›</a:t>
            </a:fld>
            <a:endParaRPr lang="en-US" altLang="en-US"/>
          </a:p>
        </p:txBody>
      </p:sp>
    </p:spTree>
    <p:extLst>
      <p:ext uri="{BB962C8B-B14F-4D97-AF65-F5344CB8AC3E}">
        <p14:creationId xmlns:p14="http://schemas.microsoft.com/office/powerpoint/2010/main" val="260669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D6DF3DCA-176F-1D2A-EC1B-A3BA8DBC46FC}"/>
              </a:ext>
            </a:extLst>
          </p:cNvPr>
          <p:cNvSpPr>
            <a:spLocks noGrp="1"/>
          </p:cNvSpPr>
          <p:nvPr>
            <p:ph type="title" orient="vert"/>
          </p:nvPr>
        </p:nvSpPr>
        <p:spPr>
          <a:xfrm>
            <a:off x="6629400" y="228600"/>
            <a:ext cx="2057400" cy="6248400"/>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861892AB-C568-DC32-6719-7C46ABF4547A}"/>
              </a:ext>
            </a:extLst>
          </p:cNvPr>
          <p:cNvSpPr>
            <a:spLocks noGrp="1"/>
          </p:cNvSpPr>
          <p:nvPr>
            <p:ph type="body" orient="vert" idx="1"/>
          </p:nvPr>
        </p:nvSpPr>
        <p:spPr>
          <a:xfrm>
            <a:off x="457200" y="228600"/>
            <a:ext cx="6019800" cy="6248400"/>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550530D3-F14B-286D-8251-1A588834B8C0}"/>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17B73B94-B35F-1CBC-642A-4F4581C6A270}"/>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73608C62-1593-2994-D592-1534304884C6}"/>
              </a:ext>
            </a:extLst>
          </p:cNvPr>
          <p:cNvSpPr>
            <a:spLocks noGrp="1"/>
          </p:cNvSpPr>
          <p:nvPr>
            <p:ph type="sldNum" sz="quarter" idx="12"/>
          </p:nvPr>
        </p:nvSpPr>
        <p:spPr/>
        <p:txBody>
          <a:bodyPr/>
          <a:lstStyle>
            <a:lvl1pPr>
              <a:defRPr/>
            </a:lvl1pPr>
          </a:lstStyle>
          <a:p>
            <a:fld id="{8D7AAD55-31B5-44CA-B1D1-FC22A6B2B2AA}" type="slidenum">
              <a:rPr lang="en-US" altLang="en-US"/>
              <a:pPr/>
              <a:t>‹#›</a:t>
            </a:fld>
            <a:endParaRPr lang="en-US" altLang="en-US"/>
          </a:p>
        </p:txBody>
      </p:sp>
    </p:spTree>
    <p:extLst>
      <p:ext uri="{BB962C8B-B14F-4D97-AF65-F5344CB8AC3E}">
        <p14:creationId xmlns:p14="http://schemas.microsoft.com/office/powerpoint/2010/main" val="121790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76163F8-40DF-8FCC-4C21-B28C6C63EE5F}"/>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3AD91E23-F058-9FEA-46C0-8B7225244A1E}"/>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9308E3B1-B12F-E48C-C999-DE6CE6890E3B}"/>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B4ED27B9-3E16-731C-9EC1-E84FD8BA494D}"/>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74747316-0488-BF9C-785C-CEDDDAB5181D}"/>
              </a:ext>
            </a:extLst>
          </p:cNvPr>
          <p:cNvSpPr>
            <a:spLocks noGrp="1"/>
          </p:cNvSpPr>
          <p:nvPr>
            <p:ph type="sldNum" sz="quarter" idx="12"/>
          </p:nvPr>
        </p:nvSpPr>
        <p:spPr/>
        <p:txBody>
          <a:bodyPr/>
          <a:lstStyle>
            <a:lvl1pPr>
              <a:defRPr/>
            </a:lvl1pPr>
          </a:lstStyle>
          <a:p>
            <a:fld id="{3B943D95-6CE4-4E38-801E-6F3D510C2814}" type="slidenum">
              <a:rPr lang="en-US" altLang="en-US"/>
              <a:pPr/>
              <a:t>‹#›</a:t>
            </a:fld>
            <a:endParaRPr lang="en-US" altLang="en-US"/>
          </a:p>
        </p:txBody>
      </p:sp>
    </p:spTree>
    <p:extLst>
      <p:ext uri="{BB962C8B-B14F-4D97-AF65-F5344CB8AC3E}">
        <p14:creationId xmlns:p14="http://schemas.microsoft.com/office/powerpoint/2010/main" val="198017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688B968-3EB2-6FCB-5E31-65EB1F8363C0}"/>
              </a:ext>
            </a:extLst>
          </p:cNvPr>
          <p:cNvSpPr>
            <a:spLocks noGrp="1"/>
          </p:cNvSpPr>
          <p:nvPr>
            <p:ph type="title"/>
          </p:nvPr>
        </p:nvSpPr>
        <p:spPr>
          <a:xfrm>
            <a:off x="623888" y="1709738"/>
            <a:ext cx="78867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0A32EAB2-169B-D89C-6FAF-B4A2C1E568B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FAE7D91A-ADA9-E34C-16C3-E29B8BB38AC0}"/>
              </a:ext>
            </a:extLst>
          </p:cNvPr>
          <p:cNvSpPr>
            <a:spLocks noGrp="1"/>
          </p:cNvSpPr>
          <p:nvPr>
            <p:ph type="dt" sz="half" idx="10"/>
          </p:nvPr>
        </p:nvSpPr>
        <p:spPr/>
        <p:txBody>
          <a:bodyPr/>
          <a:lstStyle>
            <a:lvl1pPr>
              <a:defRPr/>
            </a:lvl1pPr>
          </a:lstStyle>
          <a:p>
            <a:endParaRPr lang="en-US" altLang="en-US"/>
          </a:p>
        </p:txBody>
      </p:sp>
      <p:sp>
        <p:nvSpPr>
          <p:cNvPr id="5" name="Substituent subsol 4">
            <a:extLst>
              <a:ext uri="{FF2B5EF4-FFF2-40B4-BE49-F238E27FC236}">
                <a16:creationId xmlns:a16="http://schemas.microsoft.com/office/drawing/2014/main" id="{33577683-F2DC-4E1A-DC5C-74AC59AE3D60}"/>
              </a:ext>
            </a:extLst>
          </p:cNvPr>
          <p:cNvSpPr>
            <a:spLocks noGrp="1"/>
          </p:cNvSpPr>
          <p:nvPr>
            <p:ph type="ftr" sz="quarter" idx="11"/>
          </p:nvPr>
        </p:nvSpPr>
        <p:spPr/>
        <p:txBody>
          <a:bodyPr/>
          <a:lstStyle>
            <a:lvl1pPr>
              <a:defRPr/>
            </a:lvl1pPr>
          </a:lstStyle>
          <a:p>
            <a:endParaRPr lang="en-US" altLang="en-US"/>
          </a:p>
        </p:txBody>
      </p:sp>
      <p:sp>
        <p:nvSpPr>
          <p:cNvPr id="6" name="Substituent număr diapozitiv 5">
            <a:extLst>
              <a:ext uri="{FF2B5EF4-FFF2-40B4-BE49-F238E27FC236}">
                <a16:creationId xmlns:a16="http://schemas.microsoft.com/office/drawing/2014/main" id="{C88AAB6C-A2FB-BD52-CAD4-AF3FF34F56AE}"/>
              </a:ext>
            </a:extLst>
          </p:cNvPr>
          <p:cNvSpPr>
            <a:spLocks noGrp="1"/>
          </p:cNvSpPr>
          <p:nvPr>
            <p:ph type="sldNum" sz="quarter" idx="12"/>
          </p:nvPr>
        </p:nvSpPr>
        <p:spPr/>
        <p:txBody>
          <a:bodyPr/>
          <a:lstStyle>
            <a:lvl1pPr>
              <a:defRPr/>
            </a:lvl1pPr>
          </a:lstStyle>
          <a:p>
            <a:fld id="{2C6860DF-C57D-483A-BE33-1BBC215CB3A1}" type="slidenum">
              <a:rPr lang="en-US" altLang="en-US"/>
              <a:pPr/>
              <a:t>‹#›</a:t>
            </a:fld>
            <a:endParaRPr lang="en-US" altLang="en-US"/>
          </a:p>
        </p:txBody>
      </p:sp>
    </p:spTree>
    <p:extLst>
      <p:ext uri="{BB962C8B-B14F-4D97-AF65-F5344CB8AC3E}">
        <p14:creationId xmlns:p14="http://schemas.microsoft.com/office/powerpoint/2010/main" val="78393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8941FEA-FD65-E028-46AB-F3A1E2793C89}"/>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2765FD60-F7F2-F513-8082-9A026A7591DE}"/>
              </a:ext>
            </a:extLst>
          </p:cNvPr>
          <p:cNvSpPr>
            <a:spLocks noGrp="1"/>
          </p:cNvSpPr>
          <p:nvPr>
            <p:ph sz="half" idx="1"/>
          </p:nvPr>
        </p:nvSpPr>
        <p:spPr>
          <a:xfrm>
            <a:off x="457200" y="1951038"/>
            <a:ext cx="4038600" cy="452596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a16="http://schemas.microsoft.com/office/drawing/2014/main" id="{6278C0FA-F208-AB5C-34FF-D64A3D1130B0}"/>
              </a:ext>
            </a:extLst>
          </p:cNvPr>
          <p:cNvSpPr>
            <a:spLocks noGrp="1"/>
          </p:cNvSpPr>
          <p:nvPr>
            <p:ph sz="half" idx="2"/>
          </p:nvPr>
        </p:nvSpPr>
        <p:spPr>
          <a:xfrm>
            <a:off x="4648200" y="1951038"/>
            <a:ext cx="4038600" cy="452596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a16="http://schemas.microsoft.com/office/drawing/2014/main" id="{E7EACE0E-A95C-9D8D-0ADB-0CAFEE799830}"/>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C64A4F61-529D-EBAD-6176-F2D06396F15E}"/>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7AEB0D0F-9B58-5218-3D60-C3E6EF4F6E10}"/>
              </a:ext>
            </a:extLst>
          </p:cNvPr>
          <p:cNvSpPr>
            <a:spLocks noGrp="1"/>
          </p:cNvSpPr>
          <p:nvPr>
            <p:ph type="sldNum" sz="quarter" idx="12"/>
          </p:nvPr>
        </p:nvSpPr>
        <p:spPr/>
        <p:txBody>
          <a:bodyPr/>
          <a:lstStyle>
            <a:lvl1pPr>
              <a:defRPr/>
            </a:lvl1pPr>
          </a:lstStyle>
          <a:p>
            <a:fld id="{50C8FD6D-B720-4F90-8840-E0BDD3D108AB}" type="slidenum">
              <a:rPr lang="en-US" altLang="en-US"/>
              <a:pPr/>
              <a:t>‹#›</a:t>
            </a:fld>
            <a:endParaRPr lang="en-US" altLang="en-US"/>
          </a:p>
        </p:txBody>
      </p:sp>
    </p:spTree>
    <p:extLst>
      <p:ext uri="{BB962C8B-B14F-4D97-AF65-F5344CB8AC3E}">
        <p14:creationId xmlns:p14="http://schemas.microsoft.com/office/powerpoint/2010/main" val="335385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35FC833-EA91-C749-6579-91D5A3176C1D}"/>
              </a:ext>
            </a:extLst>
          </p:cNvPr>
          <p:cNvSpPr>
            <a:spLocks noGrp="1"/>
          </p:cNvSpPr>
          <p:nvPr>
            <p:ph type="title"/>
          </p:nvPr>
        </p:nvSpPr>
        <p:spPr>
          <a:xfrm>
            <a:off x="630238" y="365125"/>
            <a:ext cx="78867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FA535CB9-720B-39C7-671B-DB776676B98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4166570D-DDE3-F7F5-E558-743B3AB85DA3}"/>
              </a:ext>
            </a:extLst>
          </p:cNvPr>
          <p:cNvSpPr>
            <a:spLocks noGrp="1"/>
          </p:cNvSpPr>
          <p:nvPr>
            <p:ph sz="half" idx="2"/>
          </p:nvPr>
        </p:nvSpPr>
        <p:spPr>
          <a:xfrm>
            <a:off x="630238" y="2505075"/>
            <a:ext cx="386873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a16="http://schemas.microsoft.com/office/drawing/2014/main" id="{886684D8-E49C-78D4-BE8D-F463A5A107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DA3561BD-4B41-42CC-C34C-A92B0FDCD27C}"/>
              </a:ext>
            </a:extLst>
          </p:cNvPr>
          <p:cNvSpPr>
            <a:spLocks noGrp="1"/>
          </p:cNvSpPr>
          <p:nvPr>
            <p:ph sz="quarter" idx="4"/>
          </p:nvPr>
        </p:nvSpPr>
        <p:spPr>
          <a:xfrm>
            <a:off x="4629150" y="2505075"/>
            <a:ext cx="38877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a16="http://schemas.microsoft.com/office/drawing/2014/main" id="{F12E9B47-C7E0-6FA7-45B9-A23314EDD4D1}"/>
              </a:ext>
            </a:extLst>
          </p:cNvPr>
          <p:cNvSpPr>
            <a:spLocks noGrp="1"/>
          </p:cNvSpPr>
          <p:nvPr>
            <p:ph type="dt" sz="half" idx="10"/>
          </p:nvPr>
        </p:nvSpPr>
        <p:spPr/>
        <p:txBody>
          <a:bodyPr/>
          <a:lstStyle>
            <a:lvl1pPr>
              <a:defRPr/>
            </a:lvl1pPr>
          </a:lstStyle>
          <a:p>
            <a:endParaRPr lang="en-US" altLang="en-US"/>
          </a:p>
        </p:txBody>
      </p:sp>
      <p:sp>
        <p:nvSpPr>
          <p:cNvPr id="8" name="Substituent subsol 7">
            <a:extLst>
              <a:ext uri="{FF2B5EF4-FFF2-40B4-BE49-F238E27FC236}">
                <a16:creationId xmlns:a16="http://schemas.microsoft.com/office/drawing/2014/main" id="{6CD44258-095F-2531-DC40-80939DF9A793}"/>
              </a:ext>
            </a:extLst>
          </p:cNvPr>
          <p:cNvSpPr>
            <a:spLocks noGrp="1"/>
          </p:cNvSpPr>
          <p:nvPr>
            <p:ph type="ftr" sz="quarter" idx="11"/>
          </p:nvPr>
        </p:nvSpPr>
        <p:spPr/>
        <p:txBody>
          <a:bodyPr/>
          <a:lstStyle>
            <a:lvl1pPr>
              <a:defRPr/>
            </a:lvl1pPr>
          </a:lstStyle>
          <a:p>
            <a:endParaRPr lang="en-US" altLang="en-US"/>
          </a:p>
        </p:txBody>
      </p:sp>
      <p:sp>
        <p:nvSpPr>
          <p:cNvPr id="9" name="Substituent număr diapozitiv 8">
            <a:extLst>
              <a:ext uri="{FF2B5EF4-FFF2-40B4-BE49-F238E27FC236}">
                <a16:creationId xmlns:a16="http://schemas.microsoft.com/office/drawing/2014/main" id="{FB2385C3-0B38-4FC8-E134-D69BA28D12CC}"/>
              </a:ext>
            </a:extLst>
          </p:cNvPr>
          <p:cNvSpPr>
            <a:spLocks noGrp="1"/>
          </p:cNvSpPr>
          <p:nvPr>
            <p:ph type="sldNum" sz="quarter" idx="12"/>
          </p:nvPr>
        </p:nvSpPr>
        <p:spPr/>
        <p:txBody>
          <a:bodyPr/>
          <a:lstStyle>
            <a:lvl1pPr>
              <a:defRPr/>
            </a:lvl1pPr>
          </a:lstStyle>
          <a:p>
            <a:fld id="{C5B6E90C-E239-4AD6-AA33-C5B10740ADBE}" type="slidenum">
              <a:rPr lang="en-US" altLang="en-US"/>
              <a:pPr/>
              <a:t>‹#›</a:t>
            </a:fld>
            <a:endParaRPr lang="en-US" altLang="en-US"/>
          </a:p>
        </p:txBody>
      </p:sp>
    </p:spTree>
    <p:extLst>
      <p:ext uri="{BB962C8B-B14F-4D97-AF65-F5344CB8AC3E}">
        <p14:creationId xmlns:p14="http://schemas.microsoft.com/office/powerpoint/2010/main" val="351147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A7950D1-FE5C-8896-C4EB-6093B359BE6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dată 2">
            <a:extLst>
              <a:ext uri="{FF2B5EF4-FFF2-40B4-BE49-F238E27FC236}">
                <a16:creationId xmlns:a16="http://schemas.microsoft.com/office/drawing/2014/main" id="{8F3136DB-F590-355B-9B17-9D9548E402B4}"/>
              </a:ext>
            </a:extLst>
          </p:cNvPr>
          <p:cNvSpPr>
            <a:spLocks noGrp="1"/>
          </p:cNvSpPr>
          <p:nvPr>
            <p:ph type="dt" sz="half" idx="10"/>
          </p:nvPr>
        </p:nvSpPr>
        <p:spPr/>
        <p:txBody>
          <a:bodyPr/>
          <a:lstStyle>
            <a:lvl1pPr>
              <a:defRPr/>
            </a:lvl1pPr>
          </a:lstStyle>
          <a:p>
            <a:endParaRPr lang="en-US" altLang="en-US"/>
          </a:p>
        </p:txBody>
      </p:sp>
      <p:sp>
        <p:nvSpPr>
          <p:cNvPr id="4" name="Substituent subsol 3">
            <a:extLst>
              <a:ext uri="{FF2B5EF4-FFF2-40B4-BE49-F238E27FC236}">
                <a16:creationId xmlns:a16="http://schemas.microsoft.com/office/drawing/2014/main" id="{B0E30A2B-8DB0-87D9-6129-5925AD75951B}"/>
              </a:ext>
            </a:extLst>
          </p:cNvPr>
          <p:cNvSpPr>
            <a:spLocks noGrp="1"/>
          </p:cNvSpPr>
          <p:nvPr>
            <p:ph type="ftr" sz="quarter" idx="11"/>
          </p:nvPr>
        </p:nvSpPr>
        <p:spPr/>
        <p:txBody>
          <a:bodyPr/>
          <a:lstStyle>
            <a:lvl1pPr>
              <a:defRPr/>
            </a:lvl1pPr>
          </a:lstStyle>
          <a:p>
            <a:endParaRPr lang="en-US" altLang="en-US"/>
          </a:p>
        </p:txBody>
      </p:sp>
      <p:sp>
        <p:nvSpPr>
          <p:cNvPr id="5" name="Substituent număr diapozitiv 4">
            <a:extLst>
              <a:ext uri="{FF2B5EF4-FFF2-40B4-BE49-F238E27FC236}">
                <a16:creationId xmlns:a16="http://schemas.microsoft.com/office/drawing/2014/main" id="{71BD7245-4B39-7738-9D82-5E386EC2B2C6}"/>
              </a:ext>
            </a:extLst>
          </p:cNvPr>
          <p:cNvSpPr>
            <a:spLocks noGrp="1"/>
          </p:cNvSpPr>
          <p:nvPr>
            <p:ph type="sldNum" sz="quarter" idx="12"/>
          </p:nvPr>
        </p:nvSpPr>
        <p:spPr/>
        <p:txBody>
          <a:bodyPr/>
          <a:lstStyle>
            <a:lvl1pPr>
              <a:defRPr/>
            </a:lvl1pPr>
          </a:lstStyle>
          <a:p>
            <a:fld id="{E5456569-0F83-480D-A1D2-F6F403963BED}" type="slidenum">
              <a:rPr lang="en-US" altLang="en-US"/>
              <a:pPr/>
              <a:t>‹#›</a:t>
            </a:fld>
            <a:endParaRPr lang="en-US" altLang="en-US"/>
          </a:p>
        </p:txBody>
      </p:sp>
    </p:spTree>
    <p:extLst>
      <p:ext uri="{BB962C8B-B14F-4D97-AF65-F5344CB8AC3E}">
        <p14:creationId xmlns:p14="http://schemas.microsoft.com/office/powerpoint/2010/main" val="2406007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E25EA113-D3BD-C520-6696-725E730A3865}"/>
              </a:ext>
            </a:extLst>
          </p:cNvPr>
          <p:cNvSpPr>
            <a:spLocks noGrp="1"/>
          </p:cNvSpPr>
          <p:nvPr>
            <p:ph type="dt" sz="half" idx="10"/>
          </p:nvPr>
        </p:nvSpPr>
        <p:spPr/>
        <p:txBody>
          <a:bodyPr/>
          <a:lstStyle>
            <a:lvl1pPr>
              <a:defRPr/>
            </a:lvl1pPr>
          </a:lstStyle>
          <a:p>
            <a:endParaRPr lang="en-US" altLang="en-US"/>
          </a:p>
        </p:txBody>
      </p:sp>
      <p:sp>
        <p:nvSpPr>
          <p:cNvPr id="3" name="Substituent subsol 2">
            <a:extLst>
              <a:ext uri="{FF2B5EF4-FFF2-40B4-BE49-F238E27FC236}">
                <a16:creationId xmlns:a16="http://schemas.microsoft.com/office/drawing/2014/main" id="{A2A1788A-343E-E12A-1DEB-700606998F7C}"/>
              </a:ext>
            </a:extLst>
          </p:cNvPr>
          <p:cNvSpPr>
            <a:spLocks noGrp="1"/>
          </p:cNvSpPr>
          <p:nvPr>
            <p:ph type="ftr" sz="quarter" idx="11"/>
          </p:nvPr>
        </p:nvSpPr>
        <p:spPr/>
        <p:txBody>
          <a:bodyPr/>
          <a:lstStyle>
            <a:lvl1pPr>
              <a:defRPr/>
            </a:lvl1pPr>
          </a:lstStyle>
          <a:p>
            <a:endParaRPr lang="en-US" altLang="en-US"/>
          </a:p>
        </p:txBody>
      </p:sp>
      <p:sp>
        <p:nvSpPr>
          <p:cNvPr id="4" name="Substituent număr diapozitiv 3">
            <a:extLst>
              <a:ext uri="{FF2B5EF4-FFF2-40B4-BE49-F238E27FC236}">
                <a16:creationId xmlns:a16="http://schemas.microsoft.com/office/drawing/2014/main" id="{EEBCC752-6092-4E2F-2009-1B2A060CE2DD}"/>
              </a:ext>
            </a:extLst>
          </p:cNvPr>
          <p:cNvSpPr>
            <a:spLocks noGrp="1"/>
          </p:cNvSpPr>
          <p:nvPr>
            <p:ph type="sldNum" sz="quarter" idx="12"/>
          </p:nvPr>
        </p:nvSpPr>
        <p:spPr/>
        <p:txBody>
          <a:bodyPr/>
          <a:lstStyle>
            <a:lvl1pPr>
              <a:defRPr/>
            </a:lvl1pPr>
          </a:lstStyle>
          <a:p>
            <a:fld id="{158114A7-F08A-4CC2-8EC4-696787CE0BE2}" type="slidenum">
              <a:rPr lang="en-US" altLang="en-US"/>
              <a:pPr/>
              <a:t>‹#›</a:t>
            </a:fld>
            <a:endParaRPr lang="en-US" altLang="en-US"/>
          </a:p>
        </p:txBody>
      </p:sp>
    </p:spTree>
    <p:extLst>
      <p:ext uri="{BB962C8B-B14F-4D97-AF65-F5344CB8AC3E}">
        <p14:creationId xmlns:p14="http://schemas.microsoft.com/office/powerpoint/2010/main" val="30297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13B8723-9A73-1718-5A0F-119C8FECBB08}"/>
              </a:ext>
            </a:extLst>
          </p:cNvPr>
          <p:cNvSpPr>
            <a:spLocks noGrp="1"/>
          </p:cNvSpPr>
          <p:nvPr>
            <p:ph type="title"/>
          </p:nvPr>
        </p:nvSpPr>
        <p:spPr>
          <a:xfrm>
            <a:off x="630238" y="457200"/>
            <a:ext cx="2949575"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BC0A2057-0A9A-E050-C310-C79A7495E38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a16="http://schemas.microsoft.com/office/drawing/2014/main" id="{8FEF03E3-7D98-4A0F-5020-8B05182519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037A265C-B897-404F-600B-42200A01638B}"/>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9D03318F-A233-E2D1-511E-5375D86D8C3A}"/>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1A943EF6-130D-159D-3342-A835D319AAE9}"/>
              </a:ext>
            </a:extLst>
          </p:cNvPr>
          <p:cNvSpPr>
            <a:spLocks noGrp="1"/>
          </p:cNvSpPr>
          <p:nvPr>
            <p:ph type="sldNum" sz="quarter" idx="12"/>
          </p:nvPr>
        </p:nvSpPr>
        <p:spPr/>
        <p:txBody>
          <a:bodyPr/>
          <a:lstStyle>
            <a:lvl1pPr>
              <a:defRPr/>
            </a:lvl1pPr>
          </a:lstStyle>
          <a:p>
            <a:fld id="{81E01001-6FD4-4A2C-A1DF-37F47C5093D3}" type="slidenum">
              <a:rPr lang="en-US" altLang="en-US"/>
              <a:pPr/>
              <a:t>‹#›</a:t>
            </a:fld>
            <a:endParaRPr lang="en-US" altLang="en-US"/>
          </a:p>
        </p:txBody>
      </p:sp>
    </p:spTree>
    <p:extLst>
      <p:ext uri="{BB962C8B-B14F-4D97-AF65-F5344CB8AC3E}">
        <p14:creationId xmlns:p14="http://schemas.microsoft.com/office/powerpoint/2010/main" val="307238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C2AB968-7EF0-224B-ACCD-91DAD37CAC79}"/>
              </a:ext>
            </a:extLst>
          </p:cNvPr>
          <p:cNvSpPr>
            <a:spLocks noGrp="1"/>
          </p:cNvSpPr>
          <p:nvPr>
            <p:ph type="title"/>
          </p:nvPr>
        </p:nvSpPr>
        <p:spPr>
          <a:xfrm>
            <a:off x="630238" y="457200"/>
            <a:ext cx="2949575"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a16="http://schemas.microsoft.com/office/drawing/2014/main" id="{2C6B407B-48E5-8018-5666-55B6C5018CC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a:p>
        </p:txBody>
      </p:sp>
      <p:sp>
        <p:nvSpPr>
          <p:cNvPr id="4" name="Substituent text 3">
            <a:extLst>
              <a:ext uri="{FF2B5EF4-FFF2-40B4-BE49-F238E27FC236}">
                <a16:creationId xmlns:a16="http://schemas.microsoft.com/office/drawing/2014/main" id="{06F64874-110F-783F-5378-58D64522938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FDC6930E-064E-4DBC-A1BF-DC60BE7C148E}"/>
              </a:ext>
            </a:extLst>
          </p:cNvPr>
          <p:cNvSpPr>
            <a:spLocks noGrp="1"/>
          </p:cNvSpPr>
          <p:nvPr>
            <p:ph type="dt" sz="half" idx="10"/>
          </p:nvPr>
        </p:nvSpPr>
        <p:spPr/>
        <p:txBody>
          <a:bodyPr/>
          <a:lstStyle>
            <a:lvl1pPr>
              <a:defRPr/>
            </a:lvl1pPr>
          </a:lstStyle>
          <a:p>
            <a:endParaRPr lang="en-US" altLang="en-US"/>
          </a:p>
        </p:txBody>
      </p:sp>
      <p:sp>
        <p:nvSpPr>
          <p:cNvPr id="6" name="Substituent subsol 5">
            <a:extLst>
              <a:ext uri="{FF2B5EF4-FFF2-40B4-BE49-F238E27FC236}">
                <a16:creationId xmlns:a16="http://schemas.microsoft.com/office/drawing/2014/main" id="{5FFEF7DB-B051-EA93-8F5B-B17420ABAD7F}"/>
              </a:ext>
            </a:extLst>
          </p:cNvPr>
          <p:cNvSpPr>
            <a:spLocks noGrp="1"/>
          </p:cNvSpPr>
          <p:nvPr>
            <p:ph type="ftr" sz="quarter" idx="11"/>
          </p:nvPr>
        </p:nvSpPr>
        <p:spPr/>
        <p:txBody>
          <a:bodyPr/>
          <a:lstStyle>
            <a:lvl1pPr>
              <a:defRPr/>
            </a:lvl1pPr>
          </a:lstStyle>
          <a:p>
            <a:endParaRPr lang="en-US" altLang="en-US"/>
          </a:p>
        </p:txBody>
      </p:sp>
      <p:sp>
        <p:nvSpPr>
          <p:cNvPr id="7" name="Substituent număr diapozitiv 6">
            <a:extLst>
              <a:ext uri="{FF2B5EF4-FFF2-40B4-BE49-F238E27FC236}">
                <a16:creationId xmlns:a16="http://schemas.microsoft.com/office/drawing/2014/main" id="{0A81C082-5692-3C90-9986-831278176141}"/>
              </a:ext>
            </a:extLst>
          </p:cNvPr>
          <p:cNvSpPr>
            <a:spLocks noGrp="1"/>
          </p:cNvSpPr>
          <p:nvPr>
            <p:ph type="sldNum" sz="quarter" idx="12"/>
          </p:nvPr>
        </p:nvSpPr>
        <p:spPr/>
        <p:txBody>
          <a:bodyPr/>
          <a:lstStyle>
            <a:lvl1pPr>
              <a:defRPr/>
            </a:lvl1pPr>
          </a:lstStyle>
          <a:p>
            <a:fld id="{66C7DCD3-A244-4D21-9615-C9F1B0E7A8D2}" type="slidenum">
              <a:rPr lang="en-US" altLang="en-US"/>
              <a:pPr/>
              <a:t>‹#›</a:t>
            </a:fld>
            <a:endParaRPr lang="en-US" altLang="en-US"/>
          </a:p>
        </p:txBody>
      </p:sp>
    </p:spTree>
    <p:extLst>
      <p:ext uri="{BB962C8B-B14F-4D97-AF65-F5344CB8AC3E}">
        <p14:creationId xmlns:p14="http://schemas.microsoft.com/office/powerpoint/2010/main" val="181803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E635977-8EF6-F2B4-4F24-F07F0A7AA316}"/>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o-RO" altLang="en-US"/>
              <a:t>Faceți clic pentru a edita stilul de titlu coordonator</a:t>
            </a:r>
            <a:endParaRPr lang="en-US" altLang="en-US"/>
          </a:p>
        </p:txBody>
      </p:sp>
      <p:sp>
        <p:nvSpPr>
          <p:cNvPr id="1027" name="Rectangle 3">
            <a:extLst>
              <a:ext uri="{FF2B5EF4-FFF2-40B4-BE49-F238E27FC236}">
                <a16:creationId xmlns:a16="http://schemas.microsoft.com/office/drawing/2014/main" id="{B5C67056-2DD6-BDB5-20AA-7EDC52844B10}"/>
              </a:ext>
            </a:extLst>
          </p:cNvPr>
          <p:cNvSpPr>
            <a:spLocks noGrp="1" noChangeArrowheads="1"/>
          </p:cNvSpPr>
          <p:nvPr>
            <p:ph type="body" idx="1"/>
          </p:nvPr>
        </p:nvSpPr>
        <p:spPr bwMode="auto">
          <a:xfrm>
            <a:off x="457200" y="19510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o-RO" altLang="en-US"/>
              <a:t>Faceţi clic pentru a edita Master stiluri text</a:t>
            </a:r>
          </a:p>
          <a:p>
            <a:pPr lvl="1"/>
            <a:r>
              <a:rPr lang="ro-RO" altLang="en-US"/>
              <a:t>al doilea nivel</a:t>
            </a:r>
          </a:p>
          <a:p>
            <a:pPr lvl="2"/>
            <a:r>
              <a:rPr lang="ro-RO" altLang="en-US"/>
              <a:t>al treilea nivel</a:t>
            </a:r>
          </a:p>
          <a:p>
            <a:pPr lvl="3"/>
            <a:r>
              <a:rPr lang="ro-RO" altLang="en-US"/>
              <a:t>al patrulea nivel</a:t>
            </a:r>
          </a:p>
          <a:p>
            <a:pPr lvl="4"/>
            <a:r>
              <a:rPr lang="ro-RO" altLang="en-US"/>
              <a:t>al cincilea nivel</a:t>
            </a:r>
            <a:endParaRPr lang="en-US" altLang="en-US"/>
          </a:p>
        </p:txBody>
      </p:sp>
      <p:sp>
        <p:nvSpPr>
          <p:cNvPr id="1028" name="Rectangle 4">
            <a:extLst>
              <a:ext uri="{FF2B5EF4-FFF2-40B4-BE49-F238E27FC236}">
                <a16:creationId xmlns:a16="http://schemas.microsoft.com/office/drawing/2014/main" id="{69330CAF-CE16-D2B0-683C-9680752E8D0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245A9E6F-74D8-EB3C-B0ED-E882688F0AD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FFDA8A87-9981-79F5-7059-2604642F1BA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7C47F98-0EDD-464E-BBE5-FEEF3955E22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08EF714-0E9A-C90C-A2DC-66F41F735AA5}"/>
              </a:ext>
            </a:extLst>
          </p:cNvPr>
          <p:cNvSpPr>
            <a:spLocks noGrp="1" noChangeArrowheads="1"/>
          </p:cNvSpPr>
          <p:nvPr>
            <p:ph type="ctrTitle"/>
          </p:nvPr>
        </p:nvSpPr>
        <p:spPr/>
        <p:txBody>
          <a:bodyPr/>
          <a:lstStyle/>
          <a:p>
            <a:r>
              <a:rPr lang="en-US" altLang="en-US" b="1"/>
              <a:t>Name of Presentation</a:t>
            </a:r>
          </a:p>
        </p:txBody>
      </p:sp>
      <p:sp>
        <p:nvSpPr>
          <p:cNvPr id="2051" name="Rectangle 3">
            <a:extLst>
              <a:ext uri="{FF2B5EF4-FFF2-40B4-BE49-F238E27FC236}">
                <a16:creationId xmlns:a16="http://schemas.microsoft.com/office/drawing/2014/main" id="{2DA899D5-6B4A-0907-B092-6298BEE57868}"/>
              </a:ext>
            </a:extLst>
          </p:cNvPr>
          <p:cNvSpPr>
            <a:spLocks noGrp="1" noChangeArrowheads="1"/>
          </p:cNvSpPr>
          <p:nvPr>
            <p:ph type="subTitle" idx="1"/>
          </p:nvPr>
        </p:nvSpPr>
        <p:spPr/>
        <p:txBody>
          <a:bodyPr/>
          <a:lstStyle/>
          <a:p>
            <a:r>
              <a:rPr lang="en-US" altLang="en-US"/>
              <a:t>Company 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E5F9FBB8-4A88-66EC-1CED-0B0BA56BB9C7}"/>
              </a:ext>
            </a:extLst>
          </p:cNvPr>
          <p:cNvSpPr>
            <a:spLocks noGrp="1"/>
          </p:cNvSpPr>
          <p:nvPr>
            <p:ph idx="1"/>
          </p:nvPr>
        </p:nvSpPr>
        <p:spPr>
          <a:xfrm>
            <a:off x="107950" y="188913"/>
            <a:ext cx="8578850" cy="5937250"/>
          </a:xfrm>
        </p:spPr>
        <p:txBody>
          <a:bodyPr/>
          <a:lstStyle/>
          <a:p>
            <a:pPr eaLnBrk="1" hangingPunct="1"/>
            <a:r>
              <a:rPr lang="en-US" altLang="en-US"/>
              <a:t>25. Ce reprezintă caracteristica statică a diodei semiconductoare?</a:t>
            </a:r>
          </a:p>
          <a:p>
            <a:pPr eaLnBrk="1" hangingPunct="1"/>
            <a:r>
              <a:rPr lang="en-US" altLang="en-US"/>
              <a:t>26. Ce se constată la aplicarea pe dioda semiconductoare a unor tensiuni inverse mari?</a:t>
            </a:r>
          </a:p>
          <a:p>
            <a:pPr eaLnBrk="1" hangingPunct="1"/>
            <a:r>
              <a:rPr lang="en-US" altLang="en-US"/>
              <a:t>27. Cum depinde din punct de vedere al legii matematice, în expresia caracteristicii teoretice a unei diode semiconductoare, curentul de tensiunea aplicată joncţiunii?</a:t>
            </a:r>
          </a:p>
          <a:p>
            <a:pPr eaLnBrk="1" hangingPunct="1"/>
            <a:r>
              <a:rPr lang="en-US" altLang="en-US"/>
              <a:t>28. Ce efect are creşterea temperaturii joncţiunii unei diode semiconductoare asupra valorii curentului prin diodă?</a:t>
            </a:r>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74A32909-26E0-66BD-4A17-5584D34BB2B3}"/>
              </a:ext>
            </a:extLst>
          </p:cNvPr>
          <p:cNvSpPr>
            <a:spLocks noGrp="1"/>
          </p:cNvSpPr>
          <p:nvPr>
            <p:ph idx="1"/>
          </p:nvPr>
        </p:nvSpPr>
        <p:spPr>
          <a:xfrm>
            <a:off x="107950" y="188913"/>
            <a:ext cx="8856663" cy="4525962"/>
          </a:xfrm>
        </p:spPr>
        <p:txBody>
          <a:bodyPr/>
          <a:lstStyle/>
          <a:p>
            <a:pPr eaLnBrk="1" hangingPunct="1"/>
            <a:r>
              <a:rPr lang="en-US" altLang="en-US"/>
              <a:t>29. Cum se defineşte riguros rezistenţa internă a unei diode semiconductoare funcţionând în punctul static M(Ua0 , Ia0), cu variaţii de semnal mic ∆ua , ∆ia ?</a:t>
            </a:r>
          </a:p>
          <a:p>
            <a:pPr eaLnBrk="1" hangingPunct="1"/>
            <a:r>
              <a:rPr lang="en-US" altLang="en-US"/>
              <a:t>30. Cine determină apariţia capacităţii de barieră Cb a unei joncţiuni p-n?</a:t>
            </a:r>
          </a:p>
          <a:p>
            <a:pPr eaLnBrk="1" hangingPunct="1"/>
            <a:r>
              <a:rPr lang="en-US" altLang="en-US"/>
              <a:t>31. Ce efect are asupra capacităţii de barieră creşterea tensiunii aplicate pe joncţiunea p-n?</a:t>
            </a:r>
          </a:p>
          <a:p>
            <a:pPr eaLnBrk="1" hangingPunct="1"/>
            <a:r>
              <a:rPr lang="en-US" altLang="en-US"/>
              <a:t>32. Ce se întâmplă cu valoarea rezistenţei interne a diodei la o valoare mai mare a curentului de punct static al diodei semiconductoare?</a:t>
            </a:r>
          </a:p>
          <a:p>
            <a:pP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3F3D98E5-109D-D789-684C-BCF8024BF316}"/>
              </a:ext>
            </a:extLst>
          </p:cNvPr>
          <p:cNvSpPr>
            <a:spLocks noGrp="1"/>
          </p:cNvSpPr>
          <p:nvPr>
            <p:ph idx="1"/>
          </p:nvPr>
        </p:nvSpPr>
        <p:spPr>
          <a:xfrm>
            <a:off x="179388" y="476250"/>
            <a:ext cx="8856662" cy="6121400"/>
          </a:xfrm>
        </p:spPr>
        <p:txBody>
          <a:bodyPr/>
          <a:lstStyle/>
          <a:p>
            <a:pPr eaLnBrk="1" hangingPunct="1"/>
            <a:r>
              <a:rPr lang="en-US" altLang="en-US">
                <a:latin typeface="Calibri" panose="020F0502020204030204" pitchFamily="34" charset="0"/>
                <a:ea typeface="Calibri" panose="020F0502020204030204" pitchFamily="34" charset="0"/>
                <a:cs typeface="Times New Roman" panose="02020603050405020304" pitchFamily="18" charset="0"/>
              </a:rPr>
              <a:t>33. Unde se plasează în mod normal punctul de funcţionare la o diodă Zener?</a:t>
            </a:r>
            <a:endParaRPr lang="ro-MD" altLang="en-US">
              <a:latin typeface="Calibri" panose="020F0502020204030204" pitchFamily="34" charset="0"/>
              <a:ea typeface="Calibri" panose="020F0502020204030204" pitchFamily="34" charset="0"/>
              <a:cs typeface="Times New Roman" panose="02020603050405020304" pitchFamily="18" charset="0"/>
            </a:endParaRPr>
          </a:p>
          <a:p>
            <a:pPr eaLnBrk="1" hangingPunct="1"/>
            <a:r>
              <a:rPr lang="ro-MD" altLang="en-US">
                <a:latin typeface="Calibri" panose="020F0502020204030204" pitchFamily="34" charset="0"/>
                <a:ea typeface="Calibri" panose="020F0502020204030204" pitchFamily="34" charset="0"/>
                <a:cs typeface="Times New Roman" panose="02020603050405020304" pitchFamily="18" charset="0"/>
              </a:rPr>
              <a:t>34. Diferă oare dependența rezistivității SC de a Me și dacă da descrieți-o?</a:t>
            </a:r>
          </a:p>
          <a:p>
            <a:pPr eaLnBrk="1" hangingPunct="1"/>
            <a:r>
              <a:rPr lang="ro-MD" altLang="en-US">
                <a:latin typeface="Calibri" panose="020F0502020204030204" pitchFamily="34" charset="0"/>
                <a:ea typeface="Calibri" panose="020F0502020204030204" pitchFamily="34" charset="0"/>
                <a:cs typeface="Times New Roman" panose="02020603050405020304" pitchFamily="18" charset="0"/>
              </a:rPr>
              <a:t>35. Ce ne spune teoria benzilor pentru corpuri solide? Care este diferența din pct de vedere energetic pentru Me, SC, DE?</a:t>
            </a:r>
          </a:p>
          <a:p>
            <a:pPr eaLnBrk="1" hangingPunct="1"/>
            <a:r>
              <a:rPr lang="ro-MD" altLang="en-US">
                <a:latin typeface="Calibri" panose="020F0502020204030204" pitchFamily="34" charset="0"/>
                <a:ea typeface="Calibri" panose="020F0502020204030204" pitchFamily="34" charset="0"/>
                <a:cs typeface="Times New Roman" panose="02020603050405020304" pitchFamily="18" charset="0"/>
              </a:rPr>
              <a:t>36.Ce ne specifică distribuția (statistica) Fermi Dirac?</a:t>
            </a:r>
          </a:p>
          <a:p>
            <a:pPr eaLnBrk="1" hangingPunct="1"/>
            <a:r>
              <a:rPr lang="ro-MD" altLang="en-US">
                <a:latin typeface="Calibri" panose="020F0502020204030204" pitchFamily="34" charset="0"/>
                <a:ea typeface="Calibri" panose="020F0502020204030204" pitchFamily="34" charset="0"/>
                <a:cs typeface="Times New Roman" panose="02020603050405020304" pitchFamily="18" charset="0"/>
              </a:rPr>
              <a:t>37. Care este dependența conductivității de concentrația purtătorilor de sarcină</a:t>
            </a:r>
            <a:endParaRPr lang="en-US" altLang="en-US">
              <a:ea typeface="Calibri" panose="020F0502020204030204" pitchFamily="34"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6E180538-D3C2-85E9-958F-084ADDE9A280}"/>
              </a:ext>
            </a:extLst>
          </p:cNvPr>
          <p:cNvSpPr>
            <a:spLocks noGrp="1"/>
          </p:cNvSpPr>
          <p:nvPr>
            <p:ph idx="1"/>
          </p:nvPr>
        </p:nvSpPr>
        <p:spPr>
          <a:xfrm>
            <a:off x="0" y="188913"/>
            <a:ext cx="9144000" cy="6480175"/>
          </a:xfrm>
        </p:spPr>
        <p:txBody>
          <a:bodyPr/>
          <a:lstStyle/>
          <a:p>
            <a:pPr eaLnBrk="1" hangingPunct="1"/>
            <a:r>
              <a:rPr lang="ro-MD" altLang="en-US"/>
              <a:t>38. Avem SC de tip n și de tip p. Care din ele va avea o rezistență mai mică și de ce ce?</a:t>
            </a:r>
          </a:p>
          <a:p>
            <a:pPr eaLnBrk="1" hangingPunct="1"/>
            <a:r>
              <a:rPr lang="ro-MD" altLang="en-US"/>
              <a:t>39. Care este direcția mișcării electronilor în raport cu câmpul electric aplicat, dar a golurilor?</a:t>
            </a:r>
          </a:p>
          <a:p>
            <a:pPr eaLnBrk="1" hangingPunct="1"/>
            <a:r>
              <a:rPr lang="ro-MD" altLang="en-US"/>
              <a:t>40. Care sunt purtătorii mobili de sarcină electrică în SC? </a:t>
            </a:r>
          </a:p>
          <a:p>
            <a:pPr eaLnBrk="1" hangingPunct="1"/>
            <a:r>
              <a:rPr lang="ro-MD" altLang="en-US"/>
              <a:t>41. Care purtători de sarcină asigură conducția electrică întrun SC intrinsec?</a:t>
            </a:r>
          </a:p>
          <a:p>
            <a:pPr eaLnBrk="1" hangingPunct="1"/>
            <a:r>
              <a:rPr lang="ro-MD" altLang="en-US"/>
              <a:t>42. Care mecanisme decurg în SC la polarizare directă?</a:t>
            </a:r>
          </a:p>
          <a:p>
            <a:pPr eaLnBrk="1" hangingPunct="1"/>
            <a:r>
              <a:rPr lang="ro-MD" altLang="en-US"/>
              <a:t>43. Ce este mobilitatea purtătorilor de sarcină?</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BECA3CEC-1227-6B8D-837F-AE47F467B486}"/>
              </a:ext>
            </a:extLst>
          </p:cNvPr>
          <p:cNvSpPr>
            <a:spLocks noGrp="1"/>
          </p:cNvSpPr>
          <p:nvPr>
            <p:ph idx="1"/>
          </p:nvPr>
        </p:nvSpPr>
        <p:spPr>
          <a:xfrm>
            <a:off x="142875" y="17463"/>
            <a:ext cx="8858250" cy="6553200"/>
          </a:xfrm>
        </p:spPr>
        <p:txBody>
          <a:bodyPr/>
          <a:lstStyle/>
          <a:p>
            <a:pPr eaLnBrk="1" hangingPunct="1"/>
            <a:r>
              <a:rPr lang="ro-MD" altLang="en-US"/>
              <a:t>44. Care componente definesc conductivitatea unui SC?</a:t>
            </a:r>
          </a:p>
          <a:p>
            <a:pPr eaLnBrk="1" hangingPunct="1"/>
            <a:r>
              <a:rPr lang="ro-MD" altLang="en-US"/>
              <a:t>45. Ce este un SC extrinsec?</a:t>
            </a:r>
          </a:p>
          <a:p>
            <a:pPr eaLnBrk="1" hangingPunct="1"/>
            <a:r>
              <a:rPr lang="ro-MD" altLang="en-US"/>
              <a:t>46. Care este poziția nivelului Fermi întrun SC intrinsec?</a:t>
            </a:r>
          </a:p>
          <a:p>
            <a:pPr eaLnBrk="1" hangingPunct="1"/>
            <a:r>
              <a:rPr lang="ro-MD" altLang="en-US"/>
              <a:t>47. Cum se va deplasa nivelul Fermi la formarea SC extrinsec de tip P? dar de tip N?</a:t>
            </a:r>
          </a:p>
          <a:p>
            <a:pPr eaLnBrk="1" hangingPunct="1"/>
            <a:r>
              <a:rPr lang="ro-MD" altLang="en-US"/>
              <a:t>48. Ce se întâmplă cu nivelele donatoare întrun SC extrinsec dopat foarte puternic?</a:t>
            </a:r>
          </a:p>
          <a:p>
            <a:pPr eaLnBrk="1" hangingPunct="1"/>
            <a:r>
              <a:rPr lang="ro-MD" altLang="en-US"/>
              <a:t>47. De ce este asigurată densitatea de sarcină întrun SC dopat?</a:t>
            </a:r>
          </a:p>
          <a:p>
            <a:pPr eaLnBrk="1" hangingPunct="1"/>
            <a:r>
              <a:rPr lang="ro-MD" altLang="en-US"/>
              <a:t>Ce este lungimea de difuzie? Timpul de viață?</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E5C28987-99AF-4D40-4A21-B27F849706EB}"/>
              </a:ext>
            </a:extLst>
          </p:cNvPr>
          <p:cNvSpPr>
            <a:spLocks noGrp="1"/>
          </p:cNvSpPr>
          <p:nvPr>
            <p:ph idx="1"/>
          </p:nvPr>
        </p:nvSpPr>
        <p:spPr>
          <a:xfrm>
            <a:off x="323850" y="333375"/>
            <a:ext cx="8362950" cy="6264275"/>
          </a:xfrm>
        </p:spPr>
        <p:txBody>
          <a:bodyPr/>
          <a:lstStyle/>
          <a:p>
            <a:pPr eaLnBrk="1" hangingPunct="1"/>
            <a:r>
              <a:rPr lang="ro-MD" altLang="en-US"/>
              <a:t>49. Descrieți poziția nivelului Fermi pentru Me, SC și DE.</a:t>
            </a:r>
          </a:p>
          <a:p>
            <a:pPr eaLnBrk="1" hangingPunct="1"/>
            <a:r>
              <a:rPr lang="ro-MD" altLang="en-US"/>
              <a:t>50. Ce este un gol?</a:t>
            </a:r>
          </a:p>
          <a:p>
            <a:pPr eaLnBrk="1" hangingPunct="1"/>
            <a:r>
              <a:rPr lang="ro-MD" altLang="en-US"/>
              <a:t>51.</a:t>
            </a:r>
            <a:r>
              <a:rPr lang="en-US" altLang="en-US"/>
              <a:t> Desrie</a:t>
            </a:r>
            <a:r>
              <a:rPr lang="ro-MD" altLang="en-US"/>
              <a:t>ți Legea maselor în echilibrul SC.</a:t>
            </a:r>
          </a:p>
          <a:p>
            <a:pPr eaLnBrk="1" hangingPunct="1"/>
            <a:r>
              <a:rPr lang="ro-MD" altLang="en-US"/>
              <a:t>52 Care sunt fenomenele ce contribuie la formarea curentului în SC?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701E35B7-6242-90CE-D2ED-04270C85247C}"/>
              </a:ext>
            </a:extLst>
          </p:cNvPr>
          <p:cNvSpPr>
            <a:spLocks noGrp="1"/>
          </p:cNvSpPr>
          <p:nvPr>
            <p:ph idx="1"/>
          </p:nvPr>
        </p:nvSpPr>
        <p:spPr>
          <a:xfrm>
            <a:off x="0" y="260350"/>
            <a:ext cx="7667625" cy="4525963"/>
          </a:xfrm>
        </p:spPr>
        <p:txBody>
          <a:bodyPr/>
          <a:lstStyle/>
          <a:p>
            <a:r>
              <a:rPr lang="en-US" altLang="en-US"/>
              <a:t>53. Cum se comportă semiconductoarele din punct de vedere al conductivităţii la temperaturi foarte joase?</a:t>
            </a:r>
            <a:endParaRPr lang="en-GB" altLang="en-US"/>
          </a:p>
          <a:p>
            <a:r>
              <a:rPr lang="en-US" altLang="en-US"/>
              <a:t>54. Care este energia de activare a electronilor de valenţă ∆W dintr-un semiconductor (exprimată în eV)?</a:t>
            </a:r>
            <a:endParaRPr lang="en-GB" altLang="en-US"/>
          </a:p>
          <a:p>
            <a:r>
              <a:rPr lang="en-US" altLang="en-US"/>
              <a:t>55. Cine participă la conducţie într-un semiconductor intrinsec?</a:t>
            </a:r>
            <a:endParaRPr lang="en-GB" altLang="en-US"/>
          </a:p>
          <a:p>
            <a:r>
              <a:rPr lang="en-US" altLang="en-US"/>
              <a:t>56. Ce efect are creşterea temperaturii asupra numărului de electroni liberi din materialele semiconductoare?</a:t>
            </a:r>
            <a:endParaRPr lang="en-GB" altLang="en-US"/>
          </a:p>
          <a:p>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42BA5BE3-DA23-237D-F75C-1603FC83A9F7}"/>
              </a:ext>
            </a:extLst>
          </p:cNvPr>
          <p:cNvSpPr>
            <a:spLocks noGrp="1"/>
          </p:cNvSpPr>
          <p:nvPr>
            <p:ph idx="1"/>
          </p:nvPr>
        </p:nvSpPr>
        <p:spPr>
          <a:xfrm>
            <a:off x="107950" y="404813"/>
            <a:ext cx="8229600" cy="4525962"/>
          </a:xfrm>
        </p:spPr>
        <p:txBody>
          <a:bodyPr/>
          <a:lstStyle/>
          <a:p>
            <a:r>
              <a:rPr lang="en-US" altLang="en-US"/>
              <a:t>57. Cine asigură conducţia electrică în semiconductoarele intrinseci?</a:t>
            </a:r>
            <a:endParaRPr lang="en-GB" altLang="en-US"/>
          </a:p>
          <a:p>
            <a:r>
              <a:rPr lang="en-US" altLang="en-US"/>
              <a:t>58. Ce relaţie este între masa electronului de conducţie mn şi masa electronului me?</a:t>
            </a:r>
            <a:endParaRPr lang="en-GB" altLang="en-US"/>
          </a:p>
          <a:p>
            <a:r>
              <a:rPr lang="en-US" altLang="en-US"/>
              <a:t>59. Care este sarcina electronului de conducţie, faţă de sarcina electrică elementară e?</a:t>
            </a:r>
            <a:endParaRPr lang="en-GB" altLang="en-US"/>
          </a:p>
          <a:p>
            <a:r>
              <a:rPr lang="en-US" altLang="en-US"/>
              <a:t>60. Ce relaţie respectă, pentru un semiconductor pur, la echilibru termic la o temperatură dată, concentraţiile de electroni n0 şi de goluri p0?</a:t>
            </a:r>
            <a:endParaRPr lang="en-GB"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84EF4ACE-9B32-C1BF-EFA9-7EFDFD13AE3C}"/>
              </a:ext>
            </a:extLst>
          </p:cNvPr>
          <p:cNvSpPr>
            <a:spLocks noGrp="1"/>
          </p:cNvSpPr>
          <p:nvPr>
            <p:ph idx="1"/>
          </p:nvPr>
        </p:nvSpPr>
        <p:spPr>
          <a:xfrm>
            <a:off x="0" y="260350"/>
            <a:ext cx="8229600" cy="4525963"/>
          </a:xfrm>
        </p:spPr>
        <p:txBody>
          <a:bodyPr/>
          <a:lstStyle/>
          <a:p>
            <a:r>
              <a:rPr lang="en-US" altLang="en-US"/>
              <a:t>61. Ce valenţă au impurităţile folosite pentru a realiza un semiconductor extrinsic de tip n?</a:t>
            </a:r>
            <a:endParaRPr lang="en-GB" altLang="en-US"/>
          </a:p>
          <a:p>
            <a:r>
              <a:rPr lang="en-US" altLang="en-US"/>
              <a:t>62. Ce valenţă au impurităţile folosite pentru a realiza un semiconductor extrinsic de tip p?</a:t>
            </a:r>
            <a:endParaRPr lang="en-GB" altLang="en-US"/>
          </a:p>
          <a:p>
            <a:r>
              <a:rPr lang="en-US" altLang="en-US"/>
              <a:t>63. Ce valoare poate avea din punct de vedere al energiei un electron liber dintr-un material semiconductor?</a:t>
            </a:r>
            <a:endParaRPr lang="en-GB" altLang="en-US"/>
          </a:p>
          <a:p>
            <a:r>
              <a:rPr lang="en-US" altLang="en-US"/>
              <a:t>64. Ce valoare poate avea din punct de vedere al energiei un gol dintr-un material semiconductor?</a:t>
            </a:r>
            <a:endParaRPr lang="en-GB" altLang="en-US"/>
          </a:p>
          <a:p>
            <a:endParaRPr lang="en-GB"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2B1007BC-B562-D203-4956-C9EE93869BB2}"/>
              </a:ext>
            </a:extLst>
          </p:cNvPr>
          <p:cNvSpPr>
            <a:spLocks noGrp="1"/>
          </p:cNvSpPr>
          <p:nvPr>
            <p:ph idx="1"/>
          </p:nvPr>
        </p:nvSpPr>
        <p:spPr>
          <a:xfrm>
            <a:off x="28575" y="549275"/>
            <a:ext cx="8229600" cy="4525963"/>
          </a:xfrm>
        </p:spPr>
        <p:txBody>
          <a:bodyPr/>
          <a:lstStyle/>
          <a:p>
            <a:r>
              <a:rPr lang="en-US" altLang="en-US"/>
              <a:t>65. Cum depinde de temperatura absolută T concentraţia de electroni şi de goluri generaţi prin mecanism intrinsec într-un semiconductor la echilibru termic?</a:t>
            </a:r>
            <a:endParaRPr lang="en-GB" altLang="en-US"/>
          </a:p>
          <a:p>
            <a:r>
              <a:rPr lang="en-US" altLang="en-US"/>
              <a:t>66. Unde este plasat nivelul energetic donor introdus într-un semiconductor extrinsec de tip n de impurităţile donoare?</a:t>
            </a:r>
            <a:endParaRPr lang="en-GB" altLang="en-US"/>
          </a:p>
          <a:p>
            <a:r>
              <a:rPr lang="en-US" altLang="en-US"/>
              <a:t>67. Unde este plasat nivelul energetic acceptor introdus într-un semiconductor extrinsec de tip p de impurităţile acceptoare?</a:t>
            </a:r>
            <a:endParaRPr lang="en-GB" altLang="en-US"/>
          </a:p>
          <a:p>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401FD35-E6C1-A4D8-07C9-C7F8F011C3B1}"/>
              </a:ext>
            </a:extLst>
          </p:cNvPr>
          <p:cNvSpPr>
            <a:spLocks noGrp="1" noChangeArrowheads="1"/>
          </p:cNvSpPr>
          <p:nvPr>
            <p:ph type="title"/>
          </p:nvPr>
        </p:nvSpPr>
        <p:spPr/>
        <p:txBody>
          <a:bodyPr/>
          <a:lstStyle/>
          <a:p>
            <a:r>
              <a:rPr lang="en-US" altLang="en-US"/>
              <a:t>Slide Master</a:t>
            </a:r>
          </a:p>
        </p:txBody>
      </p:sp>
      <p:sp>
        <p:nvSpPr>
          <p:cNvPr id="3075" name="Rectangle 3">
            <a:extLst>
              <a:ext uri="{FF2B5EF4-FFF2-40B4-BE49-F238E27FC236}">
                <a16:creationId xmlns:a16="http://schemas.microsoft.com/office/drawing/2014/main" id="{79C88FF7-3868-6B4D-A928-C645145ADD33}"/>
              </a:ext>
            </a:extLst>
          </p:cNvPr>
          <p:cNvSpPr>
            <a:spLocks noGrp="1" noChangeArrowheads="1"/>
          </p:cNvSpPr>
          <p:nvPr>
            <p:ph type="body" idx="1"/>
          </p:nvPr>
        </p:nvSpPr>
        <p:spPr/>
        <p:txBody>
          <a:bodyPr/>
          <a:lstStyle/>
          <a:p>
            <a:pPr>
              <a:lnSpc>
                <a:spcPct val="90000"/>
              </a:lnSpc>
            </a:pPr>
            <a:r>
              <a:rPr lang="en-US" altLang="en-US" sz="2200"/>
              <a:t>Your Text here</a:t>
            </a:r>
          </a:p>
          <a:p>
            <a:pPr>
              <a:lnSpc>
                <a:spcPct val="90000"/>
              </a:lnSpc>
            </a:pPr>
            <a:endParaRPr lang="en-US" altLang="en-US" sz="2200"/>
          </a:p>
          <a:p>
            <a:pPr>
              <a:lnSpc>
                <a:spcPct val="90000"/>
              </a:lnSpc>
            </a:pPr>
            <a:r>
              <a:rPr lang="en-US" altLang="en-US" sz="2200"/>
              <a:t>Lorem ipsum dolor sit amet, consectetuer adipiscing elit, sed diam nonummy nibh euismod tincidunt ut laoreet dolore magna aliquam erat volutpat. Ut wisi enim ad minim veniam</a:t>
            </a:r>
          </a:p>
          <a:p>
            <a:pPr>
              <a:lnSpc>
                <a:spcPct val="90000"/>
              </a:lnSpc>
            </a:pPr>
            <a:endParaRPr lang="en-US" altLang="en-US" sz="2200"/>
          </a:p>
          <a:p>
            <a:pPr>
              <a:lnSpc>
                <a:spcPct val="90000"/>
              </a:lnSpc>
            </a:pPr>
            <a:r>
              <a:rPr lang="en-US" altLang="en-US" sz="2200"/>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a:p>
            <a:pPr>
              <a:lnSpc>
                <a:spcPct val="90000"/>
              </a:lnSpc>
            </a:pPr>
            <a:endParaRPr lang="en-US" altLang="en-US" sz="2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473DA584-22B2-8CB8-0581-46641C595F1E}"/>
              </a:ext>
            </a:extLst>
          </p:cNvPr>
          <p:cNvSpPr>
            <a:spLocks noGrp="1"/>
          </p:cNvSpPr>
          <p:nvPr>
            <p:ph idx="1"/>
          </p:nvPr>
        </p:nvSpPr>
        <p:spPr>
          <a:xfrm>
            <a:off x="0" y="404813"/>
            <a:ext cx="8229600" cy="4525962"/>
          </a:xfrm>
        </p:spPr>
        <p:txBody>
          <a:bodyPr/>
          <a:lstStyle/>
          <a:p>
            <a:r>
              <a:rPr lang="en-US" altLang="en-US"/>
              <a:t>68. Ce se constată din punctul de vedere al concentraţiei purtătorilor majoritari în vecinătatea suprafeţei de separaţie a unei joncţiuni p – n ?</a:t>
            </a:r>
            <a:endParaRPr lang="en-GB" altLang="en-US"/>
          </a:p>
          <a:p>
            <a:r>
              <a:rPr lang="en-US" altLang="en-US"/>
              <a:t>69. Ce efect are câmpul intern al regiunii de trecere creat de sarcina spaţială a unei joncţiuni p-n asupra difuziei purtătorilor majoritari?</a:t>
            </a:r>
            <a:endParaRPr lang="en-GB" altLang="en-US"/>
          </a:p>
          <a:p>
            <a:r>
              <a:rPr lang="en-US" altLang="en-US"/>
              <a:t>70. Cine formează sarcina spaţială a unei joncţiuni p – n ?</a:t>
            </a:r>
            <a:endParaRPr lang="en-GB" altLang="en-US"/>
          </a:p>
          <a:p>
            <a:endParaRPr lang="en-GB"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25F6EAF7-A9AA-4BCA-5295-AFD70F9582F5}"/>
              </a:ext>
            </a:extLst>
          </p:cNvPr>
          <p:cNvSpPr>
            <a:spLocks noGrp="1"/>
          </p:cNvSpPr>
          <p:nvPr>
            <p:ph idx="1"/>
          </p:nvPr>
        </p:nvSpPr>
        <p:spPr/>
        <p:txBody>
          <a:bodyPr/>
          <a:lstStyle/>
          <a:p>
            <a:r>
              <a:rPr lang="en-US" altLang="en-US"/>
              <a:t>71. În ce relaţie se află, la regimul de echilibru termic al unei joncţiuni p-n nepolarizate, curentul de difuzie id şi curentul de conducţie ic ?</a:t>
            </a:r>
            <a:endParaRPr lang="en-GB" altLang="en-US"/>
          </a:p>
          <a:p>
            <a:r>
              <a:rPr lang="en-US" altLang="en-US"/>
              <a:t>72. În ce relaţie se află, pentru o joncţiune p-n polarizată în sens direct, curentul de difuzie id şi curentul de conducţie ic?</a:t>
            </a:r>
            <a:endParaRPr lang="en-GB" altLang="en-US"/>
          </a:p>
          <a:p>
            <a:r>
              <a:rPr lang="en-US" altLang="en-US"/>
              <a:t>73. În ce relaţie se află, pentru o joncţiune p-n polarizată în sens invers, curentul de difuzie id şi curentul de conducţie ic?</a:t>
            </a:r>
            <a:endParaRPr lang="en-GB" altLang="en-US"/>
          </a:p>
          <a:p>
            <a:endParaRPr lang="en-GB"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82E2EB53-CDF7-AD5D-B03A-FDD5FDB5502B}"/>
              </a:ext>
            </a:extLst>
          </p:cNvPr>
          <p:cNvSpPr>
            <a:spLocks noGrp="1"/>
          </p:cNvSpPr>
          <p:nvPr>
            <p:ph idx="1"/>
          </p:nvPr>
        </p:nvSpPr>
        <p:spPr>
          <a:xfrm>
            <a:off x="179388" y="476250"/>
            <a:ext cx="8229600" cy="4525963"/>
          </a:xfrm>
        </p:spPr>
        <p:txBody>
          <a:bodyPr/>
          <a:lstStyle/>
          <a:p>
            <a:r>
              <a:rPr lang="en-US" altLang="en-US"/>
              <a:t>74. Cum variază la o joncţiune p-n, la aplicarea unei tensiuni inverse, lăţimea regiunii de trecere în funcţie de concentraţiile de impurităţi din zonele respective?</a:t>
            </a:r>
            <a:endParaRPr lang="en-GB" altLang="en-US"/>
          </a:p>
          <a:p>
            <a:r>
              <a:rPr lang="en-US" altLang="en-US"/>
              <a:t>75. Cum se comportă, din punct de vedere al conducţiei electrice, regiunea de trecere a joncţiunii p –n?</a:t>
            </a:r>
            <a:endParaRPr lang="en-GB" altLang="en-US"/>
          </a:p>
          <a:p>
            <a:r>
              <a:rPr lang="en-US" altLang="en-US"/>
              <a:t>76. Ce efect are asupra lărgimii regiunii de trecere a unei joncţiuni p – n tensiunea inversă aplicată joncţiunii?</a:t>
            </a:r>
            <a:endParaRPr lang="en-GB" altLang="en-US"/>
          </a:p>
          <a:p>
            <a:endParaRPr lang="en-GB"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625DE462-F2A1-BF0E-8124-4A957849DFF1}"/>
              </a:ext>
            </a:extLst>
          </p:cNvPr>
          <p:cNvSpPr>
            <a:spLocks noGrp="1"/>
          </p:cNvSpPr>
          <p:nvPr>
            <p:ph idx="1"/>
          </p:nvPr>
        </p:nvSpPr>
        <p:spPr>
          <a:xfrm>
            <a:off x="107950" y="1412875"/>
            <a:ext cx="8229600" cy="4525963"/>
          </a:xfrm>
        </p:spPr>
        <p:txBody>
          <a:bodyPr/>
          <a:lstStyle/>
          <a:p>
            <a:r>
              <a:rPr lang="en-US" altLang="en-US"/>
              <a:t>77. Ce reprezintă caracteristica statică a diodei semiconductoare?</a:t>
            </a:r>
            <a:endParaRPr lang="en-GB" altLang="en-US"/>
          </a:p>
          <a:p>
            <a:r>
              <a:rPr lang="en-US" altLang="en-US"/>
              <a:t>78. Ce se constată la aplicarea pe dioda semiconductoare a unor tensiuni inverse mari?</a:t>
            </a:r>
            <a:endParaRPr lang="en-GB" altLang="en-US"/>
          </a:p>
          <a:p>
            <a:r>
              <a:rPr lang="en-US" altLang="en-US"/>
              <a:t>79. Cum depinde din punct de vedere al legii matematice, în expresia caracteristicii teoretice a unei diode semiconductoare, curentul de tensiunea aplicată joncţiunii?</a:t>
            </a:r>
            <a:endParaRPr lang="en-GB" altLang="en-US"/>
          </a:p>
          <a:p>
            <a:endParaRPr lang="en-GB"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BA6D9E89-1B43-86B8-E26D-FEB2AABF7240}"/>
              </a:ext>
            </a:extLst>
          </p:cNvPr>
          <p:cNvSpPr>
            <a:spLocks noGrp="1"/>
          </p:cNvSpPr>
          <p:nvPr>
            <p:ph idx="1"/>
          </p:nvPr>
        </p:nvSpPr>
        <p:spPr/>
        <p:txBody>
          <a:bodyPr/>
          <a:lstStyle/>
          <a:p>
            <a:r>
              <a:rPr lang="en-US" altLang="en-US"/>
              <a:t>80. Ce efect are creşterea temperaturii joncţiunii unei diode semiconductoare asupra valorii curentului prin diodă?</a:t>
            </a:r>
            <a:endParaRPr lang="en-GB" altLang="en-US"/>
          </a:p>
          <a:p>
            <a:r>
              <a:rPr lang="en-US" altLang="en-US"/>
              <a:t>81. Cum se defineşte riguros rezistenţa internă a unei diode semiconductoare funcţionând în punctul static M(Ua0 , Ia0), cu variaţii de semnal mic ∆ua , ∆ia ?</a:t>
            </a:r>
            <a:endParaRPr lang="en-GB" altLang="en-US"/>
          </a:p>
          <a:p>
            <a:r>
              <a:rPr lang="en-US" altLang="en-US"/>
              <a:t>82. Cine determină apariţia capacităţii de barieră Cb a unei joncţiuni p-n?</a:t>
            </a:r>
            <a:endParaRPr lang="en-GB" altLang="en-US"/>
          </a:p>
          <a:p>
            <a:endParaRPr lang="en-GB"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37EB9827-5AEF-0196-1F63-AE6398A702B2}"/>
              </a:ext>
            </a:extLst>
          </p:cNvPr>
          <p:cNvSpPr>
            <a:spLocks noGrp="1"/>
          </p:cNvSpPr>
          <p:nvPr>
            <p:ph idx="1"/>
          </p:nvPr>
        </p:nvSpPr>
        <p:spPr/>
        <p:txBody>
          <a:bodyPr/>
          <a:lstStyle/>
          <a:p>
            <a:r>
              <a:rPr lang="en-US" altLang="en-US"/>
              <a:t>83. Ce efect are asupra capacităţii de barieră creşterea tensiunii aplicate pe joncţiunea p-n?</a:t>
            </a:r>
            <a:endParaRPr lang="en-GB" altLang="en-US"/>
          </a:p>
          <a:p>
            <a:r>
              <a:rPr lang="en-US" altLang="en-US"/>
              <a:t>84. Ce se întâmplă cu valoarea rezistenţei interne a diodei la o valoare mai mare a curentului de punct static al diodei semiconductoare?</a:t>
            </a:r>
            <a:endParaRPr lang="en-GB" altLang="en-US"/>
          </a:p>
          <a:p>
            <a:r>
              <a:rPr lang="en-US" altLang="en-US"/>
              <a:t>85. Unde se plasează în mod normal punctul de funcţionare la o diodă Zener?</a:t>
            </a:r>
            <a:endParaRPr lang="en-GB"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514A8AA9-3F86-A811-8BC2-A63DC367DC46}"/>
              </a:ext>
            </a:extLst>
          </p:cNvPr>
          <p:cNvSpPr>
            <a:spLocks noGrp="1"/>
          </p:cNvSpPr>
          <p:nvPr>
            <p:ph idx="1"/>
          </p:nvPr>
        </p:nvSpPr>
        <p:spPr/>
        <p:txBody>
          <a:bodyPr/>
          <a:lstStyle/>
          <a:p>
            <a:r>
              <a:rPr lang="en-US" altLang="en-US"/>
              <a:t>86. Ce regiune a tranzistorului bipolar este caracterizată de cel mai înalt nivel de dopare cu impurităţi?</a:t>
            </a:r>
            <a:endParaRPr lang="en-GB" altLang="en-US"/>
          </a:p>
          <a:p>
            <a:r>
              <a:rPr lang="en-US" altLang="en-US"/>
              <a:t>87. Ce regiune a tranzistorului bipolar este caracterizată de cel mai redus nivel de dopare cu impurităţi?</a:t>
            </a:r>
            <a:endParaRPr lang="en-GB" altLang="en-US"/>
          </a:p>
          <a:p>
            <a:r>
              <a:rPr lang="en-US" altLang="en-US"/>
              <a:t>88. Care este cea mai îngustă regiune într-un tranzistor bipolar?</a:t>
            </a:r>
            <a:endParaRPr lang="en-GB" altLang="en-US"/>
          </a:p>
          <a:p>
            <a:r>
              <a:rPr lang="en-US" altLang="en-US"/>
              <a:t>89. Cine asigură conducţia într-un tranzistor bipolar?</a:t>
            </a:r>
            <a:endParaRPr lang="en-GB" altLang="en-US"/>
          </a:p>
          <a:p>
            <a:endParaRPr lang="en-GB"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5259CE90-DDA5-5BCA-DB2E-661B45615D7C}"/>
              </a:ext>
            </a:extLst>
          </p:cNvPr>
          <p:cNvSpPr>
            <a:spLocks noGrp="1"/>
          </p:cNvSpPr>
          <p:nvPr>
            <p:ph idx="1"/>
          </p:nvPr>
        </p:nvSpPr>
        <p:spPr/>
        <p:txBody>
          <a:bodyPr/>
          <a:lstStyle/>
          <a:p>
            <a:r>
              <a:rPr lang="en-US" altLang="en-US"/>
              <a:t>90. Cum se defineşte pentru un tranzistor pnp, factorul de amplificare în curent αN?</a:t>
            </a:r>
            <a:endParaRPr lang="en-GB" altLang="en-US"/>
          </a:p>
          <a:p>
            <a:r>
              <a:rPr lang="en-US" altLang="en-US"/>
              <a:t>91. Cine asigură, în cea mai mare parte, pentru un tranzistor pnp curentul de difuzie prin joncţiunea emitorului?</a:t>
            </a:r>
            <a:endParaRPr lang="en-GB" altLang="en-US"/>
          </a:p>
          <a:p>
            <a:r>
              <a:rPr lang="en-US" altLang="en-US"/>
              <a:t>92. Ce se întâmplă cu golurile în baza unui tranzistor pnp?</a:t>
            </a:r>
            <a:endParaRPr lang="en-GB" altLang="en-US"/>
          </a:p>
          <a:p>
            <a:endParaRPr lang="en-GB"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E581CAD9-1670-7664-51BF-3C856FB0EAD1}"/>
              </a:ext>
            </a:extLst>
          </p:cNvPr>
          <p:cNvSpPr>
            <a:spLocks noGrp="1"/>
          </p:cNvSpPr>
          <p:nvPr>
            <p:ph idx="1"/>
          </p:nvPr>
        </p:nvSpPr>
        <p:spPr/>
        <p:txBody>
          <a:bodyPr/>
          <a:lstStyle/>
          <a:p>
            <a:r>
              <a:rPr lang="en-US" altLang="en-US"/>
              <a:t>93. Cine determină, pentru un tranzistor pnp, transferul aproape integral al golurilor din regiunea de emitor în cea de colector?</a:t>
            </a:r>
            <a:endParaRPr lang="en-GB" altLang="en-US"/>
          </a:p>
          <a:p>
            <a:r>
              <a:rPr lang="en-US" altLang="en-US"/>
              <a:t>94. Care este, pentru un tranzistor bipolar în conexiune normală, valoarea tipică a factorului static de amplificare în curent αN ?</a:t>
            </a:r>
            <a:endParaRPr lang="en-GB" altLang="en-US"/>
          </a:p>
          <a:p>
            <a:r>
              <a:rPr lang="en-US" altLang="en-US"/>
              <a:t>95. În ce relaţie se află, pentru un tranzistor bipolar în conexiune normală, curentul de colector şi curentul de emitor?</a:t>
            </a:r>
            <a:endParaRPr lang="en-GB" altLang="en-US"/>
          </a:p>
          <a:p>
            <a:endParaRPr lang="en-GB"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D1FB866D-49F2-2D46-523F-8DC8916DF1C0}"/>
              </a:ext>
            </a:extLst>
          </p:cNvPr>
          <p:cNvSpPr>
            <a:spLocks noGrp="1"/>
          </p:cNvSpPr>
          <p:nvPr>
            <p:ph idx="1"/>
          </p:nvPr>
        </p:nvSpPr>
        <p:spPr>
          <a:xfrm>
            <a:off x="179388" y="260350"/>
            <a:ext cx="8229600" cy="4525963"/>
          </a:xfrm>
        </p:spPr>
        <p:txBody>
          <a:bodyPr/>
          <a:lstStyle/>
          <a:p>
            <a:r>
              <a:rPr lang="en-US" altLang="en-US"/>
              <a:t>96 Cum sunt polarizate joncţiunile tranzistorului bipolar funcţionând în regiunea activă directă (normală)?</a:t>
            </a:r>
            <a:endParaRPr lang="en-GB" altLang="en-US"/>
          </a:p>
          <a:p>
            <a:r>
              <a:rPr lang="en-US" altLang="en-US"/>
              <a:t>97. Cum sunt polarizate joncţiunile tranzistorului bipolar funcţionând în regiunea activă inversă?</a:t>
            </a:r>
            <a:endParaRPr lang="en-GB" altLang="en-US"/>
          </a:p>
          <a:p>
            <a:r>
              <a:rPr lang="en-US" altLang="en-US"/>
              <a:t>98. Cum sunt polarizate joncţiunile tranzistorului bipolar funcţionând în regiunea de blocare?</a:t>
            </a:r>
            <a:endParaRPr lang="en-GB" altLang="en-US"/>
          </a:p>
          <a:p>
            <a:r>
              <a:rPr lang="en-US" altLang="en-US"/>
              <a:t>99. Cum sunt polarizate joncţiunile tranzistorului bipolar funcţionând în regiunea de saturaţie?</a:t>
            </a:r>
            <a:endParaRPr lang="en-GB" altLang="en-US"/>
          </a:p>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50">
            <a:extLst>
              <a:ext uri="{FF2B5EF4-FFF2-40B4-BE49-F238E27FC236}">
                <a16:creationId xmlns:a16="http://schemas.microsoft.com/office/drawing/2014/main" id="{E594FBFD-516B-BBAF-F845-D16B2E8BB594}"/>
              </a:ext>
            </a:extLst>
          </p:cNvPr>
          <p:cNvSpPr>
            <a:spLocks noGrp="1" noChangeArrowheads="1"/>
          </p:cNvSpPr>
          <p:nvPr>
            <p:ph type="ctrTitle"/>
          </p:nvPr>
        </p:nvSpPr>
        <p:spPr>
          <a:xfrm>
            <a:off x="2051050" y="1412875"/>
            <a:ext cx="6696075" cy="647700"/>
          </a:xfrm>
        </p:spPr>
        <p:txBody>
          <a:bodyPr anchor="ctr"/>
          <a:lstStyle/>
          <a:p>
            <a:pPr eaLnBrk="1" hangingPunct="1"/>
            <a:r>
              <a:rPr lang="ro-MD" altLang="en-US" sz="5400" b="1">
                <a:solidFill>
                  <a:srgbClr val="006666"/>
                </a:solidFill>
              </a:rPr>
              <a:t>160 întrebari             la cursul DMOE</a:t>
            </a:r>
            <a:endParaRPr lang="es-ES" altLang="en-US" sz="5400" b="1">
              <a:solidFill>
                <a:srgbClr val="006666"/>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455AA85A-00C4-5B95-8008-5548E0F15912}"/>
              </a:ext>
            </a:extLst>
          </p:cNvPr>
          <p:cNvSpPr>
            <a:spLocks noGrp="1"/>
          </p:cNvSpPr>
          <p:nvPr>
            <p:ph idx="1"/>
          </p:nvPr>
        </p:nvSpPr>
        <p:spPr>
          <a:xfrm>
            <a:off x="-6350" y="333375"/>
            <a:ext cx="8229600" cy="4525963"/>
          </a:xfrm>
        </p:spPr>
        <p:txBody>
          <a:bodyPr/>
          <a:lstStyle/>
          <a:p>
            <a:r>
              <a:rPr lang="en-US" altLang="en-US"/>
              <a:t>100. Care este valoarea tipică a factorului de amplificare static în curent al tranzistorului în conexiunea emitor comun βN ?</a:t>
            </a:r>
            <a:endParaRPr lang="en-GB" altLang="en-US"/>
          </a:p>
          <a:p>
            <a:r>
              <a:rPr lang="en-US" altLang="en-US"/>
              <a:t>101. Cum variază, conform caracteristicilor de intrare ale tranzistorului în conexiunea emitor comun, pentru aceeaşi valoare a tensiunii uBE, iB în funcţie de uCE?</a:t>
            </a:r>
            <a:endParaRPr lang="en-GB" altLang="en-US"/>
          </a:p>
          <a:p>
            <a:r>
              <a:rPr lang="en-US" altLang="en-US"/>
              <a:t>102. Ce efect are creşterea temperaturii asupra curbelor din familia caracteristicilor de ieşire pentru un tranzistor bipolar funcţionând în conexiunea emitor comun?</a:t>
            </a:r>
            <a:endParaRPr lang="en-GB"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3F6F2E5-56E9-A2F3-B1FB-2E06CCBC1EF1}"/>
              </a:ext>
            </a:extLst>
          </p:cNvPr>
          <p:cNvSpPr>
            <a:spLocks noGrp="1"/>
          </p:cNvSpPr>
          <p:nvPr>
            <p:ph type="title"/>
          </p:nvPr>
        </p:nvSpPr>
        <p:spPr/>
        <p:txBody>
          <a:bodyPr/>
          <a:lstStyle/>
          <a:p>
            <a:endParaRPr lang="en-GB" altLang="en-US"/>
          </a:p>
        </p:txBody>
      </p:sp>
      <p:sp>
        <p:nvSpPr>
          <p:cNvPr id="30723" name="Content Placeholder 2">
            <a:extLst>
              <a:ext uri="{FF2B5EF4-FFF2-40B4-BE49-F238E27FC236}">
                <a16:creationId xmlns:a16="http://schemas.microsoft.com/office/drawing/2014/main" id="{A7E0B3DB-84FA-BC6C-5DB1-BD3A82D692AC}"/>
              </a:ext>
            </a:extLst>
          </p:cNvPr>
          <p:cNvSpPr>
            <a:spLocks noGrp="1"/>
          </p:cNvSpPr>
          <p:nvPr>
            <p:ph idx="1"/>
          </p:nvPr>
        </p:nvSpPr>
        <p:spPr/>
        <p:txBody>
          <a:bodyPr/>
          <a:lstStyle/>
          <a:p>
            <a:r>
              <a:rPr lang="en-US" altLang="en-US"/>
              <a:t>103. Ce este diode de curent continuu?</a:t>
            </a:r>
          </a:p>
          <a:p>
            <a:r>
              <a:rPr lang="en-US" altLang="en-US"/>
              <a:t>104 Ce este un trans</a:t>
            </a:r>
            <a:r>
              <a:rPr lang="ro-RO" altLang="en-US"/>
              <a:t>z</a:t>
            </a:r>
            <a:r>
              <a:rPr lang="en-US" altLang="en-US"/>
              <a:t>stor IGTB?</a:t>
            </a:r>
          </a:p>
          <a:p>
            <a:r>
              <a:rPr lang="en-US" altLang="en-US"/>
              <a:t>105. Deosebirea major</a:t>
            </a:r>
            <a:r>
              <a:rPr lang="ro-RO" altLang="en-US"/>
              <a:t>ă î</a:t>
            </a:r>
            <a:r>
              <a:rPr lang="en-US" altLang="en-US"/>
              <a:t>ntre diode Schottky </a:t>
            </a:r>
            <a:r>
              <a:rPr lang="ro-RO" altLang="en-US"/>
              <a:t>și dioda p-n</a:t>
            </a:r>
          </a:p>
          <a:p>
            <a:r>
              <a:rPr lang="ro-RO" altLang="en-US"/>
              <a:t>106. Tranzistorul bipolar conduce prin curenți difuzionali sau prin curenți de drift?</a:t>
            </a:r>
          </a:p>
          <a:p>
            <a:r>
              <a:rPr lang="ro-RO" altLang="en-US"/>
              <a:t>107. Cîte tipuri de străpungere cunoașteți?</a:t>
            </a:r>
          </a:p>
          <a:p>
            <a:r>
              <a:rPr lang="ro-RO" altLang="en-US"/>
              <a:t>108. Diferența între contactul ohmic și contactul redresor.</a:t>
            </a:r>
          </a:p>
          <a:p>
            <a:endParaRPr lang="en-US" altLang="en-US"/>
          </a:p>
          <a:p>
            <a:endParaRPr lang="en-GB"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1350BF71-A79A-5516-D955-7E56E413760D}"/>
              </a:ext>
            </a:extLst>
          </p:cNvPr>
          <p:cNvSpPr>
            <a:spLocks noGrp="1"/>
          </p:cNvSpPr>
          <p:nvPr>
            <p:ph idx="1"/>
          </p:nvPr>
        </p:nvSpPr>
        <p:spPr/>
        <p:txBody>
          <a:bodyPr/>
          <a:lstStyle/>
          <a:p>
            <a:r>
              <a:rPr lang="ro-RO" altLang="en-US"/>
              <a:t>109. Tipuri de joncțiuni?</a:t>
            </a:r>
          </a:p>
          <a:p>
            <a:r>
              <a:rPr lang="ro-RO" altLang="en-US"/>
              <a:t>110. Rolul stratului intrinsec în dioda pin?</a:t>
            </a:r>
          </a:p>
          <a:p>
            <a:r>
              <a:rPr lang="ro-RO" altLang="en-US"/>
              <a:t>111. efectul fizic pe care funcționează dioda Gunn?</a:t>
            </a:r>
          </a:p>
          <a:p>
            <a:r>
              <a:rPr lang="ro-RO" altLang="en-US"/>
              <a:t>112. Specificul diodelor cu avalanșă?</a:t>
            </a:r>
          </a:p>
          <a:p>
            <a:r>
              <a:rPr lang="ro-RO" altLang="en-US"/>
              <a:t>113. Ce este o diodă cu baza dublă (TUJ)?</a:t>
            </a:r>
          </a:p>
          <a:p>
            <a:r>
              <a:rPr lang="ro-RO" altLang="en-US"/>
              <a:t>114. diferența dintre stabilitron și stabistor?</a:t>
            </a:r>
            <a:endParaRPr lang="en-GB"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451C82BD-1BA8-7D3F-5151-FC69E5ABCB90}"/>
              </a:ext>
            </a:extLst>
          </p:cNvPr>
          <p:cNvSpPr>
            <a:spLocks noGrp="1"/>
          </p:cNvSpPr>
          <p:nvPr>
            <p:ph idx="1"/>
          </p:nvPr>
        </p:nvSpPr>
        <p:spPr>
          <a:xfrm>
            <a:off x="323850" y="549275"/>
            <a:ext cx="8229600" cy="5616575"/>
          </a:xfrm>
        </p:spPr>
        <p:txBody>
          <a:bodyPr/>
          <a:lstStyle/>
          <a:p>
            <a:r>
              <a:rPr lang="ro-RO" altLang="en-US"/>
              <a:t>115. Clasa dispozitivelor cu homostructuri multijoncțiune conține…?</a:t>
            </a:r>
          </a:p>
          <a:p>
            <a:r>
              <a:rPr lang="ro-RO" altLang="en-US"/>
              <a:t>116. Tipuri de amorsare a tiristoarelor?</a:t>
            </a:r>
          </a:p>
          <a:p>
            <a:r>
              <a:rPr lang="ro-RO" altLang="en-US"/>
              <a:t>117. Specificul constructiv al diodelor cu impuls?</a:t>
            </a:r>
          </a:p>
          <a:p>
            <a:r>
              <a:rPr lang="ro-RO" altLang="en-US"/>
              <a:t>118. Ce sunt tranzistoarele complementare?</a:t>
            </a:r>
          </a:p>
          <a:p>
            <a:r>
              <a:rPr lang="ro-RO" altLang="en-US"/>
              <a:t>119. Modele liniare ale diodei convenționale?</a:t>
            </a:r>
          </a:p>
          <a:p>
            <a:r>
              <a:rPr lang="ro-RO" altLang="en-US"/>
              <a:t>120. Modelul cuadripol al tranzistoarelor bipolare?</a:t>
            </a:r>
            <a:endParaRPr lang="en-GB"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65679084-AF21-78F2-CB8C-A5C9EE76050E}"/>
              </a:ext>
            </a:extLst>
          </p:cNvPr>
          <p:cNvSpPr>
            <a:spLocks noGrp="1"/>
          </p:cNvSpPr>
          <p:nvPr>
            <p:ph idx="1"/>
          </p:nvPr>
        </p:nvSpPr>
        <p:spPr>
          <a:xfrm>
            <a:off x="179388" y="404813"/>
            <a:ext cx="8229600" cy="4525962"/>
          </a:xfrm>
        </p:spPr>
        <p:txBody>
          <a:bodyPr/>
          <a:lstStyle/>
          <a:p>
            <a:r>
              <a:rPr lang="ro-RO" altLang="en-US"/>
              <a:t>121. Clasidficarea transiztoarelor cu efect de câmp</a:t>
            </a:r>
          </a:p>
          <a:p>
            <a:r>
              <a:rPr lang="ro-RO" altLang="en-US"/>
              <a:t>122. Deosebiri principale între TEC și TB?</a:t>
            </a:r>
          </a:p>
          <a:p>
            <a:r>
              <a:rPr lang="ro-RO" altLang="en-US"/>
              <a:t>123. Condiții de strangulare a canalului în TEC MOS cu canal indus?</a:t>
            </a:r>
          </a:p>
          <a:p>
            <a:r>
              <a:rPr lang="ro-RO" altLang="en-US"/>
              <a:t>124. Deosebirea dintre diodaz Schokley și Diac</a:t>
            </a:r>
          </a:p>
          <a:p>
            <a:r>
              <a:rPr lang="ro-RO" altLang="en-US"/>
              <a:t>125.Deosebirea între Diac și Triac</a:t>
            </a:r>
          </a:p>
          <a:p>
            <a:r>
              <a:rPr lang="ro-RO" altLang="en-US"/>
              <a:t>126. Care din clasa tiristoarelor lucrează la curent alternativ și care la curent continuu?</a:t>
            </a:r>
            <a:endParaRPr lang="en-GB"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31F4D8FA-654F-1BFB-5775-E26CDCE5F43E}"/>
              </a:ext>
            </a:extLst>
          </p:cNvPr>
          <p:cNvSpPr>
            <a:spLocks noGrp="1"/>
          </p:cNvSpPr>
          <p:nvPr>
            <p:ph idx="1"/>
          </p:nvPr>
        </p:nvSpPr>
        <p:spPr>
          <a:xfrm>
            <a:off x="179388" y="836613"/>
            <a:ext cx="8229600" cy="4525962"/>
          </a:xfrm>
        </p:spPr>
        <p:txBody>
          <a:bodyPr/>
          <a:lstStyle/>
          <a:p>
            <a:r>
              <a:rPr lang="ro-RO" altLang="en-US"/>
              <a:t>127. La ce conduce schimbarea rolurilor emitorului și colectorului în TB?</a:t>
            </a:r>
          </a:p>
          <a:p>
            <a:r>
              <a:rPr lang="ro-RO" altLang="en-US"/>
              <a:t>128. Care sunt particularități tehnologice ale emitorului, bazei și colectorului?</a:t>
            </a:r>
          </a:p>
          <a:p>
            <a:r>
              <a:rPr lang="ro-RO" altLang="en-US"/>
              <a:t>130. Tipuri de alimentare a Led-urilor?</a:t>
            </a:r>
          </a:p>
          <a:p>
            <a:endParaRPr lang="en-GB"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CFAB257-B4C1-4FC1-BD94-7CD397EEABC9}"/>
              </a:ext>
            </a:extLst>
          </p:cNvPr>
          <p:cNvSpPr>
            <a:spLocks noGrp="1"/>
          </p:cNvSpPr>
          <p:nvPr>
            <p:ph type="title"/>
          </p:nvPr>
        </p:nvSpPr>
        <p:spPr>
          <a:xfrm>
            <a:off x="323850" y="836613"/>
            <a:ext cx="6613525" cy="342900"/>
          </a:xfrm>
        </p:spPr>
        <p:txBody>
          <a:bodyPr/>
          <a:lstStyle/>
          <a:p>
            <a:r>
              <a:rPr lang="en-US" altLang="en-US" sz="3600" b="1">
                <a:solidFill>
                  <a:srgbClr val="FF0000"/>
                </a:solidFill>
              </a:rPr>
              <a:t>Alege</a:t>
            </a:r>
            <a:r>
              <a:rPr lang="ro-RO" altLang="en-US" sz="3600" b="1">
                <a:solidFill>
                  <a:srgbClr val="FF0000"/>
                </a:solidFill>
              </a:rPr>
              <a:t>ți ră</a:t>
            </a:r>
            <a:r>
              <a:rPr lang="en-US" altLang="en-US" sz="3600" b="1">
                <a:solidFill>
                  <a:srgbClr val="FF0000"/>
                </a:solidFill>
              </a:rPr>
              <a:t>spunsul corect</a:t>
            </a:r>
          </a:p>
        </p:txBody>
      </p:sp>
      <p:sp>
        <p:nvSpPr>
          <p:cNvPr id="35843" name="Content Placeholder 2">
            <a:extLst>
              <a:ext uri="{FF2B5EF4-FFF2-40B4-BE49-F238E27FC236}">
                <a16:creationId xmlns:a16="http://schemas.microsoft.com/office/drawing/2014/main" id="{0E0FBE93-4875-F128-F456-CC10DFB2342B}"/>
              </a:ext>
            </a:extLst>
          </p:cNvPr>
          <p:cNvSpPr>
            <a:spLocks noGrp="1"/>
          </p:cNvSpPr>
          <p:nvPr>
            <p:ph idx="1"/>
          </p:nvPr>
        </p:nvSpPr>
        <p:spPr/>
        <p:txBody>
          <a:bodyPr/>
          <a:lstStyle/>
          <a:p>
            <a:r>
              <a:rPr lang="ro-RO" altLang="en-US"/>
              <a:t>La efectul de fotoluminiscență excitația apare din:</a:t>
            </a:r>
          </a:p>
          <a:p>
            <a:r>
              <a:rPr lang="ro-RO" altLang="en-US"/>
              <a:t>1. bombardarea cu fascicul de electroni</a:t>
            </a:r>
          </a:p>
          <a:p>
            <a:r>
              <a:rPr lang="ro-RO" altLang="en-US"/>
              <a:t>2. absorbția de fotoni</a:t>
            </a:r>
          </a:p>
          <a:p>
            <a:r>
              <a:rPr lang="ro-RO" altLang="en-US"/>
              <a:t>3.  Aplicarea unui cîmp electric puternic altenativ</a:t>
            </a:r>
          </a:p>
          <a:p>
            <a:r>
              <a:rPr lang="ro-RO" altLang="en-US"/>
              <a:t>4.  Aplicarea unui câmp electric puternic continuu</a:t>
            </a:r>
            <a:endParaRPr lang="en-GB"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0301D0F4-7C89-1F1D-92BC-28F2B26D6E6B}"/>
              </a:ext>
            </a:extLst>
          </p:cNvPr>
          <p:cNvSpPr>
            <a:spLocks noGrp="1"/>
          </p:cNvSpPr>
          <p:nvPr>
            <p:ph type="title"/>
          </p:nvPr>
        </p:nvSpPr>
        <p:spPr/>
        <p:txBody>
          <a:bodyPr/>
          <a:lstStyle/>
          <a:p>
            <a:endParaRPr lang="en-GB" altLang="en-US"/>
          </a:p>
        </p:txBody>
      </p:sp>
      <p:sp>
        <p:nvSpPr>
          <p:cNvPr id="36867" name="Content Placeholder 2">
            <a:extLst>
              <a:ext uri="{FF2B5EF4-FFF2-40B4-BE49-F238E27FC236}">
                <a16:creationId xmlns:a16="http://schemas.microsoft.com/office/drawing/2014/main" id="{A4A04893-33CF-B39E-6A88-CD9D94140BFA}"/>
              </a:ext>
            </a:extLst>
          </p:cNvPr>
          <p:cNvSpPr>
            <a:spLocks noGrp="1"/>
          </p:cNvSpPr>
          <p:nvPr>
            <p:ph idx="1"/>
          </p:nvPr>
        </p:nvSpPr>
        <p:spPr/>
        <p:txBody>
          <a:bodyPr/>
          <a:lstStyle/>
          <a:p>
            <a:r>
              <a:rPr lang="ro-RO" altLang="en-US"/>
              <a:t>Catodoluminscența este ca urmare de  </a:t>
            </a:r>
          </a:p>
          <a:p>
            <a:r>
              <a:rPr lang="en-GB" altLang="en-US"/>
              <a:t>1. bombardarea cu fascicul de electroni</a:t>
            </a:r>
          </a:p>
          <a:p>
            <a:r>
              <a:rPr lang="en-GB" altLang="en-US"/>
              <a:t>2. absorbția de fotoni</a:t>
            </a:r>
          </a:p>
          <a:p>
            <a:r>
              <a:rPr lang="en-GB" altLang="en-US"/>
              <a:t>3.  Aplicarea unui cîmp electric puternic altenativ</a:t>
            </a:r>
          </a:p>
          <a:p>
            <a:r>
              <a:rPr lang="en-GB" altLang="en-US"/>
              <a:t>4.  Aplicarea unui câmp electric p</a:t>
            </a:r>
            <a:r>
              <a:rPr lang="ro-RO" altLang="en-US"/>
              <a:t>u</a:t>
            </a:r>
            <a:r>
              <a:rPr lang="en-GB" altLang="en-US"/>
              <a:t>ternic continuu</a:t>
            </a:r>
          </a:p>
          <a:p>
            <a:endParaRPr lang="en-GB"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C61847F-5668-B8F3-D1FA-5E2D2FA2A4A7}"/>
              </a:ext>
            </a:extLst>
          </p:cNvPr>
          <p:cNvSpPr>
            <a:spLocks noGrp="1"/>
          </p:cNvSpPr>
          <p:nvPr>
            <p:ph type="title"/>
          </p:nvPr>
        </p:nvSpPr>
        <p:spPr/>
        <p:txBody>
          <a:bodyPr/>
          <a:lstStyle/>
          <a:p>
            <a:endParaRPr lang="en-GB" altLang="en-US"/>
          </a:p>
        </p:txBody>
      </p:sp>
      <p:sp>
        <p:nvSpPr>
          <p:cNvPr id="37891" name="Content Placeholder 2">
            <a:extLst>
              <a:ext uri="{FF2B5EF4-FFF2-40B4-BE49-F238E27FC236}">
                <a16:creationId xmlns:a16="http://schemas.microsoft.com/office/drawing/2014/main" id="{D5B79D9C-753D-0B9A-79C8-B4A6581DA8FC}"/>
              </a:ext>
            </a:extLst>
          </p:cNvPr>
          <p:cNvSpPr>
            <a:spLocks noGrp="1"/>
          </p:cNvSpPr>
          <p:nvPr>
            <p:ph idx="1"/>
          </p:nvPr>
        </p:nvSpPr>
        <p:spPr/>
        <p:txBody>
          <a:bodyPr/>
          <a:lstStyle/>
          <a:p>
            <a:r>
              <a:rPr lang="ro-RO" altLang="en-US"/>
              <a:t>Electroluminscența este rezultatul:</a:t>
            </a:r>
          </a:p>
          <a:p>
            <a:r>
              <a:rPr lang="en-GB" altLang="en-US"/>
              <a:t>1. bombard</a:t>
            </a:r>
            <a:r>
              <a:rPr lang="ro-RO" altLang="en-US"/>
              <a:t>ării</a:t>
            </a:r>
            <a:r>
              <a:rPr lang="en-GB" altLang="en-US"/>
              <a:t> cu fascicul de electroni</a:t>
            </a:r>
          </a:p>
          <a:p>
            <a:r>
              <a:rPr lang="en-GB" altLang="en-US"/>
              <a:t>2. absorbți</a:t>
            </a:r>
            <a:r>
              <a:rPr lang="ro-RO" altLang="en-US"/>
              <a:t>ei</a:t>
            </a:r>
            <a:r>
              <a:rPr lang="en-GB" altLang="en-US"/>
              <a:t> de fotoni</a:t>
            </a:r>
          </a:p>
          <a:p>
            <a:r>
              <a:rPr lang="en-GB" altLang="en-US"/>
              <a:t>3.  Aplic</a:t>
            </a:r>
            <a:r>
              <a:rPr lang="ro-RO" altLang="en-US"/>
              <a:t>ării</a:t>
            </a:r>
            <a:r>
              <a:rPr lang="en-GB" altLang="en-US"/>
              <a:t> unui cîmp electric puternic altenativ</a:t>
            </a:r>
          </a:p>
          <a:p>
            <a:r>
              <a:rPr lang="en-GB" altLang="en-US"/>
              <a:t>4.  Aplic</a:t>
            </a:r>
            <a:r>
              <a:rPr lang="ro-RO" altLang="en-US"/>
              <a:t>ării</a:t>
            </a:r>
            <a:r>
              <a:rPr lang="en-GB" altLang="en-US"/>
              <a:t> unui câmp electric p</a:t>
            </a:r>
            <a:r>
              <a:rPr lang="ro-RO" altLang="en-US"/>
              <a:t>u</a:t>
            </a:r>
            <a:r>
              <a:rPr lang="en-GB" altLang="en-US"/>
              <a:t>ternic continuu</a:t>
            </a:r>
          </a:p>
          <a:p>
            <a:endParaRPr lang="en-GB"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81947D78-7958-6315-9086-4EE92DA2E1AB}"/>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id="{7BC9492E-CB21-9E42-AE48-051A29A4984C}"/>
              </a:ext>
            </a:extLst>
          </p:cNvPr>
          <p:cNvSpPr>
            <a:spLocks noGrp="1"/>
          </p:cNvSpPr>
          <p:nvPr>
            <p:ph idx="1"/>
          </p:nvPr>
        </p:nvSpPr>
        <p:spPr/>
        <p:txBody>
          <a:bodyPr>
            <a:normAutofit fontScale="92500" lnSpcReduction="20000"/>
          </a:bodyPr>
          <a:lstStyle/>
          <a:p>
            <a:pPr>
              <a:defRPr/>
            </a:pPr>
            <a:r>
              <a:rPr lang="ro-RO" dirty="0"/>
              <a:t>Ce este fluorescența și ce este </a:t>
            </a:r>
            <a:r>
              <a:rPr lang="ro-RO" dirty="0" err="1"/>
              <a:t>fosforiscența</a:t>
            </a:r>
            <a:r>
              <a:rPr lang="ro-RO" dirty="0"/>
              <a:t>?</a:t>
            </a:r>
          </a:p>
          <a:p>
            <a:pPr>
              <a:defRPr/>
            </a:pPr>
            <a:r>
              <a:rPr lang="ro-RO" dirty="0"/>
              <a:t>1. Dacå mecanismul de excitație </a:t>
            </a:r>
            <a:r>
              <a:rPr lang="ro-RO" dirty="0" err="1"/>
              <a:t>înceteazå</a:t>
            </a:r>
            <a:r>
              <a:rPr lang="ro-RO" dirty="0"/>
              <a:t>, luminescența </a:t>
            </a:r>
            <a:r>
              <a:rPr lang="ro-RO" dirty="0" err="1"/>
              <a:t>persistå</a:t>
            </a:r>
            <a:r>
              <a:rPr lang="ro-RO" dirty="0"/>
              <a:t> un interval de timp egal cu timpul de </a:t>
            </a:r>
            <a:r>
              <a:rPr lang="ro-RO" dirty="0" err="1"/>
              <a:t>viațå</a:t>
            </a:r>
            <a:r>
              <a:rPr lang="ro-RO" dirty="0"/>
              <a:t> a tranziției între cele </a:t>
            </a:r>
            <a:r>
              <a:rPr lang="ro-RO" dirty="0" err="1"/>
              <a:t>douå</a:t>
            </a:r>
            <a:r>
              <a:rPr lang="ro-RO" dirty="0"/>
              <a:t> nivele E1 </a:t>
            </a:r>
            <a:r>
              <a:rPr lang="ro-RO" dirty="0" err="1"/>
              <a:t>çi</a:t>
            </a:r>
            <a:r>
              <a:rPr lang="ro-RO" dirty="0"/>
              <a:t> E2.</a:t>
            </a:r>
          </a:p>
          <a:p>
            <a:pPr>
              <a:defRPr/>
            </a:pPr>
            <a:r>
              <a:rPr lang="ro-RO" dirty="0"/>
              <a:t>2. Dacå mecanismul de excitație </a:t>
            </a:r>
            <a:r>
              <a:rPr lang="ro-RO" dirty="0" err="1"/>
              <a:t>înceteazå</a:t>
            </a:r>
            <a:r>
              <a:rPr lang="ro-RO" dirty="0"/>
              <a:t>, luminescența </a:t>
            </a:r>
            <a:r>
              <a:rPr lang="ro-RO" dirty="0" err="1"/>
              <a:t>persistå</a:t>
            </a:r>
            <a:r>
              <a:rPr lang="ro-RO" dirty="0"/>
              <a:t> </a:t>
            </a:r>
            <a:r>
              <a:rPr lang="ro-RO" dirty="0" err="1"/>
              <a:t>persistå</a:t>
            </a:r>
            <a:r>
              <a:rPr lang="ro-RO" dirty="0"/>
              <a:t> un timp mult mai lung.</a:t>
            </a:r>
          </a:p>
          <a:p>
            <a:pPr>
              <a:defRPr/>
            </a:pPr>
            <a:endParaRPr lang="ro-RO" dirty="0"/>
          </a:p>
          <a:p>
            <a:pPr>
              <a:defRPr/>
            </a:pPr>
            <a:r>
              <a:rPr lang="ro-RO" dirty="0"/>
              <a:t>Alegeți răspunsul corect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a:extLst>
              <a:ext uri="{FF2B5EF4-FFF2-40B4-BE49-F238E27FC236}">
                <a16:creationId xmlns:a16="http://schemas.microsoft.com/office/drawing/2014/main" id="{A848D3B7-1D33-184D-4D72-2AC2FFBD66B2}"/>
              </a:ext>
            </a:extLst>
          </p:cNvPr>
          <p:cNvSpPr>
            <a:spLocks noGrp="1" noChangeArrowheads="1"/>
          </p:cNvSpPr>
          <p:nvPr>
            <p:ph type="body" idx="1"/>
          </p:nvPr>
        </p:nvSpPr>
        <p:spPr>
          <a:xfrm>
            <a:off x="107950" y="549275"/>
            <a:ext cx="9144000" cy="4525963"/>
          </a:xfrm>
        </p:spPr>
        <p:txBody>
          <a:bodyPr/>
          <a:lstStyle/>
          <a:p>
            <a:pPr marL="0" eaLnBrk="1" hangingPunct="1">
              <a:lnSpc>
                <a:spcPct val="107000"/>
              </a:lnSpc>
              <a:spcBef>
                <a:spcPts val="0"/>
              </a:spcBef>
              <a:spcAft>
                <a:spcPts val="800"/>
              </a:spcAft>
              <a:defRPr/>
            </a:pPr>
            <a:r>
              <a:rPr lang="ro-MD" dirty="0">
                <a:latin typeface="Calibri" panose="020F0502020204030204" pitchFamily="34" charset="0"/>
                <a:ea typeface="Calibri" panose="020F0502020204030204" pitchFamily="34" charset="0"/>
                <a:cs typeface="Times New Roman" panose="02020603050405020304" pitchFamily="18" charset="0"/>
              </a:rPr>
              <a:t>1. </a:t>
            </a:r>
            <a:r>
              <a:rPr lang="en-US" dirty="0">
                <a:latin typeface="Calibri" panose="020F0502020204030204" pitchFamily="34" charset="0"/>
                <a:ea typeface="Calibri" panose="020F0502020204030204" pitchFamily="34" charset="0"/>
                <a:cs typeface="Times New Roman" panose="02020603050405020304" pitchFamily="18" charset="0"/>
              </a:rPr>
              <a:t>Cum se </a:t>
            </a:r>
            <a:r>
              <a:rPr lang="en-US" dirty="0" err="1">
                <a:latin typeface="Calibri" panose="020F0502020204030204" pitchFamily="34" charset="0"/>
                <a:ea typeface="Calibri" panose="020F0502020204030204" pitchFamily="34" charset="0"/>
                <a:cs typeface="Times New Roman" panose="02020603050405020304" pitchFamily="18" charset="0"/>
              </a:rPr>
              <a:t>comportă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semiconductoarele</a:t>
            </a:r>
            <a:r>
              <a:rPr lang="en-US" dirty="0">
                <a:latin typeface="Calibri" panose="020F0502020204030204" pitchFamily="34" charset="0"/>
                <a:ea typeface="Calibri" panose="020F0502020204030204" pitchFamily="34" charset="0"/>
                <a:cs typeface="Times New Roman" panose="02020603050405020304" pitchFamily="18" charset="0"/>
              </a:rPr>
              <a:t> din </a:t>
            </a:r>
            <a:r>
              <a:rPr lang="en-US" dirty="0" err="1">
                <a:latin typeface="Calibri" panose="020F0502020204030204" pitchFamily="34" charset="0"/>
                <a:ea typeface="Calibri" panose="020F0502020204030204" pitchFamily="34" charset="0"/>
                <a:cs typeface="Times New Roman" panose="02020603050405020304" pitchFamily="18" charset="0"/>
              </a:rPr>
              <a:t>punct</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vedere</a:t>
            </a:r>
            <a:r>
              <a:rPr lang="en-US" dirty="0">
                <a:latin typeface="Calibri" panose="020F0502020204030204" pitchFamily="34" charset="0"/>
                <a:ea typeface="Calibri" panose="020F0502020204030204" pitchFamily="34" charset="0"/>
                <a:cs typeface="Times New Roman" panose="02020603050405020304" pitchFamily="18" charset="0"/>
              </a:rPr>
              <a:t> al </a:t>
            </a:r>
            <a:r>
              <a:rPr lang="en-US" dirty="0" err="1">
                <a:latin typeface="Calibri" panose="020F0502020204030204" pitchFamily="34" charset="0"/>
                <a:ea typeface="Calibri" panose="020F0502020204030204" pitchFamily="34" charset="0"/>
                <a:cs typeface="Times New Roman" panose="02020603050405020304" pitchFamily="18" charset="0"/>
              </a:rPr>
              <a:t>conductivităţii</a:t>
            </a:r>
            <a:r>
              <a:rPr lang="en-US" dirty="0">
                <a:latin typeface="Calibri" panose="020F0502020204030204" pitchFamily="34" charset="0"/>
                <a:ea typeface="Calibri" panose="020F0502020204030204" pitchFamily="34" charset="0"/>
                <a:cs typeface="Times New Roman" panose="02020603050405020304" pitchFamily="18" charset="0"/>
              </a:rPr>
              <a:t> la </a:t>
            </a:r>
            <a:r>
              <a:rPr lang="en-US" dirty="0" err="1">
                <a:latin typeface="Calibri" panose="020F0502020204030204" pitchFamily="34" charset="0"/>
                <a:ea typeface="Calibri" panose="020F0502020204030204" pitchFamily="34" charset="0"/>
                <a:cs typeface="Times New Roman" panose="02020603050405020304" pitchFamily="18" charset="0"/>
              </a:rPr>
              <a:t>temperaturi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foarte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joase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2. Care </a:t>
            </a:r>
            <a:r>
              <a:rPr lang="en-US" dirty="0" err="1">
                <a:latin typeface="Calibri" panose="020F0502020204030204" pitchFamily="34" charset="0"/>
                <a:ea typeface="Calibri" panose="020F0502020204030204" pitchFamily="34" charset="0"/>
                <a:cs typeface="Times New Roman" panose="02020603050405020304" pitchFamily="18" charset="0"/>
              </a:rPr>
              <a:t>este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energia</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activare</a:t>
            </a: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dirty="0" err="1">
                <a:latin typeface="Calibri" panose="020F0502020204030204" pitchFamily="34" charset="0"/>
                <a:ea typeface="Calibri" panose="020F0502020204030204" pitchFamily="34" charset="0"/>
                <a:cs typeface="Times New Roman" panose="02020603050405020304" pitchFamily="18" charset="0"/>
              </a:rPr>
              <a:t>electronilor</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valenţă</a:t>
            </a:r>
            <a:r>
              <a:rPr lang="en-US" dirty="0">
                <a:latin typeface="Calibri" panose="020F0502020204030204" pitchFamily="34" charset="0"/>
                <a:ea typeface="Calibri" panose="020F0502020204030204" pitchFamily="34" charset="0"/>
                <a:cs typeface="Times New Roman" panose="02020603050405020304" pitchFamily="18" charset="0"/>
              </a:rPr>
              <a:t> ∆W </a:t>
            </a:r>
            <a:r>
              <a:rPr lang="en-US" dirty="0" err="1">
                <a:latin typeface="Calibri" panose="020F0502020204030204" pitchFamily="34" charset="0"/>
                <a:ea typeface="Calibri" panose="020F0502020204030204" pitchFamily="34" charset="0"/>
                <a:cs typeface="Times New Roman" panose="02020603050405020304" pitchFamily="18" charset="0"/>
              </a:rPr>
              <a:t>dintr</a:t>
            </a:r>
            <a:r>
              <a:rPr lang="en-US" dirty="0">
                <a:latin typeface="Calibri" panose="020F0502020204030204" pitchFamily="34" charset="0"/>
                <a:ea typeface="Calibri" panose="020F0502020204030204" pitchFamily="34" charset="0"/>
                <a:cs typeface="Times New Roman" panose="02020603050405020304" pitchFamily="18" charset="0"/>
              </a:rPr>
              <a:t>-un semiconductor (</a:t>
            </a:r>
            <a:r>
              <a:rPr lang="en-US" dirty="0" err="1">
                <a:latin typeface="Calibri" panose="020F0502020204030204" pitchFamily="34" charset="0"/>
                <a:ea typeface="Calibri" panose="020F0502020204030204" pitchFamily="34" charset="0"/>
                <a:cs typeface="Times New Roman" panose="02020603050405020304" pitchFamily="18" charset="0"/>
              </a:rPr>
              <a:t>exprimată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eV)?</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3. Cine </a:t>
            </a:r>
            <a:r>
              <a:rPr lang="en-US" dirty="0" err="1">
                <a:latin typeface="Calibri" panose="020F0502020204030204" pitchFamily="34" charset="0"/>
                <a:ea typeface="Calibri" panose="020F0502020204030204" pitchFamily="34" charset="0"/>
                <a:cs typeface="Times New Roman" panose="02020603050405020304" pitchFamily="18" charset="0"/>
              </a:rPr>
              <a:t>participă</a:t>
            </a:r>
            <a:r>
              <a:rPr lang="en-US" dirty="0">
                <a:latin typeface="Calibri" panose="020F0502020204030204" pitchFamily="34" charset="0"/>
                <a:ea typeface="Calibri" panose="020F0502020204030204" pitchFamily="34" charset="0"/>
                <a:cs typeface="Times New Roman" panose="02020603050405020304" pitchFamily="18" charset="0"/>
              </a:rPr>
              <a:t> la </a:t>
            </a:r>
            <a:r>
              <a:rPr lang="en-US" dirty="0" err="1">
                <a:latin typeface="Calibri" panose="020F0502020204030204" pitchFamily="34" charset="0"/>
                <a:ea typeface="Calibri" panose="020F0502020204030204" pitchFamily="34" charset="0"/>
                <a:cs typeface="Times New Roman" panose="02020603050405020304" pitchFamily="18" charset="0"/>
              </a:rPr>
              <a:t>conducţie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într</a:t>
            </a:r>
            <a:r>
              <a:rPr lang="en-US" dirty="0">
                <a:latin typeface="Calibri" panose="020F0502020204030204" pitchFamily="34" charset="0"/>
                <a:ea typeface="Calibri" panose="020F0502020204030204" pitchFamily="34" charset="0"/>
                <a:cs typeface="Times New Roman" panose="02020603050405020304" pitchFamily="18" charset="0"/>
              </a:rPr>
              <a:t>-un semiconductor </a:t>
            </a:r>
            <a:r>
              <a:rPr lang="en-US" dirty="0" err="1">
                <a:latin typeface="Calibri" panose="020F0502020204030204" pitchFamily="34" charset="0"/>
                <a:ea typeface="Calibri" panose="020F0502020204030204" pitchFamily="34" charset="0"/>
                <a:cs typeface="Times New Roman" panose="02020603050405020304" pitchFamily="18" charset="0"/>
              </a:rPr>
              <a:t>intrinsec</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4. Ce </a:t>
            </a:r>
            <a:r>
              <a:rPr lang="en-US" dirty="0" err="1">
                <a:latin typeface="Calibri" panose="020F0502020204030204" pitchFamily="34" charset="0"/>
                <a:ea typeface="Calibri" panose="020F0502020204030204" pitchFamily="34" charset="0"/>
                <a:cs typeface="Times New Roman" panose="02020603050405020304" pitchFamily="18" charset="0"/>
              </a:rPr>
              <a:t>efect</a:t>
            </a:r>
            <a:r>
              <a:rPr lang="en-US" dirty="0">
                <a:latin typeface="Calibri" panose="020F0502020204030204" pitchFamily="34" charset="0"/>
                <a:ea typeface="Calibri" panose="020F0502020204030204" pitchFamily="34" charset="0"/>
                <a:cs typeface="Times New Roman" panose="02020603050405020304" pitchFamily="18" charset="0"/>
              </a:rPr>
              <a:t> are </a:t>
            </a:r>
            <a:r>
              <a:rPr lang="en-US" dirty="0" err="1">
                <a:latin typeface="Calibri" panose="020F0502020204030204" pitchFamily="34" charset="0"/>
                <a:ea typeface="Calibri" panose="020F0502020204030204" pitchFamily="34" charset="0"/>
                <a:cs typeface="Times New Roman" panose="02020603050405020304" pitchFamily="18" charset="0"/>
              </a:rPr>
              <a:t>creşterea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temperaturii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asupra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numărului</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electroni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liberi</a:t>
            </a:r>
            <a:r>
              <a:rPr lang="en-US" dirty="0">
                <a:latin typeface="Calibri" panose="020F0502020204030204" pitchFamily="34" charset="0"/>
                <a:ea typeface="Calibri" panose="020F0502020204030204" pitchFamily="34" charset="0"/>
                <a:cs typeface="Times New Roman" panose="02020603050405020304" pitchFamily="18" charset="0"/>
              </a:rPr>
              <a:t> din </a:t>
            </a:r>
            <a:r>
              <a:rPr lang="en-US" dirty="0" err="1">
                <a:latin typeface="Calibri" panose="020F0502020204030204" pitchFamily="34" charset="0"/>
                <a:ea typeface="Calibri" panose="020F0502020204030204" pitchFamily="34" charset="0"/>
                <a:cs typeface="Times New Roman" panose="02020603050405020304" pitchFamily="18" charset="0"/>
              </a:rPr>
              <a:t>materialele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semiconductoare</a:t>
            </a:r>
            <a:r>
              <a:rPr lang="en-US" dirty="0">
                <a:latin typeface="Calibri" panose="020F0502020204030204" pitchFamily="34" charset="0"/>
                <a:ea typeface="Calibri" panose="020F0502020204030204" pitchFamily="34" charset="0"/>
                <a:cs typeface="Times New Roman" panose="02020603050405020304" pitchFamily="18" charset="0"/>
              </a:rPr>
              <a:t>?</a:t>
            </a:r>
          </a:p>
          <a:p>
            <a:pPr eaLnBrk="1" hangingPunct="1">
              <a:defRPr/>
            </a:pPr>
            <a:endParaRPr lang="en-US" altLang="en-US" dirty="0"/>
          </a:p>
        </p:txBody>
      </p:sp>
    </p:spTree>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49A5EB8-BCF6-FB4E-4832-70A2D8E49C30}"/>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id="{0013251D-3142-0336-68D0-22A675A1477B}"/>
              </a:ext>
            </a:extLst>
          </p:cNvPr>
          <p:cNvSpPr>
            <a:spLocks noGrp="1"/>
          </p:cNvSpPr>
          <p:nvPr>
            <p:ph idx="1"/>
          </p:nvPr>
        </p:nvSpPr>
        <p:spPr/>
        <p:txBody>
          <a:bodyPr>
            <a:normAutofit lnSpcReduction="10000"/>
          </a:bodyPr>
          <a:lstStyle/>
          <a:p>
            <a:pPr>
              <a:defRPr/>
            </a:pPr>
            <a:r>
              <a:rPr lang="ro-RO" dirty="0"/>
              <a:t>Ce este un </a:t>
            </a:r>
            <a:r>
              <a:rPr lang="ro-RO" dirty="0" err="1"/>
              <a:t>fotodector</a:t>
            </a:r>
            <a:r>
              <a:rPr lang="ro-RO" dirty="0"/>
              <a:t>?</a:t>
            </a:r>
          </a:p>
          <a:p>
            <a:pPr>
              <a:defRPr/>
            </a:pPr>
            <a:r>
              <a:rPr lang="ro-RO" dirty="0"/>
              <a:t>1. </a:t>
            </a:r>
            <a:r>
              <a:rPr lang="en-GB" dirty="0"/>
              <a:t>Orice </a:t>
            </a:r>
            <a:r>
              <a:rPr lang="en-GB" dirty="0" err="1"/>
              <a:t>dispozitiv</a:t>
            </a:r>
            <a:r>
              <a:rPr lang="en-GB" dirty="0"/>
              <a:t> care </a:t>
            </a:r>
            <a:r>
              <a:rPr lang="en-GB" dirty="0" err="1"/>
              <a:t>transformå</a:t>
            </a:r>
            <a:r>
              <a:rPr lang="en-GB" dirty="0"/>
              <a:t> </a:t>
            </a:r>
            <a:r>
              <a:rPr lang="en-GB" dirty="0" err="1"/>
              <a:t>semnalele</a:t>
            </a:r>
            <a:r>
              <a:rPr lang="en-GB" dirty="0"/>
              <a:t> </a:t>
            </a:r>
            <a:r>
              <a:rPr lang="en-GB" dirty="0" err="1"/>
              <a:t>luminoase</a:t>
            </a:r>
            <a:r>
              <a:rPr lang="en-GB" dirty="0"/>
              <a:t> din </a:t>
            </a:r>
            <a:r>
              <a:rPr lang="en-GB" dirty="0" err="1"/>
              <a:t>domeniul</a:t>
            </a:r>
            <a:r>
              <a:rPr lang="en-GB" dirty="0"/>
              <a:t> </a:t>
            </a:r>
            <a:r>
              <a:rPr lang="en-GB" dirty="0" err="1"/>
              <a:t>spectrului</a:t>
            </a:r>
            <a:r>
              <a:rPr lang="en-GB" dirty="0"/>
              <a:t> de </a:t>
            </a:r>
            <a:r>
              <a:rPr lang="en-GB" dirty="0" err="1"/>
              <a:t>radiație</a:t>
            </a:r>
            <a:r>
              <a:rPr lang="en-GB" dirty="0"/>
              <a:t> </a:t>
            </a:r>
            <a:r>
              <a:rPr lang="en-GB" dirty="0" err="1"/>
              <a:t>opticå</a:t>
            </a:r>
            <a:r>
              <a:rPr lang="en-GB" dirty="0"/>
              <a:t> </a:t>
            </a:r>
            <a:r>
              <a:rPr lang="en-GB" dirty="0" err="1"/>
              <a:t>în</a:t>
            </a:r>
            <a:r>
              <a:rPr lang="en-GB" dirty="0"/>
              <a:t> </a:t>
            </a:r>
            <a:r>
              <a:rPr lang="en-GB" dirty="0" err="1"/>
              <a:t>semnale</a:t>
            </a:r>
            <a:r>
              <a:rPr lang="en-GB" dirty="0"/>
              <a:t> </a:t>
            </a:r>
            <a:r>
              <a:rPr lang="en-GB" dirty="0" err="1"/>
              <a:t>electrice</a:t>
            </a:r>
            <a:r>
              <a:rPr lang="en-GB" dirty="0"/>
              <a:t> </a:t>
            </a:r>
            <a:endParaRPr lang="ro-RO" dirty="0"/>
          </a:p>
          <a:p>
            <a:pPr>
              <a:defRPr/>
            </a:pPr>
            <a:r>
              <a:rPr lang="ro-RO" dirty="0"/>
              <a:t>2. </a:t>
            </a:r>
            <a:r>
              <a:rPr lang="en-GB" dirty="0"/>
              <a:t>Orice </a:t>
            </a:r>
            <a:r>
              <a:rPr lang="en-GB" dirty="0" err="1"/>
              <a:t>dispozitiv</a:t>
            </a:r>
            <a:r>
              <a:rPr lang="en-GB" dirty="0"/>
              <a:t> care </a:t>
            </a:r>
            <a:r>
              <a:rPr lang="en-GB" dirty="0" err="1"/>
              <a:t>transformå</a:t>
            </a:r>
            <a:r>
              <a:rPr lang="en-GB" dirty="0"/>
              <a:t> </a:t>
            </a:r>
            <a:r>
              <a:rPr lang="en-GB" dirty="0" err="1"/>
              <a:t>semnalele</a:t>
            </a:r>
            <a:r>
              <a:rPr lang="en-GB" dirty="0"/>
              <a:t> </a:t>
            </a:r>
            <a:r>
              <a:rPr lang="ro-RO" dirty="0"/>
              <a:t>electrice în semnale </a:t>
            </a:r>
            <a:r>
              <a:rPr lang="en-GB" dirty="0" err="1"/>
              <a:t>luminoase</a:t>
            </a:r>
            <a:r>
              <a:rPr lang="en-GB" dirty="0"/>
              <a:t> din </a:t>
            </a:r>
            <a:r>
              <a:rPr lang="en-GB" dirty="0" err="1"/>
              <a:t>domeniul</a:t>
            </a:r>
            <a:r>
              <a:rPr lang="en-GB" dirty="0"/>
              <a:t> </a:t>
            </a:r>
            <a:r>
              <a:rPr lang="en-GB" dirty="0" err="1"/>
              <a:t>spectrului</a:t>
            </a:r>
            <a:r>
              <a:rPr lang="en-GB" dirty="0"/>
              <a:t> de </a:t>
            </a:r>
            <a:r>
              <a:rPr lang="en-GB" dirty="0" err="1"/>
              <a:t>radiație</a:t>
            </a:r>
            <a:r>
              <a:rPr lang="en-GB" dirty="0"/>
              <a:t> </a:t>
            </a:r>
            <a:r>
              <a:rPr lang="en-GB" dirty="0" err="1"/>
              <a:t>opticå</a:t>
            </a:r>
            <a:endParaRPr lang="ro-RO" dirty="0"/>
          </a:p>
          <a:p>
            <a:pPr>
              <a:defRPr/>
            </a:pPr>
            <a:r>
              <a:rPr lang="ro-RO" dirty="0"/>
              <a:t>Alegeți răspunsul corect</a:t>
            </a:r>
            <a:r>
              <a:rPr lang="en-GB"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A7DADE91-B782-2827-B96A-DA91CAC68CEE}"/>
              </a:ext>
            </a:extLst>
          </p:cNvPr>
          <p:cNvSpPr>
            <a:spLocks noGrp="1"/>
          </p:cNvSpPr>
          <p:nvPr>
            <p:ph type="title"/>
          </p:nvPr>
        </p:nvSpPr>
        <p:spPr/>
        <p:txBody>
          <a:bodyPr/>
          <a:lstStyle/>
          <a:p>
            <a:endParaRPr lang="en-GB" altLang="en-US"/>
          </a:p>
        </p:txBody>
      </p:sp>
      <p:sp>
        <p:nvSpPr>
          <p:cNvPr id="40963" name="Content Placeholder 2">
            <a:extLst>
              <a:ext uri="{FF2B5EF4-FFF2-40B4-BE49-F238E27FC236}">
                <a16:creationId xmlns:a16="http://schemas.microsoft.com/office/drawing/2014/main" id="{4F5AB7C7-FADD-1520-283E-4D0022487D62}"/>
              </a:ext>
            </a:extLst>
          </p:cNvPr>
          <p:cNvSpPr>
            <a:spLocks noGrp="1"/>
          </p:cNvSpPr>
          <p:nvPr>
            <p:ph idx="1"/>
          </p:nvPr>
        </p:nvSpPr>
        <p:spPr/>
        <p:txBody>
          <a:bodyPr/>
          <a:lstStyle/>
          <a:p>
            <a:r>
              <a:rPr lang="ro-RO" altLang="en-US"/>
              <a:t>Fotodetectorii termici sunt?</a:t>
            </a:r>
          </a:p>
          <a:p>
            <a:r>
              <a:rPr lang="ro-RO" altLang="en-US"/>
              <a:t>1. selectivi</a:t>
            </a:r>
          </a:p>
          <a:p>
            <a:r>
              <a:rPr lang="ro-RO" altLang="en-US"/>
              <a:t>2. Neselectivi</a:t>
            </a:r>
            <a:endParaRPr lang="en-GB"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A268D57-5A3A-EA90-0D34-551AFBA3F73A}"/>
              </a:ext>
            </a:extLst>
          </p:cNvPr>
          <p:cNvSpPr>
            <a:spLocks noGrp="1"/>
          </p:cNvSpPr>
          <p:nvPr>
            <p:ph type="title"/>
          </p:nvPr>
        </p:nvSpPr>
        <p:spPr/>
        <p:txBody>
          <a:bodyPr/>
          <a:lstStyle/>
          <a:p>
            <a:endParaRPr lang="en-GB" altLang="en-US"/>
          </a:p>
        </p:txBody>
      </p:sp>
      <p:sp>
        <p:nvSpPr>
          <p:cNvPr id="41987" name="Content Placeholder 2">
            <a:extLst>
              <a:ext uri="{FF2B5EF4-FFF2-40B4-BE49-F238E27FC236}">
                <a16:creationId xmlns:a16="http://schemas.microsoft.com/office/drawing/2014/main" id="{1CE646BB-23CF-BBF5-1429-FD823B5DD046}"/>
              </a:ext>
            </a:extLst>
          </p:cNvPr>
          <p:cNvSpPr>
            <a:spLocks noGrp="1"/>
          </p:cNvSpPr>
          <p:nvPr>
            <p:ph idx="1"/>
          </p:nvPr>
        </p:nvSpPr>
        <p:spPr/>
        <p:txBody>
          <a:bodyPr/>
          <a:lstStyle/>
          <a:p>
            <a:r>
              <a:rPr lang="ro-RO" altLang="en-US"/>
              <a:t>Principiile de operare ale fotoconductanțelor sunt:</a:t>
            </a:r>
          </a:p>
          <a:p>
            <a:r>
              <a:rPr lang="ro-RO" altLang="en-US"/>
              <a:t>1. IB =  IB (Po)</a:t>
            </a:r>
          </a:p>
          <a:p>
            <a:r>
              <a:rPr lang="ro-RO" altLang="en-US"/>
              <a:t>2. R = R (Po)</a:t>
            </a:r>
          </a:p>
          <a:p>
            <a:r>
              <a:rPr lang="ro-RO" altLang="en-US"/>
              <a:t>3. I = Io (Po)</a:t>
            </a:r>
          </a:p>
          <a:p>
            <a:endParaRPr lang="ro-RO" altLang="en-US"/>
          </a:p>
          <a:p>
            <a:r>
              <a:rPr lang="ro-RO" altLang="en-US"/>
              <a:t>Dar a fotodiodei?</a:t>
            </a:r>
          </a:p>
          <a:p>
            <a:r>
              <a:rPr lang="ro-RO" altLang="en-US"/>
              <a:t>Dar a fototranzistorului?</a:t>
            </a:r>
            <a:endParaRPr lang="en-GB"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ED237EA-76D8-4769-F4B5-9C399A32CAD6}"/>
              </a:ext>
            </a:extLst>
          </p:cNvPr>
          <p:cNvSpPr>
            <a:spLocks noGrp="1"/>
          </p:cNvSpPr>
          <p:nvPr>
            <p:ph type="title"/>
          </p:nvPr>
        </p:nvSpPr>
        <p:spPr/>
        <p:txBody>
          <a:bodyPr/>
          <a:lstStyle/>
          <a:p>
            <a:endParaRPr lang="en-GB" altLang="en-US"/>
          </a:p>
        </p:txBody>
      </p:sp>
      <p:sp>
        <p:nvSpPr>
          <p:cNvPr id="43011" name="Content Placeholder 2">
            <a:extLst>
              <a:ext uri="{FF2B5EF4-FFF2-40B4-BE49-F238E27FC236}">
                <a16:creationId xmlns:a16="http://schemas.microsoft.com/office/drawing/2014/main" id="{BF462B87-D244-61A7-316D-53170B1DD671}"/>
              </a:ext>
            </a:extLst>
          </p:cNvPr>
          <p:cNvSpPr>
            <a:spLocks noGrp="1"/>
          </p:cNvSpPr>
          <p:nvPr>
            <p:ph idx="1"/>
          </p:nvPr>
        </p:nvSpPr>
        <p:spPr/>
        <p:txBody>
          <a:bodyPr/>
          <a:lstStyle/>
          <a:p>
            <a:r>
              <a:rPr lang="ro-RO" altLang="en-US"/>
              <a:t>Care este deosebirea fototranzistorului de fotodiodă?</a:t>
            </a:r>
          </a:p>
          <a:p>
            <a:r>
              <a:rPr lang="ro-RO" altLang="en-US"/>
              <a:t>1. Nu necesită fereastră pentru absorbția luminii incidente</a:t>
            </a:r>
          </a:p>
          <a:p>
            <a:r>
              <a:rPr lang="ro-RO" altLang="en-US"/>
              <a:t>2.  Are amplificare internă</a:t>
            </a:r>
          </a:p>
          <a:p>
            <a:r>
              <a:rPr lang="ro-RO" altLang="en-US"/>
              <a:t>3. Mărimea semnalului de ieșire nu depinde de materialul semiconductorului</a:t>
            </a:r>
          </a:p>
          <a:p>
            <a:endParaRPr lang="en-GB"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A4805932-3F70-9CCD-9C7B-AA492E4C8FFA}"/>
              </a:ext>
            </a:extLst>
          </p:cNvPr>
          <p:cNvSpPr>
            <a:spLocks noGrp="1"/>
          </p:cNvSpPr>
          <p:nvPr>
            <p:ph type="title"/>
          </p:nvPr>
        </p:nvSpPr>
        <p:spPr/>
        <p:txBody>
          <a:bodyPr/>
          <a:lstStyle/>
          <a:p>
            <a:endParaRPr lang="en-GB" altLang="en-US"/>
          </a:p>
        </p:txBody>
      </p:sp>
      <p:sp>
        <p:nvSpPr>
          <p:cNvPr id="44035" name="Content Placeholder 2">
            <a:extLst>
              <a:ext uri="{FF2B5EF4-FFF2-40B4-BE49-F238E27FC236}">
                <a16:creationId xmlns:a16="http://schemas.microsoft.com/office/drawing/2014/main" id="{BB3E20F1-AE84-C8DC-F893-762BC2AAED2D}"/>
              </a:ext>
            </a:extLst>
          </p:cNvPr>
          <p:cNvSpPr>
            <a:spLocks noGrp="1"/>
          </p:cNvSpPr>
          <p:nvPr>
            <p:ph idx="1"/>
          </p:nvPr>
        </p:nvSpPr>
        <p:spPr/>
        <p:txBody>
          <a:bodyPr/>
          <a:lstStyle/>
          <a:p>
            <a:r>
              <a:rPr lang="ro-RO" altLang="en-US"/>
              <a:t>O fotodiodă este un </a:t>
            </a:r>
          </a:p>
          <a:p>
            <a:r>
              <a:rPr lang="ro-RO" altLang="en-US"/>
              <a:t>1. Consumator de energie</a:t>
            </a:r>
          </a:p>
          <a:p>
            <a:r>
              <a:rPr lang="ro-RO" altLang="en-US"/>
              <a:t>2. Un generator de energie</a:t>
            </a:r>
            <a:endParaRPr lang="en-GB"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97772FD-C656-B845-F9E7-1A5AB5432A90}"/>
              </a:ext>
            </a:extLst>
          </p:cNvPr>
          <p:cNvSpPr>
            <a:spLocks noGrp="1"/>
          </p:cNvSpPr>
          <p:nvPr>
            <p:ph type="title"/>
          </p:nvPr>
        </p:nvSpPr>
        <p:spPr/>
        <p:txBody>
          <a:bodyPr/>
          <a:lstStyle/>
          <a:p>
            <a:endParaRPr lang="en-GB" altLang="en-US"/>
          </a:p>
        </p:txBody>
      </p:sp>
      <p:sp>
        <p:nvSpPr>
          <p:cNvPr id="45059" name="Content Placeholder 2">
            <a:extLst>
              <a:ext uri="{FF2B5EF4-FFF2-40B4-BE49-F238E27FC236}">
                <a16:creationId xmlns:a16="http://schemas.microsoft.com/office/drawing/2014/main" id="{295AD3DF-54AD-44B4-55B3-63CE084A13C1}"/>
              </a:ext>
            </a:extLst>
          </p:cNvPr>
          <p:cNvSpPr>
            <a:spLocks noGrp="1"/>
          </p:cNvSpPr>
          <p:nvPr>
            <p:ph idx="1"/>
          </p:nvPr>
        </p:nvSpPr>
        <p:spPr/>
        <p:txBody>
          <a:bodyPr/>
          <a:lstStyle/>
          <a:p>
            <a:r>
              <a:rPr lang="ro-RO" altLang="en-US"/>
              <a:t>Fotodioda lucrează eficient la</a:t>
            </a:r>
          </a:p>
          <a:p>
            <a:r>
              <a:rPr lang="ro-RO" altLang="en-US"/>
              <a:t>1. Polarizarea directă</a:t>
            </a:r>
          </a:p>
          <a:p>
            <a:r>
              <a:rPr lang="ro-RO" altLang="en-US"/>
              <a:t>2. Polarizarea inversă</a:t>
            </a:r>
            <a:endParaRPr lang="en-GB"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758D9161-F033-2576-6568-8F222DF87C0C}"/>
              </a:ext>
            </a:extLst>
          </p:cNvPr>
          <p:cNvSpPr>
            <a:spLocks noGrp="1"/>
          </p:cNvSpPr>
          <p:nvPr>
            <p:ph type="title"/>
          </p:nvPr>
        </p:nvSpPr>
        <p:spPr/>
        <p:txBody>
          <a:bodyPr/>
          <a:lstStyle/>
          <a:p>
            <a:endParaRPr lang="en-GB" altLang="en-US"/>
          </a:p>
        </p:txBody>
      </p:sp>
      <p:sp>
        <p:nvSpPr>
          <p:cNvPr id="46083" name="Content Placeholder 2">
            <a:extLst>
              <a:ext uri="{FF2B5EF4-FFF2-40B4-BE49-F238E27FC236}">
                <a16:creationId xmlns:a16="http://schemas.microsoft.com/office/drawing/2014/main" id="{0D3ABD3D-49A9-AD02-95CE-AF596077BF66}"/>
              </a:ext>
            </a:extLst>
          </p:cNvPr>
          <p:cNvSpPr>
            <a:spLocks noGrp="1"/>
          </p:cNvSpPr>
          <p:nvPr>
            <p:ph idx="1"/>
          </p:nvPr>
        </p:nvSpPr>
        <p:spPr/>
        <p:txBody>
          <a:bodyPr/>
          <a:lstStyle/>
          <a:p>
            <a:r>
              <a:rPr lang="ro-RO" altLang="en-US"/>
              <a:t>Lucrul fotodiodei este asigurat când lungimea de undă incidentă este</a:t>
            </a:r>
          </a:p>
          <a:p>
            <a:r>
              <a:rPr lang="ro-RO" altLang="en-US"/>
              <a:t>1. Mai mică ca Eg</a:t>
            </a:r>
          </a:p>
          <a:p>
            <a:r>
              <a:rPr lang="ro-RO" altLang="en-US"/>
              <a:t>2. Egală cu Eg</a:t>
            </a:r>
          </a:p>
          <a:p>
            <a:r>
              <a:rPr lang="ro-RO" altLang="en-US"/>
              <a:t>3. Mai mare ca Eg</a:t>
            </a:r>
            <a:endParaRPr lang="en-GB"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37517D17-2917-0535-1824-9E929C638D8C}"/>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id="{36CCDE52-9466-4992-28FA-9DB0D59BFCB0}"/>
              </a:ext>
            </a:extLst>
          </p:cNvPr>
          <p:cNvSpPr>
            <a:spLocks noGrp="1"/>
          </p:cNvSpPr>
          <p:nvPr>
            <p:ph idx="1"/>
          </p:nvPr>
        </p:nvSpPr>
        <p:spPr/>
        <p:txBody>
          <a:bodyPr>
            <a:normAutofit fontScale="92500" lnSpcReduction="20000"/>
          </a:bodyPr>
          <a:lstStyle/>
          <a:p>
            <a:pPr>
              <a:defRPr/>
            </a:pPr>
            <a:r>
              <a:rPr lang="ro-RO" dirty="0"/>
              <a:t>Eficiența cuantică interioară este </a:t>
            </a:r>
          </a:p>
          <a:p>
            <a:pPr>
              <a:defRPr/>
            </a:pPr>
            <a:r>
              <a:rPr lang="ro-RO" dirty="0"/>
              <a:t>1. nr. de electroni colectați raportați la nr de fotoni intrați în detector</a:t>
            </a:r>
          </a:p>
          <a:p>
            <a:pPr>
              <a:defRPr/>
            </a:pPr>
            <a:r>
              <a:rPr lang="ro-RO" dirty="0"/>
              <a:t>2. nr. de electroni colectați raportați la nr de fotoni incidenți pe detector</a:t>
            </a:r>
          </a:p>
          <a:p>
            <a:pPr>
              <a:defRPr/>
            </a:pPr>
            <a:r>
              <a:rPr lang="ro-RO" dirty="0"/>
              <a:t>3. Fotocurentul generat raportat la puterea incidentă optică</a:t>
            </a:r>
          </a:p>
          <a:p>
            <a:pPr>
              <a:defRPr/>
            </a:pPr>
            <a:endParaRPr lang="ro-RO" dirty="0"/>
          </a:p>
          <a:p>
            <a:pPr>
              <a:defRPr/>
            </a:pPr>
            <a:r>
              <a:rPr lang="ro-RO" dirty="0"/>
              <a:t>Dar eficiența cuantică exterioară?</a:t>
            </a:r>
          </a:p>
          <a:p>
            <a:pPr>
              <a:defRPr/>
            </a:pPr>
            <a:r>
              <a:rPr lang="ro-RO" dirty="0"/>
              <a:t>Dar </a:t>
            </a:r>
            <a:r>
              <a:rPr lang="ro-RO" dirty="0" err="1"/>
              <a:t>responzivitatea</a:t>
            </a:r>
            <a:r>
              <a:rPr lang="ro-RO" dirty="0"/>
              <a:t> detectorului?</a:t>
            </a:r>
          </a:p>
          <a:p>
            <a:pPr>
              <a:defRPr/>
            </a:pP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6BF904F5-343C-7BE9-8FD1-6F16DFA0D8E5}"/>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id="{B1BBF779-12CF-622F-2E87-6363130D7F0D}"/>
              </a:ext>
            </a:extLst>
          </p:cNvPr>
          <p:cNvSpPr>
            <a:spLocks noGrp="1"/>
          </p:cNvSpPr>
          <p:nvPr>
            <p:ph idx="1"/>
          </p:nvPr>
        </p:nvSpPr>
        <p:spPr/>
        <p:txBody>
          <a:bodyPr/>
          <a:lstStyle/>
          <a:p>
            <a:pPr marL="0" indent="0">
              <a:buFontTx/>
              <a:buNone/>
              <a:defRPr/>
            </a:pPr>
            <a:r>
              <a:rPr lang="ro-RO" dirty="0"/>
              <a:t>Originea curentului de întuneric al </a:t>
            </a:r>
            <a:r>
              <a:rPr lang="ro-RO" dirty="0" err="1"/>
              <a:t>fotodetectorulu</a:t>
            </a:r>
            <a:endParaRPr lang="ro-RO" dirty="0"/>
          </a:p>
          <a:p>
            <a:pPr>
              <a:defRPr/>
            </a:pPr>
            <a:r>
              <a:rPr lang="ro-RO" dirty="0"/>
              <a:t>1. </a:t>
            </a:r>
            <a:r>
              <a:rPr lang="ro-RO" dirty="0" err="1"/>
              <a:t>Fotogenerarea</a:t>
            </a:r>
            <a:r>
              <a:rPr lang="ro-RO" dirty="0"/>
              <a:t> la intensități de lumină mici</a:t>
            </a:r>
          </a:p>
          <a:p>
            <a:pPr>
              <a:defRPr/>
            </a:pPr>
            <a:r>
              <a:rPr lang="ro-RO" dirty="0"/>
              <a:t>2. </a:t>
            </a:r>
            <a:r>
              <a:rPr lang="ro-RO" dirty="0" err="1"/>
              <a:t>Termogenerarea</a:t>
            </a:r>
            <a:r>
              <a:rPr lang="ro-RO" dirty="0"/>
              <a:t> </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25682C53-CFF9-679F-BCCA-2A4410258D73}"/>
              </a:ext>
            </a:extLst>
          </p:cNvPr>
          <p:cNvSpPr>
            <a:spLocks noGrp="1"/>
          </p:cNvSpPr>
          <p:nvPr>
            <p:ph type="title"/>
          </p:nvPr>
        </p:nvSpPr>
        <p:spPr/>
        <p:txBody>
          <a:bodyPr/>
          <a:lstStyle/>
          <a:p>
            <a:endParaRPr lang="en-GB" altLang="en-US"/>
          </a:p>
        </p:txBody>
      </p:sp>
      <p:sp>
        <p:nvSpPr>
          <p:cNvPr id="3" name="Content Placeholder 2">
            <a:extLst>
              <a:ext uri="{FF2B5EF4-FFF2-40B4-BE49-F238E27FC236}">
                <a16:creationId xmlns:a16="http://schemas.microsoft.com/office/drawing/2014/main" id="{1B3BD2CE-6DDA-AA1F-2C06-8EC16C6C365F}"/>
              </a:ext>
            </a:extLst>
          </p:cNvPr>
          <p:cNvSpPr>
            <a:spLocks noGrp="1"/>
          </p:cNvSpPr>
          <p:nvPr>
            <p:ph idx="1"/>
          </p:nvPr>
        </p:nvSpPr>
        <p:spPr/>
        <p:txBody>
          <a:bodyPr/>
          <a:lstStyle/>
          <a:p>
            <a:pPr>
              <a:defRPr/>
            </a:pPr>
            <a:r>
              <a:rPr lang="ro-RO" dirty="0"/>
              <a:t>Regimul fotovoltaic al diodei se realizează când</a:t>
            </a:r>
          </a:p>
          <a:p>
            <a:pPr>
              <a:defRPr/>
            </a:pPr>
            <a:r>
              <a:rPr lang="ro-RO" dirty="0"/>
              <a:t>1. Rezistența de sarcină este mult mai mare ca rezistența fotodiodei</a:t>
            </a:r>
          </a:p>
          <a:p>
            <a:pPr>
              <a:defRPr/>
            </a:pPr>
            <a:r>
              <a:rPr lang="ro-RO" dirty="0"/>
              <a:t>2. Rezistența de sarcină este mult mai mică ca rezistența de sarcină</a:t>
            </a:r>
          </a:p>
          <a:p>
            <a:pPr>
              <a:defRPr/>
            </a:pPr>
            <a:endParaRPr lang="ro-RO" dirty="0"/>
          </a:p>
          <a:p>
            <a:pPr>
              <a:defRPr/>
            </a:pPr>
            <a:r>
              <a:rPr lang="ro-RO" dirty="0"/>
              <a:t>De ce?</a:t>
            </a:r>
          </a:p>
          <a:p>
            <a:pPr marL="0" indent="0">
              <a:buFontTx/>
              <a:buNone/>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a:extLst>
              <a:ext uri="{FF2B5EF4-FFF2-40B4-BE49-F238E27FC236}">
                <a16:creationId xmlns:a16="http://schemas.microsoft.com/office/drawing/2014/main" id="{8694E44A-0B4B-2CCA-A964-E96F51BC18F2}"/>
              </a:ext>
            </a:extLst>
          </p:cNvPr>
          <p:cNvSpPr>
            <a:spLocks noGrp="1" noChangeArrowheads="1"/>
          </p:cNvSpPr>
          <p:nvPr>
            <p:ph type="body" idx="1"/>
          </p:nvPr>
        </p:nvSpPr>
        <p:spPr>
          <a:xfrm>
            <a:off x="457200" y="476250"/>
            <a:ext cx="8229600" cy="5649913"/>
          </a:xfrm>
        </p:spPr>
        <p:txBody>
          <a:bodyPr/>
          <a:lstStyle/>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5. Cine </a:t>
            </a:r>
            <a:r>
              <a:rPr lang="en-US" dirty="0" err="1">
                <a:latin typeface="Calibri" panose="020F0502020204030204" pitchFamily="34" charset="0"/>
                <a:ea typeface="Calibri" panose="020F0502020204030204" pitchFamily="34" charset="0"/>
                <a:cs typeface="Times New Roman" panose="02020603050405020304" pitchFamily="18" charset="0"/>
              </a:rPr>
              <a:t>asigură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conducţia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electrică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semiconductoarele</a:t>
            </a:r>
            <a:r>
              <a:rPr lang="en-US" dirty="0">
                <a:latin typeface="Calibri" panose="020F0502020204030204" pitchFamily="34" charset="0"/>
                <a:ea typeface="Calibri" panose="020F0502020204030204" pitchFamily="34" charset="0"/>
                <a:cs typeface="Times New Roman" panose="02020603050405020304" pitchFamily="18" charset="0"/>
              </a:rPr>
              <a:t> </a:t>
            </a:r>
            <a:r>
              <a:rPr lang="ro-MD" dirty="0">
                <a:latin typeface="Calibri" panose="020F0502020204030204" pitchFamily="34" charset="0"/>
                <a:ea typeface="Calibri" panose="020F0502020204030204" pitchFamily="34" charset="0"/>
                <a:cs typeface="Times New Roman" panose="02020603050405020304" pitchFamily="18" charset="0"/>
              </a:rPr>
              <a:t>extrinsec</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6. Ce </a:t>
            </a:r>
            <a:r>
              <a:rPr lang="en-US" dirty="0" err="1">
                <a:latin typeface="Calibri" panose="020F0502020204030204" pitchFamily="34" charset="0"/>
                <a:ea typeface="Calibri" panose="020F0502020204030204" pitchFamily="34" charset="0"/>
                <a:cs typeface="Times New Roman" panose="02020603050405020304" pitchFamily="18" charset="0"/>
              </a:rPr>
              <a:t>relaţie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este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între</a:t>
            </a:r>
            <a:r>
              <a:rPr lang="en-US" dirty="0">
                <a:latin typeface="Calibri" panose="020F0502020204030204" pitchFamily="34" charset="0"/>
                <a:ea typeface="Calibri" panose="020F0502020204030204" pitchFamily="34" charset="0"/>
                <a:cs typeface="Times New Roman" panose="02020603050405020304" pitchFamily="18" charset="0"/>
              </a:rPr>
              <a:t> masa </a:t>
            </a:r>
            <a:r>
              <a:rPr lang="en-US" dirty="0" err="1">
                <a:latin typeface="Calibri" panose="020F0502020204030204" pitchFamily="34" charset="0"/>
                <a:ea typeface="Calibri" panose="020F0502020204030204" pitchFamily="34" charset="0"/>
                <a:cs typeface="Times New Roman" panose="02020603050405020304" pitchFamily="18" charset="0"/>
              </a:rPr>
              <a:t>electronului</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conducţie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t>
            </a:r>
            <a:r>
              <a:rPr lang="en-US" baseline="-25000" dirty="0" err="1">
                <a:latin typeface="Calibri" panose="020F0502020204030204" pitchFamily="34" charset="0"/>
                <a:ea typeface="Calibri" panose="020F0502020204030204" pitchFamily="34" charset="0"/>
                <a:cs typeface="Times New Roman" panose="02020603050405020304" pitchFamily="18" charset="0"/>
              </a:rPr>
              <a:t>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 masa </a:t>
            </a:r>
            <a:r>
              <a:rPr lang="en-US" dirty="0" err="1">
                <a:latin typeface="Calibri" panose="020F0502020204030204" pitchFamily="34" charset="0"/>
                <a:ea typeface="Calibri" panose="020F0502020204030204" pitchFamily="34" charset="0"/>
                <a:cs typeface="Times New Roman" panose="02020603050405020304" pitchFamily="18" charset="0"/>
              </a:rPr>
              <a:t>electronului</a:t>
            </a:r>
            <a:r>
              <a:rPr lang="en-US" dirty="0">
                <a:latin typeface="Calibri" panose="020F0502020204030204" pitchFamily="34" charset="0"/>
                <a:ea typeface="Calibri" panose="020F0502020204030204" pitchFamily="34" charset="0"/>
                <a:cs typeface="Times New Roman" panose="02020603050405020304" pitchFamily="18" charset="0"/>
              </a:rPr>
              <a:t> m</a:t>
            </a:r>
            <a:r>
              <a:rPr lang="ro-RO" baseline="-25000" dirty="0">
                <a:latin typeface="Calibri" panose="020F0502020204030204" pitchFamily="34" charset="0"/>
                <a:ea typeface="Calibri" panose="020F0502020204030204" pitchFamily="34" charset="0"/>
                <a:cs typeface="Times New Roman" panose="02020603050405020304" pitchFamily="18" charset="0"/>
              </a:rPr>
              <a:t>0</a:t>
            </a:r>
            <a:r>
              <a:rPr lang="ro-MD" dirty="0">
                <a:latin typeface="Calibri" panose="020F0502020204030204" pitchFamily="34" charset="0"/>
                <a:ea typeface="Calibri" panose="020F0502020204030204" pitchFamily="34" charset="0"/>
                <a:cs typeface="Times New Roman" panose="02020603050405020304" pitchFamily="18" charset="0"/>
              </a:rPr>
              <a:t> de repaos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7. Care </a:t>
            </a:r>
            <a:r>
              <a:rPr lang="en-US" dirty="0" err="1">
                <a:latin typeface="Calibri" panose="020F0502020204030204" pitchFamily="34" charset="0"/>
                <a:ea typeface="Calibri" panose="020F0502020204030204" pitchFamily="34" charset="0"/>
                <a:cs typeface="Times New Roman" panose="02020603050405020304" pitchFamily="18" charset="0"/>
              </a:rPr>
              <a:t>este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sarcina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electronului</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conducţie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faţă</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sarcina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electrică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elementară</a:t>
            </a:r>
            <a:r>
              <a:rPr lang="en-US" dirty="0">
                <a:latin typeface="Calibri" panose="020F0502020204030204" pitchFamily="34" charset="0"/>
                <a:ea typeface="Calibri" panose="020F0502020204030204" pitchFamily="34" charset="0"/>
                <a:cs typeface="Times New Roman" panose="02020603050405020304" pitchFamily="18" charset="0"/>
              </a:rPr>
              <a:t> e?</a:t>
            </a:r>
          </a:p>
          <a:p>
            <a:pPr eaLnBrk="1" hangingPunct="1">
              <a:defRPr/>
            </a:pPr>
            <a:r>
              <a:rPr lang="en-US" dirty="0">
                <a:latin typeface="Calibri" panose="020F0502020204030204" pitchFamily="34" charset="0"/>
                <a:ea typeface="Calibri" panose="020F0502020204030204" pitchFamily="34" charset="0"/>
                <a:cs typeface="Times New Roman" panose="02020603050405020304" pitchFamily="18" charset="0"/>
              </a:rPr>
              <a:t>8. Ce </a:t>
            </a:r>
            <a:r>
              <a:rPr lang="en-US" dirty="0" err="1">
                <a:latin typeface="Calibri" panose="020F0502020204030204" pitchFamily="34" charset="0"/>
                <a:ea typeface="Calibri" panose="020F0502020204030204" pitchFamily="34" charset="0"/>
                <a:cs typeface="Times New Roman" panose="02020603050405020304" pitchFamily="18" charset="0"/>
              </a:rPr>
              <a:t>relaţie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respectă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pentru</a:t>
            </a:r>
            <a:r>
              <a:rPr lang="en-US" dirty="0">
                <a:latin typeface="Calibri" panose="020F0502020204030204" pitchFamily="34" charset="0"/>
                <a:ea typeface="Calibri" panose="020F0502020204030204" pitchFamily="34" charset="0"/>
                <a:cs typeface="Times New Roman" panose="02020603050405020304" pitchFamily="18" charset="0"/>
              </a:rPr>
              <a:t> un semiconductor </a:t>
            </a:r>
            <a:r>
              <a:rPr lang="en-US" dirty="0" err="1">
                <a:latin typeface="Calibri" panose="020F0502020204030204" pitchFamily="34" charset="0"/>
                <a:ea typeface="Calibri" panose="020F0502020204030204" pitchFamily="34" charset="0"/>
                <a:cs typeface="Times New Roman" panose="02020603050405020304" pitchFamily="18" charset="0"/>
              </a:rPr>
              <a:t>pur</a:t>
            </a:r>
            <a:r>
              <a:rPr lang="en-US" dirty="0">
                <a:latin typeface="Calibri" panose="020F0502020204030204" pitchFamily="34" charset="0"/>
                <a:ea typeface="Calibri" panose="020F0502020204030204" pitchFamily="34" charset="0"/>
                <a:cs typeface="Times New Roman" panose="02020603050405020304" pitchFamily="18" charset="0"/>
              </a:rPr>
              <a:t>, la </a:t>
            </a:r>
            <a:r>
              <a:rPr lang="en-US" dirty="0" err="1">
                <a:latin typeface="Calibri" panose="020F0502020204030204" pitchFamily="34" charset="0"/>
                <a:ea typeface="Calibri" panose="020F0502020204030204" pitchFamily="34" charset="0"/>
                <a:cs typeface="Times New Roman" panose="02020603050405020304" pitchFamily="18" charset="0"/>
              </a:rPr>
              <a:t>echilibru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termic</a:t>
            </a:r>
            <a:r>
              <a:rPr lang="en-US" dirty="0">
                <a:latin typeface="Calibri" panose="020F0502020204030204" pitchFamily="34" charset="0"/>
                <a:ea typeface="Calibri" panose="020F0502020204030204" pitchFamily="34" charset="0"/>
                <a:cs typeface="Times New Roman" panose="02020603050405020304" pitchFamily="18" charset="0"/>
              </a:rPr>
              <a:t> la o </a:t>
            </a:r>
            <a:r>
              <a:rPr lang="en-US" dirty="0" err="1">
                <a:latin typeface="Calibri" panose="020F0502020204030204" pitchFamily="34" charset="0"/>
                <a:ea typeface="Calibri" panose="020F0502020204030204" pitchFamily="34" charset="0"/>
                <a:cs typeface="Times New Roman" panose="02020603050405020304" pitchFamily="18" charset="0"/>
              </a:rPr>
              <a:t>temperatură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dată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concentraţiile</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electroni</a:t>
            </a:r>
            <a:r>
              <a:rPr lang="en-US" dirty="0">
                <a:latin typeface="Calibri" panose="020F0502020204030204" pitchFamily="34" charset="0"/>
                <a:ea typeface="Calibri" panose="020F0502020204030204" pitchFamily="34" charset="0"/>
                <a:cs typeface="Times New Roman" panose="02020603050405020304" pitchFamily="18" charset="0"/>
              </a:rPr>
              <a:t> n</a:t>
            </a:r>
            <a:r>
              <a:rPr lang="en-US" baseline="-25000" dirty="0">
                <a:latin typeface="Calibri" panose="020F0502020204030204" pitchFamily="34" charset="0"/>
                <a:ea typeface="Calibri" panose="020F0502020204030204" pitchFamily="34" charset="0"/>
                <a:cs typeface="Times New Roman" panose="02020603050405020304" pitchFamily="18" charset="0"/>
              </a:rPr>
              <a:t>0</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goluri</a:t>
            </a:r>
            <a:r>
              <a:rPr lang="en-US" dirty="0">
                <a:latin typeface="Calibri" panose="020F0502020204030204" pitchFamily="34" charset="0"/>
                <a:ea typeface="Calibri" panose="020F0502020204030204" pitchFamily="34" charset="0"/>
                <a:cs typeface="Times New Roman" panose="02020603050405020304" pitchFamily="18" charset="0"/>
              </a:rPr>
              <a:t> p</a:t>
            </a:r>
            <a:r>
              <a:rPr lang="en-US" baseline="-25000" dirty="0">
                <a:latin typeface="Calibri" panose="020F0502020204030204" pitchFamily="34" charset="0"/>
                <a:ea typeface="Calibri" panose="020F0502020204030204" pitchFamily="34" charset="0"/>
                <a:cs typeface="Times New Roman" panose="02020603050405020304" pitchFamily="18" charset="0"/>
              </a:rPr>
              <a:t>0</a:t>
            </a:r>
            <a:r>
              <a:rPr lang="en-US" dirty="0">
                <a:latin typeface="Calibri" panose="020F0502020204030204" pitchFamily="34" charset="0"/>
                <a:ea typeface="Calibri" panose="020F0502020204030204" pitchFamily="34" charset="0"/>
                <a:cs typeface="Times New Roman" panose="02020603050405020304" pitchFamily="18" charset="0"/>
              </a:rPr>
              <a:t>?</a:t>
            </a:r>
          </a:p>
          <a:p>
            <a:pPr eaLnBrk="1" hangingPunct="1">
              <a:defRPr/>
            </a:pPr>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717F0DD-BA67-E8B2-FB03-AA6961E90088}"/>
              </a:ext>
            </a:extLst>
          </p:cNvPr>
          <p:cNvSpPr>
            <a:spLocks noGrp="1"/>
          </p:cNvSpPr>
          <p:nvPr>
            <p:ph type="title"/>
          </p:nvPr>
        </p:nvSpPr>
        <p:spPr/>
        <p:txBody>
          <a:bodyPr/>
          <a:lstStyle/>
          <a:p>
            <a:endParaRPr lang="en-GB" altLang="en-US"/>
          </a:p>
        </p:txBody>
      </p:sp>
      <p:sp>
        <p:nvSpPr>
          <p:cNvPr id="50179" name="Content Placeholder 2">
            <a:extLst>
              <a:ext uri="{FF2B5EF4-FFF2-40B4-BE49-F238E27FC236}">
                <a16:creationId xmlns:a16="http://schemas.microsoft.com/office/drawing/2014/main" id="{2F4A6B04-6BCC-FFDB-B7AE-FB97F2A3AC68}"/>
              </a:ext>
            </a:extLst>
          </p:cNvPr>
          <p:cNvSpPr>
            <a:spLocks noGrp="1"/>
          </p:cNvSpPr>
          <p:nvPr>
            <p:ph idx="1"/>
          </p:nvPr>
        </p:nvSpPr>
        <p:spPr/>
        <p:txBody>
          <a:bodyPr/>
          <a:lstStyle/>
          <a:p>
            <a:r>
              <a:rPr lang="ro-RO" altLang="en-US"/>
              <a:t>Solicitare de parametri ideali la fotodiodă:</a:t>
            </a:r>
          </a:p>
          <a:p>
            <a:r>
              <a:rPr lang="ro-RO" altLang="en-US"/>
              <a:t>1. liniaritate sau neliniaritate a semnalului de ieșire în raport cu cel de intrare</a:t>
            </a:r>
          </a:p>
          <a:p>
            <a:r>
              <a:rPr lang="ro-RO" altLang="en-US"/>
              <a:t>2. Valori înalte sau mici ale tensiunii maxime inverse</a:t>
            </a:r>
          </a:p>
          <a:p>
            <a:r>
              <a:rPr lang="ro-RO" altLang="en-US"/>
              <a:t>3. Timp de răspuns rapid sau încet</a:t>
            </a:r>
          </a:p>
          <a:p>
            <a:r>
              <a:rPr lang="ro-RO" altLang="en-US"/>
              <a:t>4. Timp de creștere mare sau mic a fotocurentului</a:t>
            </a:r>
          </a:p>
          <a:p>
            <a:endParaRPr lang="en-GB"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EA71A00F-8E10-396E-760F-2807D46B538F}"/>
              </a:ext>
            </a:extLst>
          </p:cNvPr>
          <p:cNvSpPr>
            <a:spLocks noGrp="1"/>
          </p:cNvSpPr>
          <p:nvPr>
            <p:ph type="title"/>
          </p:nvPr>
        </p:nvSpPr>
        <p:spPr/>
        <p:txBody>
          <a:bodyPr/>
          <a:lstStyle/>
          <a:p>
            <a:endParaRPr lang="en-GB" altLang="en-US"/>
          </a:p>
        </p:txBody>
      </p:sp>
      <p:sp>
        <p:nvSpPr>
          <p:cNvPr id="51203" name="Content Placeholder 2">
            <a:extLst>
              <a:ext uri="{FF2B5EF4-FFF2-40B4-BE49-F238E27FC236}">
                <a16:creationId xmlns:a16="http://schemas.microsoft.com/office/drawing/2014/main" id="{BFDCDD86-F195-BB04-2356-F072DAC35CA5}"/>
              </a:ext>
            </a:extLst>
          </p:cNvPr>
          <p:cNvSpPr>
            <a:spLocks noGrp="1"/>
          </p:cNvSpPr>
          <p:nvPr>
            <p:ph idx="1"/>
          </p:nvPr>
        </p:nvSpPr>
        <p:spPr/>
        <p:txBody>
          <a:bodyPr/>
          <a:lstStyle/>
          <a:p>
            <a:r>
              <a:rPr lang="ro-RO" altLang="en-US"/>
              <a:t>Viteza de răspuns la un semnal optic a fotodiodei depinde de</a:t>
            </a:r>
          </a:p>
          <a:p>
            <a:r>
              <a:rPr lang="ro-RO" altLang="en-US"/>
              <a:t>1.  rezistența totală a diodei</a:t>
            </a:r>
          </a:p>
          <a:p>
            <a:r>
              <a:rPr lang="ro-RO" altLang="en-US"/>
              <a:t>2. De capacitatea de barieră a diodei</a:t>
            </a:r>
          </a:p>
          <a:p>
            <a:endParaRPr lang="ro-RO" altLang="en-US"/>
          </a:p>
          <a:p>
            <a:r>
              <a:rPr lang="ro-RO" altLang="en-US"/>
              <a:t>Nici un răaspuns nu este corect</a:t>
            </a:r>
          </a:p>
          <a:p>
            <a:r>
              <a:rPr lang="ro-RO" altLang="en-US"/>
              <a:t>Ambele raspunsuri sunt corecte</a:t>
            </a:r>
          </a:p>
          <a:p>
            <a:endParaRPr lang="en-GB"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E79178CB-E00B-D8D8-DAFD-AFDC504B9481}"/>
              </a:ext>
            </a:extLst>
          </p:cNvPr>
          <p:cNvSpPr>
            <a:spLocks noGrp="1"/>
          </p:cNvSpPr>
          <p:nvPr>
            <p:ph type="title"/>
          </p:nvPr>
        </p:nvSpPr>
        <p:spPr/>
        <p:txBody>
          <a:bodyPr/>
          <a:lstStyle/>
          <a:p>
            <a:endParaRPr lang="en-GB" altLang="en-US"/>
          </a:p>
        </p:txBody>
      </p:sp>
      <p:sp>
        <p:nvSpPr>
          <p:cNvPr id="52227" name="Content Placeholder 2">
            <a:extLst>
              <a:ext uri="{FF2B5EF4-FFF2-40B4-BE49-F238E27FC236}">
                <a16:creationId xmlns:a16="http://schemas.microsoft.com/office/drawing/2014/main" id="{02825651-41F9-9627-8E25-E6CD7C626CEE}"/>
              </a:ext>
            </a:extLst>
          </p:cNvPr>
          <p:cNvSpPr>
            <a:spLocks noGrp="1"/>
          </p:cNvSpPr>
          <p:nvPr>
            <p:ph idx="1"/>
          </p:nvPr>
        </p:nvSpPr>
        <p:spPr/>
        <p:txBody>
          <a:bodyPr/>
          <a:lstStyle/>
          <a:p>
            <a:r>
              <a:rPr lang="ro-RO" altLang="en-US"/>
              <a:t>Influența temperaturii asupra parametrilor de bază ai fotodiodei?</a:t>
            </a:r>
          </a:p>
          <a:p>
            <a:r>
              <a:rPr lang="ro-RO" altLang="en-US"/>
              <a:t>Daca </a:t>
            </a:r>
          </a:p>
          <a:p>
            <a:r>
              <a:rPr lang="ro-RO" altLang="en-US"/>
              <a:t>nu, de ce?</a:t>
            </a:r>
          </a:p>
          <a:p>
            <a:r>
              <a:rPr lang="ro-RO" altLang="en-US"/>
              <a:t>Dacă da, de ce?</a:t>
            </a:r>
            <a:endParaRPr lang="en-GB"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8BDF82BB-F284-E11D-9ADF-694814C9D8FB}"/>
              </a:ext>
            </a:extLst>
          </p:cNvPr>
          <p:cNvSpPr>
            <a:spLocks noGrp="1"/>
          </p:cNvSpPr>
          <p:nvPr>
            <p:ph type="title"/>
          </p:nvPr>
        </p:nvSpPr>
        <p:spPr/>
        <p:txBody>
          <a:bodyPr/>
          <a:lstStyle/>
          <a:p>
            <a:endParaRPr lang="en-GB" altLang="en-US"/>
          </a:p>
        </p:txBody>
      </p:sp>
      <p:sp>
        <p:nvSpPr>
          <p:cNvPr id="53251" name="Content Placeholder 2">
            <a:extLst>
              <a:ext uri="{FF2B5EF4-FFF2-40B4-BE49-F238E27FC236}">
                <a16:creationId xmlns:a16="http://schemas.microsoft.com/office/drawing/2014/main" id="{4330711D-9F38-C45E-1396-4AE29070FDBC}"/>
              </a:ext>
            </a:extLst>
          </p:cNvPr>
          <p:cNvSpPr>
            <a:spLocks noGrp="1"/>
          </p:cNvSpPr>
          <p:nvPr>
            <p:ph idx="1"/>
          </p:nvPr>
        </p:nvSpPr>
        <p:spPr/>
        <p:txBody>
          <a:bodyPr/>
          <a:lstStyle/>
          <a:p>
            <a:r>
              <a:rPr lang="ro-RO" altLang="en-US"/>
              <a:t>Ce este pragul de detectare al fotodiodei?</a:t>
            </a:r>
          </a:p>
          <a:p>
            <a:r>
              <a:rPr lang="ro-RO" altLang="en-US"/>
              <a:t>Semnalul de fond în lipsa iluminării raportat la responzivitatea fotodiodei</a:t>
            </a:r>
          </a:p>
          <a:p>
            <a:r>
              <a:rPr lang="ro-RO" altLang="en-US"/>
              <a:t>Responzivitatea fotodiodei raportat la semnalul de fond în lipsa iluminării</a:t>
            </a:r>
            <a:endParaRPr lang="en-GB"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41DF0934-E2F6-054A-80BB-0B712FD725FA}"/>
              </a:ext>
            </a:extLst>
          </p:cNvPr>
          <p:cNvSpPr>
            <a:spLocks noGrp="1"/>
          </p:cNvSpPr>
          <p:nvPr>
            <p:ph type="title"/>
          </p:nvPr>
        </p:nvSpPr>
        <p:spPr/>
        <p:txBody>
          <a:bodyPr/>
          <a:lstStyle/>
          <a:p>
            <a:endParaRPr lang="en-GB" altLang="en-US"/>
          </a:p>
        </p:txBody>
      </p:sp>
      <p:sp>
        <p:nvSpPr>
          <p:cNvPr id="54275" name="Content Placeholder 2">
            <a:extLst>
              <a:ext uri="{FF2B5EF4-FFF2-40B4-BE49-F238E27FC236}">
                <a16:creationId xmlns:a16="http://schemas.microsoft.com/office/drawing/2014/main" id="{9B7EA196-CA41-8688-7C7A-117CA583934D}"/>
              </a:ext>
            </a:extLst>
          </p:cNvPr>
          <p:cNvSpPr>
            <a:spLocks noGrp="1"/>
          </p:cNvSpPr>
          <p:nvPr>
            <p:ph idx="1"/>
          </p:nvPr>
        </p:nvSpPr>
        <p:spPr/>
        <p:txBody>
          <a:bodyPr/>
          <a:lstStyle/>
          <a:p>
            <a:r>
              <a:rPr lang="ro-RO" altLang="en-US"/>
              <a:t>Care este funcția stratului intrinsec în fotodioda Shottky?</a:t>
            </a:r>
            <a:endParaRPr lang="en-GB"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530EC707-0919-243E-6E19-AC27F040E689}"/>
              </a:ext>
            </a:extLst>
          </p:cNvPr>
          <p:cNvSpPr>
            <a:spLocks noGrp="1"/>
          </p:cNvSpPr>
          <p:nvPr>
            <p:ph type="title"/>
          </p:nvPr>
        </p:nvSpPr>
        <p:spPr/>
        <p:txBody>
          <a:bodyPr/>
          <a:lstStyle/>
          <a:p>
            <a:endParaRPr lang="en-GB" altLang="en-US"/>
          </a:p>
        </p:txBody>
      </p:sp>
      <p:sp>
        <p:nvSpPr>
          <p:cNvPr id="55299" name="Content Placeholder 2">
            <a:extLst>
              <a:ext uri="{FF2B5EF4-FFF2-40B4-BE49-F238E27FC236}">
                <a16:creationId xmlns:a16="http://schemas.microsoft.com/office/drawing/2014/main" id="{A8144A5C-56A0-394B-4735-0DAC6948918A}"/>
              </a:ext>
            </a:extLst>
          </p:cNvPr>
          <p:cNvSpPr>
            <a:spLocks noGrp="1"/>
          </p:cNvSpPr>
          <p:nvPr>
            <p:ph idx="1"/>
          </p:nvPr>
        </p:nvSpPr>
        <p:spPr/>
        <p:txBody>
          <a:bodyPr/>
          <a:lstStyle/>
          <a:p>
            <a:r>
              <a:rPr lang="en-US" altLang="en-US"/>
              <a:t>Ca</a:t>
            </a:r>
            <a:r>
              <a:rPr lang="ro-RO" altLang="en-US"/>
              <a:t>re sunt deosebirile principale a fotodiodei prin avalanșă de pin dioda?</a:t>
            </a:r>
          </a:p>
          <a:p>
            <a:endParaRPr lang="en-GB"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11FE6ADC-C308-3C33-E2FE-A65546610A61}"/>
              </a:ext>
            </a:extLst>
          </p:cNvPr>
          <p:cNvSpPr>
            <a:spLocks noGrp="1"/>
          </p:cNvSpPr>
          <p:nvPr>
            <p:ph type="title"/>
          </p:nvPr>
        </p:nvSpPr>
        <p:spPr/>
        <p:txBody>
          <a:bodyPr/>
          <a:lstStyle/>
          <a:p>
            <a:endParaRPr lang="en-GB" altLang="en-US"/>
          </a:p>
        </p:txBody>
      </p:sp>
      <p:sp>
        <p:nvSpPr>
          <p:cNvPr id="56323" name="Content Placeholder 2">
            <a:extLst>
              <a:ext uri="{FF2B5EF4-FFF2-40B4-BE49-F238E27FC236}">
                <a16:creationId xmlns:a16="http://schemas.microsoft.com/office/drawing/2014/main" id="{A8244315-999D-0A56-2965-0CDEBD3AD69A}"/>
              </a:ext>
            </a:extLst>
          </p:cNvPr>
          <p:cNvSpPr>
            <a:spLocks noGrp="1"/>
          </p:cNvSpPr>
          <p:nvPr>
            <p:ph idx="1"/>
          </p:nvPr>
        </p:nvSpPr>
        <p:spPr/>
        <p:txBody>
          <a:bodyPr/>
          <a:lstStyle/>
          <a:p>
            <a:r>
              <a:rPr lang="ro-RO" altLang="en-US"/>
              <a:t>Ce strat suplimentar au fotodetectoarele în comparație cu diodele nededicate fotodetectării?</a:t>
            </a:r>
            <a:endParaRPr lang="en-GB"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E509BA9-DCCE-50C0-3E00-D63E20B6B44A}"/>
              </a:ext>
            </a:extLst>
          </p:cNvPr>
          <p:cNvSpPr>
            <a:spLocks noGrp="1"/>
          </p:cNvSpPr>
          <p:nvPr>
            <p:ph type="title"/>
          </p:nvPr>
        </p:nvSpPr>
        <p:spPr/>
        <p:txBody>
          <a:bodyPr/>
          <a:lstStyle/>
          <a:p>
            <a:endParaRPr lang="en-GB" altLang="en-US"/>
          </a:p>
        </p:txBody>
      </p:sp>
      <p:sp>
        <p:nvSpPr>
          <p:cNvPr id="57347" name="Content Placeholder 2">
            <a:extLst>
              <a:ext uri="{FF2B5EF4-FFF2-40B4-BE49-F238E27FC236}">
                <a16:creationId xmlns:a16="http://schemas.microsoft.com/office/drawing/2014/main" id="{134437F3-A33D-F5C4-72BB-BD8FDAD6DBC7}"/>
              </a:ext>
            </a:extLst>
          </p:cNvPr>
          <p:cNvSpPr>
            <a:spLocks noGrp="1"/>
          </p:cNvSpPr>
          <p:nvPr>
            <p:ph idx="1"/>
          </p:nvPr>
        </p:nvSpPr>
        <p:spPr/>
        <p:txBody>
          <a:bodyPr/>
          <a:lstStyle/>
          <a:p>
            <a:r>
              <a:rPr lang="ro-RO" altLang="en-US"/>
              <a:t>Numiți deosebirile constructive specifice</a:t>
            </a:r>
          </a:p>
          <a:p>
            <a:r>
              <a:rPr lang="ro-RO" altLang="en-US"/>
              <a:t>1. Fotomultiplicatorulu</a:t>
            </a:r>
          </a:p>
          <a:p>
            <a:r>
              <a:rPr lang="ro-RO" altLang="en-US"/>
              <a:t>2. Fotodetectorului cu cavitate rezonantă</a:t>
            </a:r>
          </a:p>
          <a:p>
            <a:r>
              <a:rPr lang="ro-RO" altLang="en-US"/>
              <a:t>3. Detectorului integrat cu acumulare de sarcină</a:t>
            </a:r>
            <a:endParaRPr lang="en-GB"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65708D7E-EC59-BE5E-3B1B-C2ADB060C6D1}"/>
              </a:ext>
            </a:extLst>
          </p:cNvPr>
          <p:cNvSpPr>
            <a:spLocks noGrp="1"/>
          </p:cNvSpPr>
          <p:nvPr>
            <p:ph type="title"/>
          </p:nvPr>
        </p:nvSpPr>
        <p:spPr/>
        <p:txBody>
          <a:bodyPr/>
          <a:lstStyle/>
          <a:p>
            <a:endParaRPr lang="en-GB" altLang="en-US"/>
          </a:p>
        </p:txBody>
      </p:sp>
      <p:sp>
        <p:nvSpPr>
          <p:cNvPr id="58371" name="Content Placeholder 2">
            <a:extLst>
              <a:ext uri="{FF2B5EF4-FFF2-40B4-BE49-F238E27FC236}">
                <a16:creationId xmlns:a16="http://schemas.microsoft.com/office/drawing/2014/main" id="{EF6B1363-FDB4-F0E0-64A1-AEE29DF71938}"/>
              </a:ext>
            </a:extLst>
          </p:cNvPr>
          <p:cNvSpPr>
            <a:spLocks noGrp="1"/>
          </p:cNvSpPr>
          <p:nvPr>
            <p:ph idx="1"/>
          </p:nvPr>
        </p:nvSpPr>
        <p:spPr/>
        <p:txBody>
          <a:bodyPr/>
          <a:lstStyle/>
          <a:p>
            <a:r>
              <a:rPr lang="ro-RO" altLang="en-US"/>
              <a:t>Deosebirea LED-ului de fotodiodă</a:t>
            </a:r>
          </a:p>
          <a:p>
            <a:endParaRPr lang="ro-RO" altLang="en-US"/>
          </a:p>
          <a:p>
            <a:r>
              <a:rPr lang="ro-RO" altLang="en-US"/>
              <a:t>1. lucrează la polarizare directă</a:t>
            </a:r>
          </a:p>
          <a:p>
            <a:r>
              <a:rPr lang="ro-RO" altLang="en-US"/>
              <a:t>2. Lucrează la polarizare inversă</a:t>
            </a:r>
          </a:p>
          <a:p>
            <a:r>
              <a:rPr lang="ro-RO" altLang="en-US"/>
              <a:t>3. Sunt emițătoare de lumină monocromatică</a:t>
            </a:r>
          </a:p>
          <a:p>
            <a:r>
              <a:rPr lang="ro-RO" altLang="en-US"/>
              <a:t>4. Sunt receptoare de lumină monocromatică</a:t>
            </a:r>
          </a:p>
          <a:p>
            <a:r>
              <a:rPr lang="ro-RO" altLang="en-US"/>
              <a:t>5 Durata de exploatare foarte mare</a:t>
            </a:r>
            <a:endParaRPr lang="en-GB"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B35A8EC1-52CB-D44C-A32E-B5C95350BC9C}"/>
              </a:ext>
            </a:extLst>
          </p:cNvPr>
          <p:cNvSpPr>
            <a:spLocks noGrp="1"/>
          </p:cNvSpPr>
          <p:nvPr>
            <p:ph type="title"/>
          </p:nvPr>
        </p:nvSpPr>
        <p:spPr/>
        <p:txBody>
          <a:bodyPr/>
          <a:lstStyle/>
          <a:p>
            <a:endParaRPr lang="en-GB" altLang="en-US"/>
          </a:p>
        </p:txBody>
      </p:sp>
      <p:sp>
        <p:nvSpPr>
          <p:cNvPr id="59395" name="Content Placeholder 2">
            <a:extLst>
              <a:ext uri="{FF2B5EF4-FFF2-40B4-BE49-F238E27FC236}">
                <a16:creationId xmlns:a16="http://schemas.microsoft.com/office/drawing/2014/main" id="{E05B6C8D-DA38-E5FF-6B7D-DA3C9EE7568C}"/>
              </a:ext>
            </a:extLst>
          </p:cNvPr>
          <p:cNvSpPr>
            <a:spLocks noGrp="1"/>
          </p:cNvSpPr>
          <p:nvPr>
            <p:ph idx="1"/>
          </p:nvPr>
        </p:nvSpPr>
        <p:spPr/>
        <p:txBody>
          <a:bodyPr/>
          <a:lstStyle/>
          <a:p>
            <a:r>
              <a:rPr lang="ro-RO" altLang="en-US"/>
              <a:t>Pentru a obține o luminozitate practic egală cum trebuie unite în circuit mai multe LED-uri:</a:t>
            </a:r>
          </a:p>
          <a:p>
            <a:r>
              <a:rPr lang="ro-RO" altLang="en-US"/>
              <a:t>Conectare paralel</a:t>
            </a:r>
          </a:p>
          <a:p>
            <a:r>
              <a:rPr lang="ro-RO" altLang="en-US"/>
              <a:t>Conectare serie</a:t>
            </a:r>
          </a:p>
          <a:p>
            <a:endParaRPr lang="ro-RO" altLang="en-US"/>
          </a:p>
          <a:p>
            <a:r>
              <a:rPr lang="ro-RO" altLang="en-US"/>
              <a:t>Explicați de ce?</a:t>
            </a:r>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a:extLst>
              <a:ext uri="{FF2B5EF4-FFF2-40B4-BE49-F238E27FC236}">
                <a16:creationId xmlns:a16="http://schemas.microsoft.com/office/drawing/2014/main" id="{46B7639E-6238-3675-C079-B1CF5A3176B1}"/>
              </a:ext>
            </a:extLst>
          </p:cNvPr>
          <p:cNvSpPr>
            <a:spLocks noGrp="1" noChangeArrowheads="1"/>
          </p:cNvSpPr>
          <p:nvPr>
            <p:ph type="body" idx="1"/>
          </p:nvPr>
        </p:nvSpPr>
        <p:spPr>
          <a:xfrm>
            <a:off x="0" y="404813"/>
            <a:ext cx="8229600" cy="5649912"/>
          </a:xfrm>
        </p:spPr>
        <p:txBody>
          <a:bodyPr/>
          <a:lstStyle/>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9. Ce </a:t>
            </a:r>
            <a:r>
              <a:rPr lang="en-US" dirty="0" err="1">
                <a:latin typeface="Calibri" panose="020F0502020204030204" pitchFamily="34" charset="0"/>
                <a:ea typeface="Calibri" panose="020F0502020204030204" pitchFamily="34" charset="0"/>
                <a:cs typeface="Times New Roman" panose="02020603050405020304" pitchFamily="18" charset="0"/>
              </a:rPr>
              <a:t>valenţă</a:t>
            </a:r>
            <a:r>
              <a:rPr lang="en-US" dirty="0">
                <a:latin typeface="Calibri" panose="020F0502020204030204" pitchFamily="34" charset="0"/>
                <a:ea typeface="Calibri" panose="020F0502020204030204" pitchFamily="34" charset="0"/>
                <a:cs typeface="Times New Roman" panose="02020603050405020304" pitchFamily="18" charset="0"/>
              </a:rPr>
              <a:t> au </a:t>
            </a:r>
            <a:r>
              <a:rPr lang="en-US" dirty="0" err="1">
                <a:latin typeface="Calibri" panose="020F0502020204030204" pitchFamily="34" charset="0"/>
                <a:ea typeface="Calibri" panose="020F0502020204030204" pitchFamily="34" charset="0"/>
                <a:cs typeface="Times New Roman" panose="02020603050405020304" pitchFamily="18" charset="0"/>
              </a:rPr>
              <a:t>impurităţile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folosite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pentru</a:t>
            </a: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dirty="0" err="1">
                <a:latin typeface="Calibri" panose="020F0502020204030204" pitchFamily="34" charset="0"/>
                <a:ea typeface="Calibri" panose="020F0502020204030204" pitchFamily="34" charset="0"/>
                <a:cs typeface="Times New Roman" panose="02020603050405020304" pitchFamily="18" charset="0"/>
              </a:rPr>
              <a:t>realiza</a:t>
            </a:r>
            <a:r>
              <a:rPr lang="en-US" dirty="0">
                <a:latin typeface="Calibri" panose="020F0502020204030204" pitchFamily="34" charset="0"/>
                <a:ea typeface="Calibri" panose="020F0502020204030204" pitchFamily="34" charset="0"/>
                <a:cs typeface="Times New Roman" panose="02020603050405020304" pitchFamily="18" charset="0"/>
              </a:rPr>
              <a:t> un semiconductor extrinsic de tip n?</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10. Ce </a:t>
            </a:r>
            <a:r>
              <a:rPr lang="en-US" dirty="0" err="1">
                <a:latin typeface="Calibri" panose="020F0502020204030204" pitchFamily="34" charset="0"/>
                <a:ea typeface="Calibri" panose="020F0502020204030204" pitchFamily="34" charset="0"/>
                <a:cs typeface="Times New Roman" panose="02020603050405020304" pitchFamily="18" charset="0"/>
              </a:rPr>
              <a:t>valenţă</a:t>
            </a:r>
            <a:r>
              <a:rPr lang="en-US" dirty="0">
                <a:latin typeface="Calibri" panose="020F0502020204030204" pitchFamily="34" charset="0"/>
                <a:ea typeface="Calibri" panose="020F0502020204030204" pitchFamily="34" charset="0"/>
                <a:cs typeface="Times New Roman" panose="02020603050405020304" pitchFamily="18" charset="0"/>
              </a:rPr>
              <a:t> au </a:t>
            </a:r>
            <a:r>
              <a:rPr lang="en-US" dirty="0" err="1">
                <a:latin typeface="Calibri" panose="020F0502020204030204" pitchFamily="34" charset="0"/>
                <a:ea typeface="Calibri" panose="020F0502020204030204" pitchFamily="34" charset="0"/>
                <a:cs typeface="Times New Roman" panose="02020603050405020304" pitchFamily="18" charset="0"/>
              </a:rPr>
              <a:t>impurităţile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folosite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pentru</a:t>
            </a: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dirty="0" err="1">
                <a:latin typeface="Calibri" panose="020F0502020204030204" pitchFamily="34" charset="0"/>
                <a:ea typeface="Calibri" panose="020F0502020204030204" pitchFamily="34" charset="0"/>
                <a:cs typeface="Times New Roman" panose="02020603050405020304" pitchFamily="18" charset="0"/>
              </a:rPr>
              <a:t>realiza</a:t>
            </a:r>
            <a:r>
              <a:rPr lang="en-US" dirty="0">
                <a:latin typeface="Calibri" panose="020F0502020204030204" pitchFamily="34" charset="0"/>
                <a:ea typeface="Calibri" panose="020F0502020204030204" pitchFamily="34" charset="0"/>
                <a:cs typeface="Times New Roman" panose="02020603050405020304" pitchFamily="18" charset="0"/>
              </a:rPr>
              <a:t> un semiconductor extrinsic de tip p?</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11. Ce </a:t>
            </a:r>
            <a:r>
              <a:rPr lang="en-US" dirty="0" err="1">
                <a:latin typeface="Calibri" panose="020F0502020204030204" pitchFamily="34" charset="0"/>
                <a:ea typeface="Calibri" panose="020F0502020204030204" pitchFamily="34" charset="0"/>
                <a:cs typeface="Times New Roman" panose="02020603050405020304" pitchFamily="18" charset="0"/>
              </a:rPr>
              <a:t>valoare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poate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avea</a:t>
            </a:r>
            <a:r>
              <a:rPr lang="en-US" dirty="0">
                <a:latin typeface="Calibri" panose="020F0502020204030204" pitchFamily="34" charset="0"/>
                <a:ea typeface="Calibri" panose="020F0502020204030204" pitchFamily="34" charset="0"/>
                <a:cs typeface="Times New Roman" panose="02020603050405020304" pitchFamily="18" charset="0"/>
              </a:rPr>
              <a:t> din </a:t>
            </a:r>
            <a:r>
              <a:rPr lang="en-US" dirty="0" err="1">
                <a:latin typeface="Calibri" panose="020F0502020204030204" pitchFamily="34" charset="0"/>
                <a:ea typeface="Calibri" panose="020F0502020204030204" pitchFamily="34" charset="0"/>
                <a:cs typeface="Times New Roman" panose="02020603050405020304" pitchFamily="18" charset="0"/>
              </a:rPr>
              <a:t>punct</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vedere</a:t>
            </a:r>
            <a:r>
              <a:rPr lang="en-US" dirty="0">
                <a:latin typeface="Calibri" panose="020F0502020204030204" pitchFamily="34" charset="0"/>
                <a:ea typeface="Calibri" panose="020F0502020204030204" pitchFamily="34" charset="0"/>
                <a:cs typeface="Times New Roman" panose="02020603050405020304" pitchFamily="18" charset="0"/>
              </a:rPr>
              <a:t> al </a:t>
            </a:r>
            <a:r>
              <a:rPr lang="en-US" dirty="0" err="1">
                <a:latin typeface="Calibri" panose="020F0502020204030204" pitchFamily="34" charset="0"/>
                <a:ea typeface="Calibri" panose="020F0502020204030204" pitchFamily="34" charset="0"/>
                <a:cs typeface="Times New Roman" panose="02020603050405020304" pitchFamily="18" charset="0"/>
              </a:rPr>
              <a:t>energiei</a:t>
            </a:r>
            <a:r>
              <a:rPr lang="en-US" dirty="0">
                <a:latin typeface="Calibri" panose="020F0502020204030204" pitchFamily="34" charset="0"/>
                <a:ea typeface="Calibri" panose="020F0502020204030204" pitchFamily="34" charset="0"/>
                <a:cs typeface="Times New Roman" panose="02020603050405020304" pitchFamily="18" charset="0"/>
              </a:rPr>
              <a:t> un electron liber </a:t>
            </a:r>
            <a:r>
              <a:rPr lang="en-US" dirty="0" err="1">
                <a:latin typeface="Calibri" panose="020F0502020204030204" pitchFamily="34" charset="0"/>
                <a:ea typeface="Calibri" panose="020F0502020204030204" pitchFamily="34" charset="0"/>
                <a:cs typeface="Times New Roman" panose="02020603050405020304" pitchFamily="18" charset="0"/>
              </a:rPr>
              <a:t>dintr</a:t>
            </a:r>
            <a:r>
              <a:rPr lang="en-US" dirty="0">
                <a:latin typeface="Calibri" panose="020F0502020204030204" pitchFamily="34" charset="0"/>
                <a:ea typeface="Calibri" panose="020F0502020204030204" pitchFamily="34" charset="0"/>
                <a:cs typeface="Times New Roman" panose="02020603050405020304" pitchFamily="18" charset="0"/>
              </a:rPr>
              <a:t>-un material semiconductor?</a:t>
            </a:r>
          </a:p>
          <a:p>
            <a:pPr eaLnBrk="1" hangingPunct="1">
              <a:defRPr/>
            </a:pPr>
            <a:r>
              <a:rPr lang="en-US" dirty="0">
                <a:latin typeface="Calibri" panose="020F0502020204030204" pitchFamily="34" charset="0"/>
                <a:ea typeface="Calibri" panose="020F0502020204030204" pitchFamily="34" charset="0"/>
                <a:cs typeface="Times New Roman" panose="02020603050405020304" pitchFamily="18" charset="0"/>
              </a:rPr>
              <a:t>12. Ce </a:t>
            </a:r>
            <a:r>
              <a:rPr lang="en-US" dirty="0" err="1">
                <a:latin typeface="Calibri" panose="020F0502020204030204" pitchFamily="34" charset="0"/>
                <a:ea typeface="Calibri" panose="020F0502020204030204" pitchFamily="34" charset="0"/>
                <a:cs typeface="Times New Roman" panose="02020603050405020304" pitchFamily="18" charset="0"/>
              </a:rPr>
              <a:t>valoare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poate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avea</a:t>
            </a:r>
            <a:r>
              <a:rPr lang="en-US" dirty="0">
                <a:latin typeface="Calibri" panose="020F0502020204030204" pitchFamily="34" charset="0"/>
                <a:ea typeface="Calibri" panose="020F0502020204030204" pitchFamily="34" charset="0"/>
                <a:cs typeface="Times New Roman" panose="02020603050405020304" pitchFamily="18" charset="0"/>
              </a:rPr>
              <a:t> din </a:t>
            </a:r>
            <a:r>
              <a:rPr lang="en-US" dirty="0" err="1">
                <a:latin typeface="Calibri" panose="020F0502020204030204" pitchFamily="34" charset="0"/>
                <a:ea typeface="Calibri" panose="020F0502020204030204" pitchFamily="34" charset="0"/>
                <a:cs typeface="Times New Roman" panose="02020603050405020304" pitchFamily="18" charset="0"/>
              </a:rPr>
              <a:t>punct</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vedere</a:t>
            </a:r>
            <a:r>
              <a:rPr lang="en-US" dirty="0">
                <a:latin typeface="Calibri" panose="020F0502020204030204" pitchFamily="34" charset="0"/>
                <a:ea typeface="Calibri" panose="020F0502020204030204" pitchFamily="34" charset="0"/>
                <a:cs typeface="Times New Roman" panose="02020603050405020304" pitchFamily="18" charset="0"/>
              </a:rPr>
              <a:t> al </a:t>
            </a:r>
            <a:r>
              <a:rPr lang="en-US" dirty="0" err="1">
                <a:latin typeface="Calibri" panose="020F0502020204030204" pitchFamily="34" charset="0"/>
                <a:ea typeface="Calibri" panose="020F0502020204030204" pitchFamily="34" charset="0"/>
                <a:cs typeface="Times New Roman" panose="02020603050405020304" pitchFamily="18" charset="0"/>
              </a:rPr>
              <a:t>energiei</a:t>
            </a:r>
            <a:r>
              <a:rPr lang="en-US" dirty="0">
                <a:latin typeface="Calibri" panose="020F0502020204030204" pitchFamily="34" charset="0"/>
                <a:ea typeface="Calibri" panose="020F0502020204030204" pitchFamily="34" charset="0"/>
                <a:cs typeface="Times New Roman" panose="02020603050405020304" pitchFamily="18" charset="0"/>
              </a:rPr>
              <a:t> un </a:t>
            </a:r>
            <a:r>
              <a:rPr lang="en-US" dirty="0" err="1">
                <a:latin typeface="Calibri" panose="020F0502020204030204" pitchFamily="34" charset="0"/>
                <a:ea typeface="Calibri" panose="020F0502020204030204" pitchFamily="34" charset="0"/>
                <a:cs typeface="Times New Roman" panose="02020603050405020304" pitchFamily="18" charset="0"/>
              </a:rPr>
              <a:t>gol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dintr</a:t>
            </a:r>
            <a:r>
              <a:rPr lang="en-US" dirty="0">
                <a:latin typeface="Calibri" panose="020F0502020204030204" pitchFamily="34" charset="0"/>
                <a:ea typeface="Calibri" panose="020F0502020204030204" pitchFamily="34" charset="0"/>
                <a:cs typeface="Times New Roman" panose="02020603050405020304" pitchFamily="18" charset="0"/>
              </a:rPr>
              <a:t>-un material semiconductor?</a:t>
            </a:r>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4E9A390B-1AB5-0E3A-FD1F-C4E6B5E20601}"/>
              </a:ext>
            </a:extLst>
          </p:cNvPr>
          <p:cNvSpPr>
            <a:spLocks noGrp="1"/>
          </p:cNvSpPr>
          <p:nvPr>
            <p:ph type="title"/>
          </p:nvPr>
        </p:nvSpPr>
        <p:spPr/>
        <p:txBody>
          <a:bodyPr/>
          <a:lstStyle/>
          <a:p>
            <a:endParaRPr lang="en-GB" altLang="en-US"/>
          </a:p>
        </p:txBody>
      </p:sp>
      <p:sp>
        <p:nvSpPr>
          <p:cNvPr id="60419" name="Content Placeholder 2">
            <a:extLst>
              <a:ext uri="{FF2B5EF4-FFF2-40B4-BE49-F238E27FC236}">
                <a16:creationId xmlns:a16="http://schemas.microsoft.com/office/drawing/2014/main" id="{1229E320-DD6A-8CD4-2F0C-D1ED37D3C34F}"/>
              </a:ext>
            </a:extLst>
          </p:cNvPr>
          <p:cNvSpPr>
            <a:spLocks noGrp="1"/>
          </p:cNvSpPr>
          <p:nvPr>
            <p:ph idx="1"/>
          </p:nvPr>
        </p:nvSpPr>
        <p:spPr/>
        <p:txBody>
          <a:bodyPr/>
          <a:lstStyle/>
          <a:p>
            <a:r>
              <a:rPr lang="ro-RO" altLang="en-US"/>
              <a:t>Dezavantajele unirii în serie a mai multor LED-uri sunt:</a:t>
            </a:r>
          </a:p>
          <a:p>
            <a:r>
              <a:rPr lang="ro-RO" altLang="en-US"/>
              <a:t>Dar a unirii în paralel a LED-urilor?</a:t>
            </a:r>
          </a:p>
          <a:p>
            <a:r>
              <a:rPr lang="ro-RO" altLang="en-US"/>
              <a:t>Ce prevede conectarea LED-urilor în matrice?</a:t>
            </a:r>
            <a:endParaRPr lang="en-GB"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ED29ECE8-2CD8-5E0F-1227-63750BC2515D}"/>
              </a:ext>
            </a:extLst>
          </p:cNvPr>
          <p:cNvSpPr>
            <a:spLocks noGrp="1"/>
          </p:cNvSpPr>
          <p:nvPr>
            <p:ph type="title"/>
          </p:nvPr>
        </p:nvSpPr>
        <p:spPr/>
        <p:txBody>
          <a:bodyPr/>
          <a:lstStyle/>
          <a:p>
            <a:endParaRPr lang="en-GB" altLang="en-US"/>
          </a:p>
        </p:txBody>
      </p:sp>
      <p:sp>
        <p:nvSpPr>
          <p:cNvPr id="61443" name="Content Placeholder 2">
            <a:extLst>
              <a:ext uri="{FF2B5EF4-FFF2-40B4-BE49-F238E27FC236}">
                <a16:creationId xmlns:a16="http://schemas.microsoft.com/office/drawing/2014/main" id="{F5C12619-702F-EDB8-C5F2-FBB15765CB69}"/>
              </a:ext>
            </a:extLst>
          </p:cNvPr>
          <p:cNvSpPr>
            <a:spLocks noGrp="1"/>
          </p:cNvSpPr>
          <p:nvPr>
            <p:ph idx="1"/>
          </p:nvPr>
        </p:nvSpPr>
        <p:spPr/>
        <p:txBody>
          <a:bodyPr/>
          <a:lstStyle/>
          <a:p>
            <a:r>
              <a:rPr lang="ro-RO" altLang="en-US"/>
              <a:t>Ce este emisie stimulată de radiație optică?</a:t>
            </a:r>
          </a:p>
          <a:p>
            <a:r>
              <a:rPr lang="ro-RO" altLang="en-US"/>
              <a:t>Ce este emisie spontană de radiație optică?</a:t>
            </a:r>
            <a:endParaRPr lang="en-GB"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F76EE606-6BB5-9C77-AD2A-36A4147FBFAA}"/>
              </a:ext>
            </a:extLst>
          </p:cNvPr>
          <p:cNvSpPr>
            <a:spLocks noGrp="1"/>
          </p:cNvSpPr>
          <p:nvPr>
            <p:ph type="title"/>
          </p:nvPr>
        </p:nvSpPr>
        <p:spPr/>
        <p:txBody>
          <a:bodyPr/>
          <a:lstStyle/>
          <a:p>
            <a:endParaRPr lang="en-GB" altLang="en-US"/>
          </a:p>
        </p:txBody>
      </p:sp>
      <p:sp>
        <p:nvSpPr>
          <p:cNvPr id="62467" name="Content Placeholder 2">
            <a:extLst>
              <a:ext uri="{FF2B5EF4-FFF2-40B4-BE49-F238E27FC236}">
                <a16:creationId xmlns:a16="http://schemas.microsoft.com/office/drawing/2014/main" id="{CADEF8D2-852B-59D6-C840-0D38E659EE04}"/>
              </a:ext>
            </a:extLst>
          </p:cNvPr>
          <p:cNvSpPr>
            <a:spLocks noGrp="1"/>
          </p:cNvSpPr>
          <p:nvPr>
            <p:ph idx="1"/>
          </p:nvPr>
        </p:nvSpPr>
        <p:spPr/>
        <p:txBody>
          <a:bodyPr/>
          <a:lstStyle/>
          <a:p>
            <a:r>
              <a:rPr lang="ro-RO" altLang="en-US"/>
              <a:t>Radiația spontană optică este coerentă sau necoerentă?</a:t>
            </a:r>
          </a:p>
          <a:p>
            <a:r>
              <a:rPr lang="ro-RO" altLang="en-US"/>
              <a:t>Radiația optică stimulată este coerentă sau necoerentă? De ce?</a:t>
            </a:r>
            <a:endParaRPr lang="en-GB"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67996-A9C9-DE22-981D-36782C647130}"/>
              </a:ext>
            </a:extLst>
          </p:cNvPr>
          <p:cNvSpPr>
            <a:spLocks noGrp="1"/>
          </p:cNvSpPr>
          <p:nvPr>
            <p:ph type="title"/>
          </p:nvPr>
        </p:nvSpPr>
        <p:spPr/>
        <p:txBody>
          <a:bodyPr>
            <a:normAutofit fontScale="90000"/>
          </a:bodyPr>
          <a:lstStyle/>
          <a:p>
            <a:pPr>
              <a:defRPr/>
            </a:pPr>
            <a:r>
              <a:rPr lang="ro-RO" dirty="0"/>
              <a:t>Teste</a:t>
            </a:r>
            <a:br>
              <a:rPr lang="ro-RO" dirty="0"/>
            </a:br>
            <a:br>
              <a:rPr lang="ro-RO" dirty="0"/>
            </a:br>
            <a:endParaRPr lang="en-GB" dirty="0"/>
          </a:p>
        </p:txBody>
      </p:sp>
      <p:sp>
        <p:nvSpPr>
          <p:cNvPr id="63491" name="Rectangle 7">
            <a:extLst>
              <a:ext uri="{FF2B5EF4-FFF2-40B4-BE49-F238E27FC236}">
                <a16:creationId xmlns:a16="http://schemas.microsoft.com/office/drawing/2014/main" id="{28F4C96C-373F-57D9-FA35-D2A0423FABD3}"/>
              </a:ext>
            </a:extLst>
          </p:cNvPr>
          <p:cNvSpPr>
            <a:spLocks noChangeArrowheads="1"/>
          </p:cNvSpPr>
          <p:nvPr/>
        </p:nvSpPr>
        <p:spPr bwMode="auto">
          <a:xfrm>
            <a:off x="1212850" y="1273175"/>
            <a:ext cx="614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ro-RO" altLang="en-US" sz="1800"/>
              <a:t>Alegeti coloana de de proprietăți ce corespunde LED-ului, </a:t>
            </a:r>
          </a:p>
          <a:p>
            <a:pPr>
              <a:spcBef>
                <a:spcPct val="0"/>
              </a:spcBef>
              <a:buFontTx/>
              <a:buNone/>
            </a:pPr>
            <a:r>
              <a:rPr lang="ro-RO" altLang="en-US" sz="1800"/>
              <a:t>și care corespunde Diodei Laser</a:t>
            </a:r>
            <a:endParaRPr lang="fr-FR" altLang="en-US" sz="1800"/>
          </a:p>
        </p:txBody>
      </p:sp>
      <p:sp>
        <p:nvSpPr>
          <p:cNvPr id="63492" name="Rectangle 6">
            <a:extLst>
              <a:ext uri="{FF2B5EF4-FFF2-40B4-BE49-F238E27FC236}">
                <a16:creationId xmlns:a16="http://schemas.microsoft.com/office/drawing/2014/main" id="{1CA0C3BA-AC1B-6E49-70FB-0A1DD69E0737}"/>
              </a:ext>
            </a:extLst>
          </p:cNvPr>
          <p:cNvSpPr txBox="1">
            <a:spLocks noChangeArrowheads="1"/>
          </p:cNvSpPr>
          <p:nvPr/>
        </p:nvSpPr>
        <p:spPr bwMode="auto">
          <a:xfrm>
            <a:off x="449263" y="2054225"/>
            <a:ext cx="3970337" cy="348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defTabSz="685800">
              <a:spcBef>
                <a:spcPct val="20000"/>
              </a:spcBef>
              <a:buChar char="•"/>
              <a:defRPr sz="3200">
                <a:solidFill>
                  <a:schemeClr val="tx1"/>
                </a:solidFill>
                <a:latin typeface="Arial" panose="020B0604020202020204" pitchFamily="34" charset="0"/>
                <a:cs typeface="Arial" panose="020B0604020202020204" pitchFamily="34" charset="0"/>
              </a:defRPr>
            </a:lvl1pPr>
            <a:lvl2pPr marL="557213" indent="-214313" defTabSz="6858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Clr>
                <a:srgbClr val="000000"/>
              </a:buClr>
              <a:buFontTx/>
              <a:buNone/>
            </a:pPr>
            <a:endParaRPr lang="en-US" altLang="zh-TW" sz="1000" dirty="0">
              <a:solidFill>
                <a:srgbClr val="000000"/>
              </a:solidFill>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Radiația stimulată</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Spectru de emisie îngust, liniar</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RO" altLang="zh-TW" sz="1800" b="1" dirty="0">
                <a:solidFill>
                  <a:srgbClr val="C0504D"/>
                </a:solidFill>
                <a:highlight>
                  <a:srgbClr val="FFFF00"/>
                </a:highlight>
                <a:ea typeface="新細明體" panose="02020500000000000000" pitchFamily="18" charset="-120"/>
              </a:rPr>
              <a:t>C</a:t>
            </a:r>
            <a:r>
              <a:rPr lang="en-US" altLang="zh-TW" sz="1800" b="1" dirty="0" err="1">
                <a:solidFill>
                  <a:srgbClr val="C0504D"/>
                </a:solidFill>
                <a:highlight>
                  <a:srgbClr val="FFFF00"/>
                </a:highlight>
                <a:ea typeface="新細明體" panose="02020500000000000000" pitchFamily="18" charset="-120"/>
              </a:rPr>
              <a:t>oerent</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Putere ieșire înaltă</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Dispozitiv de prag</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Dependență de T puternică</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Eficiența de cuplare cu fibra optică înaltă</a:t>
            </a:r>
            <a:endParaRPr lang="zh-TW" altLang="zh-TW" sz="1800" b="1" dirty="0">
              <a:solidFill>
                <a:srgbClr val="C0504D"/>
              </a:solidFill>
              <a:highlight>
                <a:srgbClr val="FFFF00"/>
              </a:highlight>
              <a:ea typeface="新細明體" panose="02020500000000000000" pitchFamily="18" charset="-120"/>
            </a:endParaRPr>
          </a:p>
        </p:txBody>
      </p:sp>
      <p:sp>
        <p:nvSpPr>
          <p:cNvPr id="63493" name="Rectangle 7">
            <a:extLst>
              <a:ext uri="{FF2B5EF4-FFF2-40B4-BE49-F238E27FC236}">
                <a16:creationId xmlns:a16="http://schemas.microsoft.com/office/drawing/2014/main" id="{F096854E-89D8-AAFC-4DCE-B06815A93B54}"/>
              </a:ext>
            </a:extLst>
          </p:cNvPr>
          <p:cNvSpPr txBox="1">
            <a:spLocks noChangeArrowheads="1"/>
          </p:cNvSpPr>
          <p:nvPr/>
        </p:nvSpPr>
        <p:spPr bwMode="auto">
          <a:xfrm>
            <a:off x="5487988" y="2054225"/>
            <a:ext cx="3817937"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defTabSz="685800">
              <a:spcBef>
                <a:spcPct val="20000"/>
              </a:spcBef>
              <a:buChar char="•"/>
              <a:defRPr sz="3200">
                <a:solidFill>
                  <a:schemeClr val="tx1"/>
                </a:solidFill>
                <a:latin typeface="Arial" panose="020B0604020202020204" pitchFamily="34" charset="0"/>
                <a:cs typeface="Arial" panose="020B0604020202020204" pitchFamily="34" charset="0"/>
              </a:defRPr>
            </a:lvl1pPr>
            <a:lvl2pPr marL="557213" indent="-214313" defTabSz="6858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858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858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858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858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Clr>
                <a:srgbClr val="000000"/>
              </a:buClr>
              <a:buFontTx/>
              <a:buNone/>
            </a:pPr>
            <a:endParaRPr lang="en-US" altLang="zh-TW" sz="900" dirty="0">
              <a:solidFill>
                <a:srgbClr val="000000"/>
              </a:solidFill>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Radiația spontană</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Spectru emisie larg</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RO" altLang="zh-TW" sz="1800" b="1" dirty="0">
                <a:solidFill>
                  <a:srgbClr val="C0504D"/>
                </a:solidFill>
                <a:highlight>
                  <a:srgbClr val="FFFF00"/>
                </a:highlight>
                <a:ea typeface="新細明體" panose="02020500000000000000" pitchFamily="18" charset="-120"/>
              </a:rPr>
              <a:t>I</a:t>
            </a:r>
            <a:r>
              <a:rPr lang="en-US" altLang="zh-TW" sz="1800" b="1" dirty="0" err="1">
                <a:solidFill>
                  <a:srgbClr val="C0504D"/>
                </a:solidFill>
                <a:highlight>
                  <a:srgbClr val="FFFF00"/>
                </a:highlight>
                <a:ea typeface="新細明體" panose="02020500000000000000" pitchFamily="18" charset="-120"/>
              </a:rPr>
              <a:t>ncoerent</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Putere ieșire joasă</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Curentul nu are prag</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Dependență de T slabă</a:t>
            </a:r>
            <a:endParaRPr lang="en-US" altLang="zh-TW" sz="1800" b="1" dirty="0">
              <a:solidFill>
                <a:srgbClr val="C0504D"/>
              </a:solidFill>
              <a:highlight>
                <a:srgbClr val="FFFF00"/>
              </a:highlight>
              <a:ea typeface="新細明體" panose="02020500000000000000" pitchFamily="18" charset="-120"/>
            </a:endParaRPr>
          </a:p>
          <a:p>
            <a:pPr lvl="1" eaLnBrk="1" hangingPunct="1"/>
            <a:r>
              <a:rPr lang="ro-MD" altLang="zh-TW" sz="1800" b="1" dirty="0">
                <a:solidFill>
                  <a:srgbClr val="C0504D"/>
                </a:solidFill>
                <a:highlight>
                  <a:srgbClr val="FFFF00"/>
                </a:highlight>
                <a:ea typeface="新細明體" panose="02020500000000000000" pitchFamily="18" charset="-120"/>
              </a:rPr>
              <a:t>Eficiența cuplare cu fibra optică joasă</a:t>
            </a:r>
            <a:endParaRPr lang="en-US" altLang="zh-TW" sz="1800" b="1" dirty="0">
              <a:solidFill>
                <a:srgbClr val="C0504D"/>
              </a:solidFill>
              <a:highlight>
                <a:srgbClr val="FFFF00"/>
              </a:highlight>
              <a:ea typeface="新細明體" panose="02020500000000000000" pitchFamily="18" charset="-12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94E18633-CDA8-C2BB-FCAE-067B12116C18}"/>
              </a:ext>
            </a:extLst>
          </p:cNvPr>
          <p:cNvSpPr>
            <a:spLocks noGrp="1"/>
          </p:cNvSpPr>
          <p:nvPr>
            <p:ph type="title"/>
          </p:nvPr>
        </p:nvSpPr>
        <p:spPr/>
        <p:txBody>
          <a:bodyPr/>
          <a:lstStyle/>
          <a:p>
            <a:endParaRPr lang="en-GB" altLang="en-US"/>
          </a:p>
        </p:txBody>
      </p:sp>
      <p:sp>
        <p:nvSpPr>
          <p:cNvPr id="64515" name="Content Placeholder 2">
            <a:extLst>
              <a:ext uri="{FF2B5EF4-FFF2-40B4-BE49-F238E27FC236}">
                <a16:creationId xmlns:a16="http://schemas.microsoft.com/office/drawing/2014/main" id="{DB46B203-7A4F-224D-8925-87D88B95BEB8}"/>
              </a:ext>
            </a:extLst>
          </p:cNvPr>
          <p:cNvSpPr>
            <a:spLocks noGrp="1"/>
          </p:cNvSpPr>
          <p:nvPr>
            <p:ph idx="1"/>
          </p:nvPr>
        </p:nvSpPr>
        <p:spPr/>
        <p:txBody>
          <a:bodyPr/>
          <a:lstStyle/>
          <a:p>
            <a:r>
              <a:rPr lang="ro-RO" altLang="en-US"/>
              <a:t>Pentru a obține unele din condiții ale diodei laser sunt necesare:</a:t>
            </a:r>
          </a:p>
          <a:p>
            <a:r>
              <a:rPr lang="ro-RO" altLang="en-US"/>
              <a:t>1. Realizarea Inversiei populației</a:t>
            </a:r>
          </a:p>
          <a:p>
            <a:r>
              <a:rPr lang="ro-RO" altLang="en-US"/>
              <a:t>2. Realizarea unui rezonator</a:t>
            </a:r>
          </a:p>
          <a:p>
            <a:r>
              <a:rPr lang="ro-RO" altLang="en-US"/>
              <a:t>3. Emisia stimulată</a:t>
            </a:r>
          </a:p>
          <a:p>
            <a:r>
              <a:rPr lang="ro-RO" altLang="en-US"/>
              <a:t>4. Emisia spontană</a:t>
            </a:r>
          </a:p>
          <a:p>
            <a:r>
              <a:rPr lang="ro-RO" altLang="en-US"/>
              <a:t>Alegeți răspunsul (ile) corect(e) și le explicați.</a:t>
            </a:r>
            <a:endParaRPr lang="en-GB"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4F624DA7-6591-7EF6-ED04-DA845F3FA2D9}"/>
              </a:ext>
            </a:extLst>
          </p:cNvPr>
          <p:cNvSpPr>
            <a:spLocks noGrp="1"/>
          </p:cNvSpPr>
          <p:nvPr>
            <p:ph type="title"/>
          </p:nvPr>
        </p:nvSpPr>
        <p:spPr/>
        <p:txBody>
          <a:bodyPr/>
          <a:lstStyle/>
          <a:p>
            <a:endParaRPr lang="en-GB" altLang="en-US"/>
          </a:p>
        </p:txBody>
      </p:sp>
      <p:sp>
        <p:nvSpPr>
          <p:cNvPr id="65539" name="Content Placeholder 2">
            <a:extLst>
              <a:ext uri="{FF2B5EF4-FFF2-40B4-BE49-F238E27FC236}">
                <a16:creationId xmlns:a16="http://schemas.microsoft.com/office/drawing/2014/main" id="{176FC5DA-88DE-7A1D-B254-5433504576A6}"/>
              </a:ext>
            </a:extLst>
          </p:cNvPr>
          <p:cNvSpPr>
            <a:spLocks noGrp="1"/>
          </p:cNvSpPr>
          <p:nvPr>
            <p:ph idx="1"/>
          </p:nvPr>
        </p:nvSpPr>
        <p:spPr/>
        <p:txBody>
          <a:bodyPr/>
          <a:lstStyle/>
          <a:p>
            <a:r>
              <a:rPr lang="ro-RO" altLang="en-US"/>
              <a:t>160. Deosebirea dintre microelectronică și nanoelectronică?</a:t>
            </a:r>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3E9C55-147E-407B-C83F-F3E20390E870}"/>
              </a:ext>
            </a:extLst>
          </p:cNvPr>
          <p:cNvSpPr>
            <a:spLocks noGrp="1"/>
          </p:cNvSpPr>
          <p:nvPr>
            <p:ph idx="1"/>
          </p:nvPr>
        </p:nvSpPr>
        <p:spPr>
          <a:xfrm>
            <a:off x="107950" y="115888"/>
            <a:ext cx="8964613" cy="6121400"/>
          </a:xfrm>
        </p:spPr>
        <p:txBody>
          <a:bodyPr/>
          <a:lstStyle/>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13. Cum </a:t>
            </a:r>
            <a:r>
              <a:rPr lang="en-US" dirty="0" err="1">
                <a:latin typeface="Calibri" panose="020F0502020204030204" pitchFamily="34" charset="0"/>
                <a:ea typeface="Calibri" panose="020F0502020204030204" pitchFamily="34" charset="0"/>
                <a:cs typeface="Times New Roman" panose="02020603050405020304" pitchFamily="18" charset="0"/>
              </a:rPr>
              <a:t>depinde</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temperatura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absolută</a:t>
            </a:r>
            <a:r>
              <a:rPr lang="en-US" dirty="0">
                <a:latin typeface="Calibri" panose="020F0502020204030204" pitchFamily="34" charset="0"/>
                <a:ea typeface="Calibri" panose="020F0502020204030204" pitchFamily="34" charset="0"/>
                <a:cs typeface="Times New Roman" panose="02020603050405020304" pitchFamily="18" charset="0"/>
              </a:rPr>
              <a:t> T </a:t>
            </a:r>
            <a:r>
              <a:rPr lang="en-US" dirty="0" err="1">
                <a:latin typeface="Calibri" panose="020F0502020204030204" pitchFamily="34" charset="0"/>
                <a:ea typeface="Calibri" panose="020F0502020204030204" pitchFamily="34" charset="0"/>
                <a:cs typeface="Times New Roman" panose="02020603050405020304" pitchFamily="18" charset="0"/>
              </a:rPr>
              <a:t>concentraţia</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ro-MD" dirty="0">
                <a:latin typeface="Calibri" panose="020F0502020204030204" pitchFamily="34" charset="0"/>
                <a:ea typeface="Calibri" panose="020F0502020204030204" pitchFamily="34" charset="0"/>
                <a:cs typeface="Times New Roman" panose="02020603050405020304" pitchFamily="18" charset="0"/>
              </a:rPr>
              <a:t>p</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 </a:t>
            </a:r>
            <a:r>
              <a:rPr lang="ro-MD" dirty="0">
                <a:latin typeface="Calibri" panose="020F0502020204030204" pitchFamily="34" charset="0"/>
                <a:ea typeface="Calibri" panose="020F0502020204030204" pitchFamily="34" charset="0"/>
                <a:cs typeface="Times New Roman" panose="02020603050405020304" pitchFamily="18" charset="0"/>
              </a:rPr>
              <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generaţi</a:t>
            </a:r>
            <a:r>
              <a:rPr lang="ro-MD"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prin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mecanism</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intrinsec</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într</a:t>
            </a:r>
            <a:r>
              <a:rPr lang="en-US" dirty="0">
                <a:latin typeface="Calibri" panose="020F0502020204030204" pitchFamily="34" charset="0"/>
                <a:ea typeface="Calibri" panose="020F0502020204030204" pitchFamily="34" charset="0"/>
                <a:cs typeface="Times New Roman" panose="02020603050405020304" pitchFamily="18" charset="0"/>
              </a:rPr>
              <a:t>-un </a:t>
            </a:r>
            <a:r>
              <a:rPr lang="ro-MD" dirty="0">
                <a:latin typeface="Calibri" panose="020F0502020204030204" pitchFamily="34" charset="0"/>
                <a:ea typeface="Calibri" panose="020F0502020204030204" pitchFamily="34" charset="0"/>
                <a:cs typeface="Times New Roman" panose="02020603050405020304" pitchFamily="18" charset="0"/>
              </a:rPr>
              <a:t>SC</a:t>
            </a:r>
            <a:r>
              <a:rPr lang="en-US" dirty="0">
                <a:latin typeface="Calibri" panose="020F0502020204030204" pitchFamily="34" charset="0"/>
                <a:ea typeface="Calibri" panose="020F0502020204030204" pitchFamily="34" charset="0"/>
                <a:cs typeface="Times New Roman" panose="02020603050405020304" pitchFamily="18" charset="0"/>
              </a:rPr>
              <a:t> la </a:t>
            </a:r>
            <a:r>
              <a:rPr lang="en-US" dirty="0" err="1">
                <a:latin typeface="Calibri" panose="020F0502020204030204" pitchFamily="34" charset="0"/>
                <a:ea typeface="Calibri" panose="020F0502020204030204" pitchFamily="34" charset="0"/>
                <a:cs typeface="Times New Roman" panose="02020603050405020304" pitchFamily="18" charset="0"/>
              </a:rPr>
              <a:t>echilibru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termic</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14. </a:t>
            </a:r>
            <a:r>
              <a:rPr lang="en-US" dirty="0" err="1">
                <a:latin typeface="Calibri" panose="020F0502020204030204" pitchFamily="34" charset="0"/>
                <a:ea typeface="Calibri" panose="020F0502020204030204" pitchFamily="34" charset="0"/>
                <a:cs typeface="Times New Roman" panose="02020603050405020304" pitchFamily="18" charset="0"/>
              </a:rPr>
              <a:t>Unde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este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plasat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nivelul</a:t>
            </a:r>
            <a:r>
              <a:rPr lang="en-US" dirty="0">
                <a:latin typeface="Calibri" panose="020F0502020204030204" pitchFamily="34" charset="0"/>
                <a:ea typeface="Calibri" panose="020F0502020204030204" pitchFamily="34" charset="0"/>
                <a:cs typeface="Times New Roman" panose="02020603050405020304" pitchFamily="18" charset="0"/>
              </a:rPr>
              <a:t> energetic donor </a:t>
            </a:r>
            <a:r>
              <a:rPr lang="en-US" dirty="0" err="1">
                <a:latin typeface="Calibri" panose="020F0502020204030204" pitchFamily="34" charset="0"/>
                <a:ea typeface="Calibri" panose="020F0502020204030204" pitchFamily="34" charset="0"/>
                <a:cs typeface="Times New Roman" panose="02020603050405020304" pitchFamily="18" charset="0"/>
              </a:rPr>
              <a:t>introdus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într</a:t>
            </a:r>
            <a:r>
              <a:rPr lang="en-US" dirty="0">
                <a:latin typeface="Calibri" panose="020F0502020204030204" pitchFamily="34" charset="0"/>
                <a:ea typeface="Calibri" panose="020F0502020204030204" pitchFamily="34" charset="0"/>
                <a:cs typeface="Times New Roman" panose="02020603050405020304" pitchFamily="18" charset="0"/>
              </a:rPr>
              <a:t>-un </a:t>
            </a:r>
            <a:r>
              <a:rPr lang="ro-MD" dirty="0">
                <a:latin typeface="Calibri" panose="020F0502020204030204" pitchFamily="34" charset="0"/>
                <a:ea typeface="Calibri" panose="020F0502020204030204" pitchFamily="34" charset="0"/>
                <a:cs typeface="Times New Roman" panose="02020603050405020304" pitchFamily="18" charset="0"/>
              </a:rPr>
              <a:t>n-SC</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extrinsec</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impurităţile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donoare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15. </a:t>
            </a:r>
            <a:r>
              <a:rPr lang="en-US" dirty="0" err="1">
                <a:latin typeface="Calibri" panose="020F0502020204030204" pitchFamily="34" charset="0"/>
                <a:ea typeface="Calibri" panose="020F0502020204030204" pitchFamily="34" charset="0"/>
                <a:cs typeface="Times New Roman" panose="02020603050405020304" pitchFamily="18" charset="0"/>
              </a:rPr>
              <a:t>Unde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este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plasat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nivelul</a:t>
            </a:r>
            <a:r>
              <a:rPr lang="en-US" dirty="0">
                <a:latin typeface="Calibri" panose="020F0502020204030204" pitchFamily="34" charset="0"/>
                <a:ea typeface="Calibri" panose="020F0502020204030204" pitchFamily="34" charset="0"/>
                <a:cs typeface="Times New Roman" panose="02020603050405020304" pitchFamily="18" charset="0"/>
              </a:rPr>
              <a:t> energetic acceptor </a:t>
            </a:r>
            <a:r>
              <a:rPr lang="en-US" dirty="0" err="1">
                <a:latin typeface="Calibri" panose="020F0502020204030204" pitchFamily="34" charset="0"/>
                <a:ea typeface="Calibri" panose="020F0502020204030204" pitchFamily="34" charset="0"/>
                <a:cs typeface="Times New Roman" panose="02020603050405020304" pitchFamily="18" charset="0"/>
              </a:rPr>
              <a:t>introdus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într</a:t>
            </a:r>
            <a:r>
              <a:rPr lang="en-US" dirty="0">
                <a:latin typeface="Calibri" panose="020F0502020204030204" pitchFamily="34" charset="0"/>
                <a:ea typeface="Calibri" panose="020F0502020204030204" pitchFamily="34" charset="0"/>
                <a:cs typeface="Times New Roman" panose="02020603050405020304" pitchFamily="18" charset="0"/>
              </a:rPr>
              <a:t>-un </a:t>
            </a:r>
            <a:r>
              <a:rPr lang="ro-MD" dirty="0">
                <a:latin typeface="Calibri" panose="020F0502020204030204" pitchFamily="34" charset="0"/>
                <a:ea typeface="Calibri" panose="020F0502020204030204" pitchFamily="34" charset="0"/>
                <a:cs typeface="Times New Roman" panose="02020603050405020304" pitchFamily="18" charset="0"/>
              </a:rPr>
              <a:t>p-SC</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extrinsec</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impurităţile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acceptoare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0" eaLnBrk="1" hangingPunct="1">
              <a:lnSpc>
                <a:spcPct val="107000"/>
              </a:lnSpc>
              <a:spcBef>
                <a:spcPts val="0"/>
              </a:spcBef>
              <a:spcAft>
                <a:spcPts val="800"/>
              </a:spcAft>
              <a:defRPr/>
            </a:pPr>
            <a:r>
              <a:rPr lang="en-US" dirty="0">
                <a:latin typeface="Calibri" panose="020F0502020204030204" pitchFamily="34" charset="0"/>
                <a:ea typeface="Calibri" panose="020F0502020204030204" pitchFamily="34" charset="0"/>
                <a:cs typeface="Times New Roman" panose="02020603050405020304" pitchFamily="18" charset="0"/>
              </a:rPr>
              <a:t>16. Ce se </a:t>
            </a:r>
            <a:r>
              <a:rPr lang="en-US" dirty="0" err="1">
                <a:latin typeface="Calibri" panose="020F0502020204030204" pitchFamily="34" charset="0"/>
                <a:ea typeface="Calibri" panose="020F0502020204030204" pitchFamily="34" charset="0"/>
                <a:cs typeface="Times New Roman" panose="02020603050405020304" pitchFamily="18" charset="0"/>
              </a:rPr>
              <a:t>constată</a:t>
            </a:r>
            <a:r>
              <a:rPr lang="en-US" dirty="0">
                <a:latin typeface="Calibri" panose="020F0502020204030204" pitchFamily="34" charset="0"/>
                <a:ea typeface="Calibri" panose="020F0502020204030204" pitchFamily="34" charset="0"/>
                <a:cs typeface="Times New Roman" panose="02020603050405020304" pitchFamily="18" charset="0"/>
              </a:rPr>
              <a:t> din </a:t>
            </a:r>
            <a:r>
              <a:rPr lang="en-US" dirty="0" err="1">
                <a:latin typeface="Calibri" panose="020F0502020204030204" pitchFamily="34" charset="0"/>
                <a:ea typeface="Calibri" panose="020F0502020204030204" pitchFamily="34" charset="0"/>
                <a:cs typeface="Times New Roman" panose="02020603050405020304" pitchFamily="18" charset="0"/>
              </a:rPr>
              <a:t>punctul</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vedere</a:t>
            </a:r>
            <a:r>
              <a:rPr lang="en-US" dirty="0">
                <a:latin typeface="Calibri" panose="020F0502020204030204" pitchFamily="34" charset="0"/>
                <a:ea typeface="Calibri" panose="020F0502020204030204" pitchFamily="34" charset="0"/>
                <a:cs typeface="Times New Roman" panose="02020603050405020304" pitchFamily="18" charset="0"/>
              </a:rPr>
              <a:t> al </a:t>
            </a:r>
            <a:r>
              <a:rPr lang="en-US" dirty="0" err="1">
                <a:latin typeface="Calibri" panose="020F0502020204030204" pitchFamily="34" charset="0"/>
                <a:ea typeface="Calibri" panose="020F0502020204030204" pitchFamily="34" charset="0"/>
                <a:cs typeface="Times New Roman" panose="02020603050405020304" pitchFamily="18" charset="0"/>
              </a:rPr>
              <a:t>concentraţiei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purtătorilor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majoritari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vecinătatea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suprafeţei</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separaţie</a:t>
            </a: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dirty="0" err="1">
                <a:latin typeface="Calibri" panose="020F0502020204030204" pitchFamily="34" charset="0"/>
                <a:ea typeface="Calibri" panose="020F0502020204030204" pitchFamily="34" charset="0"/>
                <a:cs typeface="Times New Roman" panose="02020603050405020304" pitchFamily="18" charset="0"/>
              </a:rPr>
              <a:t>unei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joncţiuni</a:t>
            </a:r>
            <a:r>
              <a:rPr lang="en-US" dirty="0">
                <a:latin typeface="Calibri" panose="020F0502020204030204" pitchFamily="34" charset="0"/>
                <a:ea typeface="Calibri" panose="020F0502020204030204" pitchFamily="34" charset="0"/>
                <a:cs typeface="Times New Roman" panose="02020603050405020304" pitchFamily="18" charset="0"/>
              </a:rPr>
              <a:t> p – n ?</a:t>
            </a:r>
          </a:p>
          <a:p>
            <a:pPr eaLnBrk="1" hangingPunct="1">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DF9A2D2E-C89E-7EE4-3686-55FC75917582}"/>
              </a:ext>
            </a:extLst>
          </p:cNvPr>
          <p:cNvSpPr>
            <a:spLocks noGrp="1"/>
          </p:cNvSpPr>
          <p:nvPr>
            <p:ph idx="1"/>
          </p:nvPr>
        </p:nvSpPr>
        <p:spPr>
          <a:xfrm>
            <a:off x="0" y="260350"/>
            <a:ext cx="9144000" cy="5865813"/>
          </a:xfrm>
        </p:spPr>
        <p:txBody>
          <a:bodyPr/>
          <a:lstStyle/>
          <a:p>
            <a:pPr eaLnBrk="1" hangingPunct="1"/>
            <a:r>
              <a:rPr lang="en-US" altLang="en-US"/>
              <a:t>17. Ce efect are câmpul intern al regiunii de trecere creat de sarcina spaţială a unei joncţiuni p-n asupra difuziei purtătorilor majoritari?</a:t>
            </a:r>
          </a:p>
          <a:p>
            <a:pPr eaLnBrk="1" hangingPunct="1"/>
            <a:r>
              <a:rPr lang="en-US" altLang="en-US"/>
              <a:t>18. Cine formează sarcina spaţială a unei joncţiuni p – n ?</a:t>
            </a:r>
          </a:p>
          <a:p>
            <a:pPr eaLnBrk="1" hangingPunct="1"/>
            <a:r>
              <a:rPr lang="en-US" altLang="en-US"/>
              <a:t>19. În ce relaţie se află, la regimul de echilibru termic al unei joncţiuni p-n nepolarizate, curentul de difuzie id şi curentul de conducţie ic ?</a:t>
            </a:r>
          </a:p>
          <a:p>
            <a:pPr eaLnBrk="1" hangingPunct="1"/>
            <a:r>
              <a:rPr lang="en-US" altLang="en-US"/>
              <a:t>20. În ce relaţie se află, pentru o joncţiune p-n polarizată în sens direct, curentul de difuzie id şi curentul de conducţie ic?</a:t>
            </a:r>
          </a:p>
          <a:p>
            <a:pPr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C28C1814-A888-EC8B-5148-212610A9B5DB}"/>
              </a:ext>
            </a:extLst>
          </p:cNvPr>
          <p:cNvSpPr>
            <a:spLocks noGrp="1"/>
          </p:cNvSpPr>
          <p:nvPr>
            <p:ph idx="1"/>
          </p:nvPr>
        </p:nvSpPr>
        <p:spPr>
          <a:xfrm>
            <a:off x="107950" y="188913"/>
            <a:ext cx="8928100" cy="5937250"/>
          </a:xfrm>
        </p:spPr>
        <p:txBody>
          <a:bodyPr/>
          <a:lstStyle/>
          <a:p>
            <a:pPr eaLnBrk="1" hangingPunct="1"/>
            <a:r>
              <a:rPr lang="en-US" altLang="en-US"/>
              <a:t>21. În ce relaţie se află, pentru o joncţiune p-n polarizată în sens invers, curentul de difuzie id şi curentul de conducţie ic?</a:t>
            </a:r>
          </a:p>
          <a:p>
            <a:pPr eaLnBrk="1" hangingPunct="1"/>
            <a:r>
              <a:rPr lang="en-US" altLang="en-US"/>
              <a:t>22. Cum variază la o joncţiune p-n, la aplicarea unei tensiuni inverse, lăţimea regiunii de trecere în funcţie de concentraţiile de impurităţi din zonele respective?</a:t>
            </a:r>
          </a:p>
          <a:p>
            <a:pPr eaLnBrk="1" hangingPunct="1"/>
            <a:r>
              <a:rPr lang="en-US" altLang="en-US"/>
              <a:t>23. Cum se comportă, din punct de vedere al conducţiei electrice, regiunea de trecere a joncţiunii p –n?</a:t>
            </a:r>
          </a:p>
          <a:p>
            <a:pPr eaLnBrk="1" hangingPunct="1"/>
            <a:r>
              <a:rPr lang="en-US" altLang="en-US"/>
              <a:t>24. Ce efect are asupra lărgimii regiunii de trecere a unei joncţiuni p – n tensiunea inversă aplicată joncţiunii?</a:t>
            </a:r>
          </a:p>
          <a:p>
            <a:pPr eaLnBrk="1" hangingPunct="1"/>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00226F</Template>
  <TotalTime>1</TotalTime>
  <Words>3137</Words>
  <Application>Microsoft Office PowerPoint</Application>
  <PresentationFormat>Expunere pe ecran (4:3)</PresentationFormat>
  <Paragraphs>274</Paragraphs>
  <Slides>65</Slides>
  <Notes>0</Notes>
  <HiddenSlides>0</HiddenSlides>
  <MMClips>0</MMClips>
  <ScaleCrop>false</ScaleCrop>
  <HeadingPairs>
    <vt:vector size="6" baseType="variant">
      <vt:variant>
        <vt:lpstr>Fonturi utilizate</vt:lpstr>
      </vt:variant>
      <vt:variant>
        <vt:i4>1</vt:i4>
      </vt:variant>
      <vt:variant>
        <vt:lpstr>Temă</vt:lpstr>
      </vt:variant>
      <vt:variant>
        <vt:i4>1</vt:i4>
      </vt:variant>
      <vt:variant>
        <vt:lpstr>Titluri diapozitive</vt:lpstr>
      </vt:variant>
      <vt:variant>
        <vt:i4>65</vt:i4>
      </vt:variant>
    </vt:vector>
  </HeadingPairs>
  <TitlesOfParts>
    <vt:vector size="67" baseType="lpstr">
      <vt:lpstr>Arial</vt:lpstr>
      <vt:lpstr>Default Design</vt:lpstr>
      <vt:lpstr>Name of Presentation</vt:lpstr>
      <vt:lpstr>Slide Master</vt:lpstr>
      <vt:lpstr>160 întrebari             la cursul DMOE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Alegeți răspunsul corect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Teste  </vt:lpstr>
      <vt:lpstr>Prezentare PowerPoint</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subject>DigitalOfficePro Free Templates</dc:subject>
  <dc:creator>buzdugan artur</dc:creator>
  <cp:keywords>Templates; PowerPoint; DigitalOfficePro; Free</cp:keywords>
  <cp:lastModifiedBy>buzdugan artur</cp:lastModifiedBy>
  <cp:revision>1</cp:revision>
  <dcterms:created xsi:type="dcterms:W3CDTF">2024-04-16T13:36:43Z</dcterms:created>
  <dcterms:modified xsi:type="dcterms:W3CDTF">2024-04-16T13:38:41Z</dcterms:modified>
  <cp:category>Templates; PowerPoint</cp:category>
</cp:coreProperties>
</file>