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4" r:id="rId3"/>
    <p:sldId id="405" r:id="rId4"/>
    <p:sldId id="410" r:id="rId5"/>
    <p:sldId id="411" r:id="rId6"/>
    <p:sldId id="257" r:id="rId7"/>
    <p:sldId id="258" r:id="rId8"/>
    <p:sldId id="259" r:id="rId9"/>
    <p:sldId id="260" r:id="rId10"/>
    <p:sldId id="272" r:id="rId11"/>
    <p:sldId id="262" r:id="rId12"/>
    <p:sldId id="263" r:id="rId13"/>
    <p:sldId id="264" r:id="rId14"/>
    <p:sldId id="277" r:id="rId15"/>
    <p:sldId id="276" r:id="rId16"/>
    <p:sldId id="267" r:id="rId17"/>
    <p:sldId id="268" r:id="rId18"/>
    <p:sldId id="269" r:id="rId19"/>
    <p:sldId id="274" r:id="rId20"/>
    <p:sldId id="265" r:id="rId21"/>
    <p:sldId id="266" r:id="rId22"/>
    <p:sldId id="271" r:id="rId23"/>
    <p:sldId id="275" r:id="rId24"/>
    <p:sldId id="273" r:id="rId25"/>
    <p:sldId id="403" r:id="rId26"/>
    <p:sldId id="398" r:id="rId27"/>
    <p:sldId id="323" r:id="rId28"/>
    <p:sldId id="399" r:id="rId29"/>
    <p:sldId id="338" r:id="rId30"/>
    <p:sldId id="400" r:id="rId31"/>
    <p:sldId id="401" r:id="rId32"/>
    <p:sldId id="325" r:id="rId33"/>
    <p:sldId id="40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2E82E7C0-5395-4EEC-B1C7-470056AD2618}"/>
    <pc:docChg chg="undo custSel addSld delSld modSld">
      <pc:chgData name="buzdugan artur" userId="1770a38c255ab84c" providerId="LiveId" clId="{2E82E7C0-5395-4EEC-B1C7-470056AD2618}" dt="2023-11-13T14:20:41.748" v="2342" actId="6549"/>
      <pc:docMkLst>
        <pc:docMk/>
      </pc:docMkLst>
      <pc:sldChg chg="modSp mod">
        <pc:chgData name="buzdugan artur" userId="1770a38c255ab84c" providerId="LiveId" clId="{2E82E7C0-5395-4EEC-B1C7-470056AD2618}" dt="2023-11-13T14:20:41.748" v="2342" actId="6549"/>
        <pc:sldMkLst>
          <pc:docMk/>
          <pc:sldMk cId="2150911064" sldId="256"/>
        </pc:sldMkLst>
        <pc:spChg chg="mod">
          <ac:chgData name="buzdugan artur" userId="1770a38c255ab84c" providerId="LiveId" clId="{2E82E7C0-5395-4EEC-B1C7-470056AD2618}" dt="2023-11-13T14:20:41.748" v="2342" actId="6549"/>
          <ac:spMkLst>
            <pc:docMk/>
            <pc:sldMk cId="2150911064" sldId="256"/>
            <ac:spMk id="2" creationId="{B4B0C800-9EE1-F5C4-B365-BBE19D837B2B}"/>
          </ac:spMkLst>
        </pc:spChg>
        <pc:spChg chg="mod">
          <ac:chgData name="buzdugan artur" userId="1770a38c255ab84c" providerId="LiveId" clId="{2E82E7C0-5395-4EEC-B1C7-470056AD2618}" dt="2023-10-29T08:20:07.569" v="1006" actId="1076"/>
          <ac:spMkLst>
            <pc:docMk/>
            <pc:sldMk cId="2150911064" sldId="256"/>
            <ac:spMk id="3" creationId="{A5EAC364-57A2-93D7-A819-ED659104D98C}"/>
          </ac:spMkLst>
        </pc:spChg>
      </pc:sldChg>
      <pc:sldChg chg="addSp delSp modSp mod">
        <pc:chgData name="buzdugan artur" userId="1770a38c255ab84c" providerId="LiveId" clId="{2E82E7C0-5395-4EEC-B1C7-470056AD2618}" dt="2023-10-28T10:40:17.315" v="106" actId="1076"/>
        <pc:sldMkLst>
          <pc:docMk/>
          <pc:sldMk cId="1954469952" sldId="260"/>
        </pc:sldMkLst>
        <pc:spChg chg="mod">
          <ac:chgData name="buzdugan artur" userId="1770a38c255ab84c" providerId="LiveId" clId="{2E82E7C0-5395-4EEC-B1C7-470056AD2618}" dt="2023-10-28T10:40:17.315" v="106" actId="1076"/>
          <ac:spMkLst>
            <pc:docMk/>
            <pc:sldMk cId="1954469952" sldId="260"/>
            <ac:spMk id="5" creationId="{7BBC8717-3F31-EDB6-37D1-03BC06A1E2C8}"/>
          </ac:spMkLst>
        </pc:spChg>
        <pc:picChg chg="del mod">
          <ac:chgData name="buzdugan artur" userId="1770a38c255ab84c" providerId="LiveId" clId="{2E82E7C0-5395-4EEC-B1C7-470056AD2618}" dt="2023-10-28T10:37:51.364" v="1" actId="478"/>
          <ac:picMkLst>
            <pc:docMk/>
            <pc:sldMk cId="1954469952" sldId="260"/>
            <ac:picMk id="7" creationId="{480F0D81-22C9-7A92-A91D-1476C7655569}"/>
          </ac:picMkLst>
        </pc:picChg>
        <pc:picChg chg="add mod">
          <ac:chgData name="buzdugan artur" userId="1770a38c255ab84c" providerId="LiveId" clId="{2E82E7C0-5395-4EEC-B1C7-470056AD2618}" dt="2023-10-28T10:37:56.892" v="4" actId="14100"/>
          <ac:picMkLst>
            <pc:docMk/>
            <pc:sldMk cId="1954469952" sldId="260"/>
            <ac:picMk id="8" creationId="{BBB3EB28-A81F-35B1-1248-F3C8E7F01D91}"/>
          </ac:picMkLst>
        </pc:picChg>
      </pc:sldChg>
      <pc:sldChg chg="del">
        <pc:chgData name="buzdugan artur" userId="1770a38c255ab84c" providerId="LiveId" clId="{2E82E7C0-5395-4EEC-B1C7-470056AD2618}" dt="2023-10-29T07:31:03.866" v="226" actId="47"/>
        <pc:sldMkLst>
          <pc:docMk/>
          <pc:sldMk cId="2009155665" sldId="261"/>
        </pc:sldMkLst>
      </pc:sldChg>
      <pc:sldChg chg="modSp mod">
        <pc:chgData name="buzdugan artur" userId="1770a38c255ab84c" providerId="LiveId" clId="{2E82E7C0-5395-4EEC-B1C7-470056AD2618}" dt="2023-10-29T08:03:14.811" v="670" actId="1076"/>
        <pc:sldMkLst>
          <pc:docMk/>
          <pc:sldMk cId="2819525552" sldId="262"/>
        </pc:sldMkLst>
        <pc:spChg chg="mod">
          <ac:chgData name="buzdugan artur" userId="1770a38c255ab84c" providerId="LiveId" clId="{2E82E7C0-5395-4EEC-B1C7-470056AD2618}" dt="2023-10-29T08:03:10.479" v="668" actId="27636"/>
          <ac:spMkLst>
            <pc:docMk/>
            <pc:sldMk cId="2819525552" sldId="262"/>
            <ac:spMk id="3" creationId="{45B8B939-AC19-77C9-5A0E-515575E5DC63}"/>
          </ac:spMkLst>
        </pc:spChg>
        <pc:picChg chg="mod">
          <ac:chgData name="buzdugan artur" userId="1770a38c255ab84c" providerId="LiveId" clId="{2E82E7C0-5395-4EEC-B1C7-470056AD2618}" dt="2023-10-29T08:03:14.811" v="670" actId="1076"/>
          <ac:picMkLst>
            <pc:docMk/>
            <pc:sldMk cId="2819525552" sldId="262"/>
            <ac:picMk id="5" creationId="{F3B3F702-C63E-EBCA-3E0C-D0BBD1B9EC51}"/>
          </ac:picMkLst>
        </pc:picChg>
      </pc:sldChg>
      <pc:sldChg chg="modSp mod">
        <pc:chgData name="buzdugan artur" userId="1770a38c255ab84c" providerId="LiveId" clId="{2E82E7C0-5395-4EEC-B1C7-470056AD2618}" dt="2023-10-29T08:14:06.558" v="887" actId="14100"/>
        <pc:sldMkLst>
          <pc:docMk/>
          <pc:sldMk cId="3795824943" sldId="267"/>
        </pc:sldMkLst>
        <pc:spChg chg="mod">
          <ac:chgData name="buzdugan artur" userId="1770a38c255ab84c" providerId="LiveId" clId="{2E82E7C0-5395-4EEC-B1C7-470056AD2618}" dt="2023-10-29T08:14:06.558" v="887" actId="14100"/>
          <ac:spMkLst>
            <pc:docMk/>
            <pc:sldMk cId="3795824943" sldId="267"/>
            <ac:spMk id="2" creationId="{AC0DC46C-FC31-65C2-32E5-A39C5D1E47FE}"/>
          </ac:spMkLst>
        </pc:spChg>
      </pc:sldChg>
      <pc:sldChg chg="addSp modSp new mod">
        <pc:chgData name="buzdugan artur" userId="1770a38c255ab84c" providerId="LiveId" clId="{2E82E7C0-5395-4EEC-B1C7-470056AD2618}" dt="2023-10-28T10:45:06.712" v="225" actId="6549"/>
        <pc:sldMkLst>
          <pc:docMk/>
          <pc:sldMk cId="1072642721" sldId="272"/>
        </pc:sldMkLst>
        <pc:spChg chg="mod">
          <ac:chgData name="buzdugan artur" userId="1770a38c255ab84c" providerId="LiveId" clId="{2E82E7C0-5395-4EEC-B1C7-470056AD2618}" dt="2023-10-28T10:43:19.980" v="158" actId="14100"/>
          <ac:spMkLst>
            <pc:docMk/>
            <pc:sldMk cId="1072642721" sldId="272"/>
            <ac:spMk id="2" creationId="{D978F3F9-F267-11C4-79B8-D18B6E17B1B0}"/>
          </ac:spMkLst>
        </pc:spChg>
        <pc:spChg chg="mod">
          <ac:chgData name="buzdugan artur" userId="1770a38c255ab84c" providerId="LiveId" clId="{2E82E7C0-5395-4EEC-B1C7-470056AD2618}" dt="2023-10-28T10:45:06.712" v="225" actId="6549"/>
          <ac:spMkLst>
            <pc:docMk/>
            <pc:sldMk cId="1072642721" sldId="272"/>
            <ac:spMk id="3" creationId="{E5D81559-8E6F-5CF4-D084-142937BDAE8C}"/>
          </ac:spMkLst>
        </pc:spChg>
        <pc:picChg chg="add mod">
          <ac:chgData name="buzdugan artur" userId="1770a38c255ab84c" providerId="LiveId" clId="{2E82E7C0-5395-4EEC-B1C7-470056AD2618}" dt="2023-10-28T10:44:08.807" v="183" actId="14100"/>
          <ac:picMkLst>
            <pc:docMk/>
            <pc:sldMk cId="1072642721" sldId="272"/>
            <ac:picMk id="4" creationId="{01F6758B-7800-F1CA-1B7C-2C12C33DC666}"/>
          </ac:picMkLst>
        </pc:picChg>
        <pc:picChg chg="add mod">
          <ac:chgData name="buzdugan artur" userId="1770a38c255ab84c" providerId="LiveId" clId="{2E82E7C0-5395-4EEC-B1C7-470056AD2618}" dt="2023-10-28T10:42:30.771" v="137" actId="1076"/>
          <ac:picMkLst>
            <pc:docMk/>
            <pc:sldMk cId="1072642721" sldId="272"/>
            <ac:picMk id="5" creationId="{076F3D9D-2E6B-E1E2-A766-415FED3B79FD}"/>
          </ac:picMkLst>
        </pc:picChg>
      </pc:sldChg>
      <pc:sldChg chg="addSp modSp new mod">
        <pc:chgData name="buzdugan artur" userId="1770a38c255ab84c" providerId="LiveId" clId="{2E82E7C0-5395-4EEC-B1C7-470056AD2618}" dt="2023-10-29T07:48:32.879" v="450" actId="20577"/>
        <pc:sldMkLst>
          <pc:docMk/>
          <pc:sldMk cId="1756479440" sldId="273"/>
        </pc:sldMkLst>
        <pc:spChg chg="mod">
          <ac:chgData name="buzdugan artur" userId="1770a38c255ab84c" providerId="LiveId" clId="{2E82E7C0-5395-4EEC-B1C7-470056AD2618}" dt="2023-10-29T07:33:32.487" v="232" actId="14100"/>
          <ac:spMkLst>
            <pc:docMk/>
            <pc:sldMk cId="1756479440" sldId="273"/>
            <ac:spMk id="2" creationId="{7469BC58-C183-39BF-9B66-37C89C65C94F}"/>
          </ac:spMkLst>
        </pc:spChg>
        <pc:spChg chg="mod">
          <ac:chgData name="buzdugan artur" userId="1770a38c255ab84c" providerId="LiveId" clId="{2E82E7C0-5395-4EEC-B1C7-470056AD2618}" dt="2023-10-29T07:48:32.879" v="450" actId="20577"/>
          <ac:spMkLst>
            <pc:docMk/>
            <pc:sldMk cId="1756479440" sldId="273"/>
            <ac:spMk id="3" creationId="{E93C95BC-6806-D051-5730-52F15DA202F1}"/>
          </ac:spMkLst>
        </pc:spChg>
        <pc:spChg chg="add mod">
          <ac:chgData name="buzdugan artur" userId="1770a38c255ab84c" providerId="LiveId" clId="{2E82E7C0-5395-4EEC-B1C7-470056AD2618}" dt="2023-10-29T07:38:40.340" v="314" actId="14100"/>
          <ac:spMkLst>
            <pc:docMk/>
            <pc:sldMk cId="1756479440" sldId="273"/>
            <ac:spMk id="6" creationId="{570CFEE4-B7E8-E16D-2E31-8D7590D03C2F}"/>
          </ac:spMkLst>
        </pc:spChg>
        <pc:picChg chg="add mod">
          <ac:chgData name="buzdugan artur" userId="1770a38c255ab84c" providerId="LiveId" clId="{2E82E7C0-5395-4EEC-B1C7-470056AD2618}" dt="2023-10-29T07:47:46.657" v="445" actId="14100"/>
          <ac:picMkLst>
            <pc:docMk/>
            <pc:sldMk cId="1756479440" sldId="273"/>
            <ac:picMk id="4" creationId="{DEDFBF9B-C67D-9E87-F004-5E98981A248E}"/>
          </ac:picMkLst>
        </pc:picChg>
      </pc:sldChg>
      <pc:sldChg chg="addSp delSp modSp new mod">
        <pc:chgData name="buzdugan artur" userId="1770a38c255ab84c" providerId="LiveId" clId="{2E82E7C0-5395-4EEC-B1C7-470056AD2618}" dt="2023-10-29T08:00:26.693" v="664" actId="1076"/>
        <pc:sldMkLst>
          <pc:docMk/>
          <pc:sldMk cId="2440200303" sldId="274"/>
        </pc:sldMkLst>
        <pc:spChg chg="del">
          <ac:chgData name="buzdugan artur" userId="1770a38c255ab84c" providerId="LiveId" clId="{2E82E7C0-5395-4EEC-B1C7-470056AD2618}" dt="2023-10-29T07:50:45.741" v="453" actId="478"/>
          <ac:spMkLst>
            <pc:docMk/>
            <pc:sldMk cId="2440200303" sldId="274"/>
            <ac:spMk id="2" creationId="{2CBA4923-960E-6BC1-03C8-4DAD7A8839DF}"/>
          </ac:spMkLst>
        </pc:spChg>
        <pc:spChg chg="del">
          <ac:chgData name="buzdugan artur" userId="1770a38c255ab84c" providerId="LiveId" clId="{2E82E7C0-5395-4EEC-B1C7-470056AD2618}" dt="2023-10-29T07:50:39.904" v="452"/>
          <ac:spMkLst>
            <pc:docMk/>
            <pc:sldMk cId="2440200303" sldId="274"/>
            <ac:spMk id="3" creationId="{498F2B36-DE83-76A6-B517-73598196081A}"/>
          </ac:spMkLst>
        </pc:spChg>
        <pc:spChg chg="add mod">
          <ac:chgData name="buzdugan artur" userId="1770a38c255ab84c" providerId="LiveId" clId="{2E82E7C0-5395-4EEC-B1C7-470056AD2618}" dt="2023-10-29T08:00:26.693" v="664" actId="1076"/>
          <ac:spMkLst>
            <pc:docMk/>
            <pc:sldMk cId="2440200303" sldId="274"/>
            <ac:spMk id="5" creationId="{6A65CE78-7A58-9421-F048-87F87FAB8212}"/>
          </ac:spMkLst>
        </pc:spChg>
        <pc:picChg chg="add mod">
          <ac:chgData name="buzdugan artur" userId="1770a38c255ab84c" providerId="LiveId" clId="{2E82E7C0-5395-4EEC-B1C7-470056AD2618}" dt="2023-10-29T08:00:22.794" v="663" actId="14100"/>
          <ac:picMkLst>
            <pc:docMk/>
            <pc:sldMk cId="2440200303" sldId="274"/>
            <ac:picMk id="1026" creationId="{3B46AE8D-6503-3E18-F1C7-953523397504}"/>
          </ac:picMkLst>
        </pc:picChg>
      </pc:sldChg>
      <pc:sldChg chg="modSp new mod">
        <pc:chgData name="buzdugan artur" userId="1770a38c255ab84c" providerId="LiveId" clId="{2E82E7C0-5395-4EEC-B1C7-470056AD2618}" dt="2023-10-29T07:54:59.527" v="560" actId="20577"/>
        <pc:sldMkLst>
          <pc:docMk/>
          <pc:sldMk cId="623892935" sldId="275"/>
        </pc:sldMkLst>
        <pc:spChg chg="mod">
          <ac:chgData name="buzdugan artur" userId="1770a38c255ab84c" providerId="LiveId" clId="{2E82E7C0-5395-4EEC-B1C7-470056AD2618}" dt="2023-10-29T07:54:59.527" v="560" actId="20577"/>
          <ac:spMkLst>
            <pc:docMk/>
            <pc:sldMk cId="623892935" sldId="275"/>
            <ac:spMk id="2" creationId="{142D86C2-9AF4-8311-6E4C-93EA9B7E7016}"/>
          </ac:spMkLst>
        </pc:spChg>
        <pc:spChg chg="mod">
          <ac:chgData name="buzdugan artur" userId="1770a38c255ab84c" providerId="LiveId" clId="{2E82E7C0-5395-4EEC-B1C7-470056AD2618}" dt="2023-10-29T07:54:44.094" v="542" actId="6549"/>
          <ac:spMkLst>
            <pc:docMk/>
            <pc:sldMk cId="623892935" sldId="275"/>
            <ac:spMk id="3" creationId="{828DF107-EC46-9490-3735-F59482985953}"/>
          </ac:spMkLst>
        </pc:spChg>
      </pc:sldChg>
      <pc:sldChg chg="modSp new del mod">
        <pc:chgData name="buzdugan artur" userId="1770a38c255ab84c" providerId="LiveId" clId="{2E82E7C0-5395-4EEC-B1C7-470056AD2618}" dt="2023-10-29T08:00:32.715" v="665" actId="47"/>
        <pc:sldMkLst>
          <pc:docMk/>
          <pc:sldMk cId="1725820744" sldId="276"/>
        </pc:sldMkLst>
        <pc:spChg chg="mod">
          <ac:chgData name="buzdugan artur" userId="1770a38c255ab84c" providerId="LiveId" clId="{2E82E7C0-5395-4EEC-B1C7-470056AD2618}" dt="2023-10-29T07:59:04.076" v="655" actId="6549"/>
          <ac:spMkLst>
            <pc:docMk/>
            <pc:sldMk cId="1725820744" sldId="276"/>
            <ac:spMk id="3" creationId="{F8670879-4D67-5A1B-3F69-726A48B4F0BC}"/>
          </ac:spMkLst>
        </pc:spChg>
      </pc:sldChg>
      <pc:sldChg chg="addSp delSp modSp new mod">
        <pc:chgData name="buzdugan artur" userId="1770a38c255ab84c" providerId="LiveId" clId="{2E82E7C0-5395-4EEC-B1C7-470056AD2618}" dt="2023-10-29T08:15:58.566" v="995" actId="14100"/>
        <pc:sldMkLst>
          <pc:docMk/>
          <pc:sldMk cId="2505623273" sldId="276"/>
        </pc:sldMkLst>
        <pc:spChg chg="del mod">
          <ac:chgData name="buzdugan artur" userId="1770a38c255ab84c" providerId="LiveId" clId="{2E82E7C0-5395-4EEC-B1C7-470056AD2618}" dt="2023-10-29T08:07:27.877" v="681" actId="478"/>
          <ac:spMkLst>
            <pc:docMk/>
            <pc:sldMk cId="2505623273" sldId="276"/>
            <ac:spMk id="2" creationId="{87C0EAB5-BD96-80CC-2E5D-445C7059E374}"/>
          </ac:spMkLst>
        </pc:spChg>
        <pc:spChg chg="mod">
          <ac:chgData name="buzdugan artur" userId="1770a38c255ab84c" providerId="LiveId" clId="{2E82E7C0-5395-4EEC-B1C7-470056AD2618}" dt="2023-10-29T08:15:58.566" v="995" actId="14100"/>
          <ac:spMkLst>
            <pc:docMk/>
            <pc:sldMk cId="2505623273" sldId="276"/>
            <ac:spMk id="3" creationId="{B17669DD-E2C9-7DF3-8E7C-A045AFB24CEB}"/>
          </ac:spMkLst>
        </pc:spChg>
        <pc:spChg chg="add mod">
          <ac:chgData name="buzdugan artur" userId="1770a38c255ab84c" providerId="LiveId" clId="{2E82E7C0-5395-4EEC-B1C7-470056AD2618}" dt="2023-10-29T08:14:46.057" v="932" actId="20577"/>
          <ac:spMkLst>
            <pc:docMk/>
            <pc:sldMk cId="2505623273" sldId="276"/>
            <ac:spMk id="5" creationId="{FBA203E7-7FF3-DA21-FFF5-CB6AC44AE88A}"/>
          </ac:spMkLst>
        </pc:spChg>
        <pc:picChg chg="add mod">
          <ac:chgData name="buzdugan artur" userId="1770a38c255ab84c" providerId="LiveId" clId="{2E82E7C0-5395-4EEC-B1C7-470056AD2618}" dt="2023-10-29T08:15:55.583" v="994" actId="1076"/>
          <ac:picMkLst>
            <pc:docMk/>
            <pc:sldMk cId="2505623273" sldId="276"/>
            <ac:picMk id="4" creationId="{5341064E-AC5E-D73D-46B2-F131B27CF733}"/>
          </ac:picMkLst>
        </pc:picChg>
      </pc:sldChg>
      <pc:sldChg chg="addSp modSp new mod">
        <pc:chgData name="buzdugan artur" userId="1770a38c255ab84c" providerId="LiveId" clId="{2E82E7C0-5395-4EEC-B1C7-470056AD2618}" dt="2023-10-29T08:13:44.298" v="886" actId="20577"/>
        <pc:sldMkLst>
          <pc:docMk/>
          <pc:sldMk cId="3542793937" sldId="277"/>
        </pc:sldMkLst>
        <pc:spChg chg="mod">
          <ac:chgData name="buzdugan artur" userId="1770a38c255ab84c" providerId="LiveId" clId="{2E82E7C0-5395-4EEC-B1C7-470056AD2618}" dt="2023-10-29T08:11:22.693" v="758" actId="20577"/>
          <ac:spMkLst>
            <pc:docMk/>
            <pc:sldMk cId="3542793937" sldId="277"/>
            <ac:spMk id="2" creationId="{72726DCA-B381-DE15-E621-47F1905C37F4}"/>
          </ac:spMkLst>
        </pc:spChg>
        <pc:spChg chg="mod">
          <ac:chgData name="buzdugan artur" userId="1770a38c255ab84c" providerId="LiveId" clId="{2E82E7C0-5395-4EEC-B1C7-470056AD2618}" dt="2023-10-29T08:13:44.298" v="886" actId="20577"/>
          <ac:spMkLst>
            <pc:docMk/>
            <pc:sldMk cId="3542793937" sldId="277"/>
            <ac:spMk id="3" creationId="{3D4A00BB-82DD-1E71-F5FC-3C41F38C1ABE}"/>
          </ac:spMkLst>
        </pc:spChg>
        <pc:picChg chg="add mod">
          <ac:chgData name="buzdugan artur" userId="1770a38c255ab84c" providerId="LiveId" clId="{2E82E7C0-5395-4EEC-B1C7-470056AD2618}" dt="2023-10-29T08:12:34.734" v="787" actId="1076"/>
          <ac:picMkLst>
            <pc:docMk/>
            <pc:sldMk cId="3542793937" sldId="277"/>
            <ac:picMk id="4" creationId="{5F9F30A9-4F6D-9229-A540-A87DE8052AC5}"/>
          </ac:picMkLst>
        </pc:picChg>
      </pc:sldChg>
      <pc:sldChg chg="new del">
        <pc:chgData name="buzdugan artur" userId="1770a38c255ab84c" providerId="LiveId" clId="{2E82E7C0-5395-4EEC-B1C7-470056AD2618}" dt="2023-10-29T08:20:46.013" v="1009" actId="47"/>
        <pc:sldMkLst>
          <pc:docMk/>
          <pc:sldMk cId="1596942489" sldId="278"/>
        </pc:sldMkLst>
      </pc:sldChg>
      <pc:sldChg chg="add">
        <pc:chgData name="buzdugan artur" userId="1770a38c255ab84c" providerId="LiveId" clId="{2E82E7C0-5395-4EEC-B1C7-470056AD2618}" dt="2023-10-29T08:20:40.157" v="1008"/>
        <pc:sldMkLst>
          <pc:docMk/>
          <pc:sldMk cId="4005837635" sldId="323"/>
        </pc:sldMkLst>
      </pc:sldChg>
      <pc:sldChg chg="add">
        <pc:chgData name="buzdugan artur" userId="1770a38c255ab84c" providerId="LiveId" clId="{2E82E7C0-5395-4EEC-B1C7-470056AD2618}" dt="2023-10-29T08:20:40.157" v="1008"/>
        <pc:sldMkLst>
          <pc:docMk/>
          <pc:sldMk cId="1750257327" sldId="325"/>
        </pc:sldMkLst>
      </pc:sldChg>
      <pc:sldChg chg="addSp delSp modSp add mod">
        <pc:chgData name="buzdugan artur" userId="1770a38c255ab84c" providerId="LiveId" clId="{2E82E7C0-5395-4EEC-B1C7-470056AD2618}" dt="2023-10-29T08:29:28.863" v="1035" actId="1035"/>
        <pc:sldMkLst>
          <pc:docMk/>
          <pc:sldMk cId="2836172944" sldId="338"/>
        </pc:sldMkLst>
        <pc:picChg chg="add mod">
          <ac:chgData name="buzdugan artur" userId="1770a38c255ab84c" providerId="LiveId" clId="{2E82E7C0-5395-4EEC-B1C7-470056AD2618}" dt="2023-10-29T08:29:28.863" v="1035" actId="1035"/>
          <ac:picMkLst>
            <pc:docMk/>
            <pc:sldMk cId="2836172944" sldId="338"/>
            <ac:picMk id="2" creationId="{FEB149E6-BA9F-5034-38EE-A36BA672B7FB}"/>
          </ac:picMkLst>
        </pc:picChg>
        <pc:picChg chg="del">
          <ac:chgData name="buzdugan artur" userId="1770a38c255ab84c" providerId="LiveId" clId="{2E82E7C0-5395-4EEC-B1C7-470056AD2618}" dt="2023-10-29T08:28:26.372" v="1028" actId="478"/>
          <ac:picMkLst>
            <pc:docMk/>
            <pc:sldMk cId="2836172944" sldId="338"/>
            <ac:picMk id="7" creationId="{C39EDC9E-68C6-3B63-9D6F-2BE2BCDBAEC9}"/>
          </ac:picMkLst>
        </pc:picChg>
        <pc:picChg chg="del">
          <ac:chgData name="buzdugan artur" userId="1770a38c255ab84c" providerId="LiveId" clId="{2E82E7C0-5395-4EEC-B1C7-470056AD2618}" dt="2023-10-29T08:28:27.941" v="1029" actId="478"/>
          <ac:picMkLst>
            <pc:docMk/>
            <pc:sldMk cId="2836172944" sldId="338"/>
            <ac:picMk id="8" creationId="{4B754E8E-7495-FBE6-72D6-F31EEE804BD4}"/>
          </ac:picMkLst>
        </pc:picChg>
      </pc:sldChg>
      <pc:sldChg chg="add">
        <pc:chgData name="buzdugan artur" userId="1770a38c255ab84c" providerId="LiveId" clId="{2E82E7C0-5395-4EEC-B1C7-470056AD2618}" dt="2023-10-29T08:20:40.157" v="1008"/>
        <pc:sldMkLst>
          <pc:docMk/>
          <pc:sldMk cId="1234281740" sldId="398"/>
        </pc:sldMkLst>
      </pc:sldChg>
      <pc:sldChg chg="add">
        <pc:chgData name="buzdugan artur" userId="1770a38c255ab84c" providerId="LiveId" clId="{2E82E7C0-5395-4EEC-B1C7-470056AD2618}" dt="2023-10-29T08:20:40.157" v="1008"/>
        <pc:sldMkLst>
          <pc:docMk/>
          <pc:sldMk cId="2916624897" sldId="399"/>
        </pc:sldMkLst>
      </pc:sldChg>
      <pc:sldChg chg="add">
        <pc:chgData name="buzdugan artur" userId="1770a38c255ab84c" providerId="LiveId" clId="{2E82E7C0-5395-4EEC-B1C7-470056AD2618}" dt="2023-10-29T08:20:40.157" v="1008"/>
        <pc:sldMkLst>
          <pc:docMk/>
          <pc:sldMk cId="1228203103" sldId="400"/>
        </pc:sldMkLst>
      </pc:sldChg>
      <pc:sldChg chg="add">
        <pc:chgData name="buzdugan artur" userId="1770a38c255ab84c" providerId="LiveId" clId="{2E82E7C0-5395-4EEC-B1C7-470056AD2618}" dt="2023-10-29T08:20:40.157" v="1008"/>
        <pc:sldMkLst>
          <pc:docMk/>
          <pc:sldMk cId="1035205212" sldId="401"/>
        </pc:sldMkLst>
      </pc:sldChg>
      <pc:sldChg chg="add">
        <pc:chgData name="buzdugan artur" userId="1770a38c255ab84c" providerId="LiveId" clId="{2E82E7C0-5395-4EEC-B1C7-470056AD2618}" dt="2023-10-29T08:20:40.157" v="1008"/>
        <pc:sldMkLst>
          <pc:docMk/>
          <pc:sldMk cId="3015203992" sldId="402"/>
        </pc:sldMkLst>
      </pc:sldChg>
      <pc:sldChg chg="addSp delSp modSp new mod">
        <pc:chgData name="buzdugan artur" userId="1770a38c255ab84c" providerId="LiveId" clId="{2E82E7C0-5395-4EEC-B1C7-470056AD2618}" dt="2023-10-29T08:28:14.822" v="1027" actId="14100"/>
        <pc:sldMkLst>
          <pc:docMk/>
          <pc:sldMk cId="630152220" sldId="403"/>
        </pc:sldMkLst>
        <pc:spChg chg="del">
          <ac:chgData name="buzdugan artur" userId="1770a38c255ab84c" providerId="LiveId" clId="{2E82E7C0-5395-4EEC-B1C7-470056AD2618}" dt="2023-10-29T08:26:48.380" v="1016" actId="478"/>
          <ac:spMkLst>
            <pc:docMk/>
            <pc:sldMk cId="630152220" sldId="403"/>
            <ac:spMk id="2" creationId="{BC8E2AB9-BFA7-45C2-6C49-D61F11EB737F}"/>
          </ac:spMkLst>
        </pc:spChg>
        <pc:spChg chg="del">
          <ac:chgData name="buzdugan artur" userId="1770a38c255ab84c" providerId="LiveId" clId="{2E82E7C0-5395-4EEC-B1C7-470056AD2618}" dt="2023-10-29T08:26:07.081" v="1011"/>
          <ac:spMkLst>
            <pc:docMk/>
            <pc:sldMk cId="630152220" sldId="403"/>
            <ac:spMk id="3" creationId="{0140A8EE-1237-CEFB-43DE-35D8B43F6AFB}"/>
          </ac:spMkLst>
        </pc:spChg>
        <pc:spChg chg="add del mod">
          <ac:chgData name="buzdugan artur" userId="1770a38c255ab84c" providerId="LiveId" clId="{2E82E7C0-5395-4EEC-B1C7-470056AD2618}" dt="2023-10-29T08:26:45.353" v="1015"/>
          <ac:spMkLst>
            <pc:docMk/>
            <pc:sldMk cId="630152220" sldId="403"/>
            <ac:spMk id="4" creationId="{8529B804-177C-A08C-217C-66F597BB7E4B}"/>
          </ac:spMkLst>
        </pc:spChg>
        <pc:picChg chg="add mod">
          <ac:chgData name="buzdugan artur" userId="1770a38c255ab84c" providerId="LiveId" clId="{2E82E7C0-5395-4EEC-B1C7-470056AD2618}" dt="2023-10-29T08:26:57.281" v="1020" actId="1076"/>
          <ac:picMkLst>
            <pc:docMk/>
            <pc:sldMk cId="630152220" sldId="403"/>
            <ac:picMk id="5" creationId="{1D833AAC-6AB4-BEA1-1AA3-CA0FCE8C92CA}"/>
          </ac:picMkLst>
        </pc:picChg>
        <pc:picChg chg="add mod">
          <ac:chgData name="buzdugan artur" userId="1770a38c255ab84c" providerId="LiveId" clId="{2E82E7C0-5395-4EEC-B1C7-470056AD2618}" dt="2023-10-29T08:28:14.822" v="1027" actId="14100"/>
          <ac:picMkLst>
            <pc:docMk/>
            <pc:sldMk cId="630152220" sldId="403"/>
            <ac:picMk id="6" creationId="{4C13E5F3-4B9B-395E-A4A3-EC269BA62BB4}"/>
          </ac:picMkLst>
        </pc:picChg>
        <pc:picChg chg="add del mod">
          <ac:chgData name="buzdugan artur" userId="1770a38c255ab84c" providerId="LiveId" clId="{2E82E7C0-5395-4EEC-B1C7-470056AD2618}" dt="2023-10-29T08:26:15.176" v="1014" actId="478"/>
          <ac:picMkLst>
            <pc:docMk/>
            <pc:sldMk cId="630152220" sldId="403"/>
            <ac:picMk id="1026" creationId="{13005982-B268-D0A9-8BC4-76549F52F7F6}"/>
          </ac:picMkLst>
        </pc:picChg>
      </pc:sldChg>
      <pc:sldChg chg="modSp new mod">
        <pc:chgData name="buzdugan artur" userId="1770a38c255ab84c" providerId="LiveId" clId="{2E82E7C0-5395-4EEC-B1C7-470056AD2618}" dt="2023-10-31T15:23:37.659" v="1439" actId="20577"/>
        <pc:sldMkLst>
          <pc:docMk/>
          <pc:sldMk cId="1529432020" sldId="404"/>
        </pc:sldMkLst>
        <pc:spChg chg="mod">
          <ac:chgData name="buzdugan artur" userId="1770a38c255ab84c" providerId="LiveId" clId="{2E82E7C0-5395-4EEC-B1C7-470056AD2618}" dt="2023-10-31T15:15:09.384" v="1064" actId="20577"/>
          <ac:spMkLst>
            <pc:docMk/>
            <pc:sldMk cId="1529432020" sldId="404"/>
            <ac:spMk id="2" creationId="{04BB0C49-F2B6-1C21-8554-FF7DC8668C06}"/>
          </ac:spMkLst>
        </pc:spChg>
        <pc:spChg chg="mod">
          <ac:chgData name="buzdugan artur" userId="1770a38c255ab84c" providerId="LiveId" clId="{2E82E7C0-5395-4EEC-B1C7-470056AD2618}" dt="2023-10-31T15:23:37.659" v="1439" actId="20577"/>
          <ac:spMkLst>
            <pc:docMk/>
            <pc:sldMk cId="1529432020" sldId="404"/>
            <ac:spMk id="3" creationId="{42CA87F4-425A-97E2-1554-DE2A2089EB9E}"/>
          </ac:spMkLst>
        </pc:spChg>
      </pc:sldChg>
      <pc:sldChg chg="delSp modSp new mod">
        <pc:chgData name="buzdugan artur" userId="1770a38c255ab84c" providerId="LiveId" clId="{2E82E7C0-5395-4EEC-B1C7-470056AD2618}" dt="2023-10-31T15:53:50.291" v="2093" actId="113"/>
        <pc:sldMkLst>
          <pc:docMk/>
          <pc:sldMk cId="3562508099" sldId="405"/>
        </pc:sldMkLst>
        <pc:spChg chg="del">
          <ac:chgData name="buzdugan artur" userId="1770a38c255ab84c" providerId="LiveId" clId="{2E82E7C0-5395-4EEC-B1C7-470056AD2618}" dt="2023-10-31T15:26:22.035" v="1444" actId="478"/>
          <ac:spMkLst>
            <pc:docMk/>
            <pc:sldMk cId="3562508099" sldId="405"/>
            <ac:spMk id="2" creationId="{6A60EEEE-C8CF-DF0F-6A8E-7DC861EB96F6}"/>
          </ac:spMkLst>
        </pc:spChg>
        <pc:spChg chg="mod">
          <ac:chgData name="buzdugan artur" userId="1770a38c255ab84c" providerId="LiveId" clId="{2E82E7C0-5395-4EEC-B1C7-470056AD2618}" dt="2023-10-31T15:53:50.291" v="2093" actId="113"/>
          <ac:spMkLst>
            <pc:docMk/>
            <pc:sldMk cId="3562508099" sldId="405"/>
            <ac:spMk id="3" creationId="{E72F57A5-C3DB-15CC-1EFE-26412851D17F}"/>
          </ac:spMkLst>
        </pc:spChg>
      </pc:sldChg>
      <pc:sldChg chg="addSp delSp modSp new mod">
        <pc:chgData name="buzdugan artur" userId="1770a38c255ab84c" providerId="LiveId" clId="{2E82E7C0-5395-4EEC-B1C7-470056AD2618}" dt="2023-10-31T15:37:16.170" v="1698" actId="1076"/>
        <pc:sldMkLst>
          <pc:docMk/>
          <pc:sldMk cId="1297269357" sldId="406"/>
        </pc:sldMkLst>
        <pc:spChg chg="del">
          <ac:chgData name="buzdugan artur" userId="1770a38c255ab84c" providerId="LiveId" clId="{2E82E7C0-5395-4EEC-B1C7-470056AD2618}" dt="2023-10-31T15:34:28.392" v="1674" actId="478"/>
          <ac:spMkLst>
            <pc:docMk/>
            <pc:sldMk cId="1297269357" sldId="406"/>
            <ac:spMk id="2" creationId="{EDFD1990-7CA2-8FBC-D576-8097B0FB7AC1}"/>
          </ac:spMkLst>
        </pc:spChg>
        <pc:spChg chg="del">
          <ac:chgData name="buzdugan artur" userId="1770a38c255ab84c" providerId="LiveId" clId="{2E82E7C0-5395-4EEC-B1C7-470056AD2618}" dt="2023-10-31T15:34:22.804" v="1673" actId="22"/>
          <ac:spMkLst>
            <pc:docMk/>
            <pc:sldMk cId="1297269357" sldId="406"/>
            <ac:spMk id="3" creationId="{6FD53712-F286-ED6B-256A-8EDDF55FF211}"/>
          </ac:spMkLst>
        </pc:spChg>
        <pc:spChg chg="add mod">
          <ac:chgData name="buzdugan artur" userId="1770a38c255ab84c" providerId="LiveId" clId="{2E82E7C0-5395-4EEC-B1C7-470056AD2618}" dt="2023-10-31T15:36:06.054" v="1686" actId="20577"/>
          <ac:spMkLst>
            <pc:docMk/>
            <pc:sldMk cId="1297269357" sldId="406"/>
            <ac:spMk id="7" creationId="{23104BBE-ED8F-655E-3262-502084C6288A}"/>
          </ac:spMkLst>
        </pc:spChg>
        <pc:spChg chg="add mod">
          <ac:chgData name="buzdugan artur" userId="1770a38c255ab84c" providerId="LiveId" clId="{2E82E7C0-5395-4EEC-B1C7-470056AD2618}" dt="2023-10-31T15:37:16.170" v="1698" actId="1076"/>
          <ac:spMkLst>
            <pc:docMk/>
            <pc:sldMk cId="1297269357" sldId="406"/>
            <ac:spMk id="9" creationId="{996FC55B-A111-8289-8EC8-FEDA851FAC46}"/>
          </ac:spMkLst>
        </pc:spChg>
        <pc:picChg chg="add mod ord">
          <ac:chgData name="buzdugan artur" userId="1770a38c255ab84c" providerId="LiveId" clId="{2E82E7C0-5395-4EEC-B1C7-470056AD2618}" dt="2023-10-31T15:36:28.901" v="1688" actId="1076"/>
          <ac:picMkLst>
            <pc:docMk/>
            <pc:sldMk cId="1297269357" sldId="406"/>
            <ac:picMk id="5" creationId="{715D583B-D4CC-782D-CA52-043B7C6D954C}"/>
          </ac:picMkLst>
        </pc:picChg>
      </pc:sldChg>
      <pc:sldChg chg="modSp new mod">
        <pc:chgData name="buzdugan artur" userId="1770a38c255ab84c" providerId="LiveId" clId="{2E82E7C0-5395-4EEC-B1C7-470056AD2618}" dt="2023-10-31T16:02:50.608" v="2291" actId="20577"/>
        <pc:sldMkLst>
          <pc:docMk/>
          <pc:sldMk cId="1297492837" sldId="407"/>
        </pc:sldMkLst>
        <pc:spChg chg="mod">
          <ac:chgData name="buzdugan artur" userId="1770a38c255ab84c" providerId="LiveId" clId="{2E82E7C0-5395-4EEC-B1C7-470056AD2618}" dt="2023-10-31T16:02:50.608" v="2291" actId="20577"/>
          <ac:spMkLst>
            <pc:docMk/>
            <pc:sldMk cId="1297492837" sldId="407"/>
            <ac:spMk id="2" creationId="{8602D97E-87D0-45F7-0361-6D623FA21156}"/>
          </ac:spMkLst>
        </pc:spChg>
        <pc:spChg chg="mod">
          <ac:chgData name="buzdugan artur" userId="1770a38c255ab84c" providerId="LiveId" clId="{2E82E7C0-5395-4EEC-B1C7-470056AD2618}" dt="2023-10-31T15:54:24.651" v="2113" actId="6549"/>
          <ac:spMkLst>
            <pc:docMk/>
            <pc:sldMk cId="1297492837" sldId="407"/>
            <ac:spMk id="3" creationId="{628831DD-2213-890D-4395-02FA353796A1}"/>
          </ac:spMkLst>
        </pc:spChg>
      </pc:sldChg>
      <pc:sldChg chg="addSp delSp modSp new mod">
        <pc:chgData name="buzdugan artur" userId="1770a38c255ab84c" providerId="LiveId" clId="{2E82E7C0-5395-4EEC-B1C7-470056AD2618}" dt="2023-10-31T16:02:39.050" v="2281" actId="6549"/>
        <pc:sldMkLst>
          <pc:docMk/>
          <pc:sldMk cId="2886939227" sldId="408"/>
        </pc:sldMkLst>
        <pc:spChg chg="del">
          <ac:chgData name="buzdugan artur" userId="1770a38c255ab84c" providerId="LiveId" clId="{2E82E7C0-5395-4EEC-B1C7-470056AD2618}" dt="2023-10-31T15:46:37.648" v="2038" actId="478"/>
          <ac:spMkLst>
            <pc:docMk/>
            <pc:sldMk cId="2886939227" sldId="408"/>
            <ac:spMk id="2" creationId="{F34E007B-816D-B552-A083-9B2064757679}"/>
          </ac:spMkLst>
        </pc:spChg>
        <pc:spChg chg="mod">
          <ac:chgData name="buzdugan artur" userId="1770a38c255ab84c" providerId="LiveId" clId="{2E82E7C0-5395-4EEC-B1C7-470056AD2618}" dt="2023-10-31T16:00:31.384" v="2272" actId="27636"/>
          <ac:spMkLst>
            <pc:docMk/>
            <pc:sldMk cId="2886939227" sldId="408"/>
            <ac:spMk id="3" creationId="{3FF81802-8B4E-2EF5-B8BD-9E2118E757B4}"/>
          </ac:spMkLst>
        </pc:spChg>
        <pc:spChg chg="add mod">
          <ac:chgData name="buzdugan artur" userId="1770a38c255ab84c" providerId="LiveId" clId="{2E82E7C0-5395-4EEC-B1C7-470056AD2618}" dt="2023-10-31T16:02:39.050" v="2281" actId="6549"/>
          <ac:spMkLst>
            <pc:docMk/>
            <pc:sldMk cId="2886939227" sldId="408"/>
            <ac:spMk id="6" creationId="{9744EC90-72F6-A7AA-440E-73F39C0F00C5}"/>
          </ac:spMkLst>
        </pc:spChg>
        <pc:picChg chg="add del mod">
          <ac:chgData name="buzdugan artur" userId="1770a38c255ab84c" providerId="LiveId" clId="{2E82E7C0-5395-4EEC-B1C7-470056AD2618}" dt="2023-10-31T15:55:02.162" v="2125" actId="478"/>
          <ac:picMkLst>
            <pc:docMk/>
            <pc:sldMk cId="2886939227" sldId="408"/>
            <ac:picMk id="4" creationId="{B06C9078-D7CC-F52A-D1A6-0FF87A1F35FC}"/>
          </ac:picMkLst>
        </pc:picChg>
      </pc:sldChg>
      <pc:sldChg chg="addSp delSp modSp new mod">
        <pc:chgData name="buzdugan artur" userId="1770a38c255ab84c" providerId="LiveId" clId="{2E82E7C0-5395-4EEC-B1C7-470056AD2618}" dt="2023-10-31T16:07:11.910" v="2309" actId="1076"/>
        <pc:sldMkLst>
          <pc:docMk/>
          <pc:sldMk cId="398499179" sldId="409"/>
        </pc:sldMkLst>
        <pc:spChg chg="del">
          <ac:chgData name="buzdugan artur" userId="1770a38c255ab84c" providerId="LiveId" clId="{2E82E7C0-5395-4EEC-B1C7-470056AD2618}" dt="2023-10-31T16:06:54.887" v="2303" actId="478"/>
          <ac:spMkLst>
            <pc:docMk/>
            <pc:sldMk cId="398499179" sldId="409"/>
            <ac:spMk id="2" creationId="{6BA7FD27-ECA4-ADC2-7F5C-C0C655D68CDD}"/>
          </ac:spMkLst>
        </pc:spChg>
        <pc:spChg chg="del">
          <ac:chgData name="buzdugan artur" userId="1770a38c255ab84c" providerId="LiveId" clId="{2E82E7C0-5395-4EEC-B1C7-470056AD2618}" dt="2023-10-31T16:05:36.615" v="2293" actId="22"/>
          <ac:spMkLst>
            <pc:docMk/>
            <pc:sldMk cId="398499179" sldId="409"/>
            <ac:spMk id="3" creationId="{0A7B29BD-8D14-4039-704B-B2E8F68EA4FB}"/>
          </ac:spMkLst>
        </pc:spChg>
        <pc:spChg chg="add mod">
          <ac:chgData name="buzdugan artur" userId="1770a38c255ab84c" providerId="LiveId" clId="{2E82E7C0-5395-4EEC-B1C7-470056AD2618}" dt="2023-10-31T16:06:48.247" v="2302" actId="113"/>
          <ac:spMkLst>
            <pc:docMk/>
            <pc:sldMk cId="398499179" sldId="409"/>
            <ac:spMk id="9" creationId="{474DB0BB-ED58-F872-FD3C-A20D2CC34E2C}"/>
          </ac:spMkLst>
        </pc:spChg>
        <pc:picChg chg="add mod ord">
          <ac:chgData name="buzdugan artur" userId="1770a38c255ab84c" providerId="LiveId" clId="{2E82E7C0-5395-4EEC-B1C7-470056AD2618}" dt="2023-10-31T16:07:11.910" v="2309" actId="1076"/>
          <ac:picMkLst>
            <pc:docMk/>
            <pc:sldMk cId="398499179" sldId="409"/>
            <ac:picMk id="5" creationId="{B11C4BBC-26FD-3EA7-E154-C73FFE4CA2D8}"/>
          </ac:picMkLst>
        </pc:picChg>
        <pc:picChg chg="add mod">
          <ac:chgData name="buzdugan artur" userId="1770a38c255ab84c" providerId="LiveId" clId="{2E82E7C0-5395-4EEC-B1C7-470056AD2618}" dt="2023-10-31T16:07:09.194" v="2308" actId="1076"/>
          <ac:picMkLst>
            <pc:docMk/>
            <pc:sldMk cId="398499179" sldId="409"/>
            <ac:picMk id="7" creationId="{21F7679E-7DBA-F376-3FAF-1583C6518F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14BF28-59FB-402B-2593-195E8A6A7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708D86F1-7412-A111-7423-866F9F942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6386308-FF32-C694-580A-7EB353D4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A594-66DE-4395-BCEE-E0053E3056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14D4DC9-16CF-11B2-D8F4-43B9C4C0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88F7DE3-7EBE-C7DD-4A83-63E0AADB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86A1-2277-4790-A83F-5F1DAFD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7E039DD-A22F-91B3-45B2-CADFE0B8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252C1431-5BB8-36D1-90D0-4831740D0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D41A741-2E98-6ECA-BAFF-9081F515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A594-66DE-4395-BCEE-E0053E3056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8E864E3-5020-24CF-6F02-4632E792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6B82F46-1E16-28AF-D7CF-4DD9E90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86A1-2277-4790-A83F-5F1DAFD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5A6300BE-9DD6-1EEB-5F38-5E0B6F903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5348987-512C-5F02-16E0-996D1B2ED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5CA80FC-35B8-7906-C2F6-A7F43348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A594-66DE-4395-BCEE-E0053E3056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0A424B1-BE8D-5F85-9454-C04250FB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E06AB07-5E35-551D-6066-07B9F67D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86A1-2277-4790-A83F-5F1DAFD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D2B243-0C20-3F78-F7EE-E9511E98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852FD5E-2284-27C2-9E5C-64709B5C5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46F30FB-43CA-684B-7894-A9F4B133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A594-66DE-4395-BCEE-E0053E3056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D280CC5-D00F-40F5-CE23-44DF0AD7D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3136901-E19F-BBDE-DF2F-46745C56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86A1-2277-4790-A83F-5F1DAFD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5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3F1E027-D227-5C96-9EA3-941CA5F7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B1B5079-4DC9-C7A3-553B-908AEF0E0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66FCE93-FED8-F811-243B-0CCE8D8E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A594-66DE-4395-BCEE-E0053E3056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AD4B820-1448-F3E3-D269-EC7181CD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5ED3658-0322-BEC2-7B63-4237BCCA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86A1-2277-4790-A83F-5F1DAFD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3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65A70A-6510-135C-1515-422FC2D9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0BFA4CA-1891-0F2A-D670-ABD66833B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633B1B0-BE30-0ACE-EDA4-6CE90AFE0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F2F5F1F-BB50-ED24-FBF8-9D303FC1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A594-66DE-4395-BCEE-E0053E3056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C30B2E3-885B-4F96-563A-2BF08070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F07EB1C-DDD3-D326-7BDB-F1557020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86A1-2277-4790-A83F-5F1DAFD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9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220FE01-6DDF-D5CC-F9A8-35555385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5EF95BB-9CD8-BE3B-AA5B-9A0E105A3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E05BE97-DC9E-9352-B9AA-CCBE0DF9E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7F7934C-BEC5-A521-18AE-46F0BF07A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9C111C3-F21F-338C-114F-9512531A5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3529E68A-9176-75AA-D64F-2337F31B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A594-66DE-4395-BCEE-E0053E3056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55CD7C10-5064-CEE3-376C-DB4DC02AC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B6DF2C33-29D2-FDA1-2653-36CF2B1B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86A1-2277-4790-A83F-5F1DAFD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7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DCE727C-219F-4D36-7427-D789D753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684870E2-3D8D-9862-72D2-A1D6DFEB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A594-66DE-4395-BCEE-E0053E3056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5C94E1D-F8EF-B2FE-F054-3A5A6464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C3E7B18F-91A0-E9CC-88A2-990744CB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86A1-2277-4790-A83F-5F1DAFD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9C3E7C7C-8050-2608-CDC1-E7631ABB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A594-66DE-4395-BCEE-E0053E3056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4CF27377-C781-9A34-7287-CD7FAAF9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BC05C14-4FBC-A186-EBCB-11FDDC26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86A1-2277-4790-A83F-5F1DAFD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69DC8D6-9E86-AAD1-7EA1-6A8985D4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42F42DA-1A66-062A-4D41-E8237E2B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3F6F77B-BCE7-605F-5A76-A487C9989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DAD0EA76-5E0A-0701-A881-7AF3777C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A594-66DE-4395-BCEE-E0053E3056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727932D-1B84-9F3C-66AA-D9BC725B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455FBDD-EE84-6ECA-6A1F-E371035E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86A1-2277-4790-A83F-5F1DAFD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0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DB07F7-6975-CB4B-FED9-3FDA1B33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3BAEFB6-D416-A4F6-F07E-646F13F4C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AB6A0DEF-28FE-A159-4EAE-9917D2845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98BFEC3-5586-B214-4CCA-14402D5A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A594-66DE-4395-BCEE-E0053E3056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4C94D8A-CC41-BACC-D8FA-661B07B0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8501B07-06AB-FB40-67E9-C273AD01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86A1-2277-4790-A83F-5F1DAFD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0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767E182A-FC2C-B1EE-DBF2-E71AD683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9AC8755-FA35-6CEF-8C31-6457800EF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8280A55-7740-3572-E3EA-B62D16686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A594-66DE-4395-BCEE-E0053E3056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CD8BFC5-3A40-3D3E-5471-4AE5B2B87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918DBD8-B32A-3A87-BA2F-DC1A533E4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86A1-2277-4790-A83F-5F1DAFDF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2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4B0C800-9EE1-F5C4-B365-BBE19D837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10894"/>
          </a:xfrm>
        </p:spPr>
        <p:txBody>
          <a:bodyPr>
            <a:normAutofit/>
          </a:bodyPr>
          <a:lstStyle/>
          <a:p>
            <a:r>
              <a:rPr lang="ro-RO" b="1"/>
              <a:t>Tema 11. </a:t>
            </a:r>
            <a:br>
              <a:rPr lang="ro-RO" b="1" dirty="0"/>
            </a:br>
            <a:r>
              <a:rPr lang="ro-RO" b="1" dirty="0"/>
              <a:t>Tranzistoare </a:t>
            </a:r>
            <a:br>
              <a:rPr lang="ro-RO" b="1" dirty="0"/>
            </a:br>
            <a:r>
              <a:rPr lang="ro-RO" b="1" dirty="0"/>
              <a:t>MODFET (HFET), IGBT &amp; UJT</a:t>
            </a:r>
            <a:br>
              <a:rPr lang="ro-RO" dirty="0"/>
            </a:br>
            <a:endParaRPr lang="en-US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5EAC364-57A2-93D7-A819-ED659104D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1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978F3F9-F267-11C4-79B8-D18B6E17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791871"/>
          </a:xfrm>
        </p:spPr>
        <p:txBody>
          <a:bodyPr/>
          <a:lstStyle/>
          <a:p>
            <a:r>
              <a:rPr lang="ro-RO" dirty="0"/>
              <a:t>Mod blocare inversă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5D81559-8E6F-5CF4-D084-142937BDA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12" y="1156995"/>
            <a:ext cx="7446513" cy="546773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considerăm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emitorul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menținut</a:t>
            </a:r>
            <a:r>
              <a:rPr lang="en-US" dirty="0"/>
              <a:t> la </a:t>
            </a:r>
            <a:r>
              <a:rPr lang="en-US" dirty="0" err="1"/>
              <a:t>potențialul</a:t>
            </a:r>
            <a:r>
              <a:rPr lang="en-US" dirty="0"/>
              <a:t> de </a:t>
            </a:r>
            <a:r>
              <a:rPr lang="en-US" dirty="0" err="1"/>
              <a:t>masă</a:t>
            </a:r>
            <a:r>
              <a:rPr lang="en-US" dirty="0"/>
              <a:t>. </a:t>
            </a:r>
            <a:r>
              <a:rPr lang="en-US" dirty="0" err="1"/>
              <a:t>Când</a:t>
            </a:r>
            <a:r>
              <a:rPr lang="en-US" dirty="0"/>
              <a:t> o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negativă</a:t>
            </a:r>
            <a:r>
              <a:rPr lang="en-US" dirty="0"/>
              <a:t> </a:t>
            </a:r>
            <a:r>
              <a:rPr lang="en-US" dirty="0" err="1"/>
              <a:t>aplicată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,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d</a:t>
            </a:r>
            <a:r>
              <a:rPr lang="ro-RO" dirty="0"/>
              <a:t>rift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polarizată</a:t>
            </a:r>
            <a:r>
              <a:rPr lang="en-US" dirty="0"/>
              <a:t> invers.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previne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flux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dispozitivul</a:t>
            </a:r>
            <a:r>
              <a:rPr lang="en-US" dirty="0"/>
              <a:t>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de </a:t>
            </a:r>
            <a:r>
              <a:rPr lang="en-US" dirty="0" err="1"/>
              <a:t>blocare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Căderea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lățimii</a:t>
            </a:r>
            <a:r>
              <a:rPr lang="en-US" dirty="0"/>
              <a:t> </a:t>
            </a:r>
            <a:r>
              <a:rPr lang="en-US" dirty="0" err="1"/>
              <a:t>regiunii</a:t>
            </a:r>
            <a:r>
              <a:rPr lang="en-US" dirty="0"/>
              <a:t> de d</a:t>
            </a:r>
            <a:r>
              <a:rPr lang="ro-RO" dirty="0"/>
              <a:t>rift </a:t>
            </a:r>
            <a:r>
              <a:rPr lang="en-US" dirty="0"/>
              <a:t>N-. </a:t>
            </a:r>
            <a:r>
              <a:rPr lang="en-US" dirty="0" err="1"/>
              <a:t>Lățimea</a:t>
            </a:r>
            <a:r>
              <a:rPr lang="en-US" dirty="0"/>
              <a:t> </a:t>
            </a:r>
            <a:r>
              <a:rPr lang="en-US" dirty="0" err="1"/>
              <a:t>regiunii</a:t>
            </a:r>
            <a:r>
              <a:rPr lang="en-US" dirty="0"/>
              <a:t> de </a:t>
            </a:r>
            <a:r>
              <a:rPr lang="en-US" dirty="0" err="1"/>
              <a:t>deriva</a:t>
            </a:r>
            <a:r>
              <a:rPr lang="en-US" dirty="0"/>
              <a:t> N- – </a:t>
            </a:r>
            <a:r>
              <a:rPr lang="en-US" dirty="0" err="1"/>
              <a:t>determină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capacitatea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. </a:t>
            </a:r>
            <a:r>
              <a:rPr lang="en-US" dirty="0" err="1"/>
              <a:t>Căderea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calculată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cum </a:t>
            </a:r>
            <a:r>
              <a:rPr lang="en-US" dirty="0" err="1"/>
              <a:t>urmează</a:t>
            </a:r>
            <a:r>
              <a:rPr lang="en-US" dirty="0"/>
              <a:t>: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sz="2200" dirty="0" err="1"/>
              <a:t>p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lungimea</a:t>
            </a:r>
            <a:r>
              <a:rPr lang="en-US" dirty="0"/>
              <a:t> </a:t>
            </a:r>
            <a:r>
              <a:rPr lang="en-US" dirty="0" err="1"/>
              <a:t>difuziei</a:t>
            </a:r>
            <a:r>
              <a:rPr lang="en-US" dirty="0"/>
              <a:t> </a:t>
            </a:r>
            <a:r>
              <a:rPr lang="en-US" dirty="0" err="1"/>
              <a:t>purtătorului</a:t>
            </a:r>
            <a:r>
              <a:rPr lang="en-US" dirty="0"/>
              <a:t> </a:t>
            </a:r>
            <a:r>
              <a:rPr lang="en-US" dirty="0" err="1"/>
              <a:t>minoritar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sz="2200" dirty="0" err="1"/>
              <a:t>m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de </a:t>
            </a:r>
            <a:r>
              <a:rPr lang="en-US" dirty="0" err="1"/>
              <a:t>blocare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epsilon</a:t>
            </a:r>
            <a:r>
              <a:rPr lang="en-US" sz="1700" dirty="0"/>
              <a:t>0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permisivitatea</a:t>
            </a:r>
            <a:r>
              <a:rPr lang="en-US" dirty="0"/>
              <a:t> </a:t>
            </a:r>
            <a:r>
              <a:rPr lang="ro-RO"/>
              <a:t>vaccumului</a:t>
            </a:r>
            <a:r>
              <a:rPr lang="en-US"/>
              <a:t>.</a:t>
            </a:r>
            <a:endParaRPr lang="en-US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1F6758B-7800-F1CA-1B7C-2C12C33D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37" y="4503529"/>
            <a:ext cx="2286286" cy="734282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076F3D9D-2E6B-E1E2-A766-415FED3B7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944" y="1309687"/>
            <a:ext cx="30670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4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9CFA4B-F4E0-513D-2142-2E6C6069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r>
              <a:rPr lang="ro-RO" dirty="0"/>
              <a:t>Static I-V </a:t>
            </a:r>
            <a:r>
              <a:rPr lang="ro-RO" dirty="0" err="1"/>
              <a:t>characteristics</a:t>
            </a:r>
            <a:r>
              <a:rPr lang="ro-RO" dirty="0"/>
              <a:t> of IGBT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5B8B939-AC19-77C9-5A0E-515575E5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436913"/>
            <a:ext cx="6082125" cy="460932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Graficul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similar cu </a:t>
            </a:r>
            <a:r>
              <a:rPr lang="en-US" dirty="0" err="1"/>
              <a:t>cel</a:t>
            </a:r>
            <a:r>
              <a:rPr lang="en-US" dirty="0"/>
              <a:t> al </a:t>
            </a:r>
            <a:r>
              <a:rPr lang="en-US" dirty="0" err="1"/>
              <a:t>unui</a:t>
            </a:r>
            <a:r>
              <a:rPr lang="en-US" dirty="0"/>
              <a:t> BJT, cu </a:t>
            </a:r>
            <a:r>
              <a:rPr lang="en-US" dirty="0" err="1"/>
              <a:t>excepția</a:t>
            </a:r>
            <a:r>
              <a:rPr lang="en-US" dirty="0"/>
              <a:t> </a:t>
            </a:r>
            <a:r>
              <a:rPr lang="en-US" dirty="0" err="1"/>
              <a:t>faptului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parametrul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menținut</a:t>
            </a:r>
            <a:r>
              <a:rPr lang="en-US" dirty="0"/>
              <a:t> constant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diagramă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V</a:t>
            </a:r>
            <a:r>
              <a:rPr lang="en-US" sz="1900" dirty="0"/>
              <a:t>GE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IGBT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controlat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,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deosebire</a:t>
            </a:r>
            <a:r>
              <a:rPr lang="en-US" dirty="0"/>
              <a:t> de BJT, care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controlat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dispozitivul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OFF (V</a:t>
            </a:r>
            <a:r>
              <a:rPr lang="en-US" sz="1900" dirty="0"/>
              <a:t>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V</a:t>
            </a:r>
            <a:r>
              <a:rPr lang="en-US" sz="1900" dirty="0"/>
              <a:t>GE</a:t>
            </a:r>
            <a:r>
              <a:rPr lang="en-US" dirty="0"/>
              <a:t> &lt; V</a:t>
            </a:r>
            <a:r>
              <a:rPr lang="en-US" sz="1900" dirty="0"/>
              <a:t>GET</a:t>
            </a:r>
            <a:r>
              <a:rPr lang="en-US" dirty="0"/>
              <a:t>)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blocată</a:t>
            </a:r>
            <a:r>
              <a:rPr lang="en-US" dirty="0"/>
              <a:t> de J2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polarizat</a:t>
            </a:r>
            <a:r>
              <a:rPr lang="en-US" dirty="0"/>
              <a:t> invers, </a:t>
            </a:r>
            <a:r>
              <a:rPr lang="en-US" dirty="0" err="1"/>
              <a:t>adică</a:t>
            </a:r>
            <a:r>
              <a:rPr lang="en-US" dirty="0"/>
              <a:t> V</a:t>
            </a:r>
            <a:r>
              <a:rPr lang="en-US" sz="1900" dirty="0"/>
              <a:t>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, J1 </a:t>
            </a:r>
            <a:r>
              <a:rPr lang="en-US" dirty="0" err="1"/>
              <a:t>blochează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F3B3F702-C63E-EBCA-3E0C-D0BBD1B9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969" y="2593910"/>
            <a:ext cx="52820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2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BAB328-2639-2CC6-DC67-4448BA60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Caracteristica de transfer a IGBT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EE01B48-F7BC-2BC8-8750-EDDF973A6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9351" cy="4351338"/>
          </a:xfrm>
        </p:spPr>
        <p:txBody>
          <a:bodyPr/>
          <a:lstStyle/>
          <a:p>
            <a:r>
              <a:rPr lang="en-US" dirty="0" err="1"/>
              <a:t>Figura</a:t>
            </a:r>
            <a:r>
              <a:rPr lang="en-US" dirty="0"/>
              <a:t> de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caracteristica</a:t>
            </a:r>
            <a:r>
              <a:rPr lang="en-US" dirty="0"/>
              <a:t> de transfer a IGBT, care </a:t>
            </a:r>
            <a:r>
              <a:rPr lang="en-US" dirty="0" err="1"/>
              <a:t>este</a:t>
            </a:r>
            <a:r>
              <a:rPr lang="en-US" dirty="0"/>
              <a:t> exact </a:t>
            </a:r>
            <a:r>
              <a:rPr lang="en-US" dirty="0" err="1"/>
              <a:t>aceeași</a:t>
            </a:r>
            <a:r>
              <a:rPr lang="en-US" dirty="0"/>
              <a:t> cu PMOSFET. IGBT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ON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VGE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o </a:t>
            </a:r>
            <a:r>
              <a:rPr lang="en-US" dirty="0" err="1"/>
              <a:t>valoare</a:t>
            </a:r>
            <a:r>
              <a:rPr lang="en-US" dirty="0"/>
              <a:t> de </a:t>
            </a:r>
            <a:r>
              <a:rPr lang="en-US" dirty="0" err="1"/>
              <a:t>prag</a:t>
            </a:r>
            <a:r>
              <a:rPr lang="en-US" dirty="0"/>
              <a:t> VGET.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8C92895-2903-8D69-30E1-28F73CBC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675" y="1023241"/>
            <a:ext cx="2838846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4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0038F29-57D2-7C97-A652-9E053020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8761" cy="847855"/>
          </a:xfrm>
        </p:spPr>
        <p:txBody>
          <a:bodyPr>
            <a:normAutofit fontScale="90000"/>
          </a:bodyPr>
          <a:lstStyle/>
          <a:p>
            <a:r>
              <a:rPr lang="ro-RO" dirty="0"/>
              <a:t>Caracteristicile de comutare ale IGBT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03C039A-6673-E725-A08A-719A48C2A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7" y="1825623"/>
            <a:ext cx="6508761" cy="487101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/>
              <a:t>Timpul</a:t>
            </a:r>
            <a:r>
              <a:rPr lang="en-US" b="1" dirty="0"/>
              <a:t> de </a:t>
            </a:r>
            <a:r>
              <a:rPr lang="en-US" b="1" dirty="0" err="1"/>
              <a:t>pornire</a:t>
            </a:r>
            <a:r>
              <a:rPr lang="en-US" b="1" dirty="0"/>
              <a:t> </a:t>
            </a:r>
            <a:r>
              <a:rPr lang="en-US" dirty="0"/>
              <a:t>t</a:t>
            </a:r>
            <a:r>
              <a:rPr lang="en-US" sz="2000" dirty="0"/>
              <a:t>on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compus</a:t>
            </a:r>
            <a:r>
              <a:rPr lang="en-US" dirty="0"/>
              <a:t> din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componente</a:t>
            </a:r>
            <a:r>
              <a:rPr lang="en-US" dirty="0"/>
              <a:t>, ca de </a:t>
            </a:r>
            <a:r>
              <a:rPr lang="en-US" dirty="0" err="1"/>
              <a:t>obicei</a:t>
            </a:r>
            <a:r>
              <a:rPr lang="en-US" dirty="0"/>
              <a:t>, </a:t>
            </a:r>
            <a:r>
              <a:rPr lang="en-US" i="1" dirty="0" err="1"/>
              <a:t>timpul</a:t>
            </a:r>
            <a:r>
              <a:rPr lang="en-US" i="1" dirty="0"/>
              <a:t> de </a:t>
            </a:r>
            <a:r>
              <a:rPr lang="en-US" i="1" dirty="0" err="1"/>
              <a:t>întârziere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sz="2000" dirty="0" err="1"/>
              <a:t>dn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i="1" dirty="0" err="1"/>
              <a:t>timpul</a:t>
            </a:r>
            <a:r>
              <a:rPr lang="en-US" i="1" dirty="0"/>
              <a:t> de </a:t>
            </a:r>
            <a:r>
              <a:rPr lang="en-US" i="1" dirty="0" err="1"/>
              <a:t>creștere</a:t>
            </a:r>
            <a:r>
              <a:rPr lang="en-US" i="1" dirty="0"/>
              <a:t> </a:t>
            </a:r>
            <a:r>
              <a:rPr lang="en-US" dirty="0"/>
              <a:t>(t</a:t>
            </a:r>
            <a:r>
              <a:rPr lang="en-US" sz="2000" dirty="0"/>
              <a:t>r</a:t>
            </a:r>
            <a:r>
              <a:rPr lang="en-US" dirty="0"/>
              <a:t>). </a:t>
            </a:r>
            <a:endParaRPr lang="ro-RO" dirty="0"/>
          </a:p>
          <a:p>
            <a:r>
              <a:rPr lang="en-US" dirty="0" err="1"/>
              <a:t>Timpul</a:t>
            </a:r>
            <a:r>
              <a:rPr lang="en-US" dirty="0"/>
              <a:t> de </a:t>
            </a:r>
            <a:r>
              <a:rPr lang="en-US" dirty="0" err="1"/>
              <a:t>întârziere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definit</a:t>
            </a:r>
            <a:r>
              <a:rPr lang="en-US" dirty="0"/>
              <a:t> ca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de la 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scurgere</a:t>
            </a:r>
            <a:r>
              <a:rPr lang="en-US" dirty="0"/>
              <a:t> I</a:t>
            </a:r>
            <a:r>
              <a:rPr lang="en-US" sz="1700" dirty="0"/>
              <a:t>CE </a:t>
            </a:r>
            <a:r>
              <a:rPr lang="en-US" dirty="0"/>
              <a:t>la 0,1 I</a:t>
            </a:r>
            <a:r>
              <a:rPr lang="en-US" sz="1700" dirty="0"/>
              <a:t>C </a:t>
            </a:r>
            <a:r>
              <a:rPr lang="en-US" dirty="0"/>
              <a:t>(</a:t>
            </a:r>
            <a:r>
              <a:rPr lang="en-US" dirty="0" err="1"/>
              <a:t>curent</a:t>
            </a:r>
            <a:r>
              <a:rPr lang="en-US" dirty="0"/>
              <a:t> final al </a:t>
            </a:r>
            <a:r>
              <a:rPr lang="en-US" dirty="0" err="1"/>
              <a:t>colectorului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emitorului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de la V</a:t>
            </a:r>
            <a:r>
              <a:rPr lang="en-US" sz="1700" dirty="0"/>
              <a:t>CE </a:t>
            </a:r>
            <a:r>
              <a:rPr lang="en-US" dirty="0"/>
              <a:t>la 0,9V</a:t>
            </a:r>
            <a:r>
              <a:rPr lang="en-US" sz="1700" dirty="0"/>
              <a:t>CE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Timpul</a:t>
            </a:r>
            <a:r>
              <a:rPr lang="en-US" dirty="0"/>
              <a:t> de </a:t>
            </a:r>
            <a:r>
              <a:rPr lang="en-US" dirty="0" err="1"/>
              <a:t>creștere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definit</a:t>
            </a:r>
            <a:r>
              <a:rPr lang="en-US" dirty="0"/>
              <a:t> ca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de la 0,1 I</a:t>
            </a:r>
            <a:r>
              <a:rPr lang="en-US" sz="1700" dirty="0"/>
              <a:t>C</a:t>
            </a:r>
            <a:r>
              <a:rPr lang="en-US" dirty="0"/>
              <a:t> la I</a:t>
            </a:r>
            <a:r>
              <a:rPr lang="en-US" sz="1700" dirty="0"/>
              <a:t>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emitorului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de la 0,9 V</a:t>
            </a:r>
            <a:r>
              <a:rPr lang="en-US" sz="1700" dirty="0"/>
              <a:t>CE</a:t>
            </a:r>
            <a:r>
              <a:rPr lang="en-US" dirty="0"/>
              <a:t> la 0,1 V</a:t>
            </a:r>
            <a:r>
              <a:rPr lang="en-US" sz="1700" dirty="0"/>
              <a:t>CE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en-US" b="1" dirty="0" err="1"/>
              <a:t>Timpul</a:t>
            </a:r>
            <a:r>
              <a:rPr lang="en-US" b="1" dirty="0"/>
              <a:t> de </a:t>
            </a:r>
            <a:r>
              <a:rPr lang="en-US" b="1" dirty="0" err="1"/>
              <a:t>oprire</a:t>
            </a:r>
            <a:r>
              <a:rPr lang="en-US" b="1" dirty="0"/>
              <a:t> </a:t>
            </a:r>
            <a:r>
              <a:rPr lang="en-US" dirty="0"/>
              <a:t>t</a:t>
            </a:r>
            <a:r>
              <a:rPr lang="en-US" sz="1700" dirty="0"/>
              <a:t>off </a:t>
            </a:r>
            <a:r>
              <a:rPr lang="en-US" dirty="0" err="1"/>
              <a:t>constă</a:t>
            </a:r>
            <a:r>
              <a:rPr lang="en-US" dirty="0"/>
              <a:t> din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componente</a:t>
            </a:r>
            <a:r>
              <a:rPr lang="en-US" dirty="0"/>
              <a:t>, </a:t>
            </a:r>
            <a:r>
              <a:rPr lang="en-US" i="1" dirty="0" err="1"/>
              <a:t>timpul</a:t>
            </a:r>
            <a:r>
              <a:rPr lang="en-US" i="1" dirty="0"/>
              <a:t> de </a:t>
            </a:r>
            <a:r>
              <a:rPr lang="en-US" i="1" dirty="0" err="1"/>
              <a:t>întârziere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sz="1700" dirty="0" err="1"/>
              <a:t>df</a:t>
            </a:r>
            <a:r>
              <a:rPr lang="en-US" dirty="0"/>
              <a:t>), </a:t>
            </a:r>
            <a:r>
              <a:rPr lang="en-US" i="1" dirty="0" err="1"/>
              <a:t>timpul</a:t>
            </a:r>
            <a:r>
              <a:rPr lang="en-US" i="1" dirty="0"/>
              <a:t> </a:t>
            </a:r>
            <a:r>
              <a:rPr lang="en-US" i="1" dirty="0" err="1"/>
              <a:t>inițial</a:t>
            </a:r>
            <a:r>
              <a:rPr lang="en-US" i="1" dirty="0"/>
              <a:t> de </a:t>
            </a:r>
            <a:r>
              <a:rPr lang="ro-RO" i="1" dirty="0"/>
              <a:t>micșorare</a:t>
            </a:r>
            <a:r>
              <a:rPr lang="en-US" i="1" dirty="0"/>
              <a:t> </a:t>
            </a:r>
            <a:r>
              <a:rPr lang="en-US" dirty="0"/>
              <a:t>(t</a:t>
            </a:r>
            <a:r>
              <a:rPr lang="en-US" sz="1700" dirty="0"/>
              <a:t>f1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final de </a:t>
            </a:r>
            <a:r>
              <a:rPr lang="ro-RO" i="1" dirty="0"/>
              <a:t>micșorare</a:t>
            </a:r>
            <a:r>
              <a:rPr lang="en-US" dirty="0"/>
              <a:t> (t</a:t>
            </a:r>
            <a:r>
              <a:rPr lang="en-US" sz="1700" dirty="0"/>
              <a:t>f2</a:t>
            </a:r>
            <a:r>
              <a:rPr lang="en-US" dirty="0"/>
              <a:t>). </a:t>
            </a:r>
            <a:endParaRPr lang="ro-RO" dirty="0"/>
          </a:p>
          <a:p>
            <a:r>
              <a:rPr lang="en-US" dirty="0" err="1"/>
              <a:t>Timpul</a:t>
            </a:r>
            <a:r>
              <a:rPr lang="en-US" dirty="0"/>
              <a:t> de </a:t>
            </a:r>
            <a:r>
              <a:rPr lang="en-US" dirty="0" err="1"/>
              <a:t>întârziere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definit</a:t>
            </a:r>
            <a:r>
              <a:rPr lang="en-US" dirty="0"/>
              <a:t> ca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de la I</a:t>
            </a:r>
            <a:r>
              <a:rPr lang="en-US" sz="1700" dirty="0"/>
              <a:t>C</a:t>
            </a:r>
            <a:r>
              <a:rPr lang="en-US" dirty="0"/>
              <a:t> la 0,9 I</a:t>
            </a:r>
            <a:r>
              <a:rPr lang="en-US" sz="1700" dirty="0"/>
              <a:t>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V</a:t>
            </a:r>
            <a:r>
              <a:rPr lang="en-US" sz="1700" dirty="0"/>
              <a:t>CE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crească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inițial</a:t>
            </a:r>
            <a:r>
              <a:rPr lang="en-US" dirty="0"/>
              <a:t> de </a:t>
            </a:r>
            <a:r>
              <a:rPr lang="en-US" dirty="0" err="1"/>
              <a:t>cădere</a:t>
            </a:r>
            <a:r>
              <a:rPr lang="en-US" dirty="0"/>
              <a:t> </a:t>
            </a:r>
            <a:r>
              <a:rPr lang="ro-RO" dirty="0"/>
              <a:t>(micșorare)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de la 0,9 I</a:t>
            </a:r>
            <a:r>
              <a:rPr lang="en-US" sz="1800" dirty="0"/>
              <a:t>C </a:t>
            </a:r>
            <a:r>
              <a:rPr lang="en-US" dirty="0"/>
              <a:t>la 0,2 I</a:t>
            </a:r>
            <a:r>
              <a:rPr lang="en-US" sz="1800" dirty="0"/>
              <a:t>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emitorului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la 0,1 V</a:t>
            </a:r>
            <a:r>
              <a:rPr lang="en-US" sz="1800" dirty="0"/>
              <a:t>CE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Timpul</a:t>
            </a:r>
            <a:r>
              <a:rPr lang="en-US" dirty="0"/>
              <a:t> final de </a:t>
            </a:r>
            <a:r>
              <a:rPr lang="en-US" dirty="0" err="1"/>
              <a:t>cădere</a:t>
            </a:r>
            <a:r>
              <a:rPr lang="en-US" dirty="0"/>
              <a:t> </a:t>
            </a:r>
            <a:r>
              <a:rPr lang="ro-RO" dirty="0"/>
              <a:t>(micșorare)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definit</a:t>
            </a:r>
            <a:r>
              <a:rPr lang="en-US" dirty="0"/>
              <a:t> ca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de la 0,2 I</a:t>
            </a:r>
            <a:r>
              <a:rPr lang="en-US" sz="1800" dirty="0"/>
              <a:t>C</a:t>
            </a:r>
            <a:r>
              <a:rPr lang="en-US" dirty="0"/>
              <a:t> la 0,1 I</a:t>
            </a:r>
            <a:r>
              <a:rPr lang="en-US" sz="1800" dirty="0"/>
              <a:t>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0,1 V</a:t>
            </a:r>
            <a:r>
              <a:rPr lang="en-US" sz="1800" dirty="0"/>
              <a:t>CE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la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finală</a:t>
            </a:r>
            <a:r>
              <a:rPr lang="en-US" dirty="0"/>
              <a:t> V</a:t>
            </a:r>
            <a:r>
              <a:rPr lang="en-US" sz="1800" dirty="0"/>
              <a:t>CE</a:t>
            </a:r>
            <a:r>
              <a:rPr lang="en-US" dirty="0"/>
              <a:t>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CC99E14-251E-B99E-112A-97169AA29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133" y="2126842"/>
            <a:ext cx="5035204" cy="35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1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2726DCA-B381-DE15-E621-47F1905C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Gate </a:t>
            </a:r>
            <a:r>
              <a:rPr lang="ro-RO" dirty="0" err="1"/>
              <a:t>capacitance</a:t>
            </a:r>
            <a:r>
              <a:rPr lang="ro-RO" dirty="0"/>
              <a:t> </a:t>
            </a:r>
            <a:r>
              <a:rPr lang="ro-RO" dirty="0" err="1"/>
              <a:t>characteristics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D4A00BB-82DD-1E71-F5FC-3C41F38C1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597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              </a:t>
            </a:r>
            <a:r>
              <a:rPr lang="ro-RO" dirty="0" err="1"/>
              <a:t>Charge</a:t>
            </a:r>
            <a:r>
              <a:rPr lang="ro-RO" dirty="0"/>
              <a:t> </a:t>
            </a:r>
            <a:r>
              <a:rPr lang="ro-RO" dirty="0" err="1"/>
              <a:t>characteristics</a:t>
            </a:r>
            <a:endParaRPr lang="ro-RO" dirty="0"/>
          </a:p>
          <a:p>
            <a:r>
              <a:rPr lang="en-US" dirty="0" err="1"/>
              <a:t>Caracteristicile</a:t>
            </a:r>
            <a:r>
              <a:rPr lang="en-US" dirty="0"/>
              <a:t> </a:t>
            </a:r>
            <a:r>
              <a:rPr lang="en-US" dirty="0" err="1"/>
              <a:t>porții</a:t>
            </a:r>
            <a:r>
              <a:rPr lang="en-US" dirty="0"/>
              <a:t> IGBT sunt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esență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conformitate</a:t>
            </a:r>
            <a:r>
              <a:rPr lang="en-US" dirty="0"/>
              <a:t> cu </a:t>
            </a:r>
            <a:r>
              <a:rPr lang="en-US" dirty="0" err="1"/>
              <a:t>aceleași</a:t>
            </a:r>
            <a:r>
              <a:rPr lang="en-US" dirty="0"/>
              <a:t> principii </a:t>
            </a:r>
            <a:r>
              <a:rPr lang="en-US" dirty="0" err="1"/>
              <a:t>aplicate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MOSFET-urile de </a:t>
            </a:r>
            <a:r>
              <a:rPr lang="en-US" dirty="0" err="1"/>
              <a:t>putere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furnizează</a:t>
            </a:r>
            <a:r>
              <a:rPr lang="en-US" dirty="0"/>
              <a:t> ca </a:t>
            </a:r>
            <a:r>
              <a:rPr lang="en-US" dirty="0" err="1"/>
              <a:t>variabile</a:t>
            </a:r>
            <a:r>
              <a:rPr lang="en-US" dirty="0"/>
              <a:t> care </a:t>
            </a:r>
            <a:r>
              <a:rPr lang="en-US" dirty="0" err="1"/>
              <a:t>decid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acționare</a:t>
            </a:r>
            <a:r>
              <a:rPr lang="en-US" dirty="0"/>
              <a:t> a </a:t>
            </a:r>
            <a:r>
              <a:rPr lang="en-US" dirty="0" err="1"/>
              <a:t>dispozitivului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disiparea</a:t>
            </a:r>
            <a:r>
              <a:rPr lang="en-US" dirty="0"/>
              <a:t> </a:t>
            </a:r>
            <a:r>
              <a:rPr lang="ro-RO" dirty="0"/>
              <a:t>IGBT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ro-RO" dirty="0" err="1"/>
              <a:t>pr</a:t>
            </a:r>
            <a:r>
              <a:rPr lang="ro-RO" dirty="0"/>
              <a:t> următorul </a:t>
            </a:r>
            <a:r>
              <a:rPr lang="ro-RO" dirty="0" err="1"/>
              <a:t>slide</a:t>
            </a:r>
            <a:r>
              <a:rPr lang="ro-RO" dirty="0"/>
              <a:t>  </a:t>
            </a:r>
            <a:r>
              <a:rPr lang="en-US" dirty="0" err="1"/>
              <a:t>dezvăluie</a:t>
            </a:r>
            <a:r>
              <a:rPr lang="en-US" dirty="0"/>
              <a:t> </a:t>
            </a:r>
            <a:r>
              <a:rPr lang="en-US" dirty="0" err="1"/>
              <a:t>curba</a:t>
            </a:r>
            <a:r>
              <a:rPr lang="en-US" dirty="0"/>
              <a:t> </a:t>
            </a:r>
            <a:r>
              <a:rPr lang="en-US" dirty="0" err="1"/>
              <a:t>caracteristică</a:t>
            </a:r>
            <a:r>
              <a:rPr lang="en-US" dirty="0"/>
              <a:t>, </a:t>
            </a:r>
            <a:r>
              <a:rPr lang="en-US" dirty="0" err="1"/>
              <a:t>împărțită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ro-RO" dirty="0"/>
              <a:t>3 segmente (perioade)</a:t>
            </a:r>
            <a:r>
              <a:rPr lang="en-US" dirty="0"/>
              <a:t>.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5F9F30A9-4F6D-9229-A540-A87DE8052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5" y="1481138"/>
            <a:ext cx="34385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9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17669DD-E2C9-7DF3-8E7C-A045AFB24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59" y="820909"/>
            <a:ext cx="5909296" cy="6037091"/>
          </a:xfrm>
        </p:spPr>
        <p:txBody>
          <a:bodyPr>
            <a:normAutofit fontScale="85000" lnSpcReduction="20000"/>
          </a:bodyPr>
          <a:lstStyle/>
          <a:p>
            <a:r>
              <a:rPr lang="ro-RO" dirty="0">
                <a:solidFill>
                  <a:srgbClr val="FF0000"/>
                </a:solidFill>
              </a:rPr>
              <a:t>segmentul</a:t>
            </a:r>
            <a:r>
              <a:rPr lang="en-US" dirty="0">
                <a:solidFill>
                  <a:srgbClr val="FF0000"/>
                </a:solidFill>
              </a:rPr>
              <a:t> 1</a:t>
            </a:r>
            <a:r>
              <a:rPr lang="en-US" dirty="0"/>
              <a:t>: </a:t>
            </a:r>
            <a:r>
              <a:rPr lang="en-US" dirty="0" err="1"/>
              <a:t>Tensiunea</a:t>
            </a:r>
            <a:r>
              <a:rPr lang="en-US" dirty="0"/>
              <a:t> la </a:t>
            </a:r>
            <a:r>
              <a:rPr lang="en-US" dirty="0" err="1"/>
              <a:t>poartă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crescută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prag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tocmai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circule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Secțiunea</a:t>
            </a:r>
            <a:r>
              <a:rPr lang="en-US" dirty="0"/>
              <a:t> </a:t>
            </a:r>
            <a:r>
              <a:rPr lang="en-US" dirty="0" err="1"/>
              <a:t>ascendentă</a:t>
            </a:r>
            <a:r>
              <a:rPr lang="en-US" dirty="0"/>
              <a:t> de la V</a:t>
            </a:r>
            <a:r>
              <a:rPr lang="en-US" sz="1800" dirty="0"/>
              <a:t>GE</a:t>
            </a:r>
            <a:r>
              <a:rPr lang="en-US" dirty="0"/>
              <a:t> = 0V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porțiunea</a:t>
            </a:r>
            <a:r>
              <a:rPr lang="en-US" dirty="0"/>
              <a:t> </a:t>
            </a:r>
            <a:r>
              <a:rPr lang="en-US" dirty="0" err="1"/>
              <a:t>responsabilă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încărcarea</a:t>
            </a:r>
            <a:r>
              <a:rPr lang="en-US" dirty="0"/>
              <a:t> </a:t>
            </a:r>
            <a:r>
              <a:rPr lang="en-US" dirty="0" err="1"/>
              <a:t>capacității</a:t>
            </a:r>
            <a:r>
              <a:rPr lang="en-US" dirty="0"/>
              <a:t> </a:t>
            </a:r>
            <a:r>
              <a:rPr lang="en-US" b="1" dirty="0" err="1"/>
              <a:t>Cge</a:t>
            </a:r>
            <a:r>
              <a:rPr lang="en-US" dirty="0"/>
              <a:t>.</a:t>
            </a:r>
            <a:endParaRPr lang="ro-RO" dirty="0"/>
          </a:p>
          <a:p>
            <a:r>
              <a:rPr lang="ro-RO" dirty="0">
                <a:solidFill>
                  <a:srgbClr val="FF0000"/>
                </a:solidFill>
              </a:rPr>
              <a:t>segmentul</a:t>
            </a:r>
            <a:r>
              <a:rPr lang="en-US" dirty="0">
                <a:solidFill>
                  <a:srgbClr val="FF0000"/>
                </a:solidFill>
              </a:rPr>
              <a:t> 2</a:t>
            </a:r>
            <a:r>
              <a:rPr lang="en-US" dirty="0"/>
              <a:t>: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trecerea</a:t>
            </a:r>
            <a:r>
              <a:rPr lang="en-US" dirty="0"/>
              <a:t> de la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activă</a:t>
            </a:r>
            <a:r>
              <a:rPr lang="en-US" dirty="0"/>
              <a:t> la 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en-US" dirty="0" err="1"/>
              <a:t>saturație</a:t>
            </a:r>
            <a:r>
              <a:rPr lang="en-US" dirty="0"/>
              <a:t> se </a:t>
            </a:r>
            <a:r>
              <a:rPr lang="en-US" dirty="0" err="1"/>
              <a:t>întâmplă</a:t>
            </a:r>
            <a:r>
              <a:rPr lang="en-US" dirty="0"/>
              <a:t>,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colector-emitor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modifice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b="1" dirty="0" err="1"/>
              <a:t>Cgc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încarcă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perioadă</a:t>
            </a:r>
            <a:r>
              <a:rPr lang="en-US" dirty="0"/>
              <a:t> </a:t>
            </a:r>
            <a:r>
              <a:rPr lang="en-US" dirty="0" err="1"/>
              <a:t>particulară</a:t>
            </a:r>
            <a:r>
              <a:rPr lang="en-US" dirty="0"/>
              <a:t> vine cu o </a:t>
            </a:r>
            <a:r>
              <a:rPr lang="en-US" dirty="0" err="1"/>
              <a:t>creștere</a:t>
            </a:r>
            <a:r>
              <a:rPr lang="en-US" dirty="0"/>
              <a:t> </a:t>
            </a:r>
            <a:r>
              <a:rPr lang="en-US" dirty="0" err="1"/>
              <a:t>vizibilă</a:t>
            </a:r>
            <a:r>
              <a:rPr lang="en-US" dirty="0"/>
              <a:t> a </a:t>
            </a:r>
            <a:r>
              <a:rPr lang="en-US" dirty="0" err="1"/>
              <a:t>capacității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efectului</a:t>
            </a:r>
            <a:r>
              <a:rPr lang="en-US" dirty="0"/>
              <a:t> de </a:t>
            </a:r>
            <a:r>
              <a:rPr lang="en-US" dirty="0" err="1"/>
              <a:t>oglindă</a:t>
            </a:r>
            <a:r>
              <a:rPr lang="en-US" dirty="0"/>
              <a:t>, care face ca V</a:t>
            </a:r>
            <a:r>
              <a:rPr lang="en-US" sz="1800" dirty="0"/>
              <a:t>GE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devină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/>
              <a:t>Pe de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un IGBT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întregime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ON,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tensiunii</a:t>
            </a:r>
            <a:r>
              <a:rPr lang="en-US" dirty="0"/>
              <a:t> la </a:t>
            </a:r>
            <a:r>
              <a:rPr lang="en-US" dirty="0" err="1"/>
              <a:t>colector-emitor</a:t>
            </a:r>
            <a:r>
              <a:rPr lang="en-US" dirty="0"/>
              <a:t> (V</a:t>
            </a:r>
            <a:r>
              <a:rPr lang="en-US" sz="1800" dirty="0"/>
              <a:t>CE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efectul</a:t>
            </a:r>
            <a:r>
              <a:rPr lang="en-US" dirty="0"/>
              <a:t> de </a:t>
            </a:r>
            <a:r>
              <a:rPr lang="en-US" dirty="0" err="1"/>
              <a:t>oglindă</a:t>
            </a:r>
            <a:r>
              <a:rPr lang="en-US" dirty="0"/>
              <a:t> </a:t>
            </a:r>
            <a:r>
              <a:rPr lang="en-US" dirty="0" err="1"/>
              <a:t>dispar</a:t>
            </a:r>
            <a:r>
              <a:rPr lang="en-US" dirty="0"/>
              <a:t>.</a:t>
            </a:r>
            <a:endParaRPr lang="ro-RO" dirty="0"/>
          </a:p>
          <a:p>
            <a:r>
              <a:rPr lang="ro-RO" dirty="0">
                <a:solidFill>
                  <a:srgbClr val="FF0000"/>
                </a:solidFill>
              </a:rPr>
              <a:t>Segmentul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: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perioadă</a:t>
            </a:r>
            <a:r>
              <a:rPr lang="en-US" dirty="0"/>
              <a:t> </a:t>
            </a:r>
            <a:r>
              <a:rPr lang="en-US" dirty="0" err="1"/>
              <a:t>particulară</a:t>
            </a:r>
            <a:r>
              <a:rPr lang="en-US" dirty="0"/>
              <a:t>, IGBT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stare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saturată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V</a:t>
            </a:r>
            <a:r>
              <a:rPr lang="en-US" sz="1800" dirty="0"/>
              <a:t>CE</a:t>
            </a:r>
            <a:r>
              <a:rPr lang="en-US" dirty="0"/>
              <a:t> nu </a:t>
            </a:r>
            <a:r>
              <a:rPr lang="en-US" dirty="0" err="1"/>
              <a:t>prezintă</a:t>
            </a:r>
            <a:r>
              <a:rPr lang="en-US" dirty="0"/>
              <a:t> </a:t>
            </a:r>
            <a:r>
              <a:rPr lang="en-US" dirty="0" err="1"/>
              <a:t>modificări</a:t>
            </a:r>
            <a:r>
              <a:rPr lang="en-US" dirty="0"/>
              <a:t>. </a:t>
            </a:r>
            <a:r>
              <a:rPr lang="en-US" dirty="0" err="1"/>
              <a:t>Acum</a:t>
            </a:r>
            <a:r>
              <a:rPr lang="en-US" dirty="0"/>
              <a:t>,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poarta-emitor</a:t>
            </a:r>
            <a:r>
              <a:rPr lang="en-US" dirty="0"/>
              <a:t> V</a:t>
            </a:r>
            <a:r>
              <a:rPr lang="en-US" sz="1600" dirty="0"/>
              <a:t>GE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crească</a:t>
            </a:r>
            <a:r>
              <a:rPr lang="en-US" dirty="0"/>
              <a:t> cu </a:t>
            </a:r>
            <a:r>
              <a:rPr lang="en-US" dirty="0" err="1"/>
              <a:t>timpul</a:t>
            </a:r>
            <a:r>
              <a:rPr lang="en-US" dirty="0"/>
              <a:t>.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5341064E-AC5E-D73D-46B2-F131B27CF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134" y="934753"/>
            <a:ext cx="5377251" cy="5487151"/>
          </a:xfrm>
          <a:prstGeom prst="rect">
            <a:avLst/>
          </a:prstGeom>
        </p:spPr>
      </p:pic>
      <p:sp>
        <p:nvSpPr>
          <p:cNvPr id="5" name="Titlu 1">
            <a:extLst>
              <a:ext uri="{FF2B5EF4-FFF2-40B4-BE49-F238E27FC236}">
                <a16:creationId xmlns:a16="http://schemas.microsoft.com/office/drawing/2014/main" id="{FBA203E7-7FF3-DA21-FFF5-CB6AC44A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39873" cy="70970"/>
          </a:xfrm>
        </p:spPr>
        <p:txBody>
          <a:bodyPr>
            <a:normAutofit fontScale="90000"/>
          </a:bodyPr>
          <a:lstStyle/>
          <a:p>
            <a:r>
              <a:rPr lang="ro-RO" dirty="0"/>
              <a:t>DINAMIC INPUT CHRACTERISTICS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2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C0DC46C-FC31-65C2-32E5-A39C5D1E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79237" cy="1325563"/>
          </a:xfrm>
        </p:spPr>
        <p:txBody>
          <a:bodyPr/>
          <a:lstStyle/>
          <a:p>
            <a:r>
              <a:rPr lang="ro-RO" dirty="0"/>
              <a:t>Tipuri IGBT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0EF5483-69CA-5CB2-0BBC-048231012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IGBT </a:t>
            </a:r>
            <a:r>
              <a:rPr lang="en-US" dirty="0" err="1"/>
              <a:t>bazate</a:t>
            </a:r>
            <a:r>
              <a:rPr lang="en-US" dirty="0"/>
              <a:t> pe </a:t>
            </a:r>
            <a:r>
              <a:rPr lang="en-US" dirty="0" err="1"/>
              <a:t>includerea</a:t>
            </a:r>
            <a:r>
              <a:rPr lang="en-US" dirty="0"/>
              <a:t> </a:t>
            </a:r>
            <a:r>
              <a:rPr lang="en-US" dirty="0" err="1"/>
              <a:t>stratului</a:t>
            </a:r>
            <a:r>
              <a:rPr lang="en-US" dirty="0"/>
              <a:t> tampon N+. </a:t>
            </a:r>
            <a:r>
              <a:rPr lang="en-US" dirty="0" err="1"/>
              <a:t>Includerea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 </a:t>
            </a:r>
            <a:r>
              <a:rPr lang="en-US" dirty="0" err="1"/>
              <a:t>suplimentar</a:t>
            </a:r>
            <a:r>
              <a:rPr lang="en-US" dirty="0"/>
              <a:t> le </a:t>
            </a:r>
            <a:r>
              <a:rPr lang="en-US" dirty="0" err="1"/>
              <a:t>împarte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IGBT </a:t>
            </a:r>
            <a:endParaRPr lang="ro-RO" dirty="0"/>
          </a:p>
          <a:p>
            <a:r>
              <a:rPr lang="en-US" b="1" dirty="0" err="1"/>
              <a:t>simetrice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endParaRPr lang="ro-RO" dirty="0"/>
          </a:p>
          <a:p>
            <a:r>
              <a:rPr lang="en-US" b="1" dirty="0" err="1"/>
              <a:t>asimetrice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82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FB7A28-4BFA-14E4-18CD-31486E00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 through IGBT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6277745-7708-786F-3E7A-DCB5CDCBC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53" y="1589898"/>
            <a:ext cx="5823857" cy="472125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Au </a:t>
            </a:r>
            <a:r>
              <a:rPr lang="en-US" dirty="0" err="1"/>
              <a:t>capacități</a:t>
            </a:r>
            <a:r>
              <a:rPr lang="en-US" dirty="0"/>
              <a:t> de </a:t>
            </a:r>
            <a:r>
              <a:rPr lang="en-US" dirty="0" err="1"/>
              <a:t>blocare</a:t>
            </a:r>
            <a:r>
              <a:rPr lang="en-US" dirty="0"/>
              <a:t> a </a:t>
            </a:r>
            <a:r>
              <a:rPr lang="en-US" dirty="0" err="1"/>
              <a:t>tensiunii</a:t>
            </a:r>
            <a:r>
              <a:rPr lang="en-US" dirty="0"/>
              <a:t> </a:t>
            </a:r>
            <a:r>
              <a:rPr lang="en-US" dirty="0" err="1"/>
              <a:t>asimetrice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tensiunile</a:t>
            </a:r>
            <a:r>
              <a:rPr lang="en-US" dirty="0"/>
              <a:t> lor de </a:t>
            </a:r>
            <a:r>
              <a:rPr lang="ro-RO" dirty="0"/>
              <a:t>blocare</a:t>
            </a:r>
            <a:r>
              <a:rPr lang="en-US" dirty="0"/>
              <a:t> </a:t>
            </a:r>
            <a:r>
              <a:rPr lang="ro-RO" dirty="0"/>
              <a:t>directă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sunt </a:t>
            </a:r>
            <a:r>
              <a:rPr lang="en-US" dirty="0" err="1"/>
              <a:t>diferite</a:t>
            </a:r>
            <a:r>
              <a:rPr lang="en-US" dirty="0"/>
              <a:t>. </a:t>
            </a:r>
            <a:r>
              <a:rPr lang="en-US" dirty="0" err="1"/>
              <a:t>Tensiunea</a:t>
            </a:r>
            <a:r>
              <a:rPr lang="en-US" dirty="0"/>
              <a:t> lor de </a:t>
            </a:r>
            <a:r>
              <a:rPr lang="ro-RO" dirty="0"/>
              <a:t>blocare </a:t>
            </a:r>
            <a:r>
              <a:rPr lang="en-US" dirty="0" err="1"/>
              <a:t>inversă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ro-RO" dirty="0"/>
              <a:t>blocare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Are o </a:t>
            </a:r>
            <a:r>
              <a:rPr lang="en-US" dirty="0" err="1"/>
              <a:t>viteză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mare.</a:t>
            </a:r>
            <a:endParaRPr lang="ro-RO" dirty="0"/>
          </a:p>
          <a:p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minimiza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en-US" dirty="0"/>
              <a:t>, se </a:t>
            </a:r>
            <a:r>
              <a:rPr lang="en-US" dirty="0" err="1"/>
              <a:t>adaugă</a:t>
            </a:r>
            <a:r>
              <a:rPr lang="en-US" dirty="0"/>
              <a:t> un </a:t>
            </a:r>
            <a:r>
              <a:rPr lang="en-US" dirty="0" err="1"/>
              <a:t>strat</a:t>
            </a:r>
            <a:r>
              <a:rPr lang="ro-RO" dirty="0"/>
              <a:t> N+ de</a:t>
            </a:r>
            <a:r>
              <a:rPr lang="en-US" dirty="0"/>
              <a:t> tampon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d</a:t>
            </a:r>
            <a:r>
              <a:rPr lang="ro-RO" dirty="0"/>
              <a:t>rift</a:t>
            </a:r>
            <a:r>
              <a:rPr lang="en-US" dirty="0"/>
              <a:t>. </a:t>
            </a:r>
            <a:r>
              <a:rPr lang="en-US" dirty="0" err="1"/>
              <a:t>Stratul</a:t>
            </a:r>
            <a:r>
              <a:rPr lang="en-US" dirty="0"/>
              <a:t> tampon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puternic</a:t>
            </a:r>
            <a:r>
              <a:rPr lang="en-US" dirty="0"/>
              <a:t> </a:t>
            </a:r>
            <a:r>
              <a:rPr lang="en-US" dirty="0" err="1"/>
              <a:t>dopat</a:t>
            </a:r>
            <a:r>
              <a:rPr lang="en-US" dirty="0"/>
              <a:t> cu material de tip n, </a:t>
            </a:r>
            <a:r>
              <a:rPr lang="en-US" dirty="0" err="1"/>
              <a:t>plasat</a:t>
            </a:r>
            <a:r>
              <a:rPr lang="en-US" dirty="0"/>
              <a:t> </a:t>
            </a:r>
            <a:r>
              <a:rPr lang="en-US" dirty="0" err="1"/>
              <a:t>deasupra</a:t>
            </a:r>
            <a:r>
              <a:rPr lang="en-US" dirty="0"/>
              <a:t> </a:t>
            </a:r>
            <a:r>
              <a:rPr lang="en-US" dirty="0" err="1"/>
              <a:t>substratului</a:t>
            </a:r>
            <a:r>
              <a:rPr lang="en-US" dirty="0"/>
              <a:t> p+.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densității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de </a:t>
            </a:r>
            <a:r>
              <a:rPr lang="en-US" dirty="0" err="1"/>
              <a:t>dopaj</a:t>
            </a:r>
            <a:r>
              <a:rPr lang="en-US" dirty="0"/>
              <a:t>, </a:t>
            </a:r>
            <a:r>
              <a:rPr lang="en-US" dirty="0" err="1"/>
              <a:t>eficiența</a:t>
            </a:r>
            <a:r>
              <a:rPr lang="en-US" dirty="0"/>
              <a:t> de </a:t>
            </a:r>
            <a:r>
              <a:rPr lang="en-US" dirty="0" err="1"/>
              <a:t>injecție</a:t>
            </a:r>
            <a:r>
              <a:rPr lang="en-US" dirty="0"/>
              <a:t> a </a:t>
            </a:r>
            <a:r>
              <a:rPr lang="en-US" dirty="0" err="1"/>
              <a:t>joncțiunii</a:t>
            </a:r>
            <a:r>
              <a:rPr lang="en-US" dirty="0"/>
              <a:t> </a:t>
            </a:r>
            <a:r>
              <a:rPr lang="en-US" dirty="0" err="1"/>
              <a:t>colectorului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durata</a:t>
            </a:r>
            <a:r>
              <a:rPr lang="en-US" dirty="0"/>
              <a:t> de </a:t>
            </a:r>
            <a:r>
              <a:rPr lang="en-US" dirty="0" err="1"/>
              <a:t>viață</a:t>
            </a:r>
            <a:r>
              <a:rPr lang="en-US" dirty="0"/>
              <a:t> a </a:t>
            </a:r>
            <a:r>
              <a:rPr lang="en-US" dirty="0" err="1"/>
              <a:t>purtătorului</a:t>
            </a:r>
            <a:r>
              <a:rPr lang="en-US" dirty="0"/>
              <a:t> </a:t>
            </a:r>
            <a:r>
              <a:rPr lang="en-US" dirty="0" err="1"/>
              <a:t>minoritar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redusă</a:t>
            </a:r>
            <a:r>
              <a:rPr lang="en-US" dirty="0"/>
              <a:t>. </a:t>
            </a:r>
            <a:endParaRPr lang="ro-RO" dirty="0"/>
          </a:p>
          <a:p>
            <a:r>
              <a:rPr lang="ro-RO" dirty="0"/>
              <a:t>PT </a:t>
            </a:r>
            <a:r>
              <a:rPr lang="en-US" dirty="0"/>
              <a:t>IGBT-urile sunt </a:t>
            </a:r>
            <a:r>
              <a:rPr lang="en-US" dirty="0" err="1"/>
              <a:t>cunoscute</a:t>
            </a:r>
            <a:r>
              <a:rPr lang="en-US" dirty="0"/>
              <a:t> ca IGBT-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asimetrice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/>
              <a:t>IGBT-urile </a:t>
            </a:r>
            <a:r>
              <a:rPr lang="en-US" dirty="0" err="1"/>
              <a:t>asimetrice</a:t>
            </a:r>
            <a:r>
              <a:rPr lang="en-US" dirty="0"/>
              <a:t> au o </a:t>
            </a:r>
            <a:r>
              <a:rPr lang="en-US" dirty="0" err="1"/>
              <a:t>tensiune</a:t>
            </a:r>
            <a:r>
              <a:rPr lang="en-US" dirty="0"/>
              <a:t> de </a:t>
            </a:r>
            <a:r>
              <a:rPr lang="ro-RO" dirty="0"/>
              <a:t>străpungere </a:t>
            </a:r>
            <a:r>
              <a:rPr lang="en-US" dirty="0" err="1"/>
              <a:t>inversă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ro-RO" dirty="0"/>
              <a:t>străpungere </a:t>
            </a:r>
            <a:r>
              <a:rPr lang="en-US" dirty="0" err="1"/>
              <a:t>directă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Punch </a:t>
            </a:r>
            <a:r>
              <a:rPr lang="en-US" dirty="0" err="1"/>
              <a:t>prin</a:t>
            </a:r>
            <a:r>
              <a:rPr lang="en-US" dirty="0"/>
              <a:t> IGBT-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unidirecțională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nu </a:t>
            </a:r>
            <a:r>
              <a:rPr lang="en-US" dirty="0" err="1"/>
              <a:t>poate</a:t>
            </a:r>
            <a:r>
              <a:rPr lang="en-US" dirty="0"/>
              <a:t> face </a:t>
            </a:r>
            <a:r>
              <a:rPr lang="en-US" dirty="0" err="1"/>
              <a:t>față</a:t>
            </a:r>
            <a:r>
              <a:rPr lang="en-US" dirty="0"/>
              <a:t> </a:t>
            </a:r>
            <a:r>
              <a:rPr lang="en-US" dirty="0" err="1"/>
              <a:t>tensiunilor</a:t>
            </a:r>
            <a:r>
              <a:rPr lang="en-US" dirty="0"/>
              <a:t> inverse.</a:t>
            </a:r>
            <a:r>
              <a:rPr lang="ro-RO" dirty="0"/>
              <a:t> S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pe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circuitele</a:t>
            </a:r>
            <a:r>
              <a:rPr lang="en-US" dirty="0"/>
              <a:t> de c</a:t>
            </a:r>
            <a:r>
              <a:rPr lang="ro-RO" dirty="0"/>
              <a:t>.c.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nu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tensiune</a:t>
            </a:r>
            <a:r>
              <a:rPr lang="en-US" dirty="0"/>
              <a:t> de </a:t>
            </a:r>
            <a:r>
              <a:rPr lang="en-US" dirty="0" err="1"/>
              <a:t>sprijin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opusă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Pierderea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en-US" dirty="0"/>
              <a:t> a PT</a:t>
            </a:r>
            <a:r>
              <a:rPr lang="ro-RO" dirty="0"/>
              <a:t> IGBT 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scăzută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are un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scurt</a:t>
            </a:r>
            <a:r>
              <a:rPr lang="en-US" dirty="0"/>
              <a:t> </a:t>
            </a:r>
            <a:r>
              <a:rPr lang="ro-RO" dirty="0"/>
              <a:t>rezidual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Pierderea</a:t>
            </a:r>
            <a:r>
              <a:rPr lang="en-US" dirty="0"/>
              <a:t> de </a:t>
            </a:r>
            <a:r>
              <a:rPr lang="en-US" dirty="0" err="1"/>
              <a:t>conducție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scăzută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cu </a:t>
            </a:r>
            <a:r>
              <a:rPr lang="en-US" dirty="0" err="1"/>
              <a:t>temperatura</a:t>
            </a:r>
            <a:r>
              <a:rPr lang="en-US" dirty="0"/>
              <a:t>. </a:t>
            </a:r>
            <a:r>
              <a:rPr lang="en-US" dirty="0" err="1"/>
              <a:t>Paralel</a:t>
            </a:r>
            <a:r>
              <a:rPr lang="ro-RO" dirty="0" err="1"/>
              <a:t>izarea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dificilă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scurtcircuitul</a:t>
            </a:r>
            <a:r>
              <a:rPr lang="en-US" dirty="0"/>
              <a:t> nominal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limitat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provocând</a:t>
            </a:r>
            <a:r>
              <a:rPr lang="en-US" dirty="0"/>
              <a:t> un </a:t>
            </a:r>
            <a:r>
              <a:rPr lang="en-US" dirty="0" err="1"/>
              <a:t>câștig</a:t>
            </a:r>
            <a:r>
              <a:rPr lang="en-US" dirty="0"/>
              <a:t> mare.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D7C1796-B3D2-1FCC-1287-52BC9233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85" y="0"/>
            <a:ext cx="60769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F4189EB9-FB24-712C-3960-6A19FAA95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623" y="4067401"/>
            <a:ext cx="2023784" cy="24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5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AA41E6-FFD6-247E-11EC-10CC6605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Non-</a:t>
            </a:r>
            <a:r>
              <a:rPr lang="ro-RO" dirty="0" err="1"/>
              <a:t>Punch</a:t>
            </a:r>
            <a:r>
              <a:rPr lang="ro-RO" dirty="0"/>
              <a:t> </a:t>
            </a:r>
            <a:r>
              <a:rPr lang="ro-RO" dirty="0" err="1"/>
              <a:t>through</a:t>
            </a:r>
            <a:r>
              <a:rPr lang="ro-RO" dirty="0"/>
              <a:t> IGBT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18316B5-C6B0-740A-B429-677C0EC4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497"/>
            <a:ext cx="5749212" cy="5032375"/>
          </a:xfrm>
        </p:spPr>
        <p:txBody>
          <a:bodyPr>
            <a:normAutofit fontScale="62500" lnSpcReduction="20000"/>
          </a:bodyPr>
          <a:lstStyle/>
          <a:p>
            <a:r>
              <a:rPr lang="ro-RO" dirty="0"/>
              <a:t>Secțiunea transversală verticală a unui NPT IGBT este prezentată în figură. Are un substrat p+ în partea de jos. Aceasta formează o joncțiune </a:t>
            </a:r>
            <a:r>
              <a:rPr lang="ro-RO" dirty="0" err="1"/>
              <a:t>pn</a:t>
            </a:r>
            <a:r>
              <a:rPr lang="ro-RO" dirty="0"/>
              <a:t> cu n– regiune de </a:t>
            </a:r>
            <a:r>
              <a:rPr lang="ro-RO" dirty="0" err="1"/>
              <a:t>drift</a:t>
            </a:r>
            <a:r>
              <a:rPr lang="ro-RO" dirty="0"/>
              <a:t>. Modulația de conducție în această joncțiune are loc prin injectarea purtătorilor minoritari în regiunea de </a:t>
            </a:r>
            <a:r>
              <a:rPr lang="ro-RO" dirty="0" err="1"/>
              <a:t>drift</a:t>
            </a:r>
            <a:r>
              <a:rPr lang="ro-RO" dirty="0"/>
              <a:t> n-. Substratul p+, </a:t>
            </a:r>
            <a:r>
              <a:rPr lang="ro-RO" dirty="0" err="1"/>
              <a:t>dde</a:t>
            </a:r>
            <a:r>
              <a:rPr lang="ro-RO" dirty="0"/>
              <a:t> </a:t>
            </a:r>
            <a:r>
              <a:rPr lang="ro-RO" dirty="0" err="1"/>
              <a:t>drift</a:t>
            </a:r>
            <a:r>
              <a:rPr lang="ro-RO" dirty="0"/>
              <a:t> n– și emitorul p+ constituie împreună un BJT. </a:t>
            </a:r>
          </a:p>
          <a:p>
            <a:r>
              <a:rPr lang="ro-RO" dirty="0"/>
              <a:t>NPT IGBT-urile sunt cunoscute ca IGBT simetrice. </a:t>
            </a:r>
          </a:p>
          <a:p>
            <a:r>
              <a:rPr lang="ro-RO" dirty="0"/>
              <a:t>Cunoscute ca IGBT simetrice din cauza absenței stratului tampon N+ suplimentar. Simetria în structură oferă caracteristici simetrice ale tensiunii de străpungere, adică tensiunile de străpungere directă și inversă sunt egale</a:t>
            </a:r>
          </a:p>
          <a:p>
            <a:r>
              <a:rPr lang="ro-RO" dirty="0"/>
              <a:t>Sunt utilizate mai pe scară largă în circuitele de curent alternativ. </a:t>
            </a:r>
          </a:p>
          <a:p>
            <a:r>
              <a:rPr lang="ro-RO" dirty="0"/>
              <a:t>Pierderea de comutare este medie. Are un curent rezidual lung în timp, de amplitudine mică. </a:t>
            </a:r>
          </a:p>
          <a:p>
            <a:r>
              <a:rPr lang="ro-RO" dirty="0"/>
              <a:t>Pierderea prin conducție este de asemenea medie și crește pe măsură ce temperatura crește. </a:t>
            </a:r>
          </a:p>
          <a:p>
            <a:r>
              <a:rPr lang="ro-RO" dirty="0"/>
              <a:t>Are un scurtcircuit nominal și punerea în paralel este, de asemenea, ușoară.</a:t>
            </a: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AD02467-41DC-65ED-31E5-243A190C5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9128"/>
            <a:ext cx="6077339" cy="4057650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DDE6ACF3-D0A3-1661-4986-4B0F0F8308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003CEC89-D8F4-6FB5-17F6-1344AD95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919" y="4136246"/>
            <a:ext cx="1896836" cy="26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7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B46AE8D-6503-3E18-F1C7-953523397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06" y="1"/>
            <a:ext cx="9133354" cy="48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6A65CE78-7A58-9421-F048-87F87FAB8212}"/>
              </a:ext>
            </a:extLst>
          </p:cNvPr>
          <p:cNvSpPr txBox="1"/>
          <p:nvPr/>
        </p:nvSpPr>
        <p:spPr>
          <a:xfrm>
            <a:off x="112059" y="4706470"/>
            <a:ext cx="119678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Cadrul fundamental al IGBT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același</a:t>
            </a:r>
            <a:r>
              <a:rPr lang="en-US" sz="1600" dirty="0"/>
              <a:t> cu </a:t>
            </a:r>
            <a:r>
              <a:rPr lang="en-US" sz="1600" dirty="0" err="1"/>
              <a:t>cel</a:t>
            </a:r>
            <a:r>
              <a:rPr lang="en-US" sz="1600" dirty="0"/>
              <a:t> al </a:t>
            </a:r>
            <a:r>
              <a:rPr lang="en-US" sz="1600" dirty="0" err="1"/>
              <a:t>unui</a:t>
            </a:r>
            <a:r>
              <a:rPr lang="en-US" sz="1600" dirty="0"/>
              <a:t> MOSFET </a:t>
            </a:r>
            <a:r>
              <a:rPr lang="en-US" sz="1600" dirty="0" err="1"/>
              <a:t>având</a:t>
            </a:r>
            <a:r>
              <a:rPr lang="en-US" sz="1600" dirty="0"/>
              <a:t> un </a:t>
            </a:r>
            <a:r>
              <a:rPr lang="en-US" sz="1600" dirty="0" err="1"/>
              <a:t>strat</a:t>
            </a:r>
            <a:r>
              <a:rPr lang="en-US" sz="1600" dirty="0"/>
              <a:t> p+ pus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secțiunea</a:t>
            </a:r>
            <a:r>
              <a:rPr lang="en-US" sz="1600" dirty="0"/>
              <a:t> de </a:t>
            </a:r>
            <a:r>
              <a:rPr lang="en-US" sz="1600" dirty="0" err="1"/>
              <a:t>scurgere</a:t>
            </a:r>
            <a:r>
              <a:rPr lang="en-US" sz="1600" dirty="0"/>
              <a:t> (</a:t>
            </a:r>
            <a:r>
              <a:rPr lang="en-US" sz="1600" dirty="0" err="1"/>
              <a:t>colector</a:t>
            </a:r>
            <a:r>
              <a:rPr lang="en-US" sz="1600" dirty="0"/>
              <a:t>) </a:t>
            </a:r>
            <a:r>
              <a:rPr lang="en-US" sz="1600" dirty="0" err="1"/>
              <a:t>și</a:t>
            </a:r>
            <a:r>
              <a:rPr lang="en-US" sz="1600" dirty="0"/>
              <a:t>, de </a:t>
            </a:r>
            <a:r>
              <a:rPr lang="en-US" sz="1600" dirty="0" err="1"/>
              <a:t>asemenea</a:t>
            </a:r>
            <a:r>
              <a:rPr lang="en-US" sz="1600" dirty="0"/>
              <a:t>, o </a:t>
            </a:r>
            <a:r>
              <a:rPr lang="en-US" sz="1600" dirty="0" err="1"/>
              <a:t>joncțiune</a:t>
            </a:r>
            <a:r>
              <a:rPr lang="en-US" sz="1600" dirty="0"/>
              <a:t> </a:t>
            </a:r>
            <a:r>
              <a:rPr lang="en-US" sz="1600" dirty="0" err="1"/>
              <a:t>pn</a:t>
            </a:r>
            <a:r>
              <a:rPr lang="en-US" sz="1600" dirty="0"/>
              <a:t> </a:t>
            </a:r>
            <a:r>
              <a:rPr lang="en-US" sz="1600" dirty="0" err="1"/>
              <a:t>suplimentară</a:t>
            </a:r>
            <a:r>
              <a:rPr lang="en-US" sz="1600" dirty="0"/>
              <a:t>. </a:t>
            </a:r>
            <a:r>
              <a:rPr lang="en-US" sz="1600" dirty="0" err="1"/>
              <a:t>Datorită</a:t>
            </a:r>
            <a:r>
              <a:rPr lang="en-US" sz="1600" dirty="0"/>
              <a:t> </a:t>
            </a:r>
            <a:r>
              <a:rPr lang="en-US" sz="1600" dirty="0" err="1"/>
              <a:t>acestui</a:t>
            </a:r>
            <a:r>
              <a:rPr lang="en-US" sz="1600" dirty="0"/>
              <a:t> </a:t>
            </a:r>
            <a:r>
              <a:rPr lang="en-US" sz="1600" dirty="0" err="1"/>
              <a:t>fapt</a:t>
            </a:r>
            <a:r>
              <a:rPr lang="en-US" sz="1600" dirty="0"/>
              <a:t>, </a:t>
            </a:r>
            <a:r>
              <a:rPr lang="en-US" sz="1600" dirty="0" err="1"/>
              <a:t>ori</a:t>
            </a:r>
            <a:r>
              <a:rPr lang="en-US" sz="1600" dirty="0"/>
              <a:t> de </a:t>
            </a:r>
            <a:r>
              <a:rPr lang="en-US" sz="1600" dirty="0" err="1"/>
              <a:t>câte</a:t>
            </a:r>
            <a:r>
              <a:rPr lang="en-US" sz="1600" dirty="0"/>
              <a:t> </a:t>
            </a:r>
            <a:r>
              <a:rPr lang="en-US" sz="1600" dirty="0" err="1"/>
              <a:t>ori</a:t>
            </a:r>
            <a:r>
              <a:rPr lang="en-US" sz="1600" dirty="0"/>
              <a:t> </a:t>
            </a:r>
            <a:r>
              <a:rPr lang="en-US" sz="1600" dirty="0" err="1"/>
              <a:t>purtătorii</a:t>
            </a:r>
            <a:r>
              <a:rPr lang="en-US" sz="1600" dirty="0"/>
              <a:t> </a:t>
            </a:r>
            <a:r>
              <a:rPr lang="en-US" sz="1600" dirty="0" err="1"/>
              <a:t>minoritari</a:t>
            </a:r>
            <a:r>
              <a:rPr lang="en-US" sz="1600" dirty="0"/>
              <a:t> (</a:t>
            </a:r>
            <a:r>
              <a:rPr lang="en-US" sz="1600" dirty="0" err="1"/>
              <a:t>goluri</a:t>
            </a:r>
            <a:r>
              <a:rPr lang="en-US" sz="1600" dirty="0"/>
              <a:t>) </a:t>
            </a:r>
            <a:r>
              <a:rPr lang="en-US" sz="1600" dirty="0" err="1"/>
              <a:t>tind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fie </a:t>
            </a:r>
            <a:r>
              <a:rPr lang="en-US" sz="1600" dirty="0" err="1"/>
              <a:t>introduși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stratul</a:t>
            </a:r>
            <a:r>
              <a:rPr lang="en-US" sz="1600" dirty="0"/>
              <a:t> p+ pe </a:t>
            </a:r>
            <a:r>
              <a:rPr lang="en-US" sz="1600" dirty="0" err="1"/>
              <a:t>stratul</a:t>
            </a:r>
            <a:r>
              <a:rPr lang="en-US" sz="1600" dirty="0"/>
              <a:t> n cu </a:t>
            </a:r>
            <a:r>
              <a:rPr lang="en-US" sz="1600" dirty="0" err="1"/>
              <a:t>modulație</a:t>
            </a:r>
            <a:r>
              <a:rPr lang="en-US" sz="1600" dirty="0"/>
              <a:t> de </a:t>
            </a:r>
            <a:r>
              <a:rPr lang="en-US" sz="1600" dirty="0" err="1"/>
              <a:t>conductivitate</a:t>
            </a:r>
            <a:r>
              <a:rPr lang="en-US" sz="1600" dirty="0"/>
              <a:t>, </a:t>
            </a:r>
            <a:r>
              <a:rPr lang="en-US" sz="1600" dirty="0" err="1"/>
              <a:t>rezistența</a:t>
            </a:r>
            <a:r>
              <a:rPr lang="en-US" sz="1600" dirty="0"/>
              <a:t> </a:t>
            </a:r>
            <a:r>
              <a:rPr lang="en-US" sz="1600" dirty="0" err="1"/>
              <a:t>stratului</a:t>
            </a:r>
            <a:r>
              <a:rPr lang="en-US" sz="1600" dirty="0"/>
              <a:t> n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redusă</a:t>
            </a:r>
            <a:r>
              <a:rPr lang="en-US" sz="1600" dirty="0"/>
              <a:t> dramatic.     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consecință</a:t>
            </a:r>
            <a:r>
              <a:rPr lang="en-US" sz="1600" dirty="0"/>
              <a:t>, IGBT </a:t>
            </a:r>
            <a:r>
              <a:rPr lang="en-US" sz="1600" dirty="0" err="1"/>
              <a:t>oferă</a:t>
            </a:r>
            <a:r>
              <a:rPr lang="en-US" sz="1600" dirty="0"/>
              <a:t> o </a:t>
            </a:r>
            <a:r>
              <a:rPr lang="en-US" sz="1600" dirty="0" err="1"/>
              <a:t>tensiune</a:t>
            </a:r>
            <a:r>
              <a:rPr lang="en-US" sz="1600" dirty="0"/>
              <a:t> de </a:t>
            </a:r>
            <a:r>
              <a:rPr lang="en-US" sz="1600" dirty="0" err="1"/>
              <a:t>saturație</a:t>
            </a:r>
            <a:r>
              <a:rPr lang="en-US" sz="1600" dirty="0"/>
              <a:t> </a:t>
            </a:r>
            <a:r>
              <a:rPr lang="en-US" sz="1600" dirty="0" err="1"/>
              <a:t>redusă</a:t>
            </a:r>
            <a:r>
              <a:rPr lang="en-US" sz="1600" dirty="0"/>
              <a:t> (</a:t>
            </a:r>
            <a:r>
              <a:rPr lang="en-US" sz="1600" dirty="0" err="1"/>
              <a:t>rezistență</a:t>
            </a:r>
            <a:r>
              <a:rPr lang="en-US" sz="1600" dirty="0"/>
              <a:t> la ON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mică</a:t>
            </a:r>
            <a:r>
              <a:rPr lang="en-US" sz="1600" dirty="0"/>
              <a:t>)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comparație</a:t>
            </a:r>
            <a:r>
              <a:rPr lang="en-US" sz="1600" dirty="0"/>
              <a:t> cu un MOSFET </a:t>
            </a:r>
            <a:r>
              <a:rPr lang="en-US" sz="1600" dirty="0" err="1"/>
              <a:t>atunci</a:t>
            </a:r>
            <a:r>
              <a:rPr lang="en-US" sz="1600" dirty="0"/>
              <a:t> </a:t>
            </a:r>
            <a:r>
              <a:rPr lang="en-US" sz="1600" dirty="0" err="1"/>
              <a:t>când</a:t>
            </a:r>
            <a:r>
              <a:rPr lang="en-US" sz="1600" dirty="0"/>
              <a:t> face </a:t>
            </a:r>
            <a:r>
              <a:rPr lang="en-US" sz="1600" dirty="0" err="1"/>
              <a:t>față</a:t>
            </a:r>
            <a:r>
              <a:rPr lang="en-US" sz="1600" dirty="0"/>
              <a:t> </a:t>
            </a:r>
            <a:r>
              <a:rPr lang="en-US" sz="1600" dirty="0" err="1"/>
              <a:t>unui</a:t>
            </a:r>
            <a:r>
              <a:rPr lang="en-US" sz="1600" dirty="0"/>
              <a:t> </a:t>
            </a:r>
            <a:r>
              <a:rPr lang="en-US" sz="1600" dirty="0" err="1"/>
              <a:t>curent</a:t>
            </a:r>
            <a:r>
              <a:rPr lang="en-US" sz="1600" dirty="0"/>
              <a:t> </a:t>
            </a:r>
            <a:r>
              <a:rPr lang="en-US" sz="1600" dirty="0" err="1"/>
              <a:t>uriaș</a:t>
            </a:r>
            <a:r>
              <a:rPr lang="en-US" sz="1600" dirty="0"/>
              <a:t>, </a:t>
            </a:r>
            <a:r>
              <a:rPr lang="en-US" sz="1600" dirty="0" err="1"/>
              <a:t>permițând</a:t>
            </a:r>
            <a:r>
              <a:rPr lang="en-US" sz="1600" dirty="0"/>
              <a:t> </a:t>
            </a:r>
            <a:r>
              <a:rPr lang="en-US" sz="1600" dirty="0" err="1"/>
              <a:t>astfel</a:t>
            </a:r>
            <a:r>
              <a:rPr lang="en-US" sz="1600" dirty="0"/>
              <a:t> </a:t>
            </a:r>
            <a:r>
              <a:rPr lang="en-US" sz="1600" dirty="0" err="1"/>
              <a:t>pierderi</a:t>
            </a:r>
            <a:r>
              <a:rPr lang="en-US" sz="1600" dirty="0"/>
              <a:t> de </a:t>
            </a:r>
            <a:r>
              <a:rPr lang="en-US" sz="1600" dirty="0" err="1"/>
              <a:t>conducție</a:t>
            </a:r>
            <a:r>
              <a:rPr lang="en-US" sz="1600" dirty="0"/>
              <a:t> </a:t>
            </a:r>
            <a:r>
              <a:rPr lang="en-US" sz="1600" dirty="0" err="1"/>
              <a:t>minime</a:t>
            </a:r>
            <a:r>
              <a:rPr lang="en-US" sz="1600" dirty="0"/>
              <a:t>. </a:t>
            </a:r>
            <a:r>
              <a:rPr lang="en-US" sz="1600" dirty="0" err="1"/>
              <a:t>Acestea</a:t>
            </a:r>
            <a:r>
              <a:rPr lang="en-US" sz="1600" dirty="0"/>
              <a:t> </a:t>
            </a:r>
            <a:r>
              <a:rPr lang="en-US" sz="1600" dirty="0" err="1"/>
              <a:t>fiind</a:t>
            </a:r>
            <a:r>
              <a:rPr lang="en-US" sz="1600" dirty="0"/>
              <a:t> </a:t>
            </a:r>
            <a:r>
              <a:rPr lang="en-US" sz="1600" dirty="0" err="1"/>
              <a:t>spuse</a:t>
            </a:r>
            <a:r>
              <a:rPr lang="en-US" sz="1600" dirty="0"/>
              <a:t>, </a:t>
            </a:r>
            <a:r>
              <a:rPr lang="en-US" sz="1600" dirty="0" err="1"/>
              <a:t>având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vedere</a:t>
            </a:r>
            <a:r>
              <a:rPr lang="en-US" sz="1600" dirty="0"/>
              <a:t> </a:t>
            </a:r>
            <a:r>
              <a:rPr lang="en-US" sz="1600" dirty="0" err="1"/>
              <a:t>că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traseul</a:t>
            </a:r>
            <a:r>
              <a:rPr lang="en-US" sz="1600" dirty="0"/>
              <a:t> </a:t>
            </a:r>
            <a:r>
              <a:rPr lang="en-US" sz="1600" dirty="0" err="1"/>
              <a:t>fluxului</a:t>
            </a:r>
            <a:r>
              <a:rPr lang="en-US" sz="1600" dirty="0"/>
              <a:t> de </a:t>
            </a:r>
            <a:r>
              <a:rPr lang="en-US" sz="1600" dirty="0" err="1"/>
              <a:t>ieșire</a:t>
            </a:r>
            <a:r>
              <a:rPr lang="en-US" sz="1600" dirty="0"/>
              <a:t> a </a:t>
            </a:r>
            <a:r>
              <a:rPr lang="en-US" sz="1600" dirty="0" err="1"/>
              <a:t>golurilor</a:t>
            </a:r>
            <a:r>
              <a:rPr lang="en-US" sz="1600" dirty="0"/>
              <a:t>, </a:t>
            </a:r>
            <a:r>
              <a:rPr lang="en-US" sz="1600" dirty="0" err="1"/>
              <a:t>acumularea</a:t>
            </a:r>
            <a:r>
              <a:rPr lang="en-US" sz="1600" dirty="0"/>
              <a:t> de </a:t>
            </a:r>
            <a:r>
              <a:rPr lang="en-US" sz="1600" dirty="0" err="1"/>
              <a:t>purtători</a:t>
            </a:r>
            <a:r>
              <a:rPr lang="en-US" sz="1600" dirty="0"/>
              <a:t> </a:t>
            </a:r>
            <a:r>
              <a:rPr lang="en-US" sz="1600" dirty="0" err="1"/>
              <a:t>minoritari</a:t>
            </a:r>
            <a:r>
              <a:rPr lang="en-US" sz="1600" dirty="0"/>
              <a:t> la </a:t>
            </a:r>
            <a:r>
              <a:rPr lang="en-US" sz="1600" dirty="0" err="1"/>
              <a:t>perioadele</a:t>
            </a:r>
            <a:r>
              <a:rPr lang="en-US" sz="1600" dirty="0"/>
              <a:t> de </a:t>
            </a:r>
            <a:r>
              <a:rPr lang="en-US" sz="1600" dirty="0" err="1"/>
              <a:t>oprire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interzisă</a:t>
            </a:r>
            <a:r>
              <a:rPr lang="en-US" sz="1600" dirty="0"/>
              <a:t> din </a:t>
            </a:r>
            <a:r>
              <a:rPr lang="en-US" sz="1600" dirty="0" err="1"/>
              <a:t>cauza</a:t>
            </a:r>
            <a:r>
              <a:rPr lang="en-US" sz="1600" dirty="0"/>
              <a:t> </a:t>
            </a:r>
            <a:r>
              <a:rPr lang="en-US" sz="1600" dirty="0" err="1"/>
              <a:t>designului</a:t>
            </a:r>
            <a:r>
              <a:rPr lang="en-US" sz="1600" dirty="0"/>
              <a:t> particular al IGBT. </a:t>
            </a:r>
            <a:r>
              <a:rPr lang="en-US" sz="1600" dirty="0" err="1"/>
              <a:t>Această</a:t>
            </a:r>
            <a:r>
              <a:rPr lang="en-US" sz="1600" dirty="0"/>
              <a:t> </a:t>
            </a:r>
            <a:r>
              <a:rPr lang="en-US" sz="1600" dirty="0" err="1"/>
              <a:t>situație</a:t>
            </a:r>
            <a:r>
              <a:rPr lang="en-US" sz="1600" dirty="0"/>
              <a:t> </a:t>
            </a:r>
            <a:r>
              <a:rPr lang="en-US" sz="1600" dirty="0" err="1"/>
              <a:t>dă</a:t>
            </a:r>
            <a:r>
              <a:rPr lang="en-US" sz="1600" dirty="0"/>
              <a:t> </a:t>
            </a:r>
            <a:r>
              <a:rPr lang="en-US" sz="1600" dirty="0" err="1"/>
              <a:t>naștere</a:t>
            </a:r>
            <a:r>
              <a:rPr lang="en-US" sz="1600" dirty="0"/>
              <a:t> </a:t>
            </a:r>
            <a:r>
              <a:rPr lang="en-US" sz="1600" dirty="0" err="1"/>
              <a:t>unui</a:t>
            </a:r>
            <a:r>
              <a:rPr lang="en-US" sz="1600" dirty="0"/>
              <a:t> </a:t>
            </a:r>
            <a:r>
              <a:rPr lang="en-US" sz="1600" dirty="0" err="1"/>
              <a:t>fenomen</a:t>
            </a:r>
            <a:r>
              <a:rPr lang="en-US" sz="1600" dirty="0"/>
              <a:t> </a:t>
            </a:r>
            <a:r>
              <a:rPr lang="en-US" sz="1600" dirty="0" err="1"/>
              <a:t>cunoscut</a:t>
            </a:r>
            <a:r>
              <a:rPr lang="en-US" sz="1600" dirty="0"/>
              <a:t> sub </a:t>
            </a:r>
            <a:r>
              <a:rPr lang="en-US" sz="1600" dirty="0" err="1"/>
              <a:t>numele</a:t>
            </a:r>
            <a:r>
              <a:rPr lang="en-US" sz="1600" dirty="0"/>
              <a:t> de </a:t>
            </a:r>
            <a:r>
              <a:rPr lang="en-US" sz="1600" dirty="0" err="1"/>
              <a:t>curent</a:t>
            </a:r>
            <a:r>
              <a:rPr lang="en-US" sz="1600" dirty="0"/>
              <a:t> </a:t>
            </a:r>
            <a:r>
              <a:rPr lang="en-US" sz="1600" dirty="0" err="1"/>
              <a:t>rezidual</a:t>
            </a:r>
            <a:r>
              <a:rPr lang="en-US" sz="1600" dirty="0"/>
              <a:t>, </a:t>
            </a:r>
            <a:r>
              <a:rPr lang="en-US" sz="1600" dirty="0" err="1"/>
              <a:t>în</a:t>
            </a:r>
            <a:r>
              <a:rPr lang="en-US" sz="1600" dirty="0"/>
              <a:t> care </a:t>
            </a:r>
            <a:r>
              <a:rPr lang="en-US" sz="1600" dirty="0" err="1"/>
              <a:t>oprirea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încetinită</a:t>
            </a:r>
            <a:r>
              <a:rPr lang="en-US" sz="1600" dirty="0"/>
              <a:t>. </a:t>
            </a:r>
            <a:r>
              <a:rPr lang="en-US" sz="1600" dirty="0" err="1"/>
              <a:t>Când</a:t>
            </a:r>
            <a:r>
              <a:rPr lang="en-US" sz="1600" dirty="0"/>
              <a:t> se </a:t>
            </a:r>
            <a:r>
              <a:rPr lang="en-US" sz="1600" dirty="0" err="1"/>
              <a:t>dezvoltă</a:t>
            </a:r>
            <a:r>
              <a:rPr lang="en-US" sz="1600" dirty="0"/>
              <a:t> </a:t>
            </a:r>
            <a:r>
              <a:rPr lang="en-US" sz="1600" dirty="0" err="1"/>
              <a:t>curentul</a:t>
            </a:r>
            <a:r>
              <a:rPr lang="en-US" sz="1600" dirty="0"/>
              <a:t> </a:t>
            </a:r>
            <a:r>
              <a:rPr lang="en-US" sz="1600" dirty="0" err="1"/>
              <a:t>rezidual</a:t>
            </a:r>
            <a:r>
              <a:rPr lang="en-US" sz="1600" dirty="0"/>
              <a:t>, </a:t>
            </a:r>
            <a:r>
              <a:rPr lang="en-US" sz="1600" dirty="0" err="1"/>
              <a:t>perioada</a:t>
            </a:r>
            <a:r>
              <a:rPr lang="en-US" sz="1600" dirty="0"/>
              <a:t> de </a:t>
            </a:r>
            <a:r>
              <a:rPr lang="en-US" sz="1600" dirty="0" err="1"/>
              <a:t>comutare</a:t>
            </a:r>
            <a:r>
              <a:rPr lang="en-US" sz="1600" dirty="0"/>
              <a:t> </a:t>
            </a:r>
            <a:r>
              <a:rPr lang="en-US" sz="1600" dirty="0" err="1"/>
              <a:t>devine</a:t>
            </a:r>
            <a:r>
              <a:rPr lang="en-US" sz="1600" dirty="0"/>
              <a:t> </a:t>
            </a:r>
            <a:r>
              <a:rPr lang="en-US" sz="1600" dirty="0" err="1"/>
              <a:t>întârziată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mult</a:t>
            </a:r>
            <a:r>
              <a:rPr lang="en-US" sz="1600" dirty="0"/>
              <a:t> </a:t>
            </a:r>
            <a:r>
              <a:rPr lang="en-US" sz="1600" dirty="0" err="1"/>
              <a:t>decât</a:t>
            </a:r>
            <a:r>
              <a:rPr lang="en-US" sz="1600" dirty="0"/>
              <a:t> </a:t>
            </a:r>
            <a:r>
              <a:rPr lang="en-US" sz="1600" dirty="0" err="1"/>
              <a:t>cea</a:t>
            </a:r>
            <a:r>
              <a:rPr lang="en-US" sz="1600" dirty="0"/>
              <a:t> a </a:t>
            </a:r>
            <a:r>
              <a:rPr lang="en-US" sz="1600" dirty="0" err="1"/>
              <a:t>unui</a:t>
            </a:r>
            <a:r>
              <a:rPr lang="en-US" sz="1600" dirty="0"/>
              <a:t> MOSFET, </a:t>
            </a:r>
            <a:r>
              <a:rPr lang="en-US" sz="1600" dirty="0" err="1"/>
              <a:t>rezultând</a:t>
            </a:r>
            <a:r>
              <a:rPr lang="en-US" sz="1600" dirty="0"/>
              <a:t> o </a:t>
            </a:r>
            <a:r>
              <a:rPr lang="en-US" sz="1600" dirty="0" err="1"/>
              <a:t>creștere</a:t>
            </a:r>
            <a:r>
              <a:rPr lang="en-US" sz="1600" dirty="0"/>
              <a:t> a </a:t>
            </a:r>
            <a:r>
              <a:rPr lang="en-US" sz="1600" dirty="0" err="1"/>
              <a:t>pierderilor</a:t>
            </a:r>
            <a:r>
              <a:rPr lang="en-US" sz="1600" dirty="0"/>
              <a:t> de </a:t>
            </a:r>
            <a:r>
              <a:rPr lang="en-US" sz="1600" dirty="0" err="1"/>
              <a:t>timp</a:t>
            </a:r>
            <a:r>
              <a:rPr lang="en-US" sz="1600" dirty="0"/>
              <a:t> de </a:t>
            </a:r>
            <a:r>
              <a:rPr lang="en-US" sz="1600" dirty="0" err="1"/>
              <a:t>comutare</a:t>
            </a:r>
            <a:r>
              <a:rPr lang="en-US" sz="1600" dirty="0"/>
              <a:t>,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perioadele</a:t>
            </a:r>
            <a:r>
              <a:rPr lang="en-US" sz="1600" dirty="0"/>
              <a:t> de </a:t>
            </a:r>
            <a:r>
              <a:rPr lang="en-US" sz="1600" dirty="0" err="1"/>
              <a:t>oprire</a:t>
            </a:r>
            <a:r>
              <a:rPr lang="en-US" sz="1600" dirty="0"/>
              <a:t> a IGBT.</a:t>
            </a:r>
          </a:p>
        </p:txBody>
      </p:sp>
    </p:spTree>
    <p:extLst>
      <p:ext uri="{BB962C8B-B14F-4D97-AF65-F5344CB8AC3E}">
        <p14:creationId xmlns:p14="http://schemas.microsoft.com/office/powerpoint/2010/main" val="244020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BB0C49-F2B6-1C21-8554-FF7DC866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Introducere la HFET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2CA87F4-425A-97E2-1554-DE2A2089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5374431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Anterior</a:t>
            </a:r>
            <a:r>
              <a:rPr lang="en-US" dirty="0"/>
              <a:t> am </a:t>
            </a:r>
            <a:r>
              <a:rPr lang="en-US" dirty="0" err="1"/>
              <a:t>discutat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dispozitivele</a:t>
            </a:r>
            <a:r>
              <a:rPr lang="en-US" dirty="0"/>
              <a:t> MESFET (</a:t>
            </a:r>
            <a:r>
              <a:rPr lang="en-US" dirty="0" err="1"/>
              <a:t>sau</a:t>
            </a:r>
            <a:r>
              <a:rPr lang="en-US" dirty="0"/>
              <a:t> JFET</a:t>
            </a:r>
            <a:r>
              <a:rPr lang="ro-RO" dirty="0"/>
              <a:t> sau TECJ</a:t>
            </a:r>
            <a:r>
              <a:rPr lang="en-US" dirty="0"/>
              <a:t>).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ro-RO" dirty="0"/>
              <a:t>aceste tranzistoare </a:t>
            </a:r>
            <a:r>
              <a:rPr lang="en-US" dirty="0" err="1"/>
              <a:t>poarta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izolată</a:t>
            </a:r>
            <a:r>
              <a:rPr lang="en-US" dirty="0"/>
              <a:t> de canal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barieră</a:t>
            </a:r>
            <a:r>
              <a:rPr lang="en-US" dirty="0"/>
              <a:t> </a:t>
            </a:r>
            <a:r>
              <a:rPr lang="en-US" dirty="0" err="1"/>
              <a:t>creată</a:t>
            </a:r>
            <a:r>
              <a:rPr lang="en-US" dirty="0"/>
              <a:t> fie de o </a:t>
            </a:r>
            <a:r>
              <a:rPr lang="en-US" dirty="0" err="1"/>
              <a:t>barieră</a:t>
            </a:r>
            <a:r>
              <a:rPr lang="en-US" dirty="0"/>
              <a:t> Schottky (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ro-RO" dirty="0"/>
              <a:t>o </a:t>
            </a:r>
            <a:r>
              <a:rPr lang="en-US" dirty="0" err="1"/>
              <a:t>joncțiunea</a:t>
            </a:r>
            <a:r>
              <a:rPr lang="en-US" dirty="0"/>
              <a:t> p</a:t>
            </a:r>
            <a:r>
              <a:rPr lang="ro-RO" dirty="0"/>
              <a:t>-</a:t>
            </a:r>
            <a:r>
              <a:rPr lang="en-US" dirty="0"/>
              <a:t>n). </a:t>
            </a:r>
            <a:r>
              <a:rPr lang="ro-RO" dirty="0"/>
              <a:t>Sarcina electrică </a:t>
            </a:r>
            <a:r>
              <a:rPr lang="en-US" dirty="0" err="1"/>
              <a:t>în</a:t>
            </a:r>
            <a:r>
              <a:rPr lang="en-US" dirty="0"/>
              <a:t> canal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asigurată</a:t>
            </a:r>
            <a:r>
              <a:rPr lang="en-US" dirty="0"/>
              <a:t> de </a:t>
            </a:r>
            <a:r>
              <a:rPr lang="en-US" dirty="0" err="1"/>
              <a:t>dopanții</a:t>
            </a:r>
            <a:r>
              <a:rPr lang="en-US" dirty="0"/>
              <a:t> din canal. </a:t>
            </a:r>
            <a:r>
              <a:rPr lang="en-US" dirty="0" err="1"/>
              <a:t>Dopanții,în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ro-RO" dirty="0"/>
              <a:t>livrează sarcină electrică</a:t>
            </a:r>
            <a:r>
              <a:rPr lang="en-US" dirty="0"/>
              <a:t>, </a:t>
            </a:r>
            <a:r>
              <a:rPr lang="en-US" dirty="0" err="1"/>
              <a:t>provoacă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împrăștiere</a:t>
            </a:r>
            <a:r>
              <a:rPr lang="ro-RO" dirty="0"/>
              <a:t>a lor</a:t>
            </a:r>
            <a:r>
              <a:rPr lang="en-US" dirty="0"/>
              <a:t> </a:t>
            </a:r>
            <a:r>
              <a:rPr lang="en-US" dirty="0" err="1"/>
              <a:t>reduc</a:t>
            </a:r>
            <a:r>
              <a:rPr lang="ro-RO" dirty="0" err="1"/>
              <a:t>ând</a:t>
            </a:r>
            <a:r>
              <a:rPr lang="en-US" dirty="0"/>
              <a:t> </a:t>
            </a:r>
            <a:r>
              <a:rPr lang="en-US" dirty="0" err="1"/>
              <a:t>mobilitatea</a:t>
            </a:r>
            <a:r>
              <a:rPr lang="en-US" dirty="0"/>
              <a:t>. </a:t>
            </a:r>
            <a:endParaRPr lang="ro-RO" dirty="0"/>
          </a:p>
          <a:p>
            <a:r>
              <a:rPr lang="ro-RO" dirty="0"/>
              <a:t>Apare </a:t>
            </a:r>
            <a:r>
              <a:rPr lang="en-US" dirty="0" err="1"/>
              <a:t>întrebarea</a:t>
            </a:r>
            <a:r>
              <a:rPr lang="en-US" dirty="0"/>
              <a:t>: </a:t>
            </a:r>
            <a:r>
              <a:rPr lang="ro-RO" dirty="0"/>
              <a:t>Putem să avem sarcini în</a:t>
            </a:r>
            <a:r>
              <a:rPr lang="en-US" dirty="0"/>
              <a:t> canal,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ro-RO" dirty="0"/>
              <a:t>să </a:t>
            </a:r>
            <a:r>
              <a:rPr lang="en-US" dirty="0" err="1"/>
              <a:t>evităm</a:t>
            </a:r>
            <a:r>
              <a:rPr lang="en-US" dirty="0"/>
              <a:t> </a:t>
            </a:r>
            <a:r>
              <a:rPr lang="en-US" dirty="0" err="1"/>
              <a:t>împrăștierea</a:t>
            </a:r>
            <a:r>
              <a:rPr lang="en-US" dirty="0"/>
              <a:t> </a:t>
            </a:r>
            <a:r>
              <a:rPr lang="en-US" dirty="0" err="1"/>
              <a:t>dopanților</a:t>
            </a:r>
            <a:r>
              <a:rPr lang="en-US" dirty="0"/>
              <a:t>?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posibil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MOSFET</a:t>
            </a:r>
            <a:r>
              <a:rPr lang="ro-RO" dirty="0"/>
              <a:t> cu</a:t>
            </a:r>
            <a:r>
              <a:rPr lang="en-US" dirty="0"/>
              <a:t> Si </a:t>
            </a:r>
            <a:r>
              <a:rPr lang="en-US" dirty="0" err="1"/>
              <a:t>unde</a:t>
            </a:r>
            <a:r>
              <a:rPr lang="ro-RO" dirty="0"/>
              <a:t> </a:t>
            </a:r>
            <a:r>
              <a:rPr lang="en-US" dirty="0" err="1"/>
              <a:t>sarcina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indusă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inversare</a:t>
            </a:r>
            <a:r>
              <a:rPr lang="en-US" dirty="0"/>
              <a:t>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ro-RO" dirty="0"/>
              <a:t>sarcinile în</a:t>
            </a:r>
            <a:r>
              <a:rPr lang="en-US" dirty="0"/>
              <a:t> MOSFET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confrunte</a:t>
            </a:r>
            <a:r>
              <a:rPr lang="en-US" dirty="0"/>
              <a:t> cu </a:t>
            </a:r>
            <a:r>
              <a:rPr lang="en-US" dirty="0" err="1"/>
              <a:t>împrăștierea</a:t>
            </a:r>
            <a:r>
              <a:rPr lang="en-US" dirty="0"/>
              <a:t> </a:t>
            </a:r>
            <a:r>
              <a:rPr lang="ro-RO" dirty="0"/>
              <a:t>la suprafață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Si/SiO2, </a:t>
            </a:r>
            <a:r>
              <a:rPr lang="en-US" dirty="0" err="1"/>
              <a:t>interfața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un semiconductor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calitate</a:t>
            </a:r>
            <a:r>
              <a:rPr lang="ro-RO" dirty="0"/>
              <a:t> </a:t>
            </a:r>
            <a:r>
              <a:rPr lang="en-US" dirty="0" err="1"/>
              <a:t>iar</a:t>
            </a:r>
            <a:r>
              <a:rPr lang="en-US" dirty="0"/>
              <a:t> un </a:t>
            </a:r>
            <a:r>
              <a:rPr lang="en-US" dirty="0" err="1"/>
              <a:t>strat</a:t>
            </a:r>
            <a:r>
              <a:rPr lang="en-US" dirty="0"/>
              <a:t> non-epitaxial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împrăștierea</a:t>
            </a:r>
            <a:r>
              <a:rPr lang="en-US" dirty="0"/>
              <a:t> </a:t>
            </a:r>
            <a:r>
              <a:rPr lang="en-US" dirty="0" err="1"/>
              <a:t>interfeței</a:t>
            </a:r>
            <a:r>
              <a:rPr lang="en-US" dirty="0"/>
              <a:t> pot reduce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mobilitatea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ro-RO" dirty="0"/>
              <a:t> </a:t>
            </a:r>
            <a:r>
              <a:rPr lang="en-US" dirty="0" err="1"/>
              <a:t>mobilitatea</a:t>
            </a:r>
            <a:r>
              <a:rPr lang="en-US" dirty="0"/>
              <a:t> </a:t>
            </a:r>
            <a:r>
              <a:rPr lang="en-US" dirty="0" err="1"/>
              <a:t>electronilor</a:t>
            </a:r>
            <a:r>
              <a:rPr lang="en-US" dirty="0"/>
              <a:t> la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camerei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Si </a:t>
            </a:r>
            <a:r>
              <a:rPr lang="en-US" dirty="0" err="1"/>
              <a:t>pur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∼ 1300 cm2/V.s,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jumătate</a:t>
            </a:r>
            <a:r>
              <a:rPr lang="en-US" dirty="0"/>
              <a:t> din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RO" dirty="0"/>
              <a:t> </a:t>
            </a:r>
            <a:r>
              <a:rPr lang="en-US" dirty="0" err="1"/>
              <a:t>canalul</a:t>
            </a:r>
            <a:r>
              <a:rPr lang="en-US" dirty="0"/>
              <a:t> NMOS. Ideal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o </a:t>
            </a:r>
            <a:r>
              <a:rPr lang="en-US" dirty="0" err="1"/>
              <a:t>heterostructură</a:t>
            </a:r>
            <a:r>
              <a:rPr lang="en-US" dirty="0"/>
              <a:t> </a:t>
            </a:r>
            <a:r>
              <a:rPr lang="en-US" dirty="0" err="1"/>
              <a:t>crescută</a:t>
            </a:r>
            <a:r>
              <a:rPr lang="en-US" dirty="0"/>
              <a:t> epitaxial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ro-RO" dirty="0"/>
              <a:t>inversiunea benzii ar avea loc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acum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dificil</a:t>
            </a:r>
            <a:r>
              <a:rPr lang="en-US" dirty="0"/>
              <a:t>, </a:t>
            </a:r>
            <a:r>
              <a:rPr lang="en-US" dirty="0" err="1"/>
              <a:t>deși</a:t>
            </a:r>
            <a:r>
              <a:rPr lang="en-US" dirty="0"/>
              <a:t> </a:t>
            </a:r>
            <a:r>
              <a:rPr lang="en-US" dirty="0" err="1"/>
              <a:t>progresele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fiefăcut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9432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383844F-FE30-2EDE-486D-9607AE55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Avantajele IGBT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9DFCAB5-94FF-40F5-A47B-9CB2D1AB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Cerințe</a:t>
            </a:r>
            <a:r>
              <a:rPr lang="en-US" dirty="0"/>
              <a:t> </a:t>
            </a:r>
            <a:r>
              <a:rPr lang="en-US" dirty="0" err="1"/>
              <a:t>inferioare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acționarea</a:t>
            </a:r>
            <a:r>
              <a:rPr lang="en-US" dirty="0"/>
              <a:t> </a:t>
            </a:r>
            <a:r>
              <a:rPr lang="en-US" dirty="0" err="1"/>
              <a:t>porții</a:t>
            </a:r>
            <a:endParaRPr lang="ro-RO" dirty="0"/>
          </a:p>
          <a:p>
            <a:r>
              <a:rPr lang="en-US" dirty="0" err="1"/>
              <a:t>Pierderi</a:t>
            </a:r>
            <a:r>
              <a:rPr lang="en-US" dirty="0"/>
              <a:t> </a:t>
            </a:r>
            <a:r>
              <a:rPr lang="en-US" dirty="0" err="1"/>
              <a:t>reduse</a:t>
            </a:r>
            <a:r>
              <a:rPr lang="en-US" dirty="0"/>
              <a:t> la </a:t>
            </a:r>
            <a:r>
              <a:rPr lang="en-US" dirty="0" err="1"/>
              <a:t>comutare</a:t>
            </a:r>
            <a:endParaRPr lang="ro-RO" dirty="0"/>
          </a:p>
          <a:p>
            <a:r>
              <a:rPr lang="en-US" dirty="0" err="1"/>
              <a:t>Cerințe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ale </a:t>
            </a:r>
            <a:r>
              <a:rPr lang="en-US" dirty="0" err="1"/>
              <a:t>circuitelor</a:t>
            </a:r>
            <a:r>
              <a:rPr lang="en-US" dirty="0"/>
              <a:t> de </a:t>
            </a:r>
            <a:r>
              <a:rPr lang="en-US" dirty="0" err="1"/>
              <a:t>amortizare</a:t>
            </a:r>
            <a:endParaRPr lang="ro-RO" dirty="0"/>
          </a:p>
          <a:p>
            <a:r>
              <a:rPr lang="en-US" dirty="0" err="1"/>
              <a:t>Impedanță</a:t>
            </a:r>
            <a:r>
              <a:rPr lang="en-US" dirty="0"/>
              <a:t> mare de </a:t>
            </a:r>
            <a:r>
              <a:rPr lang="en-US" dirty="0" err="1"/>
              <a:t>intrare</a:t>
            </a:r>
            <a:endParaRPr lang="ro-RO" dirty="0"/>
          </a:p>
          <a:p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controlat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ro-RO" dirty="0"/>
              <a:t> (curent input zero, pierderi input zero)</a:t>
            </a:r>
          </a:p>
          <a:p>
            <a:r>
              <a:rPr lang="en-US" dirty="0" err="1"/>
              <a:t>Coeficientul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 al </a:t>
            </a:r>
            <a:r>
              <a:rPr lang="en-US" dirty="0" err="1"/>
              <a:t>rezistenței</a:t>
            </a:r>
            <a:r>
              <a:rPr lang="en-US" dirty="0"/>
              <a:t> la </a:t>
            </a:r>
            <a:r>
              <a:rPr lang="en-US" dirty="0" err="1"/>
              <a:t>starea</a:t>
            </a:r>
            <a:r>
              <a:rPr lang="en-US" dirty="0"/>
              <a:t> ON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 </a:t>
            </a:r>
            <a:r>
              <a:rPr lang="en-US" dirty="0" err="1"/>
              <a:t>decât</a:t>
            </a:r>
            <a:r>
              <a:rPr lang="en-US" dirty="0"/>
              <a:t> PMOSFET, </a:t>
            </a:r>
            <a:r>
              <a:rPr lang="en-US" dirty="0" err="1"/>
              <a:t>deci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puțină</a:t>
            </a:r>
            <a:r>
              <a:rPr lang="en-US" dirty="0"/>
              <a:t> </a:t>
            </a:r>
            <a:r>
              <a:rPr lang="en-US" dirty="0" err="1"/>
              <a:t>cădere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ON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pierderea</a:t>
            </a:r>
            <a:r>
              <a:rPr lang="en-US" dirty="0"/>
              <a:t> de </a:t>
            </a:r>
            <a:r>
              <a:rPr lang="en-US" dirty="0" err="1"/>
              <a:t>putere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Conducție</a:t>
            </a:r>
            <a:r>
              <a:rPr lang="en-US" dirty="0"/>
              <a:t> </a:t>
            </a:r>
            <a:r>
              <a:rPr lang="en-US" dirty="0" err="1"/>
              <a:t>îmbunătățită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naturii</a:t>
            </a:r>
            <a:r>
              <a:rPr lang="en-US" dirty="0"/>
              <a:t> </a:t>
            </a:r>
            <a:r>
              <a:rPr lang="en-US" dirty="0" err="1"/>
              <a:t>bipolare</a:t>
            </a:r>
            <a:endParaRPr lang="ro-RO" dirty="0"/>
          </a:p>
          <a:p>
            <a:r>
              <a:rPr lang="en-US" dirty="0"/>
              <a:t>Zona de </a:t>
            </a:r>
            <a:r>
              <a:rPr lang="en-US" dirty="0" err="1"/>
              <a:t>operare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sigură</a:t>
            </a:r>
            <a:r>
              <a:rPr lang="ro-RO" dirty="0"/>
              <a:t>: tensiuni și curenți mai mari</a:t>
            </a:r>
          </a:p>
          <a:p>
            <a:r>
              <a:rPr lang="ro-RO" dirty="0"/>
              <a:t>Comutare de tensiuni înalte cu voltaj aplicat mic</a:t>
            </a:r>
          </a:p>
          <a:p>
            <a:r>
              <a:rPr lang="ro-RO" dirty="0"/>
              <a:t>Ușor de comutat ON prin aplicare potențial pozitiv și OFF prin aplicare zero sau puțin negativ potențial</a:t>
            </a:r>
          </a:p>
          <a:p>
            <a:r>
              <a:rPr lang="ro-RO" dirty="0"/>
              <a:t>In starea ON rezistența mică</a:t>
            </a:r>
          </a:p>
          <a:p>
            <a:r>
              <a:rPr lang="ro-RO" dirty="0"/>
              <a:t>Amplificare mare în putere comparativ cu BJT și MOSFET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86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3BC096A-1A30-0729-6DBE-E0C382CC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Dezavantaje ale IGBT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EC797BE-8050-AFA1-2E57-63B98D586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o </a:t>
            </a:r>
            <a:r>
              <a:rPr lang="en-US" dirty="0" err="1"/>
              <a:t>viteză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MOSFET</a:t>
            </a:r>
            <a:r>
              <a:rPr lang="ro-RO" dirty="0"/>
              <a:t> /PMOSFET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Este </a:t>
            </a:r>
            <a:r>
              <a:rPr lang="en-US" dirty="0" err="1"/>
              <a:t>unidirecțional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nu </a:t>
            </a:r>
            <a:r>
              <a:rPr lang="en-US" dirty="0" err="1"/>
              <a:t>poate</a:t>
            </a:r>
            <a:r>
              <a:rPr lang="en-US" dirty="0"/>
              <a:t> conduce invers.</a:t>
            </a:r>
            <a:endParaRPr lang="ro-RO" dirty="0"/>
          </a:p>
          <a:p>
            <a:r>
              <a:rPr lang="en-US" dirty="0"/>
              <a:t>Nu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bloca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mare.</a:t>
            </a:r>
            <a:endParaRPr lang="ro-RO" dirty="0"/>
          </a:p>
          <a:p>
            <a:r>
              <a:rPr lang="en-US" dirty="0"/>
              <a:t>Este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costisitor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BJT </a:t>
            </a:r>
            <a:r>
              <a:rPr lang="en-US" dirty="0" err="1"/>
              <a:t>și</a:t>
            </a:r>
            <a:r>
              <a:rPr lang="en-US" dirty="0"/>
              <a:t> MOSFET.</a:t>
            </a:r>
            <a:endParaRPr lang="ro-RO" dirty="0"/>
          </a:p>
          <a:p>
            <a:r>
              <a:rPr lang="en-US" dirty="0"/>
              <a:t>Are </a:t>
            </a:r>
            <a:r>
              <a:rPr lang="en-US" dirty="0" err="1"/>
              <a:t>probleme</a:t>
            </a:r>
            <a:r>
              <a:rPr lang="en-US" dirty="0"/>
              <a:t> de </a:t>
            </a:r>
            <a:r>
              <a:rPr lang="en-US" dirty="0" err="1"/>
              <a:t>blocare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structurii</a:t>
            </a:r>
            <a:r>
              <a:rPr lang="en-US" dirty="0"/>
              <a:t> PNPN care </a:t>
            </a:r>
            <a:r>
              <a:rPr lang="en-US" dirty="0" err="1"/>
              <a:t>seamănă</a:t>
            </a:r>
            <a:r>
              <a:rPr lang="en-US" dirty="0"/>
              <a:t> cu </a:t>
            </a:r>
            <a:r>
              <a:rPr lang="en-US" dirty="0" err="1"/>
              <a:t>tiristorul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09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AF66D38C-E4B2-6CA6-25E4-A6D305083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979609"/>
              </p:ext>
            </p:extLst>
          </p:nvPr>
        </p:nvGraphicFramePr>
        <p:xfrm>
          <a:off x="1567542" y="354563"/>
          <a:ext cx="8434872" cy="6326158"/>
        </p:xfrm>
        <a:graphic>
          <a:graphicData uri="http://schemas.openxmlformats.org/drawingml/2006/table">
            <a:tbl>
              <a:tblPr/>
              <a:tblGrid>
                <a:gridCol w="2108718">
                  <a:extLst>
                    <a:ext uri="{9D8B030D-6E8A-4147-A177-3AD203B41FA5}">
                      <a16:colId xmlns:a16="http://schemas.microsoft.com/office/drawing/2014/main" val="1755520977"/>
                    </a:ext>
                  </a:extLst>
                </a:gridCol>
                <a:gridCol w="2108718">
                  <a:extLst>
                    <a:ext uri="{9D8B030D-6E8A-4147-A177-3AD203B41FA5}">
                      <a16:colId xmlns:a16="http://schemas.microsoft.com/office/drawing/2014/main" val="3942258028"/>
                    </a:ext>
                  </a:extLst>
                </a:gridCol>
                <a:gridCol w="2108718">
                  <a:extLst>
                    <a:ext uri="{9D8B030D-6E8A-4147-A177-3AD203B41FA5}">
                      <a16:colId xmlns:a16="http://schemas.microsoft.com/office/drawing/2014/main" val="1224433859"/>
                    </a:ext>
                  </a:extLst>
                </a:gridCol>
                <a:gridCol w="2108718">
                  <a:extLst>
                    <a:ext uri="{9D8B030D-6E8A-4147-A177-3AD203B41FA5}">
                      <a16:colId xmlns:a16="http://schemas.microsoft.com/office/drawing/2014/main" val="1308977453"/>
                    </a:ext>
                  </a:extLst>
                </a:gridCol>
              </a:tblGrid>
              <a:tr h="3833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Characteristic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Power BJT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Power MOSFET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IGBT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74119"/>
                  </a:ext>
                </a:extLst>
              </a:tr>
              <a:tr h="3833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Voltage Rating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High &lt; 1kV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High &lt; 1kV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Very High &gt; 1kV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30826"/>
                  </a:ext>
                </a:extLst>
              </a:tr>
              <a:tr h="67100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Current Rating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High &lt; 500 A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Low &lt; 200 A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Very High &gt; 500 A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443875"/>
                  </a:ext>
                </a:extLst>
              </a:tr>
              <a:tr h="3833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Input Parameter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Base Current, I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Voltage, V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</a:rPr>
                        <a:t>GS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Voltage, V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</a:rPr>
                        <a:t>GE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23333"/>
                  </a:ext>
                </a:extLst>
              </a:tr>
              <a:tr h="9586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Input Drive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Current gain (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</a:rPr>
                        <a:t>hfe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20-200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Voltage, V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</a:rPr>
                        <a:t>GS</a:t>
                      </a:r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3-10V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Voltage, V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</a:rPr>
                        <a:t>GE</a:t>
                      </a:r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4-8V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07848"/>
                  </a:ext>
                </a:extLst>
              </a:tr>
              <a:tr h="67100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Input Drive Power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89443"/>
                  </a:ext>
                </a:extLst>
              </a:tr>
              <a:tr h="67100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Input Drive Circuitry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Complex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Simple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Simples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66561"/>
                  </a:ext>
                </a:extLst>
              </a:tr>
              <a:tr h="3833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Input Impedance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56471"/>
                  </a:ext>
                </a:extLst>
              </a:tr>
              <a:tr h="67100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Output Impedance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986611"/>
                  </a:ext>
                </a:extLst>
              </a:tr>
              <a:tr h="3833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Switching Loss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07284"/>
                  </a:ext>
                </a:extLst>
              </a:tr>
              <a:tr h="3833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Switching Speed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Fast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085804"/>
                  </a:ext>
                </a:extLst>
              </a:tr>
              <a:tr h="3833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Cost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  <a:endParaRPr lang="en-US" sz="160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endParaRPr lang="en-US" sz="1600" dirty="0">
                        <a:effectLst/>
                      </a:endParaRP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3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98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42D86C2-9AF4-8311-6E4C-93EA9B7E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Arii întrebuințare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28DF107-EC46-9490-3735-F59482985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IGBT-urile, care </a:t>
            </a:r>
            <a:r>
              <a:rPr lang="en-US" dirty="0" err="1"/>
              <a:t>promit</a:t>
            </a:r>
            <a:r>
              <a:rPr lang="en-US" dirty="0"/>
              <a:t> </a:t>
            </a:r>
            <a:r>
              <a:rPr lang="en-US" dirty="0" err="1"/>
              <a:t>viteză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, </a:t>
            </a:r>
            <a:r>
              <a:rPr lang="en-US" dirty="0" err="1"/>
              <a:t>împreună</a:t>
            </a:r>
            <a:r>
              <a:rPr lang="en-US" dirty="0"/>
              <a:t> cu </a:t>
            </a:r>
            <a:r>
              <a:rPr lang="en-US" dirty="0" err="1"/>
              <a:t>caracteristicile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de </a:t>
            </a:r>
            <a:r>
              <a:rPr lang="en-US" dirty="0" err="1"/>
              <a:t>saturație</a:t>
            </a:r>
            <a:r>
              <a:rPr lang="en-US" dirty="0"/>
              <a:t> </a:t>
            </a:r>
            <a:r>
              <a:rPr lang="en-US" dirty="0" err="1"/>
              <a:t>minime</a:t>
            </a:r>
            <a:r>
              <a:rPr lang="en-US" dirty="0"/>
              <a:t>, sunt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, de la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comerciale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</a:t>
            </a:r>
            <a:r>
              <a:rPr lang="ro-RO" dirty="0"/>
              <a:t>:</a:t>
            </a:r>
          </a:p>
          <a:p>
            <a:r>
              <a:rPr lang="en-US" dirty="0" err="1"/>
              <a:t>unitățile</a:t>
            </a:r>
            <a:r>
              <a:rPr lang="en-US" dirty="0"/>
              <a:t> de </a:t>
            </a:r>
            <a:r>
              <a:rPr lang="en-US" dirty="0" err="1"/>
              <a:t>captare</a:t>
            </a:r>
            <a:r>
              <a:rPr lang="en-US" dirty="0"/>
              <a:t> a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solare</a:t>
            </a:r>
            <a:r>
              <a:rPr lang="ro-RO" dirty="0"/>
              <a:t>;</a:t>
            </a:r>
          </a:p>
          <a:p>
            <a:r>
              <a:rPr lang="en-US" dirty="0" err="1"/>
              <a:t>surs</a:t>
            </a:r>
            <a:r>
              <a:rPr lang="ro-RO" dirty="0"/>
              <a:t>e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</a:t>
            </a:r>
            <a:r>
              <a:rPr lang="en-US" dirty="0" err="1"/>
              <a:t>neîntreruptibilă</a:t>
            </a:r>
            <a:r>
              <a:rPr lang="en-US" dirty="0"/>
              <a:t> (UPS)</a:t>
            </a:r>
            <a:r>
              <a:rPr lang="ro-RO" dirty="0"/>
              <a:t>;</a:t>
            </a:r>
          </a:p>
          <a:p>
            <a:r>
              <a:rPr lang="ro-RO" dirty="0"/>
              <a:t>consumatori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</a:t>
            </a:r>
            <a:r>
              <a:rPr lang="ro-RO" dirty="0"/>
              <a:t>de putere</a:t>
            </a:r>
            <a:r>
              <a:rPr lang="en-US" dirty="0"/>
              <a:t>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temperaturii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plitele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cu </a:t>
            </a:r>
            <a:r>
              <a:rPr lang="en-US" dirty="0" err="1"/>
              <a:t>inducție</a:t>
            </a:r>
            <a:r>
              <a:rPr lang="en-US" dirty="0"/>
              <a:t>, </a:t>
            </a:r>
            <a:r>
              <a:rPr lang="ro-RO" dirty="0"/>
              <a:t>aparate</a:t>
            </a:r>
            <a:r>
              <a:rPr lang="en-US" dirty="0"/>
              <a:t> de </a:t>
            </a:r>
            <a:r>
              <a:rPr lang="en-US" dirty="0" err="1"/>
              <a:t>aer</a:t>
            </a:r>
            <a:r>
              <a:rPr lang="en-US" dirty="0"/>
              <a:t> </a:t>
            </a:r>
            <a:r>
              <a:rPr lang="en-US" dirty="0" err="1"/>
              <a:t>condiționat</a:t>
            </a:r>
            <a:r>
              <a:rPr lang="en-US" dirty="0"/>
              <a:t>, </a:t>
            </a:r>
            <a:r>
              <a:rPr lang="en-US" dirty="0" err="1"/>
              <a:t>invertoare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stroboscoape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camere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892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469BC58-C183-39BF-9B66-37C89C65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293637" cy="810532"/>
          </a:xfrm>
        </p:spPr>
        <p:txBody>
          <a:bodyPr/>
          <a:lstStyle/>
          <a:p>
            <a:r>
              <a:rPr lang="en-US" dirty="0"/>
              <a:t>Dual Switch IGBT?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93C95BC-6806-D051-5730-52F15DA20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71" y="3638922"/>
            <a:ext cx="11191976" cy="3120854"/>
          </a:xfrm>
        </p:spPr>
        <p:txBody>
          <a:bodyPr>
            <a:noAutofit/>
          </a:bodyPr>
          <a:lstStyle/>
          <a:p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configurația</a:t>
            </a:r>
            <a:r>
              <a:rPr lang="en-US" sz="2000" dirty="0"/>
              <a:t> </a:t>
            </a:r>
            <a:r>
              <a:rPr lang="ro-RO" sz="2000" dirty="0"/>
              <a:t>semi-punte</a:t>
            </a:r>
            <a:r>
              <a:rPr lang="en-US" sz="2000" dirty="0"/>
              <a:t>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două</a:t>
            </a:r>
            <a:r>
              <a:rPr lang="en-US" sz="2000" dirty="0"/>
              <a:t> IGBT-</a:t>
            </a:r>
            <a:r>
              <a:rPr lang="en-US" sz="2000" dirty="0" err="1"/>
              <a:t>uri</a:t>
            </a:r>
            <a:r>
              <a:rPr lang="en-US" sz="2000" dirty="0"/>
              <a:t> sunt </a:t>
            </a:r>
            <a:r>
              <a:rPr lang="en-US" sz="2000" dirty="0" err="1"/>
              <a:t>conectate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-o </a:t>
            </a:r>
            <a:r>
              <a:rPr lang="en-US" sz="2000" dirty="0" err="1"/>
              <a:t>configurație</a:t>
            </a:r>
            <a:r>
              <a:rPr lang="en-US" sz="2000" dirty="0"/>
              <a:t> cu </a:t>
            </a:r>
            <a:r>
              <a:rPr lang="en-US" sz="2000" dirty="0" err="1"/>
              <a:t>jumăt</a:t>
            </a:r>
            <a:r>
              <a:rPr lang="ro-RO" sz="2000" dirty="0" err="1"/>
              <a:t>ăți</a:t>
            </a:r>
            <a:r>
              <a:rPr lang="ro-RO" sz="2000" dirty="0"/>
              <a:t> </a:t>
            </a:r>
            <a:r>
              <a:rPr lang="en-US" sz="2000" dirty="0"/>
              <a:t>de </a:t>
            </a:r>
            <a:r>
              <a:rPr lang="en-US" sz="2000" dirty="0" err="1"/>
              <a:t>punte</a:t>
            </a:r>
            <a:r>
              <a:rPr lang="en-US" sz="2000" dirty="0"/>
              <a:t>, </a:t>
            </a:r>
            <a:r>
              <a:rPr lang="en-US" sz="2000" dirty="0" err="1"/>
              <a:t>iar</a:t>
            </a:r>
            <a:r>
              <a:rPr lang="en-US" sz="2000" dirty="0"/>
              <a:t> o </a:t>
            </a:r>
            <a:r>
              <a:rPr lang="en-US" sz="2000" dirty="0" err="1"/>
              <a:t>diodă</a:t>
            </a:r>
            <a:r>
              <a:rPr lang="en-US" sz="2000" dirty="0"/>
              <a:t> </a:t>
            </a:r>
            <a:r>
              <a:rPr lang="ro-RO" sz="2000" dirty="0" err="1"/>
              <a:t>Flyback</a:t>
            </a:r>
            <a:r>
              <a:rPr lang="ro-RO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conectată</a:t>
            </a:r>
            <a:r>
              <a:rPr lang="en-US" sz="2000" dirty="0"/>
              <a:t> anti-</a:t>
            </a:r>
            <a:r>
              <a:rPr lang="en-US" sz="2000" dirty="0" err="1"/>
              <a:t>paralel</a:t>
            </a:r>
            <a:r>
              <a:rPr lang="en-US" sz="2000" dirty="0"/>
              <a:t> </a:t>
            </a:r>
            <a:r>
              <a:rPr lang="en-US" sz="2000" dirty="0" err="1"/>
              <a:t>peste</a:t>
            </a:r>
            <a:r>
              <a:rPr lang="en-US" sz="2000" dirty="0"/>
              <a:t> </a:t>
            </a:r>
            <a:r>
              <a:rPr lang="en-US" sz="2000" dirty="0" err="1"/>
              <a:t>fiecare</a:t>
            </a:r>
            <a:r>
              <a:rPr lang="en-US" sz="2000" dirty="0"/>
              <a:t> IGBT</a:t>
            </a:r>
            <a:r>
              <a:rPr lang="ro-RO" sz="2000" dirty="0"/>
              <a:t>(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proteja</a:t>
            </a:r>
            <a:r>
              <a:rPr lang="en-US" sz="2000" dirty="0"/>
              <a:t> </a:t>
            </a:r>
            <a:r>
              <a:rPr lang="en-US" sz="2000" dirty="0" err="1"/>
              <a:t>circuitul</a:t>
            </a:r>
            <a:r>
              <a:rPr lang="en-US" sz="2000" dirty="0"/>
              <a:t> de </a:t>
            </a:r>
            <a:r>
              <a:rPr lang="en-US" sz="2000" dirty="0" err="1"/>
              <a:t>daune</a:t>
            </a:r>
            <a:r>
              <a:rPr lang="en-US" sz="2000" dirty="0"/>
              <a:t> </a:t>
            </a:r>
            <a:r>
              <a:rPr lang="en-US" sz="2000" dirty="0" err="1"/>
              <a:t>neobișnuite</a:t>
            </a:r>
            <a:r>
              <a:rPr lang="en-US" sz="2000" dirty="0"/>
              <a:t> </a:t>
            </a:r>
            <a:r>
              <a:rPr lang="en-US" sz="2000" dirty="0" err="1"/>
              <a:t>cauzate</a:t>
            </a:r>
            <a:r>
              <a:rPr lang="en-US" sz="2000" dirty="0"/>
              <a:t> de </a:t>
            </a:r>
            <a:r>
              <a:rPr lang="en-US" sz="2000" dirty="0" err="1"/>
              <a:t>reducerea</a:t>
            </a:r>
            <a:r>
              <a:rPr lang="en-US" sz="2000" dirty="0"/>
              <a:t> </a:t>
            </a:r>
            <a:r>
              <a:rPr lang="en-US" sz="2000" dirty="0" err="1"/>
              <a:t>bruscă</a:t>
            </a:r>
            <a:r>
              <a:rPr lang="en-US" sz="2000" dirty="0"/>
              <a:t> a </a:t>
            </a:r>
            <a:r>
              <a:rPr lang="en-US" sz="2000" dirty="0" err="1"/>
              <a:t>curentului</a:t>
            </a:r>
            <a:r>
              <a:rPr lang="en-US" sz="2000" dirty="0"/>
              <a:t> care </a:t>
            </a:r>
            <a:r>
              <a:rPr lang="en-US" sz="2000" dirty="0" err="1"/>
              <a:t>curge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circuit</a:t>
            </a:r>
            <a:r>
              <a:rPr lang="ro-RO" sz="2000" dirty="0"/>
              <a:t>)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comutatoare</a:t>
            </a:r>
            <a:r>
              <a:rPr lang="en-US" sz="2000" dirty="0"/>
              <a:t> sunt </a:t>
            </a:r>
            <a:r>
              <a:rPr lang="en-US" sz="2000" dirty="0" err="1"/>
              <a:t>comutatoare</a:t>
            </a:r>
            <a:r>
              <a:rPr lang="en-US" sz="2000" dirty="0"/>
              <a:t> </a:t>
            </a:r>
            <a:r>
              <a:rPr lang="en-US" sz="2000" dirty="0" err="1"/>
              <a:t>complementare</a:t>
            </a:r>
            <a:r>
              <a:rPr lang="en-US" sz="2000" dirty="0"/>
              <a:t>, </a:t>
            </a:r>
            <a:r>
              <a:rPr lang="en-US" sz="2000" dirty="0" err="1"/>
              <a:t>adică</a:t>
            </a:r>
            <a:r>
              <a:rPr lang="en-US" sz="2000" dirty="0"/>
              <a:t> </a:t>
            </a:r>
            <a:r>
              <a:rPr lang="en-US" sz="2000" dirty="0" err="1"/>
              <a:t>atunci</a:t>
            </a:r>
            <a:r>
              <a:rPr lang="en-US" sz="2000" dirty="0"/>
              <a:t> </a:t>
            </a:r>
            <a:r>
              <a:rPr lang="en-US" sz="2000" dirty="0" err="1"/>
              <a:t>când</a:t>
            </a:r>
            <a:r>
              <a:rPr lang="en-US" sz="2000" dirty="0"/>
              <a:t> </a:t>
            </a:r>
            <a:r>
              <a:rPr lang="ro-RO" sz="2000" dirty="0"/>
              <a:t>un</a:t>
            </a:r>
            <a:r>
              <a:rPr lang="en-US" sz="2000" dirty="0"/>
              <a:t> </a:t>
            </a:r>
            <a:r>
              <a:rPr lang="en-US" sz="2000" dirty="0" err="1"/>
              <a:t>comutator</a:t>
            </a:r>
            <a:r>
              <a:rPr lang="en-US" sz="2000" dirty="0"/>
              <a:t> IGBT </a:t>
            </a:r>
            <a:r>
              <a:rPr lang="en-US" sz="2000" dirty="0" err="1"/>
              <a:t>este</a:t>
            </a:r>
            <a:r>
              <a:rPr lang="en-US" sz="2000" dirty="0"/>
              <a:t> ON, al </a:t>
            </a:r>
            <a:r>
              <a:rPr lang="en-US" sz="2000" dirty="0" err="1"/>
              <a:t>doilea</a:t>
            </a:r>
            <a:r>
              <a:rPr lang="en-US" sz="2000" dirty="0"/>
              <a:t> </a:t>
            </a:r>
            <a:r>
              <a:rPr lang="en-US" sz="2000" dirty="0" err="1"/>
              <a:t>comutator</a:t>
            </a:r>
            <a:r>
              <a:rPr lang="en-US" sz="2000" dirty="0"/>
              <a:t> IGBT </a:t>
            </a:r>
            <a:r>
              <a:rPr lang="en-US" sz="2000" dirty="0" err="1"/>
              <a:t>va</a:t>
            </a:r>
            <a:r>
              <a:rPr lang="en-US" sz="2000" dirty="0"/>
              <a:t> fi O</a:t>
            </a:r>
            <a:r>
              <a:rPr lang="ro-RO" sz="2000" dirty="0"/>
              <a:t>FF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 err="1"/>
              <a:t>Într</a:t>
            </a:r>
            <a:r>
              <a:rPr lang="en-US" sz="2000" dirty="0"/>
              <a:t>-o </a:t>
            </a:r>
            <a:r>
              <a:rPr lang="en-US" sz="2000" dirty="0" err="1"/>
              <a:t>configurație</a:t>
            </a:r>
            <a:r>
              <a:rPr lang="en-US" sz="2000" dirty="0"/>
              <a:t> de </a:t>
            </a:r>
            <a:r>
              <a:rPr lang="en-US" sz="2000" dirty="0" err="1"/>
              <a:t>comutare</a:t>
            </a:r>
            <a:r>
              <a:rPr lang="en-US" sz="2000" dirty="0"/>
              <a:t> </a:t>
            </a:r>
            <a:r>
              <a:rPr lang="en-US" sz="2000" dirty="0" err="1"/>
              <a:t>bidirecțională</a:t>
            </a:r>
            <a:r>
              <a:rPr lang="en-US" sz="2000" dirty="0"/>
              <a:t>, </a:t>
            </a:r>
            <a:r>
              <a:rPr lang="en-US" sz="2000" dirty="0" err="1"/>
              <a:t>două</a:t>
            </a:r>
            <a:r>
              <a:rPr lang="en-US" sz="2000" dirty="0"/>
              <a:t> IGBT-</a:t>
            </a:r>
            <a:r>
              <a:rPr lang="en-US" sz="2000" dirty="0" err="1"/>
              <a:t>uri</a:t>
            </a:r>
            <a:r>
              <a:rPr lang="en-US" sz="2000" dirty="0"/>
              <a:t> sunt </a:t>
            </a:r>
            <a:r>
              <a:rPr lang="en-US" sz="2000" dirty="0" err="1"/>
              <a:t>conectate</a:t>
            </a:r>
            <a:r>
              <a:rPr lang="en-US" sz="2000" dirty="0"/>
              <a:t> spate </a:t>
            </a:r>
            <a:r>
              <a:rPr lang="en-US" sz="2000" dirty="0" err="1"/>
              <a:t>în</a:t>
            </a:r>
            <a:r>
              <a:rPr lang="en-US" sz="2000" dirty="0"/>
              <a:t> spate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serie</a:t>
            </a:r>
            <a:r>
              <a:rPr lang="en-US" sz="2000" dirty="0"/>
              <a:t>.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configurație</a:t>
            </a:r>
            <a:r>
              <a:rPr lang="en-US" sz="2000" dirty="0"/>
              <a:t>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fluxul</a:t>
            </a:r>
            <a:r>
              <a:rPr lang="en-US" sz="2000" dirty="0"/>
              <a:t> de </a:t>
            </a:r>
            <a:r>
              <a:rPr lang="en-US" sz="2000" dirty="0" err="1"/>
              <a:t>curent</a:t>
            </a:r>
            <a:r>
              <a:rPr lang="en-US" sz="2000" dirty="0"/>
              <a:t> </a:t>
            </a:r>
            <a:r>
              <a:rPr lang="en-US" sz="2000" dirty="0" err="1"/>
              <a:t>bidirecțional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/>
              <a:t>IGBT-urile cu </a:t>
            </a:r>
            <a:r>
              <a:rPr lang="en-US" sz="2000" dirty="0" err="1"/>
              <a:t>comutator</a:t>
            </a:r>
            <a:r>
              <a:rPr lang="en-US" sz="2000" dirty="0"/>
              <a:t> </a:t>
            </a:r>
            <a:r>
              <a:rPr lang="en-US" sz="2000" dirty="0" err="1"/>
              <a:t>dublu</a:t>
            </a:r>
            <a:r>
              <a:rPr lang="en-US" sz="2000" dirty="0"/>
              <a:t> sunt </a:t>
            </a:r>
            <a:r>
              <a:rPr lang="en-US" sz="2000" dirty="0" err="1"/>
              <a:t>ideale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acţionare</a:t>
            </a:r>
            <a:r>
              <a:rPr lang="en-US" sz="2000" dirty="0"/>
              <a:t> cu </a:t>
            </a:r>
            <a:r>
              <a:rPr lang="en-US" sz="2000" dirty="0" err="1"/>
              <a:t>motoare</a:t>
            </a:r>
            <a:r>
              <a:rPr lang="en-US" sz="2000" dirty="0"/>
              <a:t>, </a:t>
            </a:r>
            <a:r>
              <a:rPr lang="en-US" sz="2000" dirty="0" err="1"/>
              <a:t>invertoare</a:t>
            </a:r>
            <a:r>
              <a:rPr lang="en-US" sz="2000" dirty="0"/>
              <a:t> de </a:t>
            </a:r>
            <a:r>
              <a:rPr lang="en-US" sz="2000" dirty="0" err="1"/>
              <a:t>înaltă</a:t>
            </a:r>
            <a:r>
              <a:rPr lang="en-US" sz="2000" dirty="0"/>
              <a:t> </a:t>
            </a:r>
            <a:r>
              <a:rPr lang="en-US" sz="2000" dirty="0" err="1"/>
              <a:t>fiabilitate</a:t>
            </a:r>
            <a:r>
              <a:rPr lang="en-US" sz="2000" dirty="0"/>
              <a:t>, UPS, </a:t>
            </a:r>
            <a:r>
              <a:rPr lang="en-US" sz="2000" dirty="0" err="1"/>
              <a:t>maşini</a:t>
            </a:r>
            <a:r>
              <a:rPr lang="en-US" sz="2000" dirty="0"/>
              <a:t> </a:t>
            </a:r>
            <a:r>
              <a:rPr lang="en-US" sz="2000" dirty="0" err="1"/>
              <a:t>industriale</a:t>
            </a:r>
            <a:r>
              <a:rPr lang="en-US" sz="2000" dirty="0"/>
              <a:t> (</a:t>
            </a:r>
            <a:r>
              <a:rPr lang="ro-RO" sz="2000" dirty="0"/>
              <a:t>e.g.</a:t>
            </a:r>
            <a:r>
              <a:rPr lang="en-US" sz="2000" dirty="0"/>
              <a:t> de </a:t>
            </a:r>
            <a:r>
              <a:rPr lang="en-US" sz="2000" dirty="0" err="1"/>
              <a:t>sudură</a:t>
            </a:r>
            <a:r>
              <a:rPr lang="en-US" sz="2000" dirty="0"/>
              <a:t>), </a:t>
            </a:r>
            <a:r>
              <a:rPr lang="en-US" sz="2000" dirty="0" err="1"/>
              <a:t>surse</a:t>
            </a:r>
            <a:r>
              <a:rPr lang="en-US" sz="2000" dirty="0"/>
              <a:t> de </a:t>
            </a:r>
            <a:r>
              <a:rPr lang="en-US" sz="2000" dirty="0" err="1"/>
              <a:t>înaltă</a:t>
            </a:r>
            <a:r>
              <a:rPr lang="en-US" sz="2000" dirty="0"/>
              <a:t> </a:t>
            </a:r>
            <a:r>
              <a:rPr lang="en-US" sz="2000" dirty="0" err="1"/>
              <a:t>tensiune</a:t>
            </a:r>
            <a:r>
              <a:rPr lang="en-US" sz="2000" dirty="0"/>
              <a:t>, </a:t>
            </a:r>
            <a:r>
              <a:rPr lang="en-US" sz="2000" dirty="0" err="1"/>
              <a:t>pompe</a:t>
            </a:r>
            <a:r>
              <a:rPr lang="en-US" sz="2000" dirty="0"/>
              <a:t>, </a:t>
            </a:r>
            <a:r>
              <a:rPr lang="en-US" sz="2000" dirty="0" err="1"/>
              <a:t>ventilatoare</a:t>
            </a:r>
            <a:r>
              <a:rPr lang="en-US" sz="2000" dirty="0"/>
              <a:t>, </a:t>
            </a:r>
            <a:r>
              <a:rPr lang="en-US" sz="2000" dirty="0" err="1"/>
              <a:t>sisteme</a:t>
            </a:r>
            <a:r>
              <a:rPr lang="en-US" sz="2000" dirty="0"/>
              <a:t> de </a:t>
            </a:r>
            <a:r>
              <a:rPr lang="en-US" sz="2000" dirty="0" err="1"/>
              <a:t>aer</a:t>
            </a:r>
            <a:r>
              <a:rPr lang="en-US" sz="2000" dirty="0"/>
              <a:t> </a:t>
            </a:r>
            <a:r>
              <a:rPr lang="en-US" sz="2000" dirty="0" err="1"/>
              <a:t>condiţionat</a:t>
            </a:r>
            <a:r>
              <a:rPr lang="en-US" sz="2000" dirty="0"/>
              <a:t>, turbine </a:t>
            </a:r>
            <a:r>
              <a:rPr lang="en-US" sz="2000" dirty="0" err="1"/>
              <a:t>eoliene</a:t>
            </a:r>
            <a:r>
              <a:rPr lang="en-US" sz="2000" dirty="0"/>
              <a:t>, </a:t>
            </a:r>
            <a:r>
              <a:rPr lang="en-US" sz="2000" dirty="0" err="1"/>
              <a:t>sisteme</a:t>
            </a:r>
            <a:r>
              <a:rPr lang="en-US" sz="2000" dirty="0"/>
              <a:t> de </a:t>
            </a:r>
            <a:r>
              <a:rPr lang="en-US" sz="2000" dirty="0" err="1"/>
              <a:t>condiţionare</a:t>
            </a:r>
            <a:r>
              <a:rPr lang="en-US" sz="2000" dirty="0"/>
              <a:t> a </a:t>
            </a:r>
            <a:r>
              <a:rPr lang="en-US" sz="2000" dirty="0" err="1"/>
              <a:t>energiei</a:t>
            </a:r>
            <a:r>
              <a:rPr lang="en-US" sz="2000" dirty="0"/>
              <a:t> </a:t>
            </a:r>
            <a:r>
              <a:rPr lang="en-US" sz="2000" dirty="0" err="1"/>
              <a:t>fotovoltaice</a:t>
            </a:r>
            <a:r>
              <a:rPr lang="en-US" sz="2000" dirty="0"/>
              <a:t>, </a:t>
            </a:r>
            <a:r>
              <a:rPr lang="en-US" sz="2000" dirty="0" err="1"/>
              <a:t>tracţiune</a:t>
            </a:r>
            <a:r>
              <a:rPr lang="en-US" sz="2000" dirty="0"/>
              <a:t>. </a:t>
            </a:r>
            <a:r>
              <a:rPr lang="en-US" sz="2000" dirty="0" err="1"/>
              <a:t>unități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corectoare</a:t>
            </a:r>
            <a:r>
              <a:rPr lang="en-US" sz="2000" dirty="0"/>
              <a:t> ale </a:t>
            </a:r>
            <a:r>
              <a:rPr lang="en-US" sz="2000" dirty="0" err="1"/>
              <a:t>factorului</a:t>
            </a:r>
            <a:r>
              <a:rPr lang="en-US" sz="2000" dirty="0"/>
              <a:t> de </a:t>
            </a:r>
            <a:r>
              <a:rPr lang="en-US" sz="2000" dirty="0" err="1"/>
              <a:t>putere</a:t>
            </a:r>
            <a:r>
              <a:rPr lang="en-US" sz="2000" dirty="0"/>
              <a:t>.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DEDFBF9B-C67D-9E87-F004-5E98981A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75" y="475114"/>
            <a:ext cx="6347572" cy="2764408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570CFEE4-B7E8-E16D-2E31-8D7590D03C2F}"/>
              </a:ext>
            </a:extLst>
          </p:cNvPr>
          <p:cNvSpPr txBox="1"/>
          <p:nvPr/>
        </p:nvSpPr>
        <p:spPr>
          <a:xfrm>
            <a:off x="282846" y="1051876"/>
            <a:ext cx="46656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Dual Switch IGBT </a:t>
            </a:r>
            <a:r>
              <a:rPr lang="en-US" dirty="0" err="1"/>
              <a:t>constă</a:t>
            </a:r>
            <a:r>
              <a:rPr lang="en-US" dirty="0"/>
              <a:t> din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comutatoare</a:t>
            </a:r>
            <a:r>
              <a:rPr lang="en-US" dirty="0"/>
              <a:t> IGBT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funcționare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Acestea</a:t>
            </a:r>
            <a:r>
              <a:rPr lang="en-US" dirty="0"/>
              <a:t> pot fi </a:t>
            </a:r>
            <a:r>
              <a:rPr lang="en-US" dirty="0" err="1"/>
              <a:t>conectate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configurații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Configurație</a:t>
            </a:r>
            <a:r>
              <a:rPr lang="en-US" dirty="0"/>
              <a:t> semi-</a:t>
            </a:r>
            <a:r>
              <a:rPr lang="en-US" dirty="0" err="1"/>
              <a:t>punte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Configurație</a:t>
            </a:r>
            <a:r>
              <a:rPr lang="en-US" dirty="0"/>
              <a:t> de </a:t>
            </a:r>
            <a:r>
              <a:rPr lang="en-US" dirty="0" err="1"/>
              <a:t>comutator</a:t>
            </a:r>
            <a:r>
              <a:rPr lang="en-US" dirty="0"/>
              <a:t> </a:t>
            </a:r>
            <a:r>
              <a:rPr lang="en-US" dirty="0" err="1"/>
              <a:t>bidirecțional</a:t>
            </a:r>
            <a:r>
              <a:rPr lang="en-US" dirty="0"/>
              <a:t> cu </a:t>
            </a:r>
            <a:r>
              <a:rPr lang="en-US" dirty="0" err="1"/>
              <a:t>emitor</a:t>
            </a:r>
            <a:r>
              <a:rPr lang="en-US" dirty="0"/>
              <a:t> (collector) </a:t>
            </a:r>
            <a:r>
              <a:rPr lang="en-US" dirty="0" err="1"/>
              <a:t>comun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Configurație</a:t>
            </a:r>
            <a:r>
              <a:rPr lang="en-US" dirty="0"/>
              <a:t> d</a:t>
            </a:r>
            <a:r>
              <a:rPr lang="ro-RO" dirty="0"/>
              <a:t>in</a:t>
            </a:r>
            <a:r>
              <a:rPr lang="en-US" dirty="0"/>
              <a:t> </a:t>
            </a:r>
            <a:r>
              <a:rPr lang="en-US" dirty="0" err="1"/>
              <a:t>dou</a:t>
            </a:r>
            <a:r>
              <a:rPr lang="ro-RO" dirty="0"/>
              <a:t>ă </a:t>
            </a:r>
            <a:r>
              <a:rPr lang="en-US" dirty="0" err="1"/>
              <a:t>comutatoare</a:t>
            </a:r>
            <a:r>
              <a:rPr lang="en-US" dirty="0"/>
              <a:t> separate.</a:t>
            </a:r>
          </a:p>
        </p:txBody>
      </p:sp>
    </p:spTree>
    <p:extLst>
      <p:ext uri="{BB962C8B-B14F-4D97-AF65-F5344CB8AC3E}">
        <p14:creationId xmlns:p14="http://schemas.microsoft.com/office/powerpoint/2010/main" val="175647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D833AAC-6AB4-BEA1-1AA3-CA0FCE8C9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885" y="720126"/>
            <a:ext cx="9641133" cy="500887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4C13E5F3-4B9B-395E-A4A3-EC269BA62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52" y="2034073"/>
            <a:ext cx="4553049" cy="26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52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6D9598-C911-E14A-0EB4-1048AC30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94176" cy="898899"/>
          </a:xfrm>
        </p:spPr>
        <p:txBody>
          <a:bodyPr>
            <a:normAutofit/>
          </a:bodyPr>
          <a:lstStyle/>
          <a:p>
            <a:r>
              <a:rPr lang="ro-RO" b="1" dirty="0"/>
              <a:t>UJT – tranzistor </a:t>
            </a:r>
            <a:r>
              <a:rPr lang="ro-RO" b="1" dirty="0" err="1"/>
              <a:t>unijoncțiune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87C7518-2E85-2151-B61C-454CC859F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03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Un </a:t>
            </a:r>
            <a:r>
              <a:rPr lang="en-US" dirty="0" err="1"/>
              <a:t>tranzistor</a:t>
            </a:r>
            <a:r>
              <a:rPr lang="en-US" dirty="0"/>
              <a:t> </a:t>
            </a:r>
            <a:r>
              <a:rPr lang="en-US" dirty="0" err="1"/>
              <a:t>Unijunc</a:t>
            </a:r>
            <a:r>
              <a:rPr lang="ro-RO" dirty="0" err="1"/>
              <a:t>țiune</a:t>
            </a:r>
            <a:r>
              <a:rPr lang="en-US" dirty="0"/>
              <a:t> (UJT)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dispozitiv</a:t>
            </a:r>
            <a:r>
              <a:rPr lang="en-US" dirty="0"/>
              <a:t> semiconductor cu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terminale</a:t>
            </a:r>
            <a:r>
              <a:rPr lang="en-US" dirty="0"/>
              <a:t> care are un </a:t>
            </a:r>
            <a:r>
              <a:rPr lang="en-US" dirty="0" err="1"/>
              <a:t>comportament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en-US" dirty="0"/>
              <a:t> </a:t>
            </a:r>
            <a:r>
              <a:rPr lang="en-US" dirty="0" err="1"/>
              <a:t>unic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Constă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bară</a:t>
            </a:r>
            <a:r>
              <a:rPr lang="en-US" dirty="0"/>
              <a:t> de material semiconductor de tip N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dopat</a:t>
            </a:r>
            <a:r>
              <a:rPr lang="en-US" dirty="0"/>
              <a:t> cu o </a:t>
            </a:r>
            <a:r>
              <a:rPr lang="en-US" dirty="0" err="1"/>
              <a:t>regiune</a:t>
            </a:r>
            <a:r>
              <a:rPr lang="en-US" dirty="0"/>
              <a:t> </a:t>
            </a:r>
            <a:r>
              <a:rPr lang="en-US" dirty="0" err="1"/>
              <a:t>semiconductoare</a:t>
            </a:r>
            <a:r>
              <a:rPr lang="en-US" dirty="0"/>
              <a:t> de tip P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, </a:t>
            </a:r>
            <a:r>
              <a:rPr lang="en-US" dirty="0" err="1"/>
              <a:t>acționând</a:t>
            </a:r>
            <a:r>
              <a:rPr lang="en-US" dirty="0"/>
              <a:t> ca o </a:t>
            </a:r>
            <a:r>
              <a:rPr lang="en-US" dirty="0" err="1"/>
              <a:t>poartă</a:t>
            </a:r>
            <a:r>
              <a:rPr lang="en-US" dirty="0"/>
              <a:t> </a:t>
            </a:r>
            <a:r>
              <a:rPr lang="en-US" dirty="0" err="1"/>
              <a:t>sensibilă</a:t>
            </a:r>
            <a:r>
              <a:rPr lang="en-US" dirty="0"/>
              <a:t> la </a:t>
            </a:r>
            <a:r>
              <a:rPr lang="en-US" dirty="0" err="1"/>
              <a:t>tensiune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Este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obișnuit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oscilatoare</a:t>
            </a:r>
            <a:r>
              <a:rPr lang="en-US" dirty="0"/>
              <a:t>, </a:t>
            </a:r>
            <a:r>
              <a:rPr lang="en-US" dirty="0" err="1"/>
              <a:t>temporizatoare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oscilatoare</a:t>
            </a:r>
            <a:r>
              <a:rPr lang="en-US" dirty="0"/>
              <a:t> </a:t>
            </a:r>
            <a:r>
              <a:rPr lang="en-US" dirty="0" err="1"/>
              <a:t>controlate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structurii</a:t>
            </a:r>
            <a:r>
              <a:rPr lang="en-US" dirty="0"/>
              <a:t> sale simple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unice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UJT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diodă</a:t>
            </a:r>
            <a:r>
              <a:rPr lang="en-US" dirty="0"/>
              <a:t> de </a:t>
            </a:r>
            <a:r>
              <a:rPr lang="en-US" dirty="0" err="1"/>
              <a:t>siliciu</a:t>
            </a:r>
            <a:r>
              <a:rPr lang="en-US" dirty="0"/>
              <a:t> cu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terminale</a:t>
            </a:r>
            <a:r>
              <a:rPr lang="en-US" dirty="0"/>
              <a:t>, </a:t>
            </a:r>
            <a:r>
              <a:rPr lang="en-US" dirty="0" err="1"/>
              <a:t>constând</a:t>
            </a:r>
            <a:r>
              <a:rPr lang="en-US" dirty="0"/>
              <a:t> din </a:t>
            </a:r>
            <a:r>
              <a:rPr lang="en-US" dirty="0" err="1"/>
              <a:t>terminale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1, </a:t>
            </a:r>
            <a:r>
              <a:rPr lang="en-US" dirty="0" err="1"/>
              <a:t>bază</a:t>
            </a:r>
            <a:r>
              <a:rPr lang="en-US" dirty="0"/>
              <a:t> 2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emi</a:t>
            </a:r>
            <a:r>
              <a:rPr lang="ro-RO" dirty="0"/>
              <a:t>t</a:t>
            </a:r>
            <a:r>
              <a:rPr lang="en-US" dirty="0" err="1"/>
              <a:t>ător</a:t>
            </a:r>
            <a:r>
              <a:rPr lang="en-US" dirty="0"/>
              <a:t>. Are </a:t>
            </a:r>
            <a:r>
              <a:rPr lang="en-US" b="1" dirty="0"/>
              <a:t>o </a:t>
            </a:r>
            <a:r>
              <a:rPr lang="en-US" b="1" dirty="0" err="1"/>
              <a:t>singură</a:t>
            </a:r>
            <a:r>
              <a:rPr lang="en-US" b="1" dirty="0"/>
              <a:t> </a:t>
            </a:r>
            <a:r>
              <a:rPr lang="en-US" b="1" dirty="0" err="1"/>
              <a:t>joncțiune</a:t>
            </a:r>
            <a:r>
              <a:rPr lang="en-US" b="1" dirty="0"/>
              <a:t> PN</a:t>
            </a:r>
            <a:r>
              <a:rPr lang="en-US" dirty="0"/>
              <a:t>.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se </a:t>
            </a:r>
            <a:r>
              <a:rPr lang="en-US" dirty="0" err="1"/>
              <a:t>numește</a:t>
            </a:r>
            <a:r>
              <a:rPr lang="en-US" dirty="0"/>
              <a:t> un </a:t>
            </a:r>
            <a:r>
              <a:rPr lang="en-US" dirty="0" err="1"/>
              <a:t>tranzistor</a:t>
            </a:r>
            <a:r>
              <a:rPr lang="en-US" dirty="0"/>
              <a:t> Uni Junction (UJT). </a:t>
            </a:r>
            <a:endParaRPr lang="ro-RO" dirty="0"/>
          </a:p>
          <a:p>
            <a:r>
              <a:rPr lang="en-US" dirty="0" err="1"/>
              <a:t>Diferă</a:t>
            </a:r>
            <a:r>
              <a:rPr lang="en-US" dirty="0"/>
              <a:t> de o </a:t>
            </a:r>
            <a:r>
              <a:rPr lang="en-US" dirty="0" err="1"/>
              <a:t>diodă</a:t>
            </a:r>
            <a:r>
              <a:rPr lang="en-US" dirty="0"/>
              <a:t> </a:t>
            </a:r>
            <a:r>
              <a:rPr lang="en-US" dirty="0" err="1"/>
              <a:t>obișnuită</a:t>
            </a:r>
            <a:r>
              <a:rPr lang="en-US" dirty="0"/>
              <a:t> </a:t>
            </a:r>
            <a:r>
              <a:rPr lang="ro-RO" dirty="0"/>
              <a:t>deoarece are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terminale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Diferă</a:t>
            </a:r>
            <a:r>
              <a:rPr lang="en-US" dirty="0"/>
              <a:t> de un FET </a:t>
            </a:r>
            <a:r>
              <a:rPr lang="en-US" dirty="0" err="1"/>
              <a:t>deoarece</a:t>
            </a:r>
            <a:r>
              <a:rPr lang="en-US" dirty="0"/>
              <a:t> nu are </a:t>
            </a:r>
            <a:r>
              <a:rPr lang="en-US" dirty="0" err="1"/>
              <a:t>capacitatea</a:t>
            </a:r>
            <a:r>
              <a:rPr lang="en-US" dirty="0"/>
              <a:t> de a </a:t>
            </a:r>
            <a:r>
              <a:rPr lang="en-US" dirty="0" err="1"/>
              <a:t>amplifica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FET are </a:t>
            </a:r>
            <a:r>
              <a:rPr lang="en-US" dirty="0" err="1"/>
              <a:t>capacitatea</a:t>
            </a:r>
            <a:r>
              <a:rPr lang="en-US" dirty="0"/>
              <a:t> de a </a:t>
            </a:r>
            <a:r>
              <a:rPr lang="en-US" dirty="0" err="1"/>
              <a:t>amplifica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UJT are </a:t>
            </a:r>
            <a:r>
              <a:rPr lang="en-US" dirty="0" err="1"/>
              <a:t>capacitatea</a:t>
            </a:r>
            <a:r>
              <a:rPr lang="en-US" dirty="0"/>
              <a:t> de a </a:t>
            </a:r>
            <a:r>
              <a:rPr lang="en-US" dirty="0" err="1"/>
              <a:t>controla</a:t>
            </a:r>
            <a:r>
              <a:rPr lang="en-US" dirty="0"/>
              <a:t> o </a:t>
            </a:r>
            <a:r>
              <a:rPr lang="en-US" dirty="0" err="1"/>
              <a:t>putere</a:t>
            </a:r>
            <a:r>
              <a:rPr lang="en-US" dirty="0"/>
              <a:t> mare de c</a:t>
            </a:r>
            <a:r>
              <a:rPr lang="ro-RO" dirty="0"/>
              <a:t>.a.</a:t>
            </a:r>
            <a:r>
              <a:rPr lang="en-US" dirty="0"/>
              <a:t> cu un </a:t>
            </a:r>
            <a:r>
              <a:rPr lang="en-US" dirty="0" err="1"/>
              <a:t>semnal</a:t>
            </a:r>
            <a:r>
              <a:rPr lang="en-US" dirty="0"/>
              <a:t> mic. </a:t>
            </a:r>
            <a:endParaRPr lang="ro-RO" dirty="0"/>
          </a:p>
          <a:p>
            <a:r>
              <a:rPr lang="en-US" dirty="0"/>
              <a:t>UJT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operat</a:t>
            </a:r>
            <a:r>
              <a:rPr lang="en-US" dirty="0"/>
              <a:t> cu o </a:t>
            </a:r>
            <a:r>
              <a:rPr lang="en-US" dirty="0" err="1"/>
              <a:t>joncțiune</a:t>
            </a:r>
            <a:r>
              <a:rPr lang="en-US" dirty="0"/>
              <a:t> de </a:t>
            </a:r>
            <a:r>
              <a:rPr lang="en-US" dirty="0" err="1"/>
              <a:t>emi</a:t>
            </a:r>
            <a:r>
              <a:rPr lang="ro-RO" dirty="0"/>
              <a:t>t</a:t>
            </a:r>
            <a:r>
              <a:rPr lang="en-US" dirty="0"/>
              <a:t>or </a:t>
            </a:r>
            <a:r>
              <a:rPr lang="ro-RO" dirty="0"/>
              <a:t>direct </a:t>
            </a:r>
            <a:r>
              <a:rPr lang="en-US" dirty="0" err="1"/>
              <a:t>polarizată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JFET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operată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normal cu </a:t>
            </a:r>
            <a:r>
              <a:rPr lang="en-US" dirty="0" err="1"/>
              <a:t>joncțiunea</a:t>
            </a:r>
            <a:r>
              <a:rPr lang="en-US" dirty="0"/>
              <a:t> de </a:t>
            </a:r>
            <a:r>
              <a:rPr lang="en-US" dirty="0" err="1"/>
              <a:t>poartă</a:t>
            </a:r>
            <a:r>
              <a:rPr lang="en-US" dirty="0"/>
              <a:t> </a:t>
            </a:r>
            <a:r>
              <a:rPr lang="ro-RO" dirty="0"/>
              <a:t>invers </a:t>
            </a:r>
            <a:r>
              <a:rPr lang="en-US" dirty="0" err="1"/>
              <a:t>polarizată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UJT are </a:t>
            </a:r>
            <a:r>
              <a:rPr lang="en-US" dirty="0" err="1"/>
              <a:t>caracteristici</a:t>
            </a:r>
            <a:r>
              <a:rPr lang="en-US" dirty="0"/>
              <a:t> de </a:t>
            </a:r>
            <a:r>
              <a:rPr lang="en-US" dirty="0" err="1"/>
              <a:t>rezistență</a:t>
            </a:r>
            <a:r>
              <a:rPr lang="en-US" dirty="0"/>
              <a:t> </a:t>
            </a:r>
            <a:r>
              <a:rPr lang="en-US" dirty="0" err="1"/>
              <a:t>negativă</a:t>
            </a:r>
            <a:r>
              <a:rPr lang="en-US" dirty="0"/>
              <a:t> (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en-US" dirty="0" err="1"/>
              <a:t>rezistență</a:t>
            </a:r>
            <a:r>
              <a:rPr lang="en-US" dirty="0"/>
              <a:t> </a:t>
            </a:r>
            <a:r>
              <a:rPr lang="en-US" dirty="0" err="1"/>
              <a:t>negativă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UJT </a:t>
            </a:r>
            <a:r>
              <a:rPr lang="en-US" dirty="0" err="1"/>
              <a:t>indică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emițătorului</a:t>
            </a:r>
            <a:r>
              <a:rPr lang="en-US" dirty="0"/>
              <a:t> (Vg) </a:t>
            </a:r>
            <a:r>
              <a:rPr lang="en-US" dirty="0" err="1"/>
              <a:t>scade</a:t>
            </a:r>
            <a:r>
              <a:rPr lang="en-US" dirty="0"/>
              <a:t>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emițătorului</a:t>
            </a:r>
            <a:r>
              <a:rPr lang="en-US" dirty="0"/>
              <a:t> (IE)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face util ca </a:t>
            </a:r>
            <a:r>
              <a:rPr lang="en-US" dirty="0" err="1"/>
              <a:t>oscilator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281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8" y="13970"/>
            <a:ext cx="7091363" cy="719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RO" b="1" dirty="0"/>
              <a:t>UJT - tranzistor </a:t>
            </a:r>
            <a:r>
              <a:rPr lang="ro-RO" b="1" dirty="0" err="1"/>
              <a:t>unijoncțiune</a:t>
            </a:r>
            <a:endParaRPr lang="en-GB" b="1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83604" y="640323"/>
            <a:ext cx="7091364" cy="5875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200" dirty="0" err="1"/>
              <a:t>Deși</a:t>
            </a:r>
            <a:r>
              <a:rPr lang="en-GB" altLang="en-US" sz="2200" dirty="0"/>
              <a:t> un </a:t>
            </a:r>
            <a:r>
              <a:rPr lang="en-GB" altLang="en-US" sz="2200" dirty="0" err="1"/>
              <a:t>tranzistor</a:t>
            </a:r>
            <a:r>
              <a:rPr lang="en-GB" altLang="en-US" sz="2200" dirty="0"/>
              <a:t> </a:t>
            </a:r>
            <a:r>
              <a:rPr lang="en-GB" altLang="en-US" sz="2200" dirty="0" err="1"/>
              <a:t>unijuncțional</a:t>
            </a:r>
            <a:r>
              <a:rPr lang="en-GB" altLang="en-US" sz="2200" dirty="0"/>
              <a:t> nu </a:t>
            </a:r>
            <a:r>
              <a:rPr lang="en-GB" altLang="en-US" sz="2200" dirty="0" err="1"/>
              <a:t>este</a:t>
            </a:r>
            <a:r>
              <a:rPr lang="en-GB" altLang="en-US" sz="2200" dirty="0"/>
              <a:t> un </a:t>
            </a:r>
            <a:r>
              <a:rPr lang="en-GB" altLang="en-US" sz="2200" dirty="0" err="1"/>
              <a:t>tiristor</a:t>
            </a:r>
            <a:r>
              <a:rPr lang="en-GB" altLang="en-US" sz="2200" dirty="0"/>
              <a:t>, </a:t>
            </a:r>
            <a:r>
              <a:rPr lang="en-GB" altLang="en-US" sz="2200" dirty="0" err="1"/>
              <a:t>acest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dispozitiv</a:t>
            </a:r>
            <a:r>
              <a:rPr lang="en-GB" altLang="en-US" sz="2200" dirty="0"/>
              <a:t> </a:t>
            </a:r>
            <a:r>
              <a:rPr lang="en-GB" altLang="en-US" sz="2200" dirty="0" err="1"/>
              <a:t>poate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declanșa</a:t>
            </a:r>
            <a:r>
              <a:rPr lang="en-GB" altLang="en-US" sz="2200" dirty="0"/>
              <a:t> </a:t>
            </a:r>
            <a:r>
              <a:rPr lang="en-GB" altLang="en-US" sz="2200" dirty="0" err="1"/>
              <a:t>tiristori</a:t>
            </a:r>
            <a:r>
              <a:rPr lang="en-GB" altLang="en-US" sz="2200" dirty="0"/>
              <a:t> cu un </a:t>
            </a:r>
            <a:r>
              <a:rPr lang="en-GB" altLang="en-US" sz="2200" dirty="0" err="1"/>
              <a:t>puls</a:t>
            </a:r>
            <a:r>
              <a:rPr lang="en-GB" altLang="en-US" sz="2200" dirty="0"/>
              <a:t> la </a:t>
            </a:r>
            <a:r>
              <a:rPr lang="en-GB" altLang="en-US" sz="2200" dirty="0" err="1"/>
              <a:t>baza</a:t>
            </a:r>
            <a:r>
              <a:rPr lang="en-GB" altLang="en-US" sz="2200" dirty="0"/>
              <a:t> B</a:t>
            </a:r>
            <a:r>
              <a:rPr lang="en-GB" altLang="en-US" sz="2200" baseline="-25000" dirty="0"/>
              <a:t>1</a:t>
            </a:r>
            <a:r>
              <a:rPr lang="en-GB" altLang="en-US" sz="2200" dirty="0"/>
              <a:t>. </a:t>
            </a:r>
            <a:endParaRPr lang="ro-RO" altLang="en-US" sz="2200" dirty="0"/>
          </a:p>
          <a:p>
            <a:pPr marL="0" indent="0">
              <a:buNone/>
            </a:pPr>
            <a:r>
              <a:rPr lang="en-GB" altLang="en-US" sz="2200" dirty="0"/>
              <a:t>Un </a:t>
            </a:r>
            <a:r>
              <a:rPr lang="ro-RO" altLang="en-US" sz="2200" dirty="0"/>
              <a:t>UJT </a:t>
            </a:r>
            <a:r>
              <a:rPr lang="en-GB" altLang="en-US" sz="2200" dirty="0" err="1"/>
              <a:t>este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compus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dintr</a:t>
            </a:r>
            <a:r>
              <a:rPr lang="en-GB" altLang="en-US" sz="2200" dirty="0"/>
              <a:t>-o </a:t>
            </a:r>
            <a:r>
              <a:rPr lang="en-GB" altLang="en-US" sz="2200" dirty="0" err="1"/>
              <a:t>bară</a:t>
            </a:r>
            <a:r>
              <a:rPr lang="en-GB" altLang="en-US" sz="2200" dirty="0"/>
              <a:t> de </a:t>
            </a:r>
            <a:r>
              <a:rPr lang="ro-RO" altLang="en-US" sz="2200" dirty="0"/>
              <a:t>Si</a:t>
            </a:r>
            <a:r>
              <a:rPr lang="en-GB" altLang="en-US" sz="2200" dirty="0"/>
              <a:t> de tip </a:t>
            </a:r>
            <a:r>
              <a:rPr lang="en-GB" altLang="en-US" sz="2200" i="1" dirty="0"/>
              <a:t>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având</a:t>
            </a:r>
            <a:r>
              <a:rPr lang="en-GB" altLang="en-US" sz="2200" dirty="0"/>
              <a:t> o </a:t>
            </a:r>
            <a:r>
              <a:rPr lang="en-GB" altLang="en-US" sz="2200" dirty="0" err="1"/>
              <a:t>conexiune</a:t>
            </a:r>
            <a:r>
              <a:rPr lang="en-GB" altLang="en-US" sz="2200" dirty="0"/>
              <a:t> de tip </a:t>
            </a:r>
            <a:r>
              <a:rPr lang="en-GB" altLang="en-US" sz="2200" i="1" dirty="0"/>
              <a:t>P</a:t>
            </a:r>
            <a:r>
              <a:rPr lang="en-GB" altLang="en-US" sz="2200" dirty="0"/>
              <a:t> la </a:t>
            </a:r>
            <a:r>
              <a:rPr lang="en-GB" altLang="en-US" sz="2200" dirty="0" err="1"/>
              <a:t>mijloc</a:t>
            </a:r>
            <a:r>
              <a:rPr lang="en-GB" altLang="en-US" sz="2200" dirty="0"/>
              <a:t>.  </a:t>
            </a:r>
            <a:r>
              <a:rPr lang="en-GB" altLang="en-US" sz="2200" dirty="0" err="1"/>
              <a:t>Conexiunile</a:t>
            </a:r>
            <a:r>
              <a:rPr lang="en-GB" altLang="en-US" sz="2200" dirty="0"/>
              <a:t> de la </a:t>
            </a:r>
            <a:r>
              <a:rPr lang="en-GB" altLang="en-US" sz="2200" dirty="0" err="1"/>
              <a:t>capetele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barei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sunt</a:t>
            </a:r>
            <a:r>
              <a:rPr lang="en-GB" altLang="en-US" sz="2200" dirty="0"/>
              <a:t> </a:t>
            </a:r>
            <a:r>
              <a:rPr lang="en-GB" altLang="en-US" sz="2200" dirty="0" err="1"/>
              <a:t>cunoscute</a:t>
            </a:r>
            <a:r>
              <a:rPr lang="en-GB" altLang="en-US" sz="2200" dirty="0"/>
              <a:t> sub </a:t>
            </a:r>
            <a:r>
              <a:rPr lang="en-GB" altLang="en-US" sz="2200" dirty="0" err="1"/>
              <a:t>numele</a:t>
            </a:r>
            <a:r>
              <a:rPr lang="en-GB" altLang="en-US" sz="2200" dirty="0"/>
              <a:t> de </a:t>
            </a:r>
            <a:r>
              <a:rPr lang="en-GB" altLang="en-US" sz="2200" dirty="0" err="1"/>
              <a:t>baze</a:t>
            </a:r>
            <a:r>
              <a:rPr lang="en-GB" altLang="en-US" sz="2200" dirty="0"/>
              <a:t> B</a:t>
            </a:r>
            <a:r>
              <a:rPr lang="en-GB" altLang="en-US" sz="2200" baseline="-25000" dirty="0"/>
              <a:t>1</a:t>
            </a:r>
            <a:r>
              <a:rPr lang="en-GB" altLang="en-US" sz="2200" dirty="0"/>
              <a:t> </a:t>
            </a:r>
            <a:r>
              <a:rPr lang="en-GB" altLang="en-US" sz="2200" dirty="0" err="1"/>
              <a:t>și</a:t>
            </a:r>
            <a:r>
              <a:rPr lang="en-GB" altLang="en-US" sz="2200" dirty="0"/>
              <a:t> B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; </a:t>
            </a:r>
            <a:r>
              <a:rPr lang="en-GB" altLang="en-US" sz="2200" dirty="0" err="1"/>
              <a:t>punctul</a:t>
            </a:r>
            <a:r>
              <a:rPr lang="en-GB" altLang="en-US" sz="2200" dirty="0"/>
              <a:t> </a:t>
            </a:r>
            <a:r>
              <a:rPr lang="en-GB" altLang="en-US" sz="2200" dirty="0" err="1"/>
              <a:t>mijlociu</a:t>
            </a:r>
            <a:r>
              <a:rPr lang="en-GB" altLang="en-US" sz="2200" dirty="0"/>
              <a:t> de tip </a:t>
            </a:r>
            <a:r>
              <a:rPr lang="en-GB" altLang="en-US" sz="2200" i="1" dirty="0"/>
              <a:t>P</a:t>
            </a:r>
            <a:r>
              <a:rPr lang="en-GB" altLang="en-US" sz="2200" dirty="0"/>
              <a:t> </a:t>
            </a:r>
            <a:r>
              <a:rPr lang="en-GB" altLang="en-US" sz="2200" dirty="0" err="1"/>
              <a:t>este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emitorul</a:t>
            </a:r>
            <a:r>
              <a:rPr lang="ro-RO" altLang="en-US" sz="2200" dirty="0"/>
              <a:t> </a:t>
            </a:r>
            <a:r>
              <a:rPr lang="ro-RO" altLang="en-US" sz="2200" i="1" dirty="0"/>
              <a:t>dopat puternic</a:t>
            </a:r>
            <a:r>
              <a:rPr lang="en-GB" altLang="en-US" sz="2200" dirty="0"/>
              <a:t>. </a:t>
            </a:r>
            <a:endParaRPr lang="ro-RO" altLang="en-US" sz="2200" dirty="0"/>
          </a:p>
          <a:p>
            <a:pPr marL="0" indent="0">
              <a:buNone/>
            </a:pPr>
            <a:r>
              <a:rPr lang="en-GB" altLang="en-US" sz="2200" dirty="0" err="1"/>
              <a:t>Rezistența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dintre</a:t>
            </a:r>
            <a:r>
              <a:rPr lang="en-GB" altLang="en-US" sz="2200" dirty="0"/>
              <a:t> B1 </a:t>
            </a:r>
            <a:r>
              <a:rPr lang="en-GB" altLang="en-US" sz="2200" dirty="0" err="1"/>
              <a:t>și</a:t>
            </a:r>
            <a:r>
              <a:rPr lang="en-GB" altLang="en-US" sz="2200" dirty="0"/>
              <a:t> B2 </a:t>
            </a:r>
            <a:r>
              <a:rPr lang="en-GB" altLang="en-US" sz="2200" dirty="0" err="1"/>
              <a:t>atunci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când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emi</a:t>
            </a:r>
            <a:r>
              <a:rPr lang="ro-RO" altLang="en-US" sz="2200" dirty="0"/>
              <a:t>torul</a:t>
            </a:r>
            <a:r>
              <a:rPr lang="en-GB" altLang="en-US" sz="2200" dirty="0"/>
              <a:t> </a:t>
            </a:r>
            <a:r>
              <a:rPr lang="en-GB" altLang="en-US" sz="2200" dirty="0" err="1"/>
              <a:t>este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în</a:t>
            </a:r>
            <a:r>
              <a:rPr lang="en-GB" altLang="en-US" sz="2200" dirty="0"/>
              <a:t> circuit </a:t>
            </a:r>
            <a:r>
              <a:rPr lang="en-GB" altLang="en-US" sz="2200" dirty="0" err="1"/>
              <a:t>deschis</a:t>
            </a:r>
            <a:r>
              <a:rPr lang="en-GB" altLang="en-US" sz="2200" dirty="0"/>
              <a:t> se </a:t>
            </a:r>
            <a:r>
              <a:rPr lang="en-GB" altLang="en-US" sz="2200" dirty="0" err="1"/>
              <a:t>numește</a:t>
            </a:r>
            <a:r>
              <a:rPr lang="en-GB" altLang="en-US" sz="2200" dirty="0"/>
              <a:t> </a:t>
            </a:r>
            <a:r>
              <a:rPr lang="en-GB" altLang="en-US" sz="2200" i="1" dirty="0" err="1"/>
              <a:t>rezistență</a:t>
            </a:r>
            <a:r>
              <a:rPr lang="en-GB" altLang="en-US" sz="2200" i="1" dirty="0"/>
              <a:t> </a:t>
            </a:r>
            <a:r>
              <a:rPr lang="en-GB" altLang="en-US" sz="2200" i="1" dirty="0" err="1"/>
              <a:t>interbază</a:t>
            </a:r>
            <a:r>
              <a:rPr lang="en-GB" altLang="en-US" sz="2200" dirty="0"/>
              <a:t>. </a:t>
            </a:r>
            <a:r>
              <a:rPr lang="en-GB" altLang="en-US" sz="2200" dirty="0" err="1"/>
              <a:t>Joncțiunea</a:t>
            </a:r>
            <a:r>
              <a:rPr lang="en-GB" altLang="en-US" sz="2200" dirty="0"/>
              <a:t> </a:t>
            </a:r>
            <a:r>
              <a:rPr lang="en-GB" altLang="en-US" sz="2200" dirty="0" err="1"/>
              <a:t>emi</a:t>
            </a:r>
            <a:r>
              <a:rPr lang="ro-RO" altLang="en-US" sz="2200" dirty="0" err="1"/>
              <a:t>to</a:t>
            </a:r>
            <a:r>
              <a:rPr lang="en-GB" altLang="en-US" sz="2200" dirty="0" err="1"/>
              <a:t>rului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este</a:t>
            </a:r>
            <a:r>
              <a:rPr lang="en-GB" altLang="en-US" sz="2200" dirty="0"/>
              <a:t> de </a:t>
            </a:r>
            <a:r>
              <a:rPr lang="en-GB" altLang="en-US" sz="2200" dirty="0" err="1"/>
              <a:t>obicei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situată</a:t>
            </a:r>
            <a:r>
              <a:rPr lang="en-GB" altLang="en-US" sz="2200" dirty="0"/>
              <a:t> </a:t>
            </a:r>
            <a:r>
              <a:rPr lang="en-GB" altLang="en-US" sz="2200" dirty="0" err="1"/>
              <a:t>mai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aproape</a:t>
            </a:r>
            <a:r>
              <a:rPr lang="en-GB" altLang="en-US" sz="2200" dirty="0"/>
              <a:t> de B2 </a:t>
            </a:r>
            <a:r>
              <a:rPr lang="en-GB" altLang="en-US" sz="2200" dirty="0" err="1"/>
              <a:t>decât</a:t>
            </a:r>
            <a:r>
              <a:rPr lang="en-GB" altLang="en-US" sz="2200" dirty="0"/>
              <a:t> de B</a:t>
            </a:r>
            <a:r>
              <a:rPr lang="ro-RO" altLang="en-US" sz="2200" dirty="0"/>
              <a:t>1</a:t>
            </a:r>
            <a:r>
              <a:rPr lang="en-GB" altLang="en-US" sz="2200" dirty="0"/>
              <a:t>, </a:t>
            </a:r>
            <a:r>
              <a:rPr lang="en-GB" altLang="en-US" sz="2200" dirty="0" err="1"/>
              <a:t>astfel</a:t>
            </a:r>
            <a:r>
              <a:rPr lang="en-GB" altLang="en-US" sz="2200" dirty="0"/>
              <a:t> </a:t>
            </a:r>
            <a:r>
              <a:rPr lang="en-GB" altLang="en-US" sz="2200" dirty="0" err="1"/>
              <a:t>încât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dispozitivul</a:t>
            </a:r>
            <a:r>
              <a:rPr lang="en-GB" altLang="en-US" sz="2200" dirty="0"/>
              <a:t> </a:t>
            </a:r>
            <a:r>
              <a:rPr lang="en-GB" altLang="en-US" sz="2200" dirty="0" err="1"/>
              <a:t>să</a:t>
            </a:r>
            <a:r>
              <a:rPr lang="en-GB" altLang="en-US" sz="2200" dirty="0"/>
              <a:t> nu fie </a:t>
            </a:r>
            <a:r>
              <a:rPr lang="en-GB" altLang="en-US" sz="2200" dirty="0" err="1"/>
              <a:t>simetric</a:t>
            </a:r>
            <a:r>
              <a:rPr lang="en-GB" altLang="en-US" sz="2200" dirty="0"/>
              <a:t>, </a:t>
            </a:r>
            <a:r>
              <a:rPr lang="en-GB" altLang="en-US" sz="2200" dirty="0" err="1"/>
              <a:t>deoarece</a:t>
            </a:r>
            <a:r>
              <a:rPr lang="en-GB" altLang="en-US" sz="2200" dirty="0"/>
              <a:t> o </a:t>
            </a:r>
            <a:r>
              <a:rPr lang="en-GB" altLang="en-US" sz="2200" dirty="0" err="1"/>
              <a:t>unitate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simetrică</a:t>
            </a:r>
            <a:r>
              <a:rPr lang="en-GB" altLang="en-US" sz="2200" dirty="0"/>
              <a:t> nu </a:t>
            </a:r>
            <a:r>
              <a:rPr lang="en-GB" altLang="en-US" sz="2200" dirty="0" err="1"/>
              <a:t>oferă</a:t>
            </a:r>
            <a:r>
              <a:rPr lang="en-GB" altLang="en-US" sz="2200" dirty="0"/>
              <a:t> </a:t>
            </a:r>
            <a:r>
              <a:rPr lang="en-GB" altLang="en-US" sz="2200" dirty="0" err="1"/>
              <a:t>caracteristici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electrice</a:t>
            </a:r>
            <a:r>
              <a:rPr lang="en-GB" altLang="en-US" sz="2200" dirty="0"/>
              <a:t> optime </a:t>
            </a:r>
            <a:r>
              <a:rPr lang="en-GB" altLang="en-US" sz="2200" dirty="0" err="1"/>
              <a:t>pentru</a:t>
            </a:r>
            <a:r>
              <a:rPr lang="en-GB" altLang="en-US" sz="2200" dirty="0"/>
              <a:t> </a:t>
            </a:r>
            <a:r>
              <a:rPr lang="en-GB" altLang="en-US" sz="2200" dirty="0" err="1"/>
              <a:t>majoritatea</a:t>
            </a:r>
            <a:r>
              <a:rPr lang="en-GB" altLang="en-US" sz="2200" dirty="0"/>
              <a:t> </a:t>
            </a:r>
            <a:r>
              <a:rPr lang="en-GB" altLang="en-US" sz="2200" dirty="0" err="1"/>
              <a:t>aplicațiilor</a:t>
            </a:r>
            <a:r>
              <a:rPr lang="en-GB" altLang="en-US" sz="2200" dirty="0"/>
              <a:t>. </a:t>
            </a:r>
            <a:endParaRPr lang="ro-RO" altLang="en-US" sz="2200" dirty="0"/>
          </a:p>
          <a:p>
            <a:pPr marL="0" indent="0">
              <a:buNone/>
            </a:pPr>
            <a:r>
              <a:rPr lang="en-GB" altLang="en-US" sz="2200" dirty="0"/>
              <a:t>Cu </a:t>
            </a:r>
            <a:r>
              <a:rPr lang="en-GB" altLang="en-US" sz="2200" dirty="0" err="1"/>
              <a:t>emitorul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deconectat</a:t>
            </a:r>
            <a:r>
              <a:rPr lang="en-GB" altLang="en-US" sz="2200" dirty="0"/>
              <a:t>, </a:t>
            </a:r>
            <a:r>
              <a:rPr lang="en-GB" altLang="en-US" sz="2200" dirty="0" err="1"/>
              <a:t>rezistența</a:t>
            </a:r>
            <a:r>
              <a:rPr lang="en-GB" altLang="en-US" sz="2200" dirty="0"/>
              <a:t> </a:t>
            </a:r>
            <a:r>
              <a:rPr lang="en-GB" altLang="en-US" sz="2200" dirty="0" err="1"/>
              <a:t>totală</a:t>
            </a:r>
            <a:r>
              <a:rPr lang="en-GB" altLang="en-US" sz="2200" dirty="0"/>
              <a:t> R</a:t>
            </a:r>
            <a:r>
              <a:rPr lang="en-GB" altLang="en-US" sz="2200" baseline="-25000" dirty="0"/>
              <a:t>BBO</a:t>
            </a:r>
            <a:r>
              <a:rPr lang="en-GB" altLang="en-US" sz="2200" dirty="0"/>
              <a:t>, </a:t>
            </a:r>
            <a:r>
              <a:rPr lang="en-GB" altLang="en-US" sz="2200" dirty="0" err="1"/>
              <a:t>este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suma</a:t>
            </a:r>
            <a:r>
              <a:rPr lang="en-GB" altLang="en-US" sz="2200" dirty="0"/>
              <a:t> R</a:t>
            </a:r>
            <a:r>
              <a:rPr lang="en-GB" altLang="en-US" sz="2200" baseline="-25000" dirty="0"/>
              <a:t>B1</a:t>
            </a:r>
            <a:r>
              <a:rPr lang="en-GB" altLang="en-US" sz="2200" dirty="0"/>
              <a:t> </a:t>
            </a:r>
            <a:r>
              <a:rPr lang="en-GB" altLang="en-US" sz="2200" dirty="0" err="1"/>
              <a:t>și</a:t>
            </a:r>
            <a:r>
              <a:rPr lang="en-GB" altLang="en-US" sz="2200" dirty="0"/>
              <a:t> R</a:t>
            </a:r>
            <a:r>
              <a:rPr lang="en-GB" altLang="en-US" sz="2200" baseline="-25000" dirty="0"/>
              <a:t>B2</a:t>
            </a:r>
            <a:r>
              <a:rPr lang="en-GB" altLang="en-US" sz="2200" dirty="0"/>
              <a:t>, </a:t>
            </a:r>
            <a:r>
              <a:rPr lang="en-GB" altLang="en-US" sz="2200" dirty="0" err="1"/>
              <a:t>așa</a:t>
            </a:r>
            <a:r>
              <a:rPr lang="en-GB" altLang="en-US" sz="2200" dirty="0"/>
              <a:t> cum se </a:t>
            </a:r>
            <a:r>
              <a:rPr lang="en-GB" altLang="en-US" sz="2200" dirty="0" err="1"/>
              <a:t>arată</a:t>
            </a:r>
            <a:r>
              <a:rPr lang="en-GB" altLang="en-US" sz="2200" dirty="0"/>
              <a:t> </a:t>
            </a:r>
            <a:r>
              <a:rPr lang="en-GB" altLang="en-US" sz="2200" dirty="0" err="1"/>
              <a:t>în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figura</a:t>
            </a:r>
            <a:r>
              <a:rPr lang="en-GB" altLang="en-US" sz="2200" dirty="0"/>
              <a:t> (b). R</a:t>
            </a:r>
            <a:r>
              <a:rPr lang="en-GB" altLang="en-US" sz="2200" baseline="-25000" dirty="0"/>
              <a:t>BBO</a:t>
            </a:r>
            <a:r>
              <a:rPr lang="en-GB" altLang="en-US" sz="2200" dirty="0"/>
              <a:t> </a:t>
            </a:r>
            <a:r>
              <a:rPr lang="en-GB" altLang="en-US" sz="2200" dirty="0" err="1"/>
              <a:t>variază</a:t>
            </a:r>
            <a:r>
              <a:rPr lang="en-GB" altLang="en-US" sz="2200" dirty="0"/>
              <a:t> </a:t>
            </a:r>
            <a:r>
              <a:rPr lang="en-GB" altLang="en-US" sz="2200" dirty="0" err="1"/>
              <a:t>între</a:t>
            </a:r>
            <a:r>
              <a:rPr lang="en-GB" altLang="en-US" sz="2200" dirty="0"/>
              <a:t> 4-12</a:t>
            </a:r>
            <a:r>
              <a:rPr lang="ro-RO" altLang="en-US" sz="2200" dirty="0"/>
              <a:t> </a:t>
            </a:r>
            <a:r>
              <a:rPr lang="en-GB" altLang="en-US" sz="2200" dirty="0"/>
              <a:t>k</a:t>
            </a:r>
            <a:r>
              <a:rPr lang="el-GR" altLang="en-US" sz="2200" dirty="0"/>
              <a:t>Ω </a:t>
            </a:r>
            <a:r>
              <a:rPr lang="en-GB" altLang="en-US" sz="2200" dirty="0" err="1"/>
              <a:t>pentru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diferite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tipuri</a:t>
            </a:r>
            <a:r>
              <a:rPr lang="en-GB" altLang="en-US" sz="2200" dirty="0"/>
              <a:t> de </a:t>
            </a:r>
            <a:r>
              <a:rPr lang="en-GB" altLang="en-US" sz="2200" dirty="0" err="1"/>
              <a:t>dispozitive</a:t>
            </a:r>
            <a:r>
              <a:rPr lang="en-GB" altLang="en-US" sz="2200" dirty="0"/>
              <a:t>. </a:t>
            </a:r>
            <a:endParaRPr lang="ro-RO" altLang="en-US" sz="2200" dirty="0"/>
          </a:p>
          <a:p>
            <a:pPr marL="0" indent="0">
              <a:buNone/>
            </a:pPr>
            <a:r>
              <a:rPr lang="en-GB" altLang="en-US" sz="2200" dirty="0" err="1"/>
              <a:t>Raportul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intrinsec</a:t>
            </a:r>
            <a:r>
              <a:rPr lang="en-GB" altLang="en-US" sz="2200" dirty="0"/>
              <a:t> de </a:t>
            </a:r>
            <a:r>
              <a:rPr lang="en-GB" altLang="en-US" sz="2200" dirty="0" err="1"/>
              <a:t>pauză</a:t>
            </a:r>
            <a:r>
              <a:rPr lang="en-GB" altLang="en-US" sz="2200" dirty="0"/>
              <a:t> </a:t>
            </a:r>
            <a:r>
              <a:rPr lang="el-GR" altLang="en-US" sz="2200" i="1" dirty="0">
                <a:solidFill>
                  <a:srgbClr val="FF0000"/>
                </a:solidFill>
              </a:rPr>
              <a:t>η</a:t>
            </a:r>
            <a:r>
              <a:rPr lang="el-GR" altLang="en-US" sz="2200" dirty="0"/>
              <a:t> </a:t>
            </a:r>
            <a:r>
              <a:rPr lang="en-GB" altLang="en-US" sz="2200" dirty="0" err="1"/>
              <a:t>este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raportul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dintre</a:t>
            </a:r>
            <a:r>
              <a:rPr lang="en-GB" altLang="en-US" sz="2200" dirty="0"/>
              <a:t> R</a:t>
            </a:r>
            <a:r>
              <a:rPr lang="en-GB" altLang="en-US" sz="2200" baseline="-25000" dirty="0"/>
              <a:t>B1</a:t>
            </a:r>
            <a:r>
              <a:rPr lang="en-GB" altLang="en-US" sz="2200" dirty="0"/>
              <a:t> </a:t>
            </a:r>
            <a:r>
              <a:rPr lang="en-GB" altLang="en-US" sz="2200" dirty="0" err="1"/>
              <a:t>și</a:t>
            </a:r>
            <a:r>
              <a:rPr lang="en-GB" altLang="en-US" sz="2200" dirty="0"/>
              <a:t> R</a:t>
            </a:r>
            <a:r>
              <a:rPr lang="en-GB" altLang="en-US" sz="2200" baseline="-25000" dirty="0"/>
              <a:t>BBO</a:t>
            </a:r>
            <a:r>
              <a:rPr lang="en-GB" altLang="en-US" sz="2200" dirty="0"/>
              <a:t>. </a:t>
            </a:r>
            <a:r>
              <a:rPr lang="en-GB" altLang="en-US" sz="2200" dirty="0" err="1"/>
              <a:t>Acesta</a:t>
            </a:r>
            <a:r>
              <a:rPr lang="en-GB" altLang="en-US" sz="2200" dirty="0"/>
              <a:t> </a:t>
            </a:r>
            <a:r>
              <a:rPr lang="en-GB" altLang="en-US" sz="2200" dirty="0" err="1"/>
              <a:t>variază</a:t>
            </a:r>
            <a:r>
              <a:rPr lang="en-GB" altLang="en-US" sz="2200" dirty="0"/>
              <a:t> de la 0,4 la 0,8 </a:t>
            </a:r>
            <a:r>
              <a:rPr lang="en-GB" altLang="en-US" sz="2200" dirty="0" err="1"/>
              <a:t>pentru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diferite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dispozitive</a:t>
            </a:r>
            <a:r>
              <a:rPr lang="en-GB" altLang="en-US" sz="2200" dirty="0"/>
              <a:t>. </a:t>
            </a:r>
            <a:endParaRPr lang="ro-RO" altLang="en-US" sz="2200" dirty="0"/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46" y="394126"/>
            <a:ext cx="3828226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011F0FDC-D94F-9891-5F87-6303F910F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046" y="3336785"/>
            <a:ext cx="3858877" cy="27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7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061BE6A-002F-25D5-1771-F9C7824B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441141" cy="603062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Funcționarea</a:t>
            </a:r>
            <a:r>
              <a:rPr lang="en-US" sz="3200" b="1" dirty="0"/>
              <a:t> </a:t>
            </a:r>
            <a:r>
              <a:rPr lang="en-US" sz="3200" b="1" dirty="0" err="1"/>
              <a:t>tranzistorului</a:t>
            </a:r>
            <a:r>
              <a:rPr lang="en-US" sz="3200" b="1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ED21A17-7965-C263-FF6E-B8630744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027905"/>
            <a:ext cx="8718176" cy="549709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err="1"/>
              <a:t>Funcționarea</a:t>
            </a:r>
            <a:r>
              <a:rPr lang="en-US" dirty="0"/>
              <a:t> UJT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înțeleasă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moduri</a:t>
            </a:r>
            <a:r>
              <a:rPr lang="en-US" dirty="0"/>
              <a:t> </a:t>
            </a:r>
            <a:r>
              <a:rPr lang="ro-RO" dirty="0"/>
              <a:t>de lucru </a:t>
            </a:r>
            <a:r>
              <a:rPr lang="en-US" dirty="0"/>
              <a:t>ca </a:t>
            </a:r>
            <a:r>
              <a:rPr lang="en-US" i="1" dirty="0"/>
              <a:t>Emi</a:t>
            </a:r>
            <a:r>
              <a:rPr lang="ro-RO" i="1" dirty="0"/>
              <a:t>t</a:t>
            </a:r>
            <a:r>
              <a:rPr lang="en-US" i="1" dirty="0"/>
              <a:t>or </a:t>
            </a:r>
            <a:r>
              <a:rPr lang="en-US" i="1" dirty="0" err="1"/>
              <a:t>deschis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i="1" dirty="0"/>
              <a:t>Emi</a:t>
            </a:r>
            <a:r>
              <a:rPr lang="ro-RO" i="1" dirty="0"/>
              <a:t>t</a:t>
            </a:r>
            <a:r>
              <a:rPr lang="en-US" i="1" dirty="0"/>
              <a:t>or la </a:t>
            </a:r>
            <a:r>
              <a:rPr lang="en-US" i="1" dirty="0" err="1"/>
              <a:t>potențial</a:t>
            </a:r>
            <a:r>
              <a:rPr lang="en-US" i="1" dirty="0"/>
              <a:t> </a:t>
            </a:r>
            <a:r>
              <a:rPr lang="en-US" i="1" dirty="0" err="1"/>
              <a:t>pozitiv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ro-RO" dirty="0"/>
              <a:t>În absența diferenței de potențial între emitor și oricare bază, există un curent extrem de mic de la B1 la B2. </a:t>
            </a:r>
          </a:p>
          <a:p>
            <a:pPr algn="just"/>
            <a:r>
              <a:rPr lang="en-US" b="1" dirty="0" err="1"/>
              <a:t>Emitor</a:t>
            </a:r>
            <a:r>
              <a:rPr lang="en-US" b="1" dirty="0"/>
              <a:t> </a:t>
            </a:r>
            <a:r>
              <a:rPr lang="en-US" b="1" dirty="0" err="1"/>
              <a:t>deschis</a:t>
            </a:r>
            <a:r>
              <a:rPr lang="ro-RO" dirty="0"/>
              <a:t>. </a:t>
            </a:r>
            <a:r>
              <a:rPr lang="en-US" dirty="0" err="1"/>
              <a:t>Dacă</a:t>
            </a:r>
            <a:r>
              <a:rPr lang="en-US" dirty="0"/>
              <a:t> se </a:t>
            </a:r>
            <a:r>
              <a:rPr lang="en-US" dirty="0" err="1"/>
              <a:t>aplică</a:t>
            </a:r>
            <a:r>
              <a:rPr lang="en-US" dirty="0"/>
              <a:t> </a:t>
            </a:r>
            <a:r>
              <a:rPr lang="en-US" dirty="0" err="1"/>
              <a:t>tensiune</a:t>
            </a:r>
            <a:r>
              <a:rPr lang="en-US" dirty="0"/>
              <a:t> la V</a:t>
            </a:r>
            <a:r>
              <a:rPr lang="en-US" sz="1800" dirty="0"/>
              <a:t>BB</a:t>
            </a:r>
            <a:r>
              <a:rPr lang="en-US" dirty="0"/>
              <a:t> cu </a:t>
            </a:r>
            <a:r>
              <a:rPr lang="en-US" dirty="0" err="1"/>
              <a:t>emi</a:t>
            </a:r>
            <a:r>
              <a:rPr lang="ro-RO" dirty="0"/>
              <a:t>t</a:t>
            </a:r>
            <a:r>
              <a:rPr lang="en-US" dirty="0" err="1"/>
              <a:t>orul</a:t>
            </a:r>
            <a:r>
              <a:rPr lang="en-US" dirty="0"/>
              <a:t> </a:t>
            </a:r>
            <a:r>
              <a:rPr lang="en-US" dirty="0" err="1"/>
              <a:t>deschis</a:t>
            </a:r>
            <a:r>
              <a:rPr lang="en-US" dirty="0"/>
              <a:t>, se </a:t>
            </a:r>
            <a:r>
              <a:rPr lang="en-US" dirty="0" err="1"/>
              <a:t>stabilește</a:t>
            </a:r>
            <a:r>
              <a:rPr lang="en-US" dirty="0"/>
              <a:t> un gradient de </a:t>
            </a:r>
            <a:r>
              <a:rPr lang="en-US" dirty="0" err="1"/>
              <a:t>tensiune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barei</a:t>
            </a:r>
            <a:r>
              <a:rPr lang="en-US" dirty="0"/>
              <a:t> de tip </a:t>
            </a:r>
            <a:r>
              <a:rPr lang="en-US" b="1" i="1" dirty="0"/>
              <a:t>n</a:t>
            </a:r>
            <a:r>
              <a:rPr lang="en-US" dirty="0"/>
              <a:t>.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emitorul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situat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de B2,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de </a:t>
            </a:r>
            <a:r>
              <a:rPr lang="en-US" dirty="0" err="1"/>
              <a:t>jumătate</a:t>
            </a:r>
            <a:r>
              <a:rPr lang="en-US" dirty="0"/>
              <a:t> din V</a:t>
            </a:r>
            <a:r>
              <a:rPr lang="en-US" sz="1800" dirty="0"/>
              <a:t>BB</a:t>
            </a:r>
            <a:r>
              <a:rPr lang="en-US" dirty="0"/>
              <a:t>  </a:t>
            </a:r>
            <a:r>
              <a:rPr lang="ro-RO" dirty="0"/>
              <a:t>este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B1. </a:t>
            </a:r>
            <a:r>
              <a:rPr lang="en-US" dirty="0" err="1"/>
              <a:t>Tensiunea</a:t>
            </a:r>
            <a:r>
              <a:rPr lang="en-US" dirty="0"/>
              <a:t> V1 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B1, </a:t>
            </a:r>
            <a:r>
              <a:rPr lang="en-US" dirty="0" err="1"/>
              <a:t>așa</a:t>
            </a:r>
            <a:r>
              <a:rPr lang="en-US" dirty="0"/>
              <a:t> cum se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figură</a:t>
            </a:r>
            <a:r>
              <a:rPr lang="en-US" dirty="0"/>
              <a:t>, </a:t>
            </a:r>
            <a:r>
              <a:rPr lang="en-US" dirty="0" err="1"/>
              <a:t>stabilește</a:t>
            </a:r>
            <a:r>
              <a:rPr lang="en-US" dirty="0"/>
              <a:t> o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pe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en-US" b="1" i="1" dirty="0" err="1"/>
              <a:t>pn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emitorului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întrerupt</a:t>
            </a:r>
            <a:r>
              <a:rPr lang="en-US" dirty="0"/>
              <a:t>.</a:t>
            </a:r>
            <a:r>
              <a:rPr lang="ro-RO" dirty="0"/>
              <a:t> Dispozitivul este în stare </a:t>
            </a:r>
            <a:r>
              <a:rPr lang="ro-RO" b="1" dirty="0"/>
              <a:t>OFF</a:t>
            </a:r>
            <a:r>
              <a:rPr lang="ro-RO" dirty="0"/>
              <a:t>.</a:t>
            </a:r>
          </a:p>
          <a:p>
            <a:pPr algn="just"/>
            <a:r>
              <a:rPr lang="en-US" b="1" dirty="0" err="1"/>
              <a:t>Emitor</a:t>
            </a:r>
            <a:r>
              <a:rPr lang="en-US" b="1" dirty="0"/>
              <a:t> la </a:t>
            </a:r>
            <a:r>
              <a:rPr lang="en-US" b="1" dirty="0" err="1"/>
              <a:t>potențial</a:t>
            </a:r>
            <a:r>
              <a:rPr lang="en-US" b="1" dirty="0"/>
              <a:t> </a:t>
            </a:r>
            <a:r>
              <a:rPr lang="en-US" b="1" dirty="0" err="1"/>
              <a:t>pozitiv</a:t>
            </a:r>
            <a:r>
              <a:rPr lang="ro-RO" b="1" dirty="0"/>
              <a:t>. </a:t>
            </a:r>
            <a:r>
              <a:rPr lang="en-US" dirty="0" err="1"/>
              <a:t>Dacă</a:t>
            </a:r>
            <a:r>
              <a:rPr lang="en-US" dirty="0"/>
              <a:t> se </a:t>
            </a:r>
            <a:r>
              <a:rPr lang="en-US" dirty="0" err="1"/>
              <a:t>aplică</a:t>
            </a:r>
            <a:r>
              <a:rPr lang="en-US" dirty="0"/>
              <a:t> o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pozitivă</a:t>
            </a:r>
            <a:r>
              <a:rPr lang="en-US" dirty="0"/>
              <a:t> la </a:t>
            </a:r>
            <a:r>
              <a:rPr lang="en-US" dirty="0" err="1"/>
              <a:t>emitor</a:t>
            </a:r>
            <a:r>
              <a:rPr lang="en-US" dirty="0"/>
              <a:t>,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en-US" b="1" i="1" dirty="0" err="1"/>
              <a:t>pn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/>
              <a:t>polarizată</a:t>
            </a:r>
            <a:r>
              <a:rPr lang="en-US" dirty="0"/>
              <a:t> invers </a:t>
            </a:r>
            <a:r>
              <a:rPr lang="en-US" dirty="0" err="1"/>
              <a:t>atâta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V1.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la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/>
              <a:t>depășește</a:t>
            </a:r>
            <a:r>
              <a:rPr lang="en-US" dirty="0"/>
              <a:t> V1. </a:t>
            </a:r>
            <a:r>
              <a:rPr lang="en-US" dirty="0" err="1"/>
              <a:t>Joncțiunea</a:t>
            </a:r>
            <a:r>
              <a:rPr lang="en-US" dirty="0"/>
              <a:t> PN V</a:t>
            </a:r>
            <a:r>
              <a:rPr lang="en-US" sz="1800" dirty="0"/>
              <a:t>BB</a:t>
            </a:r>
            <a:r>
              <a:rPr lang="en-US" dirty="0"/>
              <a:t>  </a:t>
            </a:r>
            <a:r>
              <a:rPr lang="en-US" dirty="0" err="1"/>
              <a:t>devine</a:t>
            </a:r>
            <a:r>
              <a:rPr lang="en-US" dirty="0"/>
              <a:t> </a:t>
            </a:r>
            <a:r>
              <a:rPr lang="ro-RO" dirty="0"/>
              <a:t>direct polarizată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, g</a:t>
            </a:r>
            <a:r>
              <a:rPr lang="ro-RO" dirty="0"/>
              <a:t>olurile</a:t>
            </a:r>
            <a:r>
              <a:rPr lang="en-US" dirty="0"/>
              <a:t> sunt injectate din material de tip </a:t>
            </a:r>
            <a:r>
              <a:rPr lang="en-US" b="1" i="1" dirty="0"/>
              <a:t>p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bara de tip </a:t>
            </a:r>
            <a:r>
              <a:rPr lang="en-US" b="1" i="1" dirty="0"/>
              <a:t>n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g</a:t>
            </a:r>
            <a:r>
              <a:rPr lang="ro-RO" dirty="0"/>
              <a:t>oluri</a:t>
            </a:r>
            <a:r>
              <a:rPr lang="en-US" dirty="0"/>
              <a:t> sunt </a:t>
            </a:r>
            <a:r>
              <a:rPr lang="en-US" dirty="0" err="1"/>
              <a:t>respinse</a:t>
            </a:r>
            <a:r>
              <a:rPr lang="en-US" dirty="0"/>
              <a:t> de </a:t>
            </a:r>
            <a:r>
              <a:rPr lang="ro-RO" dirty="0"/>
              <a:t>potențialul </a:t>
            </a:r>
            <a:r>
              <a:rPr lang="en-US" dirty="0" err="1"/>
              <a:t>pozitiv</a:t>
            </a:r>
            <a:r>
              <a:rPr lang="ro-RO" dirty="0"/>
              <a:t> al</a:t>
            </a:r>
            <a:r>
              <a:rPr lang="en-US" dirty="0"/>
              <a:t> terminal</a:t>
            </a:r>
            <a:r>
              <a:rPr lang="ro-RO" dirty="0"/>
              <a:t>ului</a:t>
            </a:r>
            <a:r>
              <a:rPr lang="en-US" dirty="0"/>
              <a:t> </a:t>
            </a:r>
            <a:r>
              <a:rPr lang="ro-RO" dirty="0"/>
              <a:t>B2 </a:t>
            </a:r>
            <a:r>
              <a:rPr lang="en-US" dirty="0" err="1"/>
              <a:t>și</a:t>
            </a:r>
            <a:r>
              <a:rPr lang="en-US" dirty="0"/>
              <a:t> sunt </a:t>
            </a:r>
            <a:r>
              <a:rPr lang="en-US" dirty="0" err="1"/>
              <a:t>atrași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terminalul</a:t>
            </a:r>
            <a:r>
              <a:rPr lang="en-US" dirty="0"/>
              <a:t> </a:t>
            </a:r>
            <a:r>
              <a:rPr lang="ro-RO" dirty="0"/>
              <a:t>B1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acumulare</a:t>
            </a:r>
            <a:r>
              <a:rPr lang="en-US" dirty="0"/>
              <a:t> de g</a:t>
            </a:r>
            <a:r>
              <a:rPr lang="ro-RO" dirty="0"/>
              <a:t>oluri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en-US" dirty="0"/>
              <a:t> la</a:t>
            </a:r>
            <a:r>
              <a:rPr lang="ro-RO" dirty="0"/>
              <a:t>interfața cu</a:t>
            </a:r>
            <a:r>
              <a:rPr lang="en-US" dirty="0"/>
              <a:t> </a:t>
            </a:r>
            <a:r>
              <a:rPr lang="ro-RO" dirty="0"/>
              <a:t>B1 </a:t>
            </a:r>
            <a:r>
              <a:rPr lang="en-US" dirty="0" err="1"/>
              <a:t>sc</a:t>
            </a:r>
            <a:r>
              <a:rPr lang="ro-RO" dirty="0" err="1"/>
              <a:t>ade</a:t>
            </a:r>
            <a:r>
              <a:rPr lang="en-US" dirty="0"/>
              <a:t> </a:t>
            </a:r>
            <a:r>
              <a:rPr lang="en-US" dirty="0" err="1"/>
              <a:t>rezistenț</a:t>
            </a:r>
            <a:r>
              <a:rPr lang="ro-RO" dirty="0"/>
              <a:t>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secțiune</a:t>
            </a:r>
            <a:r>
              <a:rPr lang="en-US" dirty="0"/>
              <a:t> a </a:t>
            </a:r>
            <a:r>
              <a:rPr lang="en-US" dirty="0" err="1"/>
              <a:t>barei</a:t>
            </a:r>
            <a:r>
              <a:rPr lang="en-US" dirty="0"/>
              <a:t>. </a:t>
            </a:r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de la </a:t>
            </a:r>
            <a:r>
              <a:rPr lang="en-US" dirty="0" err="1"/>
              <a:t>emitor</a:t>
            </a:r>
            <a:r>
              <a:rPr lang="en-US" dirty="0"/>
              <a:t> la B1 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deci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emițătorului</a:t>
            </a:r>
            <a:r>
              <a:rPr lang="en-US" dirty="0"/>
              <a:t> </a:t>
            </a:r>
            <a:r>
              <a:rPr lang="en-US" b="1" dirty="0"/>
              <a:t>Ig</a:t>
            </a:r>
            <a:r>
              <a:rPr lang="en-US" dirty="0"/>
              <a:t>  </a:t>
            </a:r>
            <a:r>
              <a:rPr lang="en-US" dirty="0" err="1"/>
              <a:t>crește</a:t>
            </a:r>
            <a:r>
              <a:rPr lang="en-US" dirty="0"/>
              <a:t>. Pe </a:t>
            </a:r>
            <a:r>
              <a:rPr lang="en-US" dirty="0" err="1"/>
              <a:t>măsură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se </a:t>
            </a:r>
            <a:r>
              <a:rPr lang="en-US" dirty="0" err="1"/>
              <a:t>injectează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g</a:t>
            </a:r>
            <a:r>
              <a:rPr lang="ro-RO" dirty="0"/>
              <a:t>oluri</a:t>
            </a:r>
            <a:r>
              <a:rPr lang="en-US" dirty="0"/>
              <a:t>,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ajunge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din </a:t>
            </a:r>
            <a:r>
              <a:rPr lang="en-US" dirty="0" err="1"/>
              <a:t>urmă</a:t>
            </a:r>
            <a:r>
              <a:rPr lang="en-US" dirty="0"/>
              <a:t> la o </a:t>
            </a:r>
            <a:r>
              <a:rPr lang="en-US" dirty="0" err="1"/>
              <a:t>condiție</a:t>
            </a:r>
            <a:r>
              <a:rPr lang="en-US" dirty="0"/>
              <a:t> de </a:t>
            </a:r>
            <a:r>
              <a:rPr lang="en-US" dirty="0" err="1"/>
              <a:t>saturație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moment,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emitorului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limitat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de </a:t>
            </a:r>
            <a:r>
              <a:rPr lang="en-US" dirty="0" err="1"/>
              <a:t>sursa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a </a:t>
            </a:r>
            <a:r>
              <a:rPr lang="en-US" dirty="0" err="1"/>
              <a:t>emitorului</a:t>
            </a:r>
            <a:r>
              <a:rPr lang="en-US" dirty="0"/>
              <a:t>. </a:t>
            </a:r>
            <a:r>
              <a:rPr lang="en-US" dirty="0" err="1"/>
              <a:t>Dispozitivul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acum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b="1" dirty="0"/>
              <a:t>ON</a:t>
            </a:r>
            <a:r>
              <a:rPr lang="en-US" dirty="0"/>
              <a:t>.</a:t>
            </a:r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A4ECAC21-C2DB-C8C3-AAE4-24BD471F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253" y="4197792"/>
            <a:ext cx="2219635" cy="1943371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DB74821B-3E12-2095-4F87-D8262D9F6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788" y="256459"/>
            <a:ext cx="1942433" cy="1761559"/>
          </a:xfrm>
          <a:prstGeom prst="rect">
            <a:avLst/>
          </a:prstGeom>
        </p:spPr>
      </p:pic>
      <p:pic>
        <p:nvPicPr>
          <p:cNvPr id="14" name="Picture 2" descr="https://upload.wikimedia.org/wikipedia/commons/3/3f/UJT_struttura.png">
            <a:extLst>
              <a:ext uri="{FF2B5EF4-FFF2-40B4-BE49-F238E27FC236}">
                <a16:creationId xmlns:a16="http://schemas.microsoft.com/office/drawing/2014/main" id="{72F90862-4A3A-7277-4965-803865CE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584" y="2302041"/>
            <a:ext cx="858420" cy="15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24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2" y="326510"/>
            <a:ext cx="6180683" cy="62800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200" dirty="0"/>
              <a:t>Simbolul diagramei schematice UJT reprezintă emitorul cu o săgeată, care arată direcția curentului convențional când joncțiunea emitor-bază conduce un curent. </a:t>
            </a:r>
          </a:p>
          <a:p>
            <a:pPr marL="0" indent="0" algn="just">
              <a:buNone/>
            </a:pPr>
            <a:r>
              <a:rPr lang="ro-RO" sz="2200" dirty="0"/>
              <a:t>Un UJT complementar folosește o bază de tip </a:t>
            </a:r>
            <a:r>
              <a:rPr lang="ro-RO" sz="2200" i="1" dirty="0">
                <a:solidFill>
                  <a:srgbClr val="FF0000"/>
                </a:solidFill>
              </a:rPr>
              <a:t>p</a:t>
            </a:r>
            <a:r>
              <a:rPr lang="ro-RO" sz="2200" dirty="0"/>
              <a:t> și un emitor de tip </a:t>
            </a:r>
            <a:r>
              <a:rPr lang="ro-RO" sz="2200" i="1" dirty="0">
                <a:solidFill>
                  <a:srgbClr val="FF0000"/>
                </a:solidFill>
              </a:rPr>
              <a:t>n</a:t>
            </a:r>
            <a:r>
              <a:rPr lang="ro-RO" sz="2200" dirty="0">
                <a:solidFill>
                  <a:srgbClr val="FF0000"/>
                </a:solidFill>
              </a:rPr>
              <a:t> </a:t>
            </a:r>
            <a:r>
              <a:rPr lang="ro-RO" sz="2200" dirty="0"/>
              <a:t>și funcționează la fel ca dispozitivul de bază de tip </a:t>
            </a:r>
            <a:r>
              <a:rPr lang="ro-RO" sz="2200" i="1" dirty="0">
                <a:solidFill>
                  <a:srgbClr val="FF0000"/>
                </a:solidFill>
              </a:rPr>
              <a:t>n</a:t>
            </a:r>
            <a:r>
              <a:rPr lang="ro-RO" sz="2200" dirty="0"/>
              <a:t>, dar cu toate polaritățile U inversate. </a:t>
            </a:r>
          </a:p>
          <a:p>
            <a:pPr marL="0" indent="0" algn="just">
              <a:buNone/>
            </a:pPr>
            <a:r>
              <a:rPr lang="ro-RO" sz="2200" dirty="0"/>
              <a:t>Structura unui UJT este similară cu cea a unui JFET cu canal N, dar UJT este operat cu joncțiunea emitorului polarizat direct în timp ce JFET este în mod normal operat cu joncțiunea poartă polarizată invers. </a:t>
            </a:r>
          </a:p>
          <a:p>
            <a:pPr marL="0" indent="0" algn="just">
              <a:buNone/>
            </a:pPr>
            <a:r>
              <a:rPr lang="ro-RO" sz="2200" i="1" dirty="0">
                <a:solidFill>
                  <a:srgbClr val="FF0000"/>
                </a:solidFill>
              </a:rPr>
              <a:t>UJT este un dispozitiv cu rezistență negativă controlat de curent</a:t>
            </a:r>
          </a:p>
          <a:p>
            <a:pPr marL="0" indent="0" algn="just">
              <a:buNone/>
            </a:pPr>
            <a:endParaRPr lang="ro-RO" sz="2200" i="1" dirty="0">
              <a:solidFill>
                <a:srgbClr val="FF0000"/>
              </a:solidFill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797F3A64-D5B7-CA60-D283-42DB76649689}"/>
              </a:ext>
            </a:extLst>
          </p:cNvPr>
          <p:cNvSpPr txBox="1"/>
          <p:nvPr/>
        </p:nvSpPr>
        <p:spPr>
          <a:xfrm>
            <a:off x="386542" y="4852214"/>
            <a:ext cx="52148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Curba</a:t>
            </a:r>
            <a:r>
              <a:rPr lang="en-US" dirty="0"/>
              <a:t> </a:t>
            </a:r>
            <a:r>
              <a:rPr lang="en-US" dirty="0" err="1"/>
              <a:t>caracteristică</a:t>
            </a:r>
            <a:r>
              <a:rPr lang="en-US" dirty="0"/>
              <a:t> a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ro-RO" dirty="0"/>
              <a:t>:</a:t>
            </a:r>
            <a:endParaRPr lang="en-US" dirty="0"/>
          </a:p>
          <a:p>
            <a:r>
              <a:rPr lang="en-US" dirty="0" err="1"/>
              <a:t>Dincolo</a:t>
            </a:r>
            <a:r>
              <a:rPr lang="en-US" dirty="0"/>
              <a:t> de </a:t>
            </a:r>
            <a:r>
              <a:rPr lang="en-US" dirty="0" err="1"/>
              <a:t>punctul</a:t>
            </a:r>
            <a:r>
              <a:rPr lang="en-US" dirty="0"/>
              <a:t> de </a:t>
            </a:r>
            <a:r>
              <a:rPr lang="en-US" dirty="0" err="1"/>
              <a:t>vârf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pe </a:t>
            </a:r>
            <a:r>
              <a:rPr lang="en-US" dirty="0" err="1"/>
              <a:t>măsură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en-US" dirty="0" err="1"/>
              <a:t>rezistență</a:t>
            </a:r>
            <a:r>
              <a:rPr lang="en-US" dirty="0"/>
              <a:t> </a:t>
            </a:r>
            <a:r>
              <a:rPr lang="en-US" dirty="0" err="1"/>
              <a:t>negativă</a:t>
            </a:r>
            <a:r>
              <a:rPr lang="en-US" dirty="0"/>
              <a:t>.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atinge</a:t>
            </a:r>
            <a:r>
              <a:rPr lang="en-US" dirty="0"/>
              <a:t> un minim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punctul</a:t>
            </a:r>
            <a:r>
              <a:rPr lang="en-US" dirty="0"/>
              <a:t> de vale. </a:t>
            </a:r>
            <a:r>
              <a:rPr lang="en-US" dirty="0" err="1"/>
              <a:t>Rezistența</a:t>
            </a:r>
            <a:r>
              <a:rPr lang="en-US" dirty="0"/>
              <a:t> RB1, </a:t>
            </a:r>
            <a:r>
              <a:rPr lang="en-US" dirty="0" err="1"/>
              <a:t>rezistența</a:t>
            </a:r>
            <a:r>
              <a:rPr lang="en-US" dirty="0"/>
              <a:t> de </a:t>
            </a:r>
            <a:r>
              <a:rPr lang="en-US" dirty="0" err="1"/>
              <a:t>saturație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punctul</a:t>
            </a:r>
            <a:r>
              <a:rPr lang="en-US" dirty="0"/>
              <a:t> de vale.</a:t>
            </a: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FEB149E6-BA9F-5034-38EE-A36BA672B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065" y="984435"/>
            <a:ext cx="5636343" cy="48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7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72F57A5-C3DB-15CC-1EFE-26412851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241"/>
            <a:ext cx="10515600" cy="617563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FET cu </a:t>
            </a:r>
            <a:r>
              <a:rPr lang="en-US" dirty="0" err="1"/>
              <a:t>heterostructură</a:t>
            </a:r>
            <a:r>
              <a:rPr lang="en-US" dirty="0"/>
              <a:t>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conceptul</a:t>
            </a:r>
            <a:r>
              <a:rPr lang="en-US" dirty="0"/>
              <a:t> de </a:t>
            </a:r>
            <a:r>
              <a:rPr lang="en-US" dirty="0" err="1"/>
              <a:t>dopaj</a:t>
            </a:r>
            <a:r>
              <a:rPr lang="en-US" dirty="0"/>
              <a:t> de </a:t>
            </a:r>
            <a:r>
              <a:rPr lang="en-US" dirty="0" err="1"/>
              <a:t>modulație</a:t>
            </a:r>
            <a:r>
              <a:rPr lang="en-US" dirty="0"/>
              <a:t>. </a:t>
            </a:r>
            <a:r>
              <a:rPr lang="en-US" dirty="0" err="1"/>
              <a:t>Dispozitivul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dirty="0" err="1"/>
              <a:t>tranzistor</a:t>
            </a:r>
            <a:r>
              <a:rPr lang="en-US" dirty="0"/>
              <a:t> cu </a:t>
            </a:r>
            <a:r>
              <a:rPr lang="en-US" dirty="0" err="1"/>
              <a:t>efect</a:t>
            </a:r>
            <a:r>
              <a:rPr lang="en-US" dirty="0"/>
              <a:t> de </a:t>
            </a:r>
            <a:r>
              <a:rPr lang="en-US" dirty="0" err="1"/>
              <a:t>câmp</a:t>
            </a:r>
            <a:r>
              <a:rPr lang="en-US" dirty="0"/>
              <a:t> cu </a:t>
            </a:r>
            <a:r>
              <a:rPr lang="en-US" dirty="0" err="1"/>
              <a:t>modulație</a:t>
            </a:r>
            <a:r>
              <a:rPr lang="ro-RO" dirty="0"/>
              <a:t> de dopaj </a:t>
            </a:r>
            <a:r>
              <a:rPr lang="en-US" dirty="0"/>
              <a:t> (</a:t>
            </a:r>
            <a:r>
              <a:rPr lang="en-US" b="1" dirty="0"/>
              <a:t>MODFET</a:t>
            </a:r>
            <a:r>
              <a:rPr lang="en-US" dirty="0"/>
              <a:t>)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tranzistor</a:t>
            </a:r>
            <a:r>
              <a:rPr lang="en-US" dirty="0"/>
              <a:t> cu </a:t>
            </a:r>
            <a:r>
              <a:rPr lang="en-US" dirty="0" err="1"/>
              <a:t>mobilitate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 a </a:t>
            </a:r>
            <a:r>
              <a:rPr lang="en-US" dirty="0" err="1"/>
              <a:t>electronilor</a:t>
            </a:r>
            <a:r>
              <a:rPr lang="en-US" dirty="0"/>
              <a:t> (</a:t>
            </a:r>
            <a:r>
              <a:rPr lang="en-US" b="1" dirty="0"/>
              <a:t>HEMT)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tranzistor</a:t>
            </a:r>
            <a:r>
              <a:rPr lang="en-US" dirty="0"/>
              <a:t> cu </a:t>
            </a:r>
            <a:r>
              <a:rPr lang="en-US" dirty="0" err="1"/>
              <a:t>efect</a:t>
            </a:r>
            <a:r>
              <a:rPr lang="en-US" dirty="0"/>
              <a:t> de </a:t>
            </a:r>
            <a:r>
              <a:rPr lang="en-US" dirty="0" err="1"/>
              <a:t>câmp</a:t>
            </a:r>
            <a:r>
              <a:rPr lang="en-US" dirty="0"/>
              <a:t> cu </a:t>
            </a:r>
            <a:r>
              <a:rPr lang="en-US" dirty="0" err="1"/>
              <a:t>poartă</a:t>
            </a:r>
            <a:r>
              <a:rPr lang="en-US" dirty="0"/>
              <a:t> </a:t>
            </a:r>
            <a:r>
              <a:rPr lang="en-US" dirty="0" err="1"/>
              <a:t>bidimensională</a:t>
            </a:r>
            <a:r>
              <a:rPr lang="en-US" dirty="0"/>
              <a:t> (</a:t>
            </a:r>
            <a:r>
              <a:rPr lang="en-US" b="1" dirty="0"/>
              <a:t>TEGFET</a:t>
            </a:r>
            <a:r>
              <a:rPr lang="en-US" dirty="0"/>
              <a:t>) etc.</a:t>
            </a:r>
            <a:endParaRPr lang="ro-RO" dirty="0"/>
          </a:p>
          <a:p>
            <a:r>
              <a:rPr lang="en-US" dirty="0"/>
              <a:t>S-a </a:t>
            </a:r>
            <a:r>
              <a:rPr lang="en-US" dirty="0" err="1"/>
              <a:t>demonstrat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sarcinile</a:t>
            </a:r>
            <a:r>
              <a:rPr lang="en-US" dirty="0"/>
              <a:t> </a:t>
            </a:r>
            <a:r>
              <a:rPr lang="en-US" dirty="0" err="1"/>
              <a:t>polare</a:t>
            </a:r>
            <a:r>
              <a:rPr lang="en-US" dirty="0"/>
              <a:t> create la </a:t>
            </a:r>
            <a:r>
              <a:rPr lang="en-US" dirty="0" err="1"/>
              <a:t>interfețe</a:t>
            </a:r>
            <a:r>
              <a:rPr lang="en-US" dirty="0"/>
              <a:t> de piezoelectric </a:t>
            </a:r>
            <a:r>
              <a:rPr lang="en-US" dirty="0" err="1"/>
              <a:t>și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Polarizarea</a:t>
            </a:r>
            <a:r>
              <a:rPr lang="en-US" dirty="0"/>
              <a:t> </a:t>
            </a:r>
            <a:r>
              <a:rPr lang="en-US" dirty="0" err="1"/>
              <a:t>spontană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ro-RO" dirty="0"/>
              <a:t> </a:t>
            </a:r>
            <a:r>
              <a:rPr lang="en-US" dirty="0"/>
              <a:t>fi </a:t>
            </a:r>
            <a:r>
              <a:rPr lang="en-US" dirty="0" err="1"/>
              <a:t>exploatat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crea</a:t>
            </a:r>
            <a:r>
              <a:rPr lang="ro-RO" dirty="0"/>
              <a:t> sarcini</a:t>
            </a:r>
            <a:r>
              <a:rPr lang="en-US" dirty="0"/>
              <a:t> </a:t>
            </a:r>
            <a:r>
              <a:rPr lang="ro-RO" dirty="0"/>
              <a:t>libere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abordare</a:t>
            </a:r>
            <a:r>
              <a:rPr lang="en-US" dirty="0"/>
              <a:t> a </a:t>
            </a:r>
            <a:r>
              <a:rPr lang="en-US" dirty="0" err="1"/>
              <a:t>devenit</a:t>
            </a:r>
            <a:r>
              <a:rPr lang="en-US" dirty="0"/>
              <a:t> </a:t>
            </a:r>
            <a:r>
              <a:rPr lang="en-US" dirty="0" err="1"/>
              <a:t>destul</a:t>
            </a:r>
            <a:r>
              <a:rPr lang="en-US" dirty="0"/>
              <a:t> de </a:t>
            </a:r>
            <a:r>
              <a:rPr lang="en-US" dirty="0" err="1"/>
              <a:t>dominantă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dispozitivele</a:t>
            </a:r>
            <a:r>
              <a:rPr lang="en-US" dirty="0"/>
              <a:t> pe </a:t>
            </a:r>
            <a:r>
              <a:rPr lang="en-US" dirty="0" err="1"/>
              <a:t>bază</a:t>
            </a:r>
            <a:r>
              <a:rPr lang="en-US" dirty="0"/>
              <a:t> de </a:t>
            </a:r>
            <a:r>
              <a:rPr lang="en-US" dirty="0" err="1"/>
              <a:t>nitrură</a:t>
            </a:r>
            <a:r>
              <a:rPr lang="en-US" dirty="0"/>
              <a:t>. </a:t>
            </a:r>
            <a:r>
              <a:rPr lang="en-US" dirty="0" err="1"/>
              <a:t>Tranzistoarele</a:t>
            </a:r>
            <a:r>
              <a:rPr lang="en-US" dirty="0"/>
              <a:t> cu </a:t>
            </a:r>
            <a:r>
              <a:rPr lang="en-US" dirty="0" err="1"/>
              <a:t>efect</a:t>
            </a:r>
            <a:r>
              <a:rPr lang="en-US" dirty="0"/>
              <a:t> de </a:t>
            </a:r>
            <a:r>
              <a:rPr lang="en-US" dirty="0" err="1"/>
              <a:t>câmp</a:t>
            </a:r>
            <a:r>
              <a:rPr lang="en-US" dirty="0"/>
              <a:t> cu </a:t>
            </a:r>
            <a:r>
              <a:rPr lang="en-US" dirty="0" err="1"/>
              <a:t>heterostructură</a:t>
            </a:r>
            <a:r>
              <a:rPr lang="en-US" dirty="0"/>
              <a:t> (HFET)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avantaje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MESFET-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MOSFET-</a:t>
            </a:r>
            <a:r>
              <a:rPr lang="en-US" dirty="0" err="1"/>
              <a:t>uri</a:t>
            </a:r>
            <a:r>
              <a:rPr lang="en-US" dirty="0"/>
              <a:t>. O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tipică</a:t>
            </a:r>
            <a:r>
              <a:rPr lang="en-US" dirty="0"/>
              <a:t> a </a:t>
            </a:r>
            <a:r>
              <a:rPr lang="en-US" dirty="0" err="1"/>
              <a:t>dispozitivului</a:t>
            </a:r>
            <a:r>
              <a:rPr lang="en-US" dirty="0"/>
              <a:t> </a:t>
            </a:r>
            <a:r>
              <a:rPr lang="en-US" dirty="0" err="1"/>
              <a:t>dopat</a:t>
            </a:r>
            <a:r>
              <a:rPr lang="en-US" dirty="0"/>
              <a:t> cu </a:t>
            </a:r>
            <a:r>
              <a:rPr lang="en-US" dirty="0" err="1"/>
              <a:t>modulație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prezentată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AlGaAs</a:t>
            </a:r>
            <a:r>
              <a:rPr lang="en-US" dirty="0"/>
              <a:t>/GaAs, </a:t>
            </a:r>
            <a:r>
              <a:rPr lang="en-US" dirty="0" err="1"/>
              <a:t>substratul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GaAs </a:t>
            </a:r>
            <a:r>
              <a:rPr lang="en-US" dirty="0" err="1"/>
              <a:t>semiizolator</a:t>
            </a:r>
            <a:r>
              <a:rPr lang="en-US" dirty="0"/>
              <a:t> pe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crescut</a:t>
            </a:r>
            <a:r>
              <a:rPr lang="en-US" dirty="0"/>
              <a:t> un </a:t>
            </a:r>
            <a:r>
              <a:rPr lang="en-US" dirty="0" err="1"/>
              <a:t>strat</a:t>
            </a:r>
            <a:r>
              <a:rPr lang="en-US" dirty="0"/>
              <a:t> de GaAs </a:t>
            </a:r>
            <a:r>
              <a:rPr lang="en-US" dirty="0" err="1"/>
              <a:t>nedopat</a:t>
            </a:r>
            <a:r>
              <a:rPr lang="en-US" dirty="0"/>
              <a:t>. O </a:t>
            </a:r>
            <a:r>
              <a:rPr lang="en-US" dirty="0" err="1"/>
              <a:t>heterostructură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formată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depunerea</a:t>
            </a:r>
            <a:r>
              <a:rPr lang="en-US" dirty="0"/>
              <a:t> de </a:t>
            </a:r>
            <a:r>
              <a:rPr lang="en-US" dirty="0" err="1"/>
              <a:t>AlGaAs</a:t>
            </a:r>
            <a:r>
              <a:rPr lang="en-US" dirty="0"/>
              <a:t> care sunt </a:t>
            </a:r>
            <a:r>
              <a:rPr lang="en-US" dirty="0" err="1"/>
              <a:t>lăsate</a:t>
            </a:r>
            <a:r>
              <a:rPr lang="en-US" dirty="0"/>
              <a:t> </a:t>
            </a:r>
            <a:r>
              <a:rPr lang="en-US" dirty="0" err="1"/>
              <a:t>nedopate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oferi</a:t>
            </a:r>
            <a:r>
              <a:rPr lang="en-US" dirty="0"/>
              <a:t> o </a:t>
            </a:r>
            <a:r>
              <a:rPr lang="en-US" dirty="0" err="1"/>
              <a:t>regiune</a:t>
            </a:r>
            <a:r>
              <a:rPr lang="en-US" dirty="0"/>
              <a:t> „</a:t>
            </a:r>
            <a:r>
              <a:rPr lang="ro-RO" dirty="0"/>
              <a:t>spațială</a:t>
            </a:r>
            <a:r>
              <a:rPr lang="en-US" dirty="0"/>
              <a:t>”. </a:t>
            </a:r>
            <a:r>
              <a:rPr lang="en-US" dirty="0" err="1"/>
              <a:t>Materialul</a:t>
            </a:r>
            <a:r>
              <a:rPr lang="en-US" dirty="0"/>
              <a:t> de </a:t>
            </a:r>
            <a:r>
              <a:rPr lang="en-US" dirty="0" err="1"/>
              <a:t>barieră</a:t>
            </a:r>
            <a:r>
              <a:rPr lang="en-US" dirty="0"/>
              <a:t> </a:t>
            </a:r>
            <a:r>
              <a:rPr lang="en-US" dirty="0" err="1"/>
              <a:t>rămas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puternic</a:t>
            </a:r>
            <a:r>
              <a:rPr lang="en-US" dirty="0"/>
              <a:t> </a:t>
            </a:r>
            <a:r>
              <a:rPr lang="en-US" dirty="0" err="1"/>
              <a:t>dopat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din </a:t>
            </a:r>
            <a:r>
              <a:rPr lang="en-US" dirty="0" err="1"/>
              <a:t>urmă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depus</a:t>
            </a:r>
            <a:r>
              <a:rPr lang="en-US" dirty="0"/>
              <a:t> un </a:t>
            </a:r>
            <a:r>
              <a:rPr lang="ro-RO" dirty="0"/>
              <a:t>ultim </a:t>
            </a:r>
            <a:r>
              <a:rPr lang="en-US" dirty="0" err="1"/>
              <a:t>strat</a:t>
            </a:r>
            <a:r>
              <a:rPr lang="en-US" dirty="0"/>
              <a:t> de GaAs </a:t>
            </a:r>
            <a:r>
              <a:rPr lang="en-US" dirty="0" err="1"/>
              <a:t>puternic</a:t>
            </a:r>
            <a:r>
              <a:rPr lang="en-US" dirty="0"/>
              <a:t> </a:t>
            </a:r>
            <a:r>
              <a:rPr lang="en-US" dirty="0" err="1"/>
              <a:t>dopat</a:t>
            </a:r>
            <a:r>
              <a:rPr lang="en-US" dirty="0"/>
              <a:t> pe care sunt </a:t>
            </a:r>
            <a:r>
              <a:rPr lang="en-US" dirty="0" err="1"/>
              <a:t>depuse</a:t>
            </a:r>
            <a:r>
              <a:rPr lang="en-US" dirty="0"/>
              <a:t> </a:t>
            </a:r>
            <a:r>
              <a:rPr lang="en-US" dirty="0" err="1"/>
              <a:t>contactele</a:t>
            </a:r>
            <a:r>
              <a:rPr lang="en-US" dirty="0"/>
              <a:t> </a:t>
            </a:r>
            <a:r>
              <a:rPr lang="en-US" dirty="0" err="1"/>
              <a:t>ohmice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Stratul</a:t>
            </a:r>
            <a:r>
              <a:rPr lang="en-US" dirty="0"/>
              <a:t> de </a:t>
            </a:r>
            <a:r>
              <a:rPr lang="ro-RO" dirty="0"/>
              <a:t>sus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RO" dirty="0"/>
              <a:t>decapat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poarta</a:t>
            </a:r>
            <a:r>
              <a:rPr lang="en-US" dirty="0"/>
              <a:t> Schottky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depusă</a:t>
            </a:r>
            <a:r>
              <a:rPr lang="en-US" dirty="0"/>
              <a:t> pe </a:t>
            </a:r>
            <a:r>
              <a:rPr lang="en-US" dirty="0" err="1"/>
              <a:t>materialul</a:t>
            </a:r>
            <a:r>
              <a:rPr lang="en-US" dirty="0"/>
              <a:t> cu </a:t>
            </a:r>
            <a:r>
              <a:rPr lang="en-US" dirty="0" err="1"/>
              <a:t>barieră</a:t>
            </a:r>
            <a:r>
              <a:rPr lang="en-US" dirty="0"/>
              <a:t> </a:t>
            </a:r>
            <a:r>
              <a:rPr lang="en-US" dirty="0" err="1"/>
              <a:t>înaltă</a:t>
            </a:r>
            <a:r>
              <a:rPr lang="ro-R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08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937013-8364-6247-7C20-95EB641A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131943" cy="894332"/>
          </a:xfrm>
        </p:spPr>
        <p:txBody>
          <a:bodyPr/>
          <a:lstStyle/>
          <a:p>
            <a:r>
              <a:rPr lang="ro-RO" dirty="0"/>
              <a:t>Circuitul echivalent al UJT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0D468E1-A270-0A66-2042-EAE3ADCD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17" y="1259458"/>
            <a:ext cx="7494489" cy="5233416"/>
          </a:xfrm>
        </p:spPr>
        <p:txBody>
          <a:bodyPr>
            <a:normAutofit/>
          </a:bodyPr>
          <a:lstStyle/>
          <a:p>
            <a:r>
              <a:rPr lang="ro-RO" sz="2200" dirty="0"/>
              <a:t>Circuitul echivalent al UJT constă din o </a:t>
            </a:r>
            <a:r>
              <a:rPr lang="ro-RO" sz="2200" b="1" i="1" dirty="0" err="1"/>
              <a:t>pn</a:t>
            </a:r>
            <a:r>
              <a:rPr lang="ro-RO" sz="2200" b="1" i="1" dirty="0"/>
              <a:t> </a:t>
            </a:r>
            <a:r>
              <a:rPr lang="ro-RO" sz="2200" dirty="0"/>
              <a:t>joncțiune (diodă) și 2 rezistențe RB1 (emitor-baza 1) și RB2 (emitor-baza 2).  Rezistența dintre baza 1 și baza 2 este rezistența </a:t>
            </a:r>
            <a:r>
              <a:rPr lang="ro-RO" sz="2200" dirty="0" err="1"/>
              <a:t>interbază</a:t>
            </a:r>
            <a:r>
              <a:rPr lang="ro-RO" sz="2200" dirty="0"/>
              <a:t> </a:t>
            </a:r>
            <a:r>
              <a:rPr lang="ro-RO" sz="2200" b="1" dirty="0"/>
              <a:t>RBB = RB1+RB2</a:t>
            </a:r>
            <a:r>
              <a:rPr lang="ro-RO" sz="2200" dirty="0"/>
              <a:t>. Când terminalul emitorului este deschis și potențialul este aplicat între cele 2 baze, un gradient de potențial V1 este stabilit de-a lungul barei de </a:t>
            </a:r>
            <a:r>
              <a:rPr lang="ro-RO" sz="2200" b="1" i="1" dirty="0"/>
              <a:t>n-</a:t>
            </a:r>
            <a:r>
              <a:rPr lang="ro-RO" sz="2200" dirty="0"/>
              <a:t>Si. Căderea de potențial pe RB1 va fi: </a:t>
            </a:r>
          </a:p>
          <a:p>
            <a:endParaRPr lang="ro-RO" sz="2200" dirty="0"/>
          </a:p>
          <a:p>
            <a:endParaRPr lang="ro-RO" sz="2200" dirty="0"/>
          </a:p>
          <a:p>
            <a:r>
              <a:rPr lang="ro-RO" sz="2200" dirty="0"/>
              <a:t>Raportul </a:t>
            </a:r>
            <a:r>
              <a:rPr lang="ro-RO" sz="2200" b="1" dirty="0"/>
              <a:t>ɳ = V1/VBB raportul de pauză intrinsec /</a:t>
            </a:r>
            <a:r>
              <a:rPr lang="ro-RO" sz="2200" b="1" dirty="0" err="1"/>
              <a:t>Intrinsic</a:t>
            </a:r>
            <a:r>
              <a:rPr lang="ro-RO" sz="2200" b="1" dirty="0"/>
              <a:t> </a:t>
            </a:r>
            <a:r>
              <a:rPr lang="ro-RO" sz="2200" b="1" dirty="0" err="1"/>
              <a:t>standoff</a:t>
            </a:r>
            <a:r>
              <a:rPr lang="ro-RO" sz="2200" b="1" dirty="0"/>
              <a:t> </a:t>
            </a:r>
            <a:r>
              <a:rPr lang="ro-RO" sz="2200" b="1" dirty="0" err="1"/>
              <a:t>ratio</a:t>
            </a:r>
            <a:endParaRPr lang="ro-RO" sz="2200" b="1" dirty="0"/>
          </a:p>
          <a:p>
            <a:endParaRPr lang="ro-RO" sz="2200" b="1" dirty="0"/>
          </a:p>
          <a:p>
            <a:r>
              <a:rPr lang="ro-RO" sz="2200" b="1" dirty="0"/>
              <a:t>Și are valori tipice între 4 </a:t>
            </a:r>
            <a:r>
              <a:rPr lang="ro-RO" sz="2200" b="1" dirty="0" err="1"/>
              <a:t>kOhmi</a:t>
            </a:r>
            <a:r>
              <a:rPr lang="ro-RO" sz="2200" b="1" dirty="0"/>
              <a:t> și 10 </a:t>
            </a:r>
            <a:r>
              <a:rPr lang="ro-RO" sz="2200" b="1" dirty="0" err="1"/>
              <a:t>kOhmi</a:t>
            </a:r>
            <a:r>
              <a:rPr lang="ro-RO" sz="2200" b="1" dirty="0"/>
              <a:t>.</a:t>
            </a:r>
            <a:endParaRPr lang="en-US" sz="2200" b="1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6FF7CFCC-60A2-49AE-7FF4-AA1132AA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806" y="2322513"/>
            <a:ext cx="3858877" cy="273711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3077479D-A769-26BE-4204-0A2A4A2DD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678" y="3429000"/>
            <a:ext cx="1735574" cy="922023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5D7E3720-23F8-7DFB-AAEB-A31CF1A2B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410" y="4871809"/>
            <a:ext cx="1600842" cy="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3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35C186-7D17-F00F-DAF0-64D4F3BF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19732" cy="65279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Tipuri</a:t>
            </a:r>
            <a:r>
              <a:rPr lang="en-US" b="1" dirty="0"/>
              <a:t> de </a:t>
            </a:r>
            <a:r>
              <a:rPr lang="ro-RO" b="1" dirty="0"/>
              <a:t>UJT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12C274-5938-1A02-E94D-5D02A67A2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239544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UJT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construcția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caracteristicile</a:t>
            </a:r>
            <a:r>
              <a:rPr lang="en-US" dirty="0"/>
              <a:t> lor:</a:t>
            </a:r>
            <a:endParaRPr lang="ro-RO" dirty="0"/>
          </a:p>
          <a:p>
            <a:r>
              <a:rPr lang="en-US" b="1" dirty="0" err="1"/>
              <a:t>Tranzistor</a:t>
            </a:r>
            <a:r>
              <a:rPr lang="en-US" b="1" dirty="0"/>
              <a:t> </a:t>
            </a:r>
            <a:r>
              <a:rPr lang="en-US" b="1" dirty="0" err="1"/>
              <a:t>Unijonc</a:t>
            </a:r>
            <a:r>
              <a:rPr lang="ro-RO" b="1" dirty="0"/>
              <a:t>ține convențional </a:t>
            </a:r>
            <a:r>
              <a:rPr lang="ro-RO" dirty="0"/>
              <a:t>- e</a:t>
            </a:r>
            <a:r>
              <a:rPr lang="en-US" dirty="0" err="1"/>
              <a:t>ste</a:t>
            </a:r>
            <a:r>
              <a:rPr lang="en-US" dirty="0"/>
              <a:t> un </a:t>
            </a:r>
            <a:r>
              <a:rPr lang="en-US" dirty="0" err="1"/>
              <a:t>tranzistor</a:t>
            </a:r>
            <a:r>
              <a:rPr lang="en-US" dirty="0"/>
              <a:t> UJT normal, care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dispozitiv</a:t>
            </a:r>
            <a:r>
              <a:rPr lang="en-US" dirty="0"/>
              <a:t> cu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terminale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declanșarea</a:t>
            </a:r>
            <a:r>
              <a:rPr lang="en-US" dirty="0"/>
              <a:t> </a:t>
            </a:r>
            <a:r>
              <a:rPr lang="en-US" dirty="0" err="1"/>
              <a:t>aplicațiilor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diodă</a:t>
            </a:r>
            <a:r>
              <a:rPr lang="en-US" dirty="0"/>
              <a:t> </a:t>
            </a:r>
            <a:r>
              <a:rPr lang="en-US" dirty="0" err="1"/>
              <a:t>conectată</a:t>
            </a:r>
            <a:r>
              <a:rPr lang="en-US" dirty="0"/>
              <a:t> la </a:t>
            </a:r>
            <a:r>
              <a:rPr lang="ro-RO" dirty="0"/>
              <a:t>un </a:t>
            </a:r>
            <a:r>
              <a:rPr lang="en-US" dirty="0" err="1"/>
              <a:t>divizor</a:t>
            </a:r>
            <a:r>
              <a:rPr lang="en-US" dirty="0"/>
              <a:t> </a:t>
            </a:r>
            <a:r>
              <a:rPr lang="en-US" dirty="0" err="1"/>
              <a:t>rezistiv</a:t>
            </a:r>
            <a:r>
              <a:rPr lang="en-US" dirty="0"/>
              <a:t>. </a:t>
            </a:r>
            <a:r>
              <a:rPr lang="en-US" dirty="0" err="1"/>
              <a:t>Rămâne</a:t>
            </a:r>
            <a:r>
              <a:rPr lang="en-US" dirty="0"/>
              <a:t> o </a:t>
            </a:r>
            <a:r>
              <a:rPr lang="en-US" dirty="0" err="1"/>
              <a:t>componentă</a:t>
            </a:r>
            <a:r>
              <a:rPr lang="en-US" dirty="0"/>
              <a:t> </a:t>
            </a:r>
            <a:r>
              <a:rPr lang="en-US" dirty="0" err="1"/>
              <a:t>simplă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fiabilă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Tranzistor</a:t>
            </a:r>
            <a:r>
              <a:rPr lang="en-US" b="1" dirty="0"/>
              <a:t> </a:t>
            </a:r>
            <a:r>
              <a:rPr lang="en-US" b="1" dirty="0" err="1"/>
              <a:t>Unijunc</a:t>
            </a:r>
            <a:r>
              <a:rPr lang="ro-RO" b="1" dirty="0" err="1"/>
              <a:t>țiune</a:t>
            </a:r>
            <a:r>
              <a:rPr lang="en-US" b="1" dirty="0"/>
              <a:t> </a:t>
            </a:r>
            <a:r>
              <a:rPr lang="en-US" b="1" dirty="0" err="1"/>
              <a:t>Complementar</a:t>
            </a:r>
            <a:r>
              <a:rPr lang="ro-RO" b="1" dirty="0"/>
              <a:t> </a:t>
            </a:r>
            <a:r>
              <a:rPr lang="ro-RO" dirty="0"/>
              <a:t>- e</a:t>
            </a:r>
            <a:r>
              <a:rPr lang="en-US" dirty="0" err="1"/>
              <a:t>ste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similar cu UJT </a:t>
            </a:r>
            <a:r>
              <a:rPr lang="ro-RO" dirty="0"/>
              <a:t>normal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cu </a:t>
            </a:r>
            <a:r>
              <a:rPr lang="en-US" dirty="0" err="1"/>
              <a:t>materiale</a:t>
            </a:r>
            <a:r>
              <a:rPr lang="en-US" dirty="0"/>
              <a:t> de </a:t>
            </a:r>
            <a:r>
              <a:rPr lang="en-US" dirty="0" err="1"/>
              <a:t>conductivitate</a:t>
            </a:r>
            <a:r>
              <a:rPr lang="en-US" dirty="0"/>
              <a:t> </a:t>
            </a:r>
            <a:r>
              <a:rPr lang="en-US" dirty="0" err="1"/>
              <a:t>complementare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regiunile</a:t>
            </a:r>
            <a:r>
              <a:rPr lang="en-US" dirty="0"/>
              <a:t> </a:t>
            </a:r>
            <a:r>
              <a:rPr lang="en-US" dirty="0" err="1"/>
              <a:t>emi</a:t>
            </a:r>
            <a:r>
              <a:rPr lang="ro-RO" dirty="0"/>
              <a:t>torului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baz</a:t>
            </a:r>
            <a:r>
              <a:rPr lang="ro-RO" dirty="0"/>
              <a:t>ei</a:t>
            </a:r>
            <a:r>
              <a:rPr lang="en-US" dirty="0"/>
              <a:t>. De </a:t>
            </a:r>
            <a:r>
              <a:rPr lang="en-US" dirty="0" err="1"/>
              <a:t>aici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numele</a:t>
            </a:r>
            <a:r>
              <a:rPr lang="en-US" dirty="0"/>
              <a:t> </a:t>
            </a:r>
            <a:r>
              <a:rPr lang="en-US" dirty="0" err="1"/>
              <a:t>complementar</a:t>
            </a:r>
            <a:r>
              <a:rPr lang="en-US" dirty="0"/>
              <a:t> UJT.</a:t>
            </a:r>
            <a:r>
              <a:rPr lang="ro-RO" dirty="0"/>
              <a:t> </a:t>
            </a:r>
          </a:p>
          <a:p>
            <a:r>
              <a:rPr lang="en-US" b="1" dirty="0" err="1"/>
              <a:t>Tranzistor</a:t>
            </a:r>
            <a:r>
              <a:rPr lang="en-US" b="1" dirty="0"/>
              <a:t> </a:t>
            </a:r>
            <a:r>
              <a:rPr lang="en-US" b="1" dirty="0" err="1"/>
              <a:t>unijunc</a:t>
            </a:r>
            <a:r>
              <a:rPr lang="ro-RO" b="1" dirty="0" err="1"/>
              <a:t>țiune</a:t>
            </a:r>
            <a:r>
              <a:rPr lang="en-US" b="1" dirty="0"/>
              <a:t> </a:t>
            </a:r>
            <a:r>
              <a:rPr lang="en-US" b="1" dirty="0" err="1"/>
              <a:t>programabil</a:t>
            </a:r>
            <a:r>
              <a:rPr lang="ro-RO" b="1" dirty="0"/>
              <a:t> (PUT) </a:t>
            </a:r>
            <a:r>
              <a:rPr lang="ro-RO" dirty="0"/>
              <a:t>– </a:t>
            </a:r>
            <a:r>
              <a:rPr lang="en-US" dirty="0" err="1"/>
              <a:t>este</a:t>
            </a:r>
            <a:r>
              <a:rPr lang="ro-RO" dirty="0"/>
              <a:t> </a:t>
            </a:r>
            <a:r>
              <a:rPr lang="en-US" dirty="0"/>
              <a:t>un UJT cu </a:t>
            </a:r>
            <a:r>
              <a:rPr lang="en-US" dirty="0" err="1"/>
              <a:t>adăugarea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terminal de </a:t>
            </a:r>
            <a:r>
              <a:rPr lang="en-US" dirty="0" err="1"/>
              <a:t>poartă</a:t>
            </a:r>
            <a:r>
              <a:rPr lang="en-US" dirty="0"/>
              <a:t> care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extern al </a:t>
            </a:r>
            <a:r>
              <a:rPr lang="en-US" dirty="0" err="1"/>
              <a:t>caracteristicilor</a:t>
            </a:r>
            <a:r>
              <a:rPr lang="en-US" dirty="0"/>
              <a:t> sale de </a:t>
            </a:r>
            <a:r>
              <a:rPr lang="en-US" dirty="0" err="1"/>
              <a:t>comutare</a:t>
            </a:r>
            <a:r>
              <a:rPr lang="en-US" dirty="0"/>
              <a:t>. PUT-</a:t>
            </a:r>
            <a:r>
              <a:rPr lang="en-US" dirty="0" err="1"/>
              <a:t>ul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dezvoltat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continuare</a:t>
            </a:r>
            <a:r>
              <a:rPr lang="en-US" dirty="0"/>
              <a:t> de la UJT normal. </a:t>
            </a:r>
            <a:r>
              <a:rPr lang="en-US" dirty="0" err="1"/>
              <a:t>Acesta</a:t>
            </a:r>
            <a:r>
              <a:rPr lang="en-US" dirty="0"/>
              <a:t> are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terminale</a:t>
            </a:r>
            <a:r>
              <a:rPr lang="en-US" dirty="0"/>
              <a:t> </a:t>
            </a:r>
            <a:r>
              <a:rPr lang="en-US" dirty="0" err="1"/>
              <a:t>emițătoare</a:t>
            </a:r>
            <a:r>
              <a:rPr lang="en-US" dirty="0"/>
              <a:t> (E1 </a:t>
            </a:r>
            <a:r>
              <a:rPr lang="en-US" dirty="0" err="1"/>
              <a:t>și</a:t>
            </a:r>
            <a:r>
              <a:rPr lang="en-US" dirty="0"/>
              <a:t> E2), o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terminală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(B) </a:t>
            </a:r>
            <a:r>
              <a:rPr lang="en-US" dirty="0" err="1"/>
              <a:t>și</a:t>
            </a:r>
            <a:r>
              <a:rPr lang="en-US" dirty="0"/>
              <a:t> un terminal de </a:t>
            </a:r>
            <a:r>
              <a:rPr lang="en-US" dirty="0" err="1"/>
              <a:t>poartă</a:t>
            </a:r>
            <a:r>
              <a:rPr lang="en-US" dirty="0"/>
              <a:t> (G). </a:t>
            </a:r>
          </a:p>
        </p:txBody>
      </p:sp>
    </p:spTree>
    <p:extLst>
      <p:ext uri="{BB962C8B-B14F-4D97-AF65-F5344CB8AC3E}">
        <p14:creationId xmlns:p14="http://schemas.microsoft.com/office/powerpoint/2010/main" val="1035205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magini pentru PUT Thyris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837" y="3429000"/>
            <a:ext cx="5737163" cy="2977160"/>
          </a:xfr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15153" y="0"/>
            <a:ext cx="1177962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b="1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Tranzistorul</a:t>
            </a:r>
            <a:r>
              <a:rPr lang="en-GB" altLang="en-US" sz="2200" b="1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b="1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unijunc</a:t>
            </a:r>
            <a:r>
              <a:rPr lang="ro-RO" altLang="en-US" sz="2200" b="1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țiune</a:t>
            </a:r>
            <a:r>
              <a:rPr lang="en-GB" altLang="en-US" sz="2200" b="1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b="1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programabil</a:t>
            </a:r>
            <a:r>
              <a:rPr lang="en-GB" altLang="en-US" sz="2200" b="1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i="1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GB" altLang="en-US" sz="2200" i="1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PUT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ro-RO" altLang="en-US" sz="2200" dirty="0">
              <a:solidFill>
                <a:srgbClr val="777777"/>
              </a:solidFill>
              <a:latin typeface="+mn-lt"/>
              <a:cs typeface="Times New Roman" panose="02020603050405020304" pitchFamily="18" charset="0"/>
            </a:endParaRPr>
          </a:p>
          <a:p>
            <a:pPr fontAlgn="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Are o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construcție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cu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patru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straturi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și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trei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terminale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numite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anod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(A),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catod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(K)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și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poartă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(G) ca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tiristorii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. Cu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toate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acestea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unii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autori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îl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numesc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un UJT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programabil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doar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pentru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că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caracteristicile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și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parametrii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săi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au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multă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asemănare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cu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cea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a</a:t>
            </a:r>
            <a:r>
              <a:rPr lang="ro-RO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UJT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ro-RO" altLang="en-US" sz="2200" dirty="0">
              <a:solidFill>
                <a:srgbClr val="777777"/>
              </a:solidFill>
              <a:latin typeface="+mn-lt"/>
              <a:cs typeface="Times New Roman" panose="02020603050405020304" pitchFamily="18" charset="0"/>
            </a:endParaRPr>
          </a:p>
          <a:p>
            <a:pPr fontAlgn="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Se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numește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programabil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deoarece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parametrii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precum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raportul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pauză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intrinsecă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l-GR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η),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tensiunea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vârf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V</a:t>
            </a:r>
            <a:r>
              <a:rPr lang="en-GB" altLang="en-US" sz="2200" baseline="-250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) etc. pot fi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programate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cu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ajutorul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a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două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rezistențe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externe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ro-RO" altLang="en-US" sz="2200" dirty="0">
              <a:solidFill>
                <a:srgbClr val="777777"/>
              </a:solidFill>
              <a:latin typeface="+mn-lt"/>
              <a:cs typeface="Times New Roman" panose="02020603050405020304" pitchFamily="18" charset="0"/>
            </a:endParaRPr>
          </a:p>
          <a:p>
            <a:pPr fontAlgn="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Într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-un UJT,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parametrii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precum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V</a:t>
            </a:r>
            <a:r>
              <a:rPr lang="en-GB" altLang="en-US" sz="2200" baseline="-250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l-GR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η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etc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sunt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fixați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și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nu</a:t>
            </a:r>
            <a:r>
              <a:rPr lang="ro-RO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l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putem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schimba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Principala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aplicație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a UJT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programabile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sunt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oscilatoarele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relaxare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circuitele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impulsuri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și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circuitele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sincronizare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ro-RO" altLang="en-US" sz="2200" dirty="0">
              <a:solidFill>
                <a:srgbClr val="777777"/>
              </a:solidFill>
              <a:latin typeface="+mn-lt"/>
              <a:cs typeface="Times New Roman" panose="02020603050405020304" pitchFamily="18" charset="0"/>
            </a:endParaRPr>
          </a:p>
          <a:p>
            <a:pPr fontAlgn="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PUT-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ul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oferă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o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modalitate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simplă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și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fiabilă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de a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controla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caracteristicile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comutare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ale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unui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circuit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bazat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pe UJT,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fără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a fi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nevoie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circuite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externe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200" dirty="0" err="1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complexe</a:t>
            </a:r>
            <a:r>
              <a:rPr lang="en-GB" altLang="en-US" sz="2200" dirty="0">
                <a:solidFill>
                  <a:srgbClr val="777777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782487" y="4387185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 err="1">
                <a:solidFill>
                  <a:srgbClr val="333333"/>
                </a:solidFill>
                <a:latin typeface="Lato"/>
              </a:rPr>
              <a:t>Vp</a:t>
            </a:r>
            <a:r>
              <a:rPr lang="en-GB" altLang="en-US" sz="1800" b="1" dirty="0">
                <a:solidFill>
                  <a:srgbClr val="333333"/>
                </a:solidFill>
                <a:latin typeface="Lato"/>
              </a:rPr>
              <a:t> = 0.7V + Vg = 0.7V + VR1 = 0.7V + </a:t>
            </a:r>
            <a:r>
              <a:rPr lang="el-GR" altLang="en-US" sz="1800" b="1" dirty="0">
                <a:solidFill>
                  <a:srgbClr val="333333"/>
                </a:solidFill>
                <a:latin typeface="Lato"/>
              </a:rPr>
              <a:t>η</a:t>
            </a:r>
            <a:r>
              <a:rPr lang="en-GB" altLang="en-US" sz="1800" b="1" dirty="0" err="1">
                <a:solidFill>
                  <a:srgbClr val="333333"/>
                </a:solidFill>
                <a:latin typeface="Lato"/>
              </a:rPr>
              <a:t>Vbb</a:t>
            </a:r>
            <a:r>
              <a:rPr lang="en-GB" altLang="en-US" sz="1800" dirty="0">
                <a:solidFill>
                  <a:srgbClr val="333333"/>
                </a:solidFill>
                <a:latin typeface="Lato"/>
              </a:rPr>
              <a:t> .</a:t>
            </a:r>
            <a:endParaRPr lang="en-GB" altLang="en-US" sz="1800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8466916" y="5080934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b="1" dirty="0">
                <a:solidFill>
                  <a:srgbClr val="333333"/>
                </a:solidFill>
                <a:latin typeface="Lato"/>
              </a:rPr>
              <a:t>η = </a:t>
            </a:r>
            <a:r>
              <a:rPr lang="en-GB" altLang="en-US" sz="1800" b="1" dirty="0">
                <a:solidFill>
                  <a:srgbClr val="333333"/>
                </a:solidFill>
                <a:latin typeface="Lato"/>
              </a:rPr>
              <a:t>R1/(R1+R2)</a:t>
            </a:r>
            <a:r>
              <a:rPr lang="en-GB" altLang="en-US" sz="1800" dirty="0">
                <a:solidFill>
                  <a:srgbClr val="333333"/>
                </a:solidFill>
                <a:latin typeface="Lato"/>
              </a:rPr>
              <a:t>.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50257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9C1A6AA-7C4F-6E91-B534-439CE316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r>
              <a:rPr lang="ro-RO" b="1" dirty="0"/>
              <a:t>UJT: Avantaje. Dezavantaje. Utilizări. 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C46ED6D-151D-A91B-76B3-054497C36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6" y="1253330"/>
            <a:ext cx="11118012" cy="5475273"/>
          </a:xfrm>
        </p:spPr>
        <p:txBody>
          <a:bodyPr>
            <a:normAutofit/>
          </a:bodyPr>
          <a:lstStyle/>
          <a:p>
            <a:r>
              <a:rPr lang="en-US" b="1" dirty="0" err="1"/>
              <a:t>Avantaje</a:t>
            </a:r>
            <a:r>
              <a:rPr lang="ro-RO" b="1" dirty="0"/>
              <a:t>. </a:t>
            </a:r>
            <a:r>
              <a:rPr lang="ro-RO" dirty="0"/>
              <a:t>S</a:t>
            </a:r>
            <a:r>
              <a:rPr lang="en-US" dirty="0" err="1"/>
              <a:t>unt</a:t>
            </a:r>
            <a:r>
              <a:rPr lang="en-US" dirty="0"/>
              <a:t> simple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construcție</a:t>
            </a:r>
            <a:r>
              <a:rPr lang="ro-RO" dirty="0"/>
              <a:t>. </a:t>
            </a:r>
            <a:r>
              <a:rPr lang="en-US" dirty="0" err="1"/>
              <a:t>Costul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ro-RO" dirty="0"/>
              <a:t> </a:t>
            </a:r>
            <a:r>
              <a:rPr lang="en-US" dirty="0" err="1"/>
              <a:t>mai</a:t>
            </a:r>
            <a:r>
              <a:rPr lang="en-US" dirty="0"/>
              <a:t> mic</a:t>
            </a:r>
            <a:r>
              <a:rPr lang="ro-RO" dirty="0"/>
              <a:t>. C</a:t>
            </a:r>
            <a:r>
              <a:rPr lang="en-US" dirty="0" err="1"/>
              <a:t>onsumă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sunt </a:t>
            </a:r>
            <a:r>
              <a:rPr lang="en-US" dirty="0" err="1"/>
              <a:t>ideale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utilizare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cu </a:t>
            </a:r>
            <a:r>
              <a:rPr lang="en-US" dirty="0" err="1"/>
              <a:t>consum</a:t>
            </a:r>
            <a:r>
              <a:rPr lang="en-US" dirty="0"/>
              <a:t> </a:t>
            </a:r>
            <a:r>
              <a:rPr lang="en-US" dirty="0" err="1"/>
              <a:t>redus</a:t>
            </a:r>
            <a:r>
              <a:rPr lang="ro-RO" dirty="0"/>
              <a:t>. C</a:t>
            </a:r>
            <a:r>
              <a:rPr lang="en-US" dirty="0" err="1"/>
              <a:t>aracteristici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ro-RO" dirty="0"/>
              <a:t>. P</a:t>
            </a:r>
            <a:r>
              <a:rPr lang="en-US" dirty="0" err="1"/>
              <a:t>ot</a:t>
            </a:r>
            <a:r>
              <a:rPr lang="en-US" dirty="0"/>
              <a:t> </a:t>
            </a:r>
            <a:r>
              <a:rPr lang="en-US" dirty="0" err="1"/>
              <a:t>menține</a:t>
            </a:r>
            <a:r>
              <a:rPr lang="en-US" dirty="0"/>
              <a:t> o </a:t>
            </a:r>
            <a:r>
              <a:rPr lang="en-US" dirty="0" err="1"/>
              <a:t>stabilitate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temperaturi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Dezavantaje</a:t>
            </a:r>
            <a:r>
              <a:rPr lang="ro-RO" b="1" dirty="0"/>
              <a:t>. </a:t>
            </a:r>
            <a:r>
              <a:rPr lang="ro-RO" dirty="0"/>
              <a:t>P</a:t>
            </a:r>
            <a:r>
              <a:rPr lang="en-US" dirty="0" err="1"/>
              <a:t>ot</a:t>
            </a:r>
            <a:r>
              <a:rPr lang="en-US" dirty="0"/>
              <a:t> face </a:t>
            </a:r>
            <a:r>
              <a:rPr lang="en-US" dirty="0" err="1"/>
              <a:t>față</a:t>
            </a:r>
            <a:r>
              <a:rPr lang="en-US" dirty="0"/>
              <a:t> </a:t>
            </a:r>
            <a:r>
              <a:rPr lang="en-US" dirty="0" err="1"/>
              <a:t>curenților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nivelurilor</a:t>
            </a:r>
            <a:r>
              <a:rPr lang="en-US" dirty="0"/>
              <a:t> de </a:t>
            </a:r>
            <a:r>
              <a:rPr lang="en-US" dirty="0" err="1"/>
              <a:t>putere</a:t>
            </a:r>
            <a:r>
              <a:rPr lang="en-US" dirty="0"/>
              <a:t> </a:t>
            </a:r>
            <a:r>
              <a:rPr lang="en-US" dirty="0" err="1"/>
              <a:t>limitate</a:t>
            </a:r>
            <a:r>
              <a:rPr lang="ro-RO" dirty="0"/>
              <a:t>. </a:t>
            </a:r>
            <a:r>
              <a:rPr lang="en-US" dirty="0"/>
              <a:t>Au </a:t>
            </a:r>
            <a:r>
              <a:rPr lang="en-US" dirty="0" err="1"/>
              <a:t>răspuns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frecvență</a:t>
            </a:r>
            <a:r>
              <a:rPr lang="en-US" dirty="0"/>
              <a:t> </a:t>
            </a:r>
            <a:r>
              <a:rPr lang="en-US" dirty="0" err="1"/>
              <a:t>limitat</a:t>
            </a:r>
            <a:r>
              <a:rPr lang="ro-RO" dirty="0"/>
              <a:t>. </a:t>
            </a:r>
            <a:r>
              <a:rPr lang="en-US" dirty="0" err="1"/>
              <a:t>Polarizarea</a:t>
            </a:r>
            <a:r>
              <a:rPr lang="en-US" dirty="0"/>
              <a:t> UJT-</a:t>
            </a:r>
            <a:r>
              <a:rPr lang="en-US" dirty="0" err="1"/>
              <a:t>urilor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dificilă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provoca</a:t>
            </a:r>
            <a:r>
              <a:rPr lang="en-US" dirty="0"/>
              <a:t> </a:t>
            </a:r>
            <a:r>
              <a:rPr lang="en-US" dirty="0" err="1"/>
              <a:t>variații</a:t>
            </a:r>
            <a:r>
              <a:rPr lang="en-US" dirty="0"/>
              <a:t> </a:t>
            </a:r>
            <a:r>
              <a:rPr lang="en-US" dirty="0" err="1"/>
              <a:t>semnificative</a:t>
            </a:r>
            <a:r>
              <a:rPr lang="en-US" dirty="0"/>
              <a:t> ale </a:t>
            </a:r>
            <a:r>
              <a:rPr lang="en-US" dirty="0" err="1"/>
              <a:t>tensiunii</a:t>
            </a:r>
            <a:r>
              <a:rPr lang="en-US" dirty="0"/>
              <a:t> de </a:t>
            </a:r>
            <a:r>
              <a:rPr lang="en-US" dirty="0" err="1"/>
              <a:t>polarizare</a:t>
            </a:r>
            <a:r>
              <a:rPr lang="ro-RO" dirty="0"/>
              <a:t>. </a:t>
            </a:r>
          </a:p>
          <a:p>
            <a:r>
              <a:rPr lang="en-US" b="1" dirty="0" err="1"/>
              <a:t>Aplicații</a:t>
            </a:r>
            <a:r>
              <a:rPr lang="ro-RO" b="1" dirty="0"/>
              <a:t>.</a:t>
            </a:r>
            <a:r>
              <a:rPr lang="en-US" b="1" dirty="0"/>
              <a:t> </a:t>
            </a:r>
            <a:r>
              <a:rPr lang="ro-RO" dirty="0"/>
              <a:t>E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popula</a:t>
            </a:r>
            <a:r>
              <a:rPr lang="ro-RO" dirty="0"/>
              <a:t>r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vitezei</a:t>
            </a:r>
            <a:r>
              <a:rPr lang="en-US" dirty="0"/>
              <a:t> sale </a:t>
            </a:r>
            <a:r>
              <a:rPr lang="en-US" dirty="0" err="1"/>
              <a:t>mari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selectate</a:t>
            </a:r>
            <a:r>
              <a:rPr lang="en-US" dirty="0"/>
              <a:t>:</a:t>
            </a:r>
            <a:r>
              <a:rPr lang="ro-RO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declanșa</a:t>
            </a:r>
            <a:r>
              <a:rPr lang="en-US" dirty="0"/>
              <a:t> SCR </a:t>
            </a:r>
            <a:r>
              <a:rPr lang="en-US" dirty="0" err="1"/>
              <a:t>și</a:t>
            </a:r>
            <a:r>
              <a:rPr lang="en-US" dirty="0"/>
              <a:t> TRIACE</a:t>
            </a:r>
            <a:r>
              <a:rPr lang="ro-RO" dirty="0"/>
              <a:t>; </a:t>
            </a:r>
            <a:r>
              <a:rPr lang="en-US" dirty="0"/>
              <a:t>la </a:t>
            </a:r>
            <a:r>
              <a:rPr lang="en-US" dirty="0" err="1"/>
              <a:t>oscilatoarele</a:t>
            </a:r>
            <a:r>
              <a:rPr lang="en-US" dirty="0"/>
              <a:t> </a:t>
            </a:r>
            <a:r>
              <a:rPr lang="en-US" dirty="0" err="1"/>
              <a:t>nesinusoidale</a:t>
            </a:r>
            <a:r>
              <a:rPr lang="ro-RO" dirty="0"/>
              <a:t>;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circuitele</a:t>
            </a:r>
            <a:r>
              <a:rPr lang="en-US" dirty="0"/>
              <a:t> de control de </a:t>
            </a:r>
            <a:r>
              <a:rPr lang="en-US" dirty="0" err="1"/>
              <a:t>fază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sincronizare</a:t>
            </a:r>
            <a:r>
              <a:rPr lang="ro-RO" dirty="0"/>
              <a:t>; </a:t>
            </a:r>
            <a:r>
              <a:rPr lang="en-US" dirty="0"/>
              <a:t>la </a:t>
            </a:r>
            <a:r>
              <a:rPr lang="en-US" dirty="0" err="1"/>
              <a:t>generatoarele</a:t>
            </a:r>
            <a:r>
              <a:rPr lang="en-US" dirty="0"/>
              <a:t> d</a:t>
            </a:r>
            <a:r>
              <a:rPr lang="ro-RO" dirty="0"/>
              <a:t>e semnale </a:t>
            </a:r>
            <a:r>
              <a:rPr lang="en-US" dirty="0" err="1"/>
              <a:t>dinți</a:t>
            </a:r>
            <a:r>
              <a:rPr lang="en-US" dirty="0"/>
              <a:t> de </a:t>
            </a:r>
            <a:r>
              <a:rPr lang="en-US" dirty="0" err="1"/>
              <a:t>ferăstrău</a:t>
            </a:r>
            <a:r>
              <a:rPr lang="ro-RO" dirty="0"/>
              <a:t>;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proiectarea</a:t>
            </a:r>
            <a:r>
              <a:rPr lang="en-US" dirty="0"/>
              <a:t> </a:t>
            </a:r>
            <a:r>
              <a:rPr lang="en-US" dirty="0" err="1"/>
              <a:t>circuitelor</a:t>
            </a:r>
            <a:r>
              <a:rPr lang="en-US" dirty="0"/>
              <a:t> </a:t>
            </a:r>
            <a:r>
              <a:rPr lang="en-US" dirty="0" err="1"/>
              <a:t>oscilatoare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/>
              <a:t>Este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generatoarele</a:t>
            </a:r>
            <a:r>
              <a:rPr lang="en-US" dirty="0"/>
              <a:t> de </a:t>
            </a:r>
            <a:r>
              <a:rPr lang="ro-RO" dirty="0"/>
              <a:t>semnale </a:t>
            </a:r>
            <a:r>
              <a:rPr lang="ro-RO" dirty="0" err="1"/>
              <a:t>nesinusoidale</a:t>
            </a:r>
            <a:r>
              <a:rPr lang="ro-RO"/>
              <a:t>, multivibratoare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0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49C18C2-D90C-B68F-8A5F-F573D085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59" y="768898"/>
            <a:ext cx="7475083" cy="48079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Electronii</a:t>
            </a:r>
            <a:r>
              <a:rPr lang="en-US" dirty="0"/>
              <a:t> de la </a:t>
            </a:r>
            <a:r>
              <a:rPr lang="en-US" dirty="0" err="1"/>
              <a:t>atomii</a:t>
            </a:r>
            <a:r>
              <a:rPr lang="en-US" dirty="0"/>
              <a:t> donor din </a:t>
            </a:r>
            <a:r>
              <a:rPr lang="en-US" dirty="0" err="1"/>
              <a:t>materialul</a:t>
            </a:r>
            <a:r>
              <a:rPr lang="en-US" dirty="0"/>
              <a:t> cu </a:t>
            </a:r>
            <a:r>
              <a:rPr lang="en-US" dirty="0" err="1"/>
              <a:t>barieră</a:t>
            </a:r>
            <a:r>
              <a:rPr lang="en-US" dirty="0"/>
              <a:t> </a:t>
            </a:r>
            <a:r>
              <a:rPr lang="en-US" dirty="0" err="1"/>
              <a:t>înaltă</a:t>
            </a:r>
            <a:r>
              <a:rPr lang="en-US" dirty="0"/>
              <a:t> se </a:t>
            </a:r>
            <a:r>
              <a:rPr lang="en-US" dirty="0" err="1"/>
              <a:t>revarsă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banda</a:t>
            </a:r>
            <a:r>
              <a:rPr lang="en-US" dirty="0"/>
              <a:t> de </a:t>
            </a:r>
            <a:r>
              <a:rPr lang="en-US" dirty="0" err="1"/>
              <a:t>conducție</a:t>
            </a:r>
            <a:r>
              <a:rPr lang="en-US" dirty="0"/>
              <a:t> a </a:t>
            </a:r>
            <a:r>
              <a:rPr lang="en-US" dirty="0" err="1"/>
              <a:t>materialului</a:t>
            </a:r>
            <a:r>
              <a:rPr lang="en-US" dirty="0"/>
              <a:t> cu bandgap </a:t>
            </a:r>
            <a:r>
              <a:rPr lang="en-US" dirty="0" err="1"/>
              <a:t>scăzută</a:t>
            </a:r>
            <a:r>
              <a:rPr lang="en-US" dirty="0"/>
              <a:t>, </a:t>
            </a:r>
            <a:r>
              <a:rPr lang="en-US" dirty="0" err="1"/>
              <a:t>creând</a:t>
            </a:r>
            <a:r>
              <a:rPr lang="en-US" dirty="0"/>
              <a:t> un </a:t>
            </a:r>
            <a:r>
              <a:rPr lang="en-US" dirty="0" err="1"/>
              <a:t>strat</a:t>
            </a:r>
            <a:r>
              <a:rPr lang="en-US" dirty="0"/>
              <a:t> de </a:t>
            </a:r>
            <a:r>
              <a:rPr lang="en-US" dirty="0" err="1"/>
              <a:t>dipol</a:t>
            </a:r>
            <a:r>
              <a:rPr lang="en-US" dirty="0"/>
              <a:t>. Ca </a:t>
            </a:r>
            <a:r>
              <a:rPr lang="en-US" dirty="0" err="1"/>
              <a:t>rezultat</a:t>
            </a:r>
            <a:r>
              <a:rPr lang="en-US" dirty="0"/>
              <a:t>, </a:t>
            </a:r>
            <a:r>
              <a:rPr lang="en-US" dirty="0" err="1"/>
              <a:t>banda</a:t>
            </a:r>
            <a:r>
              <a:rPr lang="en-US" dirty="0"/>
              <a:t> se </a:t>
            </a:r>
            <a:r>
              <a:rPr lang="en-US" dirty="0" err="1"/>
              <a:t>modifică</a:t>
            </a:r>
            <a:r>
              <a:rPr lang="en-US" dirty="0"/>
              <a:t> </a:t>
            </a:r>
            <a:r>
              <a:rPr lang="en-US" dirty="0" err="1"/>
              <a:t>așa</a:t>
            </a:r>
            <a:r>
              <a:rPr lang="en-US" dirty="0"/>
              <a:t> cum se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produce o </a:t>
            </a:r>
            <a:r>
              <a:rPr lang="en-US" dirty="0" err="1"/>
              <a:t>groapă</a:t>
            </a:r>
            <a:r>
              <a:rPr lang="en-US" dirty="0"/>
              <a:t> </a:t>
            </a:r>
            <a:r>
              <a:rPr lang="en-US" dirty="0" err="1"/>
              <a:t>cuantică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electronii</a:t>
            </a:r>
            <a:r>
              <a:rPr lang="en-US" dirty="0"/>
              <a:t> sunt </a:t>
            </a:r>
            <a:r>
              <a:rPr lang="en-US" dirty="0" err="1"/>
              <a:t>prinși</a:t>
            </a:r>
            <a:r>
              <a:rPr lang="en-US" dirty="0"/>
              <a:t>. </a:t>
            </a:r>
          </a:p>
          <a:p>
            <a:r>
              <a:rPr lang="en-US" dirty="0" err="1"/>
              <a:t>Astfel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electric </a:t>
            </a:r>
            <a:r>
              <a:rPr lang="en-US" dirty="0" err="1"/>
              <a:t>circulă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surs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și</a:t>
            </a:r>
            <a:r>
              <a:rPr lang="en-US" dirty="0"/>
              <a:t> </a:t>
            </a:r>
            <a:r>
              <a:rPr lang="en-US" dirty="0" err="1"/>
              <a:t>dren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2DEG,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situat</a:t>
            </a:r>
            <a:r>
              <a:rPr lang="en-US" dirty="0"/>
              <a:t> la </a:t>
            </a:r>
            <a:r>
              <a:rPr lang="en-US" dirty="0" err="1"/>
              <a:t>interfața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straturi</a:t>
            </a:r>
            <a:r>
              <a:rPr lang="en-US" dirty="0"/>
              <a:t> de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benzi</a:t>
            </a:r>
            <a:r>
              <a:rPr lang="en-US" dirty="0"/>
              <a:t> </a:t>
            </a:r>
            <a:r>
              <a:rPr lang="en-US" dirty="0" err="1"/>
              <a:t>interzise</a:t>
            </a:r>
            <a:r>
              <a:rPr lang="en-US" dirty="0"/>
              <a:t>, </a:t>
            </a:r>
            <a:r>
              <a:rPr lang="en-US" dirty="0" err="1"/>
              <a:t>numită</a:t>
            </a:r>
            <a:r>
              <a:rPr lang="en-US" dirty="0"/>
              <a:t> </a:t>
            </a:r>
            <a:r>
              <a:rPr lang="en-US" dirty="0" err="1"/>
              <a:t>heterojuncție</a:t>
            </a:r>
            <a:endParaRPr lang="en-US" dirty="0"/>
          </a:p>
          <a:p>
            <a:r>
              <a:rPr lang="en-US" dirty="0" err="1"/>
              <a:t>Groapa</a:t>
            </a:r>
            <a:r>
              <a:rPr lang="en-US" dirty="0"/>
              <a:t> </a:t>
            </a:r>
            <a:r>
              <a:rPr lang="en-US" dirty="0" err="1"/>
              <a:t>cuantică</a:t>
            </a:r>
            <a:r>
              <a:rPr lang="en-US" dirty="0"/>
              <a:t> are o </a:t>
            </a:r>
            <a:r>
              <a:rPr lang="en-US" dirty="0" err="1"/>
              <a:t>formă</a:t>
            </a:r>
            <a:r>
              <a:rPr lang="en-US" dirty="0"/>
              <a:t> </a:t>
            </a:r>
            <a:r>
              <a:rPr lang="en-US" dirty="0" err="1"/>
              <a:t>triunghiulară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electronii</a:t>
            </a:r>
            <a:r>
              <a:rPr lang="en-US" dirty="0"/>
              <a:t> au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bidimensionale</a:t>
            </a:r>
            <a:r>
              <a:rPr lang="en-US" dirty="0"/>
              <a:t>; </a:t>
            </a:r>
            <a:r>
              <a:rPr lang="en-US" dirty="0" err="1"/>
              <a:t>adică</a:t>
            </a:r>
            <a:r>
              <a:rPr lang="en-US" dirty="0"/>
              <a:t>, sunt </a:t>
            </a:r>
            <a:r>
              <a:rPr lang="en-US" dirty="0" err="1"/>
              <a:t>liberi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miște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planul</a:t>
            </a:r>
            <a:r>
              <a:rPr lang="en-US" dirty="0"/>
              <a:t> </a:t>
            </a:r>
            <a:r>
              <a:rPr lang="en-US" dirty="0" err="1"/>
              <a:t>dispozitivului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sunt </a:t>
            </a:r>
            <a:r>
              <a:rPr lang="en-US" dirty="0" err="1"/>
              <a:t>limitați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ro-RO" dirty="0"/>
              <a:t>perpendiculară /a </a:t>
            </a:r>
            <a:r>
              <a:rPr lang="en-US" dirty="0" err="1"/>
              <a:t>grosimii</a:t>
            </a:r>
            <a:r>
              <a:rPr lang="en-US" dirty="0"/>
              <a:t> </a:t>
            </a:r>
            <a:r>
              <a:rPr lang="en-US" dirty="0" err="1"/>
              <a:t>dispozitivului</a:t>
            </a:r>
            <a:r>
              <a:rPr lang="en-US" dirty="0"/>
              <a:t>. Ca </a:t>
            </a:r>
            <a:r>
              <a:rPr lang="en-US" dirty="0" err="1"/>
              <a:t>rezultat</a:t>
            </a:r>
            <a:r>
              <a:rPr lang="en-US" dirty="0"/>
              <a:t>, </a:t>
            </a:r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stărilor</a:t>
            </a:r>
            <a:r>
              <a:rPr lang="en-US" dirty="0"/>
              <a:t> </a:t>
            </a:r>
            <a:r>
              <a:rPr lang="en-US" dirty="0" err="1"/>
              <a:t>electronilor</a:t>
            </a:r>
            <a:r>
              <a:rPr lang="en-US" dirty="0"/>
              <a:t> are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obișnuite</a:t>
            </a:r>
            <a:r>
              <a:rPr lang="en-US" dirty="0"/>
              <a:t> </a:t>
            </a:r>
            <a:r>
              <a:rPr lang="en-US" dirty="0" err="1"/>
              <a:t>bidimensionale</a:t>
            </a:r>
            <a:r>
              <a:rPr lang="en-US" dirty="0"/>
              <a:t>. </a:t>
            </a:r>
          </a:p>
          <a:p>
            <a:r>
              <a:rPr lang="en-US" i="1" dirty="0" err="1"/>
              <a:t>Termenul</a:t>
            </a:r>
            <a:r>
              <a:rPr lang="en-US" i="1" dirty="0"/>
              <a:t> de gas electronic bidimensional (2DEG)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folosit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a </a:t>
            </a:r>
            <a:r>
              <a:rPr lang="en-US" i="1" dirty="0" err="1"/>
              <a:t>descrie</a:t>
            </a:r>
            <a:r>
              <a:rPr lang="en-US" i="1" dirty="0"/>
              <a:t> </a:t>
            </a:r>
            <a:r>
              <a:rPr lang="en-US" i="1" dirty="0" err="1"/>
              <a:t>sistemul</a:t>
            </a:r>
            <a:r>
              <a:rPr lang="en-US" i="1" dirty="0"/>
              <a:t> electronic.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FEBC891F-75E8-9258-1441-976A70CDF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5" y="245336"/>
            <a:ext cx="2925241" cy="1231127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E06D901A-E479-BBB5-BB45-7419DB379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6"/>
            <a:ext cx="4018327" cy="3153624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DABF0CCB-C496-818D-586C-99C7D9B74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5" y="4952525"/>
            <a:ext cx="2760767" cy="190547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7C96492E-CE39-7853-A1F8-D24DBC93E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383" y="768898"/>
            <a:ext cx="1215023" cy="1056727"/>
          </a:xfrm>
          <a:prstGeom prst="rect">
            <a:avLst/>
          </a:prstGeom>
        </p:spPr>
      </p:pic>
      <p:sp>
        <p:nvSpPr>
          <p:cNvPr id="15" name="CasetăText 14">
            <a:extLst>
              <a:ext uri="{FF2B5EF4-FFF2-40B4-BE49-F238E27FC236}">
                <a16:creationId xmlns:a16="http://schemas.microsoft.com/office/drawing/2014/main" id="{5674F266-B83D-FE1A-33AF-E2BD9F839E3C}"/>
              </a:ext>
            </a:extLst>
          </p:cNvPr>
          <p:cNvSpPr txBox="1"/>
          <p:nvPr/>
        </p:nvSpPr>
        <p:spPr>
          <a:xfrm>
            <a:off x="2810312" y="5576798"/>
            <a:ext cx="91676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A schematic of a GaAs/</a:t>
            </a:r>
            <a:r>
              <a:rPr lang="en-US" dirty="0" err="1"/>
              <a:t>AlGaAs</a:t>
            </a:r>
            <a:r>
              <a:rPr lang="en-US" dirty="0"/>
              <a:t> MODFET. In the figure shown, the gate is “recessed” to have a better control over the 2-dimensional electron gas (2DEG). </a:t>
            </a:r>
          </a:p>
          <a:p>
            <a:r>
              <a:rPr lang="en-US" dirty="0"/>
              <a:t>(b) The band profile of an n-MODFET showing band bending leading to a triangular quantum well at the GaAs/</a:t>
            </a:r>
            <a:r>
              <a:rPr lang="en-US" dirty="0" err="1"/>
              <a:t>AlGaAs</a:t>
            </a:r>
            <a:r>
              <a:rPr lang="en-US" dirty="0"/>
              <a:t> interface.</a:t>
            </a:r>
          </a:p>
        </p:txBody>
      </p:sp>
    </p:spTree>
    <p:extLst>
      <p:ext uri="{BB962C8B-B14F-4D97-AF65-F5344CB8AC3E}">
        <p14:creationId xmlns:p14="http://schemas.microsoft.com/office/powerpoint/2010/main" val="307982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C84D1C5-4B7B-A3BA-DBEC-F90E9AE7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161365"/>
            <a:ext cx="11043407" cy="6508376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err="1"/>
              <a:t>Crearea</a:t>
            </a:r>
            <a:r>
              <a:rPr lang="en-US" b="1" dirty="0"/>
              <a:t> </a:t>
            </a:r>
            <a:r>
              <a:rPr lang="en-US" b="1" dirty="0" err="1"/>
              <a:t>canalului</a:t>
            </a:r>
            <a:r>
              <a:rPr lang="en-US" b="1" dirty="0"/>
              <a:t> 2DEG</a:t>
            </a:r>
            <a:endParaRPr lang="ro-RO" b="1" dirty="0"/>
          </a:p>
          <a:p>
            <a:r>
              <a:rPr lang="en-US" sz="3300" dirty="0" err="1"/>
              <a:t>Elementul</a:t>
            </a:r>
            <a:r>
              <a:rPr lang="en-US" sz="3300" dirty="0"/>
              <a:t> </a:t>
            </a:r>
            <a:r>
              <a:rPr lang="ro-RO" sz="3300" dirty="0"/>
              <a:t>din SC cu </a:t>
            </a:r>
            <a:r>
              <a:rPr lang="ro-RO" sz="3300" dirty="0" err="1"/>
              <a:t>Eg</a:t>
            </a:r>
            <a:r>
              <a:rPr lang="ro-RO" sz="3300" dirty="0"/>
              <a:t> </a:t>
            </a:r>
            <a:r>
              <a:rPr lang="en-US" sz="3300" dirty="0" err="1"/>
              <a:t>largă</a:t>
            </a:r>
            <a:r>
              <a:rPr lang="en-US" sz="3300" dirty="0"/>
              <a:t> </a:t>
            </a:r>
            <a:r>
              <a:rPr lang="en-US" sz="3300" dirty="0" err="1"/>
              <a:t>este</a:t>
            </a:r>
            <a:r>
              <a:rPr lang="en-US" sz="3300" dirty="0"/>
              <a:t> </a:t>
            </a:r>
            <a:r>
              <a:rPr lang="en-US" sz="3300" dirty="0" err="1"/>
              <a:t>dopat</a:t>
            </a:r>
            <a:r>
              <a:rPr lang="en-US" sz="3300" dirty="0"/>
              <a:t> cu </a:t>
            </a:r>
            <a:r>
              <a:rPr lang="en-US" sz="3300" dirty="0" err="1"/>
              <a:t>atomi</a:t>
            </a:r>
            <a:r>
              <a:rPr lang="en-US" sz="3300" dirty="0"/>
              <a:t> </a:t>
            </a:r>
            <a:r>
              <a:rPr lang="en-US" sz="3300" dirty="0" err="1"/>
              <a:t>donatori</a:t>
            </a:r>
            <a:r>
              <a:rPr lang="en-US" sz="3300" dirty="0"/>
              <a:t>; </a:t>
            </a:r>
            <a:r>
              <a:rPr lang="en-US" sz="3300" dirty="0" err="1"/>
              <a:t>astfel</a:t>
            </a:r>
            <a:r>
              <a:rPr lang="en-US" sz="3300" dirty="0"/>
              <a:t> are </a:t>
            </a:r>
            <a:r>
              <a:rPr lang="en-US" sz="3300" dirty="0" err="1"/>
              <a:t>electroni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exces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ro-RO" sz="3300" dirty="0"/>
              <a:t>BC</a:t>
            </a:r>
            <a:r>
              <a:rPr lang="en-US" sz="3300" dirty="0"/>
              <a:t>. </a:t>
            </a:r>
            <a:r>
              <a:rPr lang="en-US" sz="3300" dirty="0" err="1"/>
              <a:t>Acești</a:t>
            </a:r>
            <a:r>
              <a:rPr lang="en-US" sz="3300" dirty="0"/>
              <a:t> </a:t>
            </a:r>
            <a:r>
              <a:rPr lang="en-US" sz="3300" dirty="0" err="1"/>
              <a:t>electroni</a:t>
            </a:r>
            <a:r>
              <a:rPr lang="en-US" sz="3300" dirty="0"/>
              <a:t> </a:t>
            </a:r>
            <a:r>
              <a:rPr lang="en-US" sz="3300" dirty="0" err="1"/>
              <a:t>vor</a:t>
            </a:r>
            <a:r>
              <a:rPr lang="en-US" sz="3300" dirty="0"/>
              <a:t> </a:t>
            </a:r>
            <a:r>
              <a:rPr lang="en-US" sz="3300" dirty="0" err="1"/>
              <a:t>difuza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ro-RO" sz="3300" dirty="0"/>
              <a:t>BC</a:t>
            </a:r>
            <a:r>
              <a:rPr lang="en-US" sz="3300" dirty="0"/>
              <a:t> a</a:t>
            </a:r>
            <a:r>
              <a:rPr lang="ro-RO" sz="3300" dirty="0"/>
              <a:t> SC</a:t>
            </a:r>
            <a:r>
              <a:rPr lang="en-US" sz="3300" dirty="0"/>
              <a:t> </a:t>
            </a:r>
            <a:r>
              <a:rPr lang="ro-RO" sz="3300" dirty="0"/>
              <a:t>cu </a:t>
            </a:r>
            <a:r>
              <a:rPr lang="ro-RO" sz="3300" dirty="0" err="1"/>
              <a:t>Eg</a:t>
            </a:r>
            <a:r>
              <a:rPr lang="ro-RO" sz="3300" dirty="0"/>
              <a:t> în</a:t>
            </a:r>
            <a:r>
              <a:rPr lang="en-US" sz="3300" dirty="0" err="1"/>
              <a:t>gustă</a:t>
            </a:r>
            <a:r>
              <a:rPr lang="en-US" sz="3300" dirty="0"/>
              <a:t> </a:t>
            </a:r>
            <a:r>
              <a:rPr lang="en-US" sz="3300" dirty="0" err="1"/>
              <a:t>adiacentă</a:t>
            </a:r>
            <a:r>
              <a:rPr lang="en-US" sz="3300" dirty="0"/>
              <a:t> </a:t>
            </a:r>
            <a:r>
              <a:rPr lang="en-US" sz="3300" dirty="0" err="1"/>
              <a:t>datorită</a:t>
            </a:r>
            <a:r>
              <a:rPr lang="en-US" sz="3300" dirty="0"/>
              <a:t> </a:t>
            </a:r>
            <a:r>
              <a:rPr lang="en-US" sz="3300" dirty="0" err="1"/>
              <a:t>disponibilității</a:t>
            </a:r>
            <a:r>
              <a:rPr lang="en-US" sz="3300" dirty="0"/>
              <a:t> </a:t>
            </a:r>
            <a:r>
              <a:rPr lang="en-US" sz="3300" dirty="0" err="1"/>
              <a:t>stărilor</a:t>
            </a:r>
            <a:r>
              <a:rPr lang="en-US" sz="3300" dirty="0"/>
              <a:t> cu </a:t>
            </a:r>
            <a:r>
              <a:rPr lang="en-US" sz="3300" dirty="0" err="1"/>
              <a:t>energie</a:t>
            </a:r>
            <a:r>
              <a:rPr lang="en-US" sz="3300" dirty="0"/>
              <a:t> </a:t>
            </a:r>
            <a:r>
              <a:rPr lang="en-US" sz="3300" dirty="0" err="1"/>
              <a:t>mai</a:t>
            </a:r>
            <a:r>
              <a:rPr lang="en-US" sz="3300" dirty="0"/>
              <a:t> </a:t>
            </a:r>
            <a:r>
              <a:rPr lang="en-US" sz="3300" dirty="0" err="1"/>
              <a:t>mică</a:t>
            </a:r>
            <a:r>
              <a:rPr lang="en-US" sz="3300" dirty="0"/>
              <a:t>. </a:t>
            </a:r>
            <a:r>
              <a:rPr lang="en-US" sz="3300" dirty="0" err="1"/>
              <a:t>Mișcarea</a:t>
            </a:r>
            <a:r>
              <a:rPr lang="en-US" sz="3300" dirty="0"/>
              <a:t> </a:t>
            </a:r>
            <a:r>
              <a:rPr lang="en-US" sz="3300" dirty="0" err="1"/>
              <a:t>electronilor</a:t>
            </a:r>
            <a:r>
              <a:rPr lang="en-US" sz="3300" dirty="0"/>
              <a:t> </a:t>
            </a:r>
            <a:r>
              <a:rPr lang="en-US" sz="3300" dirty="0" err="1"/>
              <a:t>va</a:t>
            </a:r>
            <a:r>
              <a:rPr lang="en-US" sz="3300" dirty="0"/>
              <a:t> </a:t>
            </a:r>
            <a:r>
              <a:rPr lang="en-US" sz="3300" dirty="0" err="1"/>
              <a:t>provoca</a:t>
            </a:r>
            <a:r>
              <a:rPr lang="en-US" sz="3300" dirty="0"/>
              <a:t> o </a:t>
            </a:r>
            <a:r>
              <a:rPr lang="en-US" sz="3300" dirty="0" err="1"/>
              <a:t>modificare</a:t>
            </a:r>
            <a:r>
              <a:rPr lang="en-US" sz="3300" dirty="0"/>
              <a:t> a </a:t>
            </a:r>
            <a:r>
              <a:rPr lang="en-US" sz="3300" dirty="0" err="1"/>
              <a:t>potențialului</a:t>
            </a:r>
            <a:r>
              <a:rPr lang="en-US" sz="3300" dirty="0"/>
              <a:t> </a:t>
            </a:r>
            <a:r>
              <a:rPr lang="en-US" sz="3300" dirty="0" err="1"/>
              <a:t>și</a:t>
            </a:r>
            <a:r>
              <a:rPr lang="en-US" sz="3300" dirty="0"/>
              <a:t> </a:t>
            </a:r>
            <a:r>
              <a:rPr lang="en-US" sz="3300" dirty="0" err="1"/>
              <a:t>astfel</a:t>
            </a:r>
            <a:r>
              <a:rPr lang="en-US" sz="3300" dirty="0"/>
              <a:t> un </a:t>
            </a:r>
            <a:r>
              <a:rPr lang="en-US" sz="3300" dirty="0" err="1"/>
              <a:t>câmp</a:t>
            </a:r>
            <a:r>
              <a:rPr lang="en-US" sz="3300" dirty="0"/>
              <a:t> electric </a:t>
            </a:r>
            <a:r>
              <a:rPr lang="en-US" sz="3300" dirty="0" err="1"/>
              <a:t>între</a:t>
            </a:r>
            <a:r>
              <a:rPr lang="en-US" sz="3300" dirty="0"/>
              <a:t> </a:t>
            </a:r>
            <a:r>
              <a:rPr lang="en-US" sz="3300" dirty="0" err="1"/>
              <a:t>materiale</a:t>
            </a:r>
            <a:r>
              <a:rPr lang="en-US" sz="3300" dirty="0"/>
              <a:t>. </a:t>
            </a:r>
            <a:r>
              <a:rPr lang="en-US" sz="3300" dirty="0" err="1"/>
              <a:t>Câmpul</a:t>
            </a:r>
            <a:r>
              <a:rPr lang="en-US" sz="3300" dirty="0"/>
              <a:t> electric </a:t>
            </a:r>
            <a:r>
              <a:rPr lang="en-US" sz="3300" dirty="0" err="1"/>
              <a:t>va</a:t>
            </a:r>
            <a:r>
              <a:rPr lang="en-US" sz="3300" dirty="0"/>
              <a:t> </a:t>
            </a:r>
            <a:r>
              <a:rPr lang="en-US" sz="3300" dirty="0" err="1"/>
              <a:t>împinge</a:t>
            </a:r>
            <a:r>
              <a:rPr lang="en-US" sz="3300" dirty="0"/>
              <a:t> </a:t>
            </a:r>
            <a:r>
              <a:rPr lang="en-US" sz="3300" dirty="0" err="1"/>
              <a:t>electronii</a:t>
            </a:r>
            <a:r>
              <a:rPr lang="en-US" sz="3300" dirty="0"/>
              <a:t> </a:t>
            </a:r>
            <a:r>
              <a:rPr lang="en-US" sz="3300" dirty="0" err="1"/>
              <a:t>înapoi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ro-RO" sz="3300" dirty="0"/>
              <a:t>BC</a:t>
            </a:r>
            <a:r>
              <a:rPr lang="en-US" sz="3300" dirty="0"/>
              <a:t> a </a:t>
            </a:r>
            <a:r>
              <a:rPr lang="en-US" sz="3300" dirty="0" err="1"/>
              <a:t>elementului</a:t>
            </a:r>
            <a:r>
              <a:rPr lang="en-US" sz="3300" dirty="0"/>
              <a:t> </a:t>
            </a:r>
            <a:r>
              <a:rPr lang="ro-RO" sz="3300" dirty="0"/>
              <a:t>cu </a:t>
            </a:r>
            <a:r>
              <a:rPr lang="ro-RO" sz="3300" dirty="0" err="1"/>
              <a:t>Eg</a:t>
            </a:r>
            <a:r>
              <a:rPr lang="ro-RO" sz="3300" dirty="0"/>
              <a:t> </a:t>
            </a:r>
            <a:r>
              <a:rPr lang="en-US" sz="3300" dirty="0" err="1"/>
              <a:t>largă</a:t>
            </a:r>
            <a:r>
              <a:rPr lang="en-US" sz="3300" dirty="0"/>
              <a:t>. </a:t>
            </a:r>
            <a:r>
              <a:rPr lang="en-US" sz="3300" dirty="0" err="1"/>
              <a:t>Procesul</a:t>
            </a:r>
            <a:r>
              <a:rPr lang="en-US" sz="3300" dirty="0"/>
              <a:t> de </a:t>
            </a:r>
            <a:r>
              <a:rPr lang="en-US" sz="3300" dirty="0" err="1"/>
              <a:t>difuzie</a:t>
            </a:r>
            <a:r>
              <a:rPr lang="en-US" sz="3300" dirty="0"/>
              <a:t> </a:t>
            </a:r>
            <a:r>
              <a:rPr lang="en-US" sz="3300" dirty="0" err="1"/>
              <a:t>continuă</a:t>
            </a:r>
            <a:r>
              <a:rPr lang="en-US" sz="3300" dirty="0"/>
              <a:t> </a:t>
            </a:r>
            <a:r>
              <a:rPr lang="en-US" sz="3300" dirty="0" err="1"/>
              <a:t>până</a:t>
            </a:r>
            <a:r>
              <a:rPr lang="en-US" sz="3300" dirty="0"/>
              <a:t> </a:t>
            </a:r>
            <a:r>
              <a:rPr lang="en-US" sz="3300" dirty="0" err="1"/>
              <a:t>când</a:t>
            </a:r>
            <a:r>
              <a:rPr lang="en-US" sz="3300" dirty="0"/>
              <a:t> </a:t>
            </a:r>
            <a:r>
              <a:rPr lang="en-US" sz="3300" dirty="0" err="1"/>
              <a:t>difuzia</a:t>
            </a:r>
            <a:r>
              <a:rPr lang="en-US" sz="3300" dirty="0"/>
              <a:t> </a:t>
            </a:r>
            <a:r>
              <a:rPr lang="en-US" sz="3300" dirty="0" err="1"/>
              <a:t>electronilor</a:t>
            </a:r>
            <a:r>
              <a:rPr lang="en-US" sz="3300" dirty="0"/>
              <a:t> </a:t>
            </a:r>
            <a:r>
              <a:rPr lang="en-US" sz="3300" dirty="0" err="1"/>
              <a:t>și</a:t>
            </a:r>
            <a:r>
              <a:rPr lang="en-US" sz="3300" dirty="0"/>
              <a:t> d</a:t>
            </a:r>
            <a:r>
              <a:rPr lang="ro-RO" sz="3300" dirty="0"/>
              <a:t>riftul</a:t>
            </a:r>
            <a:r>
              <a:rPr lang="en-US" sz="3300" dirty="0"/>
              <a:t> </a:t>
            </a:r>
            <a:r>
              <a:rPr lang="en-US" sz="3300" dirty="0" err="1"/>
              <a:t>electronilor</a:t>
            </a:r>
            <a:r>
              <a:rPr lang="en-US" sz="3300" dirty="0"/>
              <a:t> se </a:t>
            </a:r>
            <a:r>
              <a:rPr lang="en-US" sz="3300" dirty="0" err="1"/>
              <a:t>echilibrează</a:t>
            </a:r>
            <a:r>
              <a:rPr lang="en-US" sz="3300" dirty="0"/>
              <a:t> </a:t>
            </a:r>
            <a:r>
              <a:rPr lang="en-US" sz="3300" dirty="0" err="1"/>
              <a:t>reciproc</a:t>
            </a:r>
            <a:r>
              <a:rPr lang="en-US" sz="3300" dirty="0"/>
              <a:t>, </a:t>
            </a:r>
            <a:r>
              <a:rPr lang="en-US" sz="3300" dirty="0" err="1"/>
              <a:t>creând</a:t>
            </a:r>
            <a:r>
              <a:rPr lang="en-US" sz="3300" dirty="0"/>
              <a:t> o </a:t>
            </a:r>
            <a:r>
              <a:rPr lang="en-US" sz="3300" dirty="0" err="1"/>
              <a:t>joncțiune</a:t>
            </a:r>
            <a:r>
              <a:rPr lang="en-US" sz="3300" dirty="0"/>
              <a:t> la </a:t>
            </a:r>
            <a:r>
              <a:rPr lang="en-US" sz="3300" dirty="0" err="1"/>
              <a:t>echilibru</a:t>
            </a:r>
            <a:r>
              <a:rPr lang="en-US" sz="3300" dirty="0"/>
              <a:t> </a:t>
            </a:r>
            <a:r>
              <a:rPr lang="en-US" sz="3300" dirty="0" err="1"/>
              <a:t>similară</a:t>
            </a:r>
            <a:r>
              <a:rPr lang="en-US" sz="3300" dirty="0"/>
              <a:t> cu o </a:t>
            </a:r>
            <a:r>
              <a:rPr lang="en-US" sz="3300" dirty="0" err="1"/>
              <a:t>joncțiune</a:t>
            </a:r>
            <a:r>
              <a:rPr lang="en-US" sz="3300" dirty="0"/>
              <a:t> p–n. </a:t>
            </a:r>
            <a:r>
              <a:rPr lang="en-US" sz="3300" dirty="0" err="1"/>
              <a:t>Rețineți</a:t>
            </a:r>
            <a:r>
              <a:rPr lang="en-US" sz="3300" dirty="0"/>
              <a:t> </a:t>
            </a:r>
            <a:r>
              <a:rPr lang="en-US" sz="3300" dirty="0" err="1"/>
              <a:t>că</a:t>
            </a:r>
            <a:r>
              <a:rPr lang="en-US" sz="3300" dirty="0"/>
              <a:t> </a:t>
            </a:r>
            <a:r>
              <a:rPr lang="en-US" sz="3300" dirty="0" err="1"/>
              <a:t>materialul</a:t>
            </a:r>
            <a:r>
              <a:rPr lang="en-US" sz="3300" dirty="0"/>
              <a:t> </a:t>
            </a:r>
            <a:r>
              <a:rPr lang="en-US" sz="3300" dirty="0" err="1"/>
              <a:t>nedopat</a:t>
            </a:r>
            <a:r>
              <a:rPr lang="en-US" sz="3300" dirty="0"/>
              <a:t> cu </a:t>
            </a:r>
            <a:r>
              <a:rPr lang="ro-RO" sz="3300" dirty="0" err="1"/>
              <a:t>Eg</a:t>
            </a:r>
            <a:r>
              <a:rPr lang="ro-RO" sz="3300" dirty="0"/>
              <a:t> </a:t>
            </a:r>
            <a:r>
              <a:rPr lang="en-US" sz="3300" dirty="0" err="1"/>
              <a:t>îngustă</a:t>
            </a:r>
            <a:r>
              <a:rPr lang="en-US" sz="3300" dirty="0"/>
              <a:t> are </a:t>
            </a:r>
            <a:r>
              <a:rPr lang="en-US" sz="3300" dirty="0" err="1"/>
              <a:t>acum</a:t>
            </a:r>
            <a:r>
              <a:rPr lang="en-US" sz="3300" dirty="0"/>
              <a:t> </a:t>
            </a:r>
            <a:r>
              <a:rPr lang="en-US" sz="3300" dirty="0" err="1"/>
              <a:t>purtători</a:t>
            </a:r>
            <a:r>
              <a:rPr lang="en-US" sz="3300" dirty="0"/>
              <a:t> de</a:t>
            </a:r>
            <a:r>
              <a:rPr lang="ro-RO" sz="3300" dirty="0"/>
              <a:t> sarcină</a:t>
            </a:r>
            <a:r>
              <a:rPr lang="en-US" sz="3300" dirty="0"/>
              <a:t> </a:t>
            </a:r>
            <a:r>
              <a:rPr lang="en-US" sz="3300" dirty="0" err="1"/>
              <a:t>majoritar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exces</a:t>
            </a:r>
            <a:r>
              <a:rPr lang="en-US" sz="3300" dirty="0"/>
              <a:t>. </a:t>
            </a:r>
            <a:r>
              <a:rPr lang="en-US" sz="3300" dirty="0" err="1"/>
              <a:t>Faptul</a:t>
            </a:r>
            <a:r>
              <a:rPr lang="en-US" sz="3300" dirty="0"/>
              <a:t> </a:t>
            </a:r>
            <a:r>
              <a:rPr lang="en-US" sz="3300" dirty="0" err="1"/>
              <a:t>că</a:t>
            </a:r>
            <a:r>
              <a:rPr lang="en-US" sz="3300" dirty="0"/>
              <a:t> </a:t>
            </a:r>
            <a:r>
              <a:rPr lang="en-US" sz="3300" dirty="0" err="1"/>
              <a:t>purtătorii</a:t>
            </a:r>
            <a:r>
              <a:rPr lang="en-US" sz="3300" dirty="0"/>
              <a:t> de </a:t>
            </a:r>
            <a:r>
              <a:rPr lang="en-US" sz="3300" dirty="0" err="1"/>
              <a:t>sarcină</a:t>
            </a:r>
            <a:r>
              <a:rPr lang="en-US" sz="3300" dirty="0"/>
              <a:t> sunt </a:t>
            </a:r>
            <a:r>
              <a:rPr lang="en-US" sz="3300" dirty="0" err="1"/>
              <a:t>purtători</a:t>
            </a:r>
            <a:r>
              <a:rPr lang="en-US" sz="3300" dirty="0"/>
              <a:t> </a:t>
            </a:r>
            <a:r>
              <a:rPr lang="en-US" sz="3300" dirty="0" err="1"/>
              <a:t>majoritari</a:t>
            </a:r>
            <a:r>
              <a:rPr lang="en-US" sz="3300" dirty="0"/>
              <a:t> </a:t>
            </a:r>
            <a:r>
              <a:rPr lang="en-US" sz="3300" dirty="0" err="1"/>
              <a:t>dă</a:t>
            </a:r>
            <a:r>
              <a:rPr lang="en-US" sz="3300" dirty="0"/>
              <a:t> </a:t>
            </a:r>
            <a:r>
              <a:rPr lang="en-US" sz="3300" dirty="0" err="1"/>
              <a:t>viteze</a:t>
            </a:r>
            <a:r>
              <a:rPr lang="en-US" sz="3300" dirty="0"/>
              <a:t> </a:t>
            </a:r>
            <a:r>
              <a:rPr lang="en-US" sz="3300" dirty="0" err="1"/>
              <a:t>mari</a:t>
            </a:r>
            <a:r>
              <a:rPr lang="en-US" sz="3300" dirty="0"/>
              <a:t> de </a:t>
            </a:r>
            <a:r>
              <a:rPr lang="en-US" sz="3300" dirty="0" err="1"/>
              <a:t>comutare</a:t>
            </a:r>
            <a:r>
              <a:rPr lang="en-US" sz="3300" dirty="0"/>
              <a:t>, </a:t>
            </a:r>
            <a:r>
              <a:rPr lang="en-US" sz="3300" dirty="0" err="1"/>
              <a:t>iar</a:t>
            </a:r>
            <a:r>
              <a:rPr lang="en-US" sz="3300" dirty="0"/>
              <a:t> </a:t>
            </a:r>
            <a:r>
              <a:rPr lang="en-US" sz="3300" dirty="0" err="1"/>
              <a:t>faptul</a:t>
            </a:r>
            <a:r>
              <a:rPr lang="en-US" sz="3300" dirty="0"/>
              <a:t> </a:t>
            </a:r>
            <a:r>
              <a:rPr lang="en-US" sz="3300" dirty="0" err="1"/>
              <a:t>că</a:t>
            </a:r>
            <a:r>
              <a:rPr lang="en-US" sz="3300" dirty="0"/>
              <a:t> </a:t>
            </a:r>
            <a:r>
              <a:rPr lang="ro-RO" sz="3300" dirty="0"/>
              <a:t>SC </a:t>
            </a:r>
            <a:r>
              <a:rPr lang="en-US" sz="3300" dirty="0"/>
              <a:t>cu </a:t>
            </a:r>
            <a:r>
              <a:rPr lang="ro-RO" sz="3300" dirty="0" err="1"/>
              <a:t>Eg</a:t>
            </a:r>
            <a:r>
              <a:rPr lang="ro-RO" sz="3300" dirty="0"/>
              <a:t> </a:t>
            </a:r>
            <a:r>
              <a:rPr lang="en-US" sz="3300" dirty="0" err="1"/>
              <a:t>scăzută</a:t>
            </a:r>
            <a:r>
              <a:rPr lang="en-US" sz="3300" dirty="0"/>
              <a:t> </a:t>
            </a:r>
            <a:r>
              <a:rPr lang="en-US" sz="3300" dirty="0" err="1"/>
              <a:t>este</a:t>
            </a:r>
            <a:r>
              <a:rPr lang="en-US" sz="3300" dirty="0"/>
              <a:t> </a:t>
            </a:r>
            <a:r>
              <a:rPr lang="en-US" sz="3300" dirty="0" err="1"/>
              <a:t>nedopat</a:t>
            </a:r>
            <a:r>
              <a:rPr lang="en-US" sz="3300" dirty="0"/>
              <a:t> </a:t>
            </a:r>
            <a:r>
              <a:rPr lang="en-US" sz="3300" dirty="0" err="1"/>
              <a:t>înseamnă</a:t>
            </a:r>
            <a:r>
              <a:rPr lang="en-US" sz="3300" dirty="0"/>
              <a:t> </a:t>
            </a:r>
            <a:r>
              <a:rPr lang="en-US" sz="3300" dirty="0" err="1"/>
              <a:t>că</a:t>
            </a:r>
            <a:r>
              <a:rPr lang="en-US" sz="3300" dirty="0"/>
              <a:t> nu </a:t>
            </a:r>
            <a:r>
              <a:rPr lang="en-US" sz="3300" dirty="0" err="1"/>
              <a:t>există</a:t>
            </a:r>
            <a:r>
              <a:rPr lang="en-US" sz="3300" dirty="0"/>
              <a:t> </a:t>
            </a:r>
            <a:r>
              <a:rPr lang="en-US" sz="3300" dirty="0" err="1"/>
              <a:t>atomi</a:t>
            </a:r>
            <a:r>
              <a:rPr lang="en-US" sz="3300" dirty="0"/>
              <a:t> </a:t>
            </a:r>
            <a:r>
              <a:rPr lang="en-US" sz="3300" dirty="0" err="1"/>
              <a:t>donatori</a:t>
            </a:r>
            <a:r>
              <a:rPr lang="en-US" sz="3300" dirty="0"/>
              <a:t> care </a:t>
            </a:r>
            <a:r>
              <a:rPr lang="en-US" sz="3300" dirty="0" err="1"/>
              <a:t>să</a:t>
            </a:r>
            <a:r>
              <a:rPr lang="en-US" sz="3300" dirty="0"/>
              <a:t> </a:t>
            </a:r>
            <a:r>
              <a:rPr lang="en-US" sz="3300" dirty="0" err="1"/>
              <a:t>provoace</a:t>
            </a:r>
            <a:r>
              <a:rPr lang="en-US" sz="3300" dirty="0"/>
              <a:t> </a:t>
            </a:r>
            <a:r>
              <a:rPr lang="en-US" sz="3300" dirty="0" err="1"/>
              <a:t>împrăștiere</a:t>
            </a:r>
            <a:r>
              <a:rPr lang="en-US" sz="3300" dirty="0"/>
              <a:t> </a:t>
            </a:r>
            <a:r>
              <a:rPr lang="en-US" sz="3300" dirty="0" err="1"/>
              <a:t>și</a:t>
            </a:r>
            <a:r>
              <a:rPr lang="en-US" sz="3300" dirty="0"/>
              <a:t> </a:t>
            </a:r>
            <a:r>
              <a:rPr lang="en-US" sz="3300" dirty="0" err="1"/>
              <a:t>astfel</a:t>
            </a:r>
            <a:r>
              <a:rPr lang="en-US" sz="3300" dirty="0"/>
              <a:t> </a:t>
            </a:r>
            <a:r>
              <a:rPr lang="en-US" sz="3300" dirty="0" err="1"/>
              <a:t>oferă</a:t>
            </a:r>
            <a:r>
              <a:rPr lang="en-US" sz="3300" dirty="0"/>
              <a:t> o </a:t>
            </a:r>
            <a:r>
              <a:rPr lang="en-US" sz="3300" dirty="0" err="1"/>
              <a:t>mobilitate</a:t>
            </a:r>
            <a:r>
              <a:rPr lang="en-US" sz="3300" dirty="0"/>
              <a:t> </a:t>
            </a:r>
            <a:r>
              <a:rPr lang="en-US" sz="3300" dirty="0" err="1"/>
              <a:t>ridicată</a:t>
            </a:r>
            <a:r>
              <a:rPr lang="en-US" sz="3300" dirty="0"/>
              <a:t>.</a:t>
            </a:r>
            <a:r>
              <a:rPr lang="ro-RO" sz="3300" dirty="0"/>
              <a:t> </a:t>
            </a:r>
          </a:p>
          <a:p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cazul</a:t>
            </a:r>
            <a:r>
              <a:rPr lang="en-US" sz="3300" dirty="0"/>
              <a:t> HEMT-</a:t>
            </a:r>
            <a:r>
              <a:rPr lang="en-US" sz="3300" dirty="0" err="1"/>
              <a:t>urilor</a:t>
            </a:r>
            <a:r>
              <a:rPr lang="en-US" sz="3300" dirty="0"/>
              <a:t> GaAs, </a:t>
            </a:r>
            <a:r>
              <a:rPr lang="en-US" sz="3300" dirty="0" err="1"/>
              <a:t>aceștia</a:t>
            </a:r>
            <a:r>
              <a:rPr lang="en-US" sz="3300" dirty="0"/>
              <a:t> </a:t>
            </a:r>
            <a:r>
              <a:rPr lang="en-US" sz="3300" dirty="0" err="1"/>
              <a:t>folosesc</a:t>
            </a:r>
            <a:r>
              <a:rPr lang="en-US" sz="3300" dirty="0"/>
              <a:t> </a:t>
            </a:r>
            <a:r>
              <a:rPr lang="en-US" sz="3300" dirty="0" err="1"/>
              <a:t>electroni</a:t>
            </a:r>
            <a:r>
              <a:rPr lang="en-US" sz="3300" dirty="0"/>
              <a:t> cu </a:t>
            </a:r>
            <a:r>
              <a:rPr lang="en-US" sz="3300" dirty="0" err="1"/>
              <a:t>mobilitate</a:t>
            </a:r>
            <a:r>
              <a:rPr lang="en-US" sz="3300" dirty="0"/>
              <a:t> </a:t>
            </a:r>
            <a:r>
              <a:rPr lang="en-US" sz="3300" dirty="0" err="1"/>
              <a:t>ridicată</a:t>
            </a:r>
            <a:r>
              <a:rPr lang="en-US" sz="3300" dirty="0"/>
              <a:t> </a:t>
            </a:r>
            <a:r>
              <a:rPr lang="en-US" sz="3300" dirty="0" err="1"/>
              <a:t>generați</a:t>
            </a:r>
            <a:r>
              <a:rPr lang="en-US" sz="3300" dirty="0"/>
              <a:t> </a:t>
            </a:r>
            <a:r>
              <a:rPr lang="en-US" sz="3300" dirty="0" err="1"/>
              <a:t>folosind</a:t>
            </a:r>
            <a:r>
              <a:rPr lang="en-US" sz="3300" dirty="0"/>
              <a:t> </a:t>
            </a:r>
            <a:r>
              <a:rPr lang="en-US" sz="3300" dirty="0" err="1"/>
              <a:t>heterojoncția</a:t>
            </a:r>
            <a:r>
              <a:rPr lang="en-US" sz="3300" dirty="0"/>
              <a:t> </a:t>
            </a:r>
            <a:r>
              <a:rPr lang="en-US" sz="3300" dirty="0" err="1"/>
              <a:t>unui</a:t>
            </a:r>
            <a:r>
              <a:rPr lang="en-US" sz="3300" dirty="0"/>
              <a:t> </a:t>
            </a:r>
            <a:r>
              <a:rPr lang="en-US" sz="3300" dirty="0" err="1"/>
              <a:t>strat</a:t>
            </a:r>
            <a:r>
              <a:rPr lang="en-US" sz="3300" dirty="0"/>
              <a:t> de </a:t>
            </a:r>
            <a:r>
              <a:rPr lang="en-US" sz="3300" dirty="0" err="1"/>
              <a:t>furnizare</a:t>
            </a:r>
            <a:r>
              <a:rPr lang="en-US" sz="3300" dirty="0"/>
              <a:t> a </a:t>
            </a:r>
            <a:r>
              <a:rPr lang="en-US" sz="3300" dirty="0" err="1"/>
              <a:t>donorului</a:t>
            </a:r>
            <a:r>
              <a:rPr lang="en-US" sz="3300" dirty="0"/>
              <a:t> de tip </a:t>
            </a:r>
            <a:r>
              <a:rPr lang="en-US" sz="3300" i="1" dirty="0"/>
              <a:t>n </a:t>
            </a:r>
            <a:r>
              <a:rPr lang="en-US" sz="3300" dirty="0"/>
              <a:t>cu bandgap </a:t>
            </a:r>
            <a:r>
              <a:rPr lang="en-US" sz="3300" dirty="0" err="1"/>
              <a:t>largă</a:t>
            </a:r>
            <a:r>
              <a:rPr lang="en-US" sz="3300" dirty="0"/>
              <a:t> cu </a:t>
            </a:r>
            <a:r>
              <a:rPr lang="en-US" sz="3300" dirty="0" err="1"/>
              <a:t>bandă</a:t>
            </a:r>
            <a:r>
              <a:rPr lang="en-US" sz="3300" dirty="0"/>
              <a:t> </a:t>
            </a:r>
            <a:r>
              <a:rPr lang="en-US" sz="3300" dirty="0" err="1"/>
              <a:t>largă</a:t>
            </a:r>
            <a:r>
              <a:rPr lang="en-US" sz="3300" dirty="0"/>
              <a:t> </a:t>
            </a:r>
            <a:r>
              <a:rPr lang="en-US" sz="3300" dirty="0" err="1"/>
              <a:t>foarte</a:t>
            </a:r>
            <a:r>
              <a:rPr lang="en-US" sz="3300" dirty="0"/>
              <a:t> </a:t>
            </a:r>
            <a:r>
              <a:rPr lang="en-US" sz="3300" dirty="0" err="1"/>
              <a:t>dopat</a:t>
            </a:r>
            <a:r>
              <a:rPr lang="en-US" sz="3300" dirty="0"/>
              <a:t> (</a:t>
            </a:r>
            <a:r>
              <a:rPr lang="en-US" sz="3300" dirty="0" err="1"/>
              <a:t>AlGaAs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exemplul</a:t>
            </a:r>
            <a:r>
              <a:rPr lang="en-US" sz="3300" dirty="0"/>
              <a:t> </a:t>
            </a:r>
            <a:r>
              <a:rPr lang="en-US" sz="3300" dirty="0" err="1"/>
              <a:t>nostru</a:t>
            </a:r>
            <a:r>
              <a:rPr lang="en-US" sz="3300" dirty="0"/>
              <a:t>) </a:t>
            </a:r>
            <a:r>
              <a:rPr lang="en-US" sz="3300" dirty="0" err="1"/>
              <a:t>și</a:t>
            </a:r>
            <a:r>
              <a:rPr lang="en-US" sz="3300" dirty="0"/>
              <a:t> un </a:t>
            </a:r>
            <a:r>
              <a:rPr lang="en-US" sz="3300" dirty="0" err="1"/>
              <a:t>strat</a:t>
            </a:r>
            <a:r>
              <a:rPr lang="en-US" sz="3300" dirty="0"/>
              <a:t> de canal cu bandgap </a:t>
            </a:r>
            <a:r>
              <a:rPr lang="en-US" sz="3300" dirty="0" err="1"/>
              <a:t>îngustă</a:t>
            </a:r>
            <a:r>
              <a:rPr lang="en-US" sz="3300" dirty="0"/>
              <a:t> </a:t>
            </a:r>
            <a:r>
              <a:rPr lang="en-US" sz="3300" dirty="0" err="1"/>
              <a:t>nedopat</a:t>
            </a:r>
            <a:r>
              <a:rPr lang="en-US" sz="3300" dirty="0"/>
              <a:t>, </a:t>
            </a:r>
            <a:r>
              <a:rPr lang="en-US" sz="3300" dirty="0" err="1"/>
              <a:t>fără</a:t>
            </a:r>
            <a:r>
              <a:rPr lang="en-US" sz="3300" dirty="0"/>
              <a:t> </a:t>
            </a:r>
            <a:r>
              <a:rPr lang="en-US" sz="3300" dirty="0" err="1"/>
              <a:t>impurități</a:t>
            </a:r>
            <a:r>
              <a:rPr lang="en-US" sz="3300" dirty="0"/>
              <a:t> </a:t>
            </a:r>
            <a:r>
              <a:rPr lang="en-US" sz="3300" dirty="0" err="1"/>
              <a:t>dopante</a:t>
            </a:r>
            <a:r>
              <a:rPr lang="en-US" sz="3300" dirty="0"/>
              <a:t> (GaAs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acest</a:t>
            </a:r>
            <a:r>
              <a:rPr lang="en-US" sz="3300" dirty="0"/>
              <a:t> </a:t>
            </a:r>
            <a:r>
              <a:rPr lang="en-US" sz="3300" dirty="0" err="1"/>
              <a:t>caz</a:t>
            </a:r>
            <a:r>
              <a:rPr lang="en-US" sz="3300" dirty="0"/>
              <a:t>). </a:t>
            </a:r>
            <a:r>
              <a:rPr lang="en-US" sz="3300" dirty="0" err="1"/>
              <a:t>Electronii</a:t>
            </a:r>
            <a:r>
              <a:rPr lang="en-US" sz="3300" dirty="0"/>
              <a:t> </a:t>
            </a:r>
            <a:r>
              <a:rPr lang="en-US" sz="3300" dirty="0" err="1"/>
              <a:t>generați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stratul</a:t>
            </a:r>
            <a:r>
              <a:rPr lang="en-US" sz="3300" dirty="0"/>
              <a:t> </a:t>
            </a:r>
            <a:r>
              <a:rPr lang="en-US" sz="3300" dirty="0" err="1"/>
              <a:t>subțire</a:t>
            </a:r>
            <a:r>
              <a:rPr lang="en-US" sz="3300" dirty="0"/>
              <a:t> de </a:t>
            </a:r>
            <a:r>
              <a:rPr lang="en-US" sz="3300" dirty="0" err="1"/>
              <a:t>AlGaAs</a:t>
            </a:r>
            <a:r>
              <a:rPr lang="en-US" sz="3300" dirty="0"/>
              <a:t> de tip n cad </a:t>
            </a:r>
            <a:r>
              <a:rPr lang="en-US" sz="3300" dirty="0" err="1"/>
              <a:t>complet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stratul</a:t>
            </a:r>
            <a:r>
              <a:rPr lang="en-US" sz="3300" dirty="0"/>
              <a:t> de GaAs </a:t>
            </a:r>
            <a:r>
              <a:rPr lang="en-US" sz="3300" dirty="0" err="1"/>
              <a:t>pentru</a:t>
            </a:r>
            <a:r>
              <a:rPr lang="en-US" sz="3300" dirty="0"/>
              <a:t> a forma un </a:t>
            </a:r>
            <a:r>
              <a:rPr lang="en-US" sz="3300" dirty="0" err="1"/>
              <a:t>strat</a:t>
            </a:r>
            <a:r>
              <a:rPr lang="en-US" sz="3300" dirty="0"/>
              <a:t> de </a:t>
            </a:r>
            <a:r>
              <a:rPr lang="en-US" sz="3300" dirty="0" err="1"/>
              <a:t>AlGaAs</a:t>
            </a:r>
            <a:r>
              <a:rPr lang="en-US" sz="3300" dirty="0"/>
              <a:t> </a:t>
            </a:r>
            <a:r>
              <a:rPr lang="en-US" sz="3300" dirty="0" err="1"/>
              <a:t>epuizat</a:t>
            </a:r>
            <a:r>
              <a:rPr lang="en-US" sz="3300" dirty="0"/>
              <a:t>, </a:t>
            </a:r>
            <a:r>
              <a:rPr lang="en-US" sz="3300" dirty="0" err="1"/>
              <a:t>deoarece</a:t>
            </a:r>
            <a:r>
              <a:rPr lang="en-US" sz="3300" dirty="0"/>
              <a:t> </a:t>
            </a:r>
            <a:r>
              <a:rPr lang="en-US" sz="3300" dirty="0" err="1"/>
              <a:t>heterojoncția</a:t>
            </a:r>
            <a:r>
              <a:rPr lang="en-US" sz="3300" dirty="0"/>
              <a:t> </a:t>
            </a:r>
            <a:r>
              <a:rPr lang="en-US" sz="3300" dirty="0" err="1"/>
              <a:t>creată</a:t>
            </a:r>
            <a:r>
              <a:rPr lang="en-US" sz="3300" dirty="0"/>
              <a:t> de </a:t>
            </a:r>
            <a:r>
              <a:rPr lang="en-US" sz="3300" dirty="0" err="1"/>
              <a:t>diferite</a:t>
            </a:r>
            <a:r>
              <a:rPr lang="en-US" sz="3300" dirty="0"/>
              <a:t> </a:t>
            </a:r>
            <a:r>
              <a:rPr lang="en-US" sz="3300" dirty="0" err="1"/>
              <a:t>materiale</a:t>
            </a:r>
            <a:r>
              <a:rPr lang="en-US" sz="3300" dirty="0"/>
              <a:t> cu </a:t>
            </a:r>
            <a:r>
              <a:rPr lang="en-US" sz="3300" dirty="0" err="1"/>
              <a:t>bandă</a:t>
            </a:r>
            <a:r>
              <a:rPr lang="en-US" sz="3300" dirty="0"/>
              <a:t> </a:t>
            </a:r>
            <a:r>
              <a:rPr lang="en-US" sz="3300" dirty="0" err="1"/>
              <a:t>interzisă</a:t>
            </a:r>
            <a:r>
              <a:rPr lang="en-US" sz="3300" dirty="0"/>
              <a:t> </a:t>
            </a:r>
            <a:r>
              <a:rPr lang="en-US" sz="3300" dirty="0" err="1"/>
              <a:t>formează</a:t>
            </a:r>
            <a:r>
              <a:rPr lang="en-US" sz="3300" dirty="0"/>
              <a:t> un </a:t>
            </a:r>
            <a:r>
              <a:rPr lang="en-US" sz="3300" dirty="0" err="1"/>
              <a:t>puț</a:t>
            </a:r>
            <a:r>
              <a:rPr lang="en-US" sz="3300" dirty="0"/>
              <a:t> </a:t>
            </a:r>
            <a:r>
              <a:rPr lang="en-US" sz="3300" dirty="0" err="1"/>
              <a:t>cuantic</a:t>
            </a:r>
            <a:r>
              <a:rPr lang="en-US" sz="3300" dirty="0"/>
              <a:t> (un </a:t>
            </a:r>
            <a:r>
              <a:rPr lang="en-US" sz="3300" dirty="0" err="1"/>
              <a:t>canion</a:t>
            </a:r>
            <a:r>
              <a:rPr lang="en-US" sz="3300" dirty="0"/>
              <a:t> abrupt)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banda</a:t>
            </a:r>
            <a:r>
              <a:rPr lang="en-US" sz="3300" dirty="0"/>
              <a:t> de </a:t>
            </a:r>
            <a:r>
              <a:rPr lang="en-US" sz="3300" dirty="0" err="1"/>
              <a:t>conducere</a:t>
            </a:r>
            <a:r>
              <a:rPr lang="en-US" sz="3300" dirty="0"/>
              <a:t> a GaAs. </a:t>
            </a:r>
            <a:r>
              <a:rPr lang="en-US" sz="3300" dirty="0" err="1"/>
              <a:t>partea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care </a:t>
            </a:r>
            <a:r>
              <a:rPr lang="en-US" sz="3300" dirty="0" err="1"/>
              <a:t>electronii</a:t>
            </a:r>
            <a:r>
              <a:rPr lang="en-US" sz="3300" dirty="0"/>
              <a:t> se pot </a:t>
            </a:r>
            <a:r>
              <a:rPr lang="en-US" sz="3300" dirty="0" err="1"/>
              <a:t>mișca</a:t>
            </a:r>
            <a:r>
              <a:rPr lang="en-US" sz="3300" dirty="0"/>
              <a:t> rapid </a:t>
            </a:r>
            <a:r>
              <a:rPr lang="en-US" sz="3300" dirty="0" err="1"/>
              <a:t>fără</a:t>
            </a:r>
            <a:r>
              <a:rPr lang="en-US" sz="3300" dirty="0"/>
              <a:t> </a:t>
            </a:r>
            <a:r>
              <a:rPr lang="en-US" sz="3300" dirty="0" err="1"/>
              <a:t>să</a:t>
            </a:r>
            <a:r>
              <a:rPr lang="en-US" sz="3300" dirty="0"/>
              <a:t> se </a:t>
            </a:r>
            <a:r>
              <a:rPr lang="en-US" sz="3300" dirty="0" err="1"/>
              <a:t>ciocnească</a:t>
            </a:r>
            <a:r>
              <a:rPr lang="en-US" sz="3300" dirty="0"/>
              <a:t> de </a:t>
            </a:r>
            <a:r>
              <a:rPr lang="en-US" sz="3300" dirty="0" err="1"/>
              <a:t>impurități</a:t>
            </a:r>
            <a:r>
              <a:rPr lang="en-US" sz="3300" dirty="0"/>
              <a:t>, </a:t>
            </a:r>
            <a:r>
              <a:rPr lang="en-US" sz="3300" dirty="0" err="1"/>
              <a:t>deoarece</a:t>
            </a:r>
            <a:r>
              <a:rPr lang="en-US" sz="3300" dirty="0"/>
              <a:t> </a:t>
            </a:r>
            <a:r>
              <a:rPr lang="en-US" sz="3300" dirty="0" err="1"/>
              <a:t>stratul</a:t>
            </a:r>
            <a:r>
              <a:rPr lang="en-US" sz="3300" dirty="0"/>
              <a:t> de GaAs </a:t>
            </a:r>
            <a:r>
              <a:rPr lang="en-US" sz="3300" dirty="0" err="1"/>
              <a:t>este</a:t>
            </a:r>
            <a:r>
              <a:rPr lang="en-US" sz="3300" dirty="0"/>
              <a:t> </a:t>
            </a:r>
            <a:r>
              <a:rPr lang="en-US" sz="3300" dirty="0" err="1"/>
              <a:t>nedopat</a:t>
            </a:r>
            <a:r>
              <a:rPr lang="en-US" sz="3300" dirty="0"/>
              <a:t> </a:t>
            </a:r>
            <a:r>
              <a:rPr lang="en-US" sz="3300" dirty="0" err="1"/>
              <a:t>și</a:t>
            </a:r>
            <a:r>
              <a:rPr lang="en-US" sz="3300" dirty="0"/>
              <a:t> din care nu pot </a:t>
            </a:r>
            <a:r>
              <a:rPr lang="en-US" sz="3300" dirty="0" err="1"/>
              <a:t>scăpa</a:t>
            </a:r>
            <a:r>
              <a:rPr lang="en-US" sz="3300" dirty="0"/>
              <a:t>. </a:t>
            </a:r>
            <a:r>
              <a:rPr lang="en-US" sz="3300" dirty="0" err="1"/>
              <a:t>Efectul</a:t>
            </a:r>
            <a:r>
              <a:rPr lang="en-US" sz="3300" dirty="0"/>
              <a:t> </a:t>
            </a:r>
            <a:r>
              <a:rPr lang="en-US" sz="3300" dirty="0" err="1"/>
              <a:t>acestui</a:t>
            </a:r>
            <a:r>
              <a:rPr lang="en-US" sz="3300" dirty="0"/>
              <a:t> </a:t>
            </a:r>
            <a:r>
              <a:rPr lang="en-US" sz="3300" dirty="0" err="1"/>
              <a:t>lucru</a:t>
            </a:r>
            <a:r>
              <a:rPr lang="en-US" sz="3300" dirty="0"/>
              <a:t> </a:t>
            </a:r>
            <a:r>
              <a:rPr lang="en-US" sz="3300" dirty="0" err="1"/>
              <a:t>este</a:t>
            </a:r>
            <a:r>
              <a:rPr lang="en-US" sz="3300" dirty="0"/>
              <a:t> </a:t>
            </a:r>
            <a:r>
              <a:rPr lang="en-US" sz="3300" dirty="0" err="1"/>
              <a:t>crearea</a:t>
            </a:r>
            <a:r>
              <a:rPr lang="en-US" sz="3300" dirty="0"/>
              <a:t> </a:t>
            </a:r>
            <a:r>
              <a:rPr lang="en-US" sz="3300" dirty="0" err="1"/>
              <a:t>unui</a:t>
            </a:r>
            <a:r>
              <a:rPr lang="en-US" sz="3300" dirty="0"/>
              <a:t> </a:t>
            </a:r>
            <a:r>
              <a:rPr lang="en-US" sz="3300" dirty="0" err="1"/>
              <a:t>strat</a:t>
            </a:r>
            <a:r>
              <a:rPr lang="en-US" sz="3300" dirty="0"/>
              <a:t> </a:t>
            </a:r>
            <a:r>
              <a:rPr lang="en-US" sz="3300" dirty="0" err="1"/>
              <a:t>foarte</a:t>
            </a:r>
            <a:r>
              <a:rPr lang="en-US" sz="3300" dirty="0"/>
              <a:t> </a:t>
            </a:r>
            <a:r>
              <a:rPr lang="en-US" sz="3300" dirty="0" err="1"/>
              <a:t>subțire</a:t>
            </a:r>
            <a:r>
              <a:rPr lang="en-US" sz="3300" dirty="0"/>
              <a:t> de </a:t>
            </a:r>
            <a:r>
              <a:rPr lang="en-US" sz="3300" dirty="0" err="1"/>
              <a:t>electroni</a:t>
            </a:r>
            <a:r>
              <a:rPr lang="en-US" sz="3300" dirty="0"/>
              <a:t> </a:t>
            </a:r>
            <a:r>
              <a:rPr lang="en-US" sz="3300" dirty="0" err="1"/>
              <a:t>conductori</a:t>
            </a:r>
            <a:r>
              <a:rPr lang="en-US" sz="3300" dirty="0"/>
              <a:t> </a:t>
            </a:r>
            <a:r>
              <a:rPr lang="en-US" sz="3300" dirty="0" err="1"/>
              <a:t>extrem</a:t>
            </a:r>
            <a:r>
              <a:rPr lang="en-US" sz="3300" dirty="0"/>
              <a:t> de </a:t>
            </a:r>
            <a:r>
              <a:rPr lang="en-US" sz="3300" dirty="0" err="1"/>
              <a:t>mobili</a:t>
            </a:r>
            <a:r>
              <a:rPr lang="en-US" sz="3300" dirty="0"/>
              <a:t>, cu o </a:t>
            </a:r>
            <a:r>
              <a:rPr lang="en-US" sz="3300" dirty="0" err="1"/>
              <a:t>concentrație</a:t>
            </a:r>
            <a:r>
              <a:rPr lang="en-US" sz="3300" dirty="0"/>
              <a:t> </a:t>
            </a:r>
            <a:r>
              <a:rPr lang="en-US" sz="3300" dirty="0" err="1"/>
              <a:t>foarte</a:t>
            </a:r>
            <a:r>
              <a:rPr lang="en-US" sz="3300" dirty="0"/>
              <a:t> mare, </a:t>
            </a:r>
            <a:r>
              <a:rPr lang="en-US" sz="3300" dirty="0" err="1"/>
              <a:t>dând</a:t>
            </a:r>
            <a:r>
              <a:rPr lang="en-US" sz="3300" dirty="0"/>
              <a:t> </a:t>
            </a:r>
            <a:r>
              <a:rPr lang="en-US" sz="3300" dirty="0" err="1"/>
              <a:t>canalului</a:t>
            </a:r>
            <a:r>
              <a:rPr lang="en-US" sz="3300" dirty="0"/>
              <a:t> o </a:t>
            </a:r>
            <a:r>
              <a:rPr lang="en-US" sz="3300" dirty="0" err="1"/>
              <a:t>rezistivitate</a:t>
            </a:r>
            <a:r>
              <a:rPr lang="en-US" sz="3300" dirty="0"/>
              <a:t> </a:t>
            </a:r>
            <a:r>
              <a:rPr lang="en-US" sz="3300" dirty="0" err="1"/>
              <a:t>foarte</a:t>
            </a:r>
            <a:r>
              <a:rPr lang="en-US" sz="3300" dirty="0"/>
              <a:t> </a:t>
            </a:r>
            <a:r>
              <a:rPr lang="en-US" sz="3300" dirty="0" err="1"/>
              <a:t>scăzută</a:t>
            </a:r>
            <a:r>
              <a:rPr lang="en-US" sz="3300" dirty="0"/>
              <a:t> (</a:t>
            </a:r>
            <a:r>
              <a:rPr lang="en-US" sz="3300" dirty="0" err="1"/>
              <a:t>sau</a:t>
            </a:r>
            <a:r>
              <a:rPr lang="en-US" sz="3300" dirty="0"/>
              <a:t> </a:t>
            </a:r>
            <a:r>
              <a:rPr lang="en-US" sz="3300" dirty="0" err="1"/>
              <a:t>pentru</a:t>
            </a:r>
            <a:r>
              <a:rPr lang="en-US" sz="3300" dirty="0"/>
              <a:t> a </a:t>
            </a:r>
            <a:r>
              <a:rPr lang="en-US" sz="3300" dirty="0" err="1"/>
              <a:t>spune</a:t>
            </a:r>
            <a:r>
              <a:rPr lang="en-US" sz="3300" dirty="0"/>
              <a:t> </a:t>
            </a:r>
            <a:r>
              <a:rPr lang="en-US" sz="3300" dirty="0" err="1"/>
              <a:t>altfel</a:t>
            </a:r>
            <a:r>
              <a:rPr lang="en-US" sz="3300" dirty="0"/>
              <a:t>, „</a:t>
            </a:r>
            <a:r>
              <a:rPr lang="en-US" sz="3300" dirty="0" err="1"/>
              <a:t>mobilitate</a:t>
            </a:r>
            <a:r>
              <a:rPr lang="en-US" sz="3300" dirty="0"/>
              <a:t> mare a </a:t>
            </a:r>
            <a:r>
              <a:rPr lang="en-US" sz="3300" dirty="0" err="1"/>
              <a:t>electronilor</a:t>
            </a:r>
            <a:r>
              <a:rPr lang="en-US" sz="3300" dirty="0"/>
              <a:t>”).</a:t>
            </a:r>
            <a:endParaRPr lang="ro-RO" sz="3300" dirty="0"/>
          </a:p>
          <a:p>
            <a:r>
              <a:rPr lang="en-US" sz="3300" b="1" dirty="0" err="1"/>
              <a:t>Mecanism</a:t>
            </a:r>
            <a:r>
              <a:rPr lang="en-US" sz="3300" b="1" dirty="0"/>
              <a:t> electrostatic</a:t>
            </a:r>
            <a:r>
              <a:rPr lang="ro-RO" sz="3300" b="1" dirty="0"/>
              <a:t> </a:t>
            </a:r>
            <a:r>
              <a:rPr lang="en-US" sz="3300" dirty="0" err="1"/>
              <a:t>Deoarece</a:t>
            </a:r>
            <a:r>
              <a:rPr lang="en-US" sz="3300" dirty="0"/>
              <a:t> GaAs are o </a:t>
            </a:r>
            <a:r>
              <a:rPr lang="en-US" sz="3300" dirty="0" err="1"/>
              <a:t>afinitate</a:t>
            </a:r>
            <a:r>
              <a:rPr lang="en-US" sz="3300" dirty="0"/>
              <a:t> </a:t>
            </a:r>
            <a:r>
              <a:rPr lang="en-US" sz="3300" dirty="0" err="1"/>
              <a:t>electronică</a:t>
            </a:r>
            <a:r>
              <a:rPr lang="en-US" sz="3300" dirty="0"/>
              <a:t> </a:t>
            </a:r>
            <a:r>
              <a:rPr lang="en-US" sz="3300" dirty="0" err="1"/>
              <a:t>mai</a:t>
            </a:r>
            <a:r>
              <a:rPr lang="en-US" sz="3300" dirty="0"/>
              <a:t> mare, </a:t>
            </a:r>
            <a:r>
              <a:rPr lang="en-US" sz="3300" dirty="0" err="1"/>
              <a:t>electronii</a:t>
            </a:r>
            <a:r>
              <a:rPr lang="en-US" sz="3300" dirty="0"/>
              <a:t> </a:t>
            </a:r>
            <a:r>
              <a:rPr lang="en-US" sz="3300" dirty="0" err="1"/>
              <a:t>liberi</a:t>
            </a:r>
            <a:r>
              <a:rPr lang="en-US" sz="3300" dirty="0"/>
              <a:t> din </a:t>
            </a:r>
            <a:r>
              <a:rPr lang="en-US" sz="3300" dirty="0" err="1"/>
              <a:t>stratul</a:t>
            </a:r>
            <a:r>
              <a:rPr lang="en-US" sz="3300" dirty="0"/>
              <a:t> de </a:t>
            </a:r>
            <a:r>
              <a:rPr lang="en-US" sz="3300" dirty="0" err="1"/>
              <a:t>AlGaAs</a:t>
            </a:r>
            <a:r>
              <a:rPr lang="en-US" sz="3300" dirty="0"/>
              <a:t> sunt </a:t>
            </a:r>
            <a:r>
              <a:rPr lang="en-US" sz="3300" dirty="0" err="1"/>
              <a:t>transferați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stratul</a:t>
            </a:r>
            <a:r>
              <a:rPr lang="en-US" sz="3300" dirty="0"/>
              <a:t> de GaAs </a:t>
            </a:r>
            <a:r>
              <a:rPr lang="en-US" sz="3300" dirty="0" err="1"/>
              <a:t>nedopat</a:t>
            </a:r>
            <a:r>
              <a:rPr lang="en-US" sz="3300" dirty="0"/>
              <a:t>, </a:t>
            </a:r>
            <a:r>
              <a:rPr lang="en-US" sz="3300" dirty="0" err="1"/>
              <a:t>unde</a:t>
            </a:r>
            <a:r>
              <a:rPr lang="en-US" sz="3300" dirty="0"/>
              <a:t> </a:t>
            </a:r>
            <a:r>
              <a:rPr lang="en-US" sz="3300" dirty="0" err="1"/>
              <a:t>formează</a:t>
            </a:r>
            <a:r>
              <a:rPr lang="en-US" sz="3300" dirty="0"/>
              <a:t> un </a:t>
            </a:r>
            <a:r>
              <a:rPr lang="en-US" sz="3300" dirty="0" err="1"/>
              <a:t>gaz</a:t>
            </a:r>
            <a:r>
              <a:rPr lang="en-US" sz="3300" dirty="0"/>
              <a:t> de </a:t>
            </a:r>
            <a:r>
              <a:rPr lang="en-US" sz="3300" dirty="0" err="1"/>
              <a:t>electroni</a:t>
            </a:r>
            <a:r>
              <a:rPr lang="ro-RO" sz="3300" dirty="0"/>
              <a:t>c</a:t>
            </a:r>
            <a:r>
              <a:rPr lang="en-US" sz="3300" dirty="0"/>
              <a:t> bidimensional cu </a:t>
            </a:r>
            <a:r>
              <a:rPr lang="en-US" sz="3300" dirty="0" err="1"/>
              <a:t>mobilitate</a:t>
            </a:r>
            <a:r>
              <a:rPr lang="en-US" sz="3300" dirty="0"/>
              <a:t> </a:t>
            </a:r>
            <a:r>
              <a:rPr lang="en-US" sz="3300" dirty="0" err="1"/>
              <a:t>ridicată</a:t>
            </a:r>
            <a:r>
              <a:rPr lang="en-US" sz="3300" dirty="0"/>
              <a:t> la 100 </a:t>
            </a:r>
            <a:r>
              <a:rPr lang="en-US" sz="3300" dirty="0" err="1"/>
              <a:t>ångström</a:t>
            </a:r>
            <a:r>
              <a:rPr lang="en-US" sz="3300" dirty="0"/>
              <a:t> (10 nm) de </a:t>
            </a:r>
            <a:r>
              <a:rPr lang="en-US" sz="3300" dirty="0" err="1"/>
              <a:t>interfață</a:t>
            </a:r>
            <a:r>
              <a:rPr lang="en-US" sz="3300" dirty="0"/>
              <a:t>. </a:t>
            </a:r>
            <a:r>
              <a:rPr lang="en-US" sz="3300" dirty="0" err="1"/>
              <a:t>Stratul</a:t>
            </a:r>
            <a:r>
              <a:rPr lang="en-US" sz="3300" dirty="0"/>
              <a:t> de </a:t>
            </a:r>
            <a:r>
              <a:rPr lang="en-US" sz="3300" dirty="0" err="1"/>
              <a:t>AlGaAs</a:t>
            </a:r>
            <a:r>
              <a:rPr lang="en-US" sz="3300" dirty="0"/>
              <a:t> de tip n al HEMT </a:t>
            </a:r>
            <a:r>
              <a:rPr lang="en-US" sz="3300" dirty="0" err="1"/>
              <a:t>este</a:t>
            </a:r>
            <a:r>
              <a:rPr lang="en-US" sz="3300" dirty="0"/>
              <a:t> </a:t>
            </a:r>
            <a:r>
              <a:rPr lang="en-US" sz="3300" dirty="0" err="1"/>
              <a:t>epuizat</a:t>
            </a:r>
            <a:r>
              <a:rPr lang="en-US" sz="3300" dirty="0"/>
              <a:t> </a:t>
            </a:r>
            <a:r>
              <a:rPr lang="en-US" sz="3300" dirty="0" err="1"/>
              <a:t>complet</a:t>
            </a:r>
            <a:r>
              <a:rPr lang="en-US" sz="3300" dirty="0"/>
              <a:t> </a:t>
            </a:r>
            <a:r>
              <a:rPr lang="en-US" sz="3300" dirty="0" err="1"/>
              <a:t>prin</a:t>
            </a:r>
            <a:r>
              <a:rPr lang="en-US" sz="3300" dirty="0"/>
              <a:t> </a:t>
            </a:r>
            <a:r>
              <a:rPr lang="en-US" sz="3300" dirty="0" err="1"/>
              <a:t>două</a:t>
            </a:r>
            <a:r>
              <a:rPr lang="en-US" sz="3300" dirty="0"/>
              <a:t> </a:t>
            </a:r>
            <a:r>
              <a:rPr lang="en-US" sz="3300" dirty="0" err="1"/>
              <a:t>mecanisme</a:t>
            </a:r>
            <a:r>
              <a:rPr lang="en-US" sz="3300" dirty="0"/>
              <a:t> de </a:t>
            </a:r>
            <a:r>
              <a:rPr lang="en-US" sz="3300" dirty="0" err="1"/>
              <a:t>epuizare</a:t>
            </a:r>
            <a:r>
              <a:rPr lang="en-US" sz="3300" dirty="0"/>
              <a:t>:</a:t>
            </a:r>
            <a:r>
              <a:rPr lang="ro-RO" sz="3300" dirty="0"/>
              <a:t> </a:t>
            </a:r>
            <a:r>
              <a:rPr lang="en-US" sz="3300" dirty="0" err="1"/>
              <a:t>Prinderea</a:t>
            </a:r>
            <a:r>
              <a:rPr lang="en-US" sz="3300" dirty="0"/>
              <a:t> </a:t>
            </a:r>
            <a:r>
              <a:rPr lang="en-US" sz="3300" dirty="0" err="1"/>
              <a:t>electronilor</a:t>
            </a:r>
            <a:r>
              <a:rPr lang="en-US" sz="3300" dirty="0"/>
              <a:t> </a:t>
            </a:r>
            <a:r>
              <a:rPr lang="en-US" sz="3300" dirty="0" err="1"/>
              <a:t>liberi</a:t>
            </a:r>
            <a:r>
              <a:rPr lang="en-US" sz="3300" dirty="0"/>
              <a:t> de </a:t>
            </a:r>
            <a:r>
              <a:rPr lang="en-US" sz="3300" dirty="0" err="1"/>
              <a:t>către</a:t>
            </a:r>
            <a:r>
              <a:rPr lang="en-US" sz="3300" dirty="0"/>
              <a:t> </a:t>
            </a:r>
            <a:r>
              <a:rPr lang="en-US" sz="3300" dirty="0" err="1"/>
              <a:t>stările</a:t>
            </a:r>
            <a:r>
              <a:rPr lang="en-US" sz="3300" dirty="0"/>
              <a:t> de </a:t>
            </a:r>
            <a:r>
              <a:rPr lang="en-US" sz="3300" dirty="0" err="1"/>
              <a:t>suprafață</a:t>
            </a:r>
            <a:r>
              <a:rPr lang="en-US" sz="3300" dirty="0"/>
              <a:t> </a:t>
            </a:r>
            <a:r>
              <a:rPr lang="en-US" sz="3300" dirty="0" err="1"/>
              <a:t>determină</a:t>
            </a:r>
            <a:r>
              <a:rPr lang="en-US" sz="3300" dirty="0"/>
              <a:t> </a:t>
            </a:r>
            <a:r>
              <a:rPr lang="en-US" sz="3300" dirty="0" err="1"/>
              <a:t>epuizarea</a:t>
            </a:r>
            <a:r>
              <a:rPr lang="en-US" sz="3300" dirty="0"/>
              <a:t> </a:t>
            </a:r>
            <a:r>
              <a:rPr lang="en-US" sz="3300" dirty="0" err="1"/>
              <a:t>suprafeței</a:t>
            </a:r>
            <a:r>
              <a:rPr lang="en-US" sz="3300" dirty="0"/>
              <a:t>.</a:t>
            </a:r>
            <a:r>
              <a:rPr lang="ro-RO" sz="3300" dirty="0"/>
              <a:t> </a:t>
            </a:r>
            <a:r>
              <a:rPr lang="en-US" sz="3300" dirty="0" err="1"/>
              <a:t>Transferul</a:t>
            </a:r>
            <a:r>
              <a:rPr lang="en-US" sz="3300" dirty="0"/>
              <a:t> de </a:t>
            </a:r>
            <a:r>
              <a:rPr lang="en-US" sz="3300" dirty="0" err="1"/>
              <a:t>electroni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stratul</a:t>
            </a:r>
            <a:r>
              <a:rPr lang="en-US" sz="3300" dirty="0"/>
              <a:t> de GaAs </a:t>
            </a:r>
            <a:r>
              <a:rPr lang="en-US" sz="3300" dirty="0" err="1"/>
              <a:t>nedopat</a:t>
            </a:r>
            <a:r>
              <a:rPr lang="en-US" sz="3300" dirty="0"/>
              <a:t> duce la </a:t>
            </a:r>
            <a:r>
              <a:rPr lang="en-US" sz="3300" dirty="0" err="1"/>
              <a:t>epuizarea</a:t>
            </a:r>
            <a:r>
              <a:rPr lang="en-US" sz="3300" dirty="0"/>
              <a:t> </a:t>
            </a:r>
            <a:r>
              <a:rPr lang="en-US" sz="3300" dirty="0" err="1"/>
              <a:t>interfeței</a:t>
            </a:r>
            <a:r>
              <a:rPr lang="en-US" sz="3300" dirty="0"/>
              <a:t>.</a:t>
            </a:r>
            <a:r>
              <a:rPr lang="ro-RO" sz="3300" dirty="0"/>
              <a:t> </a:t>
            </a:r>
            <a:r>
              <a:rPr lang="en-US" sz="3300" dirty="0" err="1"/>
              <a:t>Nivelul</a:t>
            </a:r>
            <a:r>
              <a:rPr lang="en-US" sz="3300" dirty="0"/>
              <a:t> Fermi al </a:t>
            </a:r>
            <a:r>
              <a:rPr lang="en-US" sz="3300" dirty="0" err="1"/>
              <a:t>metalului</a:t>
            </a:r>
            <a:r>
              <a:rPr lang="en-US" sz="3300" dirty="0"/>
              <a:t> </a:t>
            </a:r>
            <a:r>
              <a:rPr lang="en-US" sz="3300" dirty="0" err="1"/>
              <a:t>porții</a:t>
            </a:r>
            <a:r>
              <a:rPr lang="en-US" sz="3300" dirty="0"/>
              <a:t> </a:t>
            </a:r>
            <a:r>
              <a:rPr lang="en-US" sz="3300" dirty="0" err="1"/>
              <a:t>este</a:t>
            </a:r>
            <a:r>
              <a:rPr lang="en-US" sz="3300" dirty="0"/>
              <a:t> </a:t>
            </a:r>
            <a:r>
              <a:rPr lang="en-US" sz="3300" dirty="0" err="1"/>
              <a:t>potrivit</a:t>
            </a:r>
            <a:r>
              <a:rPr lang="en-US" sz="3300" dirty="0"/>
              <a:t> cu </a:t>
            </a:r>
            <a:r>
              <a:rPr lang="en-US" sz="3300" dirty="0" err="1"/>
              <a:t>punctul</a:t>
            </a:r>
            <a:r>
              <a:rPr lang="en-US" sz="3300" dirty="0"/>
              <a:t> de </a:t>
            </a:r>
            <a:r>
              <a:rPr lang="en-US" sz="3300" dirty="0" err="1"/>
              <a:t>fixare</a:t>
            </a:r>
            <a:r>
              <a:rPr lang="en-US" sz="3300" dirty="0"/>
              <a:t>, care </a:t>
            </a:r>
            <a:r>
              <a:rPr lang="en-US" sz="3300" dirty="0" err="1"/>
              <a:t>este</a:t>
            </a:r>
            <a:r>
              <a:rPr lang="en-US" sz="3300" dirty="0"/>
              <a:t> 1,2 eV sub </a:t>
            </a:r>
            <a:r>
              <a:rPr lang="en-US" sz="3300" dirty="0" err="1"/>
              <a:t>banda</a:t>
            </a:r>
            <a:r>
              <a:rPr lang="en-US" sz="3300" dirty="0"/>
              <a:t> de </a:t>
            </a:r>
            <a:r>
              <a:rPr lang="en-US" sz="3300" dirty="0" err="1"/>
              <a:t>conducție</a:t>
            </a:r>
            <a:r>
              <a:rPr lang="en-US" sz="3300" dirty="0"/>
              <a:t>. Cu </a:t>
            </a:r>
            <a:r>
              <a:rPr lang="en-US" sz="3300" dirty="0" err="1"/>
              <a:t>grosimea</a:t>
            </a:r>
            <a:r>
              <a:rPr lang="en-US" sz="3300" dirty="0"/>
              <a:t> </a:t>
            </a:r>
            <a:r>
              <a:rPr lang="en-US" sz="3300" dirty="0" err="1"/>
              <a:t>redusă</a:t>
            </a:r>
            <a:r>
              <a:rPr lang="en-US" sz="3300" dirty="0"/>
              <a:t> a </a:t>
            </a:r>
            <a:r>
              <a:rPr lang="en-US" sz="3300" dirty="0" err="1"/>
              <a:t>stratului</a:t>
            </a:r>
            <a:r>
              <a:rPr lang="en-US" sz="3300" dirty="0"/>
              <a:t> de </a:t>
            </a:r>
            <a:r>
              <a:rPr lang="en-US" sz="3300" dirty="0" err="1"/>
              <a:t>AlGaAs</a:t>
            </a:r>
            <a:r>
              <a:rPr lang="en-US" sz="3300" dirty="0"/>
              <a:t>, </a:t>
            </a:r>
            <a:r>
              <a:rPr lang="en-US" sz="3300" dirty="0" err="1"/>
              <a:t>electronii</a:t>
            </a:r>
            <a:r>
              <a:rPr lang="en-US" sz="3300" dirty="0"/>
              <a:t> </a:t>
            </a:r>
            <a:r>
              <a:rPr lang="en-US" sz="3300" dirty="0" err="1"/>
              <a:t>furnizați</a:t>
            </a:r>
            <a:r>
              <a:rPr lang="en-US" sz="3300" dirty="0"/>
              <a:t> de </a:t>
            </a:r>
            <a:r>
              <a:rPr lang="en-US" sz="3300" dirty="0" err="1"/>
              <a:t>donatori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stratul</a:t>
            </a:r>
            <a:r>
              <a:rPr lang="en-US" sz="3300" dirty="0"/>
              <a:t> de </a:t>
            </a:r>
            <a:r>
              <a:rPr lang="en-US" sz="3300" dirty="0" err="1"/>
              <a:t>AlGaAs</a:t>
            </a:r>
            <a:r>
              <a:rPr lang="en-US" sz="3300" dirty="0"/>
              <a:t> sunt </a:t>
            </a:r>
            <a:r>
              <a:rPr lang="en-US" sz="3300" dirty="0" err="1"/>
              <a:t>insuficienti</a:t>
            </a:r>
            <a:r>
              <a:rPr lang="en-US" sz="3300" dirty="0"/>
              <a:t> </a:t>
            </a:r>
            <a:r>
              <a:rPr lang="en-US" sz="3300" dirty="0" err="1"/>
              <a:t>pentru</a:t>
            </a:r>
            <a:r>
              <a:rPr lang="en-US" sz="3300" dirty="0"/>
              <a:t> </a:t>
            </a:r>
            <a:r>
              <a:rPr lang="en-US" sz="3300" dirty="0" err="1"/>
              <a:t>fixarea</a:t>
            </a:r>
            <a:r>
              <a:rPr lang="en-US" sz="3300" dirty="0"/>
              <a:t> </a:t>
            </a:r>
            <a:r>
              <a:rPr lang="en-US" sz="3300" dirty="0" err="1"/>
              <a:t>stratului</a:t>
            </a:r>
            <a:r>
              <a:rPr lang="en-US" sz="3300" dirty="0"/>
              <a:t>. Ca </a:t>
            </a:r>
            <a:r>
              <a:rPr lang="en-US" sz="3300" dirty="0" err="1"/>
              <a:t>rezultat</a:t>
            </a:r>
            <a:r>
              <a:rPr lang="en-US" sz="3300" dirty="0"/>
              <a:t>, </a:t>
            </a:r>
            <a:r>
              <a:rPr lang="en-US" sz="3300" dirty="0" err="1"/>
              <a:t>îndoirea</a:t>
            </a:r>
            <a:r>
              <a:rPr lang="en-US" sz="3300" dirty="0"/>
              <a:t> </a:t>
            </a:r>
            <a:r>
              <a:rPr lang="en-US" sz="3300" dirty="0" err="1"/>
              <a:t>benzii</a:t>
            </a:r>
            <a:r>
              <a:rPr lang="en-US" sz="3300" dirty="0"/>
              <a:t> se </a:t>
            </a:r>
            <a:r>
              <a:rPr lang="en-US" sz="3300" dirty="0" err="1"/>
              <a:t>mișcă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sus </a:t>
            </a:r>
            <a:r>
              <a:rPr lang="en-US" sz="3300" dirty="0" err="1"/>
              <a:t>și</a:t>
            </a:r>
            <a:r>
              <a:rPr lang="en-US" sz="3300" dirty="0"/>
              <a:t> </a:t>
            </a:r>
            <a:r>
              <a:rPr lang="en-US" sz="3300" dirty="0" err="1"/>
              <a:t>electronii</a:t>
            </a:r>
            <a:r>
              <a:rPr lang="en-US" sz="3300" dirty="0"/>
              <a:t> </a:t>
            </a:r>
            <a:r>
              <a:rPr lang="en-US" sz="3300" dirty="0" err="1"/>
              <a:t>bidimensionali</a:t>
            </a:r>
            <a:r>
              <a:rPr lang="en-US" sz="3300" dirty="0"/>
              <a:t> nu apar. </a:t>
            </a:r>
            <a:r>
              <a:rPr lang="en-US" sz="3300" dirty="0" err="1"/>
              <a:t>Când</a:t>
            </a:r>
            <a:r>
              <a:rPr lang="en-US" sz="3300" dirty="0"/>
              <a:t> o </a:t>
            </a:r>
            <a:r>
              <a:rPr lang="en-US" sz="3300" dirty="0" err="1"/>
              <a:t>tensiune</a:t>
            </a:r>
            <a:r>
              <a:rPr lang="en-US" sz="3300" dirty="0"/>
              <a:t> </a:t>
            </a:r>
            <a:r>
              <a:rPr lang="en-US" sz="3300" dirty="0" err="1"/>
              <a:t>pozitivă</a:t>
            </a:r>
            <a:r>
              <a:rPr lang="en-US" sz="3300" dirty="0"/>
              <a:t> </a:t>
            </a:r>
            <a:r>
              <a:rPr lang="en-US" sz="3300" dirty="0" err="1"/>
              <a:t>mai</a:t>
            </a:r>
            <a:r>
              <a:rPr lang="en-US" sz="3300" dirty="0"/>
              <a:t> mare </a:t>
            </a:r>
            <a:r>
              <a:rPr lang="en-US" sz="3300" dirty="0" err="1"/>
              <a:t>decât</a:t>
            </a:r>
            <a:r>
              <a:rPr lang="en-US" sz="3300" dirty="0"/>
              <a:t> </a:t>
            </a:r>
            <a:r>
              <a:rPr lang="en-US" sz="3300" dirty="0" err="1"/>
              <a:t>tensiunea</a:t>
            </a:r>
            <a:r>
              <a:rPr lang="en-US" sz="3300" dirty="0"/>
              <a:t> de </a:t>
            </a:r>
            <a:r>
              <a:rPr lang="en-US" sz="3300" dirty="0" err="1"/>
              <a:t>prag</a:t>
            </a:r>
            <a:r>
              <a:rPr lang="en-US" sz="3300" dirty="0"/>
              <a:t> </a:t>
            </a:r>
            <a:r>
              <a:rPr lang="en-US" sz="3300" dirty="0" err="1"/>
              <a:t>este</a:t>
            </a:r>
            <a:r>
              <a:rPr lang="en-US" sz="3300" dirty="0"/>
              <a:t> </a:t>
            </a:r>
            <a:r>
              <a:rPr lang="en-US" sz="3300" dirty="0" err="1"/>
              <a:t>aplicată</a:t>
            </a:r>
            <a:r>
              <a:rPr lang="en-US" sz="3300" dirty="0"/>
              <a:t> la </a:t>
            </a:r>
            <a:r>
              <a:rPr lang="en-US" sz="3300" dirty="0" err="1"/>
              <a:t>poartă</a:t>
            </a:r>
            <a:r>
              <a:rPr lang="en-US" sz="3300" dirty="0"/>
              <a:t>, </a:t>
            </a:r>
            <a:r>
              <a:rPr lang="en-US" sz="3300" dirty="0" err="1"/>
              <a:t>electronii</a:t>
            </a:r>
            <a:r>
              <a:rPr lang="en-US" sz="3300" dirty="0"/>
              <a:t> se </a:t>
            </a:r>
            <a:r>
              <a:rPr lang="en-US" sz="3300" dirty="0" err="1"/>
              <a:t>acumulează</a:t>
            </a:r>
            <a:r>
              <a:rPr lang="en-US" sz="3300" dirty="0"/>
              <a:t> la </a:t>
            </a:r>
            <a:r>
              <a:rPr lang="en-US" sz="3300" dirty="0" err="1"/>
              <a:t>interfață</a:t>
            </a:r>
            <a:r>
              <a:rPr lang="en-US" sz="3300" dirty="0"/>
              <a:t> </a:t>
            </a:r>
            <a:r>
              <a:rPr lang="en-US" sz="3300" dirty="0" err="1"/>
              <a:t>și</a:t>
            </a:r>
            <a:r>
              <a:rPr lang="en-US" sz="3300" dirty="0"/>
              <a:t> </a:t>
            </a:r>
            <a:r>
              <a:rPr lang="en-US" sz="3300" dirty="0" err="1"/>
              <a:t>formează</a:t>
            </a:r>
            <a:r>
              <a:rPr lang="en-US" sz="3300" dirty="0"/>
              <a:t> un </a:t>
            </a:r>
            <a:r>
              <a:rPr lang="en-US" sz="3300" dirty="0" err="1"/>
              <a:t>gaz</a:t>
            </a:r>
            <a:r>
              <a:rPr lang="en-US" sz="3300" dirty="0"/>
              <a:t> de </a:t>
            </a:r>
            <a:r>
              <a:rPr lang="en-US" sz="3300" dirty="0" err="1"/>
              <a:t>electroni</a:t>
            </a:r>
            <a:r>
              <a:rPr lang="en-US" sz="3300" dirty="0"/>
              <a:t> bidimensional.</a:t>
            </a:r>
            <a:r>
              <a:rPr lang="ro-RO" sz="3300" dirty="0"/>
              <a:t> </a:t>
            </a:r>
          </a:p>
          <a:p>
            <a:r>
              <a:rPr lang="en-US" sz="3300" b="1" dirty="0" err="1"/>
              <a:t>Dopajul</a:t>
            </a:r>
            <a:r>
              <a:rPr lang="en-US" sz="3300" b="1" dirty="0"/>
              <a:t> de </a:t>
            </a:r>
            <a:r>
              <a:rPr lang="en-US" sz="3300" b="1" dirty="0" err="1"/>
              <a:t>modulare</a:t>
            </a:r>
            <a:r>
              <a:rPr lang="en-US" sz="3300" b="1" dirty="0"/>
              <a:t> </a:t>
            </a:r>
            <a:r>
              <a:rPr lang="en-US" sz="3300" b="1" dirty="0" err="1"/>
              <a:t>în</a:t>
            </a:r>
            <a:r>
              <a:rPr lang="en-US" sz="3300" b="1" dirty="0"/>
              <a:t> HEMT</a:t>
            </a:r>
            <a:r>
              <a:rPr lang="ro-RO" sz="3300" b="1" dirty="0"/>
              <a:t> </a:t>
            </a:r>
            <a:r>
              <a:rPr lang="en-US" sz="3300" dirty="0"/>
              <a:t>Un aspect important al HEMT </a:t>
            </a:r>
            <a:r>
              <a:rPr lang="en-US" sz="3300" dirty="0" err="1"/>
              <a:t>este</a:t>
            </a:r>
            <a:r>
              <a:rPr lang="en-US" sz="3300" dirty="0"/>
              <a:t> </a:t>
            </a:r>
            <a:r>
              <a:rPr lang="en-US" sz="3300" dirty="0" err="1"/>
              <a:t>că</a:t>
            </a:r>
            <a:r>
              <a:rPr lang="en-US" sz="3300" dirty="0"/>
              <a:t> </a:t>
            </a:r>
            <a:r>
              <a:rPr lang="en-US" sz="3300" dirty="0" err="1"/>
              <a:t>discontinuitățile</a:t>
            </a:r>
            <a:r>
              <a:rPr lang="en-US" sz="3300" dirty="0"/>
              <a:t> </a:t>
            </a:r>
            <a:r>
              <a:rPr lang="en-US" sz="3300" dirty="0" err="1"/>
              <a:t>benzilor</a:t>
            </a:r>
            <a:r>
              <a:rPr lang="en-US" sz="3300" dirty="0"/>
              <a:t> de-a </a:t>
            </a:r>
            <a:r>
              <a:rPr lang="en-US" sz="3300" dirty="0" err="1"/>
              <a:t>lungul</a:t>
            </a:r>
            <a:r>
              <a:rPr lang="en-US" sz="3300" dirty="0"/>
              <a:t> </a:t>
            </a:r>
            <a:r>
              <a:rPr lang="en-US" sz="3300" dirty="0" err="1"/>
              <a:t>benzilor</a:t>
            </a:r>
            <a:r>
              <a:rPr lang="en-US" sz="3300" dirty="0"/>
              <a:t> de </a:t>
            </a:r>
            <a:r>
              <a:rPr lang="en-US" sz="3300" dirty="0" err="1"/>
              <a:t>conducție</a:t>
            </a:r>
            <a:r>
              <a:rPr lang="en-US" sz="3300" dirty="0"/>
              <a:t> </a:t>
            </a:r>
            <a:r>
              <a:rPr lang="en-US" sz="3300" dirty="0" err="1"/>
              <a:t>și</a:t>
            </a:r>
            <a:r>
              <a:rPr lang="en-US" sz="3300" dirty="0"/>
              <a:t> </a:t>
            </a:r>
            <a:r>
              <a:rPr lang="en-US" sz="3300" dirty="0" err="1"/>
              <a:t>valență</a:t>
            </a:r>
            <a:r>
              <a:rPr lang="en-US" sz="3300" dirty="0"/>
              <a:t> pot fi </a:t>
            </a:r>
            <a:r>
              <a:rPr lang="en-US" sz="3300" dirty="0" err="1"/>
              <a:t>modificate</a:t>
            </a:r>
            <a:r>
              <a:rPr lang="en-US" sz="3300" dirty="0"/>
              <a:t> </a:t>
            </a:r>
            <a:r>
              <a:rPr lang="en-US" sz="3300" dirty="0" err="1"/>
              <a:t>separat</a:t>
            </a:r>
            <a:r>
              <a:rPr lang="en-US" sz="3300" dirty="0"/>
              <a:t>. </a:t>
            </a:r>
            <a:r>
              <a:rPr lang="en-US" sz="3300" dirty="0" err="1"/>
              <a:t>Acest</a:t>
            </a:r>
            <a:r>
              <a:rPr lang="en-US" sz="3300" dirty="0"/>
              <a:t> </a:t>
            </a:r>
            <a:r>
              <a:rPr lang="en-US" sz="3300" dirty="0" err="1"/>
              <a:t>lucru</a:t>
            </a:r>
            <a:r>
              <a:rPr lang="en-US" sz="3300" dirty="0"/>
              <a:t> </a:t>
            </a:r>
            <a:r>
              <a:rPr lang="en-US" sz="3300" dirty="0" err="1"/>
              <a:t>permite</a:t>
            </a:r>
            <a:r>
              <a:rPr lang="en-US" sz="3300" dirty="0"/>
              <a:t> </a:t>
            </a:r>
            <a:r>
              <a:rPr lang="en-US" sz="3300" dirty="0" err="1"/>
              <a:t>controlul</a:t>
            </a:r>
            <a:r>
              <a:rPr lang="en-US" sz="3300" dirty="0"/>
              <a:t> </a:t>
            </a:r>
            <a:r>
              <a:rPr lang="en-US" sz="3300" dirty="0" err="1"/>
              <a:t>tipului</a:t>
            </a:r>
            <a:r>
              <a:rPr lang="en-US" sz="3300" dirty="0"/>
              <a:t> de </a:t>
            </a:r>
            <a:r>
              <a:rPr lang="en-US" sz="3300" dirty="0" err="1"/>
              <a:t>purtători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și</a:t>
            </a:r>
            <a:r>
              <a:rPr lang="en-US" sz="3300" dirty="0"/>
              <a:t> </a:t>
            </a:r>
            <a:r>
              <a:rPr lang="en-US" sz="3300" dirty="0" err="1"/>
              <a:t>în</a:t>
            </a:r>
            <a:r>
              <a:rPr lang="en-US" sz="3300" dirty="0"/>
              <a:t> afara </a:t>
            </a:r>
            <a:r>
              <a:rPr lang="en-US" sz="3300" dirty="0" err="1"/>
              <a:t>dispozitivului</a:t>
            </a:r>
            <a:r>
              <a:rPr lang="en-US" sz="3300" dirty="0"/>
              <a:t>. </a:t>
            </a:r>
            <a:r>
              <a:rPr lang="en-US" sz="3300" dirty="0" err="1"/>
              <a:t>Deoarece</a:t>
            </a:r>
            <a:r>
              <a:rPr lang="en-US" sz="3300" dirty="0"/>
              <a:t> HEMT-urile </a:t>
            </a:r>
            <a:r>
              <a:rPr lang="en-US" sz="3300" dirty="0" err="1"/>
              <a:t>necesită</a:t>
            </a:r>
            <a:r>
              <a:rPr lang="en-US" sz="3300" dirty="0"/>
              <a:t> </a:t>
            </a:r>
            <a:r>
              <a:rPr lang="en-US" sz="3300" dirty="0" err="1"/>
              <a:t>electronii</a:t>
            </a:r>
            <a:r>
              <a:rPr lang="en-US" sz="3300" dirty="0"/>
              <a:t> </a:t>
            </a:r>
            <a:r>
              <a:rPr lang="en-US" sz="3300" dirty="0" err="1"/>
              <a:t>pentru</a:t>
            </a:r>
            <a:r>
              <a:rPr lang="en-US" sz="3300" dirty="0"/>
              <a:t> a fi </a:t>
            </a:r>
            <a:r>
              <a:rPr lang="en-US" sz="3300" dirty="0" err="1"/>
              <a:t>purtătorii</a:t>
            </a:r>
            <a:r>
              <a:rPr lang="en-US" sz="3300" dirty="0"/>
              <a:t> </a:t>
            </a:r>
            <a:r>
              <a:rPr lang="en-US" sz="3300" dirty="0" err="1"/>
              <a:t>principali</a:t>
            </a:r>
            <a:r>
              <a:rPr lang="en-US" sz="3300" dirty="0"/>
              <a:t>, un </a:t>
            </a:r>
            <a:r>
              <a:rPr lang="en-US" sz="3300" dirty="0" err="1"/>
              <a:t>dopaj</a:t>
            </a:r>
            <a:r>
              <a:rPr lang="en-US" sz="3300" dirty="0"/>
              <a:t> </a:t>
            </a:r>
            <a:r>
              <a:rPr lang="en-US" sz="3300" dirty="0" err="1"/>
              <a:t>gradat</a:t>
            </a:r>
            <a:r>
              <a:rPr lang="en-US" sz="3300" dirty="0"/>
              <a:t> </a:t>
            </a:r>
            <a:r>
              <a:rPr lang="en-US" sz="3300" dirty="0" err="1"/>
              <a:t>poate</a:t>
            </a:r>
            <a:r>
              <a:rPr lang="en-US" sz="3300" dirty="0"/>
              <a:t> fi </a:t>
            </a:r>
            <a:r>
              <a:rPr lang="en-US" sz="3300" dirty="0" err="1"/>
              <a:t>aplicat</a:t>
            </a:r>
            <a:r>
              <a:rPr lang="en-US" sz="3300" dirty="0"/>
              <a:t> </a:t>
            </a:r>
            <a:r>
              <a:rPr lang="en-US" sz="3300" dirty="0" err="1"/>
              <a:t>într-unul</a:t>
            </a:r>
            <a:r>
              <a:rPr lang="en-US" sz="3300" dirty="0"/>
              <a:t> </a:t>
            </a:r>
            <a:r>
              <a:rPr lang="en-US" sz="3300" dirty="0" err="1"/>
              <a:t>dintre</a:t>
            </a:r>
            <a:r>
              <a:rPr lang="en-US" sz="3300" dirty="0"/>
              <a:t> </a:t>
            </a:r>
            <a:r>
              <a:rPr lang="en-US" sz="3300" dirty="0" err="1"/>
              <a:t>materiale</a:t>
            </a:r>
            <a:r>
              <a:rPr lang="en-US" sz="3300" dirty="0"/>
              <a:t>, </a:t>
            </a:r>
            <a:r>
              <a:rPr lang="en-US" sz="3300" dirty="0" err="1"/>
              <a:t>făcând</a:t>
            </a:r>
            <a:r>
              <a:rPr lang="en-US" sz="3300" dirty="0"/>
              <a:t> </a:t>
            </a:r>
            <a:r>
              <a:rPr lang="en-US" sz="3300" dirty="0" err="1"/>
              <a:t>astfel</a:t>
            </a:r>
            <a:r>
              <a:rPr lang="en-US" sz="3300" dirty="0"/>
              <a:t> </a:t>
            </a:r>
            <a:r>
              <a:rPr lang="en-US" sz="3300" dirty="0" err="1"/>
              <a:t>discontinuitatea</a:t>
            </a:r>
            <a:r>
              <a:rPr lang="en-US" sz="3300" dirty="0"/>
              <a:t> </a:t>
            </a:r>
            <a:r>
              <a:rPr lang="en-US" sz="3300" dirty="0" err="1"/>
              <a:t>benzii</a:t>
            </a:r>
            <a:r>
              <a:rPr lang="en-US" sz="3300" dirty="0"/>
              <a:t> de </a:t>
            </a:r>
            <a:r>
              <a:rPr lang="en-US" sz="3300" dirty="0" err="1"/>
              <a:t>conducere</a:t>
            </a:r>
            <a:r>
              <a:rPr lang="en-US" sz="3300" dirty="0"/>
              <a:t> </a:t>
            </a:r>
            <a:r>
              <a:rPr lang="en-US" sz="3300" dirty="0" err="1"/>
              <a:t>mai</a:t>
            </a:r>
            <a:r>
              <a:rPr lang="en-US" sz="3300" dirty="0"/>
              <a:t> </a:t>
            </a:r>
            <a:r>
              <a:rPr lang="en-US" sz="3300" dirty="0" err="1"/>
              <a:t>mică</a:t>
            </a:r>
            <a:r>
              <a:rPr lang="en-US" sz="3300" dirty="0"/>
              <a:t> </a:t>
            </a:r>
            <a:r>
              <a:rPr lang="en-US" sz="3300" dirty="0" err="1"/>
              <a:t>și</a:t>
            </a:r>
            <a:r>
              <a:rPr lang="en-US" sz="3300" dirty="0"/>
              <a:t> </a:t>
            </a:r>
            <a:r>
              <a:rPr lang="en-US" sz="3300" dirty="0" err="1"/>
              <a:t>păstrând</a:t>
            </a:r>
            <a:r>
              <a:rPr lang="en-US" sz="3300" dirty="0"/>
              <a:t> </a:t>
            </a:r>
            <a:r>
              <a:rPr lang="en-US" sz="3300" dirty="0" err="1"/>
              <a:t>discontinuitatea</a:t>
            </a:r>
            <a:r>
              <a:rPr lang="en-US" sz="3300" dirty="0"/>
              <a:t> </a:t>
            </a:r>
            <a:r>
              <a:rPr lang="en-US" sz="3300" dirty="0" err="1"/>
              <a:t>benzii</a:t>
            </a:r>
            <a:r>
              <a:rPr lang="en-US" sz="3300" dirty="0"/>
              <a:t> de </a:t>
            </a:r>
            <a:r>
              <a:rPr lang="en-US" sz="3300" dirty="0" err="1"/>
              <a:t>valență</a:t>
            </a:r>
            <a:r>
              <a:rPr lang="en-US" sz="3300" dirty="0"/>
              <a:t> la </a:t>
            </a:r>
            <a:r>
              <a:rPr lang="en-US" sz="3300" dirty="0" err="1"/>
              <a:t>fel</a:t>
            </a:r>
            <a:r>
              <a:rPr lang="en-US" sz="3300" dirty="0"/>
              <a:t>. </a:t>
            </a:r>
            <a:r>
              <a:rPr lang="en-US" sz="3300" dirty="0" err="1"/>
              <a:t>Această</a:t>
            </a:r>
            <a:r>
              <a:rPr lang="en-US" sz="3300" dirty="0"/>
              <a:t> </a:t>
            </a:r>
            <a:r>
              <a:rPr lang="en-US" sz="3300" dirty="0" err="1"/>
              <a:t>difuzie</a:t>
            </a:r>
            <a:r>
              <a:rPr lang="en-US" sz="3300" dirty="0"/>
              <a:t> a </a:t>
            </a:r>
            <a:r>
              <a:rPr lang="en-US" sz="3300" dirty="0" err="1"/>
              <a:t>purtătorilor</a:t>
            </a:r>
            <a:r>
              <a:rPr lang="en-US" sz="3300" dirty="0"/>
              <a:t> duce la </a:t>
            </a:r>
            <a:r>
              <a:rPr lang="en-US" sz="3300" dirty="0" err="1"/>
              <a:t>acumularea</a:t>
            </a:r>
            <a:r>
              <a:rPr lang="en-US" sz="3300" dirty="0"/>
              <a:t> de </a:t>
            </a:r>
            <a:r>
              <a:rPr lang="en-US" sz="3300" dirty="0" err="1"/>
              <a:t>electroni</a:t>
            </a:r>
            <a:r>
              <a:rPr lang="en-US" sz="3300" dirty="0"/>
              <a:t> de-a </a:t>
            </a:r>
            <a:r>
              <a:rPr lang="en-US" sz="3300" dirty="0" err="1"/>
              <a:t>lungul</a:t>
            </a:r>
            <a:r>
              <a:rPr lang="en-US" sz="3300" dirty="0"/>
              <a:t> </a:t>
            </a:r>
            <a:r>
              <a:rPr lang="en-US" sz="3300" dirty="0" err="1"/>
              <a:t>graniței</a:t>
            </a:r>
            <a:r>
              <a:rPr lang="en-US" sz="3300" dirty="0"/>
              <a:t> </a:t>
            </a:r>
            <a:r>
              <a:rPr lang="en-US" sz="3300" dirty="0" err="1"/>
              <a:t>celor</a:t>
            </a:r>
            <a:r>
              <a:rPr lang="en-US" sz="3300" dirty="0"/>
              <a:t> </a:t>
            </a:r>
            <a:r>
              <a:rPr lang="en-US" sz="3300" dirty="0" err="1"/>
              <a:t>două</a:t>
            </a:r>
            <a:r>
              <a:rPr lang="en-US" sz="3300" dirty="0"/>
              <a:t> </a:t>
            </a:r>
            <a:r>
              <a:rPr lang="en-US" sz="3300" dirty="0" err="1"/>
              <a:t>regiuni</a:t>
            </a:r>
            <a:r>
              <a:rPr lang="en-US" sz="3300" dirty="0"/>
              <a:t> din </a:t>
            </a:r>
            <a:r>
              <a:rPr lang="en-US" sz="3300" dirty="0" err="1"/>
              <a:t>interiorul</a:t>
            </a:r>
            <a:r>
              <a:rPr lang="en-US" sz="3300" dirty="0"/>
              <a:t> </a:t>
            </a:r>
            <a:r>
              <a:rPr lang="en-US" sz="3300" dirty="0" err="1"/>
              <a:t>materialului</a:t>
            </a:r>
            <a:r>
              <a:rPr lang="en-US" sz="3300" dirty="0"/>
              <a:t> de </a:t>
            </a:r>
            <a:r>
              <a:rPr lang="en-US" sz="3300" dirty="0" err="1"/>
              <a:t>bandă</a:t>
            </a:r>
            <a:r>
              <a:rPr lang="en-US" sz="3300" dirty="0"/>
              <a:t> </a:t>
            </a:r>
            <a:r>
              <a:rPr lang="en-US" sz="3300" dirty="0" err="1"/>
              <a:t>îngustă</a:t>
            </a:r>
            <a:r>
              <a:rPr lang="en-US" sz="3300" dirty="0"/>
              <a:t>. </a:t>
            </a:r>
            <a:r>
              <a:rPr lang="en-US" sz="3300" dirty="0" err="1"/>
              <a:t>Acumularea</a:t>
            </a:r>
            <a:r>
              <a:rPr lang="en-US" sz="3300" dirty="0"/>
              <a:t> de </a:t>
            </a:r>
            <a:r>
              <a:rPr lang="en-US" sz="3300" dirty="0" err="1"/>
              <a:t>electroni</a:t>
            </a:r>
            <a:r>
              <a:rPr lang="en-US" sz="3300" dirty="0"/>
              <a:t> duce la un </a:t>
            </a:r>
            <a:r>
              <a:rPr lang="en-US" sz="3300" dirty="0" err="1"/>
              <a:t>curent</a:t>
            </a:r>
            <a:r>
              <a:rPr lang="en-US" sz="3300" dirty="0"/>
              <a:t> </a:t>
            </a:r>
            <a:r>
              <a:rPr lang="en-US" sz="3300" dirty="0" err="1"/>
              <a:t>foarte</a:t>
            </a:r>
            <a:r>
              <a:rPr lang="en-US" sz="3300" dirty="0"/>
              <a:t> mare </a:t>
            </a:r>
            <a:r>
              <a:rPr lang="en-US" sz="3300" dirty="0" err="1"/>
              <a:t>în</a:t>
            </a:r>
            <a:r>
              <a:rPr lang="en-US" sz="3300" dirty="0"/>
              <a:t> </a:t>
            </a:r>
            <a:r>
              <a:rPr lang="en-US" sz="3300" dirty="0" err="1"/>
              <a:t>aceste</a:t>
            </a:r>
            <a:r>
              <a:rPr lang="en-US" sz="3300" dirty="0"/>
              <a:t> </a:t>
            </a:r>
            <a:r>
              <a:rPr lang="en-US" sz="3300" dirty="0" err="1"/>
              <a:t>dispozitive</a:t>
            </a:r>
            <a:r>
              <a:rPr lang="en-US" sz="3300" dirty="0"/>
              <a:t>. </a:t>
            </a:r>
            <a:r>
              <a:rPr lang="en-US" sz="3300" dirty="0" err="1"/>
              <a:t>Termenul</a:t>
            </a:r>
            <a:r>
              <a:rPr lang="en-US" sz="3300" dirty="0"/>
              <a:t> „</a:t>
            </a:r>
            <a:r>
              <a:rPr lang="en-US" sz="3300" dirty="0" err="1"/>
              <a:t>dopaj</a:t>
            </a:r>
            <a:r>
              <a:rPr lang="en-US" sz="3300" dirty="0"/>
              <a:t> de </a:t>
            </a:r>
            <a:r>
              <a:rPr lang="en-US" sz="3300" dirty="0" err="1"/>
              <a:t>modulare</a:t>
            </a:r>
            <a:r>
              <a:rPr lang="en-US" sz="3300" dirty="0"/>
              <a:t>” se </a:t>
            </a:r>
            <a:r>
              <a:rPr lang="en-US" sz="3300" dirty="0" err="1"/>
              <a:t>referă</a:t>
            </a:r>
            <a:r>
              <a:rPr lang="en-US" sz="3300" dirty="0"/>
              <a:t> la </a:t>
            </a:r>
            <a:r>
              <a:rPr lang="en-US" sz="3300" dirty="0" err="1"/>
              <a:t>faptul</a:t>
            </a:r>
            <a:r>
              <a:rPr lang="en-US" sz="3300" dirty="0"/>
              <a:t> </a:t>
            </a:r>
            <a:r>
              <a:rPr lang="en-US" sz="3300" dirty="0" err="1"/>
              <a:t>că</a:t>
            </a:r>
            <a:r>
              <a:rPr lang="en-US" sz="3300" dirty="0"/>
              <a:t> </a:t>
            </a:r>
            <a:r>
              <a:rPr lang="en-US" sz="3300" dirty="0" err="1"/>
              <a:t>dopanții</a:t>
            </a:r>
            <a:r>
              <a:rPr lang="en-US" sz="3300" dirty="0"/>
              <a:t> sunt </a:t>
            </a:r>
            <a:r>
              <a:rPr lang="en-US" sz="3300" dirty="0" err="1"/>
              <a:t>spațial</a:t>
            </a:r>
            <a:r>
              <a:rPr lang="en-US" sz="3300" dirty="0"/>
              <a:t> </a:t>
            </a:r>
            <a:r>
              <a:rPr lang="en-US" sz="3300" dirty="0" err="1"/>
              <a:t>într</a:t>
            </a:r>
            <a:r>
              <a:rPr lang="en-US" sz="3300" dirty="0"/>
              <a:t>-o </a:t>
            </a:r>
            <a:r>
              <a:rPr lang="en-US" sz="3300" dirty="0" err="1"/>
              <a:t>regiune</a:t>
            </a:r>
            <a:r>
              <a:rPr lang="en-US" sz="3300" dirty="0"/>
              <a:t> </a:t>
            </a:r>
            <a:r>
              <a:rPr lang="en-US" sz="3300" dirty="0" err="1"/>
              <a:t>diferită</a:t>
            </a:r>
            <a:r>
              <a:rPr lang="en-US" sz="3300" dirty="0"/>
              <a:t> de </a:t>
            </a:r>
            <a:r>
              <a:rPr lang="en-US" sz="3300" dirty="0" err="1"/>
              <a:t>electronii</a:t>
            </a:r>
            <a:r>
              <a:rPr lang="en-US" sz="3300" dirty="0"/>
              <a:t> care </a:t>
            </a:r>
            <a:r>
              <a:rPr lang="en-US" sz="3300" dirty="0" err="1"/>
              <a:t>transportă</a:t>
            </a:r>
            <a:r>
              <a:rPr lang="en-US" sz="3300" dirty="0"/>
              <a:t> </a:t>
            </a:r>
            <a:r>
              <a:rPr lang="en-US" sz="3300" dirty="0" err="1"/>
              <a:t>curentul</a:t>
            </a:r>
            <a:r>
              <a:rPr lang="en-US" sz="3300" dirty="0"/>
              <a:t>. </a:t>
            </a:r>
            <a:r>
              <a:rPr lang="en-US" sz="3300" dirty="0" err="1"/>
              <a:t>Această</a:t>
            </a:r>
            <a:r>
              <a:rPr lang="en-US" sz="3300" dirty="0"/>
              <a:t> </a:t>
            </a:r>
            <a:r>
              <a:rPr lang="en-US" sz="3300" dirty="0" err="1"/>
              <a:t>tehnică</a:t>
            </a:r>
            <a:r>
              <a:rPr lang="en-US" sz="3300" dirty="0"/>
              <a:t> a </a:t>
            </a:r>
            <a:r>
              <a:rPr lang="en-US" sz="3300" dirty="0" err="1"/>
              <a:t>fost</a:t>
            </a:r>
            <a:r>
              <a:rPr lang="en-US" sz="3300" dirty="0"/>
              <a:t> </a:t>
            </a:r>
            <a:r>
              <a:rPr lang="en-US" sz="3300" dirty="0" err="1"/>
              <a:t>inventată</a:t>
            </a:r>
            <a:r>
              <a:rPr lang="en-US" sz="3300" dirty="0"/>
              <a:t> de Horst </a:t>
            </a:r>
            <a:r>
              <a:rPr lang="en-US" sz="3300" dirty="0" err="1"/>
              <a:t>Störmer</a:t>
            </a:r>
            <a:r>
              <a:rPr lang="en-US" sz="3300" dirty="0"/>
              <a:t> la Bell Labs.</a:t>
            </a:r>
          </a:p>
        </p:txBody>
      </p:sp>
    </p:spTree>
    <p:extLst>
      <p:ext uri="{BB962C8B-B14F-4D97-AF65-F5344CB8AC3E}">
        <p14:creationId xmlns:p14="http://schemas.microsoft.com/office/powerpoint/2010/main" val="257469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A682AF2-CBAA-2F9F-24F6-A4CFAAA4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este un IGBT?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436A875-0BD2-7715-A2A9-CFCDF3F3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149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IGBT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tranzistorul</a:t>
            </a:r>
            <a:r>
              <a:rPr lang="en-US" dirty="0"/>
              <a:t> bipolar cu </a:t>
            </a:r>
            <a:r>
              <a:rPr lang="en-US" dirty="0" err="1"/>
              <a:t>poartă</a:t>
            </a:r>
            <a:r>
              <a:rPr lang="en-US" dirty="0"/>
              <a:t> </a:t>
            </a:r>
            <a:r>
              <a:rPr lang="en-US" dirty="0" err="1"/>
              <a:t>izolată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combinație</a:t>
            </a:r>
            <a:r>
              <a:rPr lang="en-US" dirty="0"/>
              <a:t> de BJT </a:t>
            </a:r>
            <a:r>
              <a:rPr lang="en-US" dirty="0" err="1"/>
              <a:t>și</a:t>
            </a:r>
            <a:r>
              <a:rPr lang="en-US" dirty="0"/>
              <a:t> MOSFET. </a:t>
            </a:r>
            <a:endParaRPr lang="ro-RO" dirty="0"/>
          </a:p>
          <a:p>
            <a:r>
              <a:rPr lang="en-US" dirty="0" err="1"/>
              <a:t>Numele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fuziunea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. „</a:t>
            </a:r>
            <a:r>
              <a:rPr lang="en-US" dirty="0" err="1"/>
              <a:t>Poarta</a:t>
            </a:r>
            <a:r>
              <a:rPr lang="en-US" dirty="0"/>
              <a:t> </a:t>
            </a:r>
            <a:r>
              <a:rPr lang="en-US" dirty="0" err="1"/>
              <a:t>izolată</a:t>
            </a:r>
            <a:r>
              <a:rPr lang="en-US" dirty="0"/>
              <a:t>” se </a:t>
            </a:r>
            <a:r>
              <a:rPr lang="en-US" dirty="0" err="1"/>
              <a:t>referă</a:t>
            </a:r>
            <a:r>
              <a:rPr lang="en-US" dirty="0"/>
              <a:t> la </a:t>
            </a:r>
            <a:r>
              <a:rPr lang="en-US" dirty="0" err="1"/>
              <a:t>partea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a MOSFET care are </a:t>
            </a:r>
            <a:r>
              <a:rPr lang="en-US" dirty="0" err="1"/>
              <a:t>impedanță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mare. Nu </a:t>
            </a:r>
            <a:r>
              <a:rPr lang="en-US" dirty="0" err="1"/>
              <a:t>consumă</a:t>
            </a:r>
            <a:r>
              <a:rPr lang="en-US" dirty="0"/>
              <a:t> </a:t>
            </a:r>
            <a:r>
              <a:rPr lang="en-US" dirty="0" err="1"/>
              <a:t>nici</a:t>
            </a:r>
            <a:r>
              <a:rPr lang="en-US" dirty="0"/>
              <a:t> un </a:t>
            </a:r>
            <a:r>
              <a:rPr lang="en-US" dirty="0" err="1"/>
              <a:t>curent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degrabă</a:t>
            </a:r>
            <a:r>
              <a:rPr lang="en-US" dirty="0"/>
              <a:t> </a:t>
            </a:r>
            <a:r>
              <a:rPr lang="en-US" dirty="0" err="1"/>
              <a:t>funcționează</a:t>
            </a:r>
            <a:r>
              <a:rPr lang="en-US" dirty="0"/>
              <a:t> la </a:t>
            </a:r>
            <a:r>
              <a:rPr lang="en-US" dirty="0" err="1"/>
              <a:t>tensiunea</a:t>
            </a:r>
            <a:r>
              <a:rPr lang="en-US" dirty="0"/>
              <a:t> de la borna de </a:t>
            </a:r>
            <a:r>
              <a:rPr lang="en-US" dirty="0" err="1"/>
              <a:t>poartă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„Bipolar” se </a:t>
            </a:r>
            <a:r>
              <a:rPr lang="en-US" dirty="0" err="1"/>
              <a:t>referă</a:t>
            </a:r>
            <a:r>
              <a:rPr lang="en-US" dirty="0"/>
              <a:t> la </a:t>
            </a:r>
            <a:r>
              <a:rPr lang="en-US" dirty="0" err="1"/>
              <a:t>partea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a BJT cu </a:t>
            </a:r>
            <a:r>
              <a:rPr lang="en-US" dirty="0" err="1"/>
              <a:t>natură</a:t>
            </a:r>
            <a:r>
              <a:rPr lang="en-US" dirty="0"/>
              <a:t> </a:t>
            </a:r>
            <a:r>
              <a:rPr lang="en-US" dirty="0" err="1"/>
              <a:t>bipolară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se </a:t>
            </a:r>
            <a:r>
              <a:rPr lang="en-US" dirty="0" err="1"/>
              <a:t>datorează</a:t>
            </a:r>
            <a:r>
              <a:rPr lang="en-US" dirty="0"/>
              <a:t> </a:t>
            </a:r>
            <a:r>
              <a:rPr lang="en-US" dirty="0" err="1"/>
              <a:t>ambelor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purtători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. </a:t>
            </a:r>
            <a:r>
              <a:rPr lang="en-US" dirty="0" err="1"/>
              <a:t>Îi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gestioneze</a:t>
            </a:r>
            <a:r>
              <a:rPr lang="en-US" dirty="0"/>
              <a:t> </a:t>
            </a:r>
            <a:r>
              <a:rPr lang="en-US" dirty="0" err="1"/>
              <a:t>curenți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tensiuni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semnale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combinație</a:t>
            </a:r>
            <a:r>
              <a:rPr lang="en-US" dirty="0"/>
              <a:t> </a:t>
            </a:r>
            <a:r>
              <a:rPr lang="en-US" dirty="0" err="1"/>
              <a:t>hibridă</a:t>
            </a:r>
            <a:r>
              <a:rPr lang="en-US" dirty="0"/>
              <a:t> face din IGBT un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controlat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                    </a:t>
            </a:r>
            <a:r>
              <a:rPr lang="en-US" dirty="0"/>
              <a:t>IGBT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cunoscut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sub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denumiri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fi: </a:t>
            </a:r>
            <a:endParaRPr lang="ro-RO" dirty="0"/>
          </a:p>
          <a:p>
            <a:r>
              <a:rPr lang="en-US" b="1" i="1" dirty="0" err="1"/>
              <a:t>tranzistor</a:t>
            </a:r>
            <a:r>
              <a:rPr lang="en-US" b="1" i="1" dirty="0"/>
              <a:t> cu </a:t>
            </a:r>
            <a:r>
              <a:rPr lang="en-US" b="1" i="1" dirty="0" err="1"/>
              <a:t>poartă</a:t>
            </a:r>
            <a:r>
              <a:rPr lang="en-US" b="1" i="1" dirty="0"/>
              <a:t> </a:t>
            </a:r>
            <a:r>
              <a:rPr lang="en-US" b="1" i="1" dirty="0" err="1"/>
              <a:t>izolată</a:t>
            </a:r>
            <a:r>
              <a:rPr lang="en-US" b="1" i="1" dirty="0"/>
              <a:t> cu </a:t>
            </a:r>
            <a:r>
              <a:rPr lang="en-US" b="1" i="1" dirty="0" err="1"/>
              <a:t>oxid</a:t>
            </a:r>
            <a:r>
              <a:rPr lang="en-US" b="1" i="1" dirty="0"/>
              <a:t> de metal (MOSIGT), </a:t>
            </a:r>
            <a:endParaRPr lang="ro-RO" b="1" i="1" dirty="0"/>
          </a:p>
          <a:p>
            <a:r>
              <a:rPr lang="en-US" b="1" i="1" dirty="0" err="1"/>
              <a:t>tranzistor</a:t>
            </a:r>
            <a:r>
              <a:rPr lang="en-US" b="1" i="1" dirty="0"/>
              <a:t> cu </a:t>
            </a:r>
            <a:r>
              <a:rPr lang="en-US" b="1" i="1" dirty="0" err="1"/>
              <a:t>efect</a:t>
            </a:r>
            <a:r>
              <a:rPr lang="en-US" b="1" i="1" dirty="0"/>
              <a:t> de </a:t>
            </a:r>
            <a:r>
              <a:rPr lang="en-US" b="1" i="1" dirty="0" err="1"/>
              <a:t>câmp</a:t>
            </a:r>
            <a:r>
              <a:rPr lang="en-US" b="1" i="1" dirty="0"/>
              <a:t> </a:t>
            </a:r>
            <a:r>
              <a:rPr lang="en-US" b="1" i="1" dirty="0" err="1"/>
              <a:t>modulat</a:t>
            </a:r>
            <a:r>
              <a:rPr lang="en-US" b="1" i="1" dirty="0"/>
              <a:t> cu </a:t>
            </a:r>
            <a:r>
              <a:rPr lang="en-US" b="1" i="1" dirty="0" err="1"/>
              <a:t>câștig</a:t>
            </a:r>
            <a:r>
              <a:rPr lang="en-US" b="1" i="1" dirty="0"/>
              <a:t> (GEMFET), </a:t>
            </a:r>
            <a:endParaRPr lang="ro-RO" b="1" i="1" dirty="0"/>
          </a:p>
          <a:p>
            <a:r>
              <a:rPr lang="en-US" b="1" i="1" dirty="0" err="1"/>
              <a:t>tranzistor</a:t>
            </a:r>
            <a:r>
              <a:rPr lang="en-US" b="1" i="1" dirty="0"/>
              <a:t> cu </a:t>
            </a:r>
            <a:r>
              <a:rPr lang="en-US" b="1" i="1" dirty="0" err="1"/>
              <a:t>efect</a:t>
            </a:r>
            <a:r>
              <a:rPr lang="en-US" b="1" i="1" dirty="0"/>
              <a:t> de </a:t>
            </a:r>
            <a:r>
              <a:rPr lang="en-US" b="1" i="1" dirty="0" err="1"/>
              <a:t>câmp</a:t>
            </a:r>
            <a:r>
              <a:rPr lang="en-US" b="1" i="1" dirty="0"/>
              <a:t> </a:t>
            </a:r>
            <a:r>
              <a:rPr lang="en-US" b="1" i="1" dirty="0" err="1"/>
              <a:t>modulat</a:t>
            </a:r>
            <a:r>
              <a:rPr lang="en-US" b="1" i="1" dirty="0"/>
              <a:t> </a:t>
            </a:r>
            <a:r>
              <a:rPr lang="en-US" b="1" i="1" dirty="0" err="1"/>
              <a:t>conductiv</a:t>
            </a:r>
            <a:r>
              <a:rPr lang="en-US" b="1" i="1" dirty="0"/>
              <a:t> (COMFET), </a:t>
            </a:r>
            <a:endParaRPr lang="ro-RO" b="1" i="1" dirty="0"/>
          </a:p>
          <a:p>
            <a:r>
              <a:rPr lang="en-US" b="1" i="1" dirty="0" err="1"/>
              <a:t>tranzistor</a:t>
            </a:r>
            <a:r>
              <a:rPr lang="en-US" b="1" i="1" dirty="0"/>
              <a:t> cu </a:t>
            </a:r>
            <a:r>
              <a:rPr lang="en-US" b="1" i="1" dirty="0" err="1"/>
              <a:t>poartă</a:t>
            </a:r>
            <a:r>
              <a:rPr lang="en-US" b="1" i="1" dirty="0"/>
              <a:t> </a:t>
            </a:r>
            <a:r>
              <a:rPr lang="en-US" b="1" i="1" dirty="0" err="1"/>
              <a:t>izolată</a:t>
            </a:r>
            <a:r>
              <a:rPr lang="en-US" b="1" i="1" dirty="0"/>
              <a:t> (IGT).</a:t>
            </a:r>
            <a:endParaRPr lang="ro-RO" b="1" i="1" dirty="0"/>
          </a:p>
          <a:p>
            <a:endParaRPr lang="en-US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6FCAD45B-8661-0C7F-2F0A-9B75C0655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354" y="305286"/>
            <a:ext cx="2770803" cy="138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0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DC44B0F-37DB-6E1E-7C0E-57D2A206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22694" cy="674781"/>
          </a:xfrm>
        </p:spPr>
        <p:txBody>
          <a:bodyPr>
            <a:normAutofit fontScale="90000"/>
          </a:bodyPr>
          <a:lstStyle/>
          <a:p>
            <a:r>
              <a:rPr lang="ro-RO" dirty="0"/>
              <a:t>Construcția IGBT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29A41A7-2EFF-7324-D3EA-462028D8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8" y="1039906"/>
            <a:ext cx="6963818" cy="5316070"/>
          </a:xfrm>
        </p:spPr>
        <p:txBody>
          <a:bodyPr>
            <a:normAutofit/>
          </a:bodyPr>
          <a:lstStyle/>
          <a:p>
            <a:r>
              <a:rPr lang="en-US" sz="1800" dirty="0"/>
              <a:t>Este un </a:t>
            </a:r>
            <a:r>
              <a:rPr lang="en-US" sz="1800" dirty="0" err="1"/>
              <a:t>dispozitiv</a:t>
            </a:r>
            <a:r>
              <a:rPr lang="en-US" sz="1800" dirty="0"/>
              <a:t> PNPN cu </a:t>
            </a:r>
            <a:r>
              <a:rPr lang="en-US" sz="1800" dirty="0" err="1"/>
              <a:t>patru</a:t>
            </a:r>
            <a:r>
              <a:rPr lang="en-US" sz="1800" dirty="0"/>
              <a:t> </a:t>
            </a:r>
            <a:r>
              <a:rPr lang="en-US" sz="1800" dirty="0" err="1"/>
              <a:t>straturi</a:t>
            </a:r>
            <a:r>
              <a:rPr lang="en-US" sz="1800" dirty="0"/>
              <a:t>, </a:t>
            </a:r>
            <a:r>
              <a:rPr lang="en-US" sz="1800" dirty="0" err="1"/>
              <a:t>având</a:t>
            </a:r>
            <a:r>
              <a:rPr lang="en-US" sz="1800" dirty="0"/>
              <a:t> </a:t>
            </a:r>
            <a:r>
              <a:rPr lang="en-US" sz="1800" dirty="0" err="1"/>
              <a:t>trei</a:t>
            </a:r>
            <a:r>
              <a:rPr lang="en-US" sz="1800" dirty="0"/>
              <a:t> </a:t>
            </a:r>
            <a:r>
              <a:rPr lang="en-US" sz="1800" dirty="0" err="1"/>
              <a:t>joncțiuni</a:t>
            </a:r>
            <a:r>
              <a:rPr lang="en-US" sz="1800" dirty="0"/>
              <a:t> PN. </a:t>
            </a:r>
            <a:endParaRPr lang="ro-RO" sz="1800" dirty="0"/>
          </a:p>
          <a:p>
            <a:r>
              <a:rPr lang="en-US" sz="1800" dirty="0"/>
              <a:t>Are </a:t>
            </a:r>
            <a:r>
              <a:rPr lang="en-US" sz="1800" dirty="0" err="1"/>
              <a:t>trei</a:t>
            </a:r>
            <a:r>
              <a:rPr lang="en-US" sz="1800" dirty="0"/>
              <a:t> </a:t>
            </a:r>
            <a:r>
              <a:rPr lang="en-US" sz="1800" dirty="0" err="1"/>
              <a:t>terminale</a:t>
            </a:r>
            <a:r>
              <a:rPr lang="en-US" sz="1800" dirty="0"/>
              <a:t> </a:t>
            </a:r>
            <a:r>
              <a:rPr lang="en-US" sz="1800" dirty="0" err="1"/>
              <a:t>Poartă</a:t>
            </a:r>
            <a:r>
              <a:rPr lang="en-US" sz="1800" dirty="0"/>
              <a:t> (G), </a:t>
            </a:r>
            <a:r>
              <a:rPr lang="en-US" sz="1800" dirty="0" err="1"/>
              <a:t>Colector</a:t>
            </a:r>
            <a:r>
              <a:rPr lang="en-US" sz="1800" dirty="0"/>
              <a:t> (C)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Emitor</a:t>
            </a:r>
            <a:r>
              <a:rPr lang="en-US" sz="1800" dirty="0"/>
              <a:t> (E). </a:t>
            </a:r>
            <a:r>
              <a:rPr lang="en-US" sz="1800" dirty="0" err="1"/>
              <a:t>Numele</a:t>
            </a:r>
            <a:r>
              <a:rPr lang="en-US" sz="1800" dirty="0"/>
              <a:t> </a:t>
            </a:r>
            <a:r>
              <a:rPr lang="en-US" sz="1800" dirty="0" err="1"/>
              <a:t>terminalului</a:t>
            </a:r>
            <a:r>
              <a:rPr lang="en-US" sz="1800" dirty="0"/>
              <a:t> </a:t>
            </a:r>
            <a:r>
              <a:rPr lang="en-US" sz="1800" dirty="0" err="1"/>
              <a:t>implică</a:t>
            </a:r>
            <a:r>
              <a:rPr lang="en-US" sz="1800" dirty="0"/>
              <a:t>, de </a:t>
            </a:r>
            <a:r>
              <a:rPr lang="en-US" sz="1800" dirty="0" err="1"/>
              <a:t>asemenea</a:t>
            </a:r>
            <a:r>
              <a:rPr lang="en-US" sz="1800" dirty="0"/>
              <a:t>, </a:t>
            </a:r>
            <a:r>
              <a:rPr lang="en-US" sz="1800" dirty="0" err="1"/>
              <a:t>să</a:t>
            </a:r>
            <a:r>
              <a:rPr lang="en-US" sz="1800" dirty="0"/>
              <a:t> fie </a:t>
            </a:r>
            <a:r>
              <a:rPr lang="en-US" sz="1800" dirty="0" err="1"/>
              <a:t>luat</a:t>
            </a:r>
            <a:r>
              <a:rPr lang="en-US" sz="1800" dirty="0"/>
              <a:t> de la </a:t>
            </a:r>
            <a:r>
              <a:rPr lang="en-US" sz="1800" dirty="0" err="1"/>
              <a:t>ambii</a:t>
            </a:r>
            <a:r>
              <a:rPr lang="en-US" sz="1800" dirty="0"/>
              <a:t> </a:t>
            </a:r>
            <a:r>
              <a:rPr lang="en-US" sz="1800" dirty="0" err="1"/>
              <a:t>tranzistori</a:t>
            </a:r>
            <a:r>
              <a:rPr lang="en-US" sz="1800" dirty="0"/>
              <a:t>. </a:t>
            </a:r>
            <a:endParaRPr lang="ro-RO" sz="1800" dirty="0"/>
          </a:p>
          <a:p>
            <a:r>
              <a:rPr lang="en-US" sz="1800" dirty="0" err="1"/>
              <a:t>Terminalul</a:t>
            </a:r>
            <a:r>
              <a:rPr lang="en-US" sz="1800" dirty="0"/>
              <a:t> de </a:t>
            </a:r>
            <a:r>
              <a:rPr lang="en-US" sz="1800" dirty="0" err="1"/>
              <a:t>poartă</a:t>
            </a:r>
            <a:r>
              <a:rPr lang="en-US" sz="1800" dirty="0"/>
              <a:t>, </a:t>
            </a:r>
            <a:r>
              <a:rPr lang="en-US" sz="1800" dirty="0" err="1"/>
              <a:t>deoarece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partea</a:t>
            </a:r>
            <a:r>
              <a:rPr lang="en-US" sz="1800" dirty="0"/>
              <a:t> de </a:t>
            </a:r>
            <a:r>
              <a:rPr lang="en-US" sz="1800" dirty="0" err="1"/>
              <a:t>intrare</a:t>
            </a:r>
            <a:r>
              <a:rPr lang="en-US" sz="1800" dirty="0"/>
              <a:t>, </a:t>
            </a:r>
            <a:r>
              <a:rPr lang="en-US" sz="1800" dirty="0" err="1"/>
              <a:t>luată</a:t>
            </a:r>
            <a:r>
              <a:rPr lang="en-US" sz="1800" dirty="0"/>
              <a:t> de la MOSFET,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timp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colectorul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emitorul</a:t>
            </a:r>
            <a:r>
              <a:rPr lang="en-US" sz="1800" dirty="0"/>
              <a:t>, </a:t>
            </a:r>
            <a:r>
              <a:rPr lang="en-US" sz="1800" dirty="0" err="1"/>
              <a:t>așa</a:t>
            </a:r>
            <a:r>
              <a:rPr lang="en-US" sz="1800" dirty="0"/>
              <a:t> cum sunt </a:t>
            </a:r>
            <a:r>
              <a:rPr lang="en-US" sz="1800" dirty="0" err="1"/>
              <a:t>ieșirea</a:t>
            </a:r>
            <a:r>
              <a:rPr lang="en-US" sz="1800" dirty="0"/>
              <a:t>, sunt </a:t>
            </a:r>
            <a:r>
              <a:rPr lang="en-US" sz="1800" dirty="0" err="1"/>
              <a:t>preluate</a:t>
            </a:r>
            <a:r>
              <a:rPr lang="en-US" sz="1800" dirty="0"/>
              <a:t> de la BJT.</a:t>
            </a:r>
            <a:endParaRPr lang="ro-RO" sz="1800" dirty="0"/>
          </a:p>
          <a:p>
            <a:r>
              <a:rPr lang="en-US" sz="1800" dirty="0"/>
              <a:t>IGBT </a:t>
            </a:r>
            <a:r>
              <a:rPr lang="en-US" sz="1800" dirty="0" err="1"/>
              <a:t>este</a:t>
            </a:r>
            <a:r>
              <a:rPr lang="en-US" sz="1800" dirty="0"/>
              <a:t> format din </a:t>
            </a:r>
            <a:r>
              <a:rPr lang="en-US" sz="1800" dirty="0" err="1"/>
              <a:t>patru</a:t>
            </a:r>
            <a:r>
              <a:rPr lang="en-US" sz="1800" dirty="0"/>
              <a:t> </a:t>
            </a:r>
            <a:r>
              <a:rPr lang="en-US" sz="1800" dirty="0" err="1"/>
              <a:t>straturi</a:t>
            </a:r>
            <a:r>
              <a:rPr lang="en-US" sz="1800" dirty="0"/>
              <a:t> de semiconductor </a:t>
            </a:r>
            <a:r>
              <a:rPr lang="en-US" sz="1800" dirty="0" err="1"/>
              <a:t>pentru</a:t>
            </a:r>
            <a:r>
              <a:rPr lang="en-US" sz="1800" dirty="0"/>
              <a:t> a forma o </a:t>
            </a:r>
            <a:r>
              <a:rPr lang="en-US" sz="1800" dirty="0" err="1"/>
              <a:t>structură</a:t>
            </a:r>
            <a:r>
              <a:rPr lang="en-US" sz="1800" dirty="0"/>
              <a:t> PNPN. </a:t>
            </a:r>
            <a:r>
              <a:rPr lang="en-US" sz="1800" dirty="0" err="1"/>
              <a:t>Electrodul</a:t>
            </a:r>
            <a:r>
              <a:rPr lang="en-US" sz="1800" dirty="0"/>
              <a:t> </a:t>
            </a:r>
            <a:r>
              <a:rPr lang="en-US" sz="1800" dirty="0" err="1"/>
              <a:t>colector</a:t>
            </a:r>
            <a:r>
              <a:rPr lang="en-US" sz="1800" dirty="0"/>
              <a:t> (C)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atașat</a:t>
            </a:r>
            <a:r>
              <a:rPr lang="en-US" sz="1800" dirty="0"/>
              <a:t> la </a:t>
            </a:r>
            <a:r>
              <a:rPr lang="en-US" sz="1800" dirty="0" err="1"/>
              <a:t>stratul</a:t>
            </a:r>
            <a:r>
              <a:rPr lang="en-US" sz="1800" dirty="0"/>
              <a:t> P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timp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emitorul</a:t>
            </a:r>
            <a:r>
              <a:rPr lang="en-US" sz="1800" dirty="0"/>
              <a:t> (E)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atașat</a:t>
            </a:r>
            <a:r>
              <a:rPr lang="en-US" sz="1800" dirty="0"/>
              <a:t> </a:t>
            </a:r>
            <a:r>
              <a:rPr lang="en-US" sz="1800" dirty="0" err="1"/>
              <a:t>între</a:t>
            </a:r>
            <a:r>
              <a:rPr lang="en-US" sz="1800" dirty="0"/>
              <a:t> </a:t>
            </a:r>
            <a:r>
              <a:rPr lang="en-US" sz="1800" dirty="0" err="1"/>
              <a:t>straturile</a:t>
            </a:r>
            <a:r>
              <a:rPr lang="en-US" sz="1800" dirty="0"/>
              <a:t> P </a:t>
            </a:r>
            <a:r>
              <a:rPr lang="en-US" sz="1800" dirty="0" err="1"/>
              <a:t>și</a:t>
            </a:r>
            <a:r>
              <a:rPr lang="en-US" sz="1800" dirty="0"/>
              <a:t> N. </a:t>
            </a:r>
            <a:endParaRPr lang="ro-RO" sz="1800" dirty="0"/>
          </a:p>
          <a:p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construcția</a:t>
            </a:r>
            <a:r>
              <a:rPr lang="en-US" sz="1800" dirty="0"/>
              <a:t> IGBT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utilizat</a:t>
            </a:r>
            <a:r>
              <a:rPr lang="en-US" sz="1800" dirty="0"/>
              <a:t> un </a:t>
            </a:r>
            <a:r>
              <a:rPr lang="en-US" sz="1800" dirty="0" err="1"/>
              <a:t>substrat</a:t>
            </a:r>
            <a:r>
              <a:rPr lang="en-US" sz="1800" dirty="0"/>
              <a:t> P+. </a:t>
            </a:r>
            <a:endParaRPr lang="ro-RO" sz="1800" dirty="0"/>
          </a:p>
          <a:p>
            <a:r>
              <a:rPr lang="en-US" sz="1800" dirty="0"/>
              <a:t>Un </a:t>
            </a:r>
            <a:r>
              <a:rPr lang="en-US" sz="1800" dirty="0" err="1"/>
              <a:t>strat</a:t>
            </a:r>
            <a:r>
              <a:rPr lang="en-US" sz="1800" dirty="0"/>
              <a:t> N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plasat</a:t>
            </a:r>
            <a:r>
              <a:rPr lang="en-US" sz="1800" dirty="0"/>
              <a:t> </a:t>
            </a:r>
            <a:r>
              <a:rPr lang="en-US" sz="1800" dirty="0" err="1"/>
              <a:t>deasupra</a:t>
            </a:r>
            <a:r>
              <a:rPr lang="en-US" sz="1800" dirty="0"/>
              <a:t> </a:t>
            </a:r>
            <a:r>
              <a:rPr lang="ro-RO" sz="1800" dirty="0"/>
              <a:t>la P+ </a:t>
            </a:r>
            <a:r>
              <a:rPr lang="en-US" sz="1800" dirty="0" err="1"/>
              <a:t>pentru</a:t>
            </a:r>
            <a:r>
              <a:rPr lang="en-US" sz="1800" dirty="0"/>
              <a:t> a forma </a:t>
            </a:r>
            <a:r>
              <a:rPr lang="en-US" sz="1800" dirty="0" err="1"/>
              <a:t>joncțiunea</a:t>
            </a:r>
            <a:r>
              <a:rPr lang="en-US" sz="1800" dirty="0"/>
              <a:t> PN J1. </a:t>
            </a:r>
            <a:endParaRPr lang="ro-RO" sz="1800" dirty="0"/>
          </a:p>
          <a:p>
            <a:r>
              <a:rPr lang="en-US" sz="1800" dirty="0" err="1"/>
              <a:t>Două</a:t>
            </a:r>
            <a:r>
              <a:rPr lang="en-US" sz="1800" dirty="0"/>
              <a:t> </a:t>
            </a:r>
            <a:r>
              <a:rPr lang="en-US" sz="1800" dirty="0" err="1"/>
              <a:t>regiuni</a:t>
            </a:r>
            <a:r>
              <a:rPr lang="en-US" sz="1800" dirty="0"/>
              <a:t> P sunt fabricate </a:t>
            </a:r>
            <a:r>
              <a:rPr lang="en-US" sz="1800" dirty="0" err="1"/>
              <a:t>deasupra</a:t>
            </a:r>
            <a:r>
              <a:rPr lang="en-US" sz="1800" dirty="0"/>
              <a:t> </a:t>
            </a:r>
            <a:r>
              <a:rPr lang="en-US" sz="1800" dirty="0" err="1"/>
              <a:t>stratului</a:t>
            </a:r>
            <a:r>
              <a:rPr lang="en-US" sz="1800" dirty="0"/>
              <a:t> N </a:t>
            </a:r>
            <a:r>
              <a:rPr lang="en-US" sz="1800" dirty="0" err="1"/>
              <a:t>pentru</a:t>
            </a:r>
            <a:r>
              <a:rPr lang="en-US" sz="1800" dirty="0"/>
              <a:t> a forma </a:t>
            </a:r>
            <a:r>
              <a:rPr lang="en-US" sz="1800" dirty="0" err="1"/>
              <a:t>joncțiunea</a:t>
            </a:r>
            <a:r>
              <a:rPr lang="en-US" sz="1800" dirty="0"/>
              <a:t> PN J2. </a:t>
            </a:r>
            <a:endParaRPr lang="ro-RO" sz="1800" dirty="0"/>
          </a:p>
          <a:p>
            <a:r>
              <a:rPr lang="en-US" sz="1800" dirty="0" err="1"/>
              <a:t>Regiunea</a:t>
            </a:r>
            <a:r>
              <a:rPr lang="en-US" sz="1800" dirty="0"/>
              <a:t> P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proiectată</a:t>
            </a:r>
            <a:r>
              <a:rPr lang="en-US" sz="1800" dirty="0"/>
              <a:t> </a:t>
            </a:r>
            <a:r>
              <a:rPr lang="en-US" sz="1800" dirty="0" err="1"/>
              <a:t>astfel</a:t>
            </a:r>
            <a:r>
              <a:rPr lang="en-US" sz="1800" dirty="0"/>
              <a:t> </a:t>
            </a:r>
            <a:r>
              <a:rPr lang="en-US" sz="1800" dirty="0" err="1"/>
              <a:t>încât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lase o </a:t>
            </a:r>
            <a:r>
              <a:rPr lang="en-US" sz="1800" dirty="0" err="1"/>
              <a:t>cale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mijloc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electrodul</a:t>
            </a:r>
            <a:r>
              <a:rPr lang="en-US" sz="1800" dirty="0"/>
              <a:t> de </a:t>
            </a:r>
            <a:r>
              <a:rPr lang="en-US" sz="1800" dirty="0" err="1"/>
              <a:t>poartă</a:t>
            </a:r>
            <a:r>
              <a:rPr lang="en-US" sz="1800" dirty="0"/>
              <a:t> (G). </a:t>
            </a:r>
            <a:endParaRPr lang="ro-RO" sz="1800" dirty="0"/>
          </a:p>
          <a:p>
            <a:r>
              <a:rPr lang="en-US" sz="1800" dirty="0" err="1"/>
              <a:t>Regiunile</a:t>
            </a:r>
            <a:r>
              <a:rPr lang="en-US" sz="1800" dirty="0"/>
              <a:t> N+ sunt </a:t>
            </a:r>
            <a:r>
              <a:rPr lang="en-US" sz="1800" dirty="0" err="1"/>
              <a:t>difuz</a:t>
            </a:r>
            <a:r>
              <a:rPr lang="ro-RO" sz="1800" dirty="0" err="1"/>
              <a:t>ate</a:t>
            </a:r>
            <a:r>
              <a:rPr lang="ro-RO" sz="1800" dirty="0"/>
              <a:t> tehnologic</a:t>
            </a:r>
            <a:r>
              <a:rPr lang="en-US" sz="1800" dirty="0"/>
              <a:t> </a:t>
            </a:r>
            <a:r>
              <a:rPr lang="en-US" sz="1800" dirty="0" err="1"/>
              <a:t>peste</a:t>
            </a:r>
            <a:r>
              <a:rPr lang="en-US" sz="1800" dirty="0"/>
              <a:t> </a:t>
            </a:r>
            <a:r>
              <a:rPr lang="en-US" sz="1800" dirty="0" err="1"/>
              <a:t>regiunea</a:t>
            </a:r>
            <a:r>
              <a:rPr lang="en-US" sz="1800" dirty="0"/>
              <a:t> P </a:t>
            </a:r>
            <a:r>
              <a:rPr lang="en-US" sz="1800" dirty="0" err="1"/>
              <a:t>așa</a:t>
            </a:r>
            <a:r>
              <a:rPr lang="en-US" sz="1800" dirty="0"/>
              <a:t> cum se </a:t>
            </a:r>
            <a:r>
              <a:rPr lang="en-US" sz="1800" dirty="0" err="1"/>
              <a:t>arată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figură</a:t>
            </a:r>
            <a:r>
              <a:rPr lang="en-US" sz="1800" dirty="0"/>
              <a:t>.</a:t>
            </a:r>
          </a:p>
        </p:txBody>
      </p:sp>
      <p:pic>
        <p:nvPicPr>
          <p:cNvPr id="2050" name="Picture 2" descr="IGBT Working Principle – All You Need to Know">
            <a:extLst>
              <a:ext uri="{FF2B5EF4-FFF2-40B4-BE49-F238E27FC236}">
                <a16:creationId xmlns:a16="http://schemas.microsoft.com/office/drawing/2014/main" id="{45422377-1753-4531-32C1-ABB1602D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29" y="616680"/>
            <a:ext cx="4335555" cy="335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AD447D20-3944-3FB6-BB9A-040E44C9F88A}"/>
              </a:ext>
            </a:extLst>
          </p:cNvPr>
          <p:cNvSpPr txBox="1"/>
          <p:nvPr/>
        </p:nvSpPr>
        <p:spPr>
          <a:xfrm>
            <a:off x="7187936" y="3966882"/>
            <a:ext cx="488752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Emitorul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poarta</a:t>
            </a:r>
            <a:r>
              <a:rPr lang="en-US" sz="1600" dirty="0"/>
              <a:t> sunt </a:t>
            </a:r>
            <a:r>
              <a:rPr lang="en-US" sz="1600" dirty="0" err="1"/>
              <a:t>electrozi</a:t>
            </a:r>
            <a:r>
              <a:rPr lang="en-US" sz="1600" dirty="0"/>
              <a:t> </a:t>
            </a:r>
            <a:r>
              <a:rPr lang="en-US" sz="1600" dirty="0" err="1"/>
              <a:t>metalici</a:t>
            </a:r>
            <a:r>
              <a:rPr lang="en-US" sz="1600" dirty="0"/>
              <a:t>. </a:t>
            </a:r>
            <a:r>
              <a:rPr lang="en-US" sz="1600" dirty="0" err="1"/>
              <a:t>Emitorul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atașat</a:t>
            </a:r>
            <a:r>
              <a:rPr lang="en-US" sz="1600" dirty="0"/>
              <a:t> direct de </a:t>
            </a:r>
            <a:r>
              <a:rPr lang="en-US" sz="1600" dirty="0" err="1"/>
              <a:t>regiunea</a:t>
            </a:r>
            <a:r>
              <a:rPr lang="en-US" sz="1600" dirty="0"/>
              <a:t> N+,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timp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/>
              <a:t>poarta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izolată</a:t>
            </a:r>
            <a:r>
              <a:rPr lang="en-US" sz="1600" dirty="0"/>
              <a:t> </a:t>
            </a:r>
            <a:r>
              <a:rPr lang="en-US" sz="1600" dirty="0" err="1"/>
              <a:t>folosind</a:t>
            </a:r>
            <a:r>
              <a:rPr lang="en-US" sz="1600" dirty="0"/>
              <a:t> un </a:t>
            </a:r>
            <a:r>
              <a:rPr lang="en-US" sz="1600" dirty="0" err="1"/>
              <a:t>strat</a:t>
            </a:r>
            <a:r>
              <a:rPr lang="en-US" sz="1600" dirty="0"/>
              <a:t> de </a:t>
            </a:r>
            <a:r>
              <a:rPr lang="ro-RO" sz="1600" dirty="0"/>
              <a:t>SiO2</a:t>
            </a:r>
            <a:r>
              <a:rPr lang="en-US" sz="1600" dirty="0"/>
              <a:t>. </a:t>
            </a:r>
            <a:r>
              <a:rPr lang="en-US" sz="1600" dirty="0" err="1"/>
              <a:t>Stratul</a:t>
            </a:r>
            <a:r>
              <a:rPr lang="en-US" sz="1600" dirty="0"/>
              <a:t> de </a:t>
            </a:r>
            <a:r>
              <a:rPr lang="en-US" sz="1600" dirty="0" err="1"/>
              <a:t>bază</a:t>
            </a:r>
            <a:r>
              <a:rPr lang="en-US" sz="1600" dirty="0"/>
              <a:t> P+ </a:t>
            </a:r>
            <a:r>
              <a:rPr lang="en-US" sz="1600" dirty="0" err="1"/>
              <a:t>injectează</a:t>
            </a:r>
            <a:r>
              <a:rPr lang="en-US" sz="1600" dirty="0"/>
              <a:t> g</a:t>
            </a:r>
            <a:r>
              <a:rPr lang="ro-RO" sz="1600" dirty="0"/>
              <a:t>oluri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stratul</a:t>
            </a:r>
            <a:r>
              <a:rPr lang="en-US" sz="1600" dirty="0"/>
              <a:t> N, de </a:t>
            </a:r>
            <a:r>
              <a:rPr lang="en-US" sz="1600" dirty="0" err="1"/>
              <a:t>aceea</a:t>
            </a:r>
            <a:r>
              <a:rPr lang="en-US" sz="1600" dirty="0"/>
              <a:t> se </a:t>
            </a:r>
            <a:r>
              <a:rPr lang="en-US" sz="1600" dirty="0" err="1"/>
              <a:t>numește</a:t>
            </a:r>
            <a:r>
              <a:rPr lang="en-US" sz="1600" dirty="0"/>
              <a:t> </a:t>
            </a:r>
            <a:r>
              <a:rPr lang="en-US" sz="1600" i="1" dirty="0" err="1"/>
              <a:t>strat</a:t>
            </a:r>
            <a:r>
              <a:rPr lang="en-US" sz="1600" i="1" dirty="0"/>
              <a:t> injector</a:t>
            </a:r>
            <a:r>
              <a:rPr lang="en-US" sz="1600" dirty="0"/>
              <a:t>. </a:t>
            </a:r>
            <a:r>
              <a:rPr lang="ro-RO" sz="1600" dirty="0"/>
              <a:t>S</a:t>
            </a:r>
            <a:r>
              <a:rPr lang="en-US" sz="1600" dirty="0" err="1"/>
              <a:t>tratul</a:t>
            </a:r>
            <a:r>
              <a:rPr lang="en-US" sz="1600" dirty="0"/>
              <a:t> N- se </a:t>
            </a:r>
            <a:r>
              <a:rPr lang="en-US" sz="1600" dirty="0" err="1"/>
              <a:t>numește</a:t>
            </a:r>
            <a:r>
              <a:rPr lang="en-US" sz="1600" dirty="0"/>
              <a:t> </a:t>
            </a:r>
            <a:r>
              <a:rPr lang="en-US" sz="1600" i="1" dirty="0" err="1"/>
              <a:t>regiune</a:t>
            </a:r>
            <a:r>
              <a:rPr lang="en-US" sz="1600" i="1" dirty="0"/>
              <a:t> de d</a:t>
            </a:r>
            <a:r>
              <a:rPr lang="ro-RO" sz="1600" i="1" dirty="0"/>
              <a:t>rift cu o g</a:t>
            </a:r>
            <a:r>
              <a:rPr lang="en-US" sz="1600" dirty="0" err="1"/>
              <a:t>rosime</a:t>
            </a:r>
            <a:r>
              <a:rPr lang="ro-RO" sz="1600" dirty="0"/>
              <a:t> </a:t>
            </a:r>
            <a:r>
              <a:rPr lang="en-US" sz="1600" dirty="0" err="1"/>
              <a:t>proporțională</a:t>
            </a:r>
            <a:r>
              <a:rPr lang="en-US" sz="1600" dirty="0"/>
              <a:t> cu </a:t>
            </a:r>
            <a:r>
              <a:rPr lang="en-US" sz="1600" dirty="0" err="1"/>
              <a:t>capacitatea</a:t>
            </a:r>
            <a:r>
              <a:rPr lang="en-US" sz="1600" dirty="0"/>
              <a:t> de </a:t>
            </a:r>
            <a:r>
              <a:rPr lang="en-US" sz="1600" dirty="0" err="1"/>
              <a:t>blocare</a:t>
            </a:r>
            <a:r>
              <a:rPr lang="en-US" sz="1600" dirty="0"/>
              <a:t> a </a:t>
            </a:r>
            <a:r>
              <a:rPr lang="en-US" sz="1600" dirty="0" err="1"/>
              <a:t>tensiunii</a:t>
            </a:r>
            <a:r>
              <a:rPr lang="en-US" sz="1600" dirty="0"/>
              <a:t>. </a:t>
            </a:r>
            <a:r>
              <a:rPr lang="en-US" sz="1600" dirty="0" err="1"/>
              <a:t>Stratul</a:t>
            </a:r>
            <a:r>
              <a:rPr lang="en-US" sz="1600" dirty="0"/>
              <a:t> P de </a:t>
            </a:r>
            <a:r>
              <a:rPr lang="en-US" sz="1600" dirty="0" err="1"/>
              <a:t>mai</a:t>
            </a:r>
            <a:r>
              <a:rPr lang="en-US" sz="1600" dirty="0"/>
              <a:t> sus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cunoscut</a:t>
            </a:r>
            <a:r>
              <a:rPr lang="en-US" sz="1600" dirty="0"/>
              <a:t> sub </a:t>
            </a:r>
            <a:r>
              <a:rPr lang="en-US" sz="1600" dirty="0" err="1"/>
              <a:t>numele</a:t>
            </a:r>
            <a:r>
              <a:rPr lang="en-US" sz="1600" dirty="0"/>
              <a:t> de </a:t>
            </a:r>
            <a:r>
              <a:rPr lang="en-US" sz="1600" i="1" dirty="0" err="1"/>
              <a:t>corp</a:t>
            </a:r>
            <a:r>
              <a:rPr lang="en-US" sz="1600" dirty="0" err="1"/>
              <a:t>ul</a:t>
            </a:r>
            <a:r>
              <a:rPr lang="en-US" sz="1600" dirty="0"/>
              <a:t> IGBT.</a:t>
            </a:r>
            <a:r>
              <a:rPr lang="ro-RO" sz="1600" dirty="0"/>
              <a:t> Stratul N este proiectat să aibă o cale pentru fluxul de curent între emitor și colector prin joncțiune folosind canalul care este creat sub influența tensiunii aplicată electrodului de poartă.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883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979351C-A1C5-7B38-80FF-94DB5BFD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144"/>
          </a:xfrm>
        </p:spPr>
        <p:txBody>
          <a:bodyPr/>
          <a:lstStyle/>
          <a:p>
            <a:r>
              <a:rPr lang="ro-RO" dirty="0"/>
              <a:t>Structura echivalentă IGBT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1D15FE7-8E0B-15EA-9CF4-8A7B8144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54" y="1253330"/>
            <a:ext cx="5966700" cy="54460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IGBT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combinația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intrarea</a:t>
            </a:r>
            <a:r>
              <a:rPr lang="en-US" dirty="0"/>
              <a:t> MOSFET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ieșirea</a:t>
            </a:r>
            <a:r>
              <a:rPr lang="en-US" dirty="0"/>
              <a:t> BJT, </a:t>
            </a:r>
            <a:r>
              <a:rPr lang="ro-RO" dirty="0"/>
              <a:t>deci, </a:t>
            </a:r>
            <a:r>
              <a:rPr lang="en-US" dirty="0"/>
              <a:t>are o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echivalentă</a:t>
            </a:r>
            <a:r>
              <a:rPr lang="en-US" dirty="0"/>
              <a:t> cu MOSFET cu </a:t>
            </a:r>
            <a:r>
              <a:rPr lang="en-US" dirty="0" err="1"/>
              <a:t>canale</a:t>
            </a:r>
            <a:r>
              <a:rPr lang="en-US" dirty="0"/>
              <a:t> N </a:t>
            </a:r>
            <a:r>
              <a:rPr lang="en-US" dirty="0" err="1"/>
              <a:t>și</a:t>
            </a:r>
            <a:r>
              <a:rPr lang="en-US" dirty="0"/>
              <a:t> un BJT PNP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configurația</a:t>
            </a:r>
            <a:r>
              <a:rPr lang="en-US" dirty="0"/>
              <a:t> Darlington.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Rezistența</a:t>
            </a:r>
            <a:r>
              <a:rPr lang="en-US" dirty="0"/>
              <a:t> </a:t>
            </a:r>
            <a:r>
              <a:rPr lang="en-US" dirty="0" err="1"/>
              <a:t>regiunii</a:t>
            </a:r>
            <a:r>
              <a:rPr lang="en-US" dirty="0"/>
              <a:t> de d</a:t>
            </a:r>
            <a:r>
              <a:rPr lang="ro-RO" dirty="0"/>
              <a:t>rift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încorporată</a:t>
            </a:r>
            <a:r>
              <a:rPr lang="en-US" dirty="0"/>
              <a:t>. </a:t>
            </a:r>
            <a:r>
              <a:rPr lang="en-US" dirty="0" err="1"/>
              <a:t>Dacă</a:t>
            </a:r>
            <a:r>
              <a:rPr lang="en-US" dirty="0"/>
              <a:t> ne </a:t>
            </a:r>
            <a:r>
              <a:rPr lang="en-US" dirty="0" err="1"/>
              <a:t>uităm</a:t>
            </a:r>
            <a:r>
              <a:rPr lang="en-US" dirty="0"/>
              <a:t> la </a:t>
            </a:r>
            <a:r>
              <a:rPr lang="en-US" dirty="0" err="1"/>
              <a:t>structura</a:t>
            </a:r>
            <a:r>
              <a:rPr lang="en-US" dirty="0"/>
              <a:t> IGBT de </a:t>
            </a:r>
            <a:r>
              <a:rPr lang="en-US" dirty="0" err="1"/>
              <a:t>mai</a:t>
            </a:r>
            <a:r>
              <a:rPr lang="en-US" dirty="0"/>
              <a:t> sus,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de o </a:t>
            </a:r>
            <a:r>
              <a:rPr lang="en-US" dirty="0" err="1"/>
              <a:t>cale</a:t>
            </a:r>
            <a:r>
              <a:rPr lang="en-US" dirty="0"/>
              <a:t> de </a:t>
            </a:r>
            <a:r>
              <a:rPr lang="en-US" dirty="0" err="1"/>
              <a:t>curgere</a:t>
            </a:r>
            <a:r>
              <a:rPr lang="en-US" dirty="0"/>
              <a:t> a </a:t>
            </a:r>
            <a:r>
              <a:rPr lang="en-US" dirty="0" err="1"/>
              <a:t>curentului</a:t>
            </a:r>
            <a:r>
              <a:rPr lang="en-US" dirty="0"/>
              <a:t>. </a:t>
            </a:r>
            <a:r>
              <a:rPr lang="en-US" dirty="0" err="1"/>
              <a:t>Calea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direcționată</a:t>
            </a:r>
            <a:r>
              <a:rPr lang="en-US" dirty="0"/>
              <a:t> de la </a:t>
            </a:r>
            <a:r>
              <a:rPr lang="en-US" dirty="0" err="1"/>
              <a:t>colector</a:t>
            </a:r>
            <a:r>
              <a:rPr lang="en-US" dirty="0"/>
              <a:t> la </a:t>
            </a:r>
            <a:r>
              <a:rPr lang="en-US" dirty="0" err="1"/>
              <a:t>emitor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Prima </a:t>
            </a:r>
            <a:r>
              <a:rPr lang="en-US" dirty="0" err="1"/>
              <a:t>cale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„</a:t>
            </a:r>
            <a:r>
              <a:rPr lang="en-US" dirty="0" err="1">
                <a:solidFill>
                  <a:srgbClr val="FF0000"/>
                </a:solidFill>
              </a:rPr>
              <a:t>colector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substrat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P+, N-, P, </a:t>
            </a:r>
            <a:r>
              <a:rPr lang="en-US" dirty="0" err="1">
                <a:solidFill>
                  <a:srgbClr val="FF0000"/>
                </a:solidFill>
              </a:rPr>
              <a:t>emitor</a:t>
            </a:r>
            <a:r>
              <a:rPr lang="en-US" dirty="0"/>
              <a:t>”.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cale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menționată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ro-RO" dirty="0"/>
              <a:t>BJT</a:t>
            </a:r>
            <a:r>
              <a:rPr lang="en-US" dirty="0"/>
              <a:t> PNP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echivalentă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cale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„</a:t>
            </a:r>
            <a:r>
              <a:rPr lang="en-US" dirty="0" err="1">
                <a:solidFill>
                  <a:srgbClr val="FF0000"/>
                </a:solidFill>
              </a:rPr>
              <a:t>colector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substrat</a:t>
            </a:r>
            <a:r>
              <a:rPr lang="en-US" dirty="0">
                <a:solidFill>
                  <a:srgbClr val="FF0000"/>
                </a:solidFill>
              </a:rPr>
              <a:t> P+, N-, P, N+, </a:t>
            </a:r>
            <a:r>
              <a:rPr lang="en-US" dirty="0" err="1">
                <a:solidFill>
                  <a:srgbClr val="FF0000"/>
                </a:solidFill>
              </a:rPr>
              <a:t>emitor</a:t>
            </a:r>
            <a:r>
              <a:rPr lang="en-US" dirty="0"/>
              <a:t>”. </a:t>
            </a:r>
            <a:r>
              <a:rPr lang="en-US" dirty="0" err="1"/>
              <a:t>Pentru</a:t>
            </a:r>
            <a:r>
              <a:rPr lang="en-US" dirty="0"/>
              <a:t> a include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cale</a:t>
            </a:r>
            <a:r>
              <a:rPr lang="en-US" dirty="0"/>
              <a:t>, un alt </a:t>
            </a:r>
            <a:r>
              <a:rPr lang="en-US" dirty="0" err="1"/>
              <a:t>tranzistor</a:t>
            </a:r>
            <a:r>
              <a:rPr lang="en-US" dirty="0"/>
              <a:t> </a:t>
            </a:r>
            <a:r>
              <a:rPr lang="ro-RO" dirty="0"/>
              <a:t>BJT </a:t>
            </a:r>
            <a:r>
              <a:rPr lang="en-US" dirty="0"/>
              <a:t>NPN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inclus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structură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cum se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de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jos.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279A464-A60F-7541-2DF7-B14892F5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162" y="72519"/>
            <a:ext cx="1451304" cy="14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630ABA6-9F2B-9856-3AE1-1DE2F173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30" y="2844239"/>
            <a:ext cx="4536516" cy="36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GBT Working Principle – All You Need to Know">
            <a:extLst>
              <a:ext uri="{FF2B5EF4-FFF2-40B4-BE49-F238E27FC236}">
                <a16:creationId xmlns:a16="http://schemas.microsoft.com/office/drawing/2014/main" id="{799A723B-8C0F-0ED0-2BA7-5A8A5AEC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6" y="621366"/>
            <a:ext cx="3105544" cy="23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ăgeată: dreapta 4">
            <a:extLst>
              <a:ext uri="{FF2B5EF4-FFF2-40B4-BE49-F238E27FC236}">
                <a16:creationId xmlns:a16="http://schemas.microsoft.com/office/drawing/2014/main" id="{365535A8-4D19-B65A-849C-2831A39AA39F}"/>
              </a:ext>
            </a:extLst>
          </p:cNvPr>
          <p:cNvSpPr/>
          <p:nvPr/>
        </p:nvSpPr>
        <p:spPr>
          <a:xfrm>
            <a:off x="6288833" y="3836896"/>
            <a:ext cx="1212979" cy="6044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AA3CD4-3835-873B-C775-34008F36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012" y="284444"/>
            <a:ext cx="3886200" cy="773210"/>
          </a:xfrm>
        </p:spPr>
        <p:txBody>
          <a:bodyPr/>
          <a:lstStyle/>
          <a:p>
            <a:r>
              <a:rPr lang="ro-RO" dirty="0"/>
              <a:t>Lucrul IGBT</a:t>
            </a:r>
            <a:endParaRPr lang="en-US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7BBC8717-3F31-EDB6-37D1-03BC06A1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08" y="403856"/>
            <a:ext cx="5602392" cy="6329264"/>
          </a:xfrm>
        </p:spPr>
        <p:txBody>
          <a:bodyPr>
            <a:normAutofit/>
          </a:bodyPr>
          <a:lstStyle/>
          <a:p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ro-RO" dirty="0"/>
              <a:t>la IGBT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aplicată</a:t>
            </a:r>
            <a:r>
              <a:rPr lang="en-US" dirty="0"/>
              <a:t> o </a:t>
            </a:r>
            <a:r>
              <a:rPr lang="en-US" dirty="0" err="1"/>
              <a:t>tensiune</a:t>
            </a:r>
            <a:r>
              <a:rPr lang="en-US" dirty="0"/>
              <a:t> de </a:t>
            </a:r>
            <a:r>
              <a:rPr lang="en-US" dirty="0" err="1"/>
              <a:t>poartă</a:t>
            </a:r>
            <a:r>
              <a:rPr lang="en-US" dirty="0"/>
              <a:t> </a:t>
            </a:r>
            <a:r>
              <a:rPr lang="en-US" dirty="0" err="1"/>
              <a:t>pozitivă</a:t>
            </a:r>
            <a:r>
              <a:rPr lang="en-US" dirty="0"/>
              <a:t>, se </a:t>
            </a:r>
            <a:r>
              <a:rPr lang="en-US" dirty="0" err="1"/>
              <a:t>formează</a:t>
            </a:r>
            <a:r>
              <a:rPr lang="en-US" dirty="0"/>
              <a:t> un canal n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care </a:t>
            </a:r>
            <a:r>
              <a:rPr lang="en-US" dirty="0" err="1"/>
              <a:t>oferă</a:t>
            </a:r>
            <a:r>
              <a:rPr lang="en-US" dirty="0"/>
              <a:t> o </a:t>
            </a:r>
            <a:r>
              <a:rPr lang="en-US" dirty="0" err="1"/>
              <a:t>cale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curgă</a:t>
            </a:r>
            <a:r>
              <a:rPr lang="en-US" dirty="0"/>
              <a:t> de la </a:t>
            </a:r>
            <a:r>
              <a:rPr lang="en-US" dirty="0" err="1"/>
              <a:t>baza</a:t>
            </a:r>
            <a:r>
              <a:rPr lang="en-US" dirty="0"/>
              <a:t> n+ la </a:t>
            </a:r>
            <a:r>
              <a:rPr lang="en-US" dirty="0" err="1"/>
              <a:t>regiunea</a:t>
            </a:r>
            <a:r>
              <a:rPr lang="en-US" dirty="0"/>
              <a:t> de d</a:t>
            </a:r>
            <a:r>
              <a:rPr lang="ro-RO" dirty="0"/>
              <a:t>rift</a:t>
            </a:r>
            <a:r>
              <a:rPr lang="en-US" dirty="0"/>
              <a:t> n-. </a:t>
            </a:r>
            <a:endParaRPr lang="ro-RO" dirty="0"/>
          </a:p>
          <a:p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ro-RO" dirty="0"/>
              <a:t>directă</a:t>
            </a:r>
            <a:r>
              <a:rPr lang="en-US" dirty="0"/>
              <a:t>, g</a:t>
            </a:r>
            <a:r>
              <a:rPr lang="ro-RO" dirty="0"/>
              <a:t>olurile</a:t>
            </a:r>
            <a:r>
              <a:rPr lang="en-US" dirty="0"/>
              <a:t> din </a:t>
            </a:r>
            <a:r>
              <a:rPr lang="en-US" dirty="0" err="1"/>
              <a:t>colector</a:t>
            </a:r>
            <a:r>
              <a:rPr lang="en-US" dirty="0"/>
              <a:t> se </a:t>
            </a:r>
            <a:r>
              <a:rPr lang="en-US" dirty="0" err="1"/>
              <a:t>deplasează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d</a:t>
            </a:r>
            <a:r>
              <a:rPr lang="ro-RO" dirty="0"/>
              <a:t>rift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neutralizează</a:t>
            </a:r>
            <a:r>
              <a:rPr lang="en-US" dirty="0"/>
              <a:t>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formând</a:t>
            </a:r>
            <a:r>
              <a:rPr lang="en-US" dirty="0"/>
              <a:t> o </a:t>
            </a:r>
            <a:r>
              <a:rPr lang="en-US" dirty="0" err="1"/>
              <a:t>regiune</a:t>
            </a:r>
            <a:r>
              <a:rPr lang="en-US" dirty="0"/>
              <a:t> </a:t>
            </a:r>
            <a:r>
              <a:rPr lang="en-US" dirty="0" err="1"/>
              <a:t>neutră</a:t>
            </a:r>
            <a:r>
              <a:rPr lang="en-US" dirty="0"/>
              <a:t> de d</a:t>
            </a:r>
            <a:r>
              <a:rPr lang="ro-RO" dirty="0"/>
              <a:t>rift</a:t>
            </a:r>
            <a:r>
              <a:rPr lang="en-US" dirty="0"/>
              <a:t>. G</a:t>
            </a:r>
            <a:r>
              <a:rPr lang="ro-RO" dirty="0"/>
              <a:t>olurile</a:t>
            </a:r>
            <a:r>
              <a:rPr lang="en-US" dirty="0"/>
              <a:t> </a:t>
            </a:r>
            <a:r>
              <a:rPr lang="en-US" dirty="0" err="1"/>
              <a:t>rămase</a:t>
            </a:r>
            <a:r>
              <a:rPr lang="en-US" dirty="0"/>
              <a:t> se </a:t>
            </a:r>
            <a:r>
              <a:rPr lang="en-US" dirty="0" err="1"/>
              <a:t>deplasează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/>
              <a:t>provocând</a:t>
            </a:r>
            <a:r>
              <a:rPr lang="en-US" dirty="0"/>
              <a:t> un flux de </a:t>
            </a:r>
            <a:r>
              <a:rPr lang="en-US" dirty="0" err="1"/>
              <a:t>curent</a:t>
            </a:r>
            <a:r>
              <a:rPr lang="en-US" dirty="0"/>
              <a:t> vertical.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BBB3EB28-A81F-35B1-1248-F3C8E7F01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012" y="1057654"/>
            <a:ext cx="3786673" cy="52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69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5316</Words>
  <Application>Microsoft Office PowerPoint</Application>
  <PresentationFormat>Ecran lat</PresentationFormat>
  <Paragraphs>229</Paragraphs>
  <Slides>33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33</vt:i4>
      </vt:variant>
    </vt:vector>
  </HeadingPairs>
  <TitlesOfParts>
    <vt:vector size="40" baseType="lpstr">
      <vt:lpstr>arial</vt:lpstr>
      <vt:lpstr>arial</vt:lpstr>
      <vt:lpstr>Calibri</vt:lpstr>
      <vt:lpstr>Calibri Light</vt:lpstr>
      <vt:lpstr>Lato</vt:lpstr>
      <vt:lpstr>Wingdings</vt:lpstr>
      <vt:lpstr>Temă Office</vt:lpstr>
      <vt:lpstr>Tema 11.  Tranzistoare  MODFET (HFET), IGBT &amp; UJT </vt:lpstr>
      <vt:lpstr>Introducere la HFET</vt:lpstr>
      <vt:lpstr>Prezentare PowerPoint</vt:lpstr>
      <vt:lpstr>Prezentare PowerPoint</vt:lpstr>
      <vt:lpstr>Prezentare PowerPoint</vt:lpstr>
      <vt:lpstr>Ce este un IGBT?</vt:lpstr>
      <vt:lpstr>Construcția IGBT</vt:lpstr>
      <vt:lpstr>Structura echivalentă IGBT</vt:lpstr>
      <vt:lpstr>Lucrul IGBT</vt:lpstr>
      <vt:lpstr>Mod blocare inversă</vt:lpstr>
      <vt:lpstr>Static I-V characteristics of IGBT</vt:lpstr>
      <vt:lpstr>Caracteristica de transfer a IGBT</vt:lpstr>
      <vt:lpstr>Caracteristicile de comutare ale IGBT</vt:lpstr>
      <vt:lpstr>Gate capacitance characteristics</vt:lpstr>
      <vt:lpstr>DINAMIC INPUT CHRACTERISTICS</vt:lpstr>
      <vt:lpstr>Tipuri IGBT</vt:lpstr>
      <vt:lpstr>Punch through IGBT </vt:lpstr>
      <vt:lpstr>Non-Punch through IGBT</vt:lpstr>
      <vt:lpstr>Prezentare PowerPoint</vt:lpstr>
      <vt:lpstr>Avantajele IGBT</vt:lpstr>
      <vt:lpstr>Dezavantaje ale IGBT</vt:lpstr>
      <vt:lpstr>Prezentare PowerPoint</vt:lpstr>
      <vt:lpstr>Arii întrebuințare</vt:lpstr>
      <vt:lpstr>Dual Switch IGBT?</vt:lpstr>
      <vt:lpstr>Prezentare PowerPoint</vt:lpstr>
      <vt:lpstr>UJT – tranzistor unijoncțiune</vt:lpstr>
      <vt:lpstr>UJT - tranzistor unijoncțiune</vt:lpstr>
      <vt:lpstr>Funcționarea tranzistorului </vt:lpstr>
      <vt:lpstr>Prezentare PowerPoint</vt:lpstr>
      <vt:lpstr>Circuitul echivalent al UJT</vt:lpstr>
      <vt:lpstr>Tipuri de UJT</vt:lpstr>
      <vt:lpstr>Prezentare PowerPoint</vt:lpstr>
      <vt:lpstr>UJT: Avantaje. Dezavantaje. Utilizări.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IGBT </dc:title>
  <dc:creator>buzdugan artur</dc:creator>
  <cp:lastModifiedBy>buzdugan artur</cp:lastModifiedBy>
  <cp:revision>3</cp:revision>
  <dcterms:created xsi:type="dcterms:W3CDTF">2023-10-28T10:16:21Z</dcterms:created>
  <dcterms:modified xsi:type="dcterms:W3CDTF">2024-03-28T07:04:24Z</dcterms:modified>
</cp:coreProperties>
</file>