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B3445D7-3F52-444A-A878-79CA0482CC48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C0A96A-B9BC-431C-8744-9F8819984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72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45D7-3F52-444A-A878-79CA0482CC48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A96A-B9BC-431C-8744-9F8819984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94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45D7-3F52-444A-A878-79CA0482CC48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A96A-B9BC-431C-8744-9F8819984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219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45D7-3F52-444A-A878-79CA0482CC48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A96A-B9BC-431C-8744-9F8819984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90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45D7-3F52-444A-A878-79CA0482CC48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A96A-B9BC-431C-8744-9F8819984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08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45D7-3F52-444A-A878-79CA0482CC48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A96A-B9BC-431C-8744-9F8819984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53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45D7-3F52-444A-A878-79CA0482CC48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A96A-B9BC-431C-8744-9F8819984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47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45D7-3F52-444A-A878-79CA0482CC48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A96A-B9BC-431C-8744-9F8819984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47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45D7-3F52-444A-A878-79CA0482CC48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A96A-B9BC-431C-8744-9F8819984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34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45D7-3F52-444A-A878-79CA0482CC48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A96A-B9BC-431C-8744-9F8819984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39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45D7-3F52-444A-A878-79CA0482CC48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CC0A96A-B9BC-431C-8744-9F8819984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15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B3445D7-3F52-444A-A878-79CA0482CC48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C0A96A-B9BC-431C-8744-9F8819984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0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B3445D7-3F52-444A-A878-79CA0482CC48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CC0A96A-B9BC-431C-8744-9F8819984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85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spretot.info/2012/09/hardware-definitie/" TargetMode="External"/><Relationship Id="rId2" Type="http://schemas.openxmlformats.org/officeDocument/2006/relationships/hyperlink" Target="http://despretot.info/2012/09/software-definitie/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y.vmware.com/web/vmware/downloads" TargetMode="External"/><Relationship Id="rId2" Type="http://schemas.openxmlformats.org/officeDocument/2006/relationships/hyperlink" Target="https://despretot.info/virtualizare-definitie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my.vmware.com/web/vmware/free#desktop_end_user_computing/vmware_workstation_player/15_0" TargetMode="External"/><Relationship Id="rId5" Type="http://schemas.openxmlformats.org/officeDocument/2006/relationships/hyperlink" Target="https://www.virtualbox.org/wiki/Downloads" TargetMode="External"/><Relationship Id="rId4" Type="http://schemas.openxmlformats.org/officeDocument/2006/relationships/hyperlink" Target="https://docs.microsoft.com/en-us/windows-server/virtualization/hyper-v/hyper-v-server-201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spretot.info/2013/02/centrala-nucleara-centrala-atomica-definitie/" TargetMode="External"/><Relationship Id="rId2" Type="http://schemas.openxmlformats.org/officeDocument/2006/relationships/hyperlink" Target="http://despretot.info/glosar-de-termeni-si-definitii/scada/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espretot.info/2012/02/cloud-computing-definitie-referat/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FDC5C2-28E2-4389-A9DD-668435B9E5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b="1" i="0" dirty="0">
                <a:solidFill>
                  <a:srgbClr val="223875"/>
                </a:solidFill>
                <a:effectLst/>
                <a:latin typeface="Roboto Condensed" panose="02000000000000000000" pitchFamily="2" charset="0"/>
              </a:rPr>
              <a:t>Mașina virtuală</a:t>
            </a:r>
            <a:br>
              <a:rPr lang="ro-RO" b="1" i="0" dirty="0">
                <a:solidFill>
                  <a:srgbClr val="223875"/>
                </a:solidFill>
                <a:effectLst/>
                <a:latin typeface="Roboto Condensed" panose="02000000000000000000" pitchFamily="2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6271978-7E40-4FEC-8D7E-9B2E764D80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b="1" i="0" dirty="0" err="1">
                <a:solidFill>
                  <a:srgbClr val="223875"/>
                </a:solidFill>
                <a:effectLst/>
                <a:latin typeface="Roboto Condensed" panose="02000000000000000000" pitchFamily="2" charset="0"/>
              </a:rPr>
              <a:t>Definiţie</a:t>
            </a:r>
            <a:r>
              <a:rPr lang="ro-RO" b="1" i="0" dirty="0">
                <a:solidFill>
                  <a:srgbClr val="223875"/>
                </a:solidFill>
                <a:effectLst/>
                <a:latin typeface="Roboto Condensed" panose="02000000000000000000" pitchFamily="2" charset="0"/>
              </a:rPr>
              <a:t>, exemple, utilizarea mașinilor virtuale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7503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9F02E9-985B-489B-B372-1BC454A7E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b="1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La ce folosesc masinile virtuale ?</a:t>
            </a:r>
            <a:br>
              <a:rPr lang="it-IT" sz="3600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</a:br>
            <a:r>
              <a:rPr lang="ro-RO" sz="3600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1. </a:t>
            </a:r>
            <a:r>
              <a:rPr lang="it-IT" sz="3600" b="1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Utilizare sisteme de operare diferite fara a reinstala calculatorul</a:t>
            </a:r>
            <a:br>
              <a:rPr lang="it-IT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82C6F5-3CB9-402F-97BC-47249910133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39636"/>
            <a:ext cx="10363826" cy="458585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Odata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instalat un sistem de operare (Windows, Linux), care are driverele necesare, se poate instala un program de virtualizare (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Vmware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,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Virtualbox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), se pot defini in el una sau mai multe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virtuale iar in fiecare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se poate instala cate un sistem de operare.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Masinile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virtuale vor avea discuri virtuale, care vor fi stocate ca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fisiere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pe disk-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ul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sistemului de operare principal, numit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host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(gazda). Sistemul de operare instalat in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va avea impresia ca are la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dispozitie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un hard-disk real.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827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A7B960-38A8-4CEC-B978-15E30A068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442576"/>
          </a:xfrm>
        </p:spPr>
        <p:txBody>
          <a:bodyPr>
            <a:normAutofit fontScale="90000"/>
          </a:bodyPr>
          <a:lstStyle/>
          <a:p>
            <a:r>
              <a:rPr lang="ro-RO" dirty="0"/>
              <a:t>continuare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AA1E32-7BBE-43F2-ABC8-5F5D1359DC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60764"/>
            <a:ext cx="10363826" cy="453043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o-RO" sz="2800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Masinile</a:t>
            </a:r>
            <a:r>
              <a:rPr lang="ro-RO" sz="2800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virtuale consuma ceva </a:t>
            </a:r>
            <a:r>
              <a:rPr lang="ro-RO" sz="2800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spatiu</a:t>
            </a:r>
            <a:r>
              <a:rPr lang="ro-RO" sz="2800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pe disk, dar consuma memorie si procesor doar daca sunt pornite. </a:t>
            </a:r>
            <a:r>
              <a:rPr lang="ro-RO" sz="2800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Masinile</a:t>
            </a:r>
            <a:r>
              <a:rPr lang="ro-RO" sz="2800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virtuale „</a:t>
            </a:r>
            <a:r>
              <a:rPr lang="ro-RO" sz="2800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tin</a:t>
            </a:r>
            <a:r>
              <a:rPr lang="ro-RO" sz="2800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minte” </a:t>
            </a:r>
            <a:r>
              <a:rPr lang="ro-RO" sz="2800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modificarile</a:t>
            </a:r>
            <a:r>
              <a:rPr lang="ro-RO" sz="2800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intre doua porniri, este ca si cum ai reporni un calculator real. </a:t>
            </a:r>
            <a:r>
              <a:rPr lang="ro-RO" sz="2800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Cand</a:t>
            </a:r>
            <a:r>
              <a:rPr lang="ro-RO" sz="2800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nu mai este necesara </a:t>
            </a:r>
            <a:r>
              <a:rPr lang="ro-RO" sz="2800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sz="2800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virtuala, </a:t>
            </a:r>
            <a:r>
              <a:rPr lang="ro-RO" sz="2800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spatiul</a:t>
            </a:r>
            <a:r>
              <a:rPr lang="ro-RO" sz="2800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pe disk se poate elibera </a:t>
            </a:r>
            <a:r>
              <a:rPr lang="ro-RO" sz="2800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usor</a:t>
            </a:r>
            <a:r>
              <a:rPr lang="ro-RO" sz="2800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sz="2800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stergand</a:t>
            </a:r>
            <a:r>
              <a:rPr lang="ro-RO" sz="2800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sz="2800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fisierele</a:t>
            </a:r>
            <a:r>
              <a:rPr lang="ro-RO" sz="2800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in care </a:t>
            </a:r>
            <a:r>
              <a:rPr lang="ro-RO" sz="2800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sz="2800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</a:t>
            </a:r>
            <a:r>
              <a:rPr lang="ro-RO" sz="2800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isi</a:t>
            </a:r>
            <a:r>
              <a:rPr lang="ro-RO" sz="2800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tine discurile virtuale.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287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781145-E44F-4872-8AF1-46A2503C2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733522"/>
          </a:xfrm>
        </p:spPr>
        <p:txBody>
          <a:bodyPr>
            <a:normAutofit/>
          </a:bodyPr>
          <a:lstStyle/>
          <a:p>
            <a:r>
              <a:rPr lang="ro-RO" sz="3200" b="1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Rulare </a:t>
            </a:r>
            <a:r>
              <a:rPr lang="ro-RO" sz="3200" b="1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simulatana</a:t>
            </a:r>
            <a:r>
              <a:rPr lang="ro-RO" sz="3200" b="1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a doua sisteme de operare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9F83B9-F1C6-4A17-8F68-F8951F521D2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24001"/>
            <a:ext cx="10363826" cy="494607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Sa spunem ca vreau sa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invat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putin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Linux, dar in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acelasi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timp vreau sa am deschise programele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obisnuite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din Windows. Pot instala Linux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intr-o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care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ruleaza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sub sistemul Windows.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Sa spunem ca rulez Win7, dar am un mic program care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ruleaza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doar in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WinXP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(exista cazuri?). Pot porni un sistem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WinXP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in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Pot dori sa testez un nou sistem de operare nou aparut, fara a bloca accesul la sistemul de operare instalat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o-RO" b="0" i="0" dirty="0">
              <a:solidFill>
                <a:srgbClr val="404040"/>
              </a:solidFill>
              <a:effectLst/>
              <a:latin typeface="Merriweather" panose="00000500000000000000" pitchFamily="2" charset="-52"/>
            </a:endParaRP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o-RO" sz="2800" b="0" i="0" dirty="0">
              <a:solidFill>
                <a:srgbClr val="404040"/>
              </a:solidFill>
              <a:effectLst/>
              <a:latin typeface="Merriweather" panose="00000500000000000000" pitchFamily="2" charset="-5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967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5DCE5-5E9F-4F51-8DEC-F5DF7C66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442576"/>
          </a:xfrm>
        </p:spPr>
        <p:txBody>
          <a:bodyPr>
            <a:normAutofit fontScale="90000"/>
          </a:bodyPr>
          <a:lstStyle/>
          <a:p>
            <a:r>
              <a:rPr lang="ro-RO" dirty="0"/>
              <a:t>continuare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0D5E33-27CA-4916-8898-0133B5A3D01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71600"/>
            <a:ext cx="10363826" cy="4419599"/>
          </a:xfrm>
        </p:spPr>
        <p:txBody>
          <a:bodyPr/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O firma poate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cumpara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un calculator ceva mai puternic pe care sa existe multe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virtuale, pe care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angajatii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sa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faca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teste in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acelasi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timp (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conectandu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-se prin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retea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).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dirty="0">
                <a:solidFill>
                  <a:srgbClr val="404040"/>
                </a:solidFill>
                <a:latin typeface="Merriweather" panose="00000500000000000000" pitchFamily="2" charset="-52"/>
              </a:rPr>
              <a:t>S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-a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intamplat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sa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folosescă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o conexiune VPN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catre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birou care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taia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accesul la Internet. Pentru a folosi si Internet-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ul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local am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facut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conexiunea VPN din interiorul unei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WinXP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care rula peste sistemul de operare …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WinXP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2559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39E7CE-6FB6-4AE1-A7C5-3F3F70C58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234758"/>
          </a:xfrm>
        </p:spPr>
        <p:txBody>
          <a:bodyPr>
            <a:noAutofit/>
          </a:bodyPr>
          <a:lstStyle/>
          <a:p>
            <a:r>
              <a:rPr lang="ro-RO" sz="3600" b="1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Backup foarte </a:t>
            </a:r>
            <a:r>
              <a:rPr lang="ro-RO" sz="3600" b="1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usor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5B971B-5308-441F-9465-CDD50BB580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40873"/>
            <a:ext cx="10363826" cy="4917593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Datorita faptului ca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masinile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virtuale sunt stocate in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fisiere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, backup-ul se face pur si simplu copiind directorul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masinii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virtuale in alta parte. Copiere se face cu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oprita.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Majoritatea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masinilor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virtuale suporta „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snapshot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-uri”, in care se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stocheaza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starea instantanee 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masinii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virtuale care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ruleaza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. Peste un timp, daca se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doreste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asta,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se poate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intoarce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la acea stare. Acest sistem consuma mai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putin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spatiu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decat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copierea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intregii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virtuale (se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memoreaza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doar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diferentele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954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38B9D1-A307-4184-8554-B830461A8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414867"/>
          </a:xfrm>
        </p:spPr>
        <p:txBody>
          <a:bodyPr>
            <a:normAutofit fontScale="90000"/>
          </a:bodyPr>
          <a:lstStyle/>
          <a:p>
            <a:r>
              <a:rPr lang="ro-RO" dirty="0"/>
              <a:t>continuare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1E37E8-C3CB-4AF2-9EC1-0CBD5F1983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14400"/>
            <a:ext cx="10363826" cy="5721927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 cazul in care calculatorul s-a defectat sau a fost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cumparat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unul mai puternic, un back-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up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al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masinii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virtuale se poate utiliza pe alt calculator. Cel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putin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la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Vmware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nu vor exista probleme cu driverele diferita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asa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cum se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intampla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daca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incerci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sa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muti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un hard-disk cu Windows de pe un calculator pe altul.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se poate opri cu programele deschise, iar la re-pornire va porni exact din starea in care a fost oprita (cu toate programele deschise).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O firma poate crea o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cu tot ce este necesar unui angajat (programe specifice, conexiuni VPN multiple) si sa o distribuie tuturor celor care au nevoie. Oricine are o problema … re-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copiaza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583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142FE0-4980-44A7-A69C-F1224032B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567268"/>
          </a:xfrm>
        </p:spPr>
        <p:txBody>
          <a:bodyPr>
            <a:normAutofit/>
          </a:bodyPr>
          <a:lstStyle/>
          <a:p>
            <a:r>
              <a:rPr lang="ro-RO" sz="3200" b="1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Se poate muta de pe un calculator pe altul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19754A-2AB8-4B19-ABB0-A74CC483EB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02327"/>
            <a:ext cx="10363826" cy="5181599"/>
          </a:xfrm>
        </p:spPr>
        <p:txBody>
          <a:bodyPr/>
          <a:lstStyle/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Pot de exemplu sa am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acelasi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sistem de operare si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acasa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si la serviciu. Pot instala acel sistem de operare pe un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stick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USB sau pe un hard-disk USB. Singura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cerinta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este sa existe in ambele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parti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instalat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acelasi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program de virtualizare.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Atentie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,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masinile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virtuale pe USB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functioneaza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destul de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incet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, se recomanda copierea pe hard-disk-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ul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local.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Am avut surpriza sa iau o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de pe Windows/AMD64 si sa o mut pe Linux/Intel32 si 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reusit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sa continue rularea exact unde o oprisem. Probabil nu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functioneaza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in toate cazurile, dar o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oprita se poate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intotdeauna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repornit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fara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probleme pe alt hardware si sistem de operare.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358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D2FED7-8CCD-45B3-B05A-12BCA2476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401012"/>
          </a:xfrm>
        </p:spPr>
        <p:txBody>
          <a:bodyPr>
            <a:normAutofit fontScale="90000"/>
          </a:bodyPr>
          <a:lstStyle/>
          <a:p>
            <a:r>
              <a:rPr lang="it-IT" sz="3600" b="1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Testarea unor programe cu risc de a fi virusate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8E7326-16BA-48E2-AA7D-FF80D300D0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57745"/>
            <a:ext cx="10363826" cy="5000721"/>
          </a:xfrm>
        </p:spPr>
        <p:txBody>
          <a:bodyPr/>
          <a:lstStyle/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Masinile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virtuale au avantajul ca ceea ce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ruleaza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in interior nu poate afecta sistemul gazda, in afara de dimensiunea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fisierului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. Un program virusat care este rulat in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nu poate virusa sistemul gazda. Daca apar suspiciuni ca s-a instalat un virus,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se poate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intoarce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la o stare salvata anterior.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Eu am avut surprize cu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niste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drivere VPN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Cisco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care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odata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instalate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faceau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imposibila rularea VPN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Juniper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. Nu am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reusit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in nici un fel sa fac dezinstalarea completa a driverelor, si oricum cele doua erau incompatibile. Am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reusit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insa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sa instalez cele doua sisteme VPN separat, fiecare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intr-o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Vmware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721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15473C-471C-4595-A3EE-619AF5ED7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802794"/>
          </a:xfrm>
        </p:spPr>
        <p:txBody>
          <a:bodyPr>
            <a:normAutofit/>
          </a:bodyPr>
          <a:lstStyle/>
          <a:p>
            <a:r>
              <a:rPr lang="ro-RO" sz="3600" b="1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Distribuirea de </a:t>
            </a:r>
            <a:r>
              <a:rPr lang="ro-RO" sz="3600" b="1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aplicatii</a:t>
            </a:r>
            <a:r>
              <a:rPr lang="ro-RO" sz="3600" b="1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DEMO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101E5B-12AC-40E4-BB7C-DCBDEA98018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o-RO" sz="2800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Pe Internet se pot </a:t>
            </a:r>
            <a:r>
              <a:rPr lang="ro-RO" sz="2800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gasi</a:t>
            </a:r>
            <a:r>
              <a:rPr lang="ro-RO" sz="2800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diferite </a:t>
            </a:r>
            <a:r>
              <a:rPr lang="ro-RO" sz="2800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masini</a:t>
            </a:r>
            <a:r>
              <a:rPr lang="ro-RO" sz="2800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virtuale instalate cu diverse sisteme de operare si programe. </a:t>
            </a:r>
            <a:r>
              <a:rPr lang="ro-RO" sz="2800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Dureaza</a:t>
            </a:r>
            <a:r>
              <a:rPr lang="ro-RO" sz="2800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destul de mult un astfel de </a:t>
            </a:r>
            <a:r>
              <a:rPr lang="ro-RO" sz="2800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download</a:t>
            </a:r>
            <a:r>
              <a:rPr lang="ro-RO" sz="2800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, dar poate fi o metoda buna de a testa un anume sistem de operare.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8914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A13A15-2AFF-4368-836A-59602A3E6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567268"/>
          </a:xfrm>
        </p:spPr>
        <p:txBody>
          <a:bodyPr>
            <a:normAutofit/>
          </a:bodyPr>
          <a:lstStyle/>
          <a:p>
            <a:r>
              <a:rPr lang="ro-RO" sz="3600" b="1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Windows portabil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93DA27-32BE-4C6E-8645-9C81F32E129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91492"/>
            <a:ext cx="10363826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stie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ca Windows (cel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putin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XP) nu mai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porneste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daca se muta hard-disk-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ul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in alt calculator. Am vrut sa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imi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fac un XP „la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purtator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”, care sa nu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depinda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nici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macar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de existenta unui sistem de operare pe calculatorul gazda. Pe un hard-disk USB am instalat un Linux (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Ubuntu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) care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booteaza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cam pe orice hardware. In Linux am instalat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Vmware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-Player care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porneste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o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WinXP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stocata pe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acelasi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hard-disk. Performanta este destul de mica (din cauza USB), dar se poate lucra la nevoie. Am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reusit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acelasi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lucru chiar si pe un mic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stick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USB, dar aici performanta a fost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dezastruasa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, chiar pe un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stick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rapid.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571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A99C51-8F15-48BB-AAD1-C6BB8B4C0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448284"/>
          </a:xfrm>
        </p:spPr>
        <p:txBody>
          <a:bodyPr>
            <a:normAutofit fontScale="90000"/>
          </a:bodyPr>
          <a:lstStyle/>
          <a:p>
            <a:r>
              <a:rPr lang="ro-RO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Mașina virtuală – Definiție</a:t>
            </a:r>
            <a:br>
              <a:rPr lang="ro-RO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2B414B-E330-4B89-A4BC-4C3C2C207FC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30035"/>
            <a:ext cx="10363826" cy="5292437"/>
          </a:xfrm>
        </p:spPr>
        <p:txBody>
          <a:bodyPr>
            <a:normAutofit/>
          </a:bodyPr>
          <a:lstStyle/>
          <a:p>
            <a:r>
              <a:rPr lang="ro-RO" sz="2800" b="0" i="0" dirty="0" err="1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Masina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virtuala este o </a:t>
            </a:r>
            <a:r>
              <a:rPr lang="ro-RO" sz="2800" b="0" i="0" u="none" strike="noStrike" dirty="0" err="1">
                <a:solidFill>
                  <a:srgbClr val="0000E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aplicaţie</a:t>
            </a:r>
            <a:r>
              <a:rPr lang="ro-RO" sz="2800" b="0" i="0" u="none" strike="noStrike" dirty="0">
                <a:solidFill>
                  <a:srgbClr val="0000E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software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ce simulează în totalitate modul de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funcţionare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componentelor </a:t>
            </a:r>
            <a:r>
              <a:rPr lang="ro-RO" sz="2800" b="1" i="0" u="none" strike="noStrike" dirty="0">
                <a:solidFill>
                  <a:srgbClr val="0000E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hardware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ce alcătuiesc un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sistem informatic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(computer).</a:t>
            </a:r>
          </a:p>
          <a:p>
            <a:r>
              <a:rPr lang="ro-RO" sz="2800" b="0" i="0" dirty="0" err="1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Iniţial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o-RO" sz="2800" b="1" i="0" dirty="0" err="1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maşinile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virtuale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au fost utilizate pentru testarea unor </a:t>
            </a:r>
            <a:r>
              <a:rPr lang="ro-RO" sz="2800" b="1" i="0" dirty="0" err="1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aplicaţii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software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într-un mediu special destinat. În urma unor studii, s-a ajuns la concluzia că, un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sistem de operare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instalat pe un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clasic nu utilizează pe durata de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viaţă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acestuia decât maxim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50 %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din resursele hardware avute la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dispoziţie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ceea ce rezultă într-o utilizare neeconomică. Din acest motiv, au fost create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servere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cu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arhitecturi hardware multiprocesor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optimizate pentru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virtualizare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pe care să poată fi rulate simultan mai multe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servere virtuale 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 o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eficienţă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maximă.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807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3F736-136E-432E-A0EF-766D2B396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567268"/>
          </a:xfrm>
        </p:spPr>
        <p:txBody>
          <a:bodyPr>
            <a:normAutofit/>
          </a:bodyPr>
          <a:lstStyle/>
          <a:p>
            <a:r>
              <a:rPr lang="it-IT" sz="3600" b="1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Cateva informatii care merita stiute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B4886D-C764-4DFB-AEDE-83E5374F24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57746"/>
            <a:ext cx="10363826" cy="5237018"/>
          </a:xfrm>
        </p:spPr>
        <p:txBody>
          <a:bodyPr/>
          <a:lstStyle/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Vmware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ofera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niste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drivere care se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instaleaza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in sistemul de operare virtual (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vmware-tools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). Aceste drivere ii permit sa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foloseasca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facilitati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mai avansate din sistemul gazda, sporind viteza si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permitand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operatii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precum „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copy&amp;paste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” intre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si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gazda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Reteaua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poate fi configurata in mod „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NAT”sau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„Bridge”. NAT este setarea recomandata, in care sistemul virtual va primi prin DHCP un IP de la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virtuala, iar acest IP va fi scos in Internet printr-un router virtual. In sistemul „Bridge” este ca si cum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ar fi in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acelasi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switch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cu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fizica, trebuie sa ii dai IP din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aceeasi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clasa de IP-uri.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939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A9A516-AA64-4308-9FD9-4F1785E50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387158"/>
          </a:xfrm>
        </p:spPr>
        <p:txBody>
          <a:bodyPr>
            <a:normAutofit fontScale="90000"/>
          </a:bodyPr>
          <a:lstStyle/>
          <a:p>
            <a:r>
              <a:rPr lang="ro-RO" dirty="0"/>
              <a:t>continuare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849F59-9EE9-4AF8-9BE1-37729CEC88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05346"/>
            <a:ext cx="10363826" cy="5306290"/>
          </a:xfrm>
        </p:spPr>
        <p:txBody>
          <a:bodyPr/>
          <a:lstStyle/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nu aloca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decat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spatiul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pe disk folosit. Se poate astfel instala un sistem virtual cu disk de 200GB care sa consume in mod real doar 2GB dintr-un disk real de 10GB.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Bineinteles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, daca sistemul din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va folosi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spatiul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respectiv,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fisierul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„disk virtual” va creste pana la limita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spatiului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disponibil apoi va genera o eroare.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blockeaza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memoria configurata pe parcursul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rularii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ei. Sistemul de operare gazda trebuie sa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dispuna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practic de dublul memoriei de care ar avea nevoie in mod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obisnuit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. Se pot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incerca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diverse variante, de exemplu XP virtual merge ok si cu 512MB, dar cel mai bine cu 1GB (peste necesarul sistemului gazda). Doua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virtuale rulate simultan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blockeaza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suma memoriei alocate lor.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933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57F45A-FE99-40A0-8E94-B01095C51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414867"/>
          </a:xfrm>
        </p:spPr>
        <p:txBody>
          <a:bodyPr>
            <a:normAutofit fontScale="90000"/>
          </a:bodyPr>
          <a:lstStyle/>
          <a:p>
            <a:r>
              <a:rPr lang="ro-RO" dirty="0"/>
              <a:t>continuare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FB1D03-7634-4C5B-BC75-A717CBF2A77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71600"/>
            <a:ext cx="10363826" cy="4986867"/>
          </a:xfrm>
        </p:spPr>
        <p:txBody>
          <a:bodyPr/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Vmware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-player este gratuit, si poate rula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virtuale create de „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vmware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-server”.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Masinile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virtuale se pot modifica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usor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(exemplu dimensiune RAM)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editand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ca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fisier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text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fisierul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*.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vmx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Virtualbox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 este gratuit pentru uz personal si evaluare.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Vmware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ascunde destul de mult detaliile hardware ale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masinii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gazda,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Virtualbox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le ascunde mai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putin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. Ar trebui ca performanta sa fie un pic mai mare pe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Virtualbox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, dar se pierde din portabilitate.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499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5F3F78-242A-4E6E-B969-72A0C01DD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359449"/>
          </a:xfrm>
        </p:spPr>
        <p:txBody>
          <a:bodyPr>
            <a:normAutofit fontScale="90000"/>
          </a:bodyPr>
          <a:lstStyle/>
          <a:p>
            <a:r>
              <a:rPr lang="ro-RO" dirty="0"/>
              <a:t>continuare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C4D676-47AF-4189-8B8F-663B55902F3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Se poate seta un director din sistemul gazda sa fie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vazut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in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– director „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share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”. Daca nu, se poate lucra cu directoare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share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-uite pe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retea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functie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de setare,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vede sistemul gazda din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ip-ul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din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aceeasi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clasa (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il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gasiti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la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default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gateway)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7955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9B49C-4C52-4642-8285-E782216BE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567268"/>
          </a:xfrm>
        </p:spPr>
        <p:txBody>
          <a:bodyPr>
            <a:normAutofit/>
          </a:bodyPr>
          <a:lstStyle/>
          <a:p>
            <a:r>
              <a:rPr lang="ro-RO" sz="3600" b="1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Cateva</a:t>
            </a:r>
            <a:r>
              <a:rPr lang="ro-RO" sz="3600" b="1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sz="3600" b="1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informatii</a:t>
            </a:r>
            <a:r>
              <a:rPr lang="ro-RO" sz="3600" b="1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mai tehnice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410382-EBEE-448D-9D1B-3420B8ED3D7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7927" y="1288473"/>
            <a:ext cx="10889673" cy="5403271"/>
          </a:xfrm>
        </p:spPr>
        <p:txBody>
          <a:bodyPr/>
          <a:lstStyle/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Programele rulate in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nu sunt interpretate „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instructiune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cu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instructiune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”.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Instructiunile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ruleaza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nativ pe procesor, doar apelurile care merg spre sistemul fizic sunt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inlocuite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cu apeluri gestionate de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virtuala. Astfel programele care nu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lucreaza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mult cu sistemele periferice (disk, video, audio,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retea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) pot rula aproape la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aceeasi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viteza ca un sistem instalat nativ.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Masinile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virtuale pot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boota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si alte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partitii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fizice ale disk-ului real, dar este destul de periculos. Am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facut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„suspend” la o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 Linux, apoi am uitat si am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bootat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sistemul real.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Bineinteles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ca disk-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ul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era total inconsistent (multe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modificari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erau in memoria … virtuala). A stat foarte mult sa repare disk-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ul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si a pierdut ceva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fisiere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185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5714A0-D140-4C9F-8E26-1E85D2E5E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470285"/>
          </a:xfrm>
        </p:spPr>
        <p:txBody>
          <a:bodyPr>
            <a:normAutofit fontScale="90000"/>
          </a:bodyPr>
          <a:lstStyle/>
          <a:p>
            <a:r>
              <a:rPr lang="ro-RO" dirty="0"/>
              <a:t>continuare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3F2B10-4E57-4C90-A832-F3E39B4B02B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43891"/>
            <a:ext cx="10363826" cy="52231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Vmware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si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Virtualbox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nu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booteaza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din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pacate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nativ de pe USB, nu exista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optiune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in BIOS. Ambele citesc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insa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informatiile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de pe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stick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-uri USB conectate la VM. Se poate face un mic truc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insa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.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Il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gasiti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 aici pentru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Virtualbox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/Linux (merge similar si pe Windows), dar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atentie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mare sa nu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instalati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din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greseala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pe discul real. (update). Pe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Vmware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se poate face „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Add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hard disk”, se alege „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Use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physical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disk” si se alege „Full disk” si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numarul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discului (de obicei USB este ultimul).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Inca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o data MARE ATENTIE, daca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selectati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disk-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ul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gresit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puteti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distruge datele de pe hard-disk-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ul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cu Windows. Chiar si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asa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,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bootarea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de pe USB nu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functioneaza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in toate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conditiile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, dar nu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stiu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inca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ce face unele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secvente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de boot USB sa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booteze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pe o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reala dar sa nu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functioneze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pe </a:t>
            </a:r>
            <a:r>
              <a:rPr lang="ro-RO" b="0" i="0" dirty="0" err="1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masina</a:t>
            </a:r>
            <a:r>
              <a:rPr lang="ro-RO" b="0" i="0" dirty="0">
                <a:solidFill>
                  <a:srgbClr val="404040"/>
                </a:solidFill>
                <a:effectLst/>
                <a:latin typeface="Merriweather" panose="00000500000000000000" pitchFamily="2" charset="-52"/>
              </a:rPr>
              <a:t> virtuala.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62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301372-B638-4416-87A3-69EB8D8E2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567268"/>
          </a:xfrm>
        </p:spPr>
        <p:txBody>
          <a:bodyPr>
            <a:normAutofit fontScale="90000"/>
          </a:bodyPr>
          <a:lstStyle/>
          <a:p>
            <a:r>
              <a:rPr lang="ro-RO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Mașini virtuale – exemple</a:t>
            </a:r>
            <a:br>
              <a:rPr lang="ro-RO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A38CCD-9932-4552-B5C4-F803B374DB4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74617"/>
            <a:ext cx="10363826" cy="5083849"/>
          </a:xfrm>
        </p:spPr>
        <p:txBody>
          <a:bodyPr>
            <a:normAutofit/>
          </a:bodyPr>
          <a:lstStyle/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O </a:t>
            </a:r>
            <a:r>
              <a:rPr lang="ro-RO" sz="2800" b="1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masina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virtuala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este creată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şi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simulată cu ajutorul unor </a:t>
            </a:r>
            <a:r>
              <a:rPr lang="ro-RO" sz="2800" b="1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aplicaţii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software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specializate (</a:t>
            </a:r>
            <a:r>
              <a:rPr lang="ro-RO" sz="2800" b="1" i="0" u="none" strike="noStrike" dirty="0" err="1">
                <a:solidFill>
                  <a:srgbClr val="0000EE"/>
                </a:solidFill>
                <a:effectLst/>
                <a:latin typeface="Roboto Condensed" panose="02000000000000000000" pitchFamily="2" charset="0"/>
                <a:hlinkClick r:id="rId2"/>
              </a:rPr>
              <a:t>soluţii</a:t>
            </a:r>
            <a:r>
              <a:rPr lang="ro-RO" sz="2800" b="1" i="0" u="none" strike="noStrike" dirty="0">
                <a:solidFill>
                  <a:srgbClr val="0000EE"/>
                </a:solidFill>
                <a:effectLst/>
                <a:latin typeface="Roboto Condensed" panose="02000000000000000000" pitchFamily="2" charset="0"/>
                <a:hlinkClick r:id="rId2"/>
              </a:rPr>
              <a:t> de virtualizare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). </a:t>
            </a:r>
          </a:p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Cele mai utilizate </a:t>
            </a:r>
            <a:r>
              <a:rPr lang="ro-RO" sz="2800" b="1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soluţii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de virtualizare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sunt :</a:t>
            </a:r>
            <a:r>
              <a:rPr lang="ro-RO" sz="2800" b="0" i="0" u="none" strike="noStrike" dirty="0">
                <a:solidFill>
                  <a:srgbClr val="0000EE"/>
                </a:solidFill>
                <a:effectLst/>
                <a:latin typeface="Roboto Condensed" panose="02000000000000000000" pitchFamily="2" charset="0"/>
                <a:hlinkClick r:id="rId3"/>
              </a:rPr>
              <a:t> </a:t>
            </a:r>
          </a:p>
          <a:p>
            <a:r>
              <a:rPr lang="ro-RO" sz="2800" b="0" i="0" u="none" strike="noStrike" dirty="0" err="1">
                <a:solidFill>
                  <a:srgbClr val="0000EE"/>
                </a:solidFill>
                <a:effectLst/>
                <a:latin typeface="Roboto Condensed" panose="02000000000000000000" pitchFamily="2" charset="0"/>
                <a:hlinkClick r:id="rId3"/>
              </a:rPr>
              <a:t>VmWare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, </a:t>
            </a:r>
          </a:p>
          <a:p>
            <a:r>
              <a:rPr lang="ro-RO" sz="2800" b="1" i="0" u="none" strike="noStrike" dirty="0">
                <a:solidFill>
                  <a:srgbClr val="0000EE"/>
                </a:solidFill>
                <a:effectLst/>
                <a:latin typeface="Roboto Condensed" panose="02000000000000000000" pitchFamily="2" charset="0"/>
                <a:hlinkClick r:id="rId4"/>
              </a:rPr>
              <a:t>Microsoft (</a:t>
            </a:r>
            <a:r>
              <a:rPr lang="ro-RO" sz="2800" b="1" i="0" u="none" strike="noStrike" dirty="0" err="1">
                <a:solidFill>
                  <a:srgbClr val="0000EE"/>
                </a:solidFill>
                <a:effectLst/>
                <a:latin typeface="Roboto Condensed" panose="02000000000000000000" pitchFamily="2" charset="0"/>
                <a:hlinkClick r:id="rId4"/>
              </a:rPr>
              <a:t>Hyper</a:t>
            </a:r>
            <a:r>
              <a:rPr lang="ro-RO" sz="2800" b="1" i="0" u="none" strike="noStrike" dirty="0">
                <a:solidFill>
                  <a:srgbClr val="0000EE"/>
                </a:solidFill>
                <a:effectLst/>
                <a:latin typeface="Roboto Condensed" panose="02000000000000000000" pitchFamily="2" charset="0"/>
                <a:hlinkClick r:id="rId4"/>
              </a:rPr>
              <a:t>-V)</a:t>
            </a:r>
            <a:endParaRPr lang="ro-RO" sz="2800" b="1" i="0" u="none" strike="noStrike" dirty="0">
              <a:solidFill>
                <a:srgbClr val="0000EE"/>
              </a:solidFill>
              <a:effectLst/>
              <a:latin typeface="Roboto Condensed" panose="02000000000000000000" pitchFamily="2" charset="0"/>
            </a:endParaRPr>
          </a:p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</a:t>
            </a:r>
            <a:r>
              <a:rPr lang="ro-RO" sz="2800" b="1" i="0" u="none" strike="noStrike" dirty="0">
                <a:solidFill>
                  <a:srgbClr val="0000EE"/>
                </a:solidFill>
                <a:effectLst/>
                <a:latin typeface="Roboto Condensed" panose="02000000000000000000" pitchFamily="2" charset="0"/>
                <a:hlinkClick r:id="rId5"/>
              </a:rPr>
              <a:t>Oracle </a:t>
            </a:r>
            <a:r>
              <a:rPr lang="ro-RO" sz="2800" b="1" i="0" u="none" strike="noStrike" dirty="0" err="1">
                <a:solidFill>
                  <a:srgbClr val="0000EE"/>
                </a:solidFill>
                <a:effectLst/>
                <a:latin typeface="Roboto Condensed" panose="02000000000000000000" pitchFamily="2" charset="0"/>
                <a:hlinkClick r:id="rId5"/>
              </a:rPr>
              <a:t>VirtualBox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. </a:t>
            </a:r>
          </a:p>
          <a:p>
            <a:r>
              <a:rPr lang="ro-RO" sz="2800" b="1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VMware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pune la dispoziție o soluție de virtualizare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free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– </a:t>
            </a:r>
            <a:r>
              <a:rPr lang="ro-RO" sz="2800" b="0" i="0" u="none" strike="noStrike" dirty="0" err="1">
                <a:solidFill>
                  <a:srgbClr val="0000EE"/>
                </a:solidFill>
                <a:effectLst/>
                <a:latin typeface="Roboto Condensed" panose="02000000000000000000" pitchFamily="2" charset="0"/>
                <a:hlinkClick r:id="rId6"/>
              </a:rPr>
              <a:t>VMware</a:t>
            </a:r>
            <a:r>
              <a:rPr lang="ro-RO" sz="2800" b="0" i="0" u="none" strike="noStrike" dirty="0">
                <a:solidFill>
                  <a:srgbClr val="0000EE"/>
                </a:solidFill>
                <a:effectLst/>
                <a:latin typeface="Roboto Condensed" panose="02000000000000000000" pitchFamily="2" charset="0"/>
                <a:hlinkClick r:id="rId6"/>
              </a:rPr>
              <a:t> Workstation Player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. </a:t>
            </a:r>
            <a:r>
              <a:rPr lang="ro-RO" sz="2800" b="1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VirtualBox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de la Oracle, este open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source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și gratuită.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67819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4D63D8-19B7-4EE5-A4C1-BFBA3B0D0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442576"/>
          </a:xfrm>
        </p:spPr>
        <p:txBody>
          <a:bodyPr>
            <a:normAutofit fontScale="90000"/>
          </a:bodyPr>
          <a:lstStyle/>
          <a:p>
            <a:r>
              <a:rPr lang="ro-RO" dirty="0"/>
              <a:t>continuare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745061-FE11-4AB4-8DFE-A50A290ED5D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51709"/>
            <a:ext cx="10363826" cy="5306291"/>
          </a:xfrm>
        </p:spPr>
        <p:txBody>
          <a:bodyPr>
            <a:normAutofit/>
          </a:bodyPr>
          <a:lstStyle/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La crearea unei </a:t>
            </a:r>
            <a:r>
              <a:rPr lang="ro-RO" sz="2800" b="1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maşini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virtuale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, utilizatorul poate specifica arhitectura hardware a acesteia:</a:t>
            </a:r>
          </a:p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32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sau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64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de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biţi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, </a:t>
            </a:r>
          </a:p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dimensiunea memoriei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RAM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, </a:t>
            </a:r>
          </a:p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dimensiunea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HDD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, </a:t>
            </a:r>
          </a:p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numărul de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interfeţe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de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reţea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, </a:t>
            </a:r>
          </a:p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numărul de porturi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USB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sau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interfeţe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seriale, </a:t>
            </a:r>
          </a:p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alte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interfeţe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sau porturi de intrare-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ieşire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.</a:t>
            </a:r>
          </a:p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Orice </a:t>
            </a:r>
            <a:r>
              <a:rPr lang="ro-RO" sz="2800" b="1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maşină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virtuală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are o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secvenţă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de boot în timpul căreia poate fi accesat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şi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configurat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BIOS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-ul.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04958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91E9B4-3FEC-47B3-BC01-5E28BFCE0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331740"/>
          </a:xfrm>
        </p:spPr>
        <p:txBody>
          <a:bodyPr>
            <a:normAutofit fontScale="90000"/>
          </a:bodyPr>
          <a:lstStyle/>
          <a:p>
            <a:r>
              <a:rPr lang="ro-RO" dirty="0"/>
              <a:t>continuare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922B01-009C-4B20-ABC6-8A49137EACE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68582"/>
            <a:ext cx="10363826" cy="4987636"/>
          </a:xfrm>
        </p:spPr>
        <p:txBody>
          <a:bodyPr>
            <a:normAutofit/>
          </a:bodyPr>
          <a:lstStyle/>
          <a:p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Funcţie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de arhitectura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hardwar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e setată pentru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o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</a:t>
            </a:r>
            <a:r>
              <a:rPr lang="ro-RO" sz="2800" b="1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maşină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virtuală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, se poate instala orice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sistem de operare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care suportă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configuraţia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respectivă.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Sistemul de operare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poate fi instalat de pe o imagine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ISO</a:t>
            </a:r>
            <a:r>
              <a:rPr lang="ro-RO" sz="2800" dirty="0">
                <a:solidFill>
                  <a:srgbClr val="152247"/>
                </a:solidFill>
                <a:latin typeface="Roboto Condensed" panose="02000000000000000000" pitchFamily="2" charset="0"/>
              </a:rPr>
              <a:t>.</a:t>
            </a:r>
            <a:endParaRPr lang="ro-RO" sz="2800" b="0" i="0" dirty="0">
              <a:solidFill>
                <a:srgbClr val="152247"/>
              </a:solidFill>
              <a:effectLst/>
              <a:latin typeface="Roboto Condensed" panose="02000000000000000000" pitchFamily="2" charset="0"/>
            </a:endParaRPr>
          </a:p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Pot fi instalate sisteme de operare: </a:t>
            </a:r>
          </a:p>
          <a:p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- Microsoft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(începând cu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Windows 95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şi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terminând cu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Windows 11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),</a:t>
            </a:r>
          </a:p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-  sisteme de operare pe nucleu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Linux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</a:t>
            </a:r>
          </a:p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-  sisteme de operare 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UNIX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, </a:t>
            </a:r>
          </a:p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- pe o </a:t>
            </a:r>
            <a:r>
              <a:rPr lang="ro-RO" sz="2800" b="1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maşină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virtuală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putând fi instalat chiar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şi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sistemul de operare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Android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84570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8B5AD0-0A40-4D1D-B3A1-FFF7F155C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567268"/>
          </a:xfrm>
        </p:spPr>
        <p:txBody>
          <a:bodyPr>
            <a:normAutofit fontScale="90000"/>
          </a:bodyPr>
          <a:lstStyle/>
          <a:p>
            <a:r>
              <a:rPr lang="ro-RO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Mașini virtuale – utilizare</a:t>
            </a:r>
            <a:br>
              <a:rPr lang="ro-RO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CAC50A-3CCD-46C3-9DDE-4A62260D6C6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37855"/>
            <a:ext cx="10363826" cy="4820611"/>
          </a:xfrm>
        </p:spPr>
        <p:txBody>
          <a:bodyPr>
            <a:normAutofit/>
          </a:bodyPr>
          <a:lstStyle/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După instalarea sistemului de operare, pe </a:t>
            </a:r>
            <a:r>
              <a:rPr lang="ro-RO" sz="2800" b="1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maşina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virtuală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pot fi efectuate orice tip de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activităţi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:</a:t>
            </a:r>
          </a:p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instalarea de software, </a:t>
            </a:r>
          </a:p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instalarea de dispozitive hardware (imprimante, scannere), imprimarea  documentelor,</a:t>
            </a:r>
          </a:p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copierea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informaţiilor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pe dispozitive de tip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memory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stick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.</a:t>
            </a:r>
          </a:p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Pot fi transferate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fişiere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între </a:t>
            </a:r>
            <a:r>
              <a:rPr lang="ro-RO" sz="2800" b="1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maşina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virtuală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şi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computerul gazdă.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2874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9F1E68-6C46-48F4-9D14-5BEF1076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373303"/>
          </a:xfrm>
        </p:spPr>
        <p:txBody>
          <a:bodyPr>
            <a:normAutofit fontScale="90000"/>
          </a:bodyPr>
          <a:lstStyle/>
          <a:p>
            <a:r>
              <a:rPr lang="ro-RO" dirty="0"/>
              <a:t>continuare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6446B2-24D0-43DE-86E2-17C8CBF6DA2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51709"/>
            <a:ext cx="10363826" cy="4239491"/>
          </a:xfrm>
        </p:spPr>
        <p:txBody>
          <a:bodyPr/>
          <a:lstStyle/>
          <a:p>
            <a:pPr algn="l"/>
            <a:r>
              <a:rPr lang="ro-RO" b="1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Maşinile</a:t>
            </a:r>
            <a:r>
              <a:rPr lang="ro-RO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virtuale</a:t>
            </a:r>
            <a:r>
              <a:rPr lang="ro-RO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sunt utilizate pe scară largă: </a:t>
            </a:r>
            <a:endParaRPr lang="ro-RO" dirty="0">
              <a:solidFill>
                <a:srgbClr val="152247"/>
              </a:solidFill>
              <a:latin typeface="Roboto Condensed" panose="02000000000000000000" pitchFamily="2" charset="0"/>
            </a:endParaRPr>
          </a:p>
          <a:p>
            <a:pPr algn="l"/>
            <a:r>
              <a:rPr lang="ro-RO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-  pentru rularea unor </a:t>
            </a:r>
            <a:r>
              <a:rPr lang="ro-RO" b="1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aplicaţii</a:t>
            </a:r>
            <a:r>
              <a:rPr lang="ro-RO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software</a:t>
            </a:r>
            <a:r>
              <a:rPr lang="ro-RO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deosebit de importante din domeniul </a:t>
            </a:r>
            <a:r>
              <a:rPr lang="ro-RO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bancar</a:t>
            </a:r>
            <a:r>
              <a:rPr lang="ro-RO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</a:t>
            </a:r>
          </a:p>
          <a:p>
            <a:pPr algn="l"/>
            <a:r>
              <a:rPr lang="ro-RO" dirty="0">
                <a:solidFill>
                  <a:srgbClr val="152247"/>
                </a:solidFill>
                <a:latin typeface="Roboto Condensed" panose="02000000000000000000" pitchFamily="2" charset="0"/>
              </a:rPr>
              <a:t>- </a:t>
            </a:r>
            <a:r>
              <a:rPr lang="ro-RO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a unor </a:t>
            </a:r>
            <a:r>
              <a:rPr lang="ro-RO" b="1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aplicaţii</a:t>
            </a:r>
            <a:r>
              <a:rPr lang="ro-RO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de comandă </a:t>
            </a:r>
            <a:r>
              <a:rPr lang="ro-RO" b="1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şi</a:t>
            </a:r>
            <a:r>
              <a:rPr lang="ro-RO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control</a:t>
            </a:r>
            <a:r>
              <a:rPr lang="ro-RO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</a:t>
            </a:r>
            <a:r>
              <a:rPr lang="ro-RO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SCADA </a:t>
            </a:r>
            <a:r>
              <a:rPr lang="ro-RO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(</a:t>
            </a:r>
            <a:r>
              <a:rPr lang="ro-RO" b="0" i="0" u="sng" strike="noStrike" dirty="0">
                <a:solidFill>
                  <a:srgbClr val="0000FF"/>
                </a:solidFill>
                <a:effectLst/>
                <a:latin typeface="Roboto Condensed" panose="02000000000000000000" pitchFamily="2" charset="0"/>
                <a:hlinkClick r:id="rId2" tooltip="SCADA"/>
              </a:rPr>
              <a:t>vezi aici </a:t>
            </a:r>
            <a:r>
              <a:rPr lang="ro-RO" b="0" i="0" u="sng" strike="noStrike" dirty="0" err="1">
                <a:solidFill>
                  <a:srgbClr val="0000FF"/>
                </a:solidFill>
                <a:effectLst/>
                <a:latin typeface="Roboto Condensed" panose="02000000000000000000" pitchFamily="2" charset="0"/>
                <a:hlinkClick r:id="rId2" tooltip="SCADA"/>
              </a:rPr>
              <a:t>definiţia</a:t>
            </a:r>
            <a:r>
              <a:rPr lang="ro-RO" b="0" i="0" u="sng" strike="noStrike" dirty="0">
                <a:solidFill>
                  <a:srgbClr val="0000FF"/>
                </a:solidFill>
                <a:effectLst/>
                <a:latin typeface="Roboto Condensed" panose="02000000000000000000" pitchFamily="2" charset="0"/>
                <a:hlinkClick r:id="rId2" tooltip="SCADA"/>
              </a:rPr>
              <a:t> SCADA</a:t>
            </a:r>
            <a:r>
              <a:rPr lang="ro-RO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) utilizate în mediul industrial, atunci când nu este posibilă înlocuirea acestora cu versiuni actualizate care să permită rularea pe </a:t>
            </a:r>
            <a:r>
              <a:rPr lang="ro-RO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arhitecturile hardware</a:t>
            </a:r>
            <a:r>
              <a:rPr lang="ro-RO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</a:t>
            </a:r>
            <a:r>
              <a:rPr lang="ro-RO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şi</a:t>
            </a:r>
            <a:r>
              <a:rPr lang="ro-RO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sistemele de operare nou  apărute.</a:t>
            </a:r>
          </a:p>
          <a:p>
            <a:pPr algn="l"/>
            <a:r>
              <a:rPr lang="ro-RO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De exemplu, </a:t>
            </a:r>
            <a:r>
              <a:rPr lang="ro-RO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sistemul de comandă </a:t>
            </a:r>
            <a:r>
              <a:rPr lang="ro-RO" b="1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şi</a:t>
            </a:r>
            <a:r>
              <a:rPr lang="ro-RO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control</a:t>
            </a:r>
            <a:r>
              <a:rPr lang="ro-RO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al unei </a:t>
            </a:r>
            <a:r>
              <a:rPr lang="ro-RO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centrale nucleare</a:t>
            </a:r>
            <a:r>
              <a:rPr lang="ro-RO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(</a:t>
            </a:r>
            <a:r>
              <a:rPr lang="ro-RO" b="0" i="0" u="sng" strike="noStrike" dirty="0">
                <a:solidFill>
                  <a:srgbClr val="0000FF"/>
                </a:solidFill>
                <a:effectLst/>
                <a:latin typeface="Roboto Condensed" panose="02000000000000000000" pitchFamily="2" charset="0"/>
                <a:hlinkClick r:id="rId3" tooltip="Centrala nucleară ( atomică ) – definiţie"/>
              </a:rPr>
              <a:t>vezi aici ce este o centrală nucleară</a:t>
            </a:r>
            <a:r>
              <a:rPr lang="ro-RO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) dată în exploatare  în </a:t>
            </a:r>
            <a:r>
              <a:rPr lang="ro-RO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anii ‘90</a:t>
            </a:r>
            <a:r>
              <a:rPr lang="ro-RO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, poate utiliza </a:t>
            </a:r>
            <a:r>
              <a:rPr lang="ro-RO" b="1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aplicaţii</a:t>
            </a:r>
            <a:r>
              <a:rPr lang="ro-RO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software</a:t>
            </a:r>
            <a:r>
              <a:rPr lang="ro-RO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ce rulează pe sistemul de operare </a:t>
            </a:r>
            <a:r>
              <a:rPr lang="ro-RO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WINDOWS NT</a:t>
            </a:r>
            <a:r>
              <a:rPr lang="ro-RO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9491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D27BED-2036-4E47-8B6A-0DF23D04A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567268"/>
          </a:xfrm>
        </p:spPr>
        <p:txBody>
          <a:bodyPr>
            <a:normAutofit fontScale="90000"/>
          </a:bodyPr>
          <a:lstStyle/>
          <a:p>
            <a:r>
              <a:rPr lang="ro-RO" dirty="0"/>
              <a:t>continuare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FF128C-4ECC-4BC8-B155-CF57518A4ED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93273"/>
            <a:ext cx="10363826" cy="4765193"/>
          </a:xfrm>
        </p:spPr>
        <p:txBody>
          <a:bodyPr>
            <a:normAutofit/>
          </a:bodyPr>
          <a:lstStyle/>
          <a:p>
            <a:pPr algn="l"/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Deoarece componentele hardware au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depăşit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durata normată de exploatare, se impune înlocuirea acestora cu unele noi. Având în vedere faptul că procesoarele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Intel Pentium I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, pe care rulează aceste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aplicaţii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, nu se mai fabrică de mult, singura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soluţie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viabilă este virtualizarea întregului proces. Se va utiliza astfel o infrastructură hardware nouă (pentru virtualizare) unde vor rula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maşini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virtuale având instalat vechiul sistemul de operare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WINDOWS NT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.</a:t>
            </a:r>
          </a:p>
          <a:p>
            <a:pPr algn="l"/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În prezent, serviciile de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virtualizare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pot fi închiriate de la firme specializate. În baza unui contract se pot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achiziţiona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în </a:t>
            </a:r>
            <a:r>
              <a:rPr lang="ro-RO" sz="2800" b="1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cloud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(</a:t>
            </a:r>
            <a:r>
              <a:rPr lang="ro-RO" sz="2800" b="0" i="0" u="sng" strike="noStrike" dirty="0">
                <a:solidFill>
                  <a:srgbClr val="0000FF"/>
                </a:solidFill>
                <a:effectLst/>
                <a:latin typeface="Roboto Condensed" panose="02000000000000000000" pitchFamily="2" charset="0"/>
                <a:hlinkClick r:id="rId2" tooltip="Cloud computing – Definiţie"/>
              </a:rPr>
              <a:t>vezi aici ce înseamnă </a:t>
            </a:r>
            <a:r>
              <a:rPr lang="ro-RO" sz="2800" b="0" i="0" u="sng" strike="noStrike" dirty="0" err="1">
                <a:solidFill>
                  <a:srgbClr val="0000FF"/>
                </a:solidFill>
                <a:effectLst/>
                <a:latin typeface="Roboto Condensed" panose="02000000000000000000" pitchFamily="2" charset="0"/>
                <a:hlinkClick r:id="rId2" tooltip="Cloud computing – Definiţie"/>
              </a:rPr>
              <a:t>cloud</a:t>
            </a:r>
            <a:r>
              <a:rPr lang="ro-RO" sz="2800" b="0" i="0" u="sng" strike="noStrike" dirty="0">
                <a:solidFill>
                  <a:srgbClr val="0000FF"/>
                </a:solidFill>
                <a:effectLst/>
                <a:latin typeface="Roboto Condensed" panose="02000000000000000000" pitchFamily="2" charset="0"/>
                <a:hlinkClick r:id="rId2" tooltip="Cloud computing – Definiţie"/>
              </a:rPr>
              <a:t> </a:t>
            </a:r>
            <a:r>
              <a:rPr lang="ro-RO" sz="2800" b="0" i="0" u="sng" strike="noStrike" dirty="0" err="1">
                <a:solidFill>
                  <a:srgbClr val="0000FF"/>
                </a:solidFill>
                <a:effectLst/>
                <a:latin typeface="Roboto Condensed" panose="02000000000000000000" pitchFamily="2" charset="0"/>
                <a:hlinkClick r:id="rId2" tooltip="Cloud computing – Definiţie"/>
              </a:rPr>
              <a:t>computing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) putere de calcul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şi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spaţiu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de stocare utilizate apoi pentru rularea unor </a:t>
            </a:r>
            <a:r>
              <a:rPr lang="ro-RO" sz="2800" b="1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maşini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virtuale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dedicate.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648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EAE703-C036-49F2-85BE-7D43D539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567268"/>
          </a:xfrm>
        </p:spPr>
        <p:txBody>
          <a:bodyPr>
            <a:normAutofit fontScale="90000"/>
          </a:bodyPr>
          <a:lstStyle/>
          <a:p>
            <a:r>
              <a:rPr lang="ro-RO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Virtualizare – Definiție</a:t>
            </a:r>
            <a:br>
              <a:rPr lang="ro-RO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09281B-D8DF-45AA-BCE6-EC425743AC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98073"/>
            <a:ext cx="10363826" cy="3893126"/>
          </a:xfrm>
        </p:spPr>
        <p:txBody>
          <a:bodyPr>
            <a:normAutofit/>
          </a:bodyPr>
          <a:lstStyle/>
          <a:p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Virtualizarea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unui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proces informatic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 presupune separarea arhitecturii logice, de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configuraţia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suportului fizic pe care acesta este realizat.</a:t>
            </a:r>
          </a:p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Prin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virtualizare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, elementele din logica unui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proces informati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c nu sesizează componentele fizice ce fac posibilă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execuţia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acestuia. </a:t>
            </a:r>
          </a:p>
          <a:p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Prin </a:t>
            </a:r>
            <a:r>
              <a:rPr lang="ro-RO" sz="2800" b="1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virtualizare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execuţia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unei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aplicaţii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software nu va depinde de </a:t>
            </a:r>
            <a:r>
              <a:rPr lang="ro-RO" sz="2800" b="0" i="0" dirty="0" err="1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configuraţia</a:t>
            </a:r>
            <a:r>
              <a:rPr lang="ro-RO" sz="2800" b="0" i="0" dirty="0">
                <a:solidFill>
                  <a:srgbClr val="152247"/>
                </a:solidFill>
                <a:effectLst/>
                <a:latin typeface="Roboto Condensed" panose="02000000000000000000" pitchFamily="2" charset="0"/>
              </a:rPr>
              <a:t> hardware.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25053456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4291</TotalTime>
  <Words>2372</Words>
  <Application>Microsoft Office PowerPoint</Application>
  <PresentationFormat>Widescreen</PresentationFormat>
  <Paragraphs>93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 Light</vt:lpstr>
      <vt:lpstr>Merriweather</vt:lpstr>
      <vt:lpstr>Roboto Condensed</vt:lpstr>
      <vt:lpstr>Times New Roman</vt:lpstr>
      <vt:lpstr>Метрополия</vt:lpstr>
      <vt:lpstr>Mașina virtuală </vt:lpstr>
      <vt:lpstr>Mașina virtuală – Definiție </vt:lpstr>
      <vt:lpstr>Mașini virtuale – exemple </vt:lpstr>
      <vt:lpstr>continuare</vt:lpstr>
      <vt:lpstr>continuare</vt:lpstr>
      <vt:lpstr>Mașini virtuale – utilizare </vt:lpstr>
      <vt:lpstr>continuare</vt:lpstr>
      <vt:lpstr>continuare</vt:lpstr>
      <vt:lpstr>Virtualizare – Definiție </vt:lpstr>
      <vt:lpstr>La ce folosesc masinile virtuale ? 1. Utilizare sisteme de operare diferite fara a reinstala calculatorul </vt:lpstr>
      <vt:lpstr>continuare</vt:lpstr>
      <vt:lpstr>Rulare simulatana a doua sisteme de operare</vt:lpstr>
      <vt:lpstr>continuare</vt:lpstr>
      <vt:lpstr>Backup foarte usor</vt:lpstr>
      <vt:lpstr>continuare</vt:lpstr>
      <vt:lpstr>Se poate muta de pe un calculator pe altul</vt:lpstr>
      <vt:lpstr>Testarea unor programe cu risc de a fi virusate</vt:lpstr>
      <vt:lpstr>Distribuirea de aplicatii DEMO</vt:lpstr>
      <vt:lpstr>Windows portabil</vt:lpstr>
      <vt:lpstr>Cateva informatii care merita stiute</vt:lpstr>
      <vt:lpstr>continuare</vt:lpstr>
      <vt:lpstr>continuare</vt:lpstr>
      <vt:lpstr>continuare</vt:lpstr>
      <vt:lpstr>Cateva informatii mai tehnice</vt:lpstr>
      <vt:lpstr>continuare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Mașina virtuală </dc:title>
  <dc:creator>Lilia Rotaru</dc:creator>
  <cp:lastModifiedBy>Rotaru Lilia</cp:lastModifiedBy>
  <cp:revision>2</cp:revision>
  <dcterms:created xsi:type="dcterms:W3CDTF">2023-11-23T21:34:26Z</dcterms:created>
  <dcterms:modified xsi:type="dcterms:W3CDTF">2023-11-27T11:49:27Z</dcterms:modified>
</cp:coreProperties>
</file>