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82" r:id="rId8"/>
    <p:sldId id="283" r:id="rId9"/>
    <p:sldId id="262" r:id="rId10"/>
    <p:sldId id="263" r:id="rId11"/>
    <p:sldId id="271" r:id="rId12"/>
    <p:sldId id="280" r:id="rId13"/>
    <p:sldId id="281" r:id="rId14"/>
    <p:sldId id="264" r:id="rId15"/>
    <p:sldId id="265" r:id="rId16"/>
    <p:sldId id="272" r:id="rId17"/>
    <p:sldId id="266" r:id="rId18"/>
    <p:sldId id="267" r:id="rId19"/>
    <p:sldId id="270" r:id="rId20"/>
    <p:sldId id="268" r:id="rId21"/>
    <p:sldId id="269" r:id="rId22"/>
    <p:sldId id="274" r:id="rId23"/>
    <p:sldId id="275" r:id="rId24"/>
    <p:sldId id="276" r:id="rId25"/>
    <p:sldId id="277" r:id="rId26"/>
    <p:sldId id="278" r:id="rId27"/>
    <p:sldId id="279" r:id="rId28"/>
    <p:sldId id="286" r:id="rId29"/>
    <p:sldId id="287" r:id="rId30"/>
    <p:sldId id="288" r:id="rId31"/>
    <p:sldId id="289" r:id="rId32"/>
    <p:sldId id="284"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E4B7B11-8FFD-4142-8AE3-FEA708600F59}" type="datetimeFigureOut">
              <a:rPr lang="ru-RU" smtClean="0"/>
              <a:t>23.11.2024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79E7CD09-A282-4744-BA5F-E7B6FAC76ACC}" type="slidenum">
              <a:rPr lang="ru-RU" smtClean="0"/>
              <a:t>‹#›</a:t>
            </a:fld>
            <a:endParaRPr lang="ru-RU"/>
          </a:p>
        </p:txBody>
      </p:sp>
    </p:spTree>
    <p:extLst>
      <p:ext uri="{BB962C8B-B14F-4D97-AF65-F5344CB8AC3E}">
        <p14:creationId xmlns:p14="http://schemas.microsoft.com/office/powerpoint/2010/main" val="3742001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4B7B11-8FFD-4142-8AE3-FEA708600F59}" type="datetimeFigureOut">
              <a:rPr lang="ru-RU" smtClean="0"/>
              <a:t>23.11.2024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E7CD09-A282-4744-BA5F-E7B6FAC76ACC}" type="slidenum">
              <a:rPr lang="ru-RU" smtClean="0"/>
              <a:t>‹#›</a:t>
            </a:fld>
            <a:endParaRPr lang="ru-RU"/>
          </a:p>
        </p:txBody>
      </p:sp>
    </p:spTree>
    <p:extLst>
      <p:ext uri="{BB962C8B-B14F-4D97-AF65-F5344CB8AC3E}">
        <p14:creationId xmlns:p14="http://schemas.microsoft.com/office/powerpoint/2010/main" val="1164901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4B7B11-8FFD-4142-8AE3-FEA708600F59}" type="datetimeFigureOut">
              <a:rPr lang="ru-RU" smtClean="0"/>
              <a:t>23.11.2024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E7CD09-A282-4744-BA5F-E7B6FAC76ACC}" type="slidenum">
              <a:rPr lang="ru-RU" smtClean="0"/>
              <a:t>‹#›</a:t>
            </a:fld>
            <a:endParaRPr lang="ru-RU"/>
          </a:p>
        </p:txBody>
      </p:sp>
    </p:spTree>
    <p:extLst>
      <p:ext uri="{BB962C8B-B14F-4D97-AF65-F5344CB8AC3E}">
        <p14:creationId xmlns:p14="http://schemas.microsoft.com/office/powerpoint/2010/main" val="4175412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4B7B11-8FFD-4142-8AE3-FEA708600F59}" type="datetimeFigureOut">
              <a:rPr lang="ru-RU" smtClean="0"/>
              <a:t>23.11.2024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E7CD09-A282-4744-BA5F-E7B6FAC76ACC}" type="slidenum">
              <a:rPr lang="ru-RU" smtClean="0"/>
              <a:t>‹#›</a:t>
            </a:fld>
            <a:endParaRPr lang="ru-RU"/>
          </a:p>
        </p:txBody>
      </p:sp>
    </p:spTree>
    <p:extLst>
      <p:ext uri="{BB962C8B-B14F-4D97-AF65-F5344CB8AC3E}">
        <p14:creationId xmlns:p14="http://schemas.microsoft.com/office/powerpoint/2010/main" val="1557577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5E4B7B11-8FFD-4142-8AE3-FEA708600F59}" type="datetimeFigureOut">
              <a:rPr lang="ru-RU" smtClean="0"/>
              <a:t>23.11.2024</a:t>
            </a:fld>
            <a:endParaRPr lang="ru-RU"/>
          </a:p>
        </p:txBody>
      </p:sp>
      <p:sp>
        <p:nvSpPr>
          <p:cNvPr id="5" name="Footer Placeholder 4"/>
          <p:cNvSpPr>
            <a:spLocks noGrp="1"/>
          </p:cNvSpPr>
          <p:nvPr>
            <p:ph type="ftr" sz="quarter" idx="11"/>
          </p:nvPr>
        </p:nvSpPr>
        <p:spPr>
          <a:xfrm>
            <a:off x="2182708" y="6272784"/>
            <a:ext cx="6327648" cy="365125"/>
          </a:xfrm>
        </p:spPr>
        <p:txBody>
          <a:bodyPr/>
          <a:lstStyle/>
          <a:p>
            <a:endParaRPr lang="ru-RU"/>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79E7CD09-A282-4744-BA5F-E7B6FAC76ACC}" type="slidenum">
              <a:rPr lang="ru-RU" smtClean="0"/>
              <a:t>‹#›</a:t>
            </a:fld>
            <a:endParaRPr lang="ru-RU"/>
          </a:p>
        </p:txBody>
      </p:sp>
    </p:spTree>
    <p:extLst>
      <p:ext uri="{BB962C8B-B14F-4D97-AF65-F5344CB8AC3E}">
        <p14:creationId xmlns:p14="http://schemas.microsoft.com/office/powerpoint/2010/main" val="429064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E4B7B11-8FFD-4142-8AE3-FEA708600F59}" type="datetimeFigureOut">
              <a:rPr lang="ru-RU" smtClean="0"/>
              <a:t>23.11.2024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9E7CD09-A282-4744-BA5F-E7B6FAC76ACC}" type="slidenum">
              <a:rPr lang="ru-RU" smtClean="0"/>
              <a:t>‹#›</a:t>
            </a:fld>
            <a:endParaRPr lang="ru-RU"/>
          </a:p>
        </p:txBody>
      </p:sp>
    </p:spTree>
    <p:extLst>
      <p:ext uri="{BB962C8B-B14F-4D97-AF65-F5344CB8AC3E}">
        <p14:creationId xmlns:p14="http://schemas.microsoft.com/office/powerpoint/2010/main" val="1540645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E4B7B11-8FFD-4142-8AE3-FEA708600F59}" type="datetimeFigureOut">
              <a:rPr lang="ru-RU" smtClean="0"/>
              <a:t>23.11.2024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9E7CD09-A282-4744-BA5F-E7B6FAC76ACC}" type="slidenum">
              <a:rPr lang="ru-RU" smtClean="0"/>
              <a:t>‹#›</a:t>
            </a:fld>
            <a:endParaRPr lang="ru-RU"/>
          </a:p>
        </p:txBody>
      </p:sp>
    </p:spTree>
    <p:extLst>
      <p:ext uri="{BB962C8B-B14F-4D97-AF65-F5344CB8AC3E}">
        <p14:creationId xmlns:p14="http://schemas.microsoft.com/office/powerpoint/2010/main" val="313663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E4B7B11-8FFD-4142-8AE3-FEA708600F59}" type="datetimeFigureOut">
              <a:rPr lang="ru-RU" smtClean="0"/>
              <a:t>23.11.2024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9E7CD09-A282-4744-BA5F-E7B6FAC76ACC}" type="slidenum">
              <a:rPr lang="ru-RU" smtClean="0"/>
              <a:t>‹#›</a:t>
            </a:fld>
            <a:endParaRPr lang="ru-RU"/>
          </a:p>
        </p:txBody>
      </p:sp>
    </p:spTree>
    <p:extLst>
      <p:ext uri="{BB962C8B-B14F-4D97-AF65-F5344CB8AC3E}">
        <p14:creationId xmlns:p14="http://schemas.microsoft.com/office/powerpoint/2010/main" val="3505078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4B7B11-8FFD-4142-8AE3-FEA708600F59}" type="datetimeFigureOut">
              <a:rPr lang="ru-RU" smtClean="0"/>
              <a:t>23.11.2024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9E7CD09-A282-4744-BA5F-E7B6FAC76ACC}" type="slidenum">
              <a:rPr lang="ru-RU" smtClean="0"/>
              <a:t>‹#›</a:t>
            </a:fld>
            <a:endParaRPr lang="ru-RU"/>
          </a:p>
        </p:txBody>
      </p:sp>
    </p:spTree>
    <p:extLst>
      <p:ext uri="{BB962C8B-B14F-4D97-AF65-F5344CB8AC3E}">
        <p14:creationId xmlns:p14="http://schemas.microsoft.com/office/powerpoint/2010/main" val="362736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E4B7B11-8FFD-4142-8AE3-FEA708600F59}" type="datetimeFigureOut">
              <a:rPr lang="ru-RU" smtClean="0"/>
              <a:t>23.11.2024</a:t>
            </a:fld>
            <a:endParaRPr lang="ru-RU"/>
          </a:p>
        </p:txBody>
      </p:sp>
      <p:sp>
        <p:nvSpPr>
          <p:cNvPr id="6" name="Footer Placeholder 5"/>
          <p:cNvSpPr>
            <a:spLocks noGrp="1"/>
          </p:cNvSpPr>
          <p:nvPr>
            <p:ph type="ftr" sz="quarter" idx="11"/>
          </p:nvPr>
        </p:nvSpPr>
        <p:spPr/>
        <p:txBody>
          <a:bodyPr/>
          <a:lstStyle/>
          <a:p>
            <a:endParaRPr lang="ru-RU"/>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9E7CD09-A282-4744-BA5F-E7B6FAC76ACC}" type="slidenum">
              <a:rPr lang="ru-RU" smtClean="0"/>
              <a:t>‹#›</a:t>
            </a:fld>
            <a:endParaRPr lang="ru-RU"/>
          </a:p>
        </p:txBody>
      </p:sp>
    </p:spTree>
    <p:extLst>
      <p:ext uri="{BB962C8B-B14F-4D97-AF65-F5344CB8AC3E}">
        <p14:creationId xmlns:p14="http://schemas.microsoft.com/office/powerpoint/2010/main" val="3874095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E4B7B11-8FFD-4142-8AE3-FEA708600F59}" type="datetimeFigureOut">
              <a:rPr lang="ru-RU" smtClean="0"/>
              <a:t>23.11.2024</a:t>
            </a:fld>
            <a:endParaRPr lang="ru-RU"/>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9E7CD09-A282-4744-BA5F-E7B6FAC76ACC}" type="slidenum">
              <a:rPr lang="ru-RU" smtClean="0"/>
              <a:t>‹#›</a:t>
            </a:fld>
            <a:endParaRPr lang="ru-RU"/>
          </a:p>
        </p:txBody>
      </p:sp>
    </p:spTree>
    <p:extLst>
      <p:ext uri="{BB962C8B-B14F-4D97-AF65-F5344CB8AC3E}">
        <p14:creationId xmlns:p14="http://schemas.microsoft.com/office/powerpoint/2010/main" val="226965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E4B7B11-8FFD-4142-8AE3-FEA708600F59}" type="datetimeFigureOut">
              <a:rPr lang="ru-RU" smtClean="0"/>
              <a:t>23.11.2024</a:t>
            </a:fld>
            <a:endParaRPr lang="ru-RU"/>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u-RU"/>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79E7CD09-A282-4744-BA5F-E7B6FAC76ACC}" type="slidenum">
              <a:rPr lang="ru-RU" smtClean="0"/>
              <a:t>‹#›</a:t>
            </a:fld>
            <a:endParaRPr lang="ru-RU"/>
          </a:p>
        </p:txBody>
      </p:sp>
    </p:spTree>
    <p:extLst>
      <p:ext uri="{BB962C8B-B14F-4D97-AF65-F5344CB8AC3E}">
        <p14:creationId xmlns:p14="http://schemas.microsoft.com/office/powerpoint/2010/main" val="36135924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docs.docker.com/registr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docs.docker.com/get-started/"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docker.com/get-started"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cncf.i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E6EF9F-789A-40E9-9251-FFA3F1327DAA}"/>
              </a:ext>
            </a:extLst>
          </p:cNvPr>
          <p:cNvSpPr>
            <a:spLocks noGrp="1"/>
          </p:cNvSpPr>
          <p:nvPr>
            <p:ph type="ctrTitle"/>
          </p:nvPr>
        </p:nvSpPr>
        <p:spPr/>
        <p:txBody>
          <a:bodyPr/>
          <a:lstStyle/>
          <a:p>
            <a:r>
              <a:rPr lang="ro-RO" dirty="0"/>
              <a:t>D o c k e r</a:t>
            </a:r>
            <a:endParaRPr lang="ru-RU" dirty="0"/>
          </a:p>
        </p:txBody>
      </p:sp>
      <p:sp>
        <p:nvSpPr>
          <p:cNvPr id="3" name="Подзаголовок 2">
            <a:extLst>
              <a:ext uri="{FF2B5EF4-FFF2-40B4-BE49-F238E27FC236}">
                <a16:creationId xmlns:a16="http://schemas.microsoft.com/office/drawing/2014/main" id="{0A656746-DA53-4157-B9EC-DB4F161A510F}"/>
              </a:ext>
            </a:extLst>
          </p:cNvPr>
          <p:cNvSpPr>
            <a:spLocks noGrp="1"/>
          </p:cNvSpPr>
          <p:nvPr>
            <p:ph type="subTitle" idx="1"/>
          </p:nvPr>
        </p:nvSpPr>
        <p:spPr/>
        <p:txBody>
          <a:bodyPr/>
          <a:lstStyle/>
          <a:p>
            <a:r>
              <a:rPr lang="ro-RO" dirty="0"/>
              <a:t>    </a:t>
            </a:r>
            <a:endParaRPr lang="ru-RU" dirty="0"/>
          </a:p>
        </p:txBody>
      </p:sp>
    </p:spTree>
    <p:extLst>
      <p:ext uri="{BB962C8B-B14F-4D97-AF65-F5344CB8AC3E}">
        <p14:creationId xmlns:p14="http://schemas.microsoft.com/office/powerpoint/2010/main" val="3787713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0F6736-B8F1-41EF-B632-462C186C67F3}"/>
              </a:ext>
            </a:extLst>
          </p:cNvPr>
          <p:cNvSpPr>
            <a:spLocks noGrp="1"/>
          </p:cNvSpPr>
          <p:nvPr>
            <p:ph type="title"/>
          </p:nvPr>
        </p:nvSpPr>
        <p:spPr>
          <a:xfrm>
            <a:off x="1069848" y="0"/>
            <a:ext cx="10058400" cy="1440873"/>
          </a:xfrm>
        </p:spPr>
        <p:txBody>
          <a:bodyPr>
            <a:normAutofit/>
          </a:bodyPr>
          <a:lstStyle/>
          <a:p>
            <a:r>
              <a:rPr lang="ro-RO" sz="3600" b="0" i="0" dirty="0" err="1">
                <a:solidFill>
                  <a:srgbClr val="333333"/>
                </a:solidFill>
                <a:effectLst/>
                <a:latin typeface="Verdana" panose="020B0604030504040204" pitchFamily="34" charset="0"/>
              </a:rPr>
              <a:t>Docker</a:t>
            </a:r>
            <a:r>
              <a:rPr lang="ro-RO" sz="3600" b="0" i="0" dirty="0">
                <a:solidFill>
                  <a:srgbClr val="333333"/>
                </a:solidFill>
                <a:effectLst/>
                <a:latin typeface="Verdana" panose="020B0604030504040204" pitchFamily="34" charset="0"/>
              </a:rPr>
              <a:t> container (containere)</a:t>
            </a:r>
            <a:br>
              <a:rPr lang="ro-RO" b="0" i="0" dirty="0">
                <a:solidFill>
                  <a:srgbClr val="333333"/>
                </a:solidFill>
                <a:effectLst/>
                <a:latin typeface="Verdana" panose="020B0604030504040204" pitchFamily="34" charset="0"/>
              </a:rPr>
            </a:br>
            <a:endParaRPr lang="ru-RU" dirty="0"/>
          </a:p>
        </p:txBody>
      </p:sp>
      <p:sp>
        <p:nvSpPr>
          <p:cNvPr id="3" name="Объект 2">
            <a:extLst>
              <a:ext uri="{FF2B5EF4-FFF2-40B4-BE49-F238E27FC236}">
                <a16:creationId xmlns:a16="http://schemas.microsoft.com/office/drawing/2014/main" id="{45B80F72-3444-4B04-90CE-0568903E2453}"/>
              </a:ext>
            </a:extLst>
          </p:cNvPr>
          <p:cNvSpPr>
            <a:spLocks noGrp="1"/>
          </p:cNvSpPr>
          <p:nvPr>
            <p:ph idx="1"/>
          </p:nvPr>
        </p:nvSpPr>
        <p:spPr>
          <a:xfrm>
            <a:off x="1069848" y="845127"/>
            <a:ext cx="10058400" cy="5818909"/>
          </a:xfrm>
        </p:spPr>
        <p:txBody>
          <a:bodyPr>
            <a:normAutofit fontScale="92500" lnSpcReduction="10000"/>
          </a:bodyPr>
          <a:lstStyle/>
          <a:p>
            <a:pPr algn="just">
              <a:lnSpc>
                <a:spcPct val="150000"/>
              </a:lnSpc>
            </a:pPr>
            <a:r>
              <a:rPr lang="ro-RO" sz="2400" b="1" i="0" dirty="0">
                <a:solidFill>
                  <a:srgbClr val="333333"/>
                </a:solidFill>
                <a:effectLst/>
                <a:latin typeface="Verdana" panose="020B0604030504040204" pitchFamily="34" charset="0"/>
              </a:rPr>
              <a:t>Un container reprezintă o instanță a unei imagini</a:t>
            </a:r>
            <a:r>
              <a:rPr lang="ro-RO" sz="2400" b="0" i="0" dirty="0">
                <a:solidFill>
                  <a:srgbClr val="333333"/>
                </a:solidFill>
                <a:effectLst/>
                <a:latin typeface="Verdana" panose="020B0604030504040204" pitchFamily="34" charset="0"/>
              </a:rPr>
              <a:t>, adică ceea ce imaginea devine în memorie atunci când este executată. </a:t>
            </a:r>
          </a:p>
          <a:p>
            <a:pPr algn="just">
              <a:lnSpc>
                <a:spcPct val="150000"/>
              </a:lnSpc>
            </a:pPr>
            <a:r>
              <a:rPr lang="ro-RO" sz="2400" b="0" i="0" dirty="0">
                <a:solidFill>
                  <a:srgbClr val="333333"/>
                </a:solidFill>
                <a:effectLst/>
                <a:latin typeface="Verdana" panose="020B0604030504040204" pitchFamily="34" charset="0"/>
              </a:rPr>
              <a:t>El </a:t>
            </a:r>
            <a:r>
              <a:rPr lang="ro-RO" sz="2400" b="1" i="0" dirty="0">
                <a:solidFill>
                  <a:srgbClr val="333333"/>
                </a:solidFill>
                <a:effectLst/>
                <a:latin typeface="Verdana" panose="020B0604030504040204" pitchFamily="34" charset="0"/>
              </a:rPr>
              <a:t>rulează complet izolat </a:t>
            </a:r>
            <a:r>
              <a:rPr lang="ro-RO" sz="2400" b="0" i="0" dirty="0">
                <a:solidFill>
                  <a:srgbClr val="333333"/>
                </a:solidFill>
                <a:effectLst/>
                <a:latin typeface="Verdana" panose="020B0604030504040204" pitchFamily="34" charset="0"/>
              </a:rPr>
              <a:t>de mediul gazdă, accesând fișiere și porturi ale acestuia doar dacă este configurat să facă acest lucru.</a:t>
            </a:r>
          </a:p>
          <a:p>
            <a:pPr algn="just">
              <a:lnSpc>
                <a:spcPct val="150000"/>
              </a:lnSpc>
            </a:pPr>
            <a:r>
              <a:rPr lang="ro-RO" sz="2400" b="0" i="0" dirty="0">
                <a:solidFill>
                  <a:srgbClr val="333333"/>
                </a:solidFill>
                <a:effectLst/>
                <a:latin typeface="Verdana" panose="020B0604030504040204" pitchFamily="34" charset="0"/>
              </a:rPr>
              <a:t> Containerele </a:t>
            </a:r>
            <a:r>
              <a:rPr lang="ro-RO" sz="2400" b="1" i="0" dirty="0">
                <a:solidFill>
                  <a:srgbClr val="333333"/>
                </a:solidFill>
                <a:effectLst/>
                <a:latin typeface="Verdana" panose="020B0604030504040204" pitchFamily="34" charset="0"/>
              </a:rPr>
              <a:t>rulează aplicații nativ pe nucleul mașinii gazdă</a:t>
            </a:r>
            <a:r>
              <a:rPr lang="ro-RO" sz="2400" b="0" i="0" dirty="0">
                <a:solidFill>
                  <a:srgbClr val="333333"/>
                </a:solidFill>
                <a:effectLst/>
                <a:latin typeface="Verdana" panose="020B0604030504040204" pitchFamily="34" charset="0"/>
              </a:rPr>
              <a:t>, având performanțe mai bune decât mașinile virtuale, care au acces la resursele gazdei prin intermediul unui </a:t>
            </a:r>
            <a:r>
              <a:rPr lang="ro-RO" sz="2400" b="0" i="0" dirty="0" err="1">
                <a:solidFill>
                  <a:srgbClr val="333333"/>
                </a:solidFill>
                <a:effectLst/>
                <a:latin typeface="Verdana" panose="020B0604030504040204" pitchFamily="34" charset="0"/>
              </a:rPr>
              <a:t>hipervizor</a:t>
            </a:r>
            <a:r>
              <a:rPr lang="ro-RO" sz="2400" b="0" i="0" dirty="0">
                <a:solidFill>
                  <a:srgbClr val="333333"/>
                </a:solidFill>
                <a:effectLst/>
                <a:latin typeface="Verdana" panose="020B0604030504040204" pitchFamily="34" charset="0"/>
              </a:rPr>
              <a:t>. </a:t>
            </a:r>
          </a:p>
          <a:p>
            <a:pPr algn="just">
              <a:lnSpc>
                <a:spcPct val="150000"/>
              </a:lnSpc>
            </a:pPr>
            <a:r>
              <a:rPr lang="ro-RO" sz="2400" b="0" i="0" dirty="0">
                <a:solidFill>
                  <a:srgbClr val="333333"/>
                </a:solidFill>
                <a:effectLst/>
                <a:latin typeface="Verdana" panose="020B0604030504040204" pitchFamily="34" charset="0"/>
              </a:rPr>
              <a:t>Fiecare container rulează într-un proces discret, necesitând tot atât de multă memorie cât orice alt executabil. Din punct de vedere al sistemului de fișiere, un container reprezintă un strat adițional de </a:t>
            </a:r>
            <a:r>
              <a:rPr lang="ro-RO" sz="2400" b="0" i="0" dirty="0" err="1">
                <a:solidFill>
                  <a:srgbClr val="333333"/>
                </a:solidFill>
                <a:effectLst/>
                <a:latin typeface="Verdana" panose="020B0604030504040204" pitchFamily="34" charset="0"/>
              </a:rPr>
              <a:t>read</a:t>
            </a:r>
            <a:r>
              <a:rPr lang="ro-RO" sz="2400" b="0" i="0" dirty="0">
                <a:solidFill>
                  <a:srgbClr val="333333"/>
                </a:solidFill>
                <a:effectLst/>
                <a:latin typeface="Verdana" panose="020B0604030504040204" pitchFamily="34" charset="0"/>
              </a:rPr>
              <a:t>/</a:t>
            </a:r>
            <a:r>
              <a:rPr lang="ro-RO" sz="2400" b="0" i="0" dirty="0" err="1">
                <a:solidFill>
                  <a:srgbClr val="333333"/>
                </a:solidFill>
                <a:effectLst/>
                <a:latin typeface="Verdana" panose="020B0604030504040204" pitchFamily="34" charset="0"/>
              </a:rPr>
              <a:t>write</a:t>
            </a:r>
            <a:r>
              <a:rPr lang="ro-RO" sz="2400" b="0" i="0" dirty="0">
                <a:solidFill>
                  <a:srgbClr val="333333"/>
                </a:solidFill>
                <a:effectLst/>
                <a:latin typeface="Verdana" panose="020B0604030504040204" pitchFamily="34" charset="0"/>
              </a:rPr>
              <a:t> peste straturile imaginii.</a:t>
            </a:r>
            <a:endParaRPr lang="ru-RU" sz="2400" dirty="0"/>
          </a:p>
        </p:txBody>
      </p:sp>
    </p:spTree>
    <p:extLst>
      <p:ext uri="{BB962C8B-B14F-4D97-AF65-F5344CB8AC3E}">
        <p14:creationId xmlns:p14="http://schemas.microsoft.com/office/powerpoint/2010/main" val="957075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B118FF-5E30-400C-96F6-27CE7755726E}"/>
              </a:ext>
            </a:extLst>
          </p:cNvPr>
          <p:cNvSpPr>
            <a:spLocks noGrp="1"/>
          </p:cNvSpPr>
          <p:nvPr>
            <p:ph type="title"/>
          </p:nvPr>
        </p:nvSpPr>
        <p:spPr>
          <a:xfrm>
            <a:off x="1069848" y="0"/>
            <a:ext cx="10058400" cy="1052945"/>
          </a:xfrm>
        </p:spPr>
        <p:txBody>
          <a:bodyPr>
            <a:normAutofit/>
          </a:bodyPr>
          <a:lstStyle/>
          <a:p>
            <a:r>
              <a:rPr lang="ro-RO" sz="3600" dirty="0" err="1">
                <a:solidFill>
                  <a:srgbClr val="333333"/>
                </a:solidFill>
                <a:effectLst/>
                <a:latin typeface="Verdana" panose="020B0604030504040204" pitchFamily="34" charset="0"/>
              </a:rPr>
              <a:t>Dockerfile</a:t>
            </a:r>
            <a:endParaRPr lang="ru-RU" sz="3600" dirty="0"/>
          </a:p>
        </p:txBody>
      </p:sp>
      <p:sp>
        <p:nvSpPr>
          <p:cNvPr id="3" name="Объект 2">
            <a:extLst>
              <a:ext uri="{FF2B5EF4-FFF2-40B4-BE49-F238E27FC236}">
                <a16:creationId xmlns:a16="http://schemas.microsoft.com/office/drawing/2014/main" id="{667718D4-A412-43B5-8B4D-FD2D62BF9004}"/>
              </a:ext>
            </a:extLst>
          </p:cNvPr>
          <p:cNvSpPr>
            <a:spLocks noGrp="1"/>
          </p:cNvSpPr>
          <p:nvPr>
            <p:ph idx="1"/>
          </p:nvPr>
        </p:nvSpPr>
        <p:spPr>
          <a:xfrm>
            <a:off x="1069848" y="775855"/>
            <a:ext cx="10058400" cy="5943599"/>
          </a:xfrm>
        </p:spPr>
        <p:txBody>
          <a:bodyPr>
            <a:noAutofit/>
          </a:bodyPr>
          <a:lstStyle/>
          <a:p>
            <a:pPr algn="just">
              <a:lnSpc>
                <a:spcPct val="150000"/>
              </a:lnSpc>
            </a:pPr>
            <a:r>
              <a:rPr lang="ro-RO" sz="2200" b="0" i="0" dirty="0">
                <a:solidFill>
                  <a:srgbClr val="333333"/>
                </a:solidFill>
                <a:effectLst/>
                <a:latin typeface="Verdana" panose="020B0604030504040204" pitchFamily="34" charset="0"/>
              </a:rPr>
              <a:t>O imagine este definită de un fișier numit </a:t>
            </a:r>
            <a:r>
              <a:rPr lang="ro-RO" sz="2200" b="1" i="1" dirty="0" err="1">
                <a:solidFill>
                  <a:srgbClr val="333333"/>
                </a:solidFill>
                <a:effectLst/>
                <a:latin typeface="Verdana" panose="020B0604030504040204" pitchFamily="34" charset="0"/>
              </a:rPr>
              <a:t>Dockerfile</a:t>
            </a:r>
            <a:r>
              <a:rPr lang="ro-RO" sz="2200" b="0" i="0" dirty="0">
                <a:solidFill>
                  <a:srgbClr val="333333"/>
                </a:solidFill>
                <a:effectLst/>
                <a:latin typeface="Verdana" panose="020B0604030504040204" pitchFamily="34" charset="0"/>
              </a:rPr>
              <a:t>, care specifică ce se întâmplă în interiorului containerului pe care vrem să îl creăm, unde </a:t>
            </a:r>
            <a:r>
              <a:rPr lang="ro-RO" sz="2200" b="1" i="0" dirty="0">
                <a:solidFill>
                  <a:srgbClr val="333333"/>
                </a:solidFill>
                <a:effectLst/>
                <a:latin typeface="Verdana" panose="020B0604030504040204" pitchFamily="34" charset="0"/>
              </a:rPr>
              <a:t>accesul la resurse </a:t>
            </a:r>
            <a:r>
              <a:rPr lang="ro-RO" sz="2200" b="0" i="0" dirty="0">
                <a:solidFill>
                  <a:srgbClr val="333333"/>
                </a:solidFill>
                <a:effectLst/>
                <a:latin typeface="Verdana" panose="020B0604030504040204" pitchFamily="34" charset="0"/>
              </a:rPr>
              <a:t>(cum ar fi interfețele de rețea sau hard disk-urile) </a:t>
            </a:r>
            <a:r>
              <a:rPr lang="ro-RO" sz="2200" b="1" i="0" dirty="0">
                <a:solidFill>
                  <a:srgbClr val="333333"/>
                </a:solidFill>
                <a:effectLst/>
                <a:latin typeface="Verdana" panose="020B0604030504040204" pitchFamily="34" charset="0"/>
              </a:rPr>
              <a:t>este virtualizat </a:t>
            </a:r>
            <a:r>
              <a:rPr lang="ro-RO" sz="2200" b="0" i="0" dirty="0">
                <a:solidFill>
                  <a:srgbClr val="333333"/>
                </a:solidFill>
                <a:effectLst/>
                <a:latin typeface="Verdana" panose="020B0604030504040204" pitchFamily="34" charset="0"/>
              </a:rPr>
              <a:t>și izolat de restul sistemului. </a:t>
            </a:r>
          </a:p>
          <a:p>
            <a:pPr algn="just">
              <a:lnSpc>
                <a:spcPct val="150000"/>
              </a:lnSpc>
            </a:pPr>
            <a:r>
              <a:rPr lang="ro-RO" sz="2200" b="0" i="0" dirty="0">
                <a:solidFill>
                  <a:srgbClr val="333333"/>
                </a:solidFill>
                <a:effectLst/>
                <a:latin typeface="Verdana" panose="020B0604030504040204" pitchFamily="34" charset="0"/>
              </a:rPr>
              <a:t>Prin intermediul acestui fișier, putem specifica </a:t>
            </a:r>
            <a:r>
              <a:rPr lang="ro-RO" sz="2200" b="1" i="0" dirty="0">
                <a:solidFill>
                  <a:srgbClr val="333333"/>
                </a:solidFill>
                <a:effectLst/>
                <a:latin typeface="Verdana" panose="020B0604030504040204" pitchFamily="34" charset="0"/>
              </a:rPr>
              <a:t>mapări de porturi, fișiere </a:t>
            </a:r>
            <a:r>
              <a:rPr lang="ro-RO" sz="2200" b="0" i="0" dirty="0">
                <a:solidFill>
                  <a:srgbClr val="333333"/>
                </a:solidFill>
                <a:effectLst/>
                <a:latin typeface="Verdana" panose="020B0604030504040204" pitchFamily="34" charset="0"/>
              </a:rPr>
              <a:t>care vor fi copiate în container când este pornit, etc. </a:t>
            </a:r>
          </a:p>
          <a:p>
            <a:pPr algn="just">
              <a:lnSpc>
                <a:spcPct val="150000"/>
              </a:lnSpc>
            </a:pPr>
            <a:r>
              <a:rPr lang="ro-RO" sz="2200" b="0" i="0" dirty="0">
                <a:solidFill>
                  <a:srgbClr val="333333"/>
                </a:solidFill>
                <a:effectLst/>
                <a:latin typeface="Verdana" panose="020B0604030504040204" pitchFamily="34" charset="0"/>
              </a:rPr>
              <a:t>Un fișier </a:t>
            </a:r>
            <a:r>
              <a:rPr lang="ro-RO" sz="2200" b="0" i="0" dirty="0" err="1">
                <a:solidFill>
                  <a:srgbClr val="333333"/>
                </a:solidFill>
                <a:effectLst/>
                <a:latin typeface="Verdana" panose="020B0604030504040204" pitchFamily="34" charset="0"/>
              </a:rPr>
              <a:t>Dockerfile</a:t>
            </a:r>
            <a:r>
              <a:rPr lang="ro-RO" sz="2200" b="0" i="0" dirty="0">
                <a:solidFill>
                  <a:srgbClr val="333333"/>
                </a:solidFill>
                <a:effectLst/>
                <a:latin typeface="Verdana" panose="020B0604030504040204" pitchFamily="34" charset="0"/>
              </a:rPr>
              <a:t> se aseamănă cu un </a:t>
            </a:r>
            <a:r>
              <a:rPr lang="ro-RO" sz="2200" b="0" i="0" dirty="0" err="1">
                <a:solidFill>
                  <a:srgbClr val="333333"/>
                </a:solidFill>
                <a:effectLst/>
                <a:latin typeface="Verdana" panose="020B0604030504040204" pitchFamily="34" charset="0"/>
              </a:rPr>
              <a:t>Makefile</a:t>
            </a:r>
            <a:r>
              <a:rPr lang="ro-RO" sz="2200" b="0" i="0" dirty="0">
                <a:solidFill>
                  <a:srgbClr val="333333"/>
                </a:solidFill>
                <a:effectLst/>
                <a:latin typeface="Verdana" panose="020B0604030504040204" pitchFamily="34" charset="0"/>
              </a:rPr>
              <a:t>, iar fiecare rând din el </a:t>
            </a:r>
            <a:r>
              <a:rPr lang="ro-RO" sz="2200" b="1" i="0" dirty="0">
                <a:solidFill>
                  <a:srgbClr val="333333"/>
                </a:solidFill>
                <a:effectLst/>
                <a:latin typeface="Verdana" panose="020B0604030504040204" pitchFamily="34" charset="0"/>
              </a:rPr>
              <a:t>descrie un strat din imagine</a:t>
            </a:r>
            <a:r>
              <a:rPr lang="ro-RO" sz="2200" b="0" i="0" dirty="0">
                <a:solidFill>
                  <a:srgbClr val="333333"/>
                </a:solidFill>
                <a:effectLst/>
                <a:latin typeface="Verdana" panose="020B0604030504040204" pitchFamily="34" charset="0"/>
              </a:rPr>
              <a:t>. Odată ce am definit un </a:t>
            </a:r>
            <a:r>
              <a:rPr lang="ro-RO" sz="2200" b="0" i="0" dirty="0" err="1">
                <a:solidFill>
                  <a:srgbClr val="333333"/>
                </a:solidFill>
                <a:effectLst/>
                <a:latin typeface="Verdana" panose="020B0604030504040204" pitchFamily="34" charset="0"/>
              </a:rPr>
              <a:t>Dockerfile</a:t>
            </a:r>
            <a:r>
              <a:rPr lang="ro-RO" sz="2200" b="0" i="0" dirty="0">
                <a:solidFill>
                  <a:srgbClr val="333333"/>
                </a:solidFill>
                <a:effectLst/>
                <a:latin typeface="Verdana" panose="020B0604030504040204" pitchFamily="34" charset="0"/>
              </a:rPr>
              <a:t> corect, aplicația noastră se va </a:t>
            </a:r>
            <a:r>
              <a:rPr lang="ro-RO" sz="2200" b="1" i="0" dirty="0">
                <a:solidFill>
                  <a:srgbClr val="333333"/>
                </a:solidFill>
                <a:effectLst/>
                <a:latin typeface="Verdana" panose="020B0604030504040204" pitchFamily="34" charset="0"/>
              </a:rPr>
              <a:t>comporta totdeauna identic</a:t>
            </a:r>
            <a:r>
              <a:rPr lang="ro-RO" sz="2200" b="0" i="0" dirty="0">
                <a:solidFill>
                  <a:srgbClr val="333333"/>
                </a:solidFill>
                <a:effectLst/>
                <a:latin typeface="Verdana" panose="020B0604030504040204" pitchFamily="34" charset="0"/>
              </a:rPr>
              <a:t>, indiferent în ce mediu este rulată. </a:t>
            </a:r>
            <a:endParaRPr lang="ru-RU" sz="2200" dirty="0"/>
          </a:p>
        </p:txBody>
      </p:sp>
    </p:spTree>
    <p:extLst>
      <p:ext uri="{BB962C8B-B14F-4D97-AF65-F5344CB8AC3E}">
        <p14:creationId xmlns:p14="http://schemas.microsoft.com/office/powerpoint/2010/main" val="1543295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2834B5-F669-4127-A2C4-8303A87BE015}"/>
              </a:ext>
            </a:extLst>
          </p:cNvPr>
          <p:cNvSpPr>
            <a:spLocks noGrp="1"/>
          </p:cNvSpPr>
          <p:nvPr>
            <p:ph type="title"/>
          </p:nvPr>
        </p:nvSpPr>
        <p:spPr>
          <a:xfrm>
            <a:off x="1069848" y="484632"/>
            <a:ext cx="10058400" cy="415913"/>
          </a:xfrm>
        </p:spPr>
        <p:txBody>
          <a:bodyPr>
            <a:normAutofit fontScale="90000"/>
          </a:bodyPr>
          <a:lstStyle/>
          <a:p>
            <a:r>
              <a:rPr lang="ro-RO" sz="4000" b="1" i="0" dirty="0" err="1">
                <a:solidFill>
                  <a:srgbClr val="161513"/>
                </a:solidFill>
                <a:effectLst/>
                <a:latin typeface="OracleSansVF"/>
              </a:rPr>
              <a:t>Docker</a:t>
            </a:r>
            <a:r>
              <a:rPr lang="ro-RO" sz="4000" b="1" i="0" dirty="0">
                <a:solidFill>
                  <a:srgbClr val="161513"/>
                </a:solidFill>
                <a:effectLst/>
                <a:latin typeface="OracleSansVF"/>
              </a:rPr>
              <a:t> Registry</a:t>
            </a:r>
            <a:br>
              <a:rPr lang="ro-RO" b="1" i="0" dirty="0">
                <a:solidFill>
                  <a:srgbClr val="161513"/>
                </a:solidFill>
                <a:effectLst/>
                <a:latin typeface="OracleSansVF"/>
              </a:rPr>
            </a:br>
            <a:endParaRPr lang="ru-RU" dirty="0"/>
          </a:p>
        </p:txBody>
      </p:sp>
      <p:sp>
        <p:nvSpPr>
          <p:cNvPr id="3" name="Объект 2">
            <a:extLst>
              <a:ext uri="{FF2B5EF4-FFF2-40B4-BE49-F238E27FC236}">
                <a16:creationId xmlns:a16="http://schemas.microsoft.com/office/drawing/2014/main" id="{29E52E24-197F-436A-9354-6F65A16C5182}"/>
              </a:ext>
            </a:extLst>
          </p:cNvPr>
          <p:cNvSpPr>
            <a:spLocks noGrp="1"/>
          </p:cNvSpPr>
          <p:nvPr>
            <p:ph idx="1"/>
          </p:nvPr>
        </p:nvSpPr>
        <p:spPr>
          <a:xfrm>
            <a:off x="1069848" y="775855"/>
            <a:ext cx="10058400" cy="5915890"/>
          </a:xfrm>
        </p:spPr>
        <p:txBody>
          <a:bodyPr>
            <a:normAutofit/>
          </a:bodyPr>
          <a:lstStyle/>
          <a:p>
            <a:pPr algn="just">
              <a:lnSpc>
                <a:spcPct val="150000"/>
              </a:lnSpc>
            </a:pPr>
            <a:r>
              <a:rPr lang="ro-RO" sz="2400" b="1" i="0" dirty="0">
                <a:solidFill>
                  <a:srgbClr val="161513"/>
                </a:solidFill>
                <a:effectLst/>
                <a:latin typeface="OracleSansVF"/>
              </a:rPr>
              <a:t>Este locul de stocare și descărcare a imaginilor. Registry este o aplicație pe server fără stare și scalabilă</a:t>
            </a:r>
            <a:r>
              <a:rPr lang="ro-RO" sz="2400" b="0" i="0" dirty="0">
                <a:solidFill>
                  <a:srgbClr val="161513"/>
                </a:solidFill>
                <a:effectLst/>
                <a:latin typeface="OracleSansVF"/>
              </a:rPr>
              <a:t>, care stochează și distribuie </a:t>
            </a:r>
            <a:r>
              <a:rPr lang="ro-RO" sz="2400" b="0" i="0" u="none" strike="noStrike" dirty="0">
                <a:solidFill>
                  <a:srgbClr val="006B8F"/>
                </a:solidFill>
                <a:effectLst/>
                <a:latin typeface="OracleSansVF"/>
                <a:hlinkClick r:id="rId2"/>
              </a:rPr>
              <a:t>imaginile </a:t>
            </a:r>
            <a:r>
              <a:rPr lang="ro-RO" sz="2400" b="0" i="0" u="none" strike="noStrike" dirty="0" err="1">
                <a:solidFill>
                  <a:srgbClr val="006B8F"/>
                </a:solidFill>
                <a:effectLst/>
                <a:latin typeface="OracleSansVF"/>
                <a:hlinkClick r:id="rId2"/>
              </a:rPr>
              <a:t>Docker</a:t>
            </a:r>
            <a:r>
              <a:rPr lang="ro-RO" sz="2400" b="0" i="0" dirty="0">
                <a:solidFill>
                  <a:srgbClr val="161513"/>
                </a:solidFill>
                <a:effectLst/>
                <a:latin typeface="OracleSansVF"/>
              </a:rPr>
              <a:t>.</a:t>
            </a:r>
          </a:p>
          <a:p>
            <a:pPr algn="just">
              <a:lnSpc>
                <a:spcPct val="150000"/>
              </a:lnSpc>
            </a:pPr>
            <a:r>
              <a:rPr lang="ro-RO" sz="2400" b="0" i="0" dirty="0">
                <a:solidFill>
                  <a:srgbClr val="161513"/>
                </a:solidFill>
                <a:effectLst/>
                <a:latin typeface="OracleSansVF"/>
              </a:rPr>
              <a:t>Dacă imaginile </a:t>
            </a:r>
            <a:r>
              <a:rPr lang="ro-RO" sz="2400" b="0" i="0" dirty="0" err="1">
                <a:solidFill>
                  <a:srgbClr val="161513"/>
                </a:solidFill>
                <a:effectLst/>
                <a:latin typeface="OracleSansVF"/>
              </a:rPr>
              <a:t>Docker</a:t>
            </a:r>
            <a:r>
              <a:rPr lang="ro-RO" sz="2400" b="0" i="0" dirty="0">
                <a:solidFill>
                  <a:srgbClr val="161513"/>
                </a:solidFill>
                <a:effectLst/>
                <a:latin typeface="OracleSansVF"/>
              </a:rPr>
              <a:t> sunt ușor de construit, iar dezvoltatorii adoră simplitatea și portabilitatea imaginilor </a:t>
            </a:r>
            <a:r>
              <a:rPr lang="ro-RO" sz="2400" b="0" i="0" dirty="0" err="1">
                <a:solidFill>
                  <a:srgbClr val="161513"/>
                </a:solidFill>
                <a:effectLst/>
                <a:latin typeface="OracleSansVF"/>
              </a:rPr>
              <a:t>Docker</a:t>
            </a:r>
            <a:r>
              <a:rPr lang="ro-RO" sz="2400" b="0" i="0" dirty="0">
                <a:solidFill>
                  <a:srgbClr val="161513"/>
                </a:solidFill>
                <a:effectLst/>
                <a:latin typeface="OracleSansVF"/>
              </a:rPr>
              <a:t>, aceștia au descoperit rapid că </a:t>
            </a:r>
            <a:r>
              <a:rPr lang="ro-RO" sz="2400" b="1" i="0" dirty="0">
                <a:solidFill>
                  <a:srgbClr val="161513"/>
                </a:solidFill>
                <a:effectLst/>
                <a:latin typeface="OracleSansVF"/>
              </a:rPr>
              <a:t>gestionarea a mii de imagini </a:t>
            </a:r>
            <a:r>
              <a:rPr lang="ro-RO" sz="2400" b="1" i="0" dirty="0" err="1">
                <a:solidFill>
                  <a:srgbClr val="161513"/>
                </a:solidFill>
                <a:effectLst/>
                <a:latin typeface="OracleSansVF"/>
              </a:rPr>
              <a:t>Docker</a:t>
            </a:r>
            <a:r>
              <a:rPr lang="ro-RO" sz="2400" b="1" i="0" dirty="0">
                <a:solidFill>
                  <a:srgbClr val="161513"/>
                </a:solidFill>
                <a:effectLst/>
                <a:latin typeface="OracleSansVF"/>
              </a:rPr>
              <a:t> este foarte provocatoare</a:t>
            </a:r>
            <a:r>
              <a:rPr lang="ro-RO" sz="2400" b="0" i="0" dirty="0">
                <a:solidFill>
                  <a:srgbClr val="161513"/>
                </a:solidFill>
                <a:effectLst/>
                <a:latin typeface="OracleSansVF"/>
              </a:rPr>
              <a:t>. </a:t>
            </a:r>
            <a:r>
              <a:rPr lang="ro-RO" sz="2400" b="0" i="0" dirty="0" err="1">
                <a:solidFill>
                  <a:srgbClr val="161513"/>
                </a:solidFill>
                <a:effectLst/>
                <a:latin typeface="OracleSansVF"/>
              </a:rPr>
              <a:t>Docker</a:t>
            </a:r>
            <a:r>
              <a:rPr lang="ro-RO" sz="2400" b="0" i="0" dirty="0">
                <a:solidFill>
                  <a:srgbClr val="161513"/>
                </a:solidFill>
                <a:effectLst/>
                <a:latin typeface="OracleSansVF"/>
              </a:rPr>
              <a:t> Registry abordează această provocare. </a:t>
            </a:r>
          </a:p>
          <a:p>
            <a:pPr algn="just">
              <a:lnSpc>
                <a:spcPct val="150000"/>
              </a:lnSpc>
            </a:pPr>
            <a:r>
              <a:rPr lang="ro-RO" sz="2400" b="0" i="0" dirty="0" err="1">
                <a:solidFill>
                  <a:srgbClr val="161513"/>
                </a:solidFill>
                <a:effectLst/>
                <a:latin typeface="OracleSansVF"/>
              </a:rPr>
              <a:t>Docker</a:t>
            </a:r>
            <a:r>
              <a:rPr lang="ro-RO" sz="2400" b="0" i="0" dirty="0">
                <a:solidFill>
                  <a:srgbClr val="161513"/>
                </a:solidFill>
                <a:effectLst/>
                <a:latin typeface="OracleSansVF"/>
              </a:rPr>
              <a:t> Registry este un mod standard de stocare și distribuire a imaginilor </a:t>
            </a:r>
            <a:r>
              <a:rPr lang="ro-RO" sz="2400" b="0" i="0" dirty="0" err="1">
                <a:solidFill>
                  <a:srgbClr val="161513"/>
                </a:solidFill>
                <a:effectLst/>
                <a:latin typeface="OracleSansVF"/>
              </a:rPr>
              <a:t>Docker</a:t>
            </a:r>
            <a:r>
              <a:rPr lang="ro-RO" sz="2400" b="0" i="0" dirty="0">
                <a:solidFill>
                  <a:srgbClr val="161513"/>
                </a:solidFill>
                <a:effectLst/>
                <a:latin typeface="OracleSansVF"/>
              </a:rPr>
              <a:t>. </a:t>
            </a:r>
            <a:r>
              <a:rPr lang="ro-RO" sz="2400" b="1" i="0" dirty="0" err="1">
                <a:solidFill>
                  <a:srgbClr val="161513"/>
                </a:solidFill>
                <a:effectLst/>
                <a:latin typeface="OracleSansVF"/>
              </a:rPr>
              <a:t>Docker</a:t>
            </a:r>
            <a:r>
              <a:rPr lang="ro-RO" sz="2400" b="1" i="0" dirty="0">
                <a:solidFill>
                  <a:srgbClr val="161513"/>
                </a:solidFill>
                <a:effectLst/>
                <a:latin typeface="OracleSansVF"/>
              </a:rPr>
              <a:t> Registry este un depozit open </a:t>
            </a:r>
            <a:r>
              <a:rPr lang="ro-RO" sz="2400" b="1" i="0" dirty="0" err="1">
                <a:solidFill>
                  <a:srgbClr val="161513"/>
                </a:solidFill>
                <a:effectLst/>
                <a:latin typeface="OracleSansVF"/>
              </a:rPr>
              <a:t>source</a:t>
            </a:r>
            <a:r>
              <a:rPr lang="ro-RO" sz="2400" b="1" i="0" dirty="0">
                <a:solidFill>
                  <a:srgbClr val="161513"/>
                </a:solidFill>
                <a:effectLst/>
                <a:latin typeface="OracleSansVF"/>
              </a:rPr>
              <a:t> </a:t>
            </a:r>
            <a:r>
              <a:rPr lang="ro-RO" sz="2400" b="0" i="0" dirty="0">
                <a:solidFill>
                  <a:srgbClr val="161513"/>
                </a:solidFill>
                <a:effectLst/>
                <a:latin typeface="OracleSansVF"/>
              </a:rPr>
              <a:t>bazat pe licența permisivă Apache.</a:t>
            </a:r>
          </a:p>
          <a:p>
            <a:endParaRPr lang="ru-RU" dirty="0"/>
          </a:p>
        </p:txBody>
      </p:sp>
    </p:spTree>
    <p:extLst>
      <p:ext uri="{BB962C8B-B14F-4D97-AF65-F5344CB8AC3E}">
        <p14:creationId xmlns:p14="http://schemas.microsoft.com/office/powerpoint/2010/main" val="3755864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25D5E3-D62F-4142-AE55-8132503F144C}"/>
              </a:ext>
            </a:extLst>
          </p:cNvPr>
          <p:cNvSpPr>
            <a:spLocks noGrp="1"/>
          </p:cNvSpPr>
          <p:nvPr>
            <p:ph type="title"/>
          </p:nvPr>
        </p:nvSpPr>
        <p:spPr>
          <a:xfrm>
            <a:off x="1069848" y="96982"/>
            <a:ext cx="10058400" cy="588818"/>
          </a:xfrm>
        </p:spPr>
        <p:txBody>
          <a:bodyPr>
            <a:normAutofit/>
          </a:bodyPr>
          <a:lstStyle/>
          <a:p>
            <a:r>
              <a:rPr lang="ro-RO" sz="3600" dirty="0"/>
              <a:t>continuare</a:t>
            </a:r>
            <a:endParaRPr lang="ru-RU" sz="3600" dirty="0"/>
          </a:p>
        </p:txBody>
      </p:sp>
      <p:sp>
        <p:nvSpPr>
          <p:cNvPr id="3" name="Объект 2">
            <a:extLst>
              <a:ext uri="{FF2B5EF4-FFF2-40B4-BE49-F238E27FC236}">
                <a16:creationId xmlns:a16="http://schemas.microsoft.com/office/drawing/2014/main" id="{A8DD8412-923E-4129-9D46-9DFB92776AD2}"/>
              </a:ext>
            </a:extLst>
          </p:cNvPr>
          <p:cNvSpPr>
            <a:spLocks noGrp="1"/>
          </p:cNvSpPr>
          <p:nvPr>
            <p:ph idx="1"/>
          </p:nvPr>
        </p:nvSpPr>
        <p:spPr>
          <a:xfrm>
            <a:off x="1069848" y="1025236"/>
            <a:ext cx="10058400" cy="5146964"/>
          </a:xfrm>
        </p:spPr>
        <p:txBody>
          <a:bodyPr>
            <a:normAutofit fontScale="92500" lnSpcReduction="10000"/>
          </a:bodyPr>
          <a:lstStyle/>
          <a:p>
            <a:pPr algn="just">
              <a:lnSpc>
                <a:spcPct val="150000"/>
              </a:lnSpc>
            </a:pPr>
            <a:r>
              <a:rPr lang="ro-RO" sz="2400" b="0" i="0" dirty="0" err="1">
                <a:solidFill>
                  <a:srgbClr val="161513"/>
                </a:solidFill>
                <a:effectLst/>
                <a:latin typeface="OracleSansVF"/>
              </a:rPr>
              <a:t>Docker</a:t>
            </a:r>
            <a:r>
              <a:rPr lang="ro-RO" sz="2400" b="0" i="0" dirty="0">
                <a:solidFill>
                  <a:srgbClr val="161513"/>
                </a:solidFill>
                <a:effectLst/>
                <a:latin typeface="OracleSansVF"/>
              </a:rPr>
              <a:t> Registry contribuie, de asemenea, la </a:t>
            </a:r>
            <a:r>
              <a:rPr lang="ro-RO" sz="2400" b="1" i="0" dirty="0">
                <a:solidFill>
                  <a:srgbClr val="161513"/>
                </a:solidFill>
                <a:effectLst/>
                <a:latin typeface="OracleSansVF"/>
              </a:rPr>
              <a:t>îmbunătățirea controlului accesului și a securității imaginilor </a:t>
            </a:r>
            <a:r>
              <a:rPr lang="ro-RO" sz="2400" b="1" i="0" dirty="0" err="1">
                <a:solidFill>
                  <a:srgbClr val="161513"/>
                </a:solidFill>
                <a:effectLst/>
                <a:latin typeface="OracleSansVF"/>
              </a:rPr>
              <a:t>Docker</a:t>
            </a:r>
            <a:r>
              <a:rPr lang="ro-RO" sz="2400" b="1" i="0" dirty="0">
                <a:solidFill>
                  <a:srgbClr val="161513"/>
                </a:solidFill>
                <a:effectLst/>
                <a:latin typeface="OracleSansVF"/>
              </a:rPr>
              <a:t> </a:t>
            </a:r>
            <a:r>
              <a:rPr lang="ro-RO" sz="2400" b="0" i="0" dirty="0">
                <a:solidFill>
                  <a:srgbClr val="161513"/>
                </a:solidFill>
                <a:effectLst/>
                <a:latin typeface="OracleSansVF"/>
              </a:rPr>
              <a:t>stocate în depozitul său.</a:t>
            </a:r>
          </a:p>
          <a:p>
            <a:pPr algn="just">
              <a:lnSpc>
                <a:spcPct val="150000"/>
              </a:lnSpc>
            </a:pPr>
            <a:r>
              <a:rPr lang="ro-RO" sz="2400" b="0" i="0" dirty="0">
                <a:solidFill>
                  <a:srgbClr val="161513"/>
                </a:solidFill>
                <a:effectLst/>
                <a:latin typeface="OracleSansVF"/>
              </a:rPr>
              <a:t> Gestionează distribuția de imagini și, de asemenea, </a:t>
            </a:r>
            <a:r>
              <a:rPr lang="ro-RO" sz="2400" b="1" i="0" dirty="0">
                <a:solidFill>
                  <a:srgbClr val="161513"/>
                </a:solidFill>
                <a:effectLst/>
                <a:latin typeface="OracleSansVF"/>
              </a:rPr>
              <a:t>se poate integra cu fluxurile de lucru pentru dezvoltarea aplicațiilor</a:t>
            </a:r>
            <a:r>
              <a:rPr lang="ro-RO" sz="2400" b="0" i="0" dirty="0">
                <a:solidFill>
                  <a:srgbClr val="161513"/>
                </a:solidFill>
                <a:effectLst/>
                <a:latin typeface="OracleSansVF"/>
              </a:rPr>
              <a:t>. </a:t>
            </a:r>
          </a:p>
          <a:p>
            <a:pPr algn="just">
              <a:lnSpc>
                <a:spcPct val="150000"/>
              </a:lnSpc>
            </a:pPr>
            <a:r>
              <a:rPr lang="ro-RO" sz="2400" b="0" i="0" dirty="0">
                <a:solidFill>
                  <a:srgbClr val="161513"/>
                </a:solidFill>
                <a:effectLst/>
                <a:latin typeface="OracleSansVF"/>
              </a:rPr>
              <a:t>Dezvoltatorii își </a:t>
            </a:r>
            <a:r>
              <a:rPr lang="ro-RO" sz="2400" b="1" i="0" dirty="0">
                <a:solidFill>
                  <a:srgbClr val="161513"/>
                </a:solidFill>
                <a:effectLst/>
                <a:latin typeface="OracleSansVF"/>
              </a:rPr>
              <a:t>pot configura propriul </a:t>
            </a:r>
            <a:r>
              <a:rPr lang="ro-RO" sz="2400" b="1" i="0" dirty="0" err="1">
                <a:solidFill>
                  <a:srgbClr val="161513"/>
                </a:solidFill>
                <a:effectLst/>
                <a:latin typeface="OracleSansVF"/>
              </a:rPr>
              <a:t>Docker</a:t>
            </a:r>
            <a:r>
              <a:rPr lang="ro-RO" sz="2400" b="1" i="0" dirty="0">
                <a:solidFill>
                  <a:srgbClr val="161513"/>
                </a:solidFill>
                <a:effectLst/>
                <a:latin typeface="OracleSansVF"/>
              </a:rPr>
              <a:t> Registry</a:t>
            </a:r>
            <a:r>
              <a:rPr lang="ro-RO" sz="2400" b="0" i="0" dirty="0">
                <a:solidFill>
                  <a:srgbClr val="161513"/>
                </a:solidFill>
                <a:effectLst/>
                <a:latin typeface="OracleSansVF"/>
              </a:rPr>
              <a:t> sau </a:t>
            </a:r>
            <a:r>
              <a:rPr lang="ro-RO" sz="2400" b="1" i="0" dirty="0">
                <a:solidFill>
                  <a:srgbClr val="161513"/>
                </a:solidFill>
                <a:effectLst/>
                <a:latin typeface="OracleSansVF"/>
              </a:rPr>
              <a:t>pot utiliza un serviciu găzduit </a:t>
            </a:r>
            <a:r>
              <a:rPr lang="ro-RO" sz="2400" b="1" i="0" dirty="0" err="1">
                <a:solidFill>
                  <a:srgbClr val="161513"/>
                </a:solidFill>
                <a:effectLst/>
                <a:latin typeface="OracleSansVF"/>
              </a:rPr>
              <a:t>Docker</a:t>
            </a:r>
            <a:r>
              <a:rPr lang="ro-RO" sz="2400" b="1" i="0" dirty="0">
                <a:solidFill>
                  <a:srgbClr val="161513"/>
                </a:solidFill>
                <a:effectLst/>
                <a:latin typeface="OracleSansVF"/>
              </a:rPr>
              <a:t> Registry</a:t>
            </a:r>
            <a:r>
              <a:rPr lang="ro-RO" sz="2400" b="0" i="0" dirty="0">
                <a:solidFill>
                  <a:srgbClr val="161513"/>
                </a:solidFill>
                <a:effectLst/>
                <a:latin typeface="OracleSansVF"/>
              </a:rPr>
              <a:t>, cum ar fi </a:t>
            </a:r>
          </a:p>
          <a:p>
            <a:pPr algn="just">
              <a:lnSpc>
                <a:spcPct val="150000"/>
              </a:lnSpc>
            </a:pPr>
            <a:r>
              <a:rPr lang="ro-RO" sz="2400" b="1" i="0" dirty="0" err="1">
                <a:solidFill>
                  <a:srgbClr val="161513"/>
                </a:solidFill>
                <a:effectLst/>
                <a:latin typeface="OracleSansVF"/>
              </a:rPr>
              <a:t>Docker</a:t>
            </a:r>
            <a:r>
              <a:rPr lang="ro-RO" sz="2400" b="1" i="0" dirty="0">
                <a:solidFill>
                  <a:srgbClr val="161513"/>
                </a:solidFill>
                <a:effectLst/>
                <a:latin typeface="OracleSansVF"/>
              </a:rPr>
              <a:t> Hub, </a:t>
            </a:r>
          </a:p>
          <a:p>
            <a:pPr algn="just">
              <a:lnSpc>
                <a:spcPct val="150000"/>
              </a:lnSpc>
            </a:pPr>
            <a:r>
              <a:rPr lang="ro-RO" sz="2400" b="1" i="0" dirty="0">
                <a:solidFill>
                  <a:srgbClr val="161513"/>
                </a:solidFill>
                <a:effectLst/>
                <a:latin typeface="OracleSansVF"/>
              </a:rPr>
              <a:t>Oracle Container Registry, </a:t>
            </a:r>
          </a:p>
          <a:p>
            <a:pPr algn="just">
              <a:lnSpc>
                <a:spcPct val="150000"/>
              </a:lnSpc>
            </a:pPr>
            <a:r>
              <a:rPr lang="ro-RO" sz="2400" b="1" i="0" dirty="0" err="1">
                <a:solidFill>
                  <a:srgbClr val="161513"/>
                </a:solidFill>
                <a:effectLst/>
                <a:latin typeface="OracleSansVF"/>
              </a:rPr>
              <a:t>Azure</a:t>
            </a:r>
            <a:r>
              <a:rPr lang="ro-RO" sz="2400" b="1" i="0" dirty="0">
                <a:solidFill>
                  <a:srgbClr val="161513"/>
                </a:solidFill>
                <a:effectLst/>
                <a:latin typeface="OracleSansVF"/>
              </a:rPr>
              <a:t> Container Registry</a:t>
            </a:r>
            <a:r>
              <a:rPr lang="ro-RO" sz="2400" b="0" i="0" dirty="0">
                <a:solidFill>
                  <a:srgbClr val="161513"/>
                </a:solidFill>
                <a:effectLst/>
                <a:latin typeface="OracleSansVF"/>
              </a:rPr>
              <a:t> etc.</a:t>
            </a:r>
          </a:p>
          <a:p>
            <a:endParaRPr lang="ru-RU" dirty="0"/>
          </a:p>
        </p:txBody>
      </p:sp>
    </p:spTree>
    <p:extLst>
      <p:ext uri="{BB962C8B-B14F-4D97-AF65-F5344CB8AC3E}">
        <p14:creationId xmlns:p14="http://schemas.microsoft.com/office/powerpoint/2010/main" val="308748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234255-717E-49A1-8E86-44B3E5FB7731}"/>
              </a:ext>
            </a:extLst>
          </p:cNvPr>
          <p:cNvSpPr>
            <a:spLocks noGrp="1"/>
          </p:cNvSpPr>
          <p:nvPr>
            <p:ph type="title"/>
          </p:nvPr>
        </p:nvSpPr>
        <p:spPr>
          <a:xfrm>
            <a:off x="1069848" y="152400"/>
            <a:ext cx="10058400" cy="595745"/>
          </a:xfrm>
        </p:spPr>
        <p:txBody>
          <a:bodyPr>
            <a:normAutofit/>
          </a:bodyPr>
          <a:lstStyle/>
          <a:p>
            <a:r>
              <a:rPr lang="ro-RO" sz="3600" dirty="0"/>
              <a:t>Deosebirea între </a:t>
            </a:r>
            <a:r>
              <a:rPr lang="ro-RO" sz="3600" dirty="0" err="1"/>
              <a:t>vm</a:t>
            </a:r>
            <a:r>
              <a:rPr lang="ro-RO" sz="3600" dirty="0"/>
              <a:t> și </a:t>
            </a:r>
            <a:r>
              <a:rPr lang="ro-RO" sz="3600" dirty="0" err="1"/>
              <a:t>docker</a:t>
            </a:r>
            <a:endParaRPr lang="ru-RU" sz="3600" dirty="0"/>
          </a:p>
        </p:txBody>
      </p:sp>
      <p:pic>
        <p:nvPicPr>
          <p:cNvPr id="1026" name="Picture 2">
            <a:extLst>
              <a:ext uri="{FF2B5EF4-FFF2-40B4-BE49-F238E27FC236}">
                <a16:creationId xmlns:a16="http://schemas.microsoft.com/office/drawing/2014/main" id="{C3A755F5-D5AA-442A-8C4A-718F716D1B7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70073" y="2120900"/>
            <a:ext cx="4658174" cy="4279392"/>
          </a:xfrm>
          <a:prstGeom prst="rect">
            <a:avLst/>
          </a:prstGeom>
          <a:noFill/>
          <a:extLst>
            <a:ext uri="{909E8E84-426E-40DD-AFC4-6F175D3DCCD1}">
              <a14:hiddenFill xmlns:a14="http://schemas.microsoft.com/office/drawing/2010/main">
                <a:solidFill>
                  <a:srgbClr val="FFFFFF"/>
                </a:solidFill>
              </a14:hiddenFill>
            </a:ext>
          </a:extLst>
        </p:spPr>
      </p:pic>
      <p:pic>
        <p:nvPicPr>
          <p:cNvPr id="4" name="Рисунок 3">
            <a:extLst>
              <a:ext uri="{FF2B5EF4-FFF2-40B4-BE49-F238E27FC236}">
                <a16:creationId xmlns:a16="http://schemas.microsoft.com/office/drawing/2014/main" id="{E0CD3E90-3EF8-4327-A458-5CB366DA8EF2}"/>
              </a:ext>
            </a:extLst>
          </p:cNvPr>
          <p:cNvPicPr>
            <a:picLocks noChangeAspect="1"/>
          </p:cNvPicPr>
          <p:nvPr/>
        </p:nvPicPr>
        <p:blipFill>
          <a:blip r:embed="rId3"/>
          <a:stretch>
            <a:fillRect/>
          </a:stretch>
        </p:blipFill>
        <p:spPr>
          <a:xfrm>
            <a:off x="1063752" y="2093976"/>
            <a:ext cx="4658174" cy="4279392"/>
          </a:xfrm>
          <a:prstGeom prst="rect">
            <a:avLst/>
          </a:prstGeom>
        </p:spPr>
      </p:pic>
    </p:spTree>
    <p:extLst>
      <p:ext uri="{BB962C8B-B14F-4D97-AF65-F5344CB8AC3E}">
        <p14:creationId xmlns:p14="http://schemas.microsoft.com/office/powerpoint/2010/main" val="1844573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94991C-3885-49E0-9D34-45DF4A376073}"/>
              </a:ext>
            </a:extLst>
          </p:cNvPr>
          <p:cNvSpPr>
            <a:spLocks noGrp="1"/>
          </p:cNvSpPr>
          <p:nvPr>
            <p:ph type="title"/>
          </p:nvPr>
        </p:nvSpPr>
        <p:spPr>
          <a:xfrm>
            <a:off x="1069848" y="110836"/>
            <a:ext cx="10058400" cy="574964"/>
          </a:xfrm>
        </p:spPr>
        <p:txBody>
          <a:bodyPr>
            <a:noAutofit/>
          </a:bodyPr>
          <a:lstStyle/>
          <a:p>
            <a:r>
              <a:rPr lang="ro-RO" sz="3600" dirty="0"/>
              <a:t>continuare</a:t>
            </a:r>
            <a:endParaRPr lang="ru-RU" sz="3600" dirty="0"/>
          </a:p>
        </p:txBody>
      </p:sp>
      <p:sp>
        <p:nvSpPr>
          <p:cNvPr id="3" name="Объект 2">
            <a:extLst>
              <a:ext uri="{FF2B5EF4-FFF2-40B4-BE49-F238E27FC236}">
                <a16:creationId xmlns:a16="http://schemas.microsoft.com/office/drawing/2014/main" id="{E6E7DE56-4252-452B-9AAD-C781BF02064D}"/>
              </a:ext>
            </a:extLst>
          </p:cNvPr>
          <p:cNvSpPr>
            <a:spLocks noGrp="1"/>
          </p:cNvSpPr>
          <p:nvPr>
            <p:ph idx="1"/>
          </p:nvPr>
        </p:nvSpPr>
        <p:spPr>
          <a:xfrm>
            <a:off x="1069848" y="928254"/>
            <a:ext cx="10058400" cy="5929745"/>
          </a:xfrm>
        </p:spPr>
        <p:txBody>
          <a:bodyPr>
            <a:normAutofit fontScale="85000" lnSpcReduction="20000"/>
          </a:bodyPr>
          <a:lstStyle/>
          <a:p>
            <a:pPr algn="just">
              <a:lnSpc>
                <a:spcPct val="150000"/>
              </a:lnSpc>
            </a:pPr>
            <a:r>
              <a:rPr lang="ro-RO" sz="2400" b="0" i="0" dirty="0">
                <a:solidFill>
                  <a:srgbClr val="333333"/>
                </a:solidFill>
                <a:effectLst/>
                <a:latin typeface="Verdana" panose="020B0604030504040204" pitchFamily="34" charset="0"/>
              </a:rPr>
              <a:t>În imaginea de mai sus (preluată din </a:t>
            </a:r>
            <a:r>
              <a:rPr lang="ro-RO" sz="2400" b="0" i="0" u="none" strike="noStrike" dirty="0">
                <a:solidFill>
                  <a:srgbClr val="436976"/>
                </a:solidFill>
                <a:effectLst/>
                <a:latin typeface="Verdana" panose="020B0604030504040204" pitchFamily="34" charset="0"/>
                <a:hlinkClick r:id="rId2" tooltip="https://docs.docker.com/get-started/"/>
              </a:rPr>
              <a:t>documentația oficială </a:t>
            </a:r>
            <a:r>
              <a:rPr lang="ro-RO" sz="2400" b="0" i="0" u="none" strike="noStrike" dirty="0" err="1">
                <a:solidFill>
                  <a:srgbClr val="436976"/>
                </a:solidFill>
                <a:effectLst/>
                <a:latin typeface="Verdana" panose="020B0604030504040204" pitchFamily="34" charset="0"/>
                <a:hlinkClick r:id="rId2" tooltip="https://docs.docker.com/get-started/"/>
              </a:rPr>
              <a:t>Docker</a:t>
            </a:r>
            <a:r>
              <a:rPr lang="ro-RO" sz="2400" b="0" i="0" dirty="0">
                <a:solidFill>
                  <a:srgbClr val="333333"/>
                </a:solidFill>
                <a:effectLst/>
                <a:latin typeface="Verdana" panose="020B0604030504040204" pitchFamily="34" charset="0"/>
              </a:rPr>
              <a:t>), mașinile virtuale </a:t>
            </a:r>
            <a:r>
              <a:rPr lang="ro-RO" sz="2400" b="1" i="0" dirty="0">
                <a:solidFill>
                  <a:srgbClr val="333333"/>
                </a:solidFill>
                <a:effectLst/>
                <a:latin typeface="Verdana" panose="020B0604030504040204" pitchFamily="34" charset="0"/>
              </a:rPr>
              <a:t>rulează sisteme de operare „oaspete</a:t>
            </a:r>
            <a:r>
              <a:rPr lang="ro-RO" sz="2400" b="0" i="0" dirty="0">
                <a:solidFill>
                  <a:srgbClr val="333333"/>
                </a:solidFill>
                <a:effectLst/>
                <a:latin typeface="Verdana" panose="020B0604030504040204" pitchFamily="34" charset="0"/>
              </a:rPr>
              <a:t>”, lucru care consumă multe resurse, iar </a:t>
            </a:r>
            <a:r>
              <a:rPr lang="ro-RO" sz="2400" b="1" i="0" dirty="0">
                <a:solidFill>
                  <a:srgbClr val="333333"/>
                </a:solidFill>
                <a:effectLst/>
                <a:latin typeface="Verdana" panose="020B0604030504040204" pitchFamily="34" charset="0"/>
              </a:rPr>
              <a:t>imaginea rezultată ocupă mult spațiu</a:t>
            </a:r>
            <a:r>
              <a:rPr lang="ro-RO" sz="2400" b="0" i="0" dirty="0">
                <a:solidFill>
                  <a:srgbClr val="333333"/>
                </a:solidFill>
                <a:effectLst/>
                <a:latin typeface="Verdana" panose="020B0604030504040204" pitchFamily="34" charset="0"/>
              </a:rPr>
              <a:t>, conținând setări de sistem de operare, dependențe, </a:t>
            </a:r>
            <a:r>
              <a:rPr lang="ro-RO" sz="2400" b="0" i="0" dirty="0" err="1">
                <a:solidFill>
                  <a:srgbClr val="333333"/>
                </a:solidFill>
                <a:effectLst/>
                <a:latin typeface="Verdana" panose="020B0604030504040204" pitchFamily="34" charset="0"/>
              </a:rPr>
              <a:t>patch</a:t>
            </a:r>
            <a:r>
              <a:rPr lang="ro-RO" sz="2400" b="0" i="0" dirty="0">
                <a:solidFill>
                  <a:srgbClr val="333333"/>
                </a:solidFill>
                <a:effectLst/>
                <a:latin typeface="Verdana" panose="020B0604030504040204" pitchFamily="34" charset="0"/>
              </a:rPr>
              <a:t>-uri de securitate, etc. </a:t>
            </a:r>
          </a:p>
          <a:p>
            <a:pPr algn="just">
              <a:lnSpc>
                <a:spcPct val="150000"/>
              </a:lnSpc>
            </a:pPr>
            <a:r>
              <a:rPr lang="ro-RO" sz="2400" b="0" i="0" dirty="0">
                <a:solidFill>
                  <a:srgbClr val="333333"/>
                </a:solidFill>
                <a:effectLst/>
                <a:latin typeface="Verdana" panose="020B0604030504040204" pitchFamily="34" charset="0"/>
              </a:rPr>
              <a:t>În schimb, containerele </a:t>
            </a:r>
            <a:r>
              <a:rPr lang="ro-RO" sz="2400" b="1" i="0" dirty="0">
                <a:solidFill>
                  <a:srgbClr val="333333"/>
                </a:solidFill>
                <a:effectLst/>
                <a:latin typeface="Verdana" panose="020B0604030504040204" pitchFamily="34" charset="0"/>
              </a:rPr>
              <a:t>pot să împartă același nucleu</a:t>
            </a:r>
            <a:r>
              <a:rPr lang="ro-RO" sz="2400" b="0" i="0" dirty="0">
                <a:solidFill>
                  <a:srgbClr val="333333"/>
                </a:solidFill>
                <a:effectLst/>
                <a:latin typeface="Verdana" panose="020B0604030504040204" pitchFamily="34" charset="0"/>
              </a:rPr>
              <a:t>, și singurele date care trebuie să fie într-o imagine de container </a:t>
            </a:r>
            <a:r>
              <a:rPr lang="ro-RO" sz="2400" b="1" i="0" dirty="0">
                <a:solidFill>
                  <a:srgbClr val="333333"/>
                </a:solidFill>
                <a:effectLst/>
                <a:latin typeface="Verdana" panose="020B0604030504040204" pitchFamily="34" charset="0"/>
              </a:rPr>
              <a:t>sunt executabilul și pachetele de care depinde</a:t>
            </a:r>
            <a:r>
              <a:rPr lang="ro-RO" sz="2400" b="0" i="0" dirty="0">
                <a:solidFill>
                  <a:srgbClr val="333333"/>
                </a:solidFill>
                <a:effectLst/>
                <a:latin typeface="Verdana" panose="020B0604030504040204" pitchFamily="34" charset="0"/>
              </a:rPr>
              <a:t>, care </a:t>
            </a:r>
            <a:r>
              <a:rPr lang="ro-RO" sz="2400" b="1" i="0" dirty="0">
                <a:solidFill>
                  <a:srgbClr val="333333"/>
                </a:solidFill>
                <a:effectLst/>
                <a:latin typeface="Verdana" panose="020B0604030504040204" pitchFamily="34" charset="0"/>
              </a:rPr>
              <a:t>nu trebuie deloc instalate pe sistemul gazdă. </a:t>
            </a:r>
          </a:p>
          <a:p>
            <a:pPr algn="just">
              <a:lnSpc>
                <a:spcPct val="150000"/>
              </a:lnSpc>
            </a:pPr>
            <a:r>
              <a:rPr lang="ro-RO" sz="2400" b="0" i="0" dirty="0">
                <a:solidFill>
                  <a:srgbClr val="333333"/>
                </a:solidFill>
                <a:effectLst/>
                <a:latin typeface="Verdana" panose="020B0604030504040204" pitchFamily="34" charset="0"/>
              </a:rPr>
              <a:t>Dacă o mașină virtuală </a:t>
            </a:r>
            <a:r>
              <a:rPr lang="ro-RO" sz="2400" b="1" i="0" dirty="0">
                <a:solidFill>
                  <a:srgbClr val="333333"/>
                </a:solidFill>
                <a:effectLst/>
                <a:latin typeface="Verdana" panose="020B0604030504040204" pitchFamily="34" charset="0"/>
              </a:rPr>
              <a:t>abstractizează resursele hardware</a:t>
            </a:r>
            <a:r>
              <a:rPr lang="ro-RO" sz="2400" b="0" i="0" dirty="0">
                <a:solidFill>
                  <a:srgbClr val="333333"/>
                </a:solidFill>
                <a:effectLst/>
                <a:latin typeface="Verdana" panose="020B0604030504040204" pitchFamily="34" charset="0"/>
              </a:rPr>
              <a:t>, un container </a:t>
            </a:r>
            <a:r>
              <a:rPr lang="ro-RO" sz="2400" b="0" i="0" dirty="0" err="1">
                <a:solidFill>
                  <a:srgbClr val="333333"/>
                </a:solidFill>
                <a:effectLst/>
                <a:latin typeface="Verdana" panose="020B0604030504040204" pitchFamily="34" charset="0"/>
              </a:rPr>
              <a:t>Docker</a:t>
            </a:r>
            <a:r>
              <a:rPr lang="ro-RO" sz="2400" b="0" i="0" dirty="0">
                <a:solidFill>
                  <a:srgbClr val="333333"/>
                </a:solidFill>
                <a:effectLst/>
                <a:latin typeface="Verdana" panose="020B0604030504040204" pitchFamily="34" charset="0"/>
              </a:rPr>
              <a:t> este un proces care </a:t>
            </a:r>
            <a:r>
              <a:rPr lang="ro-RO" sz="2400" b="1" i="0" dirty="0">
                <a:solidFill>
                  <a:srgbClr val="333333"/>
                </a:solidFill>
                <a:effectLst/>
                <a:latin typeface="Verdana" panose="020B0604030504040204" pitchFamily="34" charset="0"/>
              </a:rPr>
              <a:t>abstractizează baza pe care rulează aplicațiile în cadrul unui sistem de operare </a:t>
            </a:r>
            <a:r>
              <a:rPr lang="ro-RO" sz="2400" b="0" i="0" dirty="0">
                <a:solidFill>
                  <a:srgbClr val="333333"/>
                </a:solidFill>
                <a:effectLst/>
                <a:latin typeface="Verdana" panose="020B0604030504040204" pitchFamily="34" charset="0"/>
              </a:rPr>
              <a:t>și </a:t>
            </a:r>
            <a:r>
              <a:rPr lang="ro-RO" sz="2400" b="1" i="0" dirty="0">
                <a:solidFill>
                  <a:srgbClr val="333333"/>
                </a:solidFill>
                <a:effectLst/>
                <a:latin typeface="Verdana" panose="020B0604030504040204" pitchFamily="34" charset="0"/>
              </a:rPr>
              <a:t>izolează resursele software ale sistemului de operare</a:t>
            </a:r>
            <a:r>
              <a:rPr lang="ro-RO" sz="2400" b="0" i="0" dirty="0">
                <a:solidFill>
                  <a:srgbClr val="333333"/>
                </a:solidFill>
                <a:effectLst/>
                <a:latin typeface="Verdana" panose="020B0604030504040204" pitchFamily="34" charset="0"/>
              </a:rPr>
              <a:t> (memorie, </a:t>
            </a:r>
            <a:r>
              <a:rPr lang="ro-RO" sz="2400" b="0" i="0" dirty="0" err="1">
                <a:solidFill>
                  <a:srgbClr val="333333"/>
                </a:solidFill>
                <a:effectLst/>
                <a:latin typeface="Verdana" panose="020B0604030504040204" pitchFamily="34" charset="0"/>
              </a:rPr>
              <a:t>access</a:t>
            </a:r>
            <a:r>
              <a:rPr lang="ro-RO" sz="2400" b="0" i="0" dirty="0">
                <a:solidFill>
                  <a:srgbClr val="333333"/>
                </a:solidFill>
                <a:effectLst/>
                <a:latin typeface="Verdana" panose="020B0604030504040204" pitchFamily="34" charset="0"/>
              </a:rPr>
              <a:t> la rețea și fișiere, etc.).</a:t>
            </a:r>
            <a:endParaRPr lang="ru-RU" sz="2400" dirty="0"/>
          </a:p>
        </p:txBody>
      </p:sp>
    </p:spTree>
    <p:extLst>
      <p:ext uri="{BB962C8B-B14F-4D97-AF65-F5344CB8AC3E}">
        <p14:creationId xmlns:p14="http://schemas.microsoft.com/office/powerpoint/2010/main" val="1658353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DEB7E2-95E7-456A-9CA5-AC886A5EFD67}"/>
              </a:ext>
            </a:extLst>
          </p:cNvPr>
          <p:cNvSpPr>
            <a:spLocks noGrp="1"/>
          </p:cNvSpPr>
          <p:nvPr>
            <p:ph type="title"/>
          </p:nvPr>
        </p:nvSpPr>
        <p:spPr>
          <a:xfrm>
            <a:off x="1069848" y="0"/>
            <a:ext cx="10058400" cy="789709"/>
          </a:xfrm>
        </p:spPr>
        <p:txBody>
          <a:bodyPr>
            <a:normAutofit/>
          </a:bodyPr>
          <a:lstStyle/>
          <a:p>
            <a:r>
              <a:rPr lang="ro-RO" sz="3600" dirty="0"/>
              <a:t>continuare</a:t>
            </a:r>
            <a:endParaRPr lang="ru-RU" sz="3600" dirty="0"/>
          </a:p>
        </p:txBody>
      </p:sp>
      <p:sp>
        <p:nvSpPr>
          <p:cNvPr id="3" name="Объект 2">
            <a:extLst>
              <a:ext uri="{FF2B5EF4-FFF2-40B4-BE49-F238E27FC236}">
                <a16:creationId xmlns:a16="http://schemas.microsoft.com/office/drawing/2014/main" id="{EA8CD46D-809C-4919-9662-5EBCBB81021E}"/>
              </a:ext>
            </a:extLst>
          </p:cNvPr>
          <p:cNvSpPr>
            <a:spLocks noGrp="1"/>
          </p:cNvSpPr>
          <p:nvPr>
            <p:ph idx="1"/>
          </p:nvPr>
        </p:nvSpPr>
        <p:spPr>
          <a:xfrm>
            <a:off x="1069848" y="1436914"/>
            <a:ext cx="10058400" cy="5141168"/>
          </a:xfrm>
        </p:spPr>
        <p:txBody>
          <a:bodyPr>
            <a:normAutofit/>
          </a:bodyPr>
          <a:lstStyle/>
          <a:p>
            <a:pPr algn="just">
              <a:lnSpc>
                <a:spcPct val="150000"/>
              </a:lnSpc>
            </a:pPr>
            <a:r>
              <a:rPr lang="ro-RO" sz="2800" i="0" dirty="0">
                <a:solidFill>
                  <a:srgbClr val="333333"/>
                </a:solidFill>
                <a:effectLst/>
                <a:latin typeface="Open Sans" panose="020B0606030504020204" pitchFamily="34" charset="0"/>
              </a:rPr>
              <a:t>Diferența dintre o mașină virtuală și un </a:t>
            </a:r>
            <a:r>
              <a:rPr lang="ro-RO" sz="2800" i="1" dirty="0">
                <a:solidFill>
                  <a:srgbClr val="000000"/>
                </a:solidFill>
                <a:effectLst/>
                <a:latin typeface="Open Sans" panose="020B0606030504020204" pitchFamily="34" charset="0"/>
              </a:rPr>
              <a:t>container</a:t>
            </a:r>
            <a:r>
              <a:rPr lang="ro-RO" sz="2800" i="0" dirty="0">
                <a:solidFill>
                  <a:srgbClr val="333333"/>
                </a:solidFill>
                <a:effectLst/>
                <a:latin typeface="Open Sans" panose="020B0606030504020204" pitchFamily="34" charset="0"/>
              </a:rPr>
              <a:t> </a:t>
            </a:r>
            <a:r>
              <a:rPr lang="ro-RO" sz="2800" i="0" dirty="0" err="1">
                <a:solidFill>
                  <a:srgbClr val="333333"/>
                </a:solidFill>
                <a:effectLst/>
                <a:latin typeface="Open Sans" panose="020B0606030504020204" pitchFamily="34" charset="0"/>
              </a:rPr>
              <a:t>Docker</a:t>
            </a:r>
            <a:r>
              <a:rPr lang="ro-RO" sz="2800" i="0" dirty="0">
                <a:solidFill>
                  <a:srgbClr val="333333"/>
                </a:solidFill>
                <a:effectLst/>
                <a:latin typeface="Open Sans" panose="020B0606030504020204" pitchFamily="34" charset="0"/>
              </a:rPr>
              <a:t> este faptul că aceste containere </a:t>
            </a:r>
            <a:r>
              <a:rPr lang="ro-RO" sz="2800" b="1" i="0" dirty="0">
                <a:solidFill>
                  <a:srgbClr val="333333"/>
                </a:solidFill>
                <a:effectLst/>
                <a:latin typeface="Open Sans" panose="020B0606030504020204" pitchFamily="34" charset="0"/>
              </a:rPr>
              <a:t>vor avea într-un final același </a:t>
            </a:r>
            <a:r>
              <a:rPr lang="ro-RO" sz="2800" b="1" i="1" dirty="0" err="1">
                <a:solidFill>
                  <a:srgbClr val="000000"/>
                </a:solidFill>
                <a:effectLst/>
                <a:latin typeface="Open Sans" panose="020B0606030504020204" pitchFamily="34" charset="0"/>
              </a:rPr>
              <a:t>kernel</a:t>
            </a:r>
            <a:r>
              <a:rPr lang="ro-RO" sz="2800" b="1" i="0" dirty="0">
                <a:solidFill>
                  <a:srgbClr val="333333"/>
                </a:solidFill>
                <a:effectLst/>
                <a:latin typeface="Open Sans" panose="020B0606030504020204" pitchFamily="34" charset="0"/>
              </a:rPr>
              <a:t> și nu sunt legate de nicio infrastructură sau sistem de operare gazdă</a:t>
            </a:r>
            <a:r>
              <a:rPr lang="ro-RO" sz="2800" i="0" dirty="0">
                <a:solidFill>
                  <a:srgbClr val="333333"/>
                </a:solidFill>
                <a:effectLst/>
                <a:latin typeface="Open Sans" panose="020B0606030504020204" pitchFamily="34" charset="0"/>
              </a:rPr>
              <a:t>. </a:t>
            </a:r>
          </a:p>
          <a:p>
            <a:pPr algn="just">
              <a:lnSpc>
                <a:spcPct val="150000"/>
              </a:lnSpc>
            </a:pPr>
            <a:r>
              <a:rPr lang="ro-RO" sz="2800" i="0" dirty="0">
                <a:solidFill>
                  <a:srgbClr val="333333"/>
                </a:solidFill>
                <a:effectLst/>
                <a:latin typeface="Open Sans" panose="020B0606030504020204" pitchFamily="34" charset="0"/>
              </a:rPr>
              <a:t>O altă diferență este că </a:t>
            </a:r>
            <a:r>
              <a:rPr lang="ro-RO" sz="2800" b="1" i="0" dirty="0">
                <a:solidFill>
                  <a:srgbClr val="333333"/>
                </a:solidFill>
                <a:effectLst/>
                <a:latin typeface="Open Sans" panose="020B0606030504020204" pitchFamily="34" charset="0"/>
              </a:rPr>
              <a:t>nu te obligă la o limitare din punct de vedere al memoriei</a:t>
            </a:r>
            <a:r>
              <a:rPr lang="ro-RO" sz="2800" i="0" dirty="0">
                <a:solidFill>
                  <a:srgbClr val="333333"/>
                </a:solidFill>
                <a:effectLst/>
                <a:latin typeface="Open Sans" panose="020B0606030504020204" pitchFamily="34" charset="0"/>
              </a:rPr>
              <a:t>.</a:t>
            </a:r>
            <a:endParaRPr lang="ru-RU" sz="2800" dirty="0"/>
          </a:p>
        </p:txBody>
      </p:sp>
    </p:spTree>
    <p:extLst>
      <p:ext uri="{BB962C8B-B14F-4D97-AF65-F5344CB8AC3E}">
        <p14:creationId xmlns:p14="http://schemas.microsoft.com/office/powerpoint/2010/main" val="2533507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D9E1DA-4E1F-4193-ACEE-6BCDA192B015}"/>
              </a:ext>
            </a:extLst>
          </p:cNvPr>
          <p:cNvSpPr>
            <a:spLocks noGrp="1"/>
          </p:cNvSpPr>
          <p:nvPr>
            <p:ph type="title"/>
          </p:nvPr>
        </p:nvSpPr>
        <p:spPr>
          <a:xfrm>
            <a:off x="1069848" y="180110"/>
            <a:ext cx="10058400" cy="900546"/>
          </a:xfrm>
        </p:spPr>
        <p:txBody>
          <a:bodyPr>
            <a:normAutofit fontScale="90000"/>
          </a:bodyPr>
          <a:lstStyle/>
          <a:p>
            <a:r>
              <a:rPr lang="ro-RO" sz="4000" b="0" i="0" dirty="0">
                <a:solidFill>
                  <a:srgbClr val="333333"/>
                </a:solidFill>
                <a:effectLst/>
                <a:latin typeface="Verdana" panose="020B0604030504040204" pitchFamily="34" charset="0"/>
              </a:rPr>
              <a:t>Arhitectura </a:t>
            </a:r>
            <a:r>
              <a:rPr lang="ro-RO" sz="4000" b="0" i="0" dirty="0" err="1">
                <a:solidFill>
                  <a:srgbClr val="333333"/>
                </a:solidFill>
                <a:effectLst/>
                <a:latin typeface="Verdana" panose="020B0604030504040204" pitchFamily="34" charset="0"/>
              </a:rPr>
              <a:t>Docker</a:t>
            </a:r>
            <a:br>
              <a:rPr lang="ro-RO" b="0" i="0" dirty="0">
                <a:solidFill>
                  <a:srgbClr val="333333"/>
                </a:solidFill>
                <a:effectLst/>
                <a:latin typeface="Verdana" panose="020B0604030504040204" pitchFamily="34" charset="0"/>
              </a:rPr>
            </a:br>
            <a:endParaRPr lang="ru-RU" dirty="0"/>
          </a:p>
        </p:txBody>
      </p:sp>
      <p:sp>
        <p:nvSpPr>
          <p:cNvPr id="3" name="Объект 2">
            <a:extLst>
              <a:ext uri="{FF2B5EF4-FFF2-40B4-BE49-F238E27FC236}">
                <a16:creationId xmlns:a16="http://schemas.microsoft.com/office/drawing/2014/main" id="{014543C9-5FF2-4183-BF86-1B3A4E270750}"/>
              </a:ext>
            </a:extLst>
          </p:cNvPr>
          <p:cNvSpPr>
            <a:spLocks noGrp="1"/>
          </p:cNvSpPr>
          <p:nvPr>
            <p:ph idx="1"/>
          </p:nvPr>
        </p:nvSpPr>
        <p:spPr>
          <a:xfrm>
            <a:off x="1069848" y="762000"/>
            <a:ext cx="10058400" cy="6096000"/>
          </a:xfrm>
        </p:spPr>
        <p:txBody>
          <a:bodyPr>
            <a:normAutofit/>
          </a:bodyPr>
          <a:lstStyle/>
          <a:p>
            <a:pPr algn="just">
              <a:lnSpc>
                <a:spcPct val="150000"/>
              </a:lnSpc>
            </a:pPr>
            <a:r>
              <a:rPr lang="ro-RO" sz="2400" dirty="0" err="1"/>
              <a:t>Docker</a:t>
            </a:r>
            <a:r>
              <a:rPr lang="ro-RO" sz="2400" dirty="0"/>
              <a:t> are o arhitectură de tip </a:t>
            </a:r>
            <a:r>
              <a:rPr lang="ro-RO" sz="2400" b="1" dirty="0"/>
              <a:t>client-server,</a:t>
            </a:r>
            <a:r>
              <a:rPr lang="ro-RO" sz="2400" dirty="0"/>
              <a:t> așa cum se poate observa în imaginea de mai jos (preluată din documentația oficială </a:t>
            </a:r>
            <a:r>
              <a:rPr lang="ro-RO" sz="2400" dirty="0" err="1"/>
              <a:t>Docker</a:t>
            </a:r>
            <a:r>
              <a:rPr lang="ro-RO" sz="2400" dirty="0"/>
              <a:t>). </a:t>
            </a:r>
          </a:p>
          <a:p>
            <a:pPr algn="just">
              <a:lnSpc>
                <a:spcPct val="150000"/>
              </a:lnSpc>
            </a:pPr>
            <a:r>
              <a:rPr lang="ro-RO" sz="2400" dirty="0"/>
              <a:t>Clientul </a:t>
            </a:r>
            <a:r>
              <a:rPr lang="ro-RO" sz="2400" dirty="0" err="1"/>
              <a:t>Docker</a:t>
            </a:r>
            <a:r>
              <a:rPr lang="ro-RO" sz="2400" dirty="0"/>
              <a:t> comunică, prin intermediul unui API REST (peste </a:t>
            </a:r>
            <a:r>
              <a:rPr lang="ro-RO" sz="2400" dirty="0" err="1"/>
              <a:t>sockeți</a:t>
            </a:r>
            <a:r>
              <a:rPr lang="ro-RO" sz="2400" dirty="0"/>
              <a:t> UNIX sau peste o interfață de rețea), cu daemon-</a:t>
            </a:r>
            <a:r>
              <a:rPr lang="ro-RO" sz="2400" dirty="0" err="1"/>
              <a:t>ul</a:t>
            </a:r>
            <a:r>
              <a:rPr lang="ro-RO" sz="2400" dirty="0"/>
              <a:t> de </a:t>
            </a:r>
            <a:r>
              <a:rPr lang="ro-RO" sz="2400" dirty="0" err="1"/>
              <a:t>Docker</a:t>
            </a:r>
            <a:r>
              <a:rPr lang="ro-RO" sz="2400" dirty="0"/>
              <a:t> (serverul), care se ocupă de crearea, rularea și distribuția de containere </a:t>
            </a:r>
            <a:r>
              <a:rPr lang="ro-RO" sz="2400" dirty="0" err="1"/>
              <a:t>Docker</a:t>
            </a:r>
            <a:r>
              <a:rPr lang="ro-RO" sz="2400" dirty="0"/>
              <a:t>.</a:t>
            </a:r>
          </a:p>
          <a:p>
            <a:pPr algn="just">
              <a:lnSpc>
                <a:spcPct val="150000"/>
              </a:lnSpc>
            </a:pPr>
            <a:r>
              <a:rPr lang="ro-RO" sz="2400" dirty="0"/>
              <a:t> Clientul și daemon-</a:t>
            </a:r>
            <a:r>
              <a:rPr lang="ro-RO" sz="2400" dirty="0" err="1"/>
              <a:t>ul</a:t>
            </a:r>
            <a:r>
              <a:rPr lang="ro-RO" sz="2400" dirty="0"/>
              <a:t> pot rula pe același sistem sau pe sisteme diferite. </a:t>
            </a:r>
          </a:p>
          <a:p>
            <a:pPr algn="just">
              <a:lnSpc>
                <a:spcPct val="150000"/>
              </a:lnSpc>
            </a:pPr>
            <a:r>
              <a:rPr lang="ro-RO" sz="2400" dirty="0"/>
              <a:t>Un registru </a:t>
            </a:r>
            <a:r>
              <a:rPr lang="ro-RO" sz="2400" dirty="0" err="1"/>
              <a:t>Docker</a:t>
            </a:r>
            <a:r>
              <a:rPr lang="ro-RO" sz="2400" dirty="0"/>
              <a:t> are rolul de a stoca imagini.</a:t>
            </a:r>
            <a:endParaRPr lang="ru-RU" sz="2400" dirty="0"/>
          </a:p>
        </p:txBody>
      </p:sp>
    </p:spTree>
    <p:extLst>
      <p:ext uri="{BB962C8B-B14F-4D97-AF65-F5344CB8AC3E}">
        <p14:creationId xmlns:p14="http://schemas.microsoft.com/office/powerpoint/2010/main" val="1353476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0AF93C-12EA-4655-9656-269832A328B1}"/>
              </a:ext>
            </a:extLst>
          </p:cNvPr>
          <p:cNvSpPr>
            <a:spLocks noGrp="1"/>
          </p:cNvSpPr>
          <p:nvPr>
            <p:ph type="title"/>
          </p:nvPr>
        </p:nvSpPr>
        <p:spPr>
          <a:xfrm>
            <a:off x="1069848" y="0"/>
            <a:ext cx="10058400" cy="831273"/>
          </a:xfrm>
        </p:spPr>
        <p:txBody>
          <a:bodyPr>
            <a:normAutofit/>
          </a:bodyPr>
          <a:lstStyle/>
          <a:p>
            <a:r>
              <a:rPr lang="ro-RO" sz="3600" dirty="0"/>
              <a:t>continuare</a:t>
            </a:r>
            <a:endParaRPr lang="ru-RU" sz="3600" dirty="0"/>
          </a:p>
        </p:txBody>
      </p:sp>
      <p:pic>
        <p:nvPicPr>
          <p:cNvPr id="3074" name="Picture 2">
            <a:extLst>
              <a:ext uri="{FF2B5EF4-FFF2-40B4-BE49-F238E27FC236}">
                <a16:creationId xmlns:a16="http://schemas.microsoft.com/office/drawing/2014/main" id="{E2C487DD-96AD-44E6-8041-57FBA21EBEE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24197" y="2120900"/>
            <a:ext cx="7749956" cy="4051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8322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9929E1-1BC3-4500-AD12-F918D3AB3E9D}"/>
              </a:ext>
            </a:extLst>
          </p:cNvPr>
          <p:cNvSpPr>
            <a:spLocks noGrp="1"/>
          </p:cNvSpPr>
          <p:nvPr>
            <p:ph type="title"/>
          </p:nvPr>
        </p:nvSpPr>
        <p:spPr>
          <a:xfrm>
            <a:off x="1069848" y="110836"/>
            <a:ext cx="10058400" cy="1302328"/>
          </a:xfrm>
        </p:spPr>
        <p:txBody>
          <a:bodyPr>
            <a:normAutofit/>
          </a:bodyPr>
          <a:lstStyle/>
          <a:p>
            <a:r>
              <a:rPr lang="ro-RO" sz="3600" b="0" i="0" dirty="0">
                <a:solidFill>
                  <a:srgbClr val="333333"/>
                </a:solidFill>
                <a:effectLst/>
                <a:latin typeface="Verdana" panose="020B0604030504040204" pitchFamily="34" charset="0"/>
              </a:rPr>
              <a:t>Instalare</a:t>
            </a:r>
            <a:br>
              <a:rPr lang="ro-RO" sz="3600" b="0" i="0" dirty="0">
                <a:solidFill>
                  <a:srgbClr val="333333"/>
                </a:solidFill>
                <a:effectLst/>
                <a:latin typeface="Verdana" panose="020B0604030504040204" pitchFamily="34" charset="0"/>
              </a:rPr>
            </a:br>
            <a:endParaRPr lang="ru-RU" sz="3600" dirty="0"/>
          </a:p>
        </p:txBody>
      </p:sp>
      <p:sp>
        <p:nvSpPr>
          <p:cNvPr id="3" name="Объект 2">
            <a:extLst>
              <a:ext uri="{FF2B5EF4-FFF2-40B4-BE49-F238E27FC236}">
                <a16:creationId xmlns:a16="http://schemas.microsoft.com/office/drawing/2014/main" id="{2184EBCF-D2E1-413B-B592-AD4312E20ED8}"/>
              </a:ext>
            </a:extLst>
          </p:cNvPr>
          <p:cNvSpPr>
            <a:spLocks noGrp="1"/>
          </p:cNvSpPr>
          <p:nvPr>
            <p:ph idx="1"/>
          </p:nvPr>
        </p:nvSpPr>
        <p:spPr>
          <a:xfrm>
            <a:off x="1069848" y="900545"/>
            <a:ext cx="10058400" cy="5846619"/>
          </a:xfrm>
        </p:spPr>
        <p:txBody>
          <a:bodyPr>
            <a:normAutofit fontScale="92500" lnSpcReduction="10000"/>
          </a:bodyPr>
          <a:lstStyle/>
          <a:p>
            <a:pPr algn="just">
              <a:lnSpc>
                <a:spcPct val="150000"/>
              </a:lnSpc>
            </a:pPr>
            <a:r>
              <a:rPr lang="ro-RO" sz="2400" b="0" i="0" dirty="0" err="1">
                <a:solidFill>
                  <a:srgbClr val="333333"/>
                </a:solidFill>
                <a:effectLst/>
                <a:latin typeface="Verdana" panose="020B0604030504040204" pitchFamily="34" charset="0"/>
              </a:rPr>
              <a:t>Docker</a:t>
            </a:r>
            <a:r>
              <a:rPr lang="ro-RO" sz="2400" b="0" i="0" dirty="0">
                <a:solidFill>
                  <a:srgbClr val="333333"/>
                </a:solidFill>
                <a:effectLst/>
                <a:latin typeface="Verdana" panose="020B0604030504040204" pitchFamily="34" charset="0"/>
              </a:rPr>
              <a:t> este disponibil în două variante:</a:t>
            </a:r>
          </a:p>
          <a:p>
            <a:pPr algn="just">
              <a:lnSpc>
                <a:spcPct val="150000"/>
              </a:lnSpc>
            </a:pPr>
            <a:r>
              <a:rPr lang="ro-RO" sz="2400" b="0" i="0" dirty="0">
                <a:solidFill>
                  <a:srgbClr val="333333"/>
                </a:solidFill>
                <a:effectLst/>
                <a:latin typeface="Verdana" panose="020B0604030504040204" pitchFamily="34" charset="0"/>
              </a:rPr>
              <a:t> </a:t>
            </a:r>
            <a:r>
              <a:rPr lang="ro-RO" sz="2400" b="1" i="0" dirty="0" err="1">
                <a:solidFill>
                  <a:srgbClr val="333333"/>
                </a:solidFill>
                <a:effectLst/>
                <a:latin typeface="Verdana" panose="020B0604030504040204" pitchFamily="34" charset="0"/>
              </a:rPr>
              <a:t>Community</a:t>
            </a:r>
            <a:r>
              <a:rPr lang="ro-RO" sz="2400" b="1" i="0" dirty="0">
                <a:solidFill>
                  <a:srgbClr val="333333"/>
                </a:solidFill>
                <a:effectLst/>
                <a:latin typeface="Verdana" panose="020B0604030504040204" pitchFamily="34" charset="0"/>
              </a:rPr>
              <a:t> </a:t>
            </a:r>
            <a:r>
              <a:rPr lang="ro-RO" sz="2400" b="1" i="0" dirty="0" err="1">
                <a:solidFill>
                  <a:srgbClr val="333333"/>
                </a:solidFill>
                <a:effectLst/>
                <a:latin typeface="Verdana" panose="020B0604030504040204" pitchFamily="34" charset="0"/>
              </a:rPr>
              <a:t>Edition</a:t>
            </a:r>
            <a:r>
              <a:rPr lang="ro-RO" sz="2400" b="1" i="0" dirty="0">
                <a:solidFill>
                  <a:srgbClr val="333333"/>
                </a:solidFill>
                <a:effectLst/>
                <a:latin typeface="Verdana" panose="020B0604030504040204" pitchFamily="34" charset="0"/>
              </a:rPr>
              <a:t> (CE) </a:t>
            </a:r>
          </a:p>
          <a:p>
            <a:pPr algn="just">
              <a:lnSpc>
                <a:spcPct val="150000"/>
              </a:lnSpc>
            </a:pPr>
            <a:r>
              <a:rPr lang="ro-RO" sz="2400" b="1" i="0" dirty="0">
                <a:solidFill>
                  <a:srgbClr val="333333"/>
                </a:solidFill>
                <a:effectLst/>
                <a:latin typeface="Verdana" panose="020B0604030504040204" pitchFamily="34" charset="0"/>
              </a:rPr>
              <a:t> Enterprise </a:t>
            </a:r>
            <a:r>
              <a:rPr lang="ro-RO" sz="2400" b="1" i="0" dirty="0" err="1">
                <a:solidFill>
                  <a:srgbClr val="333333"/>
                </a:solidFill>
                <a:effectLst/>
                <a:latin typeface="Verdana" panose="020B0604030504040204" pitchFamily="34" charset="0"/>
              </a:rPr>
              <a:t>Edition</a:t>
            </a:r>
            <a:r>
              <a:rPr lang="ro-RO" sz="2400" b="1" i="0" dirty="0">
                <a:solidFill>
                  <a:srgbClr val="333333"/>
                </a:solidFill>
                <a:effectLst/>
                <a:latin typeface="Verdana" panose="020B0604030504040204" pitchFamily="34" charset="0"/>
              </a:rPr>
              <a:t> (EE). </a:t>
            </a:r>
          </a:p>
          <a:p>
            <a:pPr algn="just">
              <a:lnSpc>
                <a:spcPct val="150000"/>
              </a:lnSpc>
            </a:pPr>
            <a:r>
              <a:rPr lang="ro-RO" sz="2400" b="0" i="0" dirty="0" err="1">
                <a:solidFill>
                  <a:srgbClr val="333333"/>
                </a:solidFill>
                <a:effectLst/>
                <a:latin typeface="Verdana" panose="020B0604030504040204" pitchFamily="34" charset="0"/>
              </a:rPr>
              <a:t>Docker</a:t>
            </a:r>
            <a:r>
              <a:rPr lang="ro-RO" sz="2400" b="0" i="0" dirty="0">
                <a:solidFill>
                  <a:srgbClr val="333333"/>
                </a:solidFill>
                <a:effectLst/>
                <a:latin typeface="Verdana" panose="020B0604030504040204" pitchFamily="34" charset="0"/>
              </a:rPr>
              <a:t> CE este </a:t>
            </a:r>
            <a:r>
              <a:rPr lang="ro-RO" sz="2400" b="1" i="0" dirty="0">
                <a:solidFill>
                  <a:srgbClr val="333333"/>
                </a:solidFill>
                <a:effectLst/>
                <a:latin typeface="Verdana" panose="020B0604030504040204" pitchFamily="34" charset="0"/>
              </a:rPr>
              <a:t>util pentru dezvoltatori și echipe mici </a:t>
            </a:r>
            <a:r>
              <a:rPr lang="ro-RO" sz="2400" b="0" i="0" dirty="0">
                <a:solidFill>
                  <a:srgbClr val="333333"/>
                </a:solidFill>
                <a:effectLst/>
                <a:latin typeface="Verdana" panose="020B0604030504040204" pitchFamily="34" charset="0"/>
              </a:rPr>
              <a:t>care vor să construiască aplicații bazate pe containere.  </a:t>
            </a:r>
          </a:p>
          <a:p>
            <a:pPr algn="just">
              <a:lnSpc>
                <a:spcPct val="150000"/>
              </a:lnSpc>
            </a:pPr>
            <a:r>
              <a:rPr lang="ro-RO" sz="2400" b="0" i="0" dirty="0" err="1">
                <a:solidFill>
                  <a:srgbClr val="333333"/>
                </a:solidFill>
                <a:effectLst/>
                <a:latin typeface="Verdana" panose="020B0604030504040204" pitchFamily="34" charset="0"/>
              </a:rPr>
              <a:t>Docker</a:t>
            </a:r>
            <a:r>
              <a:rPr lang="ro-RO" sz="2400" b="0" i="0" dirty="0">
                <a:solidFill>
                  <a:srgbClr val="333333"/>
                </a:solidFill>
                <a:effectLst/>
                <a:latin typeface="Verdana" panose="020B0604030504040204" pitchFamily="34" charset="0"/>
              </a:rPr>
              <a:t> EE a fost creat </a:t>
            </a:r>
            <a:r>
              <a:rPr lang="ro-RO" sz="2400" b="1" i="0" dirty="0">
                <a:solidFill>
                  <a:srgbClr val="333333"/>
                </a:solidFill>
                <a:effectLst/>
                <a:latin typeface="Verdana" panose="020B0604030504040204" pitchFamily="34" charset="0"/>
              </a:rPr>
              <a:t>pentru dezvoltare </a:t>
            </a:r>
            <a:r>
              <a:rPr lang="ro-RO" sz="2400" b="1" i="0" dirty="0" err="1">
                <a:solidFill>
                  <a:srgbClr val="333333"/>
                </a:solidFill>
                <a:effectLst/>
                <a:latin typeface="Verdana" panose="020B0604030504040204" pitchFamily="34" charset="0"/>
              </a:rPr>
              <a:t>enterprise</a:t>
            </a:r>
            <a:r>
              <a:rPr lang="ro-RO" sz="2400" b="1" i="0" dirty="0">
                <a:solidFill>
                  <a:srgbClr val="333333"/>
                </a:solidFill>
                <a:effectLst/>
                <a:latin typeface="Verdana" panose="020B0604030504040204" pitchFamily="34" charset="0"/>
              </a:rPr>
              <a:t> și echipe IT care scriu și rulează aplicații</a:t>
            </a:r>
            <a:r>
              <a:rPr lang="ro-RO" sz="2400" b="0" i="0" dirty="0">
                <a:solidFill>
                  <a:srgbClr val="333333"/>
                </a:solidFill>
                <a:effectLst/>
                <a:latin typeface="Verdana" panose="020B0604030504040204" pitchFamily="34" charset="0"/>
              </a:rPr>
              <a:t> critice de business pe scară largă. Versiunea </a:t>
            </a:r>
            <a:r>
              <a:rPr lang="ro-RO" sz="2400" b="0" i="0" dirty="0" err="1">
                <a:solidFill>
                  <a:srgbClr val="333333"/>
                </a:solidFill>
                <a:effectLst/>
                <a:latin typeface="Verdana" panose="020B0604030504040204" pitchFamily="34" charset="0"/>
              </a:rPr>
              <a:t>Docker</a:t>
            </a:r>
            <a:r>
              <a:rPr lang="ro-RO" sz="2400" b="0" i="0" dirty="0">
                <a:solidFill>
                  <a:srgbClr val="333333"/>
                </a:solidFill>
                <a:effectLst/>
                <a:latin typeface="Verdana" panose="020B0604030504040204" pitchFamily="34" charset="0"/>
              </a:rPr>
              <a:t> CE este gratuită, pe când EE este disponibilă cu subscripție. </a:t>
            </a:r>
            <a:r>
              <a:rPr lang="ro-RO" sz="2400" b="0" i="0" dirty="0" err="1">
                <a:solidFill>
                  <a:srgbClr val="333333"/>
                </a:solidFill>
                <a:effectLst/>
                <a:latin typeface="Verdana" panose="020B0604030504040204" pitchFamily="34" charset="0"/>
              </a:rPr>
              <a:t>Docker</a:t>
            </a:r>
            <a:r>
              <a:rPr lang="ro-RO" sz="2400" b="0" i="0" dirty="0">
                <a:solidFill>
                  <a:srgbClr val="333333"/>
                </a:solidFill>
                <a:effectLst/>
                <a:latin typeface="Verdana" panose="020B0604030504040204" pitchFamily="34" charset="0"/>
              </a:rPr>
              <a:t> este disponibil atât pe platforme desktop (Windows, </a:t>
            </a:r>
            <a:r>
              <a:rPr lang="ro-RO" sz="2400" b="0" i="0" dirty="0" err="1">
                <a:solidFill>
                  <a:srgbClr val="333333"/>
                </a:solidFill>
                <a:effectLst/>
                <a:latin typeface="Verdana" panose="020B0604030504040204" pitchFamily="34" charset="0"/>
              </a:rPr>
              <a:t>macOS</a:t>
            </a:r>
            <a:r>
              <a:rPr lang="ro-RO" sz="2400" b="0" i="0" dirty="0">
                <a:solidFill>
                  <a:srgbClr val="333333"/>
                </a:solidFill>
                <a:effectLst/>
                <a:latin typeface="Verdana" panose="020B0604030504040204" pitchFamily="34" charset="0"/>
              </a:rPr>
              <a:t>), cât și </a:t>
            </a:r>
            <a:r>
              <a:rPr lang="ro-RO" sz="2400" b="0" i="0" dirty="0" err="1">
                <a:solidFill>
                  <a:srgbClr val="333333"/>
                </a:solidFill>
                <a:effectLst/>
                <a:latin typeface="Verdana" panose="020B0604030504040204" pitchFamily="34" charset="0"/>
              </a:rPr>
              <a:t>Cloud</a:t>
            </a:r>
            <a:r>
              <a:rPr lang="ro-RO" sz="2400" b="0" i="0" dirty="0">
                <a:solidFill>
                  <a:srgbClr val="333333"/>
                </a:solidFill>
                <a:effectLst/>
                <a:latin typeface="Verdana" panose="020B0604030504040204" pitchFamily="34" charset="0"/>
              </a:rPr>
              <a:t> (Amazon Web Services, Microsoft </a:t>
            </a:r>
            <a:r>
              <a:rPr lang="ro-RO" sz="2400" b="0" i="0" dirty="0" err="1">
                <a:solidFill>
                  <a:srgbClr val="333333"/>
                </a:solidFill>
                <a:effectLst/>
                <a:latin typeface="Verdana" panose="020B0604030504040204" pitchFamily="34" charset="0"/>
              </a:rPr>
              <a:t>Azure</a:t>
            </a:r>
            <a:r>
              <a:rPr lang="ro-RO" sz="2400" b="0" i="0" dirty="0">
                <a:solidFill>
                  <a:srgbClr val="333333"/>
                </a:solidFill>
                <a:effectLst/>
                <a:latin typeface="Verdana" panose="020B0604030504040204" pitchFamily="34" charset="0"/>
              </a:rPr>
              <a:t>) sau server (</a:t>
            </a:r>
            <a:r>
              <a:rPr lang="ro-RO" sz="2400" b="0" i="0" dirty="0" err="1">
                <a:solidFill>
                  <a:srgbClr val="333333"/>
                </a:solidFill>
                <a:effectLst/>
                <a:latin typeface="Verdana" panose="020B0604030504040204" pitchFamily="34" charset="0"/>
              </a:rPr>
              <a:t>CentOS</a:t>
            </a:r>
            <a:r>
              <a:rPr lang="ro-RO" sz="2400" b="0" i="0" dirty="0">
                <a:solidFill>
                  <a:srgbClr val="333333"/>
                </a:solidFill>
                <a:effectLst/>
                <a:latin typeface="Verdana" panose="020B0604030504040204" pitchFamily="34" charset="0"/>
              </a:rPr>
              <a:t>, </a:t>
            </a:r>
            <a:r>
              <a:rPr lang="ro-RO" sz="2400" b="0" i="0" dirty="0" err="1">
                <a:solidFill>
                  <a:srgbClr val="333333"/>
                </a:solidFill>
                <a:effectLst/>
                <a:latin typeface="Verdana" panose="020B0604030504040204" pitchFamily="34" charset="0"/>
              </a:rPr>
              <a:t>Fedora</a:t>
            </a:r>
            <a:r>
              <a:rPr lang="ro-RO" sz="2400" b="0" i="0" dirty="0">
                <a:solidFill>
                  <a:srgbClr val="333333"/>
                </a:solidFill>
                <a:effectLst/>
                <a:latin typeface="Verdana" panose="020B0604030504040204" pitchFamily="34" charset="0"/>
              </a:rPr>
              <a:t>, </a:t>
            </a:r>
            <a:r>
              <a:rPr lang="ro-RO" sz="2400" b="0" i="0" dirty="0" err="1">
                <a:solidFill>
                  <a:srgbClr val="333333"/>
                </a:solidFill>
                <a:effectLst/>
                <a:latin typeface="Verdana" panose="020B0604030504040204" pitchFamily="34" charset="0"/>
              </a:rPr>
              <a:t>Ubuntu</a:t>
            </a:r>
            <a:r>
              <a:rPr lang="ro-RO" sz="2400" b="0" i="0" dirty="0">
                <a:solidFill>
                  <a:srgbClr val="333333"/>
                </a:solidFill>
                <a:effectLst/>
                <a:latin typeface="Verdana" panose="020B0604030504040204" pitchFamily="34" charset="0"/>
              </a:rPr>
              <a:t>, Windows Server, etc.).</a:t>
            </a:r>
            <a:endParaRPr lang="ru-RU" sz="2400" dirty="0"/>
          </a:p>
        </p:txBody>
      </p:sp>
    </p:spTree>
    <p:extLst>
      <p:ext uri="{BB962C8B-B14F-4D97-AF65-F5344CB8AC3E}">
        <p14:creationId xmlns:p14="http://schemas.microsoft.com/office/powerpoint/2010/main" val="2254279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7CB7F5-387B-4BC6-A16D-6B70DBE9CA8F}"/>
              </a:ext>
            </a:extLst>
          </p:cNvPr>
          <p:cNvSpPr>
            <a:spLocks noGrp="1"/>
          </p:cNvSpPr>
          <p:nvPr>
            <p:ph type="title"/>
          </p:nvPr>
        </p:nvSpPr>
        <p:spPr>
          <a:xfrm>
            <a:off x="1069848" y="180109"/>
            <a:ext cx="10058400" cy="505691"/>
          </a:xfrm>
        </p:spPr>
        <p:txBody>
          <a:bodyPr>
            <a:noAutofit/>
          </a:bodyPr>
          <a:lstStyle/>
          <a:p>
            <a:r>
              <a:rPr lang="ro-RO" sz="3600" b="1" i="0" dirty="0">
                <a:solidFill>
                  <a:srgbClr val="333333"/>
                </a:solidFill>
                <a:effectLst/>
                <a:latin typeface="Roboto" panose="02000000000000000000" pitchFamily="2" charset="0"/>
              </a:rPr>
              <a:t>Apariția containerelor</a:t>
            </a:r>
            <a:endParaRPr lang="ru-RU" sz="3600" dirty="0"/>
          </a:p>
        </p:txBody>
      </p:sp>
      <p:sp>
        <p:nvSpPr>
          <p:cNvPr id="3" name="Объект 2">
            <a:extLst>
              <a:ext uri="{FF2B5EF4-FFF2-40B4-BE49-F238E27FC236}">
                <a16:creationId xmlns:a16="http://schemas.microsoft.com/office/drawing/2014/main" id="{31EDAF45-FA49-4B69-9FAB-B05147DBB439}"/>
              </a:ext>
            </a:extLst>
          </p:cNvPr>
          <p:cNvSpPr>
            <a:spLocks noGrp="1"/>
          </p:cNvSpPr>
          <p:nvPr>
            <p:ph idx="1"/>
          </p:nvPr>
        </p:nvSpPr>
        <p:spPr>
          <a:xfrm>
            <a:off x="457200" y="803563"/>
            <a:ext cx="10671048" cy="5951799"/>
          </a:xfrm>
        </p:spPr>
        <p:txBody>
          <a:bodyPr>
            <a:normAutofit lnSpcReduction="10000"/>
          </a:bodyPr>
          <a:lstStyle/>
          <a:p>
            <a:pPr algn="just">
              <a:lnSpc>
                <a:spcPct val="150000"/>
              </a:lnSpc>
            </a:pPr>
            <a:r>
              <a:rPr lang="ro-RO" sz="2400" b="0" i="0" dirty="0">
                <a:solidFill>
                  <a:srgbClr val="333333"/>
                </a:solidFill>
                <a:effectLst/>
                <a:latin typeface="Times New Roman" panose="02020603050405020304" pitchFamily="18" charset="0"/>
                <a:cs typeface="Times New Roman" panose="02020603050405020304" pitchFamily="18" charset="0"/>
              </a:rPr>
              <a:t>Cu evoluția tehnologiilor și a aplicațiilor, paradigma s-a schimbat, iar problema principală a devenit consumul ridicat de resurse generat de nivelul suplimentar de abstractizare. </a:t>
            </a:r>
          </a:p>
          <a:p>
            <a:pPr algn="just">
              <a:lnSpc>
                <a:spcPct val="150000"/>
              </a:lnSpc>
            </a:pPr>
            <a:r>
              <a:rPr lang="ro-RO" sz="2400" b="0" i="0" dirty="0">
                <a:solidFill>
                  <a:srgbClr val="333333"/>
                </a:solidFill>
                <a:effectLst/>
                <a:latin typeface="Times New Roman" panose="02020603050405020304" pitchFamily="18" charset="0"/>
                <a:cs typeface="Times New Roman" panose="02020603050405020304" pitchFamily="18" charset="0"/>
              </a:rPr>
              <a:t>Acest fapt a favorizat apariția și utilizarea conceptului de container. </a:t>
            </a:r>
          </a:p>
          <a:p>
            <a:pPr algn="just">
              <a:lnSpc>
                <a:spcPct val="150000"/>
              </a:lnSpc>
            </a:pPr>
            <a:r>
              <a:rPr lang="ro-RO" sz="2400" b="1" dirty="0">
                <a:solidFill>
                  <a:srgbClr val="333333"/>
                </a:solidFill>
                <a:effectLst/>
                <a:latin typeface="Times New Roman" panose="02020603050405020304" pitchFamily="18" charset="0"/>
                <a:cs typeface="Times New Roman" panose="02020603050405020304" pitchFamily="18" charset="0"/>
              </a:rPr>
              <a:t>Containerele reprezintă unități software compuse din codul sursă al unei aplicații și dependințele software necesare rulării acesteia, ce rulează într-o manieră independentă și izolată față de alte procese existente la nivelul sistemului de operare gazdă. </a:t>
            </a:r>
          </a:p>
          <a:p>
            <a:pPr algn="just">
              <a:lnSpc>
                <a:spcPct val="150000"/>
              </a:lnSpc>
            </a:pPr>
            <a:r>
              <a:rPr lang="ro-RO" sz="2400" b="0" i="0" dirty="0">
                <a:solidFill>
                  <a:srgbClr val="333333"/>
                </a:solidFill>
                <a:effectLst/>
                <a:latin typeface="Times New Roman" panose="02020603050405020304" pitchFamily="18" charset="0"/>
                <a:cs typeface="Times New Roman" panose="02020603050405020304" pitchFamily="18" charset="0"/>
              </a:rPr>
              <a:t>Avantajele aduse de containere sunt:</a:t>
            </a:r>
          </a:p>
          <a:p>
            <a:pPr algn="just">
              <a:lnSpc>
                <a:spcPct val="150000"/>
              </a:lnSpc>
            </a:pPr>
            <a:r>
              <a:rPr lang="ro-RO" sz="2400" b="0" i="0" dirty="0">
                <a:solidFill>
                  <a:srgbClr val="333333"/>
                </a:solidFill>
                <a:effectLst/>
                <a:latin typeface="Times New Roman" panose="02020603050405020304" pitchFamily="18" charset="0"/>
                <a:cs typeface="Times New Roman" panose="02020603050405020304" pitchFamily="18" charset="0"/>
              </a:rPr>
              <a:t> </a:t>
            </a:r>
            <a:r>
              <a:rPr lang="ro-RO" sz="2400" b="1" i="1" dirty="0">
                <a:solidFill>
                  <a:srgbClr val="333333"/>
                </a:solidFill>
                <a:effectLst/>
                <a:latin typeface="Times New Roman" panose="02020603050405020304" pitchFamily="18" charset="0"/>
                <a:cs typeface="Times New Roman" panose="02020603050405020304" pitchFamily="18" charset="0"/>
              </a:rPr>
              <a:t>dimensiunea redusă, portabilitatea și consumul redus de resurse</a:t>
            </a:r>
            <a:r>
              <a:rPr lang="ro-RO" sz="2400" b="0" i="0" dirty="0">
                <a:solidFill>
                  <a:srgbClr val="333333"/>
                </a:solidFill>
                <a:effectLst/>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4622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FE3DFC-C390-4A85-B640-E243FF34932F}"/>
              </a:ext>
            </a:extLst>
          </p:cNvPr>
          <p:cNvSpPr>
            <a:spLocks noGrp="1"/>
          </p:cNvSpPr>
          <p:nvPr>
            <p:ph type="title"/>
          </p:nvPr>
        </p:nvSpPr>
        <p:spPr>
          <a:xfrm>
            <a:off x="1069848" y="110836"/>
            <a:ext cx="10058400" cy="969819"/>
          </a:xfrm>
        </p:spPr>
        <p:txBody>
          <a:bodyPr>
            <a:normAutofit/>
          </a:bodyPr>
          <a:lstStyle/>
          <a:p>
            <a:r>
              <a:rPr lang="ro-RO" dirty="0" err="1"/>
              <a:t>Docker</a:t>
            </a:r>
            <a:r>
              <a:rPr lang="ro-RO" dirty="0"/>
              <a:t> </a:t>
            </a:r>
            <a:r>
              <a:rPr lang="ro-RO" b="1" i="1" dirty="0" err="1">
                <a:solidFill>
                  <a:srgbClr val="000000"/>
                </a:solidFill>
                <a:effectLst/>
                <a:latin typeface="Open Sans" panose="020B0606030504020204" pitchFamily="34" charset="0"/>
              </a:rPr>
              <a:t>tool</a:t>
            </a:r>
            <a:r>
              <a:rPr lang="ro-RO" b="1" i="0" dirty="0">
                <a:solidFill>
                  <a:srgbClr val="333333"/>
                </a:solidFill>
                <a:effectLst/>
                <a:latin typeface="Open Sans" panose="020B0606030504020204" pitchFamily="34" charset="0"/>
              </a:rPr>
              <a:t>-uri</a:t>
            </a:r>
            <a:endParaRPr lang="ru-RU" dirty="0"/>
          </a:p>
        </p:txBody>
      </p:sp>
      <p:sp>
        <p:nvSpPr>
          <p:cNvPr id="3" name="Объект 2">
            <a:extLst>
              <a:ext uri="{FF2B5EF4-FFF2-40B4-BE49-F238E27FC236}">
                <a16:creationId xmlns:a16="http://schemas.microsoft.com/office/drawing/2014/main" id="{6CFE3A41-EBE9-4555-B688-E956296F9836}"/>
              </a:ext>
            </a:extLst>
          </p:cNvPr>
          <p:cNvSpPr>
            <a:spLocks noGrp="1"/>
          </p:cNvSpPr>
          <p:nvPr>
            <p:ph idx="1"/>
          </p:nvPr>
        </p:nvSpPr>
        <p:spPr>
          <a:xfrm>
            <a:off x="1069848" y="1080655"/>
            <a:ext cx="10058400" cy="5666509"/>
          </a:xfrm>
        </p:spPr>
        <p:txBody>
          <a:bodyPr>
            <a:normAutofit/>
          </a:bodyPr>
          <a:lstStyle/>
          <a:p>
            <a:pPr>
              <a:lnSpc>
                <a:spcPct val="150000"/>
              </a:lnSpc>
            </a:pPr>
            <a:r>
              <a:rPr lang="ro-RO" sz="2400" b="1" i="0" dirty="0" err="1">
                <a:solidFill>
                  <a:srgbClr val="333333"/>
                </a:solidFill>
                <a:effectLst/>
                <a:latin typeface="Open Sans" panose="020B0606030504020204" pitchFamily="34" charset="0"/>
              </a:rPr>
              <a:t>Docker</a:t>
            </a:r>
            <a:r>
              <a:rPr lang="ro-RO" sz="2400" b="1" i="0" dirty="0">
                <a:solidFill>
                  <a:srgbClr val="333333"/>
                </a:solidFill>
                <a:effectLst/>
                <a:latin typeface="Open Sans" panose="020B0606030504020204" pitchFamily="34" charset="0"/>
              </a:rPr>
              <a:t> furnizează un set de </a:t>
            </a:r>
            <a:r>
              <a:rPr lang="ro-RO" sz="2400" b="1" i="1" dirty="0" err="1">
                <a:solidFill>
                  <a:srgbClr val="000000"/>
                </a:solidFill>
                <a:effectLst/>
                <a:latin typeface="Open Sans" panose="020B0606030504020204" pitchFamily="34" charset="0"/>
              </a:rPr>
              <a:t>tool</a:t>
            </a:r>
            <a:r>
              <a:rPr lang="ro-RO" sz="2400" b="1" i="0" dirty="0">
                <a:solidFill>
                  <a:srgbClr val="333333"/>
                </a:solidFill>
                <a:effectLst/>
                <a:latin typeface="Open Sans" panose="020B0606030504020204" pitchFamily="34" charset="0"/>
              </a:rPr>
              <a:t>-uri precum: </a:t>
            </a:r>
          </a:p>
          <a:p>
            <a:pPr>
              <a:lnSpc>
                <a:spcPct val="150000"/>
              </a:lnSpc>
            </a:pPr>
            <a:r>
              <a:rPr lang="ro-RO" sz="2400" b="1" i="0" dirty="0" err="1">
                <a:solidFill>
                  <a:srgbClr val="333333"/>
                </a:solidFill>
                <a:effectLst/>
                <a:latin typeface="Open Sans" panose="020B0606030504020204" pitchFamily="34" charset="0"/>
              </a:rPr>
              <a:t>Docker</a:t>
            </a:r>
            <a:r>
              <a:rPr lang="ro-RO" sz="2400" b="1" i="0" dirty="0">
                <a:solidFill>
                  <a:srgbClr val="333333"/>
                </a:solidFill>
                <a:effectLst/>
                <a:latin typeface="Open Sans" panose="020B0606030504020204" pitchFamily="34" charset="0"/>
              </a:rPr>
              <a:t> </a:t>
            </a:r>
            <a:r>
              <a:rPr lang="ro-RO" sz="2400" b="1" i="0" dirty="0" err="1">
                <a:solidFill>
                  <a:srgbClr val="333333"/>
                </a:solidFill>
                <a:effectLst/>
                <a:latin typeface="Open Sans" panose="020B0606030504020204" pitchFamily="34" charset="0"/>
              </a:rPr>
              <a:t>Engine</a:t>
            </a:r>
            <a:r>
              <a:rPr lang="ro-RO" sz="2400" b="1" i="0" dirty="0">
                <a:solidFill>
                  <a:srgbClr val="333333"/>
                </a:solidFill>
                <a:effectLst/>
                <a:latin typeface="Open Sans" panose="020B0606030504020204" pitchFamily="34" charset="0"/>
              </a:rPr>
              <a:t>, </a:t>
            </a:r>
            <a:endParaRPr lang="ro-RO" sz="2400" b="1" dirty="0">
              <a:solidFill>
                <a:srgbClr val="333333"/>
              </a:solidFill>
              <a:latin typeface="Open Sans" panose="020B0606030504020204" pitchFamily="34" charset="0"/>
            </a:endParaRPr>
          </a:p>
          <a:p>
            <a:pPr>
              <a:lnSpc>
                <a:spcPct val="150000"/>
              </a:lnSpc>
            </a:pPr>
            <a:r>
              <a:rPr lang="ro-RO" sz="2400" b="1" i="0" dirty="0" err="1">
                <a:solidFill>
                  <a:srgbClr val="333333"/>
                </a:solidFill>
                <a:effectLst/>
                <a:latin typeface="Open Sans" panose="020B0606030504020204" pitchFamily="34" charset="0"/>
              </a:rPr>
              <a:t>Docker</a:t>
            </a:r>
            <a:r>
              <a:rPr lang="ro-RO" sz="2400" b="1" i="0" dirty="0">
                <a:solidFill>
                  <a:srgbClr val="333333"/>
                </a:solidFill>
                <a:effectLst/>
                <a:latin typeface="Open Sans" panose="020B0606030504020204" pitchFamily="34" charset="0"/>
              </a:rPr>
              <a:t> </a:t>
            </a:r>
            <a:r>
              <a:rPr lang="ro-RO" sz="2400" b="1" i="0" dirty="0" err="1">
                <a:solidFill>
                  <a:srgbClr val="333333"/>
                </a:solidFill>
                <a:effectLst/>
                <a:latin typeface="Open Sans" panose="020B0606030504020204" pitchFamily="34" charset="0"/>
              </a:rPr>
              <a:t>Compose</a:t>
            </a:r>
            <a:r>
              <a:rPr lang="ro-RO" sz="2400" b="1" i="0" dirty="0">
                <a:solidFill>
                  <a:srgbClr val="333333"/>
                </a:solidFill>
                <a:effectLst/>
                <a:latin typeface="Open Sans" panose="020B0606030504020204" pitchFamily="34" charset="0"/>
              </a:rPr>
              <a:t>,</a:t>
            </a:r>
          </a:p>
          <a:p>
            <a:pPr>
              <a:lnSpc>
                <a:spcPct val="150000"/>
              </a:lnSpc>
            </a:pPr>
            <a:r>
              <a:rPr lang="ro-RO" sz="2400" b="1" i="0" dirty="0">
                <a:solidFill>
                  <a:srgbClr val="333333"/>
                </a:solidFill>
                <a:effectLst/>
                <a:latin typeface="Open Sans" panose="020B0606030504020204" pitchFamily="34" charset="0"/>
              </a:rPr>
              <a:t> </a:t>
            </a:r>
            <a:r>
              <a:rPr lang="ro-RO" sz="2400" b="1" i="0" dirty="0" err="1">
                <a:solidFill>
                  <a:srgbClr val="333333"/>
                </a:solidFill>
                <a:effectLst/>
                <a:latin typeface="Open Sans" panose="020B0606030504020204" pitchFamily="34" charset="0"/>
              </a:rPr>
              <a:t>Docker</a:t>
            </a:r>
            <a:r>
              <a:rPr lang="ro-RO" sz="2400" b="1" i="0" dirty="0">
                <a:solidFill>
                  <a:srgbClr val="333333"/>
                </a:solidFill>
                <a:effectLst/>
                <a:latin typeface="Open Sans" panose="020B0606030504020204" pitchFamily="34" charset="0"/>
              </a:rPr>
              <a:t> Hub, </a:t>
            </a:r>
          </a:p>
          <a:p>
            <a:pPr>
              <a:lnSpc>
                <a:spcPct val="150000"/>
              </a:lnSpc>
            </a:pPr>
            <a:r>
              <a:rPr lang="ro-RO" sz="2400" b="1" i="0" dirty="0" err="1">
                <a:solidFill>
                  <a:srgbClr val="333333"/>
                </a:solidFill>
                <a:effectLst/>
                <a:latin typeface="Open Sans" panose="020B0606030504020204" pitchFamily="34" charset="0"/>
              </a:rPr>
              <a:t>Docker</a:t>
            </a:r>
            <a:r>
              <a:rPr lang="ro-RO" sz="2400" b="1" i="0" dirty="0">
                <a:solidFill>
                  <a:srgbClr val="333333"/>
                </a:solidFill>
                <a:effectLst/>
                <a:latin typeface="Open Sans" panose="020B0606030504020204" pitchFamily="34" charset="0"/>
              </a:rPr>
              <a:t> </a:t>
            </a:r>
            <a:r>
              <a:rPr lang="ro-RO" sz="2400" b="1" i="0" dirty="0" err="1">
                <a:solidFill>
                  <a:srgbClr val="333333"/>
                </a:solidFill>
                <a:effectLst/>
                <a:latin typeface="Open Sans" panose="020B0606030504020204" pitchFamily="34" charset="0"/>
              </a:rPr>
              <a:t>Swarn</a:t>
            </a:r>
            <a:r>
              <a:rPr lang="ro-RO" sz="2400" b="1" i="0" dirty="0">
                <a:solidFill>
                  <a:srgbClr val="333333"/>
                </a:solidFill>
                <a:effectLst/>
                <a:latin typeface="Open Sans" panose="020B0606030504020204" pitchFamily="34" charset="0"/>
              </a:rPr>
              <a:t>, </a:t>
            </a:r>
          </a:p>
          <a:p>
            <a:pPr>
              <a:lnSpc>
                <a:spcPct val="150000"/>
              </a:lnSpc>
            </a:pPr>
            <a:r>
              <a:rPr lang="ro-RO" sz="2400" b="1" i="0" dirty="0" err="1">
                <a:solidFill>
                  <a:srgbClr val="333333"/>
                </a:solidFill>
                <a:effectLst/>
                <a:latin typeface="Open Sans" panose="020B0606030504020204" pitchFamily="34" charset="0"/>
              </a:rPr>
              <a:t>Docker</a:t>
            </a:r>
            <a:r>
              <a:rPr lang="ro-RO" sz="2400" b="1" i="0" dirty="0">
                <a:solidFill>
                  <a:srgbClr val="333333"/>
                </a:solidFill>
                <a:effectLst/>
                <a:latin typeface="Open Sans" panose="020B0606030504020204" pitchFamily="34" charset="0"/>
              </a:rPr>
              <a:t> </a:t>
            </a:r>
            <a:r>
              <a:rPr lang="ro-RO" sz="2400" b="1" i="0" dirty="0" err="1">
                <a:solidFill>
                  <a:srgbClr val="333333"/>
                </a:solidFill>
                <a:effectLst/>
                <a:latin typeface="Open Sans" panose="020B0606030504020204" pitchFamily="34" charset="0"/>
              </a:rPr>
              <a:t>Machine</a:t>
            </a:r>
            <a:r>
              <a:rPr lang="ro-RO" sz="2400" b="1" i="0" dirty="0">
                <a:solidFill>
                  <a:srgbClr val="333333"/>
                </a:solidFill>
                <a:effectLst/>
                <a:latin typeface="Open Sans" panose="020B0606030504020204" pitchFamily="34" charset="0"/>
              </a:rPr>
              <a:t>, </a:t>
            </a:r>
          </a:p>
          <a:p>
            <a:pPr>
              <a:lnSpc>
                <a:spcPct val="150000"/>
              </a:lnSpc>
            </a:pPr>
            <a:r>
              <a:rPr lang="ro-RO" sz="2400" b="1" i="0" dirty="0" err="1">
                <a:solidFill>
                  <a:srgbClr val="333333"/>
                </a:solidFill>
                <a:effectLst/>
                <a:latin typeface="Open Sans" panose="020B0606030504020204" pitchFamily="34" charset="0"/>
              </a:rPr>
              <a:t>Docker</a:t>
            </a:r>
            <a:r>
              <a:rPr lang="ro-RO" sz="2400" b="1" i="0" dirty="0">
                <a:solidFill>
                  <a:srgbClr val="333333"/>
                </a:solidFill>
                <a:effectLst/>
                <a:latin typeface="Open Sans" panose="020B0606030504020204" pitchFamily="34" charset="0"/>
              </a:rPr>
              <a:t> </a:t>
            </a:r>
            <a:r>
              <a:rPr lang="ro-RO" sz="2400" b="1" i="0" dirty="0" err="1">
                <a:solidFill>
                  <a:srgbClr val="333333"/>
                </a:solidFill>
                <a:effectLst/>
                <a:latin typeface="Open Sans" panose="020B0606030504020204" pitchFamily="34" charset="0"/>
              </a:rPr>
              <a:t>Trusted</a:t>
            </a:r>
            <a:r>
              <a:rPr lang="ro-RO" sz="2400" b="1" i="0" dirty="0">
                <a:solidFill>
                  <a:srgbClr val="333333"/>
                </a:solidFill>
                <a:effectLst/>
                <a:latin typeface="Open Sans" panose="020B0606030504020204" pitchFamily="34" charset="0"/>
              </a:rPr>
              <a:t> Registry. </a:t>
            </a:r>
          </a:p>
          <a:p>
            <a:pPr>
              <a:lnSpc>
                <a:spcPct val="150000"/>
              </a:lnSpc>
            </a:pPr>
            <a:r>
              <a:rPr lang="ro-RO" sz="2400" b="1" i="0" dirty="0">
                <a:solidFill>
                  <a:srgbClr val="333333"/>
                </a:solidFill>
                <a:effectLst/>
                <a:latin typeface="Open Sans" panose="020B0606030504020204" pitchFamily="34" charset="0"/>
              </a:rPr>
              <a:t>Fiecare dintre aceste </a:t>
            </a:r>
            <a:r>
              <a:rPr lang="ro-RO" sz="2400" b="1" i="0" dirty="0" err="1">
                <a:solidFill>
                  <a:srgbClr val="333333"/>
                </a:solidFill>
                <a:effectLst/>
                <a:latin typeface="Open Sans" panose="020B0606030504020204" pitchFamily="34" charset="0"/>
              </a:rPr>
              <a:t>tool</a:t>
            </a:r>
            <a:r>
              <a:rPr lang="ro-RO" sz="2400" b="1" i="0" dirty="0">
                <a:solidFill>
                  <a:srgbClr val="333333"/>
                </a:solidFill>
                <a:effectLst/>
                <a:latin typeface="Open Sans" panose="020B0606030504020204" pitchFamily="34" charset="0"/>
              </a:rPr>
              <a:t>-uri vin cu diferite comenzi.</a:t>
            </a:r>
            <a:endParaRPr lang="ru-RU" sz="2400" dirty="0"/>
          </a:p>
        </p:txBody>
      </p:sp>
    </p:spTree>
    <p:extLst>
      <p:ext uri="{BB962C8B-B14F-4D97-AF65-F5344CB8AC3E}">
        <p14:creationId xmlns:p14="http://schemas.microsoft.com/office/powerpoint/2010/main" val="3450665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732822-4B84-4D85-92FB-A2DAAA1D11A2}"/>
              </a:ext>
            </a:extLst>
          </p:cNvPr>
          <p:cNvSpPr>
            <a:spLocks noGrp="1"/>
          </p:cNvSpPr>
          <p:nvPr>
            <p:ph type="title"/>
          </p:nvPr>
        </p:nvSpPr>
        <p:spPr>
          <a:xfrm>
            <a:off x="1069848" y="138545"/>
            <a:ext cx="10058400" cy="1191491"/>
          </a:xfrm>
        </p:spPr>
        <p:txBody>
          <a:bodyPr>
            <a:normAutofit fontScale="90000"/>
          </a:bodyPr>
          <a:lstStyle/>
          <a:p>
            <a:r>
              <a:rPr lang="ro-RO" sz="4000" b="1" i="0" dirty="0" err="1">
                <a:solidFill>
                  <a:srgbClr val="333333"/>
                </a:solidFill>
                <a:effectLst/>
                <a:latin typeface="Open Sans Condensed"/>
              </a:rPr>
              <a:t>Docker</a:t>
            </a:r>
            <a:r>
              <a:rPr lang="ro-RO" sz="4000" b="1" i="0" dirty="0">
                <a:solidFill>
                  <a:srgbClr val="333333"/>
                </a:solidFill>
                <a:effectLst/>
                <a:latin typeface="Open Sans Condensed"/>
              </a:rPr>
              <a:t> </a:t>
            </a:r>
            <a:r>
              <a:rPr lang="ro-RO" sz="4000" b="1" i="0" dirty="0" err="1">
                <a:solidFill>
                  <a:srgbClr val="333333"/>
                </a:solidFill>
                <a:effectLst/>
                <a:latin typeface="Open Sans Condensed"/>
              </a:rPr>
              <a:t>Engine</a:t>
            </a:r>
            <a:br>
              <a:rPr lang="ro-RO" b="1" i="0" dirty="0">
                <a:solidFill>
                  <a:srgbClr val="333333"/>
                </a:solidFill>
                <a:effectLst/>
                <a:latin typeface="Open Sans Condensed"/>
              </a:rPr>
            </a:br>
            <a:endParaRPr lang="ru-RU" dirty="0"/>
          </a:p>
        </p:txBody>
      </p:sp>
      <p:sp>
        <p:nvSpPr>
          <p:cNvPr id="3" name="Объект 2">
            <a:extLst>
              <a:ext uri="{FF2B5EF4-FFF2-40B4-BE49-F238E27FC236}">
                <a16:creationId xmlns:a16="http://schemas.microsoft.com/office/drawing/2014/main" id="{666D24A8-D07E-40DF-B4C2-E5966AA3BEDC}"/>
              </a:ext>
            </a:extLst>
          </p:cNvPr>
          <p:cNvSpPr>
            <a:spLocks noGrp="1"/>
          </p:cNvSpPr>
          <p:nvPr>
            <p:ph idx="1"/>
          </p:nvPr>
        </p:nvSpPr>
        <p:spPr>
          <a:xfrm>
            <a:off x="1069848" y="969819"/>
            <a:ext cx="10058400" cy="5749636"/>
          </a:xfrm>
        </p:spPr>
        <p:txBody>
          <a:bodyPr>
            <a:normAutofit/>
          </a:bodyPr>
          <a:lstStyle/>
          <a:p>
            <a:r>
              <a:rPr lang="ro-RO" sz="2400" b="0" i="0" dirty="0">
                <a:effectLst/>
                <a:latin typeface="Source Sans Pro" panose="020B0503030403020204" pitchFamily="34" charset="0"/>
              </a:rPr>
              <a:t>Descărcați rapid </a:t>
            </a:r>
            <a:r>
              <a:rPr lang="ro-RO" sz="2400" dirty="0" err="1">
                <a:latin typeface="Source Sans Pro" panose="020B0503030403020204" pitchFamily="34" charset="0"/>
              </a:rPr>
              <a:t>D</a:t>
            </a:r>
            <a:r>
              <a:rPr lang="ro-RO" sz="2400" b="0" i="0" dirty="0" err="1">
                <a:effectLst/>
                <a:latin typeface="Source Sans Pro" panose="020B0503030403020204" pitchFamily="34" charset="0"/>
              </a:rPr>
              <a:t>ocker</a:t>
            </a:r>
            <a:r>
              <a:rPr lang="ro-RO" sz="2400" b="0" i="0" dirty="0">
                <a:effectLst/>
                <a:latin typeface="Source Sans Pro" panose="020B0503030403020204" pitchFamily="34" charset="0"/>
              </a:rPr>
              <a:t> pe dispozitivul dvs.: </a:t>
            </a:r>
            <a:r>
              <a:rPr lang="ro-RO" sz="2400" b="0" i="0" u="none" strike="noStrike" dirty="0">
                <a:solidFill>
                  <a:srgbClr val="EC2125"/>
                </a:solidFill>
                <a:effectLst/>
                <a:latin typeface="Source Sans Pro" panose="020B0503030403020204" pitchFamily="34" charset="0"/>
                <a:hlinkClick r:id="rId2"/>
              </a:rPr>
              <a:t>https://www.docker.com/get-started</a:t>
            </a:r>
            <a:endParaRPr lang="ro-RO" sz="2400" b="0" i="0" u="none" strike="noStrike" dirty="0">
              <a:solidFill>
                <a:srgbClr val="EC2125"/>
              </a:solidFill>
              <a:effectLst/>
              <a:latin typeface="Source Sans Pro" panose="020B0503030403020204" pitchFamily="34" charset="0"/>
            </a:endParaRPr>
          </a:p>
          <a:p>
            <a:r>
              <a:rPr lang="ro-RO" sz="2400" i="0" u="none" strike="noStrike" dirty="0">
                <a:effectLst/>
                <a:latin typeface="Source Sans Pro" panose="020B0503030403020204" pitchFamily="34" charset="0"/>
              </a:rPr>
              <a:t>Asigură majoritatea funcțiilor de a crea o imagine și de a  rula un container </a:t>
            </a:r>
            <a:r>
              <a:rPr lang="ro-RO" sz="2400" i="0" u="none" strike="noStrike" dirty="0" err="1">
                <a:effectLst/>
                <a:latin typeface="Source Sans Pro" panose="020B0503030403020204" pitchFamily="34" charset="0"/>
              </a:rPr>
              <a:t>docker</a:t>
            </a:r>
            <a:r>
              <a:rPr lang="ro-RO" sz="2400" i="0" u="none" strike="noStrike" dirty="0">
                <a:effectLst/>
                <a:latin typeface="Source Sans Pro" panose="020B0503030403020204" pitchFamily="34" charset="0"/>
              </a:rPr>
              <a:t>. Este </a:t>
            </a:r>
            <a:r>
              <a:rPr lang="ro-RO" sz="2400" i="0" u="none" strike="noStrike" dirty="0" err="1">
                <a:effectLst/>
                <a:latin typeface="Source Sans Pro" panose="020B0503030403020204" pitchFamily="34" charset="0"/>
              </a:rPr>
              <a:t>core-ul</a:t>
            </a:r>
            <a:r>
              <a:rPr lang="ro-RO" sz="2400" i="0" u="none" strike="noStrike" dirty="0">
                <a:effectLst/>
                <a:latin typeface="Source Sans Pro" panose="020B0503030403020204" pitchFamily="34" charset="0"/>
              </a:rPr>
              <a:t> a tuturor celorlalte </a:t>
            </a:r>
            <a:r>
              <a:rPr lang="ro-RO" sz="2400" i="0" u="none" strike="noStrike" dirty="0" err="1">
                <a:effectLst/>
                <a:latin typeface="Source Sans Pro" panose="020B0503030403020204" pitchFamily="34" charset="0"/>
              </a:rPr>
              <a:t>tool</a:t>
            </a:r>
            <a:r>
              <a:rPr lang="ro-RO" sz="2400" i="0" u="none" strike="noStrike" dirty="0">
                <a:effectLst/>
                <a:latin typeface="Source Sans Pro" panose="020B0503030403020204" pitchFamily="34" charset="0"/>
              </a:rPr>
              <a:t>-uri. Să ne asiguram că avem </a:t>
            </a:r>
            <a:r>
              <a:rPr lang="ro-RO" sz="2400" i="0" u="none" strike="noStrike" dirty="0" err="1">
                <a:effectLst/>
                <a:latin typeface="Source Sans Pro" panose="020B0503030403020204" pitchFamily="34" charset="0"/>
              </a:rPr>
              <a:t>docker</a:t>
            </a:r>
            <a:r>
              <a:rPr lang="ro-RO" sz="2400" i="0" u="none" strike="noStrike" dirty="0">
                <a:effectLst/>
                <a:latin typeface="Source Sans Pro" panose="020B0503030403020204" pitchFamily="34" charset="0"/>
              </a:rPr>
              <a:t> instalat pe sistemul gazdă, vom rula comanda</a:t>
            </a:r>
          </a:p>
          <a:p>
            <a:r>
              <a:rPr lang="ro-RO" sz="2400" i="0" u="none" strike="noStrike" dirty="0">
                <a:effectLst/>
                <a:latin typeface="Source Sans Pro" panose="020B0503030403020204" pitchFamily="34" charset="0"/>
              </a:rPr>
              <a:t>  </a:t>
            </a:r>
            <a:r>
              <a:rPr lang="ro-RO" sz="2400" b="1" i="0" u="none" strike="noStrike" dirty="0" err="1">
                <a:solidFill>
                  <a:schemeClr val="accent2">
                    <a:lumMod val="50000"/>
                  </a:schemeClr>
                </a:solidFill>
                <a:effectLst/>
                <a:latin typeface="Source Sans Pro" panose="020B0503030403020204" pitchFamily="34" charset="0"/>
              </a:rPr>
              <a:t>sudo</a:t>
            </a:r>
            <a:r>
              <a:rPr lang="ro-RO" sz="2400" b="1" i="0" u="none" strike="noStrike" dirty="0">
                <a:solidFill>
                  <a:schemeClr val="accent2">
                    <a:lumMod val="50000"/>
                  </a:schemeClr>
                </a:solidFill>
                <a:effectLst/>
                <a:latin typeface="Source Sans Pro" panose="020B0503030403020204" pitchFamily="34" charset="0"/>
              </a:rPr>
              <a:t> apt-get </a:t>
            </a:r>
            <a:r>
              <a:rPr lang="ro-RO" sz="2400" b="1" i="0" u="none" strike="noStrike" dirty="0" err="1">
                <a:solidFill>
                  <a:schemeClr val="accent2">
                    <a:lumMod val="50000"/>
                  </a:schemeClr>
                </a:solidFill>
                <a:effectLst/>
                <a:latin typeface="Source Sans Pro" panose="020B0503030403020204" pitchFamily="34" charset="0"/>
              </a:rPr>
              <a:t>install</a:t>
            </a:r>
            <a:r>
              <a:rPr lang="ro-RO" sz="2400" b="1" i="0" u="none" strike="noStrike" dirty="0">
                <a:solidFill>
                  <a:schemeClr val="accent2">
                    <a:lumMod val="50000"/>
                  </a:schemeClr>
                </a:solidFill>
                <a:effectLst/>
                <a:latin typeface="Source Sans Pro" panose="020B0503030403020204" pitchFamily="34" charset="0"/>
              </a:rPr>
              <a:t> </a:t>
            </a:r>
            <a:r>
              <a:rPr lang="ro-RO" sz="2400" b="1" i="0" u="none" strike="noStrike" dirty="0" err="1">
                <a:solidFill>
                  <a:schemeClr val="accent2">
                    <a:lumMod val="50000"/>
                  </a:schemeClr>
                </a:solidFill>
                <a:effectLst/>
                <a:latin typeface="Source Sans Pro" panose="020B0503030403020204" pitchFamily="34" charset="0"/>
              </a:rPr>
              <a:t>docker-engine</a:t>
            </a:r>
            <a:endParaRPr lang="ro-RO" sz="2400" b="1" i="0" u="none" strike="noStrike" dirty="0">
              <a:solidFill>
                <a:schemeClr val="accent2">
                  <a:lumMod val="50000"/>
                </a:schemeClr>
              </a:solidFill>
              <a:effectLst/>
              <a:latin typeface="Source Sans Pro" panose="020B0503030403020204" pitchFamily="34" charset="0"/>
            </a:endParaRPr>
          </a:p>
          <a:p>
            <a:r>
              <a:rPr lang="ro-RO" sz="2400" i="0" u="none" strike="noStrike" dirty="0">
                <a:effectLst/>
                <a:latin typeface="Source Sans Pro" panose="020B0503030403020204" pitchFamily="34" charset="0"/>
              </a:rPr>
              <a:t>Pornirea clientului daemon:</a:t>
            </a:r>
          </a:p>
          <a:p>
            <a:r>
              <a:rPr lang="ro-RO" sz="2400" i="0" u="none" strike="noStrike" dirty="0">
                <a:effectLst/>
                <a:latin typeface="Source Sans Pro" panose="020B0503030403020204" pitchFamily="34" charset="0"/>
              </a:rPr>
              <a:t> </a:t>
            </a:r>
            <a:r>
              <a:rPr lang="ro-RO" sz="2400" b="1" i="0" u="none" strike="noStrike" dirty="0" err="1">
                <a:solidFill>
                  <a:schemeClr val="accent2">
                    <a:lumMod val="50000"/>
                  </a:schemeClr>
                </a:solidFill>
                <a:effectLst/>
                <a:latin typeface="Source Sans Pro" panose="020B0503030403020204" pitchFamily="34" charset="0"/>
              </a:rPr>
              <a:t>sudo</a:t>
            </a:r>
            <a:r>
              <a:rPr lang="ro-RO" sz="2400" b="1" i="0" u="none" strike="noStrike" dirty="0">
                <a:solidFill>
                  <a:schemeClr val="accent2">
                    <a:lumMod val="50000"/>
                  </a:schemeClr>
                </a:solidFill>
                <a:effectLst/>
                <a:latin typeface="Source Sans Pro" panose="020B0503030403020204" pitchFamily="34" charset="0"/>
              </a:rPr>
              <a:t> service </a:t>
            </a:r>
            <a:r>
              <a:rPr lang="ro-RO" sz="2400" b="1" i="0" u="none" strike="noStrike" dirty="0" err="1">
                <a:solidFill>
                  <a:schemeClr val="accent2">
                    <a:lumMod val="50000"/>
                  </a:schemeClr>
                </a:solidFill>
                <a:effectLst/>
                <a:latin typeface="Source Sans Pro" panose="020B0503030403020204" pitchFamily="34" charset="0"/>
              </a:rPr>
              <a:t>docker</a:t>
            </a:r>
            <a:r>
              <a:rPr lang="ro-RO" sz="2400" b="1" i="0" u="none" strike="noStrike" dirty="0">
                <a:solidFill>
                  <a:schemeClr val="accent2">
                    <a:lumMod val="50000"/>
                  </a:schemeClr>
                </a:solidFill>
                <a:effectLst/>
                <a:latin typeface="Source Sans Pro" panose="020B0503030403020204" pitchFamily="34" charset="0"/>
              </a:rPr>
              <a:t> start </a:t>
            </a:r>
          </a:p>
          <a:p>
            <a:r>
              <a:rPr lang="ro-RO" sz="2400" i="0" u="none" strike="noStrike" dirty="0">
                <a:effectLst/>
                <a:latin typeface="Source Sans Pro" panose="020B0503030403020204" pitchFamily="34" charset="0"/>
              </a:rPr>
              <a:t>Pentru a verifica dacă acesta este instalat :</a:t>
            </a:r>
          </a:p>
          <a:p>
            <a:r>
              <a:rPr lang="ro-RO" sz="2400" i="0" u="none" strike="noStrike" dirty="0">
                <a:solidFill>
                  <a:schemeClr val="accent2">
                    <a:lumMod val="50000"/>
                  </a:schemeClr>
                </a:solidFill>
                <a:effectLst/>
                <a:latin typeface="Source Sans Pro" panose="020B0503030403020204" pitchFamily="34" charset="0"/>
              </a:rPr>
              <a:t> </a:t>
            </a:r>
            <a:r>
              <a:rPr lang="ro-RO" sz="2400" b="1" i="0" u="none" strike="noStrike" dirty="0" err="1">
                <a:solidFill>
                  <a:schemeClr val="accent2">
                    <a:lumMod val="50000"/>
                  </a:schemeClr>
                </a:solidFill>
                <a:effectLst/>
                <a:latin typeface="Source Sans Pro" panose="020B0503030403020204" pitchFamily="34" charset="0"/>
              </a:rPr>
              <a:t>docker</a:t>
            </a:r>
            <a:r>
              <a:rPr lang="ro-RO" sz="2400" b="1" i="0" u="none" strike="noStrike" dirty="0">
                <a:solidFill>
                  <a:schemeClr val="accent2">
                    <a:lumMod val="50000"/>
                  </a:schemeClr>
                </a:solidFill>
                <a:effectLst/>
                <a:latin typeface="Source Sans Pro" panose="020B0503030403020204" pitchFamily="34" charset="0"/>
              </a:rPr>
              <a:t>  --v</a:t>
            </a:r>
          </a:p>
          <a:p>
            <a:r>
              <a:rPr lang="ro-RO" sz="2400" i="0" u="none" strike="noStrike" dirty="0">
                <a:effectLst/>
                <a:latin typeface="Source Sans Pro" panose="020B0503030403020204" pitchFamily="34" charset="0"/>
              </a:rPr>
              <a:t>Odată ce-l avem pe acesta instalat, putem să începem să ne creăm propria imagine, pentru a realiza acest lucru avem nevoie de a crea un fișier numit </a:t>
            </a:r>
            <a:r>
              <a:rPr lang="ro-RO" sz="2400" i="0" u="none" strike="noStrike" dirty="0" err="1">
                <a:effectLst/>
                <a:latin typeface="Source Sans Pro" panose="020B0503030403020204" pitchFamily="34" charset="0"/>
              </a:rPr>
              <a:t>Dockerfile</a:t>
            </a:r>
            <a:r>
              <a:rPr lang="ro-RO" sz="2400" i="0" u="none" strike="noStrike" dirty="0">
                <a:effectLst/>
                <a:latin typeface="Source Sans Pro" panose="020B0503030403020204" pitchFamily="34" charset="0"/>
              </a:rPr>
              <a:t>.</a:t>
            </a:r>
          </a:p>
          <a:p>
            <a:endParaRPr lang="ru-RU" dirty="0"/>
          </a:p>
        </p:txBody>
      </p:sp>
    </p:spTree>
    <p:extLst>
      <p:ext uri="{BB962C8B-B14F-4D97-AF65-F5344CB8AC3E}">
        <p14:creationId xmlns:p14="http://schemas.microsoft.com/office/powerpoint/2010/main" val="304711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3802CA-CCB9-47F0-B5D7-2491117D498A}"/>
              </a:ext>
            </a:extLst>
          </p:cNvPr>
          <p:cNvSpPr>
            <a:spLocks noGrp="1"/>
          </p:cNvSpPr>
          <p:nvPr>
            <p:ph type="title"/>
          </p:nvPr>
        </p:nvSpPr>
        <p:spPr>
          <a:xfrm>
            <a:off x="1069848" y="0"/>
            <a:ext cx="10058400" cy="900545"/>
          </a:xfrm>
        </p:spPr>
        <p:txBody>
          <a:bodyPr>
            <a:normAutofit/>
          </a:bodyPr>
          <a:lstStyle/>
          <a:p>
            <a:r>
              <a:rPr lang="ro-RO" sz="2800" b="1" i="0" dirty="0">
                <a:solidFill>
                  <a:srgbClr val="333333"/>
                </a:solidFill>
                <a:effectLst/>
                <a:latin typeface="Open Sans" panose="020B0606030504020204" pitchFamily="34" charset="0"/>
              </a:rPr>
              <a:t>Un </a:t>
            </a:r>
            <a:r>
              <a:rPr lang="ro-RO" sz="2800" b="1" i="1" dirty="0">
                <a:solidFill>
                  <a:srgbClr val="000000"/>
                </a:solidFill>
                <a:effectLst/>
                <a:latin typeface="Open Sans" panose="020B0606030504020204" pitchFamily="34" charset="0"/>
              </a:rPr>
              <a:t>container </a:t>
            </a:r>
            <a:r>
              <a:rPr lang="ro-RO" sz="2800" b="1" i="1" dirty="0" err="1">
                <a:solidFill>
                  <a:srgbClr val="000000"/>
                </a:solidFill>
                <a:effectLst/>
                <a:latin typeface="Open Sans" panose="020B0606030504020204" pitchFamily="34" charset="0"/>
              </a:rPr>
              <a:t>docker</a:t>
            </a:r>
            <a:r>
              <a:rPr lang="ro-RO" sz="2800" b="1" i="0" dirty="0">
                <a:solidFill>
                  <a:srgbClr val="333333"/>
                </a:solidFill>
                <a:effectLst/>
                <a:latin typeface="Open Sans" panose="020B0606030504020204" pitchFamily="34" charset="0"/>
              </a:rPr>
              <a:t> se creează prin </a:t>
            </a:r>
            <a:r>
              <a:rPr lang="ro-RO" sz="2800" b="1" i="0" dirty="0" err="1">
                <a:solidFill>
                  <a:srgbClr val="333333"/>
                </a:solidFill>
                <a:effectLst/>
                <a:latin typeface="Open Sans" panose="020B0606030504020204" pitchFamily="34" charset="0"/>
              </a:rPr>
              <a:t>instanțierea</a:t>
            </a:r>
            <a:r>
              <a:rPr lang="ro-RO" sz="2800" b="1" i="0" dirty="0">
                <a:solidFill>
                  <a:srgbClr val="333333"/>
                </a:solidFill>
                <a:effectLst/>
                <a:latin typeface="Open Sans" panose="020B0606030504020204" pitchFamily="34" charset="0"/>
              </a:rPr>
              <a:t> acestei imagini:</a:t>
            </a:r>
            <a:endParaRPr lang="ru-RU" sz="2800" dirty="0"/>
          </a:p>
        </p:txBody>
      </p:sp>
      <p:pic>
        <p:nvPicPr>
          <p:cNvPr id="4" name="Объект 3">
            <a:extLst>
              <a:ext uri="{FF2B5EF4-FFF2-40B4-BE49-F238E27FC236}">
                <a16:creationId xmlns:a16="http://schemas.microsoft.com/office/drawing/2014/main" id="{96D4EF83-D652-4AC9-9922-026E296AECC3}"/>
              </a:ext>
            </a:extLst>
          </p:cNvPr>
          <p:cNvPicPr>
            <a:picLocks noGrp="1" noChangeAspect="1"/>
          </p:cNvPicPr>
          <p:nvPr>
            <p:ph idx="1"/>
          </p:nvPr>
        </p:nvPicPr>
        <p:blipFill>
          <a:blip r:embed="rId2"/>
          <a:stretch>
            <a:fillRect/>
          </a:stretch>
        </p:blipFill>
        <p:spPr>
          <a:xfrm>
            <a:off x="1967345" y="1149926"/>
            <a:ext cx="8340437" cy="5098473"/>
          </a:xfrm>
          <a:prstGeom prst="rect">
            <a:avLst/>
          </a:prstGeom>
        </p:spPr>
      </p:pic>
    </p:spTree>
    <p:extLst>
      <p:ext uri="{BB962C8B-B14F-4D97-AF65-F5344CB8AC3E}">
        <p14:creationId xmlns:p14="http://schemas.microsoft.com/office/powerpoint/2010/main" val="36997658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DFB076-E21B-4F1D-B58F-4AA94C477CCB}"/>
              </a:ext>
            </a:extLst>
          </p:cNvPr>
          <p:cNvSpPr>
            <a:spLocks noGrp="1"/>
          </p:cNvSpPr>
          <p:nvPr>
            <p:ph type="title"/>
          </p:nvPr>
        </p:nvSpPr>
        <p:spPr>
          <a:xfrm>
            <a:off x="1069848" y="0"/>
            <a:ext cx="10058400" cy="685800"/>
          </a:xfrm>
        </p:spPr>
        <p:txBody>
          <a:bodyPr>
            <a:normAutofit fontScale="90000"/>
          </a:bodyPr>
          <a:lstStyle/>
          <a:p>
            <a:r>
              <a:rPr lang="it-IT" b="1" i="0" dirty="0">
                <a:solidFill>
                  <a:srgbClr val="333333"/>
                </a:solidFill>
                <a:effectLst/>
                <a:latin typeface="Open Sans" panose="020B0606030504020204" pitchFamily="34" charset="0"/>
              </a:rPr>
              <a:t> </a:t>
            </a:r>
            <a:r>
              <a:rPr lang="it-IT" sz="2800" b="1" i="0" dirty="0">
                <a:solidFill>
                  <a:srgbClr val="333333"/>
                </a:solidFill>
                <a:effectLst/>
                <a:latin typeface="Open Sans" panose="020B0606030504020204" pitchFamily="34" charset="0"/>
              </a:rPr>
              <a:t>Câteva dintre comenzile mai importante:</a:t>
            </a:r>
            <a:endParaRPr lang="ru-RU" sz="2800" dirty="0"/>
          </a:p>
        </p:txBody>
      </p:sp>
      <p:sp>
        <p:nvSpPr>
          <p:cNvPr id="3" name="Объект 2">
            <a:extLst>
              <a:ext uri="{FF2B5EF4-FFF2-40B4-BE49-F238E27FC236}">
                <a16:creationId xmlns:a16="http://schemas.microsoft.com/office/drawing/2014/main" id="{42E76AF9-98BC-4732-BD59-4F3AE75819B0}"/>
              </a:ext>
            </a:extLst>
          </p:cNvPr>
          <p:cNvSpPr>
            <a:spLocks noGrp="1"/>
          </p:cNvSpPr>
          <p:nvPr>
            <p:ph idx="1"/>
          </p:nvPr>
        </p:nvSpPr>
        <p:spPr>
          <a:xfrm>
            <a:off x="1069848" y="1330036"/>
            <a:ext cx="10058400" cy="4842164"/>
          </a:xfrm>
        </p:spPr>
        <p:txBody>
          <a:bodyPr/>
          <a:lstStyle/>
          <a:p>
            <a:pPr algn="l">
              <a:lnSpc>
                <a:spcPct val="150000"/>
              </a:lnSpc>
            </a:pPr>
            <a:r>
              <a:rPr lang="ro-RO" sz="2400" b="1" i="0" dirty="0" err="1">
                <a:solidFill>
                  <a:srgbClr val="333333"/>
                </a:solidFill>
                <a:effectLst/>
                <a:latin typeface="Open Sans" panose="020B0606030504020204" pitchFamily="34" charset="0"/>
              </a:rPr>
              <a:t>docker</a:t>
            </a:r>
            <a:r>
              <a:rPr lang="ro-RO" sz="2400" b="1" i="0" dirty="0">
                <a:solidFill>
                  <a:srgbClr val="333333"/>
                </a:solidFill>
                <a:effectLst/>
                <a:latin typeface="Open Sans" panose="020B0606030504020204" pitchFamily="34" charset="0"/>
              </a:rPr>
              <a:t> </a:t>
            </a:r>
            <a:r>
              <a:rPr lang="ro-RO" sz="2400" b="1" i="0" dirty="0" err="1">
                <a:solidFill>
                  <a:srgbClr val="333333"/>
                </a:solidFill>
                <a:effectLst/>
                <a:latin typeface="Open Sans" panose="020B0606030504020204" pitchFamily="34" charset="0"/>
              </a:rPr>
              <a:t>ps</a:t>
            </a:r>
            <a:r>
              <a:rPr lang="ro-RO" sz="2400" b="1" i="0" dirty="0">
                <a:solidFill>
                  <a:srgbClr val="333333"/>
                </a:solidFill>
                <a:effectLst/>
                <a:latin typeface="Open Sans" panose="020B0606030504020204" pitchFamily="34" charset="0"/>
              </a:rPr>
              <a:t> - </a:t>
            </a:r>
            <a:r>
              <a:rPr lang="ro-RO" sz="2400" i="0" dirty="0">
                <a:solidFill>
                  <a:srgbClr val="333333"/>
                </a:solidFill>
                <a:effectLst/>
                <a:latin typeface="Open Sans" panose="020B0606030504020204" pitchFamily="34" charset="0"/>
              </a:rPr>
              <a:t>lista de </a:t>
            </a:r>
            <a:r>
              <a:rPr lang="ro-RO" sz="2400" i="1" dirty="0">
                <a:solidFill>
                  <a:srgbClr val="000000"/>
                </a:solidFill>
                <a:effectLst/>
                <a:latin typeface="Open Sans" panose="020B0606030504020204" pitchFamily="34" charset="0"/>
              </a:rPr>
              <a:t>containere</a:t>
            </a:r>
            <a:r>
              <a:rPr lang="ro-RO" sz="2400" i="0" dirty="0">
                <a:solidFill>
                  <a:srgbClr val="333333"/>
                </a:solidFill>
                <a:effectLst/>
                <a:latin typeface="Open Sans" panose="020B0606030504020204" pitchFamily="34" charset="0"/>
              </a:rPr>
              <a:t>.</a:t>
            </a:r>
          </a:p>
          <a:p>
            <a:pPr algn="l">
              <a:lnSpc>
                <a:spcPct val="150000"/>
              </a:lnSpc>
            </a:pPr>
            <a:r>
              <a:rPr lang="ro-RO" sz="2400" b="1" i="0" dirty="0" err="1">
                <a:solidFill>
                  <a:srgbClr val="333333"/>
                </a:solidFill>
                <a:effectLst/>
                <a:latin typeface="Open Sans" panose="020B0606030504020204" pitchFamily="34" charset="0"/>
              </a:rPr>
              <a:t>docker</a:t>
            </a:r>
            <a:r>
              <a:rPr lang="ro-RO" sz="2400" b="1" i="0" dirty="0">
                <a:solidFill>
                  <a:srgbClr val="333333"/>
                </a:solidFill>
                <a:effectLst/>
                <a:latin typeface="Open Sans" panose="020B0606030504020204" pitchFamily="34" charset="0"/>
              </a:rPr>
              <a:t> stop - </a:t>
            </a:r>
            <a:r>
              <a:rPr lang="ro-RO" sz="2400" i="0" dirty="0">
                <a:solidFill>
                  <a:srgbClr val="333333"/>
                </a:solidFill>
                <a:effectLst/>
                <a:latin typeface="Open Sans" panose="020B0606030504020204" pitchFamily="34" charset="0"/>
              </a:rPr>
              <a:t>oprirea </a:t>
            </a:r>
            <a:r>
              <a:rPr lang="ro-RO" sz="2400" i="1" dirty="0">
                <a:solidFill>
                  <a:srgbClr val="000000"/>
                </a:solidFill>
                <a:effectLst/>
                <a:latin typeface="Open Sans" panose="020B0606030504020204" pitchFamily="34" charset="0"/>
              </a:rPr>
              <a:t>containerului</a:t>
            </a:r>
            <a:r>
              <a:rPr lang="ro-RO" sz="2400" i="0" dirty="0">
                <a:solidFill>
                  <a:srgbClr val="333333"/>
                </a:solidFill>
                <a:effectLst/>
                <a:latin typeface="Open Sans" panose="020B0606030504020204" pitchFamily="34" charset="0"/>
              </a:rPr>
              <a:t> care rulează.</a:t>
            </a:r>
          </a:p>
          <a:p>
            <a:pPr algn="l">
              <a:lnSpc>
                <a:spcPct val="150000"/>
              </a:lnSpc>
            </a:pPr>
            <a:r>
              <a:rPr lang="ro-RO" sz="2400" b="1" i="0" dirty="0" err="1">
                <a:solidFill>
                  <a:srgbClr val="333333"/>
                </a:solidFill>
                <a:effectLst/>
                <a:latin typeface="Open Sans" panose="020B0606030504020204" pitchFamily="34" charset="0"/>
              </a:rPr>
              <a:t>docker</a:t>
            </a:r>
            <a:r>
              <a:rPr lang="ro-RO" sz="2400" b="1" i="0" dirty="0">
                <a:solidFill>
                  <a:srgbClr val="333333"/>
                </a:solidFill>
                <a:effectLst/>
                <a:latin typeface="Open Sans" panose="020B0606030504020204" pitchFamily="34" charset="0"/>
              </a:rPr>
              <a:t> </a:t>
            </a:r>
            <a:r>
              <a:rPr lang="ro-RO" sz="2400" b="1" i="0" dirty="0" err="1">
                <a:solidFill>
                  <a:srgbClr val="333333"/>
                </a:solidFill>
                <a:effectLst/>
                <a:latin typeface="Open Sans" panose="020B0606030504020204" pitchFamily="34" charset="0"/>
              </a:rPr>
              <a:t>images</a:t>
            </a:r>
            <a:r>
              <a:rPr lang="ro-RO" sz="2400" b="1" i="0" dirty="0">
                <a:solidFill>
                  <a:srgbClr val="333333"/>
                </a:solidFill>
                <a:effectLst/>
                <a:latin typeface="Open Sans" panose="020B0606030504020204" pitchFamily="34" charset="0"/>
              </a:rPr>
              <a:t> - </a:t>
            </a:r>
            <a:r>
              <a:rPr lang="ro-RO" sz="2400" i="0" dirty="0">
                <a:solidFill>
                  <a:srgbClr val="333333"/>
                </a:solidFill>
                <a:effectLst/>
                <a:latin typeface="Open Sans" panose="020B0606030504020204" pitchFamily="34" charset="0"/>
              </a:rPr>
              <a:t>lista de imagini create.</a:t>
            </a:r>
          </a:p>
          <a:p>
            <a:pPr algn="l">
              <a:lnSpc>
                <a:spcPct val="150000"/>
              </a:lnSpc>
            </a:pPr>
            <a:r>
              <a:rPr lang="ro-RO" sz="2400" b="1" i="0" dirty="0" err="1">
                <a:solidFill>
                  <a:srgbClr val="333333"/>
                </a:solidFill>
                <a:effectLst/>
                <a:latin typeface="Open Sans" panose="020B0606030504020204" pitchFamily="34" charset="0"/>
              </a:rPr>
              <a:t>docker</a:t>
            </a:r>
            <a:r>
              <a:rPr lang="ro-RO" sz="2400" b="1" i="0" dirty="0">
                <a:solidFill>
                  <a:srgbClr val="333333"/>
                </a:solidFill>
                <a:effectLst/>
                <a:latin typeface="Open Sans" panose="020B0606030504020204" pitchFamily="34" charset="0"/>
              </a:rPr>
              <a:t> </a:t>
            </a:r>
            <a:r>
              <a:rPr lang="ro-RO" sz="2400" b="1" i="0" dirty="0" err="1">
                <a:solidFill>
                  <a:srgbClr val="333333"/>
                </a:solidFill>
                <a:effectLst/>
                <a:latin typeface="Open Sans" panose="020B0606030504020204" pitchFamily="34" charset="0"/>
              </a:rPr>
              <a:t>search</a:t>
            </a:r>
            <a:r>
              <a:rPr lang="ro-RO" sz="2400" b="1" i="0" dirty="0">
                <a:solidFill>
                  <a:srgbClr val="333333"/>
                </a:solidFill>
                <a:effectLst/>
                <a:latin typeface="Open Sans" panose="020B0606030504020204" pitchFamily="34" charset="0"/>
              </a:rPr>
              <a:t> - </a:t>
            </a:r>
            <a:r>
              <a:rPr lang="ro-RO" sz="2400" i="0" dirty="0">
                <a:solidFill>
                  <a:srgbClr val="333333"/>
                </a:solidFill>
                <a:effectLst/>
                <a:latin typeface="Open Sans" panose="020B0606030504020204" pitchFamily="34" charset="0"/>
              </a:rPr>
              <a:t>căutarea în </a:t>
            </a:r>
            <a:r>
              <a:rPr lang="ro-RO" sz="2400" i="1" dirty="0" err="1">
                <a:solidFill>
                  <a:srgbClr val="000000"/>
                </a:solidFill>
                <a:effectLst/>
                <a:latin typeface="Open Sans" panose="020B0606030504020204" pitchFamily="34" charset="0"/>
              </a:rPr>
              <a:t>repository</a:t>
            </a:r>
            <a:r>
              <a:rPr lang="ro-RO" sz="2400" i="0" dirty="0">
                <a:solidFill>
                  <a:srgbClr val="333333"/>
                </a:solidFill>
                <a:effectLst/>
                <a:latin typeface="Open Sans" panose="020B0606030504020204" pitchFamily="34" charset="0"/>
              </a:rPr>
              <a:t> a unei imagini.</a:t>
            </a:r>
          </a:p>
          <a:p>
            <a:pPr algn="l">
              <a:lnSpc>
                <a:spcPct val="150000"/>
              </a:lnSpc>
            </a:pPr>
            <a:r>
              <a:rPr lang="ro-RO" sz="2400" b="1" i="0" dirty="0" err="1">
                <a:solidFill>
                  <a:srgbClr val="333333"/>
                </a:solidFill>
                <a:effectLst/>
                <a:latin typeface="Open Sans" panose="020B0606030504020204" pitchFamily="34" charset="0"/>
              </a:rPr>
              <a:t>docker</a:t>
            </a:r>
            <a:r>
              <a:rPr lang="ro-RO" sz="2400" b="1" i="0" dirty="0">
                <a:solidFill>
                  <a:srgbClr val="333333"/>
                </a:solidFill>
                <a:effectLst/>
                <a:latin typeface="Open Sans" panose="020B0606030504020204" pitchFamily="34" charset="0"/>
              </a:rPr>
              <a:t> </a:t>
            </a:r>
            <a:r>
              <a:rPr lang="ro-RO" sz="2400" b="1" i="0" dirty="0" err="1">
                <a:solidFill>
                  <a:srgbClr val="333333"/>
                </a:solidFill>
                <a:effectLst/>
                <a:latin typeface="Open Sans" panose="020B0606030504020204" pitchFamily="34" charset="0"/>
              </a:rPr>
              <a:t>rmi</a:t>
            </a:r>
            <a:r>
              <a:rPr lang="ro-RO" sz="2400" b="1" i="0" dirty="0">
                <a:solidFill>
                  <a:srgbClr val="333333"/>
                </a:solidFill>
                <a:effectLst/>
                <a:latin typeface="Open Sans" panose="020B0606030504020204" pitchFamily="34" charset="0"/>
              </a:rPr>
              <a:t> - </a:t>
            </a:r>
            <a:r>
              <a:rPr lang="ro-RO" sz="2400" i="0" dirty="0">
                <a:solidFill>
                  <a:srgbClr val="333333"/>
                </a:solidFill>
                <a:effectLst/>
                <a:latin typeface="Open Sans" panose="020B0606030504020204" pitchFamily="34" charset="0"/>
              </a:rPr>
              <a:t>ștergerea unei imagini.</a:t>
            </a:r>
          </a:p>
          <a:p>
            <a:pPr algn="l">
              <a:lnSpc>
                <a:spcPct val="150000"/>
              </a:lnSpc>
            </a:pPr>
            <a:r>
              <a:rPr lang="ro-RO" sz="2400" b="1" i="0" dirty="0" err="1">
                <a:solidFill>
                  <a:srgbClr val="333333"/>
                </a:solidFill>
                <a:effectLst/>
                <a:latin typeface="Open Sans" panose="020B0606030504020204" pitchFamily="34" charset="0"/>
              </a:rPr>
              <a:t>docker</a:t>
            </a:r>
            <a:r>
              <a:rPr lang="ro-RO" sz="2400" b="1" i="0" dirty="0">
                <a:solidFill>
                  <a:srgbClr val="333333"/>
                </a:solidFill>
                <a:effectLst/>
                <a:latin typeface="Open Sans" panose="020B0606030504020204" pitchFamily="34" charset="0"/>
              </a:rPr>
              <a:t> </a:t>
            </a:r>
            <a:r>
              <a:rPr lang="ro-RO" sz="2400" b="1" i="0" dirty="0" err="1">
                <a:solidFill>
                  <a:srgbClr val="333333"/>
                </a:solidFill>
                <a:effectLst/>
                <a:latin typeface="Open Sans" panose="020B0606030504020204" pitchFamily="34" charset="0"/>
              </a:rPr>
              <a:t>rm</a:t>
            </a:r>
            <a:r>
              <a:rPr lang="ro-RO" sz="2400" b="1" i="0" dirty="0">
                <a:solidFill>
                  <a:srgbClr val="333333"/>
                </a:solidFill>
                <a:effectLst/>
                <a:latin typeface="Open Sans" panose="020B0606030504020204" pitchFamily="34" charset="0"/>
              </a:rPr>
              <a:t> - </a:t>
            </a:r>
            <a:r>
              <a:rPr lang="ro-RO" sz="2400" i="0" dirty="0">
                <a:solidFill>
                  <a:srgbClr val="333333"/>
                </a:solidFill>
                <a:effectLst/>
                <a:latin typeface="Open Sans" panose="020B0606030504020204" pitchFamily="34" charset="0"/>
              </a:rPr>
              <a:t>ștergerea unui </a:t>
            </a:r>
            <a:r>
              <a:rPr lang="ro-RO" sz="2400" i="1" dirty="0">
                <a:solidFill>
                  <a:srgbClr val="000000"/>
                </a:solidFill>
                <a:effectLst/>
                <a:latin typeface="Open Sans" panose="020B0606030504020204" pitchFamily="34" charset="0"/>
              </a:rPr>
              <a:t>container </a:t>
            </a:r>
            <a:r>
              <a:rPr lang="ro-RO" sz="2400" i="1" dirty="0" err="1">
                <a:solidFill>
                  <a:srgbClr val="000000"/>
                </a:solidFill>
                <a:effectLst/>
                <a:latin typeface="Open Sans" panose="020B0606030504020204" pitchFamily="34" charset="0"/>
              </a:rPr>
              <a:t>docker</a:t>
            </a:r>
            <a:endParaRPr lang="ro-RO" sz="2400" i="0" dirty="0">
              <a:solidFill>
                <a:srgbClr val="333333"/>
              </a:solidFill>
              <a:effectLst/>
              <a:latin typeface="Open Sans" panose="020B0606030504020204" pitchFamily="34" charset="0"/>
            </a:endParaRPr>
          </a:p>
          <a:p>
            <a:endParaRPr lang="ru-RU" dirty="0"/>
          </a:p>
        </p:txBody>
      </p:sp>
    </p:spTree>
    <p:extLst>
      <p:ext uri="{BB962C8B-B14F-4D97-AF65-F5344CB8AC3E}">
        <p14:creationId xmlns:p14="http://schemas.microsoft.com/office/powerpoint/2010/main" val="35817619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ACF11B-5358-4FE7-9F7A-2990E1DF51CA}"/>
              </a:ext>
            </a:extLst>
          </p:cNvPr>
          <p:cNvSpPr>
            <a:spLocks noGrp="1"/>
          </p:cNvSpPr>
          <p:nvPr>
            <p:ph type="title"/>
          </p:nvPr>
        </p:nvSpPr>
        <p:spPr>
          <a:xfrm>
            <a:off x="1069848" y="138546"/>
            <a:ext cx="10058400" cy="1108364"/>
          </a:xfrm>
        </p:spPr>
        <p:txBody>
          <a:bodyPr>
            <a:normAutofit/>
          </a:bodyPr>
          <a:lstStyle/>
          <a:p>
            <a:r>
              <a:rPr lang="ro-RO" sz="3600" b="1" i="0" dirty="0" err="1">
                <a:solidFill>
                  <a:srgbClr val="333333"/>
                </a:solidFill>
                <a:effectLst/>
                <a:latin typeface="Open Sans Condensed"/>
              </a:rPr>
              <a:t>Docker</a:t>
            </a:r>
            <a:r>
              <a:rPr lang="ro-RO" sz="3600" b="1" i="0" dirty="0">
                <a:solidFill>
                  <a:srgbClr val="333333"/>
                </a:solidFill>
                <a:effectLst/>
                <a:latin typeface="Open Sans Condensed"/>
              </a:rPr>
              <a:t> </a:t>
            </a:r>
            <a:r>
              <a:rPr lang="ro-RO" sz="3600" b="1" i="0" dirty="0" err="1">
                <a:solidFill>
                  <a:srgbClr val="333333"/>
                </a:solidFill>
                <a:effectLst/>
                <a:latin typeface="Open Sans Condensed"/>
              </a:rPr>
              <a:t>Compose</a:t>
            </a:r>
            <a:br>
              <a:rPr lang="ro-RO" sz="3600" b="1" i="0" dirty="0">
                <a:solidFill>
                  <a:srgbClr val="333333"/>
                </a:solidFill>
                <a:effectLst/>
                <a:latin typeface="Open Sans Condensed"/>
              </a:rPr>
            </a:br>
            <a:endParaRPr lang="ru-RU" sz="3600" dirty="0"/>
          </a:p>
        </p:txBody>
      </p:sp>
      <p:sp>
        <p:nvSpPr>
          <p:cNvPr id="3" name="Объект 2">
            <a:extLst>
              <a:ext uri="{FF2B5EF4-FFF2-40B4-BE49-F238E27FC236}">
                <a16:creationId xmlns:a16="http://schemas.microsoft.com/office/drawing/2014/main" id="{741FF806-30E6-47AD-8AA3-E2B4A290CE3A}"/>
              </a:ext>
            </a:extLst>
          </p:cNvPr>
          <p:cNvSpPr>
            <a:spLocks noGrp="1"/>
          </p:cNvSpPr>
          <p:nvPr>
            <p:ph idx="1"/>
          </p:nvPr>
        </p:nvSpPr>
        <p:spPr>
          <a:xfrm>
            <a:off x="1069848" y="1094509"/>
            <a:ext cx="10058400" cy="5624945"/>
          </a:xfrm>
        </p:spPr>
        <p:txBody>
          <a:bodyPr>
            <a:normAutofit/>
          </a:bodyPr>
          <a:lstStyle/>
          <a:p>
            <a:pPr algn="just">
              <a:lnSpc>
                <a:spcPct val="150000"/>
              </a:lnSpc>
            </a:pPr>
            <a:r>
              <a:rPr lang="ro-RO" sz="2400" i="0" dirty="0">
                <a:solidFill>
                  <a:srgbClr val="333333"/>
                </a:solidFill>
                <a:effectLst/>
              </a:rPr>
              <a:t>Acest </a:t>
            </a:r>
            <a:r>
              <a:rPr lang="ro-RO" sz="2400" i="1" dirty="0" err="1">
                <a:solidFill>
                  <a:srgbClr val="000000"/>
                </a:solidFill>
                <a:effectLst/>
              </a:rPr>
              <a:t>tool</a:t>
            </a:r>
            <a:r>
              <a:rPr lang="ro-RO" sz="2400" i="0" dirty="0">
                <a:solidFill>
                  <a:srgbClr val="333333"/>
                </a:solidFill>
                <a:effectLst/>
              </a:rPr>
              <a:t> ne ajută să ne creăm multiple </a:t>
            </a:r>
            <a:r>
              <a:rPr lang="ro-RO" sz="2400" b="1" i="1" dirty="0">
                <a:solidFill>
                  <a:srgbClr val="000000"/>
                </a:solidFill>
                <a:effectLst/>
              </a:rPr>
              <a:t>containere</a:t>
            </a:r>
            <a:r>
              <a:rPr lang="ro-RO" sz="2400" i="0" dirty="0">
                <a:solidFill>
                  <a:srgbClr val="333333"/>
                </a:solidFill>
                <a:effectLst/>
              </a:rPr>
              <a:t>. După crearea mediului de lucru prin fișierul </a:t>
            </a:r>
            <a:r>
              <a:rPr lang="ro-RO" sz="2400" b="1" i="0" dirty="0" err="1">
                <a:solidFill>
                  <a:srgbClr val="333333"/>
                </a:solidFill>
                <a:effectLst/>
              </a:rPr>
              <a:t>Dockerfile</a:t>
            </a:r>
            <a:r>
              <a:rPr lang="ro-RO" sz="2400" i="0" dirty="0">
                <a:solidFill>
                  <a:srgbClr val="333333"/>
                </a:solidFill>
                <a:effectLst/>
              </a:rPr>
              <a:t> se creează un fișier </a:t>
            </a:r>
            <a:r>
              <a:rPr lang="ro-RO" sz="2400" b="1" i="1" dirty="0" err="1">
                <a:solidFill>
                  <a:srgbClr val="000000"/>
                </a:solidFill>
                <a:effectLst/>
              </a:rPr>
              <a:t>docker-compose.yml</a:t>
            </a:r>
            <a:r>
              <a:rPr lang="ro-RO" sz="2400" b="1" i="0" dirty="0">
                <a:solidFill>
                  <a:srgbClr val="333333"/>
                </a:solidFill>
                <a:effectLst/>
              </a:rPr>
              <a:t> </a:t>
            </a:r>
            <a:r>
              <a:rPr lang="ro-RO" sz="2400" i="0" dirty="0">
                <a:solidFill>
                  <a:srgbClr val="333333"/>
                </a:solidFill>
                <a:effectLst/>
              </a:rPr>
              <a:t>prin care ne definim serviciile  necesare unei aplicații astfel încât acestea să ruleze concomitent și izolat.</a:t>
            </a:r>
          </a:p>
          <a:p>
            <a:pPr algn="just">
              <a:lnSpc>
                <a:spcPct val="150000"/>
              </a:lnSpc>
            </a:pPr>
            <a:r>
              <a:rPr lang="ro-RO" sz="2400" dirty="0"/>
              <a:t> Pentru a crea containerul se folosește comanda:</a:t>
            </a:r>
          </a:p>
          <a:p>
            <a:pPr algn="just">
              <a:lnSpc>
                <a:spcPct val="150000"/>
              </a:lnSpc>
            </a:pPr>
            <a:r>
              <a:rPr lang="ro-RO" sz="2400" b="1" i="1" dirty="0" err="1">
                <a:solidFill>
                  <a:schemeClr val="accent2">
                    <a:lumMod val="50000"/>
                  </a:schemeClr>
                </a:solidFill>
              </a:rPr>
              <a:t>sudo</a:t>
            </a:r>
            <a:r>
              <a:rPr lang="ro-RO" sz="2400" b="1" i="1" dirty="0">
                <a:solidFill>
                  <a:schemeClr val="accent2">
                    <a:lumMod val="50000"/>
                  </a:schemeClr>
                </a:solidFill>
              </a:rPr>
              <a:t> </a:t>
            </a:r>
            <a:r>
              <a:rPr lang="ro-RO" sz="2400" b="1" i="1" dirty="0" err="1">
                <a:solidFill>
                  <a:schemeClr val="accent2">
                    <a:lumMod val="50000"/>
                  </a:schemeClr>
                </a:solidFill>
              </a:rPr>
              <a:t>docker-compose</a:t>
            </a:r>
            <a:r>
              <a:rPr lang="ro-RO" sz="2400" b="1" i="1" dirty="0">
                <a:solidFill>
                  <a:schemeClr val="accent2">
                    <a:lumMod val="50000"/>
                  </a:schemeClr>
                </a:solidFill>
              </a:rPr>
              <a:t> </a:t>
            </a:r>
            <a:r>
              <a:rPr lang="ro-RO" sz="2400" b="1" i="1" dirty="0" err="1">
                <a:solidFill>
                  <a:schemeClr val="accent2">
                    <a:lumMod val="50000"/>
                  </a:schemeClr>
                </a:solidFill>
              </a:rPr>
              <a:t>up</a:t>
            </a:r>
            <a:endParaRPr lang="ro-RO" sz="2400" b="1" i="1" dirty="0">
              <a:solidFill>
                <a:schemeClr val="accent2">
                  <a:lumMod val="50000"/>
                </a:schemeClr>
              </a:solidFill>
            </a:endParaRPr>
          </a:p>
          <a:p>
            <a:pPr algn="just">
              <a:lnSpc>
                <a:spcPct val="150000"/>
              </a:lnSpc>
            </a:pPr>
            <a:r>
              <a:rPr lang="ro-RO" sz="2400" dirty="0"/>
              <a:t>Un avantaj pentru a folosi </a:t>
            </a:r>
            <a:r>
              <a:rPr lang="ro-RO" sz="2400" dirty="0" err="1"/>
              <a:t>docker</a:t>
            </a:r>
            <a:r>
              <a:rPr lang="ro-RO" sz="2400" dirty="0"/>
              <a:t> </a:t>
            </a:r>
            <a:r>
              <a:rPr lang="ro-RO" sz="2400" dirty="0" err="1"/>
              <a:t>composer</a:t>
            </a:r>
            <a:r>
              <a:rPr lang="ro-RO" sz="2400" dirty="0"/>
              <a:t> este crearea mai multor containere utilizând o singură comandă, toate acestea containere având același </a:t>
            </a:r>
            <a:r>
              <a:rPr lang="ro-RO" sz="2400" dirty="0" err="1"/>
              <a:t>host</a:t>
            </a:r>
            <a:r>
              <a:rPr lang="ro-RO" sz="2400" dirty="0"/>
              <a:t>.</a:t>
            </a:r>
            <a:endParaRPr lang="ru-RU" sz="2400" dirty="0"/>
          </a:p>
        </p:txBody>
      </p:sp>
    </p:spTree>
    <p:extLst>
      <p:ext uri="{BB962C8B-B14F-4D97-AF65-F5344CB8AC3E}">
        <p14:creationId xmlns:p14="http://schemas.microsoft.com/office/powerpoint/2010/main" val="2695873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D8DD19-AD10-4A57-820C-19E95C3B39A7}"/>
              </a:ext>
            </a:extLst>
          </p:cNvPr>
          <p:cNvSpPr>
            <a:spLocks noGrp="1"/>
          </p:cNvSpPr>
          <p:nvPr>
            <p:ph type="title"/>
          </p:nvPr>
        </p:nvSpPr>
        <p:spPr>
          <a:xfrm>
            <a:off x="1069848" y="484632"/>
            <a:ext cx="10058400" cy="817695"/>
          </a:xfrm>
        </p:spPr>
        <p:txBody>
          <a:bodyPr>
            <a:normAutofit/>
          </a:bodyPr>
          <a:lstStyle/>
          <a:p>
            <a:r>
              <a:rPr lang="it-IT" sz="2800" b="1" i="0" dirty="0">
                <a:solidFill>
                  <a:srgbClr val="333333"/>
                </a:solidFill>
                <a:effectLst/>
                <a:latin typeface="Open Sans" panose="020B0606030504020204" pitchFamily="34" charset="0"/>
              </a:rPr>
              <a:t>Câteva dintre comenzile mai importante sunt:</a:t>
            </a:r>
            <a:endParaRPr lang="ru-RU" sz="2800" dirty="0"/>
          </a:p>
        </p:txBody>
      </p:sp>
      <p:sp>
        <p:nvSpPr>
          <p:cNvPr id="3" name="Объект 2">
            <a:extLst>
              <a:ext uri="{FF2B5EF4-FFF2-40B4-BE49-F238E27FC236}">
                <a16:creationId xmlns:a16="http://schemas.microsoft.com/office/drawing/2014/main" id="{ABF6E98C-E6B0-4749-BE1D-BEF766DC3391}"/>
              </a:ext>
            </a:extLst>
          </p:cNvPr>
          <p:cNvSpPr>
            <a:spLocks noGrp="1"/>
          </p:cNvSpPr>
          <p:nvPr>
            <p:ph idx="1"/>
          </p:nvPr>
        </p:nvSpPr>
        <p:spPr/>
        <p:txBody>
          <a:bodyPr/>
          <a:lstStyle/>
          <a:p>
            <a:pPr algn="l">
              <a:lnSpc>
                <a:spcPct val="200000"/>
              </a:lnSpc>
            </a:pPr>
            <a:r>
              <a:rPr lang="en-US" sz="2400" b="1" i="0" dirty="0">
                <a:solidFill>
                  <a:srgbClr val="333333"/>
                </a:solidFill>
                <a:effectLst/>
                <a:latin typeface="Open Sans" panose="020B0606030504020204" pitchFamily="34" charset="0"/>
              </a:rPr>
              <a:t>docker-compose </a:t>
            </a:r>
            <a:r>
              <a:rPr lang="en-US" sz="2400" b="1" i="0" dirty="0" err="1">
                <a:solidFill>
                  <a:srgbClr val="333333"/>
                </a:solidFill>
                <a:effectLst/>
                <a:latin typeface="Open Sans" panose="020B0606030504020204" pitchFamily="34" charset="0"/>
              </a:rPr>
              <a:t>ps</a:t>
            </a:r>
            <a:r>
              <a:rPr lang="en-US" sz="2400" b="1" i="0" dirty="0">
                <a:solidFill>
                  <a:srgbClr val="333333"/>
                </a:solidFill>
                <a:effectLst/>
                <a:latin typeface="Open Sans" panose="020B0606030504020204" pitchFamily="34" charset="0"/>
              </a:rPr>
              <a:t> - </a:t>
            </a:r>
            <a:r>
              <a:rPr lang="en-US" sz="2400" i="0" dirty="0" err="1">
                <a:solidFill>
                  <a:srgbClr val="333333"/>
                </a:solidFill>
                <a:effectLst/>
                <a:latin typeface="Open Sans" panose="020B0606030504020204" pitchFamily="34" charset="0"/>
              </a:rPr>
              <a:t>listarea</a:t>
            </a:r>
            <a:r>
              <a:rPr lang="en-US" sz="2400" i="0" dirty="0">
                <a:solidFill>
                  <a:srgbClr val="333333"/>
                </a:solidFill>
                <a:effectLst/>
                <a:latin typeface="Open Sans" panose="020B0606030504020204" pitchFamily="34" charset="0"/>
              </a:rPr>
              <a:t> de </a:t>
            </a:r>
            <a:r>
              <a:rPr lang="en-US" sz="2400" i="1" dirty="0" err="1">
                <a:solidFill>
                  <a:srgbClr val="000000"/>
                </a:solidFill>
                <a:effectLst/>
                <a:latin typeface="Open Sans" panose="020B0606030504020204" pitchFamily="34" charset="0"/>
              </a:rPr>
              <a:t>containere</a:t>
            </a:r>
            <a:endParaRPr lang="en-US" sz="2400" i="0" dirty="0">
              <a:solidFill>
                <a:srgbClr val="333333"/>
              </a:solidFill>
              <a:effectLst/>
              <a:latin typeface="Open Sans" panose="020B0606030504020204" pitchFamily="34" charset="0"/>
            </a:endParaRPr>
          </a:p>
          <a:p>
            <a:pPr algn="l">
              <a:lnSpc>
                <a:spcPct val="200000"/>
              </a:lnSpc>
            </a:pPr>
            <a:r>
              <a:rPr lang="en-US" sz="2400" b="1" i="0" dirty="0">
                <a:solidFill>
                  <a:srgbClr val="333333"/>
                </a:solidFill>
                <a:effectLst/>
                <a:latin typeface="Open Sans" panose="020B0606030504020204" pitchFamily="34" charset="0"/>
              </a:rPr>
              <a:t>docker-compose kill - </a:t>
            </a:r>
            <a:r>
              <a:rPr lang="en-US" sz="2400" i="0" dirty="0" err="1">
                <a:solidFill>
                  <a:srgbClr val="333333"/>
                </a:solidFill>
                <a:effectLst/>
                <a:latin typeface="Open Sans" panose="020B0606030504020204" pitchFamily="34" charset="0"/>
              </a:rPr>
              <a:t>oprirea</a:t>
            </a:r>
            <a:r>
              <a:rPr lang="en-US" sz="2400" i="0" dirty="0">
                <a:solidFill>
                  <a:srgbClr val="333333"/>
                </a:solidFill>
                <a:effectLst/>
                <a:latin typeface="Open Sans" panose="020B0606030504020204" pitchFamily="34" charset="0"/>
              </a:rPr>
              <a:t> </a:t>
            </a:r>
            <a:r>
              <a:rPr lang="en-US" sz="2400" i="1" dirty="0" err="1">
                <a:solidFill>
                  <a:srgbClr val="000000"/>
                </a:solidFill>
                <a:effectLst/>
                <a:latin typeface="Open Sans" panose="020B0606030504020204" pitchFamily="34" charset="0"/>
              </a:rPr>
              <a:t>containerelor</a:t>
            </a:r>
            <a:endParaRPr lang="en-US" sz="2400" i="0" dirty="0">
              <a:solidFill>
                <a:srgbClr val="333333"/>
              </a:solidFill>
              <a:effectLst/>
              <a:latin typeface="Open Sans" panose="020B0606030504020204" pitchFamily="34" charset="0"/>
            </a:endParaRPr>
          </a:p>
          <a:p>
            <a:pPr algn="l">
              <a:lnSpc>
                <a:spcPct val="200000"/>
              </a:lnSpc>
            </a:pPr>
            <a:r>
              <a:rPr lang="en-US" sz="2400" b="1" i="0" dirty="0">
                <a:solidFill>
                  <a:srgbClr val="333333"/>
                </a:solidFill>
                <a:effectLst/>
                <a:latin typeface="Open Sans" panose="020B0606030504020204" pitchFamily="34" charset="0"/>
              </a:rPr>
              <a:t>docker-compose rm - </a:t>
            </a:r>
            <a:r>
              <a:rPr lang="en-US" sz="2400" i="0" dirty="0" err="1">
                <a:solidFill>
                  <a:srgbClr val="333333"/>
                </a:solidFill>
                <a:effectLst/>
                <a:latin typeface="Open Sans" panose="020B0606030504020204" pitchFamily="34" charset="0"/>
              </a:rPr>
              <a:t>stergerea</a:t>
            </a:r>
            <a:r>
              <a:rPr lang="en-US" sz="2400" i="0" dirty="0">
                <a:solidFill>
                  <a:srgbClr val="333333"/>
                </a:solidFill>
                <a:effectLst/>
                <a:latin typeface="Open Sans" panose="020B0606030504020204" pitchFamily="34" charset="0"/>
              </a:rPr>
              <a:t> </a:t>
            </a:r>
            <a:r>
              <a:rPr lang="en-US" sz="2400" i="1" dirty="0" err="1">
                <a:solidFill>
                  <a:srgbClr val="000000"/>
                </a:solidFill>
                <a:effectLst/>
                <a:latin typeface="Open Sans" panose="020B0606030504020204" pitchFamily="34" charset="0"/>
              </a:rPr>
              <a:t>containerelor</a:t>
            </a:r>
            <a:r>
              <a:rPr lang="en-US" sz="2400" i="0" dirty="0">
                <a:solidFill>
                  <a:srgbClr val="333333"/>
                </a:solidFill>
                <a:effectLst/>
                <a:latin typeface="Open Sans" panose="020B0606030504020204" pitchFamily="34" charset="0"/>
              </a:rPr>
              <a:t> </a:t>
            </a:r>
            <a:r>
              <a:rPr lang="en-US" sz="2400" i="0" dirty="0" err="1">
                <a:solidFill>
                  <a:srgbClr val="333333"/>
                </a:solidFill>
                <a:effectLst/>
                <a:latin typeface="Open Sans" panose="020B0606030504020204" pitchFamily="34" charset="0"/>
              </a:rPr>
              <a:t>oprite</a:t>
            </a:r>
            <a:endParaRPr lang="en-US" sz="2400" i="0" dirty="0">
              <a:solidFill>
                <a:srgbClr val="333333"/>
              </a:solidFill>
              <a:effectLst/>
              <a:latin typeface="Open Sans" panose="020B0606030504020204" pitchFamily="34" charset="0"/>
            </a:endParaRPr>
          </a:p>
          <a:p>
            <a:endParaRPr lang="ru-RU" dirty="0"/>
          </a:p>
        </p:txBody>
      </p:sp>
    </p:spTree>
    <p:extLst>
      <p:ext uri="{BB962C8B-B14F-4D97-AF65-F5344CB8AC3E}">
        <p14:creationId xmlns:p14="http://schemas.microsoft.com/office/powerpoint/2010/main" val="952580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768E0C-5EFB-4656-82BD-1692C0ABB2A8}"/>
              </a:ext>
            </a:extLst>
          </p:cNvPr>
          <p:cNvSpPr>
            <a:spLocks noGrp="1"/>
          </p:cNvSpPr>
          <p:nvPr>
            <p:ph type="title"/>
          </p:nvPr>
        </p:nvSpPr>
        <p:spPr>
          <a:xfrm>
            <a:off x="1069848" y="332510"/>
            <a:ext cx="10058400" cy="665018"/>
          </a:xfrm>
        </p:spPr>
        <p:txBody>
          <a:bodyPr>
            <a:normAutofit fontScale="90000"/>
          </a:bodyPr>
          <a:lstStyle/>
          <a:p>
            <a:r>
              <a:rPr lang="ro-RO" sz="3600" b="1" i="0" dirty="0" err="1">
                <a:solidFill>
                  <a:srgbClr val="333333"/>
                </a:solidFill>
                <a:effectLst/>
                <a:latin typeface="Open Sans Condensed"/>
              </a:rPr>
              <a:t>Docker</a:t>
            </a:r>
            <a:r>
              <a:rPr lang="ro-RO" sz="3600" b="1" i="0" dirty="0">
                <a:solidFill>
                  <a:srgbClr val="333333"/>
                </a:solidFill>
                <a:effectLst/>
                <a:latin typeface="Open Sans Condensed"/>
              </a:rPr>
              <a:t> Hub</a:t>
            </a:r>
            <a:br>
              <a:rPr lang="ro-RO" b="1" i="0" dirty="0">
                <a:solidFill>
                  <a:srgbClr val="333333"/>
                </a:solidFill>
                <a:effectLst/>
                <a:latin typeface="Open Sans Condensed"/>
              </a:rPr>
            </a:br>
            <a:endParaRPr lang="ru-RU" dirty="0"/>
          </a:p>
        </p:txBody>
      </p:sp>
      <p:sp>
        <p:nvSpPr>
          <p:cNvPr id="3" name="Объект 2">
            <a:extLst>
              <a:ext uri="{FF2B5EF4-FFF2-40B4-BE49-F238E27FC236}">
                <a16:creationId xmlns:a16="http://schemas.microsoft.com/office/drawing/2014/main" id="{BE89E8F3-C8E5-4533-898A-7B095A99FF02}"/>
              </a:ext>
            </a:extLst>
          </p:cNvPr>
          <p:cNvSpPr>
            <a:spLocks noGrp="1"/>
          </p:cNvSpPr>
          <p:nvPr>
            <p:ph idx="1"/>
          </p:nvPr>
        </p:nvSpPr>
        <p:spPr>
          <a:xfrm>
            <a:off x="1069848" y="997527"/>
            <a:ext cx="10058400" cy="5680363"/>
          </a:xfrm>
        </p:spPr>
        <p:txBody>
          <a:bodyPr>
            <a:normAutofit/>
          </a:bodyPr>
          <a:lstStyle/>
          <a:p>
            <a:pPr algn="just">
              <a:lnSpc>
                <a:spcPct val="150000"/>
              </a:lnSpc>
            </a:pPr>
            <a:r>
              <a:rPr lang="ro-RO" sz="2400" i="0" dirty="0">
                <a:solidFill>
                  <a:srgbClr val="333333"/>
                </a:solidFill>
                <a:effectLst/>
                <a:latin typeface="Open Sans" panose="020B0606030504020204" pitchFamily="34" charset="0"/>
              </a:rPr>
              <a:t>Este un </a:t>
            </a:r>
            <a:r>
              <a:rPr lang="ro-RO" sz="2400" b="1" i="0" dirty="0">
                <a:solidFill>
                  <a:srgbClr val="333333"/>
                </a:solidFill>
                <a:effectLst/>
                <a:latin typeface="Open Sans" panose="020B0606030504020204" pitchFamily="34" charset="0"/>
              </a:rPr>
              <a:t>serviciu </a:t>
            </a:r>
            <a:r>
              <a:rPr lang="ro-RO" sz="2400" b="1" i="1" dirty="0" err="1">
                <a:solidFill>
                  <a:srgbClr val="000000"/>
                </a:solidFill>
                <a:effectLst/>
                <a:latin typeface="Open Sans" panose="020B0606030504020204" pitchFamily="34" charset="0"/>
              </a:rPr>
              <a:t>cloud</a:t>
            </a:r>
            <a:r>
              <a:rPr lang="ro-RO" sz="2400" b="1" i="0" dirty="0">
                <a:solidFill>
                  <a:srgbClr val="333333"/>
                </a:solidFill>
                <a:effectLst/>
                <a:latin typeface="Open Sans" panose="020B0606030504020204" pitchFamily="34" charset="0"/>
              </a:rPr>
              <a:t> care ne ajută să ținem o evidență a tuturor imaginilor create</a:t>
            </a:r>
            <a:r>
              <a:rPr lang="ro-RO" sz="2400" i="0" dirty="0">
                <a:solidFill>
                  <a:srgbClr val="333333"/>
                </a:solidFill>
                <a:effectLst/>
                <a:latin typeface="Open Sans" panose="020B0606030504020204" pitchFamily="34" charset="0"/>
              </a:rPr>
              <a:t>. Câteva dintre proprietățile principale sunt:</a:t>
            </a:r>
          </a:p>
          <a:p>
            <a:pPr algn="just">
              <a:lnSpc>
                <a:spcPct val="150000"/>
              </a:lnSpc>
            </a:pPr>
            <a:r>
              <a:rPr lang="ro-RO" sz="2400" i="0" dirty="0" err="1">
                <a:solidFill>
                  <a:srgbClr val="333333"/>
                </a:solidFill>
                <a:effectLst/>
                <a:latin typeface="Open Sans" panose="020B0606030504020204" pitchFamily="34" charset="0"/>
              </a:rPr>
              <a:t>repository</a:t>
            </a:r>
            <a:r>
              <a:rPr lang="ro-RO" sz="2400" i="0" dirty="0">
                <a:solidFill>
                  <a:srgbClr val="333333"/>
                </a:solidFill>
                <a:effectLst/>
                <a:latin typeface="Open Sans" panose="020B0606030504020204" pitchFamily="34" charset="0"/>
              </a:rPr>
              <a:t> a imaginilor : manipularea și găsirea de imagini atât publice cât și private.</a:t>
            </a:r>
          </a:p>
          <a:p>
            <a:pPr algn="just">
              <a:lnSpc>
                <a:spcPct val="150000"/>
              </a:lnSpc>
            </a:pPr>
            <a:r>
              <a:rPr lang="ro-RO" sz="2400" i="0" dirty="0">
                <a:solidFill>
                  <a:srgbClr val="333333"/>
                </a:solidFill>
                <a:effectLst/>
                <a:latin typeface="Open Sans" panose="020B0606030504020204" pitchFamily="34" charset="0"/>
              </a:rPr>
              <a:t>automatizarea </a:t>
            </a:r>
            <a:r>
              <a:rPr lang="ro-RO" sz="2400" i="1" dirty="0" err="1">
                <a:solidFill>
                  <a:srgbClr val="000000"/>
                </a:solidFill>
                <a:effectLst/>
                <a:latin typeface="Open Sans" panose="020B0606030504020204" pitchFamily="34" charset="0"/>
              </a:rPr>
              <a:t>build</a:t>
            </a:r>
            <a:r>
              <a:rPr lang="ro-RO" sz="2400" i="0" dirty="0">
                <a:solidFill>
                  <a:srgbClr val="333333"/>
                </a:solidFill>
                <a:effectLst/>
                <a:latin typeface="Open Sans" panose="020B0606030504020204" pitchFamily="34" charset="0"/>
              </a:rPr>
              <a:t>-urilor : asigură conectarea la conturile de </a:t>
            </a:r>
            <a:r>
              <a:rPr lang="ro-RO" sz="2400" i="1" dirty="0" err="1">
                <a:solidFill>
                  <a:srgbClr val="000000"/>
                </a:solidFill>
                <a:effectLst/>
                <a:latin typeface="Open Sans" panose="020B0606030504020204" pitchFamily="34" charset="0"/>
              </a:rPr>
              <a:t>github</a:t>
            </a:r>
            <a:r>
              <a:rPr lang="ro-RO" sz="2400" i="0" dirty="0">
                <a:solidFill>
                  <a:srgbClr val="333333"/>
                </a:solidFill>
                <a:effectLst/>
                <a:latin typeface="Open Sans" panose="020B0606030504020204" pitchFamily="34" charset="0"/>
              </a:rPr>
              <a:t> cât și de </a:t>
            </a:r>
            <a:r>
              <a:rPr lang="ro-RO" sz="2400" i="1" dirty="0" err="1">
                <a:solidFill>
                  <a:srgbClr val="000000"/>
                </a:solidFill>
                <a:effectLst/>
                <a:latin typeface="Open Sans" panose="020B0606030504020204" pitchFamily="34" charset="0"/>
              </a:rPr>
              <a:t>bitbucket</a:t>
            </a:r>
            <a:r>
              <a:rPr lang="ro-RO" sz="2400" i="0" dirty="0">
                <a:solidFill>
                  <a:srgbClr val="333333"/>
                </a:solidFill>
                <a:effectLst/>
                <a:latin typeface="Open Sans" panose="020B0606030504020204" pitchFamily="34" charset="0"/>
              </a:rPr>
              <a:t> cât și realizarea de imagini automate.</a:t>
            </a:r>
          </a:p>
          <a:p>
            <a:pPr algn="just">
              <a:lnSpc>
                <a:spcPct val="150000"/>
              </a:lnSpc>
            </a:pPr>
            <a:r>
              <a:rPr lang="ro-RO" sz="2400" i="0" dirty="0" err="1">
                <a:solidFill>
                  <a:srgbClr val="333333"/>
                </a:solidFill>
                <a:effectLst/>
                <a:latin typeface="Open Sans" panose="020B0606030504020204" pitchFamily="34" charset="0"/>
              </a:rPr>
              <a:t>webhooks</a:t>
            </a:r>
            <a:r>
              <a:rPr lang="ro-RO" sz="2400" i="0" dirty="0">
                <a:solidFill>
                  <a:srgbClr val="333333"/>
                </a:solidFill>
                <a:effectLst/>
                <a:latin typeface="Open Sans" panose="020B0606030504020204" pitchFamily="34" charset="0"/>
              </a:rPr>
              <a:t> : o proprietate pentru crearea de imagini automate, ne lasă să facem </a:t>
            </a:r>
            <a:r>
              <a:rPr lang="ro-RO" sz="2400" i="1" dirty="0">
                <a:solidFill>
                  <a:srgbClr val="000000"/>
                </a:solidFill>
                <a:effectLst/>
                <a:latin typeface="Open Sans" panose="020B0606030504020204" pitchFamily="34" charset="0"/>
              </a:rPr>
              <a:t>trigger</a:t>
            </a:r>
            <a:r>
              <a:rPr lang="ro-RO" sz="2400" i="0" dirty="0">
                <a:solidFill>
                  <a:srgbClr val="333333"/>
                </a:solidFill>
                <a:effectLst/>
                <a:latin typeface="Open Sans" panose="020B0606030504020204" pitchFamily="34" charset="0"/>
              </a:rPr>
              <a:t> la anumite acțiuni.</a:t>
            </a:r>
          </a:p>
          <a:p>
            <a:endParaRPr lang="ru-RU" dirty="0"/>
          </a:p>
        </p:txBody>
      </p:sp>
    </p:spTree>
    <p:extLst>
      <p:ext uri="{BB962C8B-B14F-4D97-AF65-F5344CB8AC3E}">
        <p14:creationId xmlns:p14="http://schemas.microsoft.com/office/powerpoint/2010/main" val="37222766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50853F-D97A-454A-B695-60FC16528A19}"/>
              </a:ext>
            </a:extLst>
          </p:cNvPr>
          <p:cNvSpPr>
            <a:spLocks noGrp="1"/>
          </p:cNvSpPr>
          <p:nvPr>
            <p:ph type="title"/>
          </p:nvPr>
        </p:nvSpPr>
        <p:spPr>
          <a:xfrm>
            <a:off x="1069848" y="0"/>
            <a:ext cx="10058400" cy="554182"/>
          </a:xfrm>
        </p:spPr>
        <p:txBody>
          <a:bodyPr>
            <a:normAutofit fontScale="90000"/>
          </a:bodyPr>
          <a:lstStyle/>
          <a:p>
            <a:r>
              <a:rPr lang="ro-RO" sz="3600" dirty="0"/>
              <a:t>continuare</a:t>
            </a:r>
            <a:endParaRPr lang="ru-RU" sz="3600" dirty="0"/>
          </a:p>
        </p:txBody>
      </p:sp>
      <p:sp>
        <p:nvSpPr>
          <p:cNvPr id="3" name="Объект 2">
            <a:extLst>
              <a:ext uri="{FF2B5EF4-FFF2-40B4-BE49-F238E27FC236}">
                <a16:creationId xmlns:a16="http://schemas.microsoft.com/office/drawing/2014/main" id="{98CDFCED-1271-4FF2-BAEA-CC8616AE793D}"/>
              </a:ext>
            </a:extLst>
          </p:cNvPr>
          <p:cNvSpPr>
            <a:spLocks noGrp="1"/>
          </p:cNvSpPr>
          <p:nvPr>
            <p:ph idx="1"/>
          </p:nvPr>
        </p:nvSpPr>
        <p:spPr>
          <a:xfrm>
            <a:off x="1069848" y="554182"/>
            <a:ext cx="10058400" cy="6165273"/>
          </a:xfrm>
        </p:spPr>
        <p:txBody>
          <a:bodyPr>
            <a:normAutofit/>
          </a:bodyPr>
          <a:lstStyle/>
          <a:p>
            <a:pPr algn="just">
              <a:lnSpc>
                <a:spcPct val="150000"/>
              </a:lnSpc>
            </a:pPr>
            <a:r>
              <a:rPr lang="ro-RO" sz="2400" i="0" dirty="0">
                <a:solidFill>
                  <a:srgbClr val="333333"/>
                </a:solidFill>
                <a:effectLst/>
                <a:latin typeface="Open Sans" panose="020B0606030504020204" pitchFamily="34" charset="0"/>
              </a:rPr>
              <a:t>Putem spune că acest </a:t>
            </a:r>
            <a:r>
              <a:rPr lang="ro-RO" sz="2400" i="1" dirty="0" err="1">
                <a:solidFill>
                  <a:srgbClr val="000000"/>
                </a:solidFill>
                <a:effectLst/>
                <a:latin typeface="Open Sans" panose="020B0606030504020204" pitchFamily="34" charset="0"/>
              </a:rPr>
              <a:t>tool</a:t>
            </a:r>
            <a:r>
              <a:rPr lang="ro-RO" sz="2400" i="0" dirty="0">
                <a:solidFill>
                  <a:srgbClr val="333333"/>
                </a:solidFill>
                <a:effectLst/>
                <a:latin typeface="Open Sans" panose="020B0606030504020204" pitchFamily="34" charset="0"/>
              </a:rPr>
              <a:t> se comportă ca și </a:t>
            </a:r>
            <a:r>
              <a:rPr lang="ro-RO" sz="2400" i="0" dirty="0" err="1">
                <a:solidFill>
                  <a:srgbClr val="333333"/>
                </a:solidFill>
                <a:effectLst/>
                <a:latin typeface="Open Sans" panose="020B0606030504020204" pitchFamily="34" charset="0"/>
              </a:rPr>
              <a:t>Git</a:t>
            </a:r>
            <a:r>
              <a:rPr lang="ro-RO" sz="2400" i="0" dirty="0">
                <a:solidFill>
                  <a:srgbClr val="333333"/>
                </a:solidFill>
                <a:effectLst/>
                <a:latin typeface="Open Sans" panose="020B0606030504020204" pitchFamily="34" charset="0"/>
              </a:rPr>
              <a:t> deoarece pornește de la aceeași premisă numai că  va face </a:t>
            </a:r>
            <a:r>
              <a:rPr lang="ro-RO" sz="2400" i="1" dirty="0" err="1">
                <a:solidFill>
                  <a:srgbClr val="000000"/>
                </a:solidFill>
                <a:effectLst/>
                <a:latin typeface="Open Sans" panose="020B0606030504020204" pitchFamily="34" charset="0"/>
              </a:rPr>
              <a:t>track</a:t>
            </a:r>
            <a:r>
              <a:rPr lang="ro-RO" sz="2400" i="0" dirty="0">
                <a:solidFill>
                  <a:srgbClr val="333333"/>
                </a:solidFill>
                <a:effectLst/>
                <a:latin typeface="Open Sans" panose="020B0606030504020204" pitchFamily="34" charset="0"/>
              </a:rPr>
              <a:t> la schimbările în sistem.</a:t>
            </a:r>
          </a:p>
          <a:p>
            <a:pPr algn="just">
              <a:lnSpc>
                <a:spcPct val="150000"/>
              </a:lnSpc>
            </a:pPr>
            <a:r>
              <a:rPr lang="ro-RO" sz="2400" i="0" dirty="0">
                <a:solidFill>
                  <a:srgbClr val="333333"/>
                </a:solidFill>
                <a:effectLst/>
                <a:latin typeface="Open Sans" panose="020B0606030504020204" pitchFamily="34" charset="0"/>
              </a:rPr>
              <a:t>Pentru căutarea de imagini publice se va folosi comanda </a:t>
            </a:r>
          </a:p>
          <a:p>
            <a:pPr algn="just">
              <a:lnSpc>
                <a:spcPct val="150000"/>
              </a:lnSpc>
            </a:pPr>
            <a:r>
              <a:rPr lang="ro-RO" sz="2400" b="1" i="1" dirty="0" err="1">
                <a:solidFill>
                  <a:srgbClr val="000000"/>
                </a:solidFill>
                <a:effectLst/>
                <a:latin typeface="Open Sans" panose="020B0606030504020204" pitchFamily="34" charset="0"/>
              </a:rPr>
              <a:t>docker</a:t>
            </a:r>
            <a:r>
              <a:rPr lang="ro-RO" sz="2400" b="1" i="1" dirty="0">
                <a:solidFill>
                  <a:srgbClr val="000000"/>
                </a:solidFill>
                <a:effectLst/>
                <a:latin typeface="Open Sans" panose="020B0606030504020204" pitchFamily="34" charset="0"/>
              </a:rPr>
              <a:t> </a:t>
            </a:r>
            <a:r>
              <a:rPr lang="ro-RO" sz="2400" b="1" i="1" dirty="0" err="1">
                <a:solidFill>
                  <a:srgbClr val="000000"/>
                </a:solidFill>
                <a:effectLst/>
                <a:latin typeface="Open Sans" panose="020B0606030504020204" pitchFamily="34" charset="0"/>
              </a:rPr>
              <a:t>search</a:t>
            </a:r>
            <a:r>
              <a:rPr lang="ro-RO" sz="2400" b="1" i="1" dirty="0">
                <a:solidFill>
                  <a:srgbClr val="000000"/>
                </a:solidFill>
                <a:effectLst/>
                <a:latin typeface="Open Sans" panose="020B0606030504020204" pitchFamily="34" charset="0"/>
              </a:rPr>
              <a:t> </a:t>
            </a:r>
            <a:r>
              <a:rPr lang="ro-RO" sz="2400" b="1" i="1" dirty="0" err="1">
                <a:solidFill>
                  <a:srgbClr val="000000"/>
                </a:solidFill>
                <a:effectLst/>
                <a:latin typeface="Open Sans" panose="020B0606030504020204" pitchFamily="34" charset="0"/>
              </a:rPr>
              <a:t>ubuntu</a:t>
            </a:r>
            <a:r>
              <a:rPr lang="ro-RO" sz="2400" b="1" i="0" dirty="0">
                <a:solidFill>
                  <a:srgbClr val="333333"/>
                </a:solidFill>
                <a:effectLst/>
                <a:latin typeface="Open Sans" panose="020B0606030504020204" pitchFamily="34" charset="0"/>
              </a:rPr>
              <a:t>. </a:t>
            </a:r>
          </a:p>
          <a:p>
            <a:pPr algn="just">
              <a:lnSpc>
                <a:spcPct val="150000"/>
              </a:lnSpc>
            </a:pPr>
            <a:r>
              <a:rPr lang="ro-RO" sz="2400" i="0" dirty="0">
                <a:solidFill>
                  <a:srgbClr val="333333"/>
                </a:solidFill>
                <a:effectLst/>
                <a:latin typeface="Open Sans" panose="020B0606030504020204" pitchFamily="34" charset="0"/>
              </a:rPr>
              <a:t>Pentru a reuși să faci acces la o imagine, ai nevoie de a te conecta la acest </a:t>
            </a:r>
            <a:r>
              <a:rPr lang="ro-RO" sz="2400" b="1" i="1" dirty="0" err="1">
                <a:solidFill>
                  <a:srgbClr val="000000"/>
                </a:solidFill>
                <a:effectLst/>
                <a:latin typeface="Open Sans" panose="020B0606030504020204" pitchFamily="34" charset="0"/>
              </a:rPr>
              <a:t>tool</a:t>
            </a:r>
            <a:r>
              <a:rPr lang="ro-RO" sz="2400" b="1" i="1" dirty="0">
                <a:solidFill>
                  <a:srgbClr val="000000"/>
                </a:solidFill>
                <a:effectLst/>
                <a:latin typeface="Open Sans" panose="020B0606030504020204" pitchFamily="34" charset="0"/>
              </a:rPr>
              <a:t> </a:t>
            </a:r>
            <a:r>
              <a:rPr lang="ro-RO" sz="2400" b="1" i="1" dirty="0" err="1">
                <a:solidFill>
                  <a:srgbClr val="000000"/>
                </a:solidFill>
                <a:effectLst/>
                <a:latin typeface="Open Sans" panose="020B0606030504020204" pitchFamily="34" charset="0"/>
              </a:rPr>
              <a:t>docker</a:t>
            </a:r>
            <a:r>
              <a:rPr lang="ro-RO" sz="2400" b="1" i="1" dirty="0">
                <a:solidFill>
                  <a:srgbClr val="000000"/>
                </a:solidFill>
                <a:effectLst/>
                <a:latin typeface="Open Sans" panose="020B0606030504020204" pitchFamily="34" charset="0"/>
              </a:rPr>
              <a:t> </a:t>
            </a:r>
            <a:r>
              <a:rPr lang="ro-RO" sz="2400" b="1" i="1" dirty="0" err="1">
                <a:solidFill>
                  <a:srgbClr val="000000"/>
                </a:solidFill>
                <a:effectLst/>
                <a:latin typeface="Open Sans" panose="020B0606030504020204" pitchFamily="34" charset="0"/>
              </a:rPr>
              <a:t>login</a:t>
            </a:r>
            <a:r>
              <a:rPr lang="ro-RO" sz="2400" b="1" i="0" dirty="0">
                <a:solidFill>
                  <a:srgbClr val="333333"/>
                </a:solidFill>
                <a:effectLst/>
                <a:latin typeface="Open Sans" panose="020B0606030504020204" pitchFamily="34" charset="0"/>
              </a:rPr>
              <a:t>, </a:t>
            </a:r>
          </a:p>
          <a:p>
            <a:pPr algn="just">
              <a:lnSpc>
                <a:spcPct val="150000"/>
              </a:lnSpc>
            </a:pPr>
            <a:r>
              <a:rPr lang="ro-RO" sz="2400" i="0" dirty="0">
                <a:solidFill>
                  <a:srgbClr val="333333"/>
                </a:solidFill>
                <a:effectLst/>
                <a:latin typeface="Open Sans" panose="020B0606030504020204" pitchFamily="34" charset="0"/>
              </a:rPr>
              <a:t>după </a:t>
            </a:r>
            <a:r>
              <a:rPr lang="ro-RO" sz="2400" i="0" dirty="0" err="1">
                <a:solidFill>
                  <a:srgbClr val="333333"/>
                </a:solidFill>
                <a:effectLst/>
                <a:latin typeface="Open Sans" panose="020B0606030504020204" pitchFamily="34" charset="0"/>
              </a:rPr>
              <a:t>logare</a:t>
            </a:r>
            <a:r>
              <a:rPr lang="ro-RO" sz="2400" i="0" dirty="0">
                <a:solidFill>
                  <a:srgbClr val="333333"/>
                </a:solidFill>
                <a:effectLst/>
                <a:latin typeface="Open Sans" panose="020B0606030504020204" pitchFamily="34" charset="0"/>
              </a:rPr>
              <a:t> se poate utiliza comanda </a:t>
            </a:r>
          </a:p>
          <a:p>
            <a:pPr algn="just">
              <a:lnSpc>
                <a:spcPct val="150000"/>
              </a:lnSpc>
            </a:pPr>
            <a:r>
              <a:rPr lang="ro-RO" sz="2400" i="1" dirty="0" err="1">
                <a:solidFill>
                  <a:srgbClr val="333333"/>
                </a:solidFill>
                <a:effectLst/>
                <a:latin typeface="Open Sans" panose="020B0606030504020204" pitchFamily="34" charset="0"/>
              </a:rPr>
              <a:t>docker</a:t>
            </a:r>
            <a:r>
              <a:rPr lang="ro-RO" sz="2400" i="1" dirty="0">
                <a:solidFill>
                  <a:srgbClr val="333333"/>
                </a:solidFill>
                <a:effectLst/>
                <a:latin typeface="Open Sans" panose="020B0606030504020204" pitchFamily="34" charset="0"/>
              </a:rPr>
              <a:t> </a:t>
            </a:r>
            <a:r>
              <a:rPr lang="ro-RO" sz="2400" i="1" dirty="0" err="1">
                <a:solidFill>
                  <a:srgbClr val="333333"/>
                </a:solidFill>
                <a:effectLst/>
                <a:latin typeface="Open Sans" panose="020B0606030504020204" pitchFamily="34" charset="0"/>
              </a:rPr>
              <a:t>push</a:t>
            </a:r>
            <a:r>
              <a:rPr lang="ro-RO" sz="2400" i="1" dirty="0">
                <a:solidFill>
                  <a:srgbClr val="333333"/>
                </a:solidFill>
                <a:effectLst/>
                <a:latin typeface="Open Sans" panose="020B0606030504020204" pitchFamily="34" charset="0"/>
              </a:rPr>
              <a:t> /:.</a:t>
            </a:r>
          </a:p>
          <a:p>
            <a:endParaRPr lang="ru-RU" dirty="0"/>
          </a:p>
        </p:txBody>
      </p:sp>
    </p:spTree>
    <p:extLst>
      <p:ext uri="{BB962C8B-B14F-4D97-AF65-F5344CB8AC3E}">
        <p14:creationId xmlns:p14="http://schemas.microsoft.com/office/powerpoint/2010/main" val="32893502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291D5-67F7-1AF5-B787-B6F715E3B7E6}"/>
              </a:ext>
            </a:extLst>
          </p:cNvPr>
          <p:cNvSpPr>
            <a:spLocks noGrp="1"/>
          </p:cNvSpPr>
          <p:nvPr>
            <p:ph type="title"/>
          </p:nvPr>
        </p:nvSpPr>
        <p:spPr>
          <a:xfrm>
            <a:off x="1069848" y="121298"/>
            <a:ext cx="10058400" cy="849086"/>
          </a:xfrm>
        </p:spPr>
        <p:txBody>
          <a:bodyPr>
            <a:noAutofit/>
          </a:bodyPr>
          <a:lstStyle/>
          <a:p>
            <a:pPr algn="ctr"/>
            <a:r>
              <a:rPr lang="ro-RO" sz="3200" b="0" i="0" dirty="0">
                <a:solidFill>
                  <a:srgbClr val="3C4043"/>
                </a:solidFill>
                <a:effectLst/>
                <a:latin typeface="Roboto" panose="02000000000000000000" pitchFamily="2" charset="0"/>
              </a:rPr>
              <a:t>Tip: Generator de imagini </a:t>
            </a:r>
            <a:br>
              <a:rPr lang="ro-RO" sz="3200" b="0" i="0" dirty="0">
                <a:solidFill>
                  <a:srgbClr val="3C4043"/>
                </a:solidFill>
                <a:effectLst/>
                <a:latin typeface="Roboto" panose="02000000000000000000" pitchFamily="2" charset="0"/>
              </a:rPr>
            </a:br>
            <a:endParaRPr lang="ro-RO" sz="3200" b="1" dirty="0"/>
          </a:p>
        </p:txBody>
      </p:sp>
      <p:sp>
        <p:nvSpPr>
          <p:cNvPr id="3" name="Content Placeholder 2">
            <a:extLst>
              <a:ext uri="{FF2B5EF4-FFF2-40B4-BE49-F238E27FC236}">
                <a16:creationId xmlns:a16="http://schemas.microsoft.com/office/drawing/2014/main" id="{C4706EBA-24C7-6238-B9DA-8B7196BFFB58}"/>
              </a:ext>
            </a:extLst>
          </p:cNvPr>
          <p:cNvSpPr>
            <a:spLocks noGrp="1"/>
          </p:cNvSpPr>
          <p:nvPr>
            <p:ph idx="1"/>
          </p:nvPr>
        </p:nvSpPr>
        <p:spPr>
          <a:xfrm>
            <a:off x="1069848" y="802433"/>
            <a:ext cx="10058400" cy="5673012"/>
          </a:xfrm>
        </p:spPr>
        <p:txBody>
          <a:bodyPr/>
          <a:lstStyle/>
          <a:p>
            <a:pPr marL="0" indent="0">
              <a:buNone/>
            </a:pPr>
            <a:endParaRPr lang="ro-RO" b="0" i="0" dirty="0">
              <a:solidFill>
                <a:srgbClr val="3C4043"/>
              </a:solidFill>
              <a:effectLst/>
              <a:latin typeface="Roboto" panose="02000000000000000000" pitchFamily="2" charset="0"/>
            </a:endParaRPr>
          </a:p>
          <a:p>
            <a:pPr algn="just"/>
            <a:r>
              <a:rPr lang="ro-RO" sz="2400" b="1" i="0" dirty="0" err="1">
                <a:solidFill>
                  <a:srgbClr val="3C4043"/>
                </a:solidFill>
                <a:effectLst/>
                <a:latin typeface="Roboto" panose="02000000000000000000" pitchFamily="2" charset="0"/>
              </a:rPr>
              <a:t>Buildah</a:t>
            </a:r>
            <a:r>
              <a:rPr lang="ro-RO" sz="2400" b="1" i="0" dirty="0">
                <a:solidFill>
                  <a:srgbClr val="3C4043"/>
                </a:solidFill>
                <a:effectLst/>
                <a:latin typeface="Roboto" panose="02000000000000000000" pitchFamily="2" charset="0"/>
              </a:rPr>
              <a:t> </a:t>
            </a:r>
            <a:r>
              <a:rPr lang="ro-RO" sz="2400" b="0" i="0" dirty="0">
                <a:solidFill>
                  <a:srgbClr val="3C4043"/>
                </a:solidFill>
                <a:effectLst/>
                <a:latin typeface="Roboto" panose="02000000000000000000" pitchFamily="2" charset="0"/>
              </a:rPr>
              <a:t>este instrumentul de creare de imagini open-</a:t>
            </a:r>
            <a:r>
              <a:rPr lang="ro-RO" sz="2400" b="0" i="0" dirty="0" err="1">
                <a:solidFill>
                  <a:srgbClr val="3C4043"/>
                </a:solidFill>
                <a:effectLst/>
                <a:latin typeface="Roboto" panose="02000000000000000000" pitchFamily="2" charset="0"/>
              </a:rPr>
              <a:t>source</a:t>
            </a:r>
            <a:r>
              <a:rPr lang="ro-RO" sz="2400" b="0" i="0" dirty="0">
                <a:solidFill>
                  <a:srgbClr val="3C4043"/>
                </a:solidFill>
                <a:effectLst/>
                <a:latin typeface="Roboto" panose="02000000000000000000" pitchFamily="2" charset="0"/>
              </a:rPr>
              <a:t> de la </a:t>
            </a:r>
            <a:r>
              <a:rPr lang="ro-RO" sz="2400" b="0" i="0" dirty="0" err="1">
                <a:solidFill>
                  <a:srgbClr val="3C4043"/>
                </a:solidFill>
                <a:effectLst/>
                <a:latin typeface="Roboto" panose="02000000000000000000" pitchFamily="2" charset="0"/>
              </a:rPr>
              <a:t>RedHat</a:t>
            </a:r>
            <a:r>
              <a:rPr lang="ro-RO" sz="2400" b="0" i="0" dirty="0">
                <a:solidFill>
                  <a:srgbClr val="3C4043"/>
                </a:solidFill>
                <a:effectLst/>
                <a:latin typeface="Roboto" panose="02000000000000000000" pitchFamily="2" charset="0"/>
              </a:rPr>
              <a:t>, care permite utilizatorilor să creeze imagini compatibile fără a instala un daemon sau un container de rulare. Natura fără demoni a </a:t>
            </a:r>
            <a:r>
              <a:rPr lang="ro-RO" sz="2400" b="0" i="0" dirty="0" err="1">
                <a:solidFill>
                  <a:srgbClr val="3C4043"/>
                </a:solidFill>
                <a:effectLst/>
                <a:latin typeface="Roboto" panose="02000000000000000000" pitchFamily="2" charset="0"/>
              </a:rPr>
              <a:t>Buildah</a:t>
            </a:r>
            <a:r>
              <a:rPr lang="ro-RO" sz="2400" b="0" i="0" dirty="0">
                <a:solidFill>
                  <a:srgbClr val="3C4043"/>
                </a:solidFill>
                <a:effectLst/>
                <a:latin typeface="Roboto" panose="02000000000000000000" pitchFamily="2" charset="0"/>
              </a:rPr>
              <a:t> face posibilă construirea de imagini ca utilizator non-</a:t>
            </a:r>
            <a:r>
              <a:rPr lang="ro-RO" sz="2400" b="0" i="0" dirty="0" err="1">
                <a:solidFill>
                  <a:srgbClr val="3C4043"/>
                </a:solidFill>
                <a:effectLst/>
                <a:latin typeface="Roboto" panose="02000000000000000000" pitchFamily="2" charset="0"/>
              </a:rPr>
              <a:t>root</a:t>
            </a:r>
            <a:r>
              <a:rPr lang="ro-RO" sz="2400" b="0" i="0" dirty="0">
                <a:solidFill>
                  <a:srgbClr val="3C4043"/>
                </a:solidFill>
                <a:effectLst/>
                <a:latin typeface="Roboto" panose="02000000000000000000" pitchFamily="2" charset="0"/>
              </a:rPr>
              <a:t>.</a:t>
            </a:r>
          </a:p>
          <a:p>
            <a:pPr algn="just"/>
            <a:r>
              <a:rPr lang="ro-RO" sz="2400" b="1" i="0" dirty="0" err="1">
                <a:solidFill>
                  <a:srgbClr val="3C4043"/>
                </a:solidFill>
                <a:effectLst/>
                <a:latin typeface="Roboto" panose="02000000000000000000" pitchFamily="2" charset="0"/>
              </a:rPr>
              <a:t>BuildKit</a:t>
            </a:r>
            <a:r>
              <a:rPr lang="ro-RO" sz="2400" b="0" i="0" dirty="0">
                <a:solidFill>
                  <a:srgbClr val="3C4043"/>
                </a:solidFill>
                <a:effectLst/>
                <a:latin typeface="Roboto" panose="02000000000000000000" pitchFamily="2" charset="0"/>
              </a:rPr>
              <a:t> este un generator de imagini creat de </a:t>
            </a:r>
            <a:r>
              <a:rPr lang="ro-RO" sz="2400" b="0" i="0" dirty="0" err="1">
                <a:solidFill>
                  <a:srgbClr val="3C4043"/>
                </a:solidFill>
                <a:effectLst/>
                <a:latin typeface="Roboto" panose="02000000000000000000" pitchFamily="2" charset="0"/>
              </a:rPr>
              <a:t>Moby</a:t>
            </a:r>
            <a:r>
              <a:rPr lang="ro-RO" sz="2400" b="0" i="0" dirty="0">
                <a:solidFill>
                  <a:srgbClr val="3C4043"/>
                </a:solidFill>
                <a:effectLst/>
                <a:latin typeface="Roboto" panose="02000000000000000000" pitchFamily="2" charset="0"/>
              </a:rPr>
              <a:t>, un cadru </a:t>
            </a:r>
            <a:r>
              <a:rPr lang="ro-RO" sz="2400" b="0" i="0" dirty="0" err="1">
                <a:solidFill>
                  <a:srgbClr val="3C4043"/>
                </a:solidFill>
                <a:effectLst/>
                <a:latin typeface="Roboto" panose="02000000000000000000" pitchFamily="2" charset="0"/>
              </a:rPr>
              <a:t>Docker</a:t>
            </a:r>
            <a:r>
              <a:rPr lang="ro-RO" sz="2400" b="0" i="0" dirty="0">
                <a:solidFill>
                  <a:srgbClr val="3C4043"/>
                </a:solidFill>
                <a:effectLst/>
                <a:latin typeface="Roboto" panose="02000000000000000000" pitchFamily="2" charset="0"/>
              </a:rPr>
              <a:t> pentru asamblarea sistemelor de containere specializate. Deși scopul său principal este de a înlocui generatorul moștenit din </a:t>
            </a:r>
            <a:r>
              <a:rPr lang="ro-RO" sz="2400" b="0" i="0" dirty="0" err="1">
                <a:solidFill>
                  <a:srgbClr val="3C4043"/>
                </a:solidFill>
                <a:effectLst/>
                <a:latin typeface="Roboto" panose="02000000000000000000" pitchFamily="2" charset="0"/>
              </a:rPr>
              <a:t>Docker</a:t>
            </a:r>
            <a:r>
              <a:rPr lang="ro-RO" sz="2400" b="0" i="0" dirty="0">
                <a:solidFill>
                  <a:srgbClr val="3C4043"/>
                </a:solidFill>
                <a:effectLst/>
                <a:latin typeface="Roboto" panose="02000000000000000000" pitchFamily="2" charset="0"/>
              </a:rPr>
              <a:t>, </a:t>
            </a:r>
            <a:r>
              <a:rPr lang="ro-RO" sz="2400" b="0" i="0" dirty="0" err="1">
                <a:solidFill>
                  <a:srgbClr val="3C4043"/>
                </a:solidFill>
                <a:effectLst/>
                <a:latin typeface="Roboto" panose="02000000000000000000" pitchFamily="2" charset="0"/>
              </a:rPr>
              <a:t>BuildKit</a:t>
            </a:r>
            <a:r>
              <a:rPr lang="ro-RO" sz="2400" b="0" i="0" dirty="0">
                <a:solidFill>
                  <a:srgbClr val="3C4043"/>
                </a:solidFill>
                <a:effectLst/>
                <a:latin typeface="Roboto" panose="02000000000000000000" pitchFamily="2" charset="0"/>
              </a:rPr>
              <a:t> funcționează și ca instrument independent.</a:t>
            </a:r>
          </a:p>
          <a:p>
            <a:pPr algn="just"/>
            <a:r>
              <a:rPr lang="ro-RO" sz="2400" b="1" i="0" dirty="0" err="1">
                <a:solidFill>
                  <a:srgbClr val="3C4043"/>
                </a:solidFill>
                <a:effectLst/>
                <a:latin typeface="Roboto" panose="02000000000000000000" pitchFamily="2" charset="0"/>
              </a:rPr>
              <a:t>Kaniko</a:t>
            </a:r>
            <a:r>
              <a:rPr lang="ro-RO" sz="2400" b="1" i="0" dirty="0">
                <a:solidFill>
                  <a:srgbClr val="3C4043"/>
                </a:solidFill>
                <a:effectLst/>
                <a:latin typeface="Roboto" panose="02000000000000000000" pitchFamily="2" charset="0"/>
              </a:rPr>
              <a:t> </a:t>
            </a:r>
            <a:r>
              <a:rPr lang="ro-RO" sz="2400" b="0" i="0" dirty="0">
                <a:solidFill>
                  <a:srgbClr val="3C4043"/>
                </a:solidFill>
                <a:effectLst/>
                <a:latin typeface="Roboto" panose="02000000000000000000" pitchFamily="2" charset="0"/>
              </a:rPr>
              <a:t>este un instrument de container Google care poate construi o imagine bazată pe </a:t>
            </a:r>
            <a:r>
              <a:rPr lang="ro-RO" sz="2400" b="0" i="0" dirty="0" err="1">
                <a:solidFill>
                  <a:srgbClr val="3C4043"/>
                </a:solidFill>
                <a:effectLst/>
                <a:latin typeface="Roboto" panose="02000000000000000000" pitchFamily="2" charset="0"/>
              </a:rPr>
              <a:t>Dockerfile</a:t>
            </a:r>
            <a:r>
              <a:rPr lang="ro-RO" sz="2400" b="0" i="0" dirty="0">
                <a:solidFill>
                  <a:srgbClr val="3C4043"/>
                </a:solidFill>
                <a:effectLst/>
                <a:latin typeface="Roboto" panose="02000000000000000000" pitchFamily="2" charset="0"/>
              </a:rPr>
              <a:t> într-un cluster </a:t>
            </a:r>
            <a:r>
              <a:rPr lang="ro-RO" sz="2400" b="0" i="0" dirty="0" err="1">
                <a:solidFill>
                  <a:srgbClr val="3C4043"/>
                </a:solidFill>
                <a:effectLst/>
                <a:latin typeface="Roboto" panose="02000000000000000000" pitchFamily="2" charset="0"/>
              </a:rPr>
              <a:t>Kubernetes</a:t>
            </a:r>
            <a:r>
              <a:rPr lang="ro-RO" sz="2400" b="0" i="0" dirty="0">
                <a:solidFill>
                  <a:srgbClr val="3C4043"/>
                </a:solidFill>
                <a:effectLst/>
                <a:latin typeface="Roboto" panose="02000000000000000000" pitchFamily="2" charset="0"/>
              </a:rPr>
              <a:t> sau într-un alt mediu în care demonul </a:t>
            </a:r>
            <a:r>
              <a:rPr lang="ro-RO" sz="2400" b="0" i="0" dirty="0" err="1">
                <a:solidFill>
                  <a:srgbClr val="3C4043"/>
                </a:solidFill>
                <a:effectLst/>
                <a:latin typeface="Roboto" panose="02000000000000000000" pitchFamily="2" charset="0"/>
              </a:rPr>
              <a:t>Docker</a:t>
            </a:r>
            <a:r>
              <a:rPr lang="ro-RO" sz="2400" b="0" i="0" dirty="0">
                <a:solidFill>
                  <a:srgbClr val="3C4043"/>
                </a:solidFill>
                <a:effectLst/>
                <a:latin typeface="Roboto" panose="02000000000000000000" pitchFamily="2" charset="0"/>
              </a:rPr>
              <a:t> nu este disponibil. Deoarece nu necesită un daemon </a:t>
            </a:r>
            <a:r>
              <a:rPr lang="ro-RO" sz="2400" b="0" i="0" dirty="0" err="1">
                <a:solidFill>
                  <a:srgbClr val="3C4043"/>
                </a:solidFill>
                <a:effectLst/>
                <a:latin typeface="Roboto" panose="02000000000000000000" pitchFamily="2" charset="0"/>
              </a:rPr>
              <a:t>Docker</a:t>
            </a:r>
            <a:r>
              <a:rPr lang="ro-RO" sz="2400" b="0" i="0" dirty="0">
                <a:solidFill>
                  <a:srgbClr val="3C4043"/>
                </a:solidFill>
                <a:effectLst/>
                <a:latin typeface="Roboto" panose="02000000000000000000" pitchFamily="2" charset="0"/>
              </a:rPr>
              <a:t>, </a:t>
            </a:r>
            <a:r>
              <a:rPr lang="ro-RO" sz="2400" b="0" i="0" dirty="0" err="1">
                <a:solidFill>
                  <a:srgbClr val="3C4043"/>
                </a:solidFill>
                <a:effectLst/>
                <a:latin typeface="Roboto" panose="02000000000000000000" pitchFamily="2" charset="0"/>
              </a:rPr>
              <a:t>Kaniko</a:t>
            </a:r>
            <a:r>
              <a:rPr lang="ro-RO" sz="2400" b="0" i="0" dirty="0">
                <a:solidFill>
                  <a:srgbClr val="3C4043"/>
                </a:solidFill>
                <a:effectLst/>
                <a:latin typeface="Roboto" panose="02000000000000000000" pitchFamily="2" charset="0"/>
              </a:rPr>
              <a:t> poate rula în modul fără rădăcină și poate executa fiecare comandă </a:t>
            </a:r>
            <a:r>
              <a:rPr lang="ro-RO" sz="2400" b="0" i="0" dirty="0" err="1">
                <a:solidFill>
                  <a:srgbClr val="3C4043"/>
                </a:solidFill>
                <a:effectLst/>
                <a:latin typeface="Roboto" panose="02000000000000000000" pitchFamily="2" charset="0"/>
              </a:rPr>
              <a:t>Dockerfile</a:t>
            </a:r>
            <a:r>
              <a:rPr lang="ro-RO" sz="2400" b="0" i="0" dirty="0">
                <a:solidFill>
                  <a:srgbClr val="3C4043"/>
                </a:solidFill>
                <a:effectLst/>
                <a:latin typeface="Roboto" panose="02000000000000000000" pitchFamily="2" charset="0"/>
              </a:rPr>
              <a:t> în spațiul utilizatorului.</a:t>
            </a:r>
          </a:p>
        </p:txBody>
      </p:sp>
    </p:spTree>
    <p:extLst>
      <p:ext uri="{BB962C8B-B14F-4D97-AF65-F5344CB8AC3E}">
        <p14:creationId xmlns:p14="http://schemas.microsoft.com/office/powerpoint/2010/main" val="3238674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7C1D8-0061-392F-9507-CBC39F31B549}"/>
              </a:ext>
            </a:extLst>
          </p:cNvPr>
          <p:cNvSpPr>
            <a:spLocks noGrp="1"/>
          </p:cNvSpPr>
          <p:nvPr>
            <p:ph type="title"/>
          </p:nvPr>
        </p:nvSpPr>
        <p:spPr>
          <a:xfrm>
            <a:off x="1069848" y="0"/>
            <a:ext cx="10058400" cy="685800"/>
          </a:xfrm>
        </p:spPr>
        <p:txBody>
          <a:bodyPr>
            <a:normAutofit/>
          </a:bodyPr>
          <a:lstStyle/>
          <a:p>
            <a:r>
              <a:rPr lang="ro-RO" sz="3200" b="0" i="0" dirty="0">
                <a:solidFill>
                  <a:srgbClr val="3C4043"/>
                </a:solidFill>
                <a:effectLst/>
                <a:latin typeface="Roboto" panose="02000000000000000000" pitchFamily="2" charset="0"/>
              </a:rPr>
              <a:t>Tip: manager de containere</a:t>
            </a:r>
            <a:endParaRPr lang="ro-RO" sz="3200" dirty="0"/>
          </a:p>
        </p:txBody>
      </p:sp>
      <p:sp>
        <p:nvSpPr>
          <p:cNvPr id="3" name="Content Placeholder 2">
            <a:extLst>
              <a:ext uri="{FF2B5EF4-FFF2-40B4-BE49-F238E27FC236}">
                <a16:creationId xmlns:a16="http://schemas.microsoft.com/office/drawing/2014/main" id="{B25CBA9B-E6E9-F8E8-B015-5A8FFE2710CD}"/>
              </a:ext>
            </a:extLst>
          </p:cNvPr>
          <p:cNvSpPr>
            <a:spLocks noGrp="1"/>
          </p:cNvSpPr>
          <p:nvPr>
            <p:ph idx="1"/>
          </p:nvPr>
        </p:nvSpPr>
        <p:spPr>
          <a:xfrm>
            <a:off x="1069848" y="685801"/>
            <a:ext cx="10058400" cy="6041570"/>
          </a:xfrm>
        </p:spPr>
        <p:txBody>
          <a:bodyPr>
            <a:normAutofit lnSpcReduction="10000"/>
          </a:bodyPr>
          <a:lstStyle/>
          <a:p>
            <a:pPr algn="just"/>
            <a:r>
              <a:rPr lang="ro-RO" sz="2400" b="1" i="0" dirty="0">
                <a:solidFill>
                  <a:srgbClr val="3C4043"/>
                </a:solidFill>
                <a:effectLst/>
                <a:latin typeface="Roboto" panose="02000000000000000000" pitchFamily="2" charset="0"/>
              </a:rPr>
              <a:t>LXD</a:t>
            </a:r>
            <a:r>
              <a:rPr lang="ro-RO" b="0" i="0" dirty="0">
                <a:solidFill>
                  <a:srgbClr val="3C4043"/>
                </a:solidFill>
                <a:effectLst/>
                <a:latin typeface="Roboto" panose="02000000000000000000" pitchFamily="2" charset="0"/>
              </a:rPr>
              <a:t> este un container Linux și un manager de mașini virtuale dezvoltat de </a:t>
            </a:r>
            <a:r>
              <a:rPr lang="ro-RO" b="0" i="0" dirty="0" err="1">
                <a:solidFill>
                  <a:srgbClr val="3C4043"/>
                </a:solidFill>
                <a:effectLst/>
                <a:latin typeface="Roboto" panose="02000000000000000000" pitchFamily="2" charset="0"/>
              </a:rPr>
              <a:t>Canonical</a:t>
            </a:r>
            <a:r>
              <a:rPr lang="ro-RO" b="0" i="0" dirty="0">
                <a:solidFill>
                  <a:srgbClr val="3C4043"/>
                </a:solidFill>
                <a:effectLst/>
                <a:latin typeface="Roboto" panose="02000000000000000000" pitchFamily="2" charset="0"/>
              </a:rPr>
              <a:t>. Oferă un instrument CLI simplu numit </a:t>
            </a:r>
            <a:r>
              <a:rPr lang="ro-RO" b="0" i="0" dirty="0" err="1">
                <a:solidFill>
                  <a:srgbClr val="3C4043"/>
                </a:solidFill>
                <a:effectLst/>
                <a:latin typeface="Roboto" panose="02000000000000000000" pitchFamily="2" charset="0"/>
              </a:rPr>
              <a:t>lxc</a:t>
            </a:r>
            <a:r>
              <a:rPr lang="ro-RO" b="0" i="0" dirty="0">
                <a:solidFill>
                  <a:srgbClr val="3C4043"/>
                </a:solidFill>
                <a:effectLst/>
                <a:latin typeface="Roboto" panose="02000000000000000000" pitchFamily="2" charset="0"/>
              </a:rPr>
              <a:t> pentru a implementa și gestiona instanțele de containere Linux OS. Cu </a:t>
            </a:r>
            <a:r>
              <a:rPr lang="ro-RO" b="0" i="0" dirty="0" err="1">
                <a:solidFill>
                  <a:srgbClr val="3C4043"/>
                </a:solidFill>
                <a:effectLst/>
                <a:latin typeface="Roboto" panose="02000000000000000000" pitchFamily="2" charset="0"/>
              </a:rPr>
              <a:t>lxc</a:t>
            </a:r>
            <a:r>
              <a:rPr lang="ro-RO" b="0" i="0" dirty="0">
                <a:solidFill>
                  <a:srgbClr val="3C4043"/>
                </a:solidFill>
                <a:effectLst/>
                <a:latin typeface="Roboto" panose="02000000000000000000" pitchFamily="2" charset="0"/>
              </a:rPr>
              <a:t>, utilizatorii pot specifica distribuția Linux să ruleze și să furnizeze parametrii de configurare</a:t>
            </a:r>
            <a:r>
              <a:rPr lang="en-US" b="0" i="0" dirty="0">
                <a:solidFill>
                  <a:srgbClr val="3C4043"/>
                </a:solidFill>
                <a:effectLst/>
                <a:latin typeface="Roboto" panose="02000000000000000000" pitchFamily="2" charset="0"/>
              </a:rPr>
              <a:t>.</a:t>
            </a:r>
            <a:r>
              <a:rPr lang="ro-RO" b="0" i="0" dirty="0">
                <a:solidFill>
                  <a:srgbClr val="3C4043"/>
                </a:solidFill>
                <a:effectLst/>
                <a:latin typeface="Roboto" panose="02000000000000000000" pitchFamily="2" charset="0"/>
              </a:rPr>
              <a:t> </a:t>
            </a:r>
            <a:endParaRPr lang="en-US" dirty="0"/>
          </a:p>
          <a:p>
            <a:pPr algn="just"/>
            <a:r>
              <a:rPr lang="ro-RO" b="0" i="0" dirty="0">
                <a:solidFill>
                  <a:srgbClr val="3C4043"/>
                </a:solidFill>
                <a:effectLst/>
                <a:latin typeface="Roboto" panose="02000000000000000000" pitchFamily="2" charset="0"/>
              </a:rPr>
              <a:t>LXD folosește Core API, o soluție sigură care permite crearea de containere neprivilegiate. Oferă o modalitate de a restricționa utilizarea resurselor și permite autentificarea sigură. În plus, LXD acceptă restaurarea instanțelor cu instantanee, transferul de imagini între gazde și configurații bazate pe profil.</a:t>
            </a:r>
            <a:endParaRPr lang="en-US" b="0" i="0" dirty="0">
              <a:solidFill>
                <a:srgbClr val="3C4043"/>
              </a:solidFill>
              <a:effectLst/>
              <a:latin typeface="Roboto" panose="02000000000000000000" pitchFamily="2" charset="0"/>
            </a:endParaRPr>
          </a:p>
          <a:p>
            <a:pPr algn="just"/>
            <a:r>
              <a:rPr lang="ro-RO" sz="2400" b="1" i="0" dirty="0" err="1">
                <a:solidFill>
                  <a:srgbClr val="3C4043"/>
                </a:solidFill>
                <a:effectLst/>
                <a:latin typeface="Roboto" panose="02000000000000000000" pitchFamily="2" charset="0"/>
              </a:rPr>
              <a:t>Vagrant</a:t>
            </a:r>
            <a:r>
              <a:rPr lang="ro-RO" b="0" i="0" dirty="0">
                <a:solidFill>
                  <a:srgbClr val="3C4043"/>
                </a:solidFill>
                <a:effectLst/>
                <a:latin typeface="Roboto" panose="02000000000000000000" pitchFamily="2" charset="0"/>
              </a:rPr>
              <a:t> de la </a:t>
            </a:r>
            <a:r>
              <a:rPr lang="ro-RO" b="0" i="0" dirty="0" err="1">
                <a:solidFill>
                  <a:srgbClr val="3C4043"/>
                </a:solidFill>
                <a:effectLst/>
                <a:latin typeface="Roboto" panose="02000000000000000000" pitchFamily="2" charset="0"/>
              </a:rPr>
              <a:t>HashiCorp</a:t>
            </a:r>
            <a:r>
              <a:rPr lang="ro-RO" b="0" i="0" dirty="0">
                <a:solidFill>
                  <a:srgbClr val="3C4043"/>
                </a:solidFill>
                <a:effectLst/>
                <a:latin typeface="Roboto" panose="02000000000000000000" pitchFamily="2" charset="0"/>
              </a:rPr>
              <a:t> este de a oferi un flux de lucru consistent pentru proiectele de dezvoltare care se </a:t>
            </a:r>
            <a:r>
              <a:rPr lang="en-US" b="0" i="0" dirty="0">
                <a:solidFill>
                  <a:srgbClr val="3C4043"/>
                </a:solidFill>
                <a:effectLst/>
                <a:latin typeface="Roboto" panose="02000000000000000000" pitchFamily="2" charset="0"/>
              </a:rPr>
              <a:t>ex</a:t>
            </a:r>
            <a:r>
              <a:rPr lang="ro-RO" b="0" i="0" dirty="0">
                <a:solidFill>
                  <a:srgbClr val="3C4043"/>
                </a:solidFill>
                <a:effectLst/>
                <a:latin typeface="Roboto" panose="02000000000000000000" pitchFamily="2" charset="0"/>
              </a:rPr>
              <a:t>tind pe diferite sisteme de operare. În timp ce </a:t>
            </a:r>
            <a:r>
              <a:rPr lang="ro-RO" b="0" i="0" dirty="0" err="1">
                <a:solidFill>
                  <a:srgbClr val="3C4043"/>
                </a:solidFill>
                <a:effectLst/>
                <a:latin typeface="Roboto" panose="02000000000000000000" pitchFamily="2" charset="0"/>
              </a:rPr>
              <a:t>Docker</a:t>
            </a:r>
            <a:r>
              <a:rPr lang="ro-RO" b="0" i="0" dirty="0">
                <a:solidFill>
                  <a:srgbClr val="3C4043"/>
                </a:solidFill>
                <a:effectLst/>
                <a:latin typeface="Roboto" panose="02000000000000000000" pitchFamily="2" charset="0"/>
              </a:rPr>
              <a:t> este eficient pentru acest caz de utilizare, </a:t>
            </a:r>
            <a:r>
              <a:rPr lang="ro-RO" b="0" i="0" dirty="0" err="1">
                <a:solidFill>
                  <a:srgbClr val="3C4043"/>
                </a:solidFill>
                <a:effectLst/>
                <a:latin typeface="Roboto" panose="02000000000000000000" pitchFamily="2" charset="0"/>
              </a:rPr>
              <a:t>Vagrant</a:t>
            </a:r>
            <a:r>
              <a:rPr lang="ro-RO" b="0" i="0" dirty="0">
                <a:solidFill>
                  <a:srgbClr val="3C4043"/>
                </a:solidFill>
                <a:effectLst/>
                <a:latin typeface="Roboto" panose="02000000000000000000" pitchFamily="2" charset="0"/>
              </a:rPr>
              <a:t> acceptă mai multe sisteme de operare (în special, BSD). Cu </a:t>
            </a:r>
            <a:r>
              <a:rPr lang="ro-RO" b="0" i="0" dirty="0" err="1">
                <a:solidFill>
                  <a:srgbClr val="3C4043"/>
                </a:solidFill>
                <a:effectLst/>
                <a:latin typeface="Roboto" panose="02000000000000000000" pitchFamily="2" charset="0"/>
              </a:rPr>
              <a:t>Vagrant</a:t>
            </a:r>
            <a:r>
              <a:rPr lang="ro-RO" b="0" i="0" dirty="0">
                <a:solidFill>
                  <a:srgbClr val="3C4043"/>
                </a:solidFill>
                <a:effectLst/>
                <a:latin typeface="Roboto" panose="02000000000000000000" pitchFamily="2" charset="0"/>
              </a:rPr>
              <a:t>, utilizatorii creează un mediu virtual pentru a se replica pe diverse sisteme de operare și VM. Această caracteristică facilitează colaborarea între membrii echipei care lucrează la același proiect de dezvoltare software și asigură că codul rulează în mod constant.</a:t>
            </a:r>
            <a:endParaRPr lang="en-US" b="0" i="0" dirty="0">
              <a:solidFill>
                <a:srgbClr val="3C4043"/>
              </a:solidFill>
              <a:effectLst/>
              <a:latin typeface="Roboto" panose="02000000000000000000" pitchFamily="2" charset="0"/>
            </a:endParaRPr>
          </a:p>
          <a:p>
            <a:pPr algn="just"/>
            <a:r>
              <a:rPr lang="ro-RO" sz="2400" b="1" i="0" dirty="0" err="1">
                <a:solidFill>
                  <a:srgbClr val="3C4043"/>
                </a:solidFill>
                <a:effectLst/>
                <a:latin typeface="Roboto" panose="02000000000000000000" pitchFamily="2" charset="0"/>
              </a:rPr>
              <a:t>Portainer</a:t>
            </a:r>
            <a:r>
              <a:rPr lang="ro-RO" b="0" i="0" dirty="0">
                <a:solidFill>
                  <a:srgbClr val="3C4043"/>
                </a:solidFill>
                <a:effectLst/>
                <a:latin typeface="Roboto" panose="02000000000000000000" pitchFamily="2" charset="0"/>
              </a:rPr>
              <a:t> este un instrument de interfață web multiplatformă care ajută la gestionarea mai multor medii de containere. Pe lângă </a:t>
            </a:r>
            <a:r>
              <a:rPr lang="ro-RO" b="0" i="0" dirty="0" err="1">
                <a:solidFill>
                  <a:srgbClr val="3C4043"/>
                </a:solidFill>
                <a:effectLst/>
                <a:latin typeface="Roboto" panose="02000000000000000000" pitchFamily="2" charset="0"/>
              </a:rPr>
              <a:t>Docker</a:t>
            </a:r>
            <a:r>
              <a:rPr lang="ro-RO" b="0" i="0" dirty="0">
                <a:solidFill>
                  <a:srgbClr val="3C4043"/>
                </a:solidFill>
                <a:effectLst/>
                <a:latin typeface="Roboto" panose="02000000000000000000" pitchFamily="2" charset="0"/>
              </a:rPr>
              <a:t>, </a:t>
            </a:r>
            <a:r>
              <a:rPr lang="ro-RO" b="0" i="0" dirty="0" err="1">
                <a:solidFill>
                  <a:srgbClr val="3C4043"/>
                </a:solidFill>
                <a:effectLst/>
                <a:latin typeface="Roboto" panose="02000000000000000000" pitchFamily="2" charset="0"/>
              </a:rPr>
              <a:t>Portainer</a:t>
            </a:r>
            <a:r>
              <a:rPr lang="ro-RO" b="0" i="0" dirty="0">
                <a:solidFill>
                  <a:srgbClr val="3C4043"/>
                </a:solidFill>
                <a:effectLst/>
                <a:latin typeface="Roboto" panose="02000000000000000000" pitchFamily="2" charset="0"/>
              </a:rPr>
              <a:t> acceptă platforme de orchestrare precum </a:t>
            </a:r>
            <a:r>
              <a:rPr lang="ro-RO" b="0" i="0" dirty="0" err="1">
                <a:solidFill>
                  <a:srgbClr val="3C4043"/>
                </a:solidFill>
                <a:effectLst/>
                <a:latin typeface="Roboto" panose="02000000000000000000" pitchFamily="2" charset="0"/>
              </a:rPr>
              <a:t>Azure</a:t>
            </a:r>
            <a:r>
              <a:rPr lang="ro-RO" b="0" i="0" dirty="0">
                <a:solidFill>
                  <a:srgbClr val="3C4043"/>
                </a:solidFill>
                <a:effectLst/>
                <a:latin typeface="Roboto" panose="02000000000000000000" pitchFamily="2" charset="0"/>
              </a:rPr>
              <a:t> ACI, </a:t>
            </a:r>
            <a:r>
              <a:rPr lang="ro-RO" b="0" i="0" dirty="0" err="1">
                <a:solidFill>
                  <a:srgbClr val="3C4043"/>
                </a:solidFill>
                <a:effectLst/>
                <a:latin typeface="Roboto" panose="02000000000000000000" pitchFamily="2" charset="0"/>
              </a:rPr>
              <a:t>Kubernetes</a:t>
            </a:r>
            <a:r>
              <a:rPr lang="ro-RO" b="0" i="0" dirty="0">
                <a:solidFill>
                  <a:srgbClr val="3C4043"/>
                </a:solidFill>
                <a:effectLst/>
                <a:latin typeface="Roboto" panose="02000000000000000000" pitchFamily="2" charset="0"/>
              </a:rPr>
              <a:t> și </a:t>
            </a:r>
            <a:r>
              <a:rPr lang="ro-RO" b="0" i="0" dirty="0" err="1">
                <a:solidFill>
                  <a:srgbClr val="3C4043"/>
                </a:solidFill>
                <a:effectLst/>
                <a:latin typeface="Roboto" panose="02000000000000000000" pitchFamily="2" charset="0"/>
              </a:rPr>
              <a:t>Docker</a:t>
            </a:r>
            <a:r>
              <a:rPr lang="ro-RO" b="0" i="0" dirty="0">
                <a:solidFill>
                  <a:srgbClr val="3C4043"/>
                </a:solidFill>
                <a:effectLst/>
                <a:latin typeface="Roboto" panose="02000000000000000000" pitchFamily="2" charset="0"/>
              </a:rPr>
              <a:t> </a:t>
            </a:r>
            <a:r>
              <a:rPr lang="ro-RO" b="0" i="0" dirty="0" err="1">
                <a:solidFill>
                  <a:srgbClr val="3C4043"/>
                </a:solidFill>
                <a:effectLst/>
                <a:latin typeface="Roboto" panose="02000000000000000000" pitchFamily="2" charset="0"/>
              </a:rPr>
              <a:t>Swarm</a:t>
            </a:r>
            <a:r>
              <a:rPr lang="ro-RO" b="0" i="0" dirty="0">
                <a:solidFill>
                  <a:srgbClr val="3C4043"/>
                </a:solidFill>
                <a:effectLst/>
                <a:latin typeface="Roboto" panose="02000000000000000000" pitchFamily="2" charset="0"/>
              </a:rPr>
              <a:t>. Datorită arhitecturii sale server-agent, integrarea </a:t>
            </a:r>
            <a:r>
              <a:rPr lang="ro-RO" b="0" i="0" dirty="0" err="1">
                <a:solidFill>
                  <a:srgbClr val="3C4043"/>
                </a:solidFill>
                <a:effectLst/>
                <a:latin typeface="Roboto" panose="02000000000000000000" pitchFamily="2" charset="0"/>
              </a:rPr>
              <a:t>Portainer</a:t>
            </a:r>
            <a:r>
              <a:rPr lang="ro-RO" b="0" i="0" dirty="0">
                <a:solidFill>
                  <a:srgbClr val="3C4043"/>
                </a:solidFill>
                <a:effectLst/>
                <a:latin typeface="Roboto" panose="02000000000000000000" pitchFamily="2" charset="0"/>
              </a:rPr>
              <a:t> într-un cluster </a:t>
            </a:r>
            <a:r>
              <a:rPr lang="ro-RO" b="0" i="0" dirty="0" err="1">
                <a:solidFill>
                  <a:srgbClr val="3C4043"/>
                </a:solidFill>
                <a:effectLst/>
                <a:latin typeface="Roboto" panose="02000000000000000000" pitchFamily="2" charset="0"/>
              </a:rPr>
              <a:t>Kubernetes</a:t>
            </a:r>
            <a:r>
              <a:rPr lang="ro-RO" b="0" i="0" dirty="0">
                <a:solidFill>
                  <a:srgbClr val="3C4043"/>
                </a:solidFill>
                <a:effectLst/>
                <a:latin typeface="Roboto" panose="02000000000000000000" pitchFamily="2" charset="0"/>
              </a:rPr>
              <a:t> este simplă. </a:t>
            </a:r>
            <a:endParaRPr lang="ro-RO" dirty="0"/>
          </a:p>
        </p:txBody>
      </p:sp>
    </p:spTree>
    <p:extLst>
      <p:ext uri="{BB962C8B-B14F-4D97-AF65-F5344CB8AC3E}">
        <p14:creationId xmlns:p14="http://schemas.microsoft.com/office/powerpoint/2010/main" val="568727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2D9ACB-6401-415C-AAD2-402C2834E579}"/>
              </a:ext>
            </a:extLst>
          </p:cNvPr>
          <p:cNvSpPr>
            <a:spLocks noGrp="1"/>
          </p:cNvSpPr>
          <p:nvPr>
            <p:ph type="title"/>
          </p:nvPr>
        </p:nvSpPr>
        <p:spPr>
          <a:xfrm>
            <a:off x="1069848" y="152400"/>
            <a:ext cx="10058400" cy="533400"/>
          </a:xfrm>
        </p:spPr>
        <p:txBody>
          <a:bodyPr>
            <a:noAutofit/>
          </a:bodyPr>
          <a:lstStyle/>
          <a:p>
            <a:r>
              <a:rPr lang="ro-RO" sz="3600" dirty="0"/>
              <a:t>Ce este </a:t>
            </a:r>
            <a:r>
              <a:rPr lang="ro-RO" sz="3600" dirty="0" err="1"/>
              <a:t>Docker</a:t>
            </a:r>
            <a:endParaRPr lang="ru-RU" sz="3600" dirty="0"/>
          </a:p>
        </p:txBody>
      </p:sp>
      <p:sp>
        <p:nvSpPr>
          <p:cNvPr id="3" name="Объект 2">
            <a:extLst>
              <a:ext uri="{FF2B5EF4-FFF2-40B4-BE49-F238E27FC236}">
                <a16:creationId xmlns:a16="http://schemas.microsoft.com/office/drawing/2014/main" id="{30D24614-3644-4651-A7A1-F1731704299C}"/>
              </a:ext>
            </a:extLst>
          </p:cNvPr>
          <p:cNvSpPr>
            <a:spLocks noGrp="1"/>
          </p:cNvSpPr>
          <p:nvPr>
            <p:ph idx="1"/>
          </p:nvPr>
        </p:nvSpPr>
        <p:spPr>
          <a:xfrm>
            <a:off x="1069848" y="886691"/>
            <a:ext cx="10058400" cy="5818909"/>
          </a:xfrm>
        </p:spPr>
        <p:txBody>
          <a:bodyPr>
            <a:normAutofit fontScale="92500" lnSpcReduction="10000"/>
          </a:bodyPr>
          <a:lstStyle/>
          <a:p>
            <a:pPr algn="just">
              <a:lnSpc>
                <a:spcPct val="150000"/>
              </a:lnSpc>
            </a:pPr>
            <a:r>
              <a:rPr lang="ro-RO" sz="2400" b="0" i="0" dirty="0" err="1">
                <a:solidFill>
                  <a:srgbClr val="333333"/>
                </a:solidFill>
                <a:effectLst/>
                <a:latin typeface="Arial" panose="020B0604020202020204" pitchFamily="34" charset="0"/>
                <a:cs typeface="Arial" panose="020B0604020202020204" pitchFamily="34" charset="0"/>
              </a:rPr>
              <a:t>Docker</a:t>
            </a:r>
            <a:r>
              <a:rPr lang="ro-RO" sz="2400" b="0" i="0" dirty="0">
                <a:solidFill>
                  <a:srgbClr val="333333"/>
                </a:solidFill>
                <a:effectLst/>
                <a:latin typeface="Arial" panose="020B0604020202020204" pitchFamily="34" charset="0"/>
                <a:cs typeface="Arial" panose="020B0604020202020204" pitchFamily="34" charset="0"/>
              </a:rPr>
              <a:t> este o platformă de containere software, folosită pentru a împacheta și rula aplicații atât local, cât și pe sisteme </a:t>
            </a:r>
            <a:r>
              <a:rPr lang="ro-RO" sz="2400" b="0" i="0" dirty="0" err="1">
                <a:solidFill>
                  <a:srgbClr val="333333"/>
                </a:solidFill>
                <a:effectLst/>
                <a:latin typeface="Arial" panose="020B0604020202020204" pitchFamily="34" charset="0"/>
                <a:cs typeface="Arial" panose="020B0604020202020204" pitchFamily="34" charset="0"/>
              </a:rPr>
              <a:t>Cloud</a:t>
            </a:r>
            <a:r>
              <a:rPr lang="ro-RO" sz="2400" b="0" i="0" dirty="0">
                <a:solidFill>
                  <a:srgbClr val="333333"/>
                </a:solidFill>
                <a:effectLst/>
                <a:latin typeface="Arial" panose="020B0604020202020204" pitchFamily="34" charset="0"/>
                <a:cs typeface="Arial" panose="020B0604020202020204" pitchFamily="34" charset="0"/>
              </a:rPr>
              <a:t>.</a:t>
            </a:r>
          </a:p>
          <a:p>
            <a:pPr algn="just">
              <a:lnSpc>
                <a:spcPct val="150000"/>
              </a:lnSpc>
            </a:pPr>
            <a:r>
              <a:rPr lang="ro-RO" sz="2400" b="0" i="0" dirty="0" err="1">
                <a:solidFill>
                  <a:srgbClr val="333333"/>
                </a:solidFill>
                <a:effectLst/>
                <a:latin typeface="Arial" panose="020B0604020202020204" pitchFamily="34" charset="0"/>
                <a:cs typeface="Arial" panose="020B0604020202020204" pitchFamily="34" charset="0"/>
              </a:rPr>
              <a:t>Docker</a:t>
            </a:r>
            <a:r>
              <a:rPr lang="ro-RO" sz="2400" b="0" i="0" dirty="0">
                <a:solidFill>
                  <a:srgbClr val="333333"/>
                </a:solidFill>
                <a:effectLst/>
                <a:latin typeface="Arial" panose="020B0604020202020204" pitchFamily="34" charset="0"/>
                <a:cs typeface="Arial" panose="020B0604020202020204" pitchFamily="34" charset="0"/>
              </a:rPr>
              <a:t> este un mediu care permite rularea containerelor pe orice platformă, bazat pe </a:t>
            </a:r>
            <a:r>
              <a:rPr lang="ro-RO" sz="2400" b="1" i="1" dirty="0" err="1">
                <a:solidFill>
                  <a:srgbClr val="333333"/>
                </a:solidFill>
                <a:effectLst/>
                <a:latin typeface="Arial" panose="020B0604020202020204" pitchFamily="34" charset="0"/>
                <a:cs typeface="Arial" panose="020B0604020202020204" pitchFamily="34" charset="0"/>
              </a:rPr>
              <a:t>containerd</a:t>
            </a:r>
            <a:r>
              <a:rPr lang="ro-RO" sz="2400" b="0" i="0" dirty="0">
                <a:solidFill>
                  <a:srgbClr val="333333"/>
                </a:solidFill>
                <a:effectLst/>
                <a:latin typeface="Arial" panose="020B0604020202020204" pitchFamily="34" charset="0"/>
                <a:cs typeface="Arial" panose="020B0604020202020204" pitchFamily="34" charset="0"/>
              </a:rPr>
              <a:t>. </a:t>
            </a:r>
          </a:p>
          <a:p>
            <a:pPr algn="just">
              <a:lnSpc>
                <a:spcPct val="150000"/>
              </a:lnSpc>
            </a:pPr>
            <a:r>
              <a:rPr lang="ro-RO" sz="2400" b="0" i="0" dirty="0">
                <a:solidFill>
                  <a:srgbClr val="333333"/>
                </a:solidFill>
                <a:effectLst/>
                <a:latin typeface="Arial" panose="020B0604020202020204" pitchFamily="34" charset="0"/>
                <a:cs typeface="Arial" panose="020B0604020202020204" pitchFamily="34" charset="0"/>
              </a:rPr>
              <a:t>Ca beneficii, oferă:</a:t>
            </a:r>
          </a:p>
          <a:p>
            <a:pPr algn="just">
              <a:lnSpc>
                <a:spcPct val="150000"/>
              </a:lnSpc>
            </a:pPr>
            <a:r>
              <a:rPr lang="ro-RO" sz="2400" b="0" i="0" dirty="0">
                <a:solidFill>
                  <a:srgbClr val="333333"/>
                </a:solidFill>
                <a:effectLst/>
                <a:latin typeface="Arial" panose="020B0604020202020204" pitchFamily="34" charset="0"/>
                <a:cs typeface="Arial" panose="020B0604020202020204" pitchFamily="34" charset="0"/>
              </a:rPr>
              <a:t> compilare, </a:t>
            </a:r>
          </a:p>
          <a:p>
            <a:pPr algn="just">
              <a:lnSpc>
                <a:spcPct val="150000"/>
              </a:lnSpc>
            </a:pPr>
            <a:r>
              <a:rPr lang="ro-RO" sz="2400" b="0" i="0" dirty="0">
                <a:solidFill>
                  <a:srgbClr val="333333"/>
                </a:solidFill>
                <a:effectLst/>
                <a:latin typeface="Arial" panose="020B0604020202020204" pitchFamily="34" charset="0"/>
                <a:cs typeface="Arial" panose="020B0604020202020204" pitchFamily="34" charset="0"/>
              </a:rPr>
              <a:t>testare, </a:t>
            </a:r>
          </a:p>
          <a:p>
            <a:pPr algn="just">
              <a:lnSpc>
                <a:spcPct val="150000"/>
              </a:lnSpc>
            </a:pPr>
            <a:r>
              <a:rPr lang="ro-RO" sz="2400" b="0" i="0" dirty="0" err="1">
                <a:solidFill>
                  <a:srgbClr val="333333"/>
                </a:solidFill>
                <a:effectLst/>
                <a:latin typeface="Arial" panose="020B0604020202020204" pitchFamily="34" charset="0"/>
                <a:cs typeface="Arial" panose="020B0604020202020204" pitchFamily="34" charset="0"/>
              </a:rPr>
              <a:t>deployment</a:t>
            </a:r>
            <a:r>
              <a:rPr lang="ro-RO" sz="2400" b="0" i="0" dirty="0">
                <a:solidFill>
                  <a:srgbClr val="333333"/>
                </a:solidFill>
                <a:effectLst/>
                <a:latin typeface="Arial" panose="020B0604020202020204" pitchFamily="34" charset="0"/>
                <a:cs typeface="Arial" panose="020B0604020202020204" pitchFamily="34" charset="0"/>
              </a:rPr>
              <a:t>, </a:t>
            </a:r>
          </a:p>
          <a:p>
            <a:pPr algn="just">
              <a:lnSpc>
                <a:spcPct val="150000"/>
              </a:lnSpc>
            </a:pPr>
            <a:r>
              <a:rPr lang="ro-RO" sz="2400" b="0" i="0" dirty="0">
                <a:solidFill>
                  <a:srgbClr val="333333"/>
                </a:solidFill>
                <a:effectLst/>
                <a:latin typeface="Arial" panose="020B0604020202020204" pitchFamily="34" charset="0"/>
                <a:cs typeface="Arial" panose="020B0604020202020204" pitchFamily="34" charset="0"/>
              </a:rPr>
              <a:t>actualizare și recuperare în caz de eroare mai rapide față de modul standard de </a:t>
            </a:r>
            <a:r>
              <a:rPr lang="ro-RO" sz="2400" b="0" i="0" dirty="0" err="1">
                <a:solidFill>
                  <a:srgbClr val="333333"/>
                </a:solidFill>
                <a:effectLst/>
                <a:latin typeface="Arial" panose="020B0604020202020204" pitchFamily="34" charset="0"/>
                <a:cs typeface="Arial" panose="020B0604020202020204" pitchFamily="34" charset="0"/>
              </a:rPr>
              <a:t>deployment</a:t>
            </a:r>
            <a:r>
              <a:rPr lang="ro-RO" sz="2400" b="0" i="0" dirty="0">
                <a:solidFill>
                  <a:srgbClr val="333333"/>
                </a:solidFill>
                <a:effectLst/>
                <a:latin typeface="Arial" panose="020B0604020202020204" pitchFamily="34" charset="0"/>
                <a:cs typeface="Arial" panose="020B0604020202020204" pitchFamily="34" charset="0"/>
              </a:rPr>
              <a:t> al aplicațiilor.</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85803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6A77D-E2E6-0098-B623-9837EB91782A}"/>
              </a:ext>
            </a:extLst>
          </p:cNvPr>
          <p:cNvSpPr>
            <a:spLocks noGrp="1"/>
          </p:cNvSpPr>
          <p:nvPr>
            <p:ph type="title"/>
          </p:nvPr>
        </p:nvSpPr>
        <p:spPr>
          <a:xfrm>
            <a:off x="1069848" y="149289"/>
            <a:ext cx="10058400" cy="895739"/>
          </a:xfrm>
        </p:spPr>
        <p:txBody>
          <a:bodyPr>
            <a:normAutofit/>
          </a:bodyPr>
          <a:lstStyle/>
          <a:p>
            <a:r>
              <a:rPr lang="ro-RO" sz="3200" b="0" i="0" dirty="0">
                <a:solidFill>
                  <a:srgbClr val="3C4043"/>
                </a:solidFill>
                <a:effectLst/>
                <a:latin typeface="Roboto" panose="02000000000000000000" pitchFamily="2" charset="0"/>
              </a:rPr>
              <a:t>Tip: rulare a containerului</a:t>
            </a:r>
            <a:endParaRPr lang="ro-RO" sz="3200" dirty="0"/>
          </a:p>
        </p:txBody>
      </p:sp>
      <p:sp>
        <p:nvSpPr>
          <p:cNvPr id="3" name="Content Placeholder 2">
            <a:extLst>
              <a:ext uri="{FF2B5EF4-FFF2-40B4-BE49-F238E27FC236}">
                <a16:creationId xmlns:a16="http://schemas.microsoft.com/office/drawing/2014/main" id="{4D41B503-4D68-32A9-564F-81DB92129750}"/>
              </a:ext>
            </a:extLst>
          </p:cNvPr>
          <p:cNvSpPr>
            <a:spLocks noGrp="1"/>
          </p:cNvSpPr>
          <p:nvPr>
            <p:ph idx="1"/>
          </p:nvPr>
        </p:nvSpPr>
        <p:spPr>
          <a:xfrm>
            <a:off x="1069848" y="1726162"/>
            <a:ext cx="10058400" cy="4446037"/>
          </a:xfrm>
        </p:spPr>
        <p:txBody>
          <a:bodyPr/>
          <a:lstStyle/>
          <a:p>
            <a:pPr algn="just"/>
            <a:r>
              <a:rPr lang="ro-RO" sz="2400" b="1" i="0" dirty="0" err="1">
                <a:solidFill>
                  <a:srgbClr val="3C4043"/>
                </a:solidFill>
                <a:effectLst/>
                <a:latin typeface="Roboto" panose="02000000000000000000" pitchFamily="2" charset="0"/>
              </a:rPr>
              <a:t>containerD</a:t>
            </a:r>
            <a:r>
              <a:rPr lang="ro-RO" b="0" i="0" dirty="0">
                <a:solidFill>
                  <a:srgbClr val="3C4043"/>
                </a:solidFill>
                <a:effectLst/>
                <a:latin typeface="Roboto" panose="02000000000000000000" pitchFamily="2" charset="0"/>
              </a:rPr>
              <a:t> este un instrument de rulare care gestionează transferul și stocarea imaginilor și creează containere OCI. Este integrat în platforma </a:t>
            </a:r>
            <a:r>
              <a:rPr lang="ro-RO" b="0" i="0" dirty="0" err="1">
                <a:solidFill>
                  <a:srgbClr val="3C4043"/>
                </a:solidFill>
                <a:effectLst/>
                <a:latin typeface="Roboto" panose="02000000000000000000" pitchFamily="2" charset="0"/>
              </a:rPr>
              <a:t>Docker</a:t>
            </a:r>
            <a:r>
              <a:rPr lang="ro-RO" b="0" i="0" dirty="0">
                <a:solidFill>
                  <a:srgbClr val="3C4043"/>
                </a:solidFill>
                <a:effectLst/>
                <a:latin typeface="Roboto" panose="02000000000000000000" pitchFamily="2" charset="0"/>
              </a:rPr>
              <a:t>, dar poate acționa și ca o soluție autonomă pentru crearea de containere în </a:t>
            </a:r>
            <a:r>
              <a:rPr lang="ro-RO" b="0" i="0" dirty="0" err="1">
                <a:solidFill>
                  <a:srgbClr val="3C4043"/>
                </a:solidFill>
                <a:effectLst/>
                <a:latin typeface="Roboto" panose="02000000000000000000" pitchFamily="2" charset="0"/>
              </a:rPr>
              <a:t>Kubernetes</a:t>
            </a:r>
            <a:r>
              <a:rPr lang="ro-RO" b="0" i="0" dirty="0">
                <a:solidFill>
                  <a:srgbClr val="3C4043"/>
                </a:solidFill>
                <a:effectLst/>
                <a:latin typeface="Roboto" panose="02000000000000000000" pitchFamily="2" charset="0"/>
              </a:rPr>
              <a:t>. Pentru a comunica direct cu orchestratorul </a:t>
            </a:r>
            <a:r>
              <a:rPr lang="ro-RO" b="0" i="0" dirty="0" err="1">
                <a:solidFill>
                  <a:srgbClr val="3C4043"/>
                </a:solidFill>
                <a:effectLst/>
                <a:latin typeface="Roboto" panose="02000000000000000000" pitchFamily="2" charset="0"/>
              </a:rPr>
              <a:t>Kubernetes</a:t>
            </a:r>
            <a:r>
              <a:rPr lang="ro-RO" b="0" i="0" dirty="0">
                <a:solidFill>
                  <a:srgbClr val="3C4043"/>
                </a:solidFill>
                <a:effectLst/>
                <a:latin typeface="Roboto" panose="02000000000000000000" pitchFamily="2" charset="0"/>
              </a:rPr>
              <a:t>, </a:t>
            </a:r>
            <a:r>
              <a:rPr lang="ro-RO" b="0" i="0" dirty="0" err="1">
                <a:solidFill>
                  <a:srgbClr val="3C4043"/>
                </a:solidFill>
                <a:effectLst/>
                <a:latin typeface="Roboto" panose="02000000000000000000" pitchFamily="2" charset="0"/>
              </a:rPr>
              <a:t>containerD</a:t>
            </a:r>
            <a:r>
              <a:rPr lang="ro-RO" b="0" i="0" dirty="0">
                <a:solidFill>
                  <a:srgbClr val="3C4043"/>
                </a:solidFill>
                <a:effectLst/>
                <a:latin typeface="Roboto" panose="02000000000000000000" pitchFamily="2" charset="0"/>
              </a:rPr>
              <a:t> are nevoie de </a:t>
            </a:r>
            <a:r>
              <a:rPr lang="ro-RO" b="0" i="0" dirty="0" err="1">
                <a:solidFill>
                  <a:srgbClr val="3C4043"/>
                </a:solidFill>
                <a:effectLst/>
                <a:latin typeface="Roboto" panose="02000000000000000000" pitchFamily="2" charset="0"/>
              </a:rPr>
              <a:t>pluginul</a:t>
            </a:r>
            <a:r>
              <a:rPr lang="ro-RO" b="0" i="0" dirty="0">
                <a:solidFill>
                  <a:srgbClr val="3C4043"/>
                </a:solidFill>
                <a:effectLst/>
                <a:latin typeface="Roboto" panose="02000000000000000000" pitchFamily="2" charset="0"/>
              </a:rPr>
              <a:t> de compatibilitate CRI.</a:t>
            </a:r>
            <a:endParaRPr lang="en-US" b="0" i="0" dirty="0">
              <a:solidFill>
                <a:srgbClr val="3C4043"/>
              </a:solidFill>
              <a:effectLst/>
              <a:latin typeface="Roboto" panose="02000000000000000000" pitchFamily="2" charset="0"/>
            </a:endParaRPr>
          </a:p>
          <a:p>
            <a:pPr algn="just"/>
            <a:r>
              <a:rPr lang="ro-RO" sz="2400" b="1" i="0" dirty="0" err="1">
                <a:solidFill>
                  <a:srgbClr val="3C4043"/>
                </a:solidFill>
                <a:effectLst/>
                <a:latin typeface="Roboto" panose="02000000000000000000" pitchFamily="2" charset="0"/>
              </a:rPr>
              <a:t>runC</a:t>
            </a:r>
            <a:r>
              <a:rPr lang="ro-RO" b="0" i="0" dirty="0">
                <a:solidFill>
                  <a:srgbClr val="3C4043"/>
                </a:solidFill>
                <a:effectLst/>
                <a:latin typeface="Roboto" panose="02000000000000000000" pitchFamily="2" charset="0"/>
              </a:rPr>
              <a:t> este un instrument </a:t>
            </a:r>
            <a:r>
              <a:rPr lang="ro-RO" b="0" i="0" dirty="0" err="1">
                <a:solidFill>
                  <a:srgbClr val="3C4043"/>
                </a:solidFill>
                <a:effectLst/>
                <a:latin typeface="Roboto" panose="02000000000000000000" pitchFamily="2" charset="0"/>
              </a:rPr>
              <a:t>Docker</a:t>
            </a:r>
            <a:r>
              <a:rPr lang="ro-RO" b="0" i="0" dirty="0">
                <a:solidFill>
                  <a:srgbClr val="3C4043"/>
                </a:solidFill>
                <a:effectLst/>
                <a:latin typeface="Roboto" panose="02000000000000000000" pitchFamily="2" charset="0"/>
              </a:rPr>
              <a:t> CLI. Este un container de rulare universal, portabil, scris în limba </a:t>
            </a:r>
            <a:r>
              <a:rPr lang="ro-RO" b="0" i="0" dirty="0" err="1">
                <a:solidFill>
                  <a:srgbClr val="3C4043"/>
                </a:solidFill>
                <a:effectLst/>
                <a:latin typeface="Roboto" panose="02000000000000000000" pitchFamily="2" charset="0"/>
              </a:rPr>
              <a:t>Go</a:t>
            </a:r>
            <a:r>
              <a:rPr lang="ro-RO" b="0" i="0" dirty="0">
                <a:solidFill>
                  <a:srgbClr val="3C4043"/>
                </a:solidFill>
                <a:effectLst/>
                <a:latin typeface="Roboto" panose="02000000000000000000" pitchFamily="2" charset="0"/>
              </a:rPr>
              <a:t>, care poate funcționa independent de </a:t>
            </a:r>
            <a:r>
              <a:rPr lang="ro-RO" b="0" i="0" dirty="0" err="1">
                <a:solidFill>
                  <a:srgbClr val="3C4043"/>
                </a:solidFill>
                <a:effectLst/>
                <a:latin typeface="Roboto" panose="02000000000000000000" pitchFamily="2" charset="0"/>
              </a:rPr>
              <a:t>Docker</a:t>
            </a:r>
            <a:r>
              <a:rPr lang="ro-RO" b="0" i="0" dirty="0">
                <a:solidFill>
                  <a:srgbClr val="3C4043"/>
                </a:solidFill>
                <a:effectLst/>
                <a:latin typeface="Roboto" panose="02000000000000000000" pitchFamily="2" charset="0"/>
              </a:rPr>
              <a:t>. </a:t>
            </a:r>
            <a:r>
              <a:rPr lang="ro-RO" b="0" i="0" dirty="0" err="1">
                <a:solidFill>
                  <a:srgbClr val="3C4043"/>
                </a:solidFill>
                <a:effectLst/>
                <a:latin typeface="Roboto" panose="02000000000000000000" pitchFamily="2" charset="0"/>
              </a:rPr>
              <a:t>runC</a:t>
            </a:r>
            <a:r>
              <a:rPr lang="ro-RO" b="0" i="0" dirty="0">
                <a:solidFill>
                  <a:srgbClr val="3C4043"/>
                </a:solidFill>
                <a:effectLst/>
                <a:latin typeface="Roboto" panose="02000000000000000000" pitchFamily="2" charset="0"/>
              </a:rPr>
              <a:t> urmează specificația OCI pentru a genera și rula containere. Este considerat un standard pentru rulajele de containere de nivel scăzut datorită suportului pentru toate caracteristicile majore de securitate Linux, suportului nativ pentru multe arhitecturi hardware și unui format de configurare definit formal.</a:t>
            </a:r>
            <a:endParaRPr lang="ro-RO" dirty="0"/>
          </a:p>
        </p:txBody>
      </p:sp>
    </p:spTree>
    <p:extLst>
      <p:ext uri="{BB962C8B-B14F-4D97-AF65-F5344CB8AC3E}">
        <p14:creationId xmlns:p14="http://schemas.microsoft.com/office/powerpoint/2010/main" val="18706263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03350-E5D3-C1B9-84E3-997F81F37356}"/>
              </a:ext>
            </a:extLst>
          </p:cNvPr>
          <p:cNvSpPr>
            <a:spLocks noGrp="1"/>
          </p:cNvSpPr>
          <p:nvPr>
            <p:ph type="title"/>
          </p:nvPr>
        </p:nvSpPr>
        <p:spPr>
          <a:xfrm>
            <a:off x="1069848" y="195944"/>
            <a:ext cx="10058400" cy="727788"/>
          </a:xfrm>
        </p:spPr>
        <p:txBody>
          <a:bodyPr>
            <a:normAutofit/>
          </a:bodyPr>
          <a:lstStyle/>
          <a:p>
            <a:r>
              <a:rPr lang="ro-RO" sz="3200" b="0" i="0" dirty="0">
                <a:solidFill>
                  <a:srgbClr val="3C4043"/>
                </a:solidFill>
                <a:effectLst/>
                <a:latin typeface="Roboto" panose="02000000000000000000" pitchFamily="2" charset="0"/>
              </a:rPr>
              <a:t>Tip: Motor container</a:t>
            </a:r>
            <a:endParaRPr lang="ro-RO" sz="3200" dirty="0"/>
          </a:p>
        </p:txBody>
      </p:sp>
      <p:sp>
        <p:nvSpPr>
          <p:cNvPr id="3" name="Content Placeholder 2">
            <a:extLst>
              <a:ext uri="{FF2B5EF4-FFF2-40B4-BE49-F238E27FC236}">
                <a16:creationId xmlns:a16="http://schemas.microsoft.com/office/drawing/2014/main" id="{3FE563D4-E8B6-C51F-4BC0-E5B5F1A1A464}"/>
              </a:ext>
            </a:extLst>
          </p:cNvPr>
          <p:cNvSpPr>
            <a:spLocks noGrp="1"/>
          </p:cNvSpPr>
          <p:nvPr>
            <p:ph idx="1"/>
          </p:nvPr>
        </p:nvSpPr>
        <p:spPr>
          <a:xfrm>
            <a:off x="1069848" y="1287624"/>
            <a:ext cx="10058400" cy="5486400"/>
          </a:xfrm>
        </p:spPr>
        <p:txBody>
          <a:bodyPr/>
          <a:lstStyle/>
          <a:p>
            <a:pPr algn="just"/>
            <a:r>
              <a:rPr lang="ro-RO" sz="2400" b="1" i="0" dirty="0" err="1">
                <a:solidFill>
                  <a:srgbClr val="3C4043"/>
                </a:solidFill>
                <a:effectLst/>
                <a:latin typeface="Roboto" panose="02000000000000000000" pitchFamily="2" charset="0"/>
              </a:rPr>
              <a:t>Podman</a:t>
            </a:r>
            <a:r>
              <a:rPr lang="ro-RO" sz="2400" b="1" i="0" dirty="0">
                <a:solidFill>
                  <a:srgbClr val="3C4043"/>
                </a:solidFill>
                <a:effectLst/>
                <a:latin typeface="Roboto" panose="02000000000000000000" pitchFamily="2" charset="0"/>
              </a:rPr>
              <a:t> </a:t>
            </a:r>
            <a:r>
              <a:rPr lang="ro-RO" b="0" i="0" dirty="0">
                <a:solidFill>
                  <a:srgbClr val="3C4043"/>
                </a:solidFill>
                <a:effectLst/>
                <a:latin typeface="Roboto" panose="02000000000000000000" pitchFamily="2" charset="0"/>
              </a:rPr>
              <a:t>este un motor de containere fără demoni pentru gestionarea containerelor OCI pe Linux. Este conceput ca un înlocuitor complet al </a:t>
            </a:r>
            <a:r>
              <a:rPr lang="ro-RO" b="0" i="0" dirty="0" err="1">
                <a:solidFill>
                  <a:srgbClr val="3C4043"/>
                </a:solidFill>
                <a:effectLst/>
                <a:latin typeface="Roboto" panose="02000000000000000000" pitchFamily="2" charset="0"/>
              </a:rPr>
              <a:t>Docker</a:t>
            </a:r>
            <a:r>
              <a:rPr lang="ro-RO" b="0" i="0" dirty="0">
                <a:solidFill>
                  <a:srgbClr val="3C4043"/>
                </a:solidFill>
                <a:effectLst/>
                <a:latin typeface="Roboto" panose="02000000000000000000" pitchFamily="2" charset="0"/>
              </a:rPr>
              <a:t>, dar are unele diferențe fundamentale. Mai jos sunt cele trei caracteristici principale de design </a:t>
            </a:r>
            <a:r>
              <a:rPr lang="ro-RO" b="0" i="0" dirty="0" err="1">
                <a:solidFill>
                  <a:srgbClr val="3C4043"/>
                </a:solidFill>
                <a:effectLst/>
                <a:latin typeface="Roboto" panose="02000000000000000000" pitchFamily="2" charset="0"/>
              </a:rPr>
              <a:t>Podman</a:t>
            </a:r>
            <a:r>
              <a:rPr lang="ro-RO" b="0" i="0" dirty="0">
                <a:solidFill>
                  <a:srgbClr val="3C4043"/>
                </a:solidFill>
                <a:effectLst/>
                <a:latin typeface="Roboto" panose="02000000000000000000" pitchFamily="2" charset="0"/>
              </a:rPr>
              <a:t> care îl diferențiază de </a:t>
            </a:r>
            <a:r>
              <a:rPr lang="ro-RO" b="0" i="0" dirty="0" err="1">
                <a:solidFill>
                  <a:srgbClr val="3C4043"/>
                </a:solidFill>
                <a:effectLst/>
                <a:latin typeface="Roboto" panose="02000000000000000000" pitchFamily="2" charset="0"/>
              </a:rPr>
              <a:t>Docker</a:t>
            </a:r>
            <a:r>
              <a:rPr lang="ro-RO" b="0" i="0" dirty="0">
                <a:solidFill>
                  <a:srgbClr val="3C4043"/>
                </a:solidFill>
                <a:effectLst/>
                <a:latin typeface="Roboto" panose="02000000000000000000" pitchFamily="2" charset="0"/>
              </a:rPr>
              <a:t>. </a:t>
            </a:r>
            <a:r>
              <a:rPr lang="ro-RO" b="1" i="1" dirty="0">
                <a:solidFill>
                  <a:srgbClr val="3C4043"/>
                </a:solidFill>
                <a:effectLst/>
                <a:latin typeface="Roboto" panose="02000000000000000000" pitchFamily="2" charset="0"/>
              </a:rPr>
              <a:t>Fără demoni</a:t>
            </a:r>
            <a:r>
              <a:rPr lang="ro-RO" b="0" i="0" dirty="0">
                <a:solidFill>
                  <a:srgbClr val="3C4043"/>
                </a:solidFill>
                <a:effectLst/>
                <a:latin typeface="Roboto" panose="02000000000000000000" pitchFamily="2" charset="0"/>
              </a:rPr>
              <a:t>. </a:t>
            </a:r>
            <a:r>
              <a:rPr lang="ro-RO" b="0" i="0" dirty="0" err="1">
                <a:solidFill>
                  <a:srgbClr val="3C4043"/>
                </a:solidFill>
                <a:effectLst/>
                <a:latin typeface="Roboto" panose="02000000000000000000" pitchFamily="2" charset="0"/>
              </a:rPr>
              <a:t>Docker</a:t>
            </a:r>
            <a:r>
              <a:rPr lang="ro-RO" b="0" i="0" dirty="0">
                <a:solidFill>
                  <a:srgbClr val="3C4043"/>
                </a:solidFill>
                <a:effectLst/>
                <a:latin typeface="Roboto" panose="02000000000000000000" pitchFamily="2" charset="0"/>
              </a:rPr>
              <a:t> folosește un proces demon pentru a stabili comunicarea între serverul și partea client a aplicației, în timp ce </a:t>
            </a:r>
            <a:r>
              <a:rPr lang="ro-RO" b="0" i="0" dirty="0" err="1">
                <a:solidFill>
                  <a:srgbClr val="3C4043"/>
                </a:solidFill>
                <a:effectLst/>
                <a:latin typeface="Roboto" panose="02000000000000000000" pitchFamily="2" charset="0"/>
              </a:rPr>
              <a:t>Podman</a:t>
            </a:r>
            <a:r>
              <a:rPr lang="ro-RO" b="0" i="0" dirty="0">
                <a:solidFill>
                  <a:srgbClr val="3C4043"/>
                </a:solidFill>
                <a:effectLst/>
                <a:latin typeface="Roboto" panose="02000000000000000000" pitchFamily="2" charset="0"/>
              </a:rPr>
              <a:t> prezintă un singur proces cu procese secundare. </a:t>
            </a:r>
            <a:r>
              <a:rPr lang="ro-RO" b="1" i="1" dirty="0">
                <a:solidFill>
                  <a:srgbClr val="3C4043"/>
                </a:solidFill>
                <a:effectLst/>
                <a:latin typeface="Roboto" panose="02000000000000000000" pitchFamily="2" charset="0"/>
              </a:rPr>
              <a:t>Fără rădăcini</a:t>
            </a:r>
            <a:r>
              <a:rPr lang="ro-RO" b="0" i="0" dirty="0">
                <a:solidFill>
                  <a:srgbClr val="3C4043"/>
                </a:solidFill>
                <a:effectLst/>
                <a:latin typeface="Roboto" panose="02000000000000000000" pitchFamily="2" charset="0"/>
              </a:rPr>
              <a:t>. Crearea unui container în </a:t>
            </a:r>
            <a:r>
              <a:rPr lang="ro-RO" b="0" i="0" dirty="0" err="1">
                <a:solidFill>
                  <a:srgbClr val="3C4043"/>
                </a:solidFill>
                <a:effectLst/>
                <a:latin typeface="Roboto" panose="02000000000000000000" pitchFamily="2" charset="0"/>
              </a:rPr>
              <a:t>Podman</a:t>
            </a:r>
            <a:r>
              <a:rPr lang="ro-RO" b="0" i="0" dirty="0">
                <a:solidFill>
                  <a:srgbClr val="3C4043"/>
                </a:solidFill>
                <a:effectLst/>
                <a:latin typeface="Roboto" panose="02000000000000000000" pitchFamily="2" charset="0"/>
              </a:rPr>
              <a:t> nu necesită privilegii de </a:t>
            </a:r>
            <a:r>
              <a:rPr lang="ro-RO" b="0" i="0" dirty="0" err="1">
                <a:solidFill>
                  <a:srgbClr val="3C4043"/>
                </a:solidFill>
                <a:effectLst/>
                <a:latin typeface="Roboto" panose="02000000000000000000" pitchFamily="2" charset="0"/>
              </a:rPr>
              <a:t>root</a:t>
            </a:r>
            <a:r>
              <a:rPr lang="ro-RO" b="0" i="0" dirty="0">
                <a:solidFill>
                  <a:srgbClr val="3C4043"/>
                </a:solidFill>
                <a:effectLst/>
                <a:latin typeface="Roboto" panose="02000000000000000000" pitchFamily="2" charset="0"/>
              </a:rPr>
              <a:t>. </a:t>
            </a:r>
            <a:r>
              <a:rPr lang="ro-RO" b="1" i="1" dirty="0">
                <a:solidFill>
                  <a:srgbClr val="3C4043"/>
                </a:solidFill>
                <a:effectLst/>
                <a:latin typeface="Roboto" panose="02000000000000000000" pitchFamily="2" charset="0"/>
              </a:rPr>
              <a:t>Axat pe containere</a:t>
            </a:r>
            <a:r>
              <a:rPr lang="ro-RO" b="0" i="0" dirty="0">
                <a:solidFill>
                  <a:srgbClr val="3C4043"/>
                </a:solidFill>
                <a:effectLst/>
                <a:latin typeface="Roboto" panose="02000000000000000000" pitchFamily="2" charset="0"/>
              </a:rPr>
              <a:t>. </a:t>
            </a:r>
            <a:r>
              <a:rPr lang="ro-RO" b="0" i="0" dirty="0" err="1">
                <a:solidFill>
                  <a:srgbClr val="3C4043"/>
                </a:solidFill>
                <a:effectLst/>
                <a:latin typeface="Roboto" panose="02000000000000000000" pitchFamily="2" charset="0"/>
              </a:rPr>
              <a:t>Podman</a:t>
            </a:r>
            <a:r>
              <a:rPr lang="ro-RO" b="0" i="0" dirty="0">
                <a:solidFill>
                  <a:srgbClr val="3C4043"/>
                </a:solidFill>
                <a:effectLst/>
                <a:latin typeface="Roboto" panose="02000000000000000000" pitchFamily="2" charset="0"/>
              </a:rPr>
              <a:t> se ocupă doar de rularea containerelor și folosește alte instrumente pentru a realiza acțiuni de construire a imaginii (</a:t>
            </a:r>
            <a:r>
              <a:rPr lang="ro-RO" b="0" i="0" dirty="0" err="1">
                <a:solidFill>
                  <a:srgbClr val="3C4043"/>
                </a:solidFill>
                <a:effectLst/>
                <a:latin typeface="Roboto" panose="02000000000000000000" pitchFamily="2" charset="0"/>
              </a:rPr>
              <a:t>Buildah</a:t>
            </a:r>
            <a:r>
              <a:rPr lang="ro-RO" b="0" i="0" dirty="0">
                <a:solidFill>
                  <a:srgbClr val="3C4043"/>
                </a:solidFill>
                <a:effectLst/>
                <a:latin typeface="Roboto" panose="02000000000000000000" pitchFamily="2" charset="0"/>
              </a:rPr>
              <a:t>), distribuție de imagini (</a:t>
            </a:r>
            <a:r>
              <a:rPr lang="ro-RO" b="0" i="0" dirty="0" err="1">
                <a:solidFill>
                  <a:srgbClr val="3C4043"/>
                </a:solidFill>
                <a:effectLst/>
                <a:latin typeface="Roboto" panose="02000000000000000000" pitchFamily="2" charset="0"/>
              </a:rPr>
              <a:t>Skopeo</a:t>
            </a:r>
            <a:r>
              <a:rPr lang="ro-RO" b="0" i="0" dirty="0">
                <a:solidFill>
                  <a:srgbClr val="3C4043"/>
                </a:solidFill>
                <a:effectLst/>
                <a:latin typeface="Roboto" panose="02000000000000000000" pitchFamily="2" charset="0"/>
              </a:rPr>
              <a:t>) și acțiuni similare de gestionare a containerelor. </a:t>
            </a:r>
            <a:r>
              <a:rPr lang="ro-RO" b="0" i="0" dirty="0" err="1">
                <a:solidFill>
                  <a:srgbClr val="3C4043"/>
                </a:solidFill>
                <a:effectLst/>
                <a:latin typeface="Roboto" panose="02000000000000000000" pitchFamily="2" charset="0"/>
              </a:rPr>
              <a:t>Podman</a:t>
            </a:r>
            <a:r>
              <a:rPr lang="ro-RO" b="0" i="0" dirty="0">
                <a:solidFill>
                  <a:srgbClr val="3C4043"/>
                </a:solidFill>
                <a:effectLst/>
                <a:latin typeface="Roboto" panose="02000000000000000000" pitchFamily="2" charset="0"/>
              </a:rPr>
              <a:t> introduce și conceptul de pod, un grup de containere care împart resursele sistemului. Fiecare conține un container infra, care menține containere obișnuite</a:t>
            </a:r>
            <a:r>
              <a:rPr lang="ro-RO" b="0" i="0">
                <a:solidFill>
                  <a:srgbClr val="3C4043"/>
                </a:solidFill>
                <a:effectLst/>
                <a:latin typeface="Roboto" panose="02000000000000000000" pitchFamily="2" charset="0"/>
              </a:rPr>
              <a:t>. </a:t>
            </a:r>
            <a:endParaRPr lang="en-US" b="0" i="0" dirty="0">
              <a:solidFill>
                <a:srgbClr val="3C4043"/>
              </a:solidFill>
              <a:effectLst/>
              <a:latin typeface="Roboto" panose="02000000000000000000" pitchFamily="2" charset="0"/>
            </a:endParaRPr>
          </a:p>
          <a:p>
            <a:pPr algn="just"/>
            <a:r>
              <a:rPr lang="ro-RO" sz="2400" b="1" i="0" dirty="0" err="1">
                <a:solidFill>
                  <a:srgbClr val="3C4043"/>
                </a:solidFill>
                <a:effectLst/>
                <a:latin typeface="Roboto" panose="02000000000000000000" pitchFamily="2" charset="0"/>
              </a:rPr>
              <a:t>rkt</a:t>
            </a:r>
            <a:r>
              <a:rPr lang="ro-RO" b="0" i="0" dirty="0">
                <a:solidFill>
                  <a:srgbClr val="3C4043"/>
                </a:solidFill>
                <a:effectLst/>
                <a:latin typeface="Roboto" panose="02000000000000000000" pitchFamily="2" charset="0"/>
              </a:rPr>
              <a:t> este un motor de container de aplicații cunoscut anterior ca </a:t>
            </a:r>
            <a:r>
              <a:rPr lang="ro-RO" b="0" i="0" dirty="0" err="1">
                <a:solidFill>
                  <a:srgbClr val="3C4043"/>
                </a:solidFill>
                <a:effectLst/>
                <a:latin typeface="Roboto" panose="02000000000000000000" pitchFamily="2" charset="0"/>
              </a:rPr>
              <a:t>CoreOS</a:t>
            </a:r>
            <a:r>
              <a:rPr lang="ro-RO" b="0" i="0" dirty="0">
                <a:solidFill>
                  <a:srgbClr val="3C4043"/>
                </a:solidFill>
                <a:effectLst/>
                <a:latin typeface="Roboto" panose="02000000000000000000" pitchFamily="2" charset="0"/>
              </a:rPr>
              <a:t> </a:t>
            </a:r>
            <a:r>
              <a:rPr lang="ro-RO" b="0" i="0" dirty="0" err="1">
                <a:solidFill>
                  <a:srgbClr val="3C4043"/>
                </a:solidFill>
                <a:effectLst/>
                <a:latin typeface="Roboto" panose="02000000000000000000" pitchFamily="2" charset="0"/>
              </a:rPr>
              <a:t>Rocket</a:t>
            </a:r>
            <a:r>
              <a:rPr lang="ro-RO" b="0" i="0" dirty="0">
                <a:solidFill>
                  <a:srgbClr val="3C4043"/>
                </a:solidFill>
                <a:effectLst/>
                <a:latin typeface="Roboto" panose="02000000000000000000" pitchFamily="2" charset="0"/>
              </a:rPr>
              <a:t>. Similar cu </a:t>
            </a:r>
            <a:r>
              <a:rPr lang="ro-RO" b="0" i="0" dirty="0" err="1">
                <a:solidFill>
                  <a:srgbClr val="3C4043"/>
                </a:solidFill>
                <a:effectLst/>
                <a:latin typeface="Roboto" panose="02000000000000000000" pitchFamily="2" charset="0"/>
              </a:rPr>
              <a:t>Podman</a:t>
            </a:r>
            <a:r>
              <a:rPr lang="ro-RO" b="0" i="0" dirty="0">
                <a:solidFill>
                  <a:srgbClr val="3C4043"/>
                </a:solidFill>
                <a:effectLst/>
                <a:latin typeface="Roboto" panose="02000000000000000000" pitchFamily="2" charset="0"/>
              </a:rPr>
              <a:t>, unitatea sa centrală de execuție este un pod, un concept care permite partajarea resurselor și a mediului. Pod-urile din </a:t>
            </a:r>
            <a:r>
              <a:rPr lang="ro-RO" b="0" i="0" dirty="0" err="1">
                <a:solidFill>
                  <a:srgbClr val="3C4043"/>
                </a:solidFill>
                <a:effectLst/>
                <a:latin typeface="Roboto" panose="02000000000000000000" pitchFamily="2" charset="0"/>
              </a:rPr>
              <a:t>rkt</a:t>
            </a:r>
            <a:r>
              <a:rPr lang="ro-RO" b="0" i="0" dirty="0">
                <a:solidFill>
                  <a:srgbClr val="3C4043"/>
                </a:solidFill>
                <a:effectLst/>
                <a:latin typeface="Roboto" panose="02000000000000000000" pitchFamily="2" charset="0"/>
              </a:rPr>
              <a:t> rulează ca procese Unix fără ca un demon să le controleze. </a:t>
            </a:r>
            <a:r>
              <a:rPr lang="ro-RO" b="0" i="0" dirty="0" err="1">
                <a:solidFill>
                  <a:srgbClr val="3C4043"/>
                </a:solidFill>
                <a:effectLst/>
                <a:latin typeface="Roboto" panose="02000000000000000000" pitchFamily="2" charset="0"/>
              </a:rPr>
              <a:t>rkt</a:t>
            </a:r>
            <a:r>
              <a:rPr lang="ro-RO" b="0" i="0" dirty="0">
                <a:solidFill>
                  <a:srgbClr val="3C4043"/>
                </a:solidFill>
                <a:effectLst/>
                <a:latin typeface="Roboto" panose="02000000000000000000" pitchFamily="2" charset="0"/>
              </a:rPr>
              <a:t> acceptă toate caracteristicile esențiale de securitate Linux și se integrează bine cu sistemele </a:t>
            </a:r>
            <a:r>
              <a:rPr lang="ro-RO" b="0" i="0" dirty="0" err="1">
                <a:solidFill>
                  <a:srgbClr val="3C4043"/>
                </a:solidFill>
                <a:effectLst/>
                <a:latin typeface="Roboto" panose="02000000000000000000" pitchFamily="2" charset="0"/>
              </a:rPr>
              <a:t>init</a:t>
            </a:r>
            <a:r>
              <a:rPr lang="ro-RO" b="0" i="0" dirty="0">
                <a:solidFill>
                  <a:srgbClr val="3C4043"/>
                </a:solidFill>
                <a:effectLst/>
                <a:latin typeface="Roboto" panose="02000000000000000000" pitchFamily="2" charset="0"/>
              </a:rPr>
              <a:t>, cum ar fi </a:t>
            </a:r>
            <a:r>
              <a:rPr lang="ro-RO" b="0" i="0" dirty="0" err="1">
                <a:solidFill>
                  <a:srgbClr val="3C4043"/>
                </a:solidFill>
                <a:effectLst/>
                <a:latin typeface="Roboto" panose="02000000000000000000" pitchFamily="2" charset="0"/>
              </a:rPr>
              <a:t>systemd</a:t>
            </a:r>
            <a:r>
              <a:rPr lang="ro-RO" b="0" i="0" dirty="0">
                <a:solidFill>
                  <a:srgbClr val="3C4043"/>
                </a:solidFill>
                <a:effectLst/>
                <a:latin typeface="Roboto" panose="02000000000000000000" pitchFamily="2" charset="0"/>
              </a:rPr>
              <a:t> și </a:t>
            </a:r>
            <a:r>
              <a:rPr lang="ro-RO" b="0" i="0" dirty="0" err="1">
                <a:solidFill>
                  <a:srgbClr val="3C4043"/>
                </a:solidFill>
                <a:effectLst/>
                <a:latin typeface="Roboto" panose="02000000000000000000" pitchFamily="2" charset="0"/>
              </a:rPr>
              <a:t>upstart</a:t>
            </a:r>
            <a:r>
              <a:rPr lang="ro-RO" b="0" i="0" dirty="0">
                <a:solidFill>
                  <a:srgbClr val="3C4043"/>
                </a:solidFill>
                <a:effectLst/>
                <a:latin typeface="Roboto" panose="02000000000000000000" pitchFamily="2" charset="0"/>
              </a:rPr>
              <a:t>.</a:t>
            </a:r>
            <a:endParaRPr lang="ro-RO" dirty="0"/>
          </a:p>
        </p:txBody>
      </p:sp>
    </p:spTree>
    <p:extLst>
      <p:ext uri="{BB962C8B-B14F-4D97-AF65-F5344CB8AC3E}">
        <p14:creationId xmlns:p14="http://schemas.microsoft.com/office/powerpoint/2010/main" val="28396069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445CE-7654-F176-0CEF-386EE214AC10}"/>
              </a:ext>
            </a:extLst>
          </p:cNvPr>
          <p:cNvSpPr>
            <a:spLocks noGrp="1"/>
          </p:cNvSpPr>
          <p:nvPr>
            <p:ph type="title"/>
          </p:nvPr>
        </p:nvSpPr>
        <p:spPr>
          <a:xfrm>
            <a:off x="1069848" y="0"/>
            <a:ext cx="10058400" cy="867747"/>
          </a:xfrm>
        </p:spPr>
        <p:txBody>
          <a:bodyPr>
            <a:normAutofit fontScale="90000"/>
          </a:bodyPr>
          <a:lstStyle/>
          <a:p>
            <a:pPr algn="ctr"/>
            <a:r>
              <a:rPr lang="ro-RO" sz="3200" b="1" i="0" dirty="0">
                <a:solidFill>
                  <a:srgbClr val="161513"/>
                </a:solidFill>
                <a:effectLst/>
                <a:latin typeface="var(--oracleserif)"/>
              </a:rPr>
              <a:t>Ce este </a:t>
            </a:r>
            <a:r>
              <a:rPr lang="ro-RO" sz="3200" b="1" i="0" dirty="0" err="1">
                <a:solidFill>
                  <a:srgbClr val="161513"/>
                </a:solidFill>
                <a:effectLst/>
                <a:latin typeface="var(--oracleserif)"/>
              </a:rPr>
              <a:t>Kubernetes</a:t>
            </a:r>
            <a:r>
              <a:rPr lang="ro-RO" sz="3200" b="1" i="0" dirty="0">
                <a:solidFill>
                  <a:srgbClr val="161513"/>
                </a:solidFill>
                <a:effectLst/>
                <a:latin typeface="var(--oracleserif)"/>
              </a:rPr>
              <a:t>?</a:t>
            </a:r>
            <a:br>
              <a:rPr lang="ro-RO" sz="3200" b="1" i="0" dirty="0">
                <a:solidFill>
                  <a:srgbClr val="161513"/>
                </a:solidFill>
                <a:effectLst/>
                <a:latin typeface="var(--oracleserif)"/>
              </a:rPr>
            </a:br>
            <a:endParaRPr lang="ro-RO" sz="3200" b="1" dirty="0"/>
          </a:p>
        </p:txBody>
      </p:sp>
      <p:sp>
        <p:nvSpPr>
          <p:cNvPr id="3" name="Content Placeholder 2">
            <a:extLst>
              <a:ext uri="{FF2B5EF4-FFF2-40B4-BE49-F238E27FC236}">
                <a16:creationId xmlns:a16="http://schemas.microsoft.com/office/drawing/2014/main" id="{C6AFA720-D453-AA85-3F3C-EA096B0141EA}"/>
              </a:ext>
            </a:extLst>
          </p:cNvPr>
          <p:cNvSpPr>
            <a:spLocks noGrp="1"/>
          </p:cNvSpPr>
          <p:nvPr>
            <p:ph idx="1"/>
          </p:nvPr>
        </p:nvSpPr>
        <p:spPr>
          <a:xfrm>
            <a:off x="1069848" y="1063690"/>
            <a:ext cx="10058400" cy="5108510"/>
          </a:xfrm>
        </p:spPr>
        <p:txBody>
          <a:bodyPr/>
          <a:lstStyle/>
          <a:p>
            <a:pPr algn="l"/>
            <a:r>
              <a:rPr lang="ro-RO" sz="2400" b="0" i="0" dirty="0">
                <a:solidFill>
                  <a:srgbClr val="161513"/>
                </a:solidFill>
                <a:effectLst/>
                <a:latin typeface="OracleSansVF"/>
              </a:rPr>
              <a:t>Fiind considerată adesea „sistemul de operare pentru </a:t>
            </a:r>
            <a:r>
              <a:rPr lang="ro-RO" sz="2400" b="0" i="0" dirty="0" err="1">
                <a:solidFill>
                  <a:srgbClr val="161513"/>
                </a:solidFill>
                <a:effectLst/>
                <a:latin typeface="OracleSansVF"/>
              </a:rPr>
              <a:t>cloud</a:t>
            </a:r>
            <a:r>
              <a:rPr lang="ro-RO" sz="2400" b="0" i="0" dirty="0">
                <a:solidFill>
                  <a:srgbClr val="161513"/>
                </a:solidFill>
                <a:effectLst/>
                <a:latin typeface="OracleSansVF"/>
              </a:rPr>
              <a:t>”, </a:t>
            </a:r>
            <a:r>
              <a:rPr lang="ro-RO" sz="2400" b="0" i="0" dirty="0" err="1">
                <a:solidFill>
                  <a:srgbClr val="161513"/>
                </a:solidFill>
                <a:effectLst/>
                <a:latin typeface="OracleSansVF"/>
              </a:rPr>
              <a:t>Kubernetes</a:t>
            </a:r>
            <a:r>
              <a:rPr lang="ro-RO" sz="2400" b="0" i="0" dirty="0">
                <a:solidFill>
                  <a:srgbClr val="161513"/>
                </a:solidFill>
                <a:effectLst/>
                <a:latin typeface="OracleSansVF"/>
              </a:rPr>
              <a:t> este o platformă open </a:t>
            </a:r>
            <a:r>
              <a:rPr lang="ro-RO" sz="2400" b="0" i="0" dirty="0" err="1">
                <a:solidFill>
                  <a:srgbClr val="161513"/>
                </a:solidFill>
                <a:effectLst/>
                <a:latin typeface="OracleSansVF"/>
              </a:rPr>
              <a:t>source</a:t>
            </a:r>
            <a:r>
              <a:rPr lang="ro-RO" sz="2400" b="0" i="0" dirty="0">
                <a:solidFill>
                  <a:srgbClr val="161513"/>
                </a:solidFill>
                <a:effectLst/>
                <a:latin typeface="OracleSansVF"/>
              </a:rPr>
              <a:t> pentru gestionarea clusterelor de aplicații și serviciilor containerizate. </a:t>
            </a:r>
          </a:p>
          <a:p>
            <a:pPr algn="l"/>
            <a:r>
              <a:rPr lang="ro-RO" sz="2400" b="0" i="0" dirty="0">
                <a:solidFill>
                  <a:srgbClr val="161513"/>
                </a:solidFill>
                <a:effectLst/>
                <a:latin typeface="OracleSansVF"/>
              </a:rPr>
              <a:t>Dezvoltată în 2014 de inginerii Google Joe </a:t>
            </a:r>
            <a:r>
              <a:rPr lang="ro-RO" sz="2400" b="0" i="0" dirty="0" err="1">
                <a:solidFill>
                  <a:srgbClr val="161513"/>
                </a:solidFill>
                <a:effectLst/>
                <a:latin typeface="OracleSansVF"/>
              </a:rPr>
              <a:t>Beda</a:t>
            </a:r>
            <a:r>
              <a:rPr lang="ro-RO" sz="2400" b="0" i="0" dirty="0">
                <a:solidFill>
                  <a:srgbClr val="161513"/>
                </a:solidFill>
                <a:effectLst/>
                <a:latin typeface="OracleSansVF"/>
              </a:rPr>
              <a:t>, </a:t>
            </a:r>
            <a:r>
              <a:rPr lang="ro-RO" sz="2400" b="0" i="0" dirty="0" err="1">
                <a:solidFill>
                  <a:srgbClr val="161513"/>
                </a:solidFill>
                <a:effectLst/>
                <a:latin typeface="OracleSansVF"/>
              </a:rPr>
              <a:t>Brendan</a:t>
            </a:r>
            <a:r>
              <a:rPr lang="ro-RO" sz="2400" b="0" i="0" dirty="0">
                <a:solidFill>
                  <a:srgbClr val="161513"/>
                </a:solidFill>
                <a:effectLst/>
                <a:latin typeface="OracleSansVF"/>
              </a:rPr>
              <a:t> Burns și Craig </a:t>
            </a:r>
            <a:r>
              <a:rPr lang="ro-RO" sz="2400" b="0" i="0" dirty="0" err="1">
                <a:solidFill>
                  <a:srgbClr val="161513"/>
                </a:solidFill>
                <a:effectLst/>
                <a:latin typeface="OracleSansVF"/>
              </a:rPr>
              <a:t>McLuckie</a:t>
            </a:r>
            <a:r>
              <a:rPr lang="ro-RO" sz="2400" b="0" i="0" dirty="0">
                <a:solidFill>
                  <a:srgbClr val="161513"/>
                </a:solidFill>
                <a:effectLst/>
                <a:latin typeface="OracleSansVF"/>
              </a:rPr>
              <a:t> și devenind curând o sursă deschisă, platforma </a:t>
            </a:r>
            <a:r>
              <a:rPr lang="ro-RO" sz="2400" b="0" i="0" dirty="0" err="1">
                <a:solidFill>
                  <a:srgbClr val="161513"/>
                </a:solidFill>
                <a:effectLst/>
                <a:latin typeface="OracleSansVF"/>
              </a:rPr>
              <a:t>Kubernetes</a:t>
            </a:r>
            <a:r>
              <a:rPr lang="ro-RO" sz="2400" b="0" i="0" dirty="0">
                <a:solidFill>
                  <a:srgbClr val="161513"/>
                </a:solidFill>
                <a:effectLst/>
                <a:latin typeface="OracleSansVF"/>
              </a:rPr>
              <a:t> este un ecosistem înfloritor, nativ în </a:t>
            </a:r>
            <a:r>
              <a:rPr lang="ro-RO" sz="2400" b="0" i="0" dirty="0" err="1">
                <a:solidFill>
                  <a:srgbClr val="161513"/>
                </a:solidFill>
                <a:effectLst/>
                <a:latin typeface="OracleSansVF"/>
              </a:rPr>
              <a:t>cloud</a:t>
            </a:r>
            <a:r>
              <a:rPr lang="ro-RO" sz="2400" b="0" i="0" dirty="0">
                <a:solidFill>
                  <a:srgbClr val="161513"/>
                </a:solidFill>
                <a:effectLst/>
                <a:latin typeface="OracleSansVF"/>
              </a:rPr>
              <a:t>, de sine stătător. </a:t>
            </a:r>
          </a:p>
          <a:p>
            <a:pPr algn="l"/>
            <a:r>
              <a:rPr lang="ro-RO" sz="2400" b="0" i="0" dirty="0">
                <a:solidFill>
                  <a:srgbClr val="161513"/>
                </a:solidFill>
                <a:effectLst/>
                <a:latin typeface="OracleSansVF"/>
              </a:rPr>
              <a:t>Astăzi, </a:t>
            </a:r>
            <a:r>
              <a:rPr lang="ro-RO" sz="2400" b="0" i="0" dirty="0" err="1">
                <a:solidFill>
                  <a:srgbClr val="161513"/>
                </a:solidFill>
                <a:effectLst/>
                <a:latin typeface="OracleSansVF"/>
              </a:rPr>
              <a:t>Kubernetes</a:t>
            </a:r>
            <a:r>
              <a:rPr lang="ro-RO" sz="2400" b="0" i="0" dirty="0">
                <a:solidFill>
                  <a:srgbClr val="161513"/>
                </a:solidFill>
                <a:effectLst/>
                <a:latin typeface="OracleSansVF"/>
              </a:rPr>
              <a:t> - cuvânt care înseamnă  „cârmaci” în greaca veche - este gestionată de </a:t>
            </a:r>
            <a:r>
              <a:rPr lang="ro-RO" sz="2400" b="0" i="0" u="none" strike="noStrike" dirty="0" err="1">
                <a:solidFill>
                  <a:srgbClr val="006B8F"/>
                </a:solidFill>
                <a:effectLst/>
                <a:latin typeface="OracleSansVF"/>
                <a:hlinkClick r:id="rId2"/>
              </a:rPr>
              <a:t>Cloud</a:t>
            </a:r>
            <a:r>
              <a:rPr lang="ro-RO" sz="2400" b="0" i="0" u="none" strike="noStrike" dirty="0">
                <a:solidFill>
                  <a:srgbClr val="006B8F"/>
                </a:solidFill>
                <a:effectLst/>
                <a:latin typeface="OracleSansVF"/>
                <a:hlinkClick r:id="rId2"/>
              </a:rPr>
              <a:t> Native </a:t>
            </a:r>
            <a:r>
              <a:rPr lang="ro-RO" sz="2400" b="0" i="0" u="none" strike="noStrike" dirty="0" err="1">
                <a:solidFill>
                  <a:srgbClr val="006B8F"/>
                </a:solidFill>
                <a:effectLst/>
                <a:latin typeface="OracleSansVF"/>
                <a:hlinkClick r:id="rId2"/>
              </a:rPr>
              <a:t>Computing</a:t>
            </a:r>
            <a:r>
              <a:rPr lang="ro-RO" sz="2400" b="0" i="0" u="none" strike="noStrike" dirty="0">
                <a:solidFill>
                  <a:srgbClr val="006B8F"/>
                </a:solidFill>
                <a:effectLst/>
                <a:latin typeface="OracleSansVF"/>
                <a:hlinkClick r:id="rId2"/>
              </a:rPr>
              <a:t> Foundation (CNCF)</a:t>
            </a:r>
            <a:r>
              <a:rPr lang="ro-RO" sz="2400" b="0" i="0" dirty="0">
                <a:solidFill>
                  <a:srgbClr val="161513"/>
                </a:solidFill>
                <a:effectLst/>
                <a:latin typeface="OracleSansVF"/>
              </a:rPr>
              <a:t>, o componentă a Linux Foundation.</a:t>
            </a:r>
          </a:p>
          <a:p>
            <a:pPr algn="l"/>
            <a:r>
              <a:rPr lang="ro-RO" sz="2400" b="0" i="0" dirty="0" err="1">
                <a:solidFill>
                  <a:srgbClr val="161513"/>
                </a:solidFill>
                <a:effectLst/>
                <a:latin typeface="OracleSansVF"/>
              </a:rPr>
              <a:t>Kubernetes</a:t>
            </a:r>
            <a:r>
              <a:rPr lang="ro-RO" sz="2400" b="0" i="0" dirty="0">
                <a:solidFill>
                  <a:srgbClr val="161513"/>
                </a:solidFill>
                <a:effectLst/>
                <a:latin typeface="OracleSansVF"/>
              </a:rPr>
              <a:t> a fost primul proiect realizat de CNCF, devenind unul dintre proiectele cu cea mai rapidă dezvoltare din istorie. </a:t>
            </a:r>
            <a:r>
              <a:rPr lang="ro-RO" sz="2400" b="0" i="0" dirty="0" err="1">
                <a:solidFill>
                  <a:srgbClr val="161513"/>
                </a:solidFill>
                <a:effectLst/>
                <a:latin typeface="OracleSansVF"/>
              </a:rPr>
              <a:t>Kubernetes</a:t>
            </a:r>
            <a:r>
              <a:rPr lang="ro-RO" sz="2400" b="0" i="0" dirty="0">
                <a:solidFill>
                  <a:srgbClr val="161513"/>
                </a:solidFill>
                <a:effectLst/>
                <a:latin typeface="OracleSansVF"/>
              </a:rPr>
              <a:t> are în prezent peste 2.300 de contribuitori și este utilizată de nenumărate companii, mari și mici.</a:t>
            </a:r>
          </a:p>
          <a:p>
            <a:endParaRPr lang="ro-RO" dirty="0"/>
          </a:p>
        </p:txBody>
      </p:sp>
    </p:spTree>
    <p:extLst>
      <p:ext uri="{BB962C8B-B14F-4D97-AF65-F5344CB8AC3E}">
        <p14:creationId xmlns:p14="http://schemas.microsoft.com/office/powerpoint/2010/main" val="3021013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41699C-67F0-425D-9D44-8C3849A4D003}"/>
              </a:ext>
            </a:extLst>
          </p:cNvPr>
          <p:cNvSpPr>
            <a:spLocks noGrp="1"/>
          </p:cNvSpPr>
          <p:nvPr>
            <p:ph type="title"/>
          </p:nvPr>
        </p:nvSpPr>
        <p:spPr>
          <a:xfrm>
            <a:off x="1069848" y="249383"/>
            <a:ext cx="10058400" cy="263236"/>
          </a:xfrm>
        </p:spPr>
        <p:txBody>
          <a:bodyPr>
            <a:normAutofit fontScale="90000"/>
          </a:bodyPr>
          <a:lstStyle/>
          <a:p>
            <a:r>
              <a:rPr lang="ro-RO" sz="3600" dirty="0"/>
              <a:t>continuare</a:t>
            </a:r>
            <a:endParaRPr lang="ru-RU" sz="3600" dirty="0"/>
          </a:p>
        </p:txBody>
      </p:sp>
      <p:sp>
        <p:nvSpPr>
          <p:cNvPr id="3" name="Объект 2">
            <a:extLst>
              <a:ext uri="{FF2B5EF4-FFF2-40B4-BE49-F238E27FC236}">
                <a16:creationId xmlns:a16="http://schemas.microsoft.com/office/drawing/2014/main" id="{D7E29C93-6DF4-4923-8272-7B1A88952746}"/>
              </a:ext>
            </a:extLst>
          </p:cNvPr>
          <p:cNvSpPr>
            <a:spLocks noGrp="1"/>
          </p:cNvSpPr>
          <p:nvPr>
            <p:ph idx="1"/>
          </p:nvPr>
        </p:nvSpPr>
        <p:spPr>
          <a:xfrm>
            <a:off x="1069848" y="761999"/>
            <a:ext cx="10058400" cy="5846617"/>
          </a:xfrm>
        </p:spPr>
        <p:txBody>
          <a:bodyPr>
            <a:normAutofit/>
          </a:bodyPr>
          <a:lstStyle/>
          <a:p>
            <a:pPr algn="just">
              <a:lnSpc>
                <a:spcPct val="150000"/>
              </a:lnSpc>
            </a:pPr>
            <a:r>
              <a:rPr lang="ro-RO" sz="2400" b="0" i="0" dirty="0" err="1">
                <a:solidFill>
                  <a:srgbClr val="333333"/>
                </a:solidFill>
                <a:effectLst/>
                <a:latin typeface="Verdana" panose="020B0604030504040204" pitchFamily="34" charset="0"/>
              </a:rPr>
              <a:t>Docker</a:t>
            </a:r>
            <a:r>
              <a:rPr lang="ro-RO" sz="2400" b="0" i="0" dirty="0">
                <a:solidFill>
                  <a:srgbClr val="333333"/>
                </a:solidFill>
                <a:effectLst/>
                <a:latin typeface="Verdana" panose="020B0604030504040204" pitchFamily="34" charset="0"/>
              </a:rPr>
              <a:t> oferă </a:t>
            </a:r>
            <a:r>
              <a:rPr lang="ro-RO" sz="2400" b="1" i="0" dirty="0">
                <a:solidFill>
                  <a:srgbClr val="333333"/>
                </a:solidFill>
                <a:effectLst/>
                <a:latin typeface="Verdana" panose="020B0604030504040204" pitchFamily="34" charset="0"/>
              </a:rPr>
              <a:t>un mediu uniform de dezvoltare și producție</a:t>
            </a:r>
            <a:r>
              <a:rPr lang="ro-RO" sz="2400" b="0" i="0" dirty="0">
                <a:solidFill>
                  <a:srgbClr val="333333"/>
                </a:solidFill>
                <a:effectLst/>
                <a:latin typeface="Verdana" panose="020B0604030504040204" pitchFamily="34" charset="0"/>
              </a:rPr>
              <a:t>, unde nu se mai pune problema </a:t>
            </a:r>
            <a:r>
              <a:rPr lang="ro-RO" sz="2400" b="1" i="1" dirty="0">
                <a:solidFill>
                  <a:srgbClr val="333333"/>
                </a:solidFill>
                <a:effectLst/>
                <a:latin typeface="Verdana" panose="020B0604030504040204" pitchFamily="34" charset="0"/>
              </a:rPr>
              <a:t>compatibilității</a:t>
            </a:r>
            <a:r>
              <a:rPr lang="ro-RO" sz="2400" b="0" i="0" dirty="0">
                <a:solidFill>
                  <a:srgbClr val="333333"/>
                </a:solidFill>
                <a:effectLst/>
                <a:latin typeface="Verdana" panose="020B0604030504040204" pitchFamily="34" charset="0"/>
              </a:rPr>
              <a:t> aplicațiilor cu sistemul de operare și nu mai există </a:t>
            </a:r>
            <a:r>
              <a:rPr lang="ro-RO" sz="2400" b="1" i="1" dirty="0">
                <a:solidFill>
                  <a:srgbClr val="333333"/>
                </a:solidFill>
                <a:effectLst/>
                <a:latin typeface="Verdana" panose="020B0604030504040204" pitchFamily="34" charset="0"/>
              </a:rPr>
              <a:t>conflicte</a:t>
            </a:r>
            <a:r>
              <a:rPr lang="ro-RO" sz="2400" b="0" i="0" dirty="0">
                <a:solidFill>
                  <a:srgbClr val="333333"/>
                </a:solidFill>
                <a:effectLst/>
                <a:latin typeface="Verdana" panose="020B0604030504040204" pitchFamily="34" charset="0"/>
              </a:rPr>
              <a:t> între versiunile de biblioteci/pachete de pe sistemul gazdă. </a:t>
            </a:r>
          </a:p>
          <a:p>
            <a:pPr algn="just">
              <a:lnSpc>
                <a:spcPct val="150000"/>
              </a:lnSpc>
            </a:pPr>
            <a:r>
              <a:rPr lang="ro-RO" sz="2400" b="0" i="0" dirty="0">
                <a:solidFill>
                  <a:srgbClr val="333333"/>
                </a:solidFill>
                <a:effectLst/>
                <a:latin typeface="Verdana" panose="020B0604030504040204" pitchFamily="34" charset="0"/>
              </a:rPr>
              <a:t>Containerele sunt </a:t>
            </a:r>
            <a:r>
              <a:rPr lang="ro-RO" sz="2400" b="1" i="0" dirty="0">
                <a:solidFill>
                  <a:srgbClr val="333333"/>
                </a:solidFill>
                <a:effectLst/>
                <a:latin typeface="Verdana" panose="020B0604030504040204" pitchFamily="34" charset="0"/>
              </a:rPr>
              <a:t>efemere</a:t>
            </a:r>
            <a:r>
              <a:rPr lang="ro-RO" sz="2400" b="0" i="0" dirty="0">
                <a:solidFill>
                  <a:srgbClr val="333333"/>
                </a:solidFill>
                <a:effectLst/>
                <a:latin typeface="Verdana" panose="020B0604030504040204" pitchFamily="34" charset="0"/>
              </a:rPr>
              <a:t>, așa că stricarea sau închiderea unuia nu duce la căderea întregului sistem. </a:t>
            </a:r>
          </a:p>
          <a:p>
            <a:pPr algn="just">
              <a:lnSpc>
                <a:spcPct val="150000"/>
              </a:lnSpc>
            </a:pPr>
            <a:r>
              <a:rPr lang="ro-RO" sz="2400" b="0" i="0" dirty="0">
                <a:solidFill>
                  <a:srgbClr val="333333"/>
                </a:solidFill>
                <a:effectLst/>
                <a:latin typeface="Verdana" panose="020B0604030504040204" pitchFamily="34" charset="0"/>
              </a:rPr>
              <a:t>Ele ajută la asigurarea consistenței stricte între comportamentul în mediul de dezvoltare cu cel în mediul de producție.</a:t>
            </a:r>
            <a:endParaRPr lang="ru-RU" sz="2400" dirty="0"/>
          </a:p>
        </p:txBody>
      </p:sp>
    </p:spTree>
    <p:extLst>
      <p:ext uri="{BB962C8B-B14F-4D97-AF65-F5344CB8AC3E}">
        <p14:creationId xmlns:p14="http://schemas.microsoft.com/office/powerpoint/2010/main" val="2219348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0CC97D-7464-4924-BCB6-3A45F02FDB3E}"/>
              </a:ext>
            </a:extLst>
          </p:cNvPr>
          <p:cNvSpPr>
            <a:spLocks noGrp="1"/>
          </p:cNvSpPr>
          <p:nvPr>
            <p:ph type="title"/>
          </p:nvPr>
        </p:nvSpPr>
        <p:spPr>
          <a:xfrm>
            <a:off x="1069848" y="193964"/>
            <a:ext cx="10058400" cy="491836"/>
          </a:xfrm>
        </p:spPr>
        <p:txBody>
          <a:bodyPr>
            <a:noAutofit/>
          </a:bodyPr>
          <a:lstStyle/>
          <a:p>
            <a:r>
              <a:rPr lang="ro-RO" sz="3600" dirty="0"/>
              <a:t>continuare</a:t>
            </a:r>
            <a:endParaRPr lang="ru-RU" sz="3600" dirty="0"/>
          </a:p>
        </p:txBody>
      </p:sp>
      <p:sp>
        <p:nvSpPr>
          <p:cNvPr id="3" name="Объект 2">
            <a:extLst>
              <a:ext uri="{FF2B5EF4-FFF2-40B4-BE49-F238E27FC236}">
                <a16:creationId xmlns:a16="http://schemas.microsoft.com/office/drawing/2014/main" id="{1311B172-F609-4DD2-A499-5EA25A0222DD}"/>
              </a:ext>
            </a:extLst>
          </p:cNvPr>
          <p:cNvSpPr>
            <a:spLocks noGrp="1"/>
          </p:cNvSpPr>
          <p:nvPr>
            <p:ph idx="1"/>
          </p:nvPr>
        </p:nvSpPr>
        <p:spPr>
          <a:xfrm>
            <a:off x="1069848" y="685800"/>
            <a:ext cx="10058400" cy="5978236"/>
          </a:xfrm>
        </p:spPr>
        <p:txBody>
          <a:bodyPr>
            <a:normAutofit fontScale="92500" lnSpcReduction="10000"/>
          </a:bodyPr>
          <a:lstStyle/>
          <a:p>
            <a:pPr algn="just">
              <a:lnSpc>
                <a:spcPct val="150000"/>
              </a:lnSpc>
            </a:pPr>
            <a:r>
              <a:rPr lang="ro-RO" sz="2400" b="0" i="0" dirty="0">
                <a:solidFill>
                  <a:srgbClr val="333333"/>
                </a:solidFill>
                <a:effectLst/>
                <a:latin typeface="Verdana" panose="020B0604030504040204" pitchFamily="34" charset="0"/>
              </a:rPr>
              <a:t>De asemenea, </a:t>
            </a:r>
            <a:r>
              <a:rPr lang="ro-RO" sz="2400" b="0" i="0" dirty="0" err="1">
                <a:solidFill>
                  <a:srgbClr val="333333"/>
                </a:solidFill>
                <a:effectLst/>
                <a:latin typeface="Verdana" panose="020B0604030504040204" pitchFamily="34" charset="0"/>
              </a:rPr>
              <a:t>Docker</a:t>
            </a:r>
            <a:r>
              <a:rPr lang="ro-RO" sz="2400" b="0" i="0" dirty="0">
                <a:solidFill>
                  <a:srgbClr val="333333"/>
                </a:solidFill>
                <a:effectLst/>
                <a:latin typeface="Verdana" panose="020B0604030504040204" pitchFamily="34" charset="0"/>
              </a:rPr>
              <a:t> oferă flexibilitate maximă. </a:t>
            </a:r>
          </a:p>
          <a:p>
            <a:pPr algn="just">
              <a:lnSpc>
                <a:spcPct val="150000"/>
              </a:lnSpc>
            </a:pPr>
            <a:r>
              <a:rPr lang="ro-RO" sz="2400" b="0" i="0" dirty="0">
                <a:solidFill>
                  <a:srgbClr val="333333"/>
                </a:solidFill>
                <a:effectLst/>
                <a:latin typeface="Verdana" panose="020B0604030504040204" pitchFamily="34" charset="0"/>
              </a:rPr>
              <a:t>Dacă, într-un proiect de mari dimensiuni, avem nevoie </a:t>
            </a:r>
            <a:r>
              <a:rPr lang="ro-RO" sz="2400" b="1" i="1" dirty="0">
                <a:solidFill>
                  <a:srgbClr val="333333"/>
                </a:solidFill>
                <a:effectLst/>
                <a:latin typeface="Verdana" panose="020B0604030504040204" pitchFamily="34" charset="0"/>
              </a:rPr>
              <a:t>de unelte software noi </a:t>
            </a:r>
            <a:r>
              <a:rPr lang="ro-RO" sz="2400" b="0" i="0" dirty="0">
                <a:solidFill>
                  <a:srgbClr val="333333"/>
                </a:solidFill>
                <a:effectLst/>
                <a:latin typeface="Verdana" panose="020B0604030504040204" pitchFamily="34" charset="0"/>
              </a:rPr>
              <a:t>pentru că se schimbă anumite cerințe, le putem </a:t>
            </a:r>
            <a:r>
              <a:rPr lang="ro-RO" sz="2400" b="1" i="0" dirty="0">
                <a:solidFill>
                  <a:srgbClr val="333333"/>
                </a:solidFill>
                <a:effectLst/>
                <a:latin typeface="Verdana" panose="020B0604030504040204" pitchFamily="34" charset="0"/>
              </a:rPr>
              <a:t>împacheta în containere </a:t>
            </a:r>
            <a:r>
              <a:rPr lang="ro-RO" sz="2400" b="0" i="0" dirty="0">
                <a:solidFill>
                  <a:srgbClr val="333333"/>
                </a:solidFill>
                <a:effectLst/>
                <a:latin typeface="Verdana" panose="020B0604030504040204" pitchFamily="34" charset="0"/>
              </a:rPr>
              <a:t>și apoi să le legăm foarte ușor la sistem.</a:t>
            </a:r>
          </a:p>
          <a:p>
            <a:pPr algn="just">
              <a:lnSpc>
                <a:spcPct val="150000"/>
              </a:lnSpc>
            </a:pPr>
            <a:r>
              <a:rPr lang="ro-RO" sz="2400" b="0" i="0" dirty="0">
                <a:solidFill>
                  <a:srgbClr val="333333"/>
                </a:solidFill>
                <a:effectLst/>
                <a:latin typeface="Verdana" panose="020B0604030504040204" pitchFamily="34" charset="0"/>
              </a:rPr>
              <a:t> Dacă avem nevoie de </a:t>
            </a:r>
            <a:r>
              <a:rPr lang="ro-RO" sz="2400" b="1" i="1" dirty="0">
                <a:solidFill>
                  <a:srgbClr val="333333"/>
                </a:solidFill>
                <a:effectLst/>
                <a:latin typeface="Verdana" panose="020B0604030504040204" pitchFamily="34" charset="0"/>
              </a:rPr>
              <a:t>replicarea infrastructurii pe alt mediu</a:t>
            </a:r>
            <a:r>
              <a:rPr lang="ro-RO" sz="2400" b="0" i="0" dirty="0">
                <a:solidFill>
                  <a:srgbClr val="333333"/>
                </a:solidFill>
                <a:effectLst/>
                <a:latin typeface="Verdana" panose="020B0604030504040204" pitchFamily="34" charset="0"/>
              </a:rPr>
              <a:t>, putem </a:t>
            </a:r>
            <a:r>
              <a:rPr lang="ro-RO" sz="2400" b="1" i="0" dirty="0">
                <a:solidFill>
                  <a:srgbClr val="333333"/>
                </a:solidFill>
                <a:effectLst/>
                <a:latin typeface="Verdana" panose="020B0604030504040204" pitchFamily="34" charset="0"/>
              </a:rPr>
              <a:t>refolosi imaginile de </a:t>
            </a:r>
            <a:r>
              <a:rPr lang="ro-RO" sz="2400" b="1" i="0" dirty="0" err="1">
                <a:solidFill>
                  <a:srgbClr val="333333"/>
                </a:solidFill>
                <a:effectLst/>
                <a:latin typeface="Verdana" panose="020B0604030504040204" pitchFamily="34" charset="0"/>
              </a:rPr>
              <a:t>Docker</a:t>
            </a:r>
            <a:r>
              <a:rPr lang="ro-RO" sz="2400" b="0" i="0" dirty="0">
                <a:solidFill>
                  <a:srgbClr val="333333"/>
                </a:solidFill>
                <a:effectLst/>
                <a:latin typeface="Verdana" panose="020B0604030504040204" pitchFamily="34" charset="0"/>
              </a:rPr>
              <a:t> salvate în registru (un fel de </a:t>
            </a:r>
            <a:r>
              <a:rPr lang="ro-RO" sz="2400" b="0" i="0" dirty="0" err="1">
                <a:solidFill>
                  <a:srgbClr val="333333"/>
                </a:solidFill>
                <a:effectLst/>
                <a:latin typeface="Verdana" panose="020B0604030504040204" pitchFamily="34" charset="0"/>
              </a:rPr>
              <a:t>repository</a:t>
            </a:r>
            <a:r>
              <a:rPr lang="ro-RO" sz="2400" b="0" i="0" dirty="0">
                <a:solidFill>
                  <a:srgbClr val="333333"/>
                </a:solidFill>
                <a:effectLst/>
                <a:latin typeface="Verdana" panose="020B0604030504040204" pitchFamily="34" charset="0"/>
              </a:rPr>
              <a:t> de containere). </a:t>
            </a:r>
          </a:p>
          <a:p>
            <a:pPr algn="just">
              <a:lnSpc>
                <a:spcPct val="150000"/>
              </a:lnSpc>
            </a:pPr>
            <a:r>
              <a:rPr lang="ro-RO" sz="2400" b="0" i="0" dirty="0">
                <a:solidFill>
                  <a:srgbClr val="333333"/>
                </a:solidFill>
                <a:effectLst/>
                <a:latin typeface="Verdana" panose="020B0604030504040204" pitchFamily="34" charset="0"/>
              </a:rPr>
              <a:t>Dacă avem nevoie de </a:t>
            </a:r>
            <a:r>
              <a:rPr lang="ro-RO" sz="2400" b="1" i="1" dirty="0">
                <a:solidFill>
                  <a:srgbClr val="333333"/>
                </a:solidFill>
                <a:effectLst/>
                <a:latin typeface="Verdana" panose="020B0604030504040204" pitchFamily="34" charset="0"/>
              </a:rPr>
              <a:t>actualizarea anumitor componente</a:t>
            </a:r>
            <a:r>
              <a:rPr lang="ro-RO" sz="2400" b="0" i="0" dirty="0">
                <a:solidFill>
                  <a:srgbClr val="333333"/>
                </a:solidFill>
                <a:effectLst/>
                <a:latin typeface="Verdana" panose="020B0604030504040204" pitchFamily="34" charset="0"/>
              </a:rPr>
              <a:t>, </a:t>
            </a:r>
            <a:r>
              <a:rPr lang="ro-RO" sz="2400" b="0" i="0" dirty="0" err="1">
                <a:solidFill>
                  <a:srgbClr val="333333"/>
                </a:solidFill>
                <a:effectLst/>
                <a:latin typeface="Verdana" panose="020B0604030504040204" pitchFamily="34" charset="0"/>
              </a:rPr>
              <a:t>Docker</a:t>
            </a:r>
            <a:r>
              <a:rPr lang="ro-RO" sz="2400" b="0" i="0" dirty="0">
                <a:solidFill>
                  <a:srgbClr val="333333"/>
                </a:solidFill>
                <a:effectLst/>
                <a:latin typeface="Verdana" panose="020B0604030504040204" pitchFamily="34" charset="0"/>
              </a:rPr>
              <a:t> ne </a:t>
            </a:r>
            <a:r>
              <a:rPr lang="ro-RO" sz="2400" b="1" i="0" dirty="0">
                <a:solidFill>
                  <a:srgbClr val="333333"/>
                </a:solidFill>
                <a:effectLst/>
                <a:latin typeface="Verdana" panose="020B0604030504040204" pitchFamily="34" charset="0"/>
              </a:rPr>
              <a:t>permite să rescriem imaginile</a:t>
            </a:r>
            <a:r>
              <a:rPr lang="ro-RO" sz="2400" b="0" i="0" dirty="0">
                <a:solidFill>
                  <a:srgbClr val="333333"/>
                </a:solidFill>
                <a:effectLst/>
                <a:latin typeface="Verdana" panose="020B0604030504040204" pitchFamily="34" charset="0"/>
              </a:rPr>
              <a:t>, ceea ce înseamnă că se vor lansa, mereu, cele mai noi versiuni ale componentelor sub formă de containere.</a:t>
            </a:r>
            <a:endParaRPr lang="ru-RU" sz="2400" dirty="0"/>
          </a:p>
        </p:txBody>
      </p:sp>
    </p:spTree>
    <p:extLst>
      <p:ext uri="{BB962C8B-B14F-4D97-AF65-F5344CB8AC3E}">
        <p14:creationId xmlns:p14="http://schemas.microsoft.com/office/powerpoint/2010/main" val="273698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264D0D-7B24-43DC-B9B2-0F3C2D930823}"/>
              </a:ext>
            </a:extLst>
          </p:cNvPr>
          <p:cNvSpPr>
            <a:spLocks noGrp="1"/>
          </p:cNvSpPr>
          <p:nvPr>
            <p:ph type="title"/>
          </p:nvPr>
        </p:nvSpPr>
        <p:spPr>
          <a:xfrm>
            <a:off x="1069848" y="166255"/>
            <a:ext cx="10058400" cy="519545"/>
          </a:xfrm>
        </p:spPr>
        <p:txBody>
          <a:bodyPr>
            <a:noAutofit/>
          </a:bodyPr>
          <a:lstStyle/>
          <a:p>
            <a:r>
              <a:rPr lang="ro-RO" sz="3600" dirty="0"/>
              <a:t>continuare</a:t>
            </a:r>
            <a:endParaRPr lang="ru-RU" sz="3600" dirty="0"/>
          </a:p>
        </p:txBody>
      </p:sp>
      <p:sp>
        <p:nvSpPr>
          <p:cNvPr id="3" name="Объект 2">
            <a:extLst>
              <a:ext uri="{FF2B5EF4-FFF2-40B4-BE49-F238E27FC236}">
                <a16:creationId xmlns:a16="http://schemas.microsoft.com/office/drawing/2014/main" id="{2570C330-3B3F-4E31-92A0-73A53CE51CC1}"/>
              </a:ext>
            </a:extLst>
          </p:cNvPr>
          <p:cNvSpPr>
            <a:spLocks noGrp="1"/>
          </p:cNvSpPr>
          <p:nvPr>
            <p:ph idx="1"/>
          </p:nvPr>
        </p:nvSpPr>
        <p:spPr>
          <a:xfrm>
            <a:off x="1069848" y="858982"/>
            <a:ext cx="10058400" cy="5313218"/>
          </a:xfrm>
        </p:spPr>
        <p:txBody>
          <a:bodyPr>
            <a:normAutofit/>
          </a:bodyPr>
          <a:lstStyle/>
          <a:p>
            <a:pPr algn="just">
              <a:lnSpc>
                <a:spcPct val="150000"/>
              </a:lnSpc>
            </a:pPr>
            <a:r>
              <a:rPr lang="ro-RO" sz="2400" b="0" i="0" dirty="0" err="1">
                <a:solidFill>
                  <a:srgbClr val="333333"/>
                </a:solidFill>
                <a:effectLst/>
                <a:latin typeface="Verdana" panose="020B0604030504040204" pitchFamily="34" charset="0"/>
              </a:rPr>
              <a:t>Docker</a:t>
            </a:r>
            <a:r>
              <a:rPr lang="ro-RO" sz="2400" b="0" i="0" dirty="0">
                <a:solidFill>
                  <a:srgbClr val="333333"/>
                </a:solidFill>
                <a:effectLst/>
                <a:latin typeface="Verdana" panose="020B0604030504040204" pitchFamily="34" charset="0"/>
              </a:rPr>
              <a:t> este o variantă foarte bună ca mediu de lucru, cele mai multe IDE-uri cum ar fi Visual Studio, </a:t>
            </a:r>
            <a:r>
              <a:rPr lang="ro-RO" sz="2400" b="0" i="0" dirty="0" err="1">
                <a:solidFill>
                  <a:srgbClr val="333333"/>
                </a:solidFill>
                <a:effectLst/>
                <a:latin typeface="Verdana" panose="020B0604030504040204" pitchFamily="34" charset="0"/>
              </a:rPr>
              <a:t>VSCode</a:t>
            </a:r>
            <a:r>
              <a:rPr lang="ro-RO" sz="2400" b="0" i="0" dirty="0">
                <a:solidFill>
                  <a:srgbClr val="333333"/>
                </a:solidFill>
                <a:effectLst/>
                <a:latin typeface="Verdana" panose="020B0604030504040204" pitchFamily="34" charset="0"/>
              </a:rPr>
              <a:t> sau </a:t>
            </a:r>
            <a:r>
              <a:rPr lang="ro-RO" sz="2400" b="0" i="0" dirty="0" err="1">
                <a:solidFill>
                  <a:srgbClr val="333333"/>
                </a:solidFill>
                <a:effectLst/>
                <a:latin typeface="Verdana" panose="020B0604030504040204" pitchFamily="34" charset="0"/>
              </a:rPr>
              <a:t>IntelliJ,ș.a</a:t>
            </a:r>
            <a:r>
              <a:rPr lang="ro-RO" sz="2400" b="0" i="0" dirty="0">
                <a:solidFill>
                  <a:srgbClr val="333333"/>
                </a:solidFill>
                <a:effectLst/>
                <a:latin typeface="Verdana" panose="020B0604030504040204" pitchFamily="34" charset="0"/>
              </a:rPr>
              <a:t>, au integrat suport pentru </a:t>
            </a:r>
            <a:r>
              <a:rPr lang="ro-RO" sz="2400" b="0" i="0" dirty="0" err="1">
                <a:solidFill>
                  <a:srgbClr val="333333"/>
                </a:solidFill>
                <a:effectLst/>
                <a:latin typeface="Verdana" panose="020B0604030504040204" pitchFamily="34" charset="0"/>
              </a:rPr>
              <a:t>debugging</a:t>
            </a:r>
            <a:r>
              <a:rPr lang="ro-RO" sz="2400" b="0" i="0" dirty="0">
                <a:solidFill>
                  <a:srgbClr val="333333"/>
                </a:solidFill>
                <a:effectLst/>
                <a:latin typeface="Verdana" panose="020B0604030504040204" pitchFamily="34" charset="0"/>
              </a:rPr>
              <a:t> în </a:t>
            </a:r>
            <a:r>
              <a:rPr lang="ro-RO" sz="2400" b="0" i="0" dirty="0" err="1">
                <a:solidFill>
                  <a:srgbClr val="333333"/>
                </a:solidFill>
                <a:effectLst/>
                <a:latin typeface="Verdana" panose="020B0604030504040204" pitchFamily="34" charset="0"/>
              </a:rPr>
              <a:t>Docker</a:t>
            </a:r>
            <a:r>
              <a:rPr lang="ro-RO" sz="2400" b="0" i="0" dirty="0">
                <a:solidFill>
                  <a:srgbClr val="333333"/>
                </a:solidFill>
                <a:effectLst/>
                <a:latin typeface="Verdana" panose="020B0604030504040204" pitchFamily="34" charset="0"/>
              </a:rPr>
              <a:t> fie în mod implicit fie ca </a:t>
            </a:r>
            <a:r>
              <a:rPr lang="ro-RO" sz="2400" b="0" i="0" dirty="0" err="1">
                <a:solidFill>
                  <a:srgbClr val="333333"/>
                </a:solidFill>
                <a:effectLst/>
                <a:latin typeface="Verdana" panose="020B0604030504040204" pitchFamily="34" charset="0"/>
              </a:rPr>
              <a:t>plugin</a:t>
            </a:r>
            <a:r>
              <a:rPr lang="ro-RO" sz="2400" b="0" i="0" dirty="0">
                <a:solidFill>
                  <a:srgbClr val="333333"/>
                </a:solidFill>
                <a:effectLst/>
                <a:latin typeface="Verdana" panose="020B0604030504040204" pitchFamily="34" charset="0"/>
              </a:rPr>
              <a:t>.</a:t>
            </a:r>
          </a:p>
          <a:p>
            <a:pPr algn="just">
              <a:lnSpc>
                <a:spcPct val="150000"/>
              </a:lnSpc>
            </a:pPr>
            <a:r>
              <a:rPr lang="ro-RO" sz="2400" b="0" i="0" dirty="0">
                <a:solidFill>
                  <a:srgbClr val="333333"/>
                </a:solidFill>
                <a:effectLst/>
                <a:latin typeface="Verdana" panose="020B0604030504040204" pitchFamily="34" charset="0"/>
              </a:rPr>
              <a:t> Motivul pentru care cele mai folosite IDE-uri oferă acest suport este ca imaginile de </a:t>
            </a:r>
            <a:r>
              <a:rPr lang="ro-RO" sz="2400" b="0" i="0" dirty="0" err="1">
                <a:solidFill>
                  <a:srgbClr val="333333"/>
                </a:solidFill>
                <a:effectLst/>
                <a:latin typeface="Verdana" panose="020B0604030504040204" pitchFamily="34" charset="0"/>
              </a:rPr>
              <a:t>Docker</a:t>
            </a:r>
            <a:r>
              <a:rPr lang="ro-RO" sz="2400" b="0" i="0" dirty="0">
                <a:solidFill>
                  <a:srgbClr val="333333"/>
                </a:solidFill>
                <a:effectLst/>
                <a:latin typeface="Verdana" panose="020B0604030504040204" pitchFamily="34" charset="0"/>
              </a:rPr>
              <a:t> reprezintă un mediu de </a:t>
            </a:r>
            <a:r>
              <a:rPr lang="ro-RO" sz="2400" b="1" i="0" dirty="0">
                <a:solidFill>
                  <a:srgbClr val="333333"/>
                </a:solidFill>
                <a:effectLst/>
                <a:latin typeface="Verdana" panose="020B0604030504040204" pitchFamily="34" charset="0"/>
              </a:rPr>
              <a:t>lucru reaplicabil și consistent identic cu cel de producție</a:t>
            </a:r>
            <a:r>
              <a:rPr lang="ro-RO" sz="2400" b="0" i="0" dirty="0">
                <a:solidFill>
                  <a:srgbClr val="333333"/>
                </a:solidFill>
                <a:effectLst/>
                <a:latin typeface="Verdana" panose="020B0604030504040204" pitchFamily="34" charset="0"/>
              </a:rPr>
              <a:t>.</a:t>
            </a:r>
            <a:endParaRPr lang="ru-RU" sz="2400" dirty="0"/>
          </a:p>
        </p:txBody>
      </p:sp>
    </p:spTree>
    <p:extLst>
      <p:ext uri="{BB962C8B-B14F-4D97-AF65-F5344CB8AC3E}">
        <p14:creationId xmlns:p14="http://schemas.microsoft.com/office/powerpoint/2010/main" val="2100784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DF8D0-DF49-4A92-85E1-2AF0671FE21B}"/>
              </a:ext>
            </a:extLst>
          </p:cNvPr>
          <p:cNvSpPr>
            <a:spLocks noGrp="1"/>
          </p:cNvSpPr>
          <p:nvPr>
            <p:ph type="title"/>
          </p:nvPr>
        </p:nvSpPr>
        <p:spPr>
          <a:xfrm>
            <a:off x="1069848" y="186612"/>
            <a:ext cx="10058400" cy="1063690"/>
          </a:xfrm>
        </p:spPr>
        <p:txBody>
          <a:bodyPr>
            <a:normAutofit fontScale="90000"/>
          </a:bodyPr>
          <a:lstStyle/>
          <a:p>
            <a:r>
              <a:rPr lang="en-US" sz="4000" dirty="0" err="1"/>
              <a:t>Ar</a:t>
            </a:r>
            <a:r>
              <a:rPr lang="ro-RO" sz="4000" dirty="0" err="1"/>
              <a:t>hitectura</a:t>
            </a:r>
            <a:r>
              <a:rPr lang="ro-RO" sz="4000" dirty="0"/>
              <a:t> </a:t>
            </a:r>
            <a:r>
              <a:rPr lang="ro-RO" sz="4000" dirty="0" err="1"/>
              <a:t>Docker</a:t>
            </a:r>
            <a:r>
              <a:rPr lang="ro-RO" sz="4000" dirty="0"/>
              <a:t>. </a:t>
            </a:r>
            <a:r>
              <a:rPr lang="ro-RO" sz="4000" b="0" i="0" dirty="0" err="1">
                <a:solidFill>
                  <a:srgbClr val="092433"/>
                </a:solidFill>
                <a:effectLst/>
                <a:latin typeface="Manrope"/>
              </a:rPr>
              <a:t>Docker</a:t>
            </a:r>
            <a:r>
              <a:rPr lang="ro-RO" sz="4000" b="0" i="0" dirty="0">
                <a:solidFill>
                  <a:srgbClr val="092433"/>
                </a:solidFill>
                <a:effectLst/>
                <a:latin typeface="Manrope"/>
              </a:rPr>
              <a:t> daemon</a:t>
            </a:r>
            <a:br>
              <a:rPr lang="ro-RO" b="0" i="0" dirty="0">
                <a:solidFill>
                  <a:srgbClr val="092433"/>
                </a:solidFill>
                <a:effectLst/>
                <a:latin typeface="Manrope"/>
              </a:rPr>
            </a:br>
            <a:endParaRPr lang="ro-RO" dirty="0"/>
          </a:p>
        </p:txBody>
      </p:sp>
      <p:sp>
        <p:nvSpPr>
          <p:cNvPr id="3" name="Content Placeholder 2">
            <a:extLst>
              <a:ext uri="{FF2B5EF4-FFF2-40B4-BE49-F238E27FC236}">
                <a16:creationId xmlns:a16="http://schemas.microsoft.com/office/drawing/2014/main" id="{1FDA199A-F775-4544-AB9F-D81D6AEA0310}"/>
              </a:ext>
            </a:extLst>
          </p:cNvPr>
          <p:cNvSpPr>
            <a:spLocks noGrp="1"/>
          </p:cNvSpPr>
          <p:nvPr>
            <p:ph idx="1"/>
          </p:nvPr>
        </p:nvSpPr>
        <p:spPr>
          <a:xfrm>
            <a:off x="1069848" y="961053"/>
            <a:ext cx="10058400" cy="5626359"/>
          </a:xfrm>
        </p:spPr>
        <p:txBody>
          <a:bodyPr>
            <a:normAutofit/>
          </a:bodyPr>
          <a:lstStyle/>
          <a:p>
            <a:pPr algn="just">
              <a:lnSpc>
                <a:spcPct val="150000"/>
              </a:lnSpc>
            </a:pPr>
            <a:r>
              <a:rPr lang="ro-RO" sz="2400" dirty="0"/>
              <a:t>Acesta este un </a:t>
            </a:r>
            <a:r>
              <a:rPr lang="ro-RO" sz="2400" b="1" dirty="0"/>
              <a:t>proces rezident care rulează constant</a:t>
            </a:r>
            <a:r>
              <a:rPr lang="ro-RO" sz="2400" dirty="0"/>
              <a:t> pe mașina gazdă. </a:t>
            </a:r>
          </a:p>
          <a:p>
            <a:pPr algn="just">
              <a:lnSpc>
                <a:spcPct val="150000"/>
              </a:lnSpc>
            </a:pPr>
            <a:r>
              <a:rPr lang="ro-RO" sz="2400" dirty="0"/>
              <a:t>Deține întreaga infrastructură și oferă, de asemenea, o interfață pentru interacțiunea cu containerele, inclusiv </a:t>
            </a:r>
            <a:r>
              <a:rPr lang="ro-RO" sz="2400" b="1" dirty="0"/>
              <a:t>crearea și ștergerea, pornirea și oprirea.</a:t>
            </a:r>
          </a:p>
          <a:p>
            <a:pPr algn="just">
              <a:lnSpc>
                <a:spcPct val="150000"/>
              </a:lnSpc>
            </a:pPr>
            <a:r>
              <a:rPr lang="ro-RO" sz="2400" dirty="0"/>
              <a:t>În versiunile timpurii ale platformei </a:t>
            </a:r>
            <a:r>
              <a:rPr lang="ro-RO" sz="2400" dirty="0" err="1"/>
              <a:t>Docker</a:t>
            </a:r>
            <a:r>
              <a:rPr lang="ro-RO" sz="2400" dirty="0"/>
              <a:t> puteți găsi mențiune despre </a:t>
            </a:r>
            <a:r>
              <a:rPr lang="ro-RO" sz="2400" b="1" dirty="0" err="1"/>
              <a:t>dockerd</a:t>
            </a:r>
            <a:r>
              <a:rPr lang="ro-RO" sz="2400" b="1" dirty="0"/>
              <a:t>,</a:t>
            </a:r>
            <a:r>
              <a:rPr lang="ro-RO" sz="2400" dirty="0"/>
              <a:t> dar în acest moment demonii au fost deja împărțiți în proiecte separate. Din ce în ce mai des puteți găsi contemporanul său - </a:t>
            </a:r>
            <a:r>
              <a:rPr lang="ro-RO" sz="2400" b="1" dirty="0" err="1"/>
              <a:t>containerd</a:t>
            </a:r>
            <a:r>
              <a:rPr lang="ro-RO" sz="2400" b="1" dirty="0"/>
              <a:t>.</a:t>
            </a:r>
          </a:p>
        </p:txBody>
      </p:sp>
    </p:spTree>
    <p:extLst>
      <p:ext uri="{BB962C8B-B14F-4D97-AF65-F5344CB8AC3E}">
        <p14:creationId xmlns:p14="http://schemas.microsoft.com/office/powerpoint/2010/main" val="4087658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0F19C-34CA-463E-9FFE-34F5E014CE02}"/>
              </a:ext>
            </a:extLst>
          </p:cNvPr>
          <p:cNvSpPr>
            <a:spLocks noGrp="1"/>
          </p:cNvSpPr>
          <p:nvPr>
            <p:ph type="title"/>
          </p:nvPr>
        </p:nvSpPr>
        <p:spPr>
          <a:xfrm>
            <a:off x="1069848" y="685800"/>
            <a:ext cx="10058400" cy="965718"/>
          </a:xfrm>
        </p:spPr>
        <p:txBody>
          <a:bodyPr>
            <a:normAutofit fontScale="90000"/>
          </a:bodyPr>
          <a:lstStyle/>
          <a:p>
            <a:r>
              <a:rPr lang="ro-RO" sz="3600" b="0" i="0" dirty="0" err="1">
                <a:solidFill>
                  <a:srgbClr val="092433"/>
                </a:solidFill>
                <a:effectLst/>
                <a:latin typeface="Manrope"/>
              </a:rPr>
              <a:t>Docker</a:t>
            </a:r>
            <a:r>
              <a:rPr lang="ro-RO" sz="3600" b="0" i="0" dirty="0">
                <a:solidFill>
                  <a:srgbClr val="092433"/>
                </a:solidFill>
                <a:effectLst/>
                <a:latin typeface="Manrope"/>
              </a:rPr>
              <a:t> client (client)</a:t>
            </a:r>
            <a:br>
              <a:rPr lang="ro-RO" b="0" i="0" dirty="0">
                <a:solidFill>
                  <a:srgbClr val="092433"/>
                </a:solidFill>
                <a:effectLst/>
                <a:latin typeface="Manrope"/>
              </a:rPr>
            </a:br>
            <a:endParaRPr lang="ro-RO" dirty="0"/>
          </a:p>
        </p:txBody>
      </p:sp>
      <p:sp>
        <p:nvSpPr>
          <p:cNvPr id="3" name="Content Placeholder 2">
            <a:extLst>
              <a:ext uri="{FF2B5EF4-FFF2-40B4-BE49-F238E27FC236}">
                <a16:creationId xmlns:a16="http://schemas.microsoft.com/office/drawing/2014/main" id="{F9127B92-4E9C-4715-9BAE-F5351ACD04EC}"/>
              </a:ext>
            </a:extLst>
          </p:cNvPr>
          <p:cNvSpPr>
            <a:spLocks noGrp="1"/>
          </p:cNvSpPr>
          <p:nvPr>
            <p:ph idx="1"/>
          </p:nvPr>
        </p:nvSpPr>
        <p:spPr>
          <a:xfrm>
            <a:off x="1069848" y="1875452"/>
            <a:ext cx="10058400" cy="4296747"/>
          </a:xfrm>
        </p:spPr>
        <p:txBody>
          <a:bodyPr>
            <a:normAutofit/>
          </a:bodyPr>
          <a:lstStyle/>
          <a:p>
            <a:pPr algn="just">
              <a:lnSpc>
                <a:spcPct val="200000"/>
              </a:lnSpc>
            </a:pPr>
            <a:r>
              <a:rPr lang="ro-RO" sz="2400" dirty="0"/>
              <a:t>Aceasta este o interfață în linia de comandă pentru </a:t>
            </a:r>
            <a:r>
              <a:rPr lang="ro-RO" sz="2400" b="1" dirty="0"/>
              <a:t>gestionarea demonului </a:t>
            </a:r>
            <a:r>
              <a:rPr lang="ro-RO" sz="2400" b="1" dirty="0" err="1"/>
              <a:t>Docker</a:t>
            </a:r>
            <a:r>
              <a:rPr lang="ro-RO" sz="2400" b="1" dirty="0"/>
              <a:t>. </a:t>
            </a:r>
          </a:p>
          <a:p>
            <a:pPr algn="just">
              <a:lnSpc>
                <a:spcPct val="200000"/>
              </a:lnSpc>
            </a:pPr>
            <a:r>
              <a:rPr lang="ro-RO" sz="2400" dirty="0"/>
              <a:t>Folosim acest client atunci când creăm și implementăm containere, iar </a:t>
            </a:r>
            <a:r>
              <a:rPr lang="ro-RO" sz="2400" b="1" dirty="0"/>
              <a:t>clientul trimite aceste solicitări către demonul </a:t>
            </a:r>
            <a:r>
              <a:rPr lang="ro-RO" sz="2400" b="1" dirty="0" err="1"/>
              <a:t>Docker</a:t>
            </a:r>
            <a:r>
              <a:rPr lang="ro-RO" sz="2400" dirty="0"/>
              <a:t>.</a:t>
            </a:r>
          </a:p>
        </p:txBody>
      </p:sp>
    </p:spTree>
    <p:extLst>
      <p:ext uri="{BB962C8B-B14F-4D97-AF65-F5344CB8AC3E}">
        <p14:creationId xmlns:p14="http://schemas.microsoft.com/office/powerpoint/2010/main" val="3128834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C0E9C2-832D-40D0-A285-C36E3CA12A70}"/>
              </a:ext>
            </a:extLst>
          </p:cNvPr>
          <p:cNvSpPr>
            <a:spLocks noGrp="1"/>
          </p:cNvSpPr>
          <p:nvPr>
            <p:ph type="title"/>
          </p:nvPr>
        </p:nvSpPr>
        <p:spPr>
          <a:xfrm>
            <a:off x="1069848" y="387927"/>
            <a:ext cx="10058400" cy="526473"/>
          </a:xfrm>
        </p:spPr>
        <p:txBody>
          <a:bodyPr>
            <a:normAutofit fontScale="90000"/>
          </a:bodyPr>
          <a:lstStyle/>
          <a:p>
            <a:r>
              <a:rPr lang="ro-RO" sz="4000" b="0" i="0" dirty="0" err="1">
                <a:solidFill>
                  <a:srgbClr val="333333"/>
                </a:solidFill>
                <a:effectLst/>
                <a:latin typeface="Verdana" panose="020B0604030504040204" pitchFamily="34" charset="0"/>
              </a:rPr>
              <a:t>Docker</a:t>
            </a:r>
            <a:r>
              <a:rPr lang="ro-RO" sz="4000" b="0" i="0" dirty="0">
                <a:solidFill>
                  <a:srgbClr val="333333"/>
                </a:solidFill>
                <a:effectLst/>
                <a:latin typeface="Verdana" panose="020B0604030504040204" pitchFamily="34" charset="0"/>
              </a:rPr>
              <a:t> </a:t>
            </a:r>
            <a:r>
              <a:rPr lang="ro-RO" sz="4000" b="0" i="0" dirty="0" err="1">
                <a:solidFill>
                  <a:srgbClr val="333333"/>
                </a:solidFill>
                <a:effectLst/>
                <a:latin typeface="Verdana" panose="020B0604030504040204" pitchFamily="34" charset="0"/>
              </a:rPr>
              <a:t>image</a:t>
            </a:r>
            <a:r>
              <a:rPr lang="ro-RO" sz="4000" b="0" i="0" dirty="0">
                <a:solidFill>
                  <a:srgbClr val="333333"/>
                </a:solidFill>
                <a:effectLst/>
                <a:latin typeface="Verdana" panose="020B0604030504040204" pitchFamily="34" charset="0"/>
              </a:rPr>
              <a:t> (Imagini)</a:t>
            </a:r>
            <a:br>
              <a:rPr lang="ro-RO" b="0" i="0" dirty="0">
                <a:solidFill>
                  <a:srgbClr val="333333"/>
                </a:solidFill>
                <a:effectLst/>
                <a:latin typeface="Verdana" panose="020B0604030504040204" pitchFamily="34" charset="0"/>
              </a:rPr>
            </a:br>
            <a:endParaRPr lang="ru-RU" dirty="0"/>
          </a:p>
        </p:txBody>
      </p:sp>
      <p:sp>
        <p:nvSpPr>
          <p:cNvPr id="3" name="Объект 2">
            <a:extLst>
              <a:ext uri="{FF2B5EF4-FFF2-40B4-BE49-F238E27FC236}">
                <a16:creationId xmlns:a16="http://schemas.microsoft.com/office/drawing/2014/main" id="{8D778508-7538-4AB8-8247-683EBD5A63DB}"/>
              </a:ext>
            </a:extLst>
          </p:cNvPr>
          <p:cNvSpPr>
            <a:spLocks noGrp="1"/>
          </p:cNvSpPr>
          <p:nvPr>
            <p:ph idx="1"/>
          </p:nvPr>
        </p:nvSpPr>
        <p:spPr>
          <a:xfrm>
            <a:off x="1069848" y="914400"/>
            <a:ext cx="10058400" cy="5735782"/>
          </a:xfrm>
        </p:spPr>
        <p:txBody>
          <a:bodyPr>
            <a:normAutofit fontScale="92500" lnSpcReduction="20000"/>
          </a:bodyPr>
          <a:lstStyle/>
          <a:p>
            <a:pPr algn="just">
              <a:lnSpc>
                <a:spcPct val="150000"/>
              </a:lnSpc>
            </a:pPr>
            <a:r>
              <a:rPr lang="ro-RO" sz="2400" b="0" i="0" dirty="0">
                <a:solidFill>
                  <a:srgbClr val="333333"/>
                </a:solidFill>
                <a:effectLst/>
                <a:latin typeface="Verdana" panose="020B0604030504040204" pitchFamily="34" charset="0"/>
              </a:rPr>
              <a:t>Containerele </a:t>
            </a:r>
            <a:r>
              <a:rPr lang="ro-RO" sz="2400" b="0" i="0" dirty="0" err="1">
                <a:solidFill>
                  <a:srgbClr val="333333"/>
                </a:solidFill>
                <a:effectLst/>
                <a:latin typeface="Verdana" panose="020B0604030504040204" pitchFamily="34" charset="0"/>
              </a:rPr>
              <a:t>Docker</a:t>
            </a:r>
            <a:r>
              <a:rPr lang="ro-RO" sz="2400" b="0" i="0" dirty="0">
                <a:solidFill>
                  <a:srgbClr val="333333"/>
                </a:solidFill>
                <a:effectLst/>
                <a:latin typeface="Verdana" panose="020B0604030504040204" pitchFamily="34" charset="0"/>
              </a:rPr>
              <a:t> au la bază </a:t>
            </a:r>
            <a:r>
              <a:rPr lang="ro-RO" sz="2400" b="1" i="0" dirty="0">
                <a:solidFill>
                  <a:srgbClr val="333333"/>
                </a:solidFill>
                <a:effectLst/>
                <a:latin typeface="Verdana" panose="020B0604030504040204" pitchFamily="34" charset="0"/>
              </a:rPr>
              <a:t>imagini</a:t>
            </a:r>
            <a:r>
              <a:rPr lang="ro-RO" sz="2400" b="0" i="0" dirty="0">
                <a:solidFill>
                  <a:srgbClr val="333333"/>
                </a:solidFill>
                <a:effectLst/>
                <a:latin typeface="Verdana" panose="020B0604030504040204" pitchFamily="34" charset="0"/>
              </a:rPr>
              <a:t>, care sunt </a:t>
            </a:r>
            <a:r>
              <a:rPr lang="ro-RO" sz="2400" b="1" i="1" dirty="0">
                <a:solidFill>
                  <a:srgbClr val="333333"/>
                </a:solidFill>
                <a:effectLst/>
                <a:latin typeface="Verdana" panose="020B0604030504040204" pitchFamily="34" charset="0"/>
              </a:rPr>
              <a:t>pachete executabile de sine stătătoare</a:t>
            </a:r>
            <a:r>
              <a:rPr lang="ro-RO" sz="2400" b="0" i="0" dirty="0">
                <a:solidFill>
                  <a:srgbClr val="333333"/>
                </a:solidFill>
                <a:effectLst/>
                <a:latin typeface="Verdana" panose="020B0604030504040204" pitchFamily="34" charset="0"/>
              </a:rPr>
              <a:t> ce conțin tot ce este necesar pentru rularea unor aplicații software, incluzând cod, biblioteci, variabile de mediu și fișiere de configurare. </a:t>
            </a:r>
          </a:p>
          <a:p>
            <a:pPr algn="just">
              <a:lnSpc>
                <a:spcPct val="150000"/>
              </a:lnSpc>
            </a:pPr>
            <a:r>
              <a:rPr lang="ro-RO" sz="2400" b="0" i="0" dirty="0">
                <a:solidFill>
                  <a:srgbClr val="333333"/>
                </a:solidFill>
                <a:effectLst/>
                <a:latin typeface="Verdana" panose="020B0604030504040204" pitchFamily="34" charset="0"/>
              </a:rPr>
              <a:t>Imaginile au o dimensiune variabilă, nu conțin versiuni complete ale sistemelor de operare, și sunt stocate în </a:t>
            </a:r>
            <a:r>
              <a:rPr lang="ro-RO" sz="2400" b="1" i="1" dirty="0">
                <a:solidFill>
                  <a:srgbClr val="333333"/>
                </a:solidFill>
                <a:effectLst/>
                <a:latin typeface="Verdana" panose="020B0604030504040204" pitchFamily="34" charset="0"/>
              </a:rPr>
              <a:t>cache-</a:t>
            </a:r>
            <a:r>
              <a:rPr lang="ro-RO" sz="2400" b="1" i="1" dirty="0" err="1">
                <a:solidFill>
                  <a:srgbClr val="333333"/>
                </a:solidFill>
                <a:effectLst/>
                <a:latin typeface="Verdana" panose="020B0604030504040204" pitchFamily="34" charset="0"/>
              </a:rPr>
              <a:t>ul</a:t>
            </a:r>
            <a:r>
              <a:rPr lang="ro-RO" sz="2400" b="1" i="1" dirty="0">
                <a:solidFill>
                  <a:srgbClr val="333333"/>
                </a:solidFill>
                <a:effectLst/>
                <a:latin typeface="Verdana" panose="020B0604030504040204" pitchFamily="34" charset="0"/>
              </a:rPr>
              <a:t> local sau într-un registru. </a:t>
            </a:r>
          </a:p>
          <a:p>
            <a:pPr algn="just">
              <a:lnSpc>
                <a:spcPct val="150000"/>
              </a:lnSpc>
            </a:pPr>
            <a:r>
              <a:rPr lang="ro-RO" sz="2400" b="0" i="0" dirty="0">
                <a:solidFill>
                  <a:srgbClr val="333333"/>
                </a:solidFill>
                <a:effectLst/>
                <a:latin typeface="Verdana" panose="020B0604030504040204" pitchFamily="34" charset="0"/>
              </a:rPr>
              <a:t>O imagine </a:t>
            </a:r>
            <a:r>
              <a:rPr lang="ro-RO" sz="2400" b="0" i="0" dirty="0" err="1">
                <a:solidFill>
                  <a:srgbClr val="333333"/>
                </a:solidFill>
                <a:effectLst/>
                <a:latin typeface="Verdana" panose="020B0604030504040204" pitchFamily="34" charset="0"/>
              </a:rPr>
              <a:t>Docker</a:t>
            </a:r>
            <a:r>
              <a:rPr lang="ro-RO" sz="2400" b="0" i="0" dirty="0">
                <a:solidFill>
                  <a:srgbClr val="333333"/>
                </a:solidFill>
                <a:effectLst/>
                <a:latin typeface="Verdana" panose="020B0604030504040204" pitchFamily="34" charset="0"/>
              </a:rPr>
              <a:t> are un sistem de fișiere de tip </a:t>
            </a:r>
            <a:r>
              <a:rPr lang="ro-RO" sz="2400" b="1" i="1" dirty="0" err="1">
                <a:solidFill>
                  <a:srgbClr val="333333"/>
                </a:solidFill>
                <a:effectLst/>
                <a:latin typeface="Verdana" panose="020B0604030504040204" pitchFamily="34" charset="0"/>
              </a:rPr>
              <a:t>union</a:t>
            </a:r>
            <a:r>
              <a:rPr lang="ro-RO" sz="2400" b="0" i="0" dirty="0">
                <a:solidFill>
                  <a:srgbClr val="333333"/>
                </a:solidFill>
                <a:effectLst/>
                <a:latin typeface="Verdana" panose="020B0604030504040204" pitchFamily="34" charset="0"/>
              </a:rPr>
              <a:t>, unde fiecare schimbare asupra sistemului de fișiere sau </a:t>
            </a:r>
            <a:r>
              <a:rPr lang="ro-RO" sz="2400" b="1" i="0" dirty="0" err="1">
                <a:solidFill>
                  <a:srgbClr val="333333"/>
                </a:solidFill>
                <a:effectLst/>
                <a:latin typeface="Verdana" panose="020B0604030504040204" pitchFamily="34" charset="0"/>
              </a:rPr>
              <a:t>metadate</a:t>
            </a:r>
            <a:r>
              <a:rPr lang="ro-RO" sz="2400" b="0" i="0" dirty="0">
                <a:solidFill>
                  <a:srgbClr val="333333"/>
                </a:solidFill>
                <a:effectLst/>
                <a:latin typeface="Verdana" panose="020B0604030504040204" pitchFamily="34" charset="0"/>
              </a:rPr>
              <a:t> este considerată ca fiind un strat (</a:t>
            </a:r>
            <a:r>
              <a:rPr lang="ro-RO" sz="2400" b="0" i="0" dirty="0" err="1">
                <a:solidFill>
                  <a:srgbClr val="333333"/>
                </a:solidFill>
                <a:effectLst/>
                <a:latin typeface="Verdana" panose="020B0604030504040204" pitchFamily="34" charset="0"/>
              </a:rPr>
              <a:t>layer</a:t>
            </a:r>
            <a:r>
              <a:rPr lang="ro-RO" sz="2400" b="0" i="0" dirty="0">
                <a:solidFill>
                  <a:srgbClr val="333333"/>
                </a:solidFill>
                <a:effectLst/>
                <a:latin typeface="Verdana" panose="020B0604030504040204" pitchFamily="34" charset="0"/>
              </a:rPr>
              <a:t>), mai multe astfel de straturi formând o imagine. Fiecare strat este identificat unic (printr-un </a:t>
            </a:r>
            <a:r>
              <a:rPr lang="ro-RO" sz="2400" b="0" i="0" dirty="0" err="1">
                <a:solidFill>
                  <a:srgbClr val="333333"/>
                </a:solidFill>
                <a:effectLst/>
                <a:latin typeface="Verdana" panose="020B0604030504040204" pitchFamily="34" charset="0"/>
              </a:rPr>
              <a:t>hash</a:t>
            </a:r>
            <a:r>
              <a:rPr lang="ro-RO" sz="2400" b="0" i="0" dirty="0">
                <a:solidFill>
                  <a:srgbClr val="333333"/>
                </a:solidFill>
                <a:effectLst/>
                <a:latin typeface="Verdana" panose="020B0604030504040204" pitchFamily="34" charset="0"/>
              </a:rPr>
              <a:t>) și stocat doar o singură dată.</a:t>
            </a:r>
            <a:endParaRPr lang="ru-RU" sz="2400" dirty="0"/>
          </a:p>
        </p:txBody>
      </p:sp>
    </p:spTree>
    <p:extLst>
      <p:ext uri="{BB962C8B-B14F-4D97-AF65-F5344CB8AC3E}">
        <p14:creationId xmlns:p14="http://schemas.microsoft.com/office/powerpoint/2010/main" val="4928619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Дерево</Template>
  <TotalTime>9269</TotalTime>
  <Words>2851</Words>
  <Application>Microsoft Office PowerPoint</Application>
  <PresentationFormat>Widescreen</PresentationFormat>
  <Paragraphs>147</Paragraphs>
  <Slides>32</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32</vt:i4>
      </vt:variant>
    </vt:vector>
  </HeadingPairs>
  <TitlesOfParts>
    <vt:vector size="47" baseType="lpstr">
      <vt:lpstr>Arial</vt:lpstr>
      <vt:lpstr>Cambria</vt:lpstr>
      <vt:lpstr>Manrope</vt:lpstr>
      <vt:lpstr>Open Sans</vt:lpstr>
      <vt:lpstr>Open Sans Condensed</vt:lpstr>
      <vt:lpstr>OracleSansVF</vt:lpstr>
      <vt:lpstr>Roboto</vt:lpstr>
      <vt:lpstr>Rockwell</vt:lpstr>
      <vt:lpstr>Rockwell Condensed</vt:lpstr>
      <vt:lpstr>Source Sans Pro</vt:lpstr>
      <vt:lpstr>Times New Roman</vt:lpstr>
      <vt:lpstr>var(--oracleserif)</vt:lpstr>
      <vt:lpstr>Verdana</vt:lpstr>
      <vt:lpstr>Wingdings</vt:lpstr>
      <vt:lpstr>Дерево</vt:lpstr>
      <vt:lpstr>D o c k e r</vt:lpstr>
      <vt:lpstr>Apariția containerelor</vt:lpstr>
      <vt:lpstr>Ce este Docker</vt:lpstr>
      <vt:lpstr>continuare</vt:lpstr>
      <vt:lpstr>continuare</vt:lpstr>
      <vt:lpstr>continuare</vt:lpstr>
      <vt:lpstr>Arhitectura Docker. Docker daemon </vt:lpstr>
      <vt:lpstr>Docker client (client) </vt:lpstr>
      <vt:lpstr>Docker image (Imagini) </vt:lpstr>
      <vt:lpstr>Docker container (containere) </vt:lpstr>
      <vt:lpstr>Dockerfile</vt:lpstr>
      <vt:lpstr>Docker Registry </vt:lpstr>
      <vt:lpstr>continuare</vt:lpstr>
      <vt:lpstr>Deosebirea între vm și docker</vt:lpstr>
      <vt:lpstr>continuare</vt:lpstr>
      <vt:lpstr>continuare</vt:lpstr>
      <vt:lpstr>Arhitectura Docker </vt:lpstr>
      <vt:lpstr>continuare</vt:lpstr>
      <vt:lpstr>Instalare </vt:lpstr>
      <vt:lpstr>Docker tool-uri</vt:lpstr>
      <vt:lpstr>Docker Engine </vt:lpstr>
      <vt:lpstr>Un container docker se creează prin instanțierea acestei imagini:</vt:lpstr>
      <vt:lpstr> Câteva dintre comenzile mai importante:</vt:lpstr>
      <vt:lpstr>Docker Compose </vt:lpstr>
      <vt:lpstr>Câteva dintre comenzile mai importante sunt:</vt:lpstr>
      <vt:lpstr>Docker Hub </vt:lpstr>
      <vt:lpstr>continuare</vt:lpstr>
      <vt:lpstr>Tip: Generator de imagini  </vt:lpstr>
      <vt:lpstr>Tip: manager de containere</vt:lpstr>
      <vt:lpstr>Tip: rulare a containerului</vt:lpstr>
      <vt:lpstr>Tip: Motor container</vt:lpstr>
      <vt:lpstr>Ce este Kubernetes?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 o c k e r</dc:title>
  <dc:creator>Lilia Rotaru</dc:creator>
  <cp:lastModifiedBy>Rotaru Lilia</cp:lastModifiedBy>
  <cp:revision>11</cp:revision>
  <dcterms:created xsi:type="dcterms:W3CDTF">2023-12-13T19:56:13Z</dcterms:created>
  <dcterms:modified xsi:type="dcterms:W3CDTF">2024-11-29T09:19:47Z</dcterms:modified>
</cp:coreProperties>
</file>