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76" r:id="rId3"/>
    <p:sldId id="257" r:id="rId4"/>
    <p:sldId id="262" r:id="rId5"/>
    <p:sldId id="261" r:id="rId6"/>
    <p:sldId id="258" r:id="rId7"/>
    <p:sldId id="260" r:id="rId8"/>
    <p:sldId id="259" r:id="rId9"/>
    <p:sldId id="263" r:id="rId10"/>
    <p:sldId id="264" r:id="rId11"/>
    <p:sldId id="265" r:id="rId12"/>
    <p:sldId id="266" r:id="rId13"/>
    <p:sldId id="267" r:id="rId14"/>
    <p:sldId id="268"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9" d="100"/>
          <a:sy n="99" d="100"/>
        </p:scale>
        <p:origin x="3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C2B4677C-5D71-41CC-A960-6D1EB92EAFB5}" type="datetimeFigureOut">
              <a:rPr lang="ru-RU" smtClean="0"/>
              <a:t>27.09.2024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03AE16D-CF8A-4135-9F4C-B08F863B2EE5}"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2330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2B4677C-5D71-41CC-A960-6D1EB92EAFB5}" type="datetimeFigureOut">
              <a:rPr lang="ru-RU" smtClean="0"/>
              <a:t>27.09.2024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03AE16D-CF8A-4135-9F4C-B08F863B2EE5}" type="slidenum">
              <a:rPr lang="ru-RU" smtClean="0"/>
              <a:t>‹#›</a:t>
            </a:fld>
            <a:endParaRPr lang="ru-RU"/>
          </a:p>
        </p:txBody>
      </p:sp>
    </p:spTree>
    <p:extLst>
      <p:ext uri="{BB962C8B-B14F-4D97-AF65-F5344CB8AC3E}">
        <p14:creationId xmlns:p14="http://schemas.microsoft.com/office/powerpoint/2010/main" val="1808656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2B4677C-5D71-41CC-A960-6D1EB92EAFB5}" type="datetimeFigureOut">
              <a:rPr lang="ru-RU" smtClean="0"/>
              <a:t>27.09.2024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03AE16D-CF8A-4135-9F4C-B08F863B2EE5}" type="slidenum">
              <a:rPr lang="ru-RU" smtClean="0"/>
              <a:t>‹#›</a:t>
            </a:fld>
            <a:endParaRPr lang="ru-RU"/>
          </a:p>
        </p:txBody>
      </p:sp>
    </p:spTree>
    <p:extLst>
      <p:ext uri="{BB962C8B-B14F-4D97-AF65-F5344CB8AC3E}">
        <p14:creationId xmlns:p14="http://schemas.microsoft.com/office/powerpoint/2010/main" val="936216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2B4677C-5D71-41CC-A960-6D1EB92EAFB5}" type="datetimeFigureOut">
              <a:rPr lang="ru-RU" smtClean="0"/>
              <a:t>27.09.2024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03AE16D-CF8A-4135-9F4C-B08F863B2EE5}" type="slidenum">
              <a:rPr lang="ru-RU" smtClean="0"/>
              <a:t>‹#›</a:t>
            </a:fld>
            <a:endParaRPr lang="ru-RU"/>
          </a:p>
        </p:txBody>
      </p:sp>
    </p:spTree>
    <p:extLst>
      <p:ext uri="{BB962C8B-B14F-4D97-AF65-F5344CB8AC3E}">
        <p14:creationId xmlns:p14="http://schemas.microsoft.com/office/powerpoint/2010/main" val="653762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2B4677C-5D71-41CC-A960-6D1EB92EAFB5}" type="datetimeFigureOut">
              <a:rPr lang="ru-RU" smtClean="0"/>
              <a:t>27.09.2024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03AE16D-CF8A-4135-9F4C-B08F863B2EE5}"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6948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2B4677C-5D71-41CC-A960-6D1EB92EAFB5}" type="datetimeFigureOut">
              <a:rPr lang="ru-RU" smtClean="0"/>
              <a:t>27.09.2024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03AE16D-CF8A-4135-9F4C-B08F863B2EE5}" type="slidenum">
              <a:rPr lang="ru-RU" smtClean="0"/>
              <a:t>‹#›</a:t>
            </a:fld>
            <a:endParaRPr lang="ru-RU"/>
          </a:p>
        </p:txBody>
      </p:sp>
    </p:spTree>
    <p:extLst>
      <p:ext uri="{BB962C8B-B14F-4D97-AF65-F5344CB8AC3E}">
        <p14:creationId xmlns:p14="http://schemas.microsoft.com/office/powerpoint/2010/main" val="88749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C2B4677C-5D71-41CC-A960-6D1EB92EAFB5}" type="datetimeFigureOut">
              <a:rPr lang="ru-RU" smtClean="0"/>
              <a:t>27.09.2024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03AE16D-CF8A-4135-9F4C-B08F863B2EE5}" type="slidenum">
              <a:rPr lang="ru-RU" smtClean="0"/>
              <a:t>‹#›</a:t>
            </a:fld>
            <a:endParaRPr lang="ru-RU"/>
          </a:p>
        </p:txBody>
      </p:sp>
    </p:spTree>
    <p:extLst>
      <p:ext uri="{BB962C8B-B14F-4D97-AF65-F5344CB8AC3E}">
        <p14:creationId xmlns:p14="http://schemas.microsoft.com/office/powerpoint/2010/main" val="98805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C2B4677C-5D71-41CC-A960-6D1EB92EAFB5}" type="datetimeFigureOut">
              <a:rPr lang="ru-RU" smtClean="0"/>
              <a:t>27.09.2024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03AE16D-CF8A-4135-9F4C-B08F863B2EE5}" type="slidenum">
              <a:rPr lang="ru-RU" smtClean="0"/>
              <a:t>‹#›</a:t>
            </a:fld>
            <a:endParaRPr lang="ru-RU"/>
          </a:p>
        </p:txBody>
      </p:sp>
    </p:spTree>
    <p:extLst>
      <p:ext uri="{BB962C8B-B14F-4D97-AF65-F5344CB8AC3E}">
        <p14:creationId xmlns:p14="http://schemas.microsoft.com/office/powerpoint/2010/main" val="5842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2B4677C-5D71-41CC-A960-6D1EB92EAFB5}" type="datetimeFigureOut">
              <a:rPr lang="ru-RU" smtClean="0"/>
              <a:t>27.09.2024</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803AE16D-CF8A-4135-9F4C-B08F863B2EE5}" type="slidenum">
              <a:rPr lang="ru-RU" smtClean="0"/>
              <a:t>‹#›</a:t>
            </a:fld>
            <a:endParaRPr lang="ru-RU"/>
          </a:p>
        </p:txBody>
      </p:sp>
    </p:spTree>
    <p:extLst>
      <p:ext uri="{BB962C8B-B14F-4D97-AF65-F5344CB8AC3E}">
        <p14:creationId xmlns:p14="http://schemas.microsoft.com/office/powerpoint/2010/main" val="3458134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2B4677C-5D71-41CC-A960-6D1EB92EAFB5}" type="datetimeFigureOut">
              <a:rPr lang="ru-RU" smtClean="0"/>
              <a:t>27.09.2024</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03AE16D-CF8A-4135-9F4C-B08F863B2EE5}" type="slidenum">
              <a:rPr lang="ru-RU" smtClean="0"/>
              <a:t>‹#›</a:t>
            </a:fld>
            <a:endParaRPr lang="ru-RU"/>
          </a:p>
        </p:txBody>
      </p:sp>
    </p:spTree>
    <p:extLst>
      <p:ext uri="{BB962C8B-B14F-4D97-AF65-F5344CB8AC3E}">
        <p14:creationId xmlns:p14="http://schemas.microsoft.com/office/powerpoint/2010/main" val="1405804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C2B4677C-5D71-41CC-A960-6D1EB92EAFB5}" type="datetimeFigureOut">
              <a:rPr lang="ru-RU" smtClean="0"/>
              <a:t>27.09.2024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03AE16D-CF8A-4135-9F4C-B08F863B2EE5}" type="slidenum">
              <a:rPr lang="ru-RU" smtClean="0"/>
              <a:t>‹#›</a:t>
            </a:fld>
            <a:endParaRPr lang="ru-RU"/>
          </a:p>
        </p:txBody>
      </p:sp>
    </p:spTree>
    <p:extLst>
      <p:ext uri="{BB962C8B-B14F-4D97-AF65-F5344CB8AC3E}">
        <p14:creationId xmlns:p14="http://schemas.microsoft.com/office/powerpoint/2010/main" val="803544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2B4677C-5D71-41CC-A960-6D1EB92EAFB5}" type="datetimeFigureOut">
              <a:rPr lang="ru-RU" smtClean="0"/>
              <a:t>27.09.2024</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03AE16D-CF8A-4135-9F4C-B08F863B2EE5}"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567864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fortect.com/go/route-guru.php?channel=guru&amp;lpx=fix-pc&amp;keyword=free-registry-cleaners" TargetMode="External"/><Relationship Id="rId2" Type="http://schemas.openxmlformats.org/officeDocument/2006/relationships/hyperlink" Target="https://www.sveronet.com/qVTMMX?sub_id_3=free-registry-cleaners" TargetMode="External"/><Relationship Id="rId1" Type="http://schemas.openxmlformats.org/officeDocument/2006/relationships/slideLayout" Target="../slideLayouts/slideLayout2.xml"/><Relationship Id="rId4" Type="http://schemas.openxmlformats.org/officeDocument/2006/relationships/hyperlink" Target="https://guru99.click/36f6cb"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guru99.click/31m0wcz" TargetMode="External"/><Relationship Id="rId2" Type="http://schemas.openxmlformats.org/officeDocument/2006/relationships/hyperlink" Target="https://guru99.click/60900b" TargetMode="External"/><Relationship Id="rId1" Type="http://schemas.openxmlformats.org/officeDocument/2006/relationships/slideLayout" Target="../slideLayouts/slideLayout2.xml"/><Relationship Id="rId4" Type="http://schemas.openxmlformats.org/officeDocument/2006/relationships/hyperlink" Target="https://guru99.click/kcd4b2l"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www.digitalcitizen.ro/deschide-registry-editor-admin-window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ro.wikipedia.org/wiki/Microsoft_Window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digitalcitizen.ro/prezentare-windows-10-6-metode-deschide-aplicatia-settings-setari/" TargetMode="External"/><Relationship Id="rId2" Type="http://schemas.openxmlformats.org/officeDocument/2006/relationships/hyperlink" Target="https://www.digitalcitizen.ro/setari-windows-11/" TargetMode="External"/><Relationship Id="rId1" Type="http://schemas.openxmlformats.org/officeDocument/2006/relationships/slideLayout" Target="../slideLayouts/slideLayout2.xml"/><Relationship Id="rId6" Type="http://schemas.openxmlformats.org/officeDocument/2006/relationships/hyperlink" Target="https://www.digitalcitizen.ro/aplicatii-implicite-windows10/" TargetMode="External"/><Relationship Id="rId5" Type="http://schemas.openxmlformats.org/officeDocument/2006/relationships/hyperlink" Target="https://www.digitalcitizen.ro/cum-asociem-un-tip-de-fisiere-protocol-unui-program/" TargetMode="External"/><Relationship Id="rId4" Type="http://schemas.openxmlformats.org/officeDocument/2006/relationships/hyperlink" Target="https://www.digitalcitizen.ro/8-metode-pentru-pornirea-panoului-control-windows-1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26D23B-DEE1-46E3-85CB-4ADCEBB2E3C0}"/>
              </a:ext>
            </a:extLst>
          </p:cNvPr>
          <p:cNvSpPr>
            <a:spLocks noGrp="1"/>
          </p:cNvSpPr>
          <p:nvPr>
            <p:ph type="ctrTitle"/>
          </p:nvPr>
        </p:nvSpPr>
        <p:spPr>
          <a:xfrm>
            <a:off x="1097280" y="1025235"/>
            <a:ext cx="10058400" cy="3158837"/>
          </a:xfrm>
        </p:spPr>
        <p:txBody>
          <a:bodyPr>
            <a:normAutofit fontScale="90000"/>
          </a:bodyPr>
          <a:lstStyle/>
          <a:p>
            <a:r>
              <a:rPr lang="fr-FR" sz="9600" b="0" i="0" u="none" strike="noStrike" dirty="0">
                <a:solidFill>
                  <a:srgbClr val="292929"/>
                </a:solidFill>
                <a:effectLst/>
                <a:latin typeface="Chivo"/>
              </a:rPr>
              <a:t>Ce </a:t>
            </a:r>
            <a:r>
              <a:rPr lang="ro-RO" sz="9600" b="0" i="0" u="none" strike="noStrike" dirty="0">
                <a:solidFill>
                  <a:srgbClr val="292929"/>
                </a:solidFill>
                <a:effectLst/>
                <a:latin typeface="Chivo"/>
              </a:rPr>
              <a:t>este</a:t>
            </a:r>
            <a:r>
              <a:rPr lang="fr-FR" sz="9600" b="0" i="0" u="none" strike="noStrike" dirty="0">
                <a:solidFill>
                  <a:srgbClr val="292929"/>
                </a:solidFill>
                <a:effectLst/>
                <a:latin typeface="Chivo"/>
              </a:rPr>
              <a:t> </a:t>
            </a:r>
            <a:r>
              <a:rPr lang="fr-FR" sz="9600" b="0" i="0" u="none" strike="noStrike" dirty="0" err="1">
                <a:solidFill>
                  <a:srgbClr val="292929"/>
                </a:solidFill>
                <a:effectLst/>
                <a:latin typeface="Chivo"/>
              </a:rPr>
              <a:t>registr</a:t>
            </a:r>
            <a:r>
              <a:rPr lang="ro-RO" sz="9600" b="0" i="0" u="none" strike="noStrike" dirty="0" err="1">
                <a:solidFill>
                  <a:srgbClr val="292929"/>
                </a:solidFill>
                <a:effectLst/>
                <a:latin typeface="Chivo"/>
              </a:rPr>
              <a:t>ul</a:t>
            </a:r>
            <a:r>
              <a:rPr lang="fr-FR" sz="9600" b="0" i="0" u="none" strike="noStrike" dirty="0">
                <a:solidFill>
                  <a:srgbClr val="292929"/>
                </a:solidFill>
                <a:effectLst/>
                <a:latin typeface="Chivo"/>
              </a:rPr>
              <a:t>  Windows </a:t>
            </a:r>
            <a:br>
              <a:rPr lang="fr-FR" b="0" i="0" u="none" strike="noStrike" dirty="0">
                <a:solidFill>
                  <a:srgbClr val="292929"/>
                </a:solidFill>
                <a:effectLst/>
                <a:latin typeface="Chivo"/>
              </a:rPr>
            </a:br>
            <a:endParaRPr lang="ru-RU" dirty="0"/>
          </a:p>
        </p:txBody>
      </p:sp>
      <p:sp>
        <p:nvSpPr>
          <p:cNvPr id="3" name="Подзаголовок 2">
            <a:extLst>
              <a:ext uri="{FF2B5EF4-FFF2-40B4-BE49-F238E27FC236}">
                <a16:creationId xmlns:a16="http://schemas.microsoft.com/office/drawing/2014/main" id="{79D9BF64-BB82-4DFF-AF4F-FE985D39EDFC}"/>
              </a:ext>
            </a:extLst>
          </p:cNvPr>
          <p:cNvSpPr>
            <a:spLocks noGrp="1"/>
          </p:cNvSpPr>
          <p:nvPr>
            <p:ph type="subTitle" idx="1"/>
          </p:nvPr>
        </p:nvSpPr>
        <p:spPr>
          <a:xfrm>
            <a:off x="1100051" y="4479636"/>
            <a:ext cx="10058400" cy="1118984"/>
          </a:xfrm>
        </p:spPr>
        <p:txBody>
          <a:bodyPr/>
          <a:lstStyle/>
          <a:p>
            <a:r>
              <a:rPr lang="ro-RO" b="0" i="0" dirty="0">
                <a:solidFill>
                  <a:srgbClr val="3453E3"/>
                </a:solidFill>
                <a:effectLst/>
                <a:latin typeface="Segoe ui" panose="020B0502040204020203" pitchFamily="34" charset="0"/>
              </a:rPr>
              <a:t>Ce este Registrul Windows?</a:t>
            </a:r>
          </a:p>
          <a:p>
            <a:r>
              <a:rPr lang="ro-RO" b="0" i="0" dirty="0">
                <a:solidFill>
                  <a:srgbClr val="3453E3"/>
                </a:solidFill>
                <a:effectLst/>
                <a:latin typeface="Segoe ui" panose="020B0502040204020203" pitchFamily="34" charset="0"/>
              </a:rPr>
              <a:t>Ce face Registrul Windows?</a:t>
            </a:r>
          </a:p>
          <a:p>
            <a:endParaRPr lang="ru-RU" dirty="0"/>
          </a:p>
        </p:txBody>
      </p:sp>
    </p:spTree>
    <p:extLst>
      <p:ext uri="{BB962C8B-B14F-4D97-AF65-F5344CB8AC3E}">
        <p14:creationId xmlns:p14="http://schemas.microsoft.com/office/powerpoint/2010/main" val="1184502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F27868-3B81-47A6-ADFB-08D56B5A127C}"/>
              </a:ext>
            </a:extLst>
          </p:cNvPr>
          <p:cNvSpPr>
            <a:spLocks noGrp="1"/>
          </p:cNvSpPr>
          <p:nvPr>
            <p:ph type="title"/>
          </p:nvPr>
        </p:nvSpPr>
        <p:spPr>
          <a:xfrm>
            <a:off x="1097280" y="286603"/>
            <a:ext cx="10058400" cy="702303"/>
          </a:xfrm>
        </p:spPr>
        <p:txBody>
          <a:bodyPr>
            <a:normAutofit fontScale="90000"/>
          </a:bodyPr>
          <a:lstStyle/>
          <a:p>
            <a:pPr algn="ctr"/>
            <a:r>
              <a:rPr lang="ro-RO" sz="3200" b="0" i="0" dirty="0" err="1">
                <a:solidFill>
                  <a:srgbClr val="0070C0"/>
                </a:solidFill>
                <a:effectLst/>
                <a:latin typeface="Open Sans" panose="020B0606030504020204" pitchFamily="34" charset="0"/>
              </a:rPr>
              <a:t>Fisierele</a:t>
            </a:r>
            <a:r>
              <a:rPr lang="ro-RO" sz="3200" b="0" i="0" dirty="0">
                <a:solidFill>
                  <a:srgbClr val="0070C0"/>
                </a:solidFill>
                <a:effectLst/>
                <a:latin typeface="Open Sans" panose="020B0606030504020204" pitchFamily="34" charset="0"/>
              </a:rPr>
              <a:t> din folderul Windows/System32/</a:t>
            </a:r>
            <a:r>
              <a:rPr lang="ro-RO" sz="3200" b="0" i="0" dirty="0" err="1">
                <a:solidFill>
                  <a:srgbClr val="0070C0"/>
                </a:solidFill>
                <a:effectLst/>
                <a:latin typeface="Open Sans" panose="020B0606030504020204" pitchFamily="34" charset="0"/>
              </a:rPr>
              <a:t>Config</a:t>
            </a:r>
            <a:r>
              <a:rPr lang="ro-RO" sz="3200" b="0" i="0" dirty="0">
                <a:solidFill>
                  <a:srgbClr val="0070C0"/>
                </a:solidFill>
                <a:effectLst/>
                <a:latin typeface="Open Sans" panose="020B0606030504020204" pitchFamily="34" charset="0"/>
              </a:rPr>
              <a:t> si </a:t>
            </a:r>
            <a:r>
              <a:rPr lang="ro-RO" sz="3200" b="0" i="0" dirty="0" err="1">
                <a:solidFill>
                  <a:srgbClr val="0070C0"/>
                </a:solidFill>
                <a:effectLst/>
                <a:latin typeface="Open Sans" panose="020B0606030504020204" pitchFamily="34" charset="0"/>
              </a:rPr>
              <a:t>asociatiile</a:t>
            </a:r>
            <a:r>
              <a:rPr lang="ro-RO" sz="3200" b="0" i="0" dirty="0">
                <a:solidFill>
                  <a:srgbClr val="0070C0"/>
                </a:solidFill>
                <a:effectLst/>
                <a:latin typeface="Open Sans" panose="020B0606030504020204" pitchFamily="34" charset="0"/>
              </a:rPr>
              <a:t> lor cu “stupii” </a:t>
            </a:r>
            <a:endParaRPr lang="ru-RU" sz="3200" dirty="0">
              <a:solidFill>
                <a:srgbClr val="0070C0"/>
              </a:solidFill>
            </a:endParaRPr>
          </a:p>
        </p:txBody>
      </p:sp>
      <p:graphicFrame>
        <p:nvGraphicFramePr>
          <p:cNvPr id="4" name="Объект 3">
            <a:extLst>
              <a:ext uri="{FF2B5EF4-FFF2-40B4-BE49-F238E27FC236}">
                <a16:creationId xmlns:a16="http://schemas.microsoft.com/office/drawing/2014/main" id="{B75C34AF-86DA-40EC-8F39-13968EDDF287}"/>
              </a:ext>
            </a:extLst>
          </p:cNvPr>
          <p:cNvGraphicFramePr>
            <a:graphicFrameLocks noGrp="1"/>
          </p:cNvGraphicFramePr>
          <p:nvPr>
            <p:ph idx="1"/>
            <p:extLst>
              <p:ext uri="{D42A27DB-BD31-4B8C-83A1-F6EECF244321}">
                <p14:modId xmlns:p14="http://schemas.microsoft.com/office/powerpoint/2010/main" val="2002797962"/>
              </p:ext>
            </p:extLst>
          </p:nvPr>
        </p:nvGraphicFramePr>
        <p:xfrm>
          <a:off x="1810327" y="988906"/>
          <a:ext cx="8395854" cy="5286841"/>
        </p:xfrm>
        <a:graphic>
          <a:graphicData uri="http://schemas.openxmlformats.org/drawingml/2006/table">
            <a:tbl>
              <a:tblPr/>
              <a:tblGrid>
                <a:gridCol w="1052760">
                  <a:extLst>
                    <a:ext uri="{9D8B030D-6E8A-4147-A177-3AD203B41FA5}">
                      <a16:colId xmlns:a16="http://schemas.microsoft.com/office/drawing/2014/main" val="1156849312"/>
                    </a:ext>
                  </a:extLst>
                </a:gridCol>
                <a:gridCol w="2825484">
                  <a:extLst>
                    <a:ext uri="{9D8B030D-6E8A-4147-A177-3AD203B41FA5}">
                      <a16:colId xmlns:a16="http://schemas.microsoft.com/office/drawing/2014/main" val="529355056"/>
                    </a:ext>
                  </a:extLst>
                </a:gridCol>
                <a:gridCol w="4517610">
                  <a:extLst>
                    <a:ext uri="{9D8B030D-6E8A-4147-A177-3AD203B41FA5}">
                      <a16:colId xmlns:a16="http://schemas.microsoft.com/office/drawing/2014/main" val="928389715"/>
                    </a:ext>
                  </a:extLst>
                </a:gridCol>
              </a:tblGrid>
              <a:tr h="542769">
                <a:tc>
                  <a:txBody>
                    <a:bodyPr/>
                    <a:lstStyle/>
                    <a:p>
                      <a:pPr algn="l" fontAlgn="ctr" latinLnBrk="0"/>
                      <a:r>
                        <a:rPr lang="ro-RO" sz="1600" b="1" dirty="0">
                          <a:effectLst/>
                        </a:rPr>
                        <a:t>Nume de </a:t>
                      </a:r>
                      <a:r>
                        <a:rPr lang="ro-RO" sz="1600" b="1" dirty="0" err="1">
                          <a:effectLst/>
                        </a:rPr>
                        <a:t>fisier</a:t>
                      </a:r>
                      <a:endParaRPr lang="ro-RO" sz="1600" b="1" dirty="0">
                        <a:effectLst/>
                      </a:endParaRPr>
                    </a:p>
                  </a:txBody>
                  <a:tcPr marL="55106" marR="55106" marT="27553" marB="27553" anchor="ctr">
                    <a:lnL>
                      <a:noFill/>
                    </a:lnL>
                    <a:lnR>
                      <a:noFill/>
                    </a:lnR>
                    <a:lnT>
                      <a:noFill/>
                    </a:lnT>
                    <a:lnB>
                      <a:noFill/>
                    </a:lnB>
                  </a:tcPr>
                </a:tc>
                <a:tc>
                  <a:txBody>
                    <a:bodyPr/>
                    <a:lstStyle/>
                    <a:p>
                      <a:pPr algn="l" fontAlgn="ctr" latinLnBrk="0"/>
                      <a:r>
                        <a:rPr lang="ro-RO" sz="1600" b="1" dirty="0">
                          <a:effectLst/>
                        </a:rPr>
                        <a:t>Stup asociat</a:t>
                      </a:r>
                    </a:p>
                  </a:txBody>
                  <a:tcPr marL="55106" marR="55106" marT="27553" marB="27553" anchor="ctr">
                    <a:lnL>
                      <a:noFill/>
                    </a:lnL>
                    <a:lnR>
                      <a:noFill/>
                    </a:lnR>
                    <a:lnT>
                      <a:noFill/>
                    </a:lnT>
                    <a:lnB>
                      <a:noFill/>
                    </a:lnB>
                  </a:tcPr>
                </a:tc>
                <a:tc>
                  <a:txBody>
                    <a:bodyPr/>
                    <a:lstStyle/>
                    <a:p>
                      <a:pPr algn="l" fontAlgn="ctr" latinLnBrk="0"/>
                      <a:r>
                        <a:rPr lang="ro-RO" sz="1600" b="1">
                          <a:effectLst/>
                        </a:rPr>
                        <a:t>Informatii continute</a:t>
                      </a:r>
                    </a:p>
                  </a:txBody>
                  <a:tcPr marL="55106" marR="55106" marT="27553" marB="27553" anchor="ctr">
                    <a:lnL>
                      <a:noFill/>
                    </a:lnL>
                    <a:lnR>
                      <a:noFill/>
                    </a:lnR>
                    <a:lnT>
                      <a:noFill/>
                    </a:lnT>
                    <a:lnB>
                      <a:noFill/>
                    </a:lnB>
                  </a:tcPr>
                </a:tc>
                <a:extLst>
                  <a:ext uri="{0D108BD9-81ED-4DB2-BD59-A6C34878D82A}">
                    <a16:rowId xmlns:a16="http://schemas.microsoft.com/office/drawing/2014/main" val="2563796795"/>
                  </a:ext>
                </a:extLst>
              </a:tr>
              <a:tr h="888908">
                <a:tc>
                  <a:txBody>
                    <a:bodyPr/>
                    <a:lstStyle/>
                    <a:p>
                      <a:pPr algn="l" fontAlgn="t"/>
                      <a:r>
                        <a:rPr lang="ro-RO" sz="1600" b="1">
                          <a:effectLst/>
                        </a:rPr>
                        <a:t>Software-ul (Software)</a:t>
                      </a:r>
                    </a:p>
                  </a:txBody>
                  <a:tcPr marL="55106" marR="55106" marT="27553" marB="27553">
                    <a:lnL>
                      <a:noFill/>
                    </a:lnL>
                    <a:lnR>
                      <a:noFill/>
                    </a:lnR>
                    <a:lnT>
                      <a:noFill/>
                    </a:lnT>
                    <a:lnB>
                      <a:noFill/>
                    </a:lnB>
                  </a:tcPr>
                </a:tc>
                <a:tc>
                  <a:txBody>
                    <a:bodyPr/>
                    <a:lstStyle/>
                    <a:p>
                      <a:pPr algn="l" fontAlgn="t"/>
                      <a:r>
                        <a:rPr lang="ro-RO" sz="1600" b="1" dirty="0">
                          <a:effectLst/>
                        </a:rPr>
                        <a:t>HKEY_LOCAL_MACHINESOFTWARE</a:t>
                      </a:r>
                    </a:p>
                  </a:txBody>
                  <a:tcPr marL="55106" marR="55106" marT="27553" marB="27553">
                    <a:lnL>
                      <a:noFill/>
                    </a:lnL>
                    <a:lnR>
                      <a:noFill/>
                    </a:lnR>
                    <a:lnT>
                      <a:noFill/>
                    </a:lnT>
                    <a:lnB>
                      <a:noFill/>
                    </a:lnB>
                  </a:tcPr>
                </a:tc>
                <a:tc>
                  <a:txBody>
                    <a:bodyPr/>
                    <a:lstStyle/>
                    <a:p>
                      <a:pPr algn="l" fontAlgn="t"/>
                      <a:r>
                        <a:rPr lang="ro-RO" sz="1600" b="1" dirty="0">
                          <a:effectLst/>
                        </a:rPr>
                        <a:t>Informații despre toate elementele software din sistem, parametrii de performanta Windows si setările implicite Windows.</a:t>
                      </a:r>
                    </a:p>
                  </a:txBody>
                  <a:tcPr marL="55106" marR="55106" marT="27553" marB="27553">
                    <a:lnL>
                      <a:noFill/>
                    </a:lnL>
                    <a:lnR>
                      <a:noFill/>
                    </a:lnR>
                    <a:lnT>
                      <a:noFill/>
                    </a:lnT>
                    <a:lnB>
                      <a:noFill/>
                    </a:lnB>
                  </a:tcPr>
                </a:tc>
                <a:extLst>
                  <a:ext uri="{0D108BD9-81ED-4DB2-BD59-A6C34878D82A}">
                    <a16:rowId xmlns:a16="http://schemas.microsoft.com/office/drawing/2014/main" val="3844023731"/>
                  </a:ext>
                </a:extLst>
              </a:tr>
              <a:tr h="542769">
                <a:tc>
                  <a:txBody>
                    <a:bodyPr/>
                    <a:lstStyle/>
                    <a:p>
                      <a:pPr algn="l" fontAlgn="t"/>
                      <a:r>
                        <a:rPr lang="ro-RO" sz="1600" b="1">
                          <a:effectLst/>
                        </a:rPr>
                        <a:t>Sistem (System)</a:t>
                      </a:r>
                    </a:p>
                  </a:txBody>
                  <a:tcPr marL="55106" marR="55106" marT="27553" marB="27553">
                    <a:lnL>
                      <a:noFill/>
                    </a:lnL>
                    <a:lnR>
                      <a:noFill/>
                    </a:lnR>
                    <a:lnT>
                      <a:noFill/>
                    </a:lnT>
                    <a:lnB>
                      <a:noFill/>
                    </a:lnB>
                  </a:tcPr>
                </a:tc>
                <a:tc>
                  <a:txBody>
                    <a:bodyPr/>
                    <a:lstStyle/>
                    <a:p>
                      <a:pPr algn="l" fontAlgn="t"/>
                      <a:r>
                        <a:rPr lang="ro-RO" sz="1600" b="1">
                          <a:effectLst/>
                        </a:rPr>
                        <a:t>HKEY_LOCAL_MACHINESYSTEM</a:t>
                      </a:r>
                    </a:p>
                  </a:txBody>
                  <a:tcPr marL="55106" marR="55106" marT="27553" marB="27553">
                    <a:lnL>
                      <a:noFill/>
                    </a:lnL>
                    <a:lnR>
                      <a:noFill/>
                    </a:lnR>
                    <a:lnT>
                      <a:noFill/>
                    </a:lnT>
                    <a:lnB>
                      <a:noFill/>
                    </a:lnB>
                  </a:tcPr>
                </a:tc>
                <a:tc>
                  <a:txBody>
                    <a:bodyPr/>
                    <a:lstStyle/>
                    <a:p>
                      <a:pPr algn="l" fontAlgn="t"/>
                      <a:r>
                        <a:rPr lang="ro-RO" sz="1600" b="1" dirty="0">
                          <a:effectLst/>
                        </a:rPr>
                        <a:t>Informații despre toate elementele hardware din sistem.</a:t>
                      </a:r>
                    </a:p>
                  </a:txBody>
                  <a:tcPr marL="55106" marR="55106" marT="27553" marB="27553">
                    <a:lnL>
                      <a:noFill/>
                    </a:lnL>
                    <a:lnR>
                      <a:noFill/>
                    </a:lnR>
                    <a:lnT>
                      <a:noFill/>
                    </a:lnT>
                    <a:lnB>
                      <a:noFill/>
                    </a:lnB>
                  </a:tcPr>
                </a:tc>
                <a:extLst>
                  <a:ext uri="{0D108BD9-81ED-4DB2-BD59-A6C34878D82A}">
                    <a16:rowId xmlns:a16="http://schemas.microsoft.com/office/drawing/2014/main" val="2536488453"/>
                  </a:ext>
                </a:extLst>
              </a:tr>
              <a:tr h="542769">
                <a:tc>
                  <a:txBody>
                    <a:bodyPr/>
                    <a:lstStyle/>
                    <a:p>
                      <a:pPr algn="l" fontAlgn="t"/>
                      <a:r>
                        <a:rPr lang="ro-RO" sz="1600" b="1" dirty="0">
                          <a:effectLst/>
                        </a:rPr>
                        <a:t>SAM</a:t>
                      </a:r>
                    </a:p>
                  </a:txBody>
                  <a:tcPr marL="55106" marR="55106" marT="27553" marB="27553">
                    <a:lnL>
                      <a:noFill/>
                    </a:lnL>
                    <a:lnR>
                      <a:noFill/>
                    </a:lnR>
                    <a:lnT>
                      <a:noFill/>
                    </a:lnT>
                    <a:lnB>
                      <a:noFill/>
                    </a:lnB>
                  </a:tcPr>
                </a:tc>
                <a:tc>
                  <a:txBody>
                    <a:bodyPr/>
                    <a:lstStyle/>
                    <a:p>
                      <a:pPr algn="l" fontAlgn="t"/>
                      <a:r>
                        <a:rPr lang="ro-RO" sz="1600" b="1">
                          <a:effectLst/>
                        </a:rPr>
                        <a:t>HKEY_LOCAL_MACHINESAM</a:t>
                      </a:r>
                    </a:p>
                  </a:txBody>
                  <a:tcPr marL="55106" marR="55106" marT="27553" marB="27553">
                    <a:lnL>
                      <a:noFill/>
                    </a:lnL>
                    <a:lnR>
                      <a:noFill/>
                    </a:lnR>
                    <a:lnT>
                      <a:noFill/>
                    </a:lnT>
                    <a:lnB>
                      <a:noFill/>
                    </a:lnB>
                  </a:tcPr>
                </a:tc>
                <a:tc>
                  <a:txBody>
                    <a:bodyPr/>
                    <a:lstStyle/>
                    <a:p>
                      <a:pPr algn="l" fontAlgn="t"/>
                      <a:r>
                        <a:rPr lang="it-IT" sz="1600" b="1" dirty="0">
                          <a:effectLst/>
                        </a:rPr>
                        <a:t>Informatii despre serviciul Manager conturi de securitate.</a:t>
                      </a:r>
                    </a:p>
                  </a:txBody>
                  <a:tcPr marL="55106" marR="55106" marT="27553" marB="27553">
                    <a:lnL>
                      <a:noFill/>
                    </a:lnL>
                    <a:lnR>
                      <a:noFill/>
                    </a:lnR>
                    <a:lnT>
                      <a:noFill/>
                    </a:lnT>
                    <a:lnB>
                      <a:noFill/>
                    </a:lnB>
                  </a:tcPr>
                </a:tc>
                <a:extLst>
                  <a:ext uri="{0D108BD9-81ED-4DB2-BD59-A6C34878D82A}">
                    <a16:rowId xmlns:a16="http://schemas.microsoft.com/office/drawing/2014/main" val="3674892199"/>
                  </a:ext>
                </a:extLst>
              </a:tr>
              <a:tr h="888908">
                <a:tc>
                  <a:txBody>
                    <a:bodyPr/>
                    <a:lstStyle/>
                    <a:p>
                      <a:pPr algn="l" fontAlgn="t"/>
                      <a:r>
                        <a:rPr lang="ro-RO" sz="1600" b="1">
                          <a:effectLst/>
                        </a:rPr>
                        <a:t>Securitate (Security)</a:t>
                      </a:r>
                    </a:p>
                  </a:txBody>
                  <a:tcPr marL="55106" marR="55106" marT="27553" marB="27553">
                    <a:lnL>
                      <a:noFill/>
                    </a:lnL>
                    <a:lnR>
                      <a:noFill/>
                    </a:lnR>
                    <a:lnT>
                      <a:noFill/>
                    </a:lnT>
                    <a:lnB>
                      <a:noFill/>
                    </a:lnB>
                  </a:tcPr>
                </a:tc>
                <a:tc>
                  <a:txBody>
                    <a:bodyPr/>
                    <a:lstStyle/>
                    <a:p>
                      <a:pPr algn="l" fontAlgn="t"/>
                      <a:r>
                        <a:rPr lang="ro-RO" sz="1600" b="1">
                          <a:effectLst/>
                        </a:rPr>
                        <a:t>HKEY_LOCAL_MACHINESECURITY</a:t>
                      </a:r>
                    </a:p>
                  </a:txBody>
                  <a:tcPr marL="55106" marR="55106" marT="27553" marB="27553">
                    <a:lnL>
                      <a:noFill/>
                    </a:lnL>
                    <a:lnR>
                      <a:noFill/>
                    </a:lnR>
                    <a:lnT>
                      <a:noFill/>
                    </a:lnT>
                    <a:lnB>
                      <a:noFill/>
                    </a:lnB>
                  </a:tcPr>
                </a:tc>
                <a:tc>
                  <a:txBody>
                    <a:bodyPr/>
                    <a:lstStyle/>
                    <a:p>
                      <a:pPr algn="l" fontAlgn="t"/>
                      <a:r>
                        <a:rPr lang="ro-RO" sz="1600" b="1" dirty="0">
                          <a:effectLst/>
                        </a:rPr>
                        <a:t>Informații despre securitate. Nici din </a:t>
                      </a:r>
                      <a:r>
                        <a:rPr lang="ro-RO" sz="1600" b="1" dirty="0" err="1">
                          <a:effectLst/>
                        </a:rPr>
                        <a:t>Security</a:t>
                      </a:r>
                      <a:r>
                        <a:rPr lang="ro-RO" sz="1600" b="1" dirty="0">
                          <a:effectLst/>
                        </a:rPr>
                        <a:t> si SAM nu pot fi vizualizate folosind </a:t>
                      </a:r>
                      <a:r>
                        <a:rPr lang="ro-RO" sz="1600" b="1" dirty="0" err="1">
                          <a:effectLst/>
                        </a:rPr>
                        <a:t>Regedit</a:t>
                      </a:r>
                      <a:r>
                        <a:rPr lang="ro-RO" sz="1600" b="1" dirty="0">
                          <a:effectLst/>
                        </a:rPr>
                        <a:t> decât daca resetați permisiunile.</a:t>
                      </a:r>
                    </a:p>
                  </a:txBody>
                  <a:tcPr marL="55106" marR="55106" marT="27553" marB="27553">
                    <a:lnL>
                      <a:noFill/>
                    </a:lnL>
                    <a:lnR>
                      <a:noFill/>
                    </a:lnR>
                    <a:lnT>
                      <a:noFill/>
                    </a:lnT>
                    <a:lnB>
                      <a:noFill/>
                    </a:lnB>
                  </a:tcPr>
                </a:tc>
                <a:extLst>
                  <a:ext uri="{0D108BD9-81ED-4DB2-BD59-A6C34878D82A}">
                    <a16:rowId xmlns:a16="http://schemas.microsoft.com/office/drawing/2014/main" val="630816665"/>
                  </a:ext>
                </a:extLst>
              </a:tr>
              <a:tr h="1094041">
                <a:tc>
                  <a:txBody>
                    <a:bodyPr/>
                    <a:lstStyle/>
                    <a:p>
                      <a:pPr algn="l" fontAlgn="t"/>
                      <a:r>
                        <a:rPr lang="ro-RO" sz="1600" b="1">
                          <a:effectLst/>
                        </a:rPr>
                        <a:t>Mod implicit (Default)</a:t>
                      </a:r>
                    </a:p>
                  </a:txBody>
                  <a:tcPr marL="55106" marR="55106" marT="27553" marB="27553">
                    <a:lnL>
                      <a:noFill/>
                    </a:lnL>
                    <a:lnR>
                      <a:noFill/>
                    </a:lnR>
                    <a:lnT>
                      <a:noFill/>
                    </a:lnT>
                    <a:lnB>
                      <a:noFill/>
                    </a:lnB>
                  </a:tcPr>
                </a:tc>
                <a:tc>
                  <a:txBody>
                    <a:bodyPr/>
                    <a:lstStyle/>
                    <a:p>
                      <a:pPr algn="l" fontAlgn="t"/>
                      <a:r>
                        <a:rPr lang="ro-RO" sz="1600" b="1">
                          <a:effectLst/>
                        </a:rPr>
                        <a:t>HKEY_USERS.DEFAULT</a:t>
                      </a:r>
                    </a:p>
                  </a:txBody>
                  <a:tcPr marL="55106" marR="55106" marT="27553" marB="27553">
                    <a:lnL>
                      <a:noFill/>
                    </a:lnL>
                    <a:lnR>
                      <a:noFill/>
                    </a:lnR>
                    <a:lnT>
                      <a:noFill/>
                    </a:lnT>
                    <a:lnB>
                      <a:noFill/>
                    </a:lnB>
                  </a:tcPr>
                </a:tc>
                <a:tc>
                  <a:txBody>
                    <a:bodyPr/>
                    <a:lstStyle/>
                    <a:p>
                      <a:pPr algn="l" fontAlgn="t"/>
                      <a:r>
                        <a:rPr lang="ro-RO" sz="1600" b="1" dirty="0">
                          <a:effectLst/>
                        </a:rPr>
                        <a:t>Setări implicite ale utilizatorului. Dar fișierul Ntuser.dat corespunzător utilizatorului conectat in momentul respectiv înlocuiește setările implicite ale utilizatorului.</a:t>
                      </a:r>
                    </a:p>
                  </a:txBody>
                  <a:tcPr marL="55106" marR="55106" marT="27553" marB="27553">
                    <a:lnL>
                      <a:noFill/>
                    </a:lnL>
                    <a:lnR>
                      <a:noFill/>
                    </a:lnR>
                    <a:lnT>
                      <a:noFill/>
                    </a:lnT>
                    <a:lnB>
                      <a:noFill/>
                    </a:lnB>
                  </a:tcPr>
                </a:tc>
                <a:extLst>
                  <a:ext uri="{0D108BD9-81ED-4DB2-BD59-A6C34878D82A}">
                    <a16:rowId xmlns:a16="http://schemas.microsoft.com/office/drawing/2014/main" val="401153961"/>
                  </a:ext>
                </a:extLst>
              </a:tr>
              <a:tr h="786602">
                <a:tc>
                  <a:txBody>
                    <a:bodyPr/>
                    <a:lstStyle/>
                    <a:p>
                      <a:pPr algn="l" fontAlgn="t"/>
                      <a:r>
                        <a:rPr lang="ro-RO" sz="1600" b="1">
                          <a:effectLst/>
                        </a:rPr>
                        <a:t>Userdiff</a:t>
                      </a:r>
                    </a:p>
                  </a:txBody>
                  <a:tcPr marL="55106" marR="55106" marT="27553" marB="27553">
                    <a:lnL>
                      <a:noFill/>
                    </a:lnL>
                    <a:lnR>
                      <a:noFill/>
                    </a:lnR>
                    <a:lnT>
                      <a:noFill/>
                    </a:lnT>
                    <a:lnB>
                      <a:noFill/>
                    </a:lnB>
                  </a:tcPr>
                </a:tc>
                <a:tc>
                  <a:txBody>
                    <a:bodyPr/>
                    <a:lstStyle/>
                    <a:p>
                      <a:pPr algn="l" fontAlgn="t"/>
                      <a:r>
                        <a:rPr lang="es-ES" sz="1600" b="1">
                          <a:effectLst/>
                        </a:rPr>
                        <a:t>Nu este asociat cu niciun stup.</a:t>
                      </a:r>
                    </a:p>
                  </a:txBody>
                  <a:tcPr marL="55106" marR="55106" marT="27553" marB="27553">
                    <a:lnL>
                      <a:noFill/>
                    </a:lnL>
                    <a:lnR>
                      <a:noFill/>
                    </a:lnR>
                    <a:lnT>
                      <a:noFill/>
                    </a:lnT>
                    <a:lnB>
                      <a:noFill/>
                    </a:lnB>
                  </a:tcPr>
                </a:tc>
                <a:tc>
                  <a:txBody>
                    <a:bodyPr/>
                    <a:lstStyle/>
                    <a:p>
                      <a:pPr algn="l" fontAlgn="t"/>
                      <a:r>
                        <a:rPr lang="ro-RO" sz="1600" b="1" dirty="0">
                          <a:effectLst/>
                        </a:rPr>
                        <a:t>Informații despre sub-cheile corespunzătoare din stupul HKEY_USERS pentru fiecare utilizator </a:t>
                      </a:r>
                      <a:r>
                        <a:rPr lang="ro-RO" sz="1600" b="1" dirty="0" err="1">
                          <a:effectLst/>
                        </a:rPr>
                        <a:t>inregistrat</a:t>
                      </a:r>
                      <a:r>
                        <a:rPr lang="ro-RO" sz="1600" b="1" dirty="0">
                          <a:effectLst/>
                        </a:rPr>
                        <a:t>.</a:t>
                      </a:r>
                    </a:p>
                  </a:txBody>
                  <a:tcPr marL="55106" marR="55106" marT="27553" marB="27553">
                    <a:lnL>
                      <a:noFill/>
                    </a:lnL>
                    <a:lnR>
                      <a:noFill/>
                    </a:lnR>
                    <a:lnT>
                      <a:noFill/>
                    </a:lnT>
                    <a:lnB>
                      <a:noFill/>
                    </a:lnB>
                  </a:tcPr>
                </a:tc>
                <a:extLst>
                  <a:ext uri="{0D108BD9-81ED-4DB2-BD59-A6C34878D82A}">
                    <a16:rowId xmlns:a16="http://schemas.microsoft.com/office/drawing/2014/main" val="135830703"/>
                  </a:ext>
                </a:extLst>
              </a:tr>
            </a:tbl>
          </a:graphicData>
        </a:graphic>
      </p:graphicFrame>
    </p:spTree>
    <p:extLst>
      <p:ext uri="{BB962C8B-B14F-4D97-AF65-F5344CB8AC3E}">
        <p14:creationId xmlns:p14="http://schemas.microsoft.com/office/powerpoint/2010/main" val="3023271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424DC3-0569-454A-A1E2-5A9CCBA28498}"/>
              </a:ext>
            </a:extLst>
          </p:cNvPr>
          <p:cNvSpPr>
            <a:spLocks noGrp="1"/>
          </p:cNvSpPr>
          <p:nvPr>
            <p:ph type="title"/>
          </p:nvPr>
        </p:nvSpPr>
        <p:spPr>
          <a:xfrm>
            <a:off x="1097280" y="286603"/>
            <a:ext cx="10058400" cy="932597"/>
          </a:xfrm>
        </p:spPr>
        <p:txBody>
          <a:bodyPr>
            <a:normAutofit fontScale="90000"/>
          </a:bodyPr>
          <a:lstStyle/>
          <a:p>
            <a:r>
              <a:rPr lang="en-US" sz="3600" b="0" i="0" dirty="0">
                <a:solidFill>
                  <a:srgbClr val="0070C0"/>
                </a:solidFill>
                <a:effectLst/>
                <a:latin typeface="Chivo"/>
              </a:rPr>
              <a:t>Modul in care pot ap</a:t>
            </a:r>
            <a:r>
              <a:rPr lang="ro-RO" sz="3600" b="0" i="0" dirty="0">
                <a:solidFill>
                  <a:srgbClr val="0070C0"/>
                </a:solidFill>
                <a:effectLst/>
                <a:latin typeface="Chivo"/>
              </a:rPr>
              <a:t>ă</a:t>
            </a:r>
            <a:r>
              <a:rPr lang="en-US" sz="3600" b="0" i="0" dirty="0">
                <a:solidFill>
                  <a:srgbClr val="0070C0"/>
                </a:solidFill>
                <a:effectLst/>
                <a:latin typeface="Chivo"/>
              </a:rPr>
              <a:t>rea </a:t>
            </a:r>
            <a:r>
              <a:rPr lang="en-US" sz="3600" b="0" i="0" dirty="0" err="1">
                <a:solidFill>
                  <a:srgbClr val="0070C0"/>
                </a:solidFill>
                <a:effectLst/>
                <a:latin typeface="Chivo"/>
              </a:rPr>
              <a:t>probleme</a:t>
            </a:r>
            <a:r>
              <a:rPr lang="en-US" sz="3600" b="0" i="0" dirty="0">
                <a:solidFill>
                  <a:srgbClr val="0070C0"/>
                </a:solidFill>
                <a:effectLst/>
                <a:latin typeface="Chivo"/>
              </a:rPr>
              <a:t> cu </a:t>
            </a:r>
            <a:r>
              <a:rPr lang="en-US" sz="3600" b="0" i="0" dirty="0" err="1">
                <a:solidFill>
                  <a:srgbClr val="0070C0"/>
                </a:solidFill>
                <a:effectLst/>
                <a:latin typeface="Chivo"/>
              </a:rPr>
              <a:t>registrul</a:t>
            </a:r>
            <a:r>
              <a:rPr lang="en-US" sz="3600" b="0" i="0" dirty="0">
                <a:solidFill>
                  <a:srgbClr val="0070C0"/>
                </a:solidFill>
                <a:effectLst/>
                <a:latin typeface="Chivo"/>
              </a:rPr>
              <a:t> de Windows</a:t>
            </a:r>
            <a:br>
              <a:rPr lang="en-US" b="0" i="0" dirty="0">
                <a:solidFill>
                  <a:srgbClr val="292929"/>
                </a:solidFill>
                <a:effectLst/>
                <a:latin typeface="Chivo"/>
              </a:rPr>
            </a:br>
            <a:endParaRPr lang="ru-RU" dirty="0"/>
          </a:p>
        </p:txBody>
      </p:sp>
      <p:sp>
        <p:nvSpPr>
          <p:cNvPr id="3" name="Объект 2">
            <a:extLst>
              <a:ext uri="{FF2B5EF4-FFF2-40B4-BE49-F238E27FC236}">
                <a16:creationId xmlns:a16="http://schemas.microsoft.com/office/drawing/2014/main" id="{4252CC19-9DD0-47F1-A31D-3DA4678A1B5F}"/>
              </a:ext>
            </a:extLst>
          </p:cNvPr>
          <p:cNvSpPr>
            <a:spLocks noGrp="1"/>
          </p:cNvSpPr>
          <p:nvPr>
            <p:ph idx="1"/>
          </p:nvPr>
        </p:nvSpPr>
        <p:spPr>
          <a:xfrm>
            <a:off x="1097280" y="775855"/>
            <a:ext cx="10058400" cy="5795542"/>
          </a:xfrm>
        </p:spPr>
        <p:txBody>
          <a:bodyPr>
            <a:normAutofit fontScale="70000" lnSpcReduction="20000"/>
          </a:bodyPr>
          <a:lstStyle/>
          <a:p>
            <a:pPr algn="just">
              <a:lnSpc>
                <a:spcPct val="120000"/>
              </a:lnSpc>
            </a:pPr>
            <a:r>
              <a:rPr lang="ro-RO" sz="2600" b="0" i="0" dirty="0">
                <a:solidFill>
                  <a:srgbClr val="292929"/>
                </a:solidFill>
                <a:effectLst/>
                <a:latin typeface="Open Sans" panose="020B0606030504020204" pitchFamily="34" charset="0"/>
              </a:rPr>
              <a:t>Registrul Windows continua sa acumuleze un număr mare de date nedorite, </a:t>
            </a:r>
            <a:r>
              <a:rPr lang="ro-RO" sz="2600" dirty="0">
                <a:solidFill>
                  <a:srgbClr val="292929"/>
                </a:solidFill>
                <a:latin typeface="Open Sans" panose="020B0606030504020204" pitchFamily="34" charset="0"/>
              </a:rPr>
              <a:t>î</a:t>
            </a:r>
            <a:r>
              <a:rPr lang="ro-RO" sz="2600" b="0" i="0" dirty="0">
                <a:solidFill>
                  <a:srgbClr val="292929"/>
                </a:solidFill>
                <a:effectLst/>
                <a:latin typeface="Open Sans" panose="020B0606030504020204" pitchFamily="34" charset="0"/>
              </a:rPr>
              <a:t>nvechite </a:t>
            </a:r>
            <a:r>
              <a:rPr lang="ro-RO" sz="2600" dirty="0">
                <a:solidFill>
                  <a:srgbClr val="292929"/>
                </a:solidFill>
                <a:latin typeface="Open Sans" panose="020B0606030504020204" pitchFamily="34" charset="0"/>
              </a:rPr>
              <a:t>ș</a:t>
            </a:r>
            <a:r>
              <a:rPr lang="ro-RO" sz="2600" b="0" i="0" dirty="0">
                <a:solidFill>
                  <a:srgbClr val="292929"/>
                </a:solidFill>
                <a:effectLst/>
                <a:latin typeface="Open Sans" panose="020B0606030504020204" pitchFamily="34" charset="0"/>
              </a:rPr>
              <a:t>i incorecte, care sunt lăsate in mare parte de programe dezinstalate. Cele mai frecvente motive pentru acumularea intrărilor de gunoi sunt:</a:t>
            </a:r>
          </a:p>
          <a:p>
            <a:pPr algn="just">
              <a:lnSpc>
                <a:spcPct val="120000"/>
              </a:lnSpc>
            </a:pPr>
            <a:r>
              <a:rPr lang="ro-RO" sz="2600" b="0" i="0" dirty="0">
                <a:solidFill>
                  <a:srgbClr val="292929"/>
                </a:solidFill>
                <a:effectLst/>
                <a:latin typeface="Open Sans" panose="020B0606030504020204" pitchFamily="34" charset="0"/>
              </a:rPr>
              <a:t>Instalarea si dezinstalarea programelor software, in special software video, audio, fotografie, grafica si jocuri;</a:t>
            </a:r>
          </a:p>
          <a:p>
            <a:pPr algn="just">
              <a:lnSpc>
                <a:spcPct val="120000"/>
              </a:lnSpc>
            </a:pPr>
            <a:r>
              <a:rPr lang="ro-RO" sz="2600" b="0" i="0" dirty="0">
                <a:solidFill>
                  <a:srgbClr val="292929"/>
                </a:solidFill>
                <a:effectLst/>
                <a:latin typeface="Open Sans" panose="020B0606030504020204" pitchFamily="34" charset="0"/>
              </a:rPr>
              <a:t>Navigarea prin site-uri de Internet care instalează automat componente precum Active X și accesând e-mailuri nesolicitate cu atașamente dăunătoare;</a:t>
            </a:r>
          </a:p>
          <a:p>
            <a:pPr algn="just">
              <a:lnSpc>
                <a:spcPct val="120000"/>
              </a:lnSpc>
              <a:buFont typeface="Arial" panose="020B0604020202020204" pitchFamily="34" charset="0"/>
              <a:buChar char="•"/>
            </a:pPr>
            <a:r>
              <a:rPr lang="ro-RO" sz="2600" b="0" i="0" dirty="0">
                <a:solidFill>
                  <a:srgbClr val="292929"/>
                </a:solidFill>
                <a:effectLst/>
                <a:latin typeface="Open Sans" panose="020B0606030504020204" pitchFamily="34" charset="0"/>
              </a:rPr>
              <a:t>Adăugarea prea multor programe în sistem;</a:t>
            </a:r>
          </a:p>
          <a:p>
            <a:pPr algn="just">
              <a:lnSpc>
                <a:spcPct val="120000"/>
              </a:lnSpc>
              <a:buFont typeface="Arial" panose="020B0604020202020204" pitchFamily="34" charset="0"/>
              <a:buChar char="•"/>
            </a:pPr>
            <a:r>
              <a:rPr lang="ro-RO" sz="2600" b="0" i="0" dirty="0">
                <a:solidFill>
                  <a:srgbClr val="292929"/>
                </a:solidFill>
                <a:effectLst/>
                <a:latin typeface="Open Sans" panose="020B0606030504020204" pitchFamily="34" charset="0"/>
              </a:rPr>
              <a:t>Alterarea setărilor Panoului de control frecvent;</a:t>
            </a:r>
          </a:p>
          <a:p>
            <a:pPr algn="just">
              <a:lnSpc>
                <a:spcPct val="120000"/>
              </a:lnSpc>
              <a:buFont typeface="Arial" panose="020B0604020202020204" pitchFamily="34" charset="0"/>
              <a:buChar char="•"/>
            </a:pPr>
            <a:r>
              <a:rPr lang="ro-RO" sz="2600" b="0" i="0" dirty="0">
                <a:solidFill>
                  <a:srgbClr val="292929"/>
                </a:solidFill>
                <a:effectLst/>
                <a:latin typeface="Open Sans" panose="020B0606030504020204" pitchFamily="34" charset="0"/>
              </a:rPr>
              <a:t>Alterarea hardware-ului, hard disk-ului, memoriei, joystick-urilor, monitorului, imprimantei sau scanerului;</a:t>
            </a:r>
          </a:p>
          <a:p>
            <a:pPr algn="just">
              <a:lnSpc>
                <a:spcPct val="120000"/>
              </a:lnSpc>
              <a:buFont typeface="Arial" panose="020B0604020202020204" pitchFamily="34" charset="0"/>
              <a:buChar char="•"/>
            </a:pPr>
            <a:r>
              <a:rPr lang="ro-RO" sz="2600" b="0" i="0" dirty="0">
                <a:solidFill>
                  <a:srgbClr val="292929"/>
                </a:solidFill>
                <a:effectLst/>
                <a:latin typeface="Open Sans" panose="020B0606030504020204" pitchFamily="34" charset="0"/>
              </a:rPr>
              <a:t>Instalarea de programe cu programe spion incorporate;</a:t>
            </a:r>
          </a:p>
          <a:p>
            <a:pPr algn="just">
              <a:lnSpc>
                <a:spcPct val="120000"/>
              </a:lnSpc>
              <a:buFont typeface="Arial" panose="020B0604020202020204" pitchFamily="34" charset="0"/>
              <a:buChar char="•"/>
            </a:pPr>
            <a:r>
              <a:rPr lang="ro-RO" sz="2600" b="0" i="0" dirty="0">
                <a:solidFill>
                  <a:srgbClr val="292929"/>
                </a:solidFill>
                <a:effectLst/>
                <a:latin typeface="Open Sans" panose="020B0606030504020204" pitchFamily="34" charset="0"/>
              </a:rPr>
              <a:t>Viruși, troieni si </a:t>
            </a:r>
            <a:r>
              <a:rPr lang="ro-RO" sz="2600" b="0" i="0" dirty="0" err="1">
                <a:solidFill>
                  <a:srgbClr val="292929"/>
                </a:solidFill>
                <a:effectLst/>
                <a:latin typeface="Open Sans" panose="020B0606030504020204" pitchFamily="34" charset="0"/>
              </a:rPr>
              <a:t>key</a:t>
            </a:r>
            <a:r>
              <a:rPr lang="ro-RO" sz="2600" b="0" i="0" dirty="0">
                <a:solidFill>
                  <a:srgbClr val="292929"/>
                </a:solidFill>
                <a:effectLst/>
                <a:latin typeface="Open Sans" panose="020B0606030504020204" pitchFamily="34" charset="0"/>
              </a:rPr>
              <a:t> </a:t>
            </a:r>
            <a:r>
              <a:rPr lang="ro-RO" sz="2600" b="0" i="0" dirty="0" err="1">
                <a:solidFill>
                  <a:srgbClr val="292929"/>
                </a:solidFill>
                <a:effectLst/>
                <a:latin typeface="Open Sans" panose="020B0606030504020204" pitchFamily="34" charset="0"/>
              </a:rPr>
              <a:t>loggers</a:t>
            </a:r>
            <a:r>
              <a:rPr lang="ro-RO" sz="2600" b="0" i="0" dirty="0">
                <a:solidFill>
                  <a:srgbClr val="292929"/>
                </a:solidFill>
                <a:effectLst/>
                <a:latin typeface="Open Sans" panose="020B0606030504020204" pitchFamily="34" charset="0"/>
              </a:rPr>
              <a:t> și așa mai departe;</a:t>
            </a:r>
          </a:p>
          <a:p>
            <a:pPr algn="just">
              <a:lnSpc>
                <a:spcPct val="120000"/>
              </a:lnSpc>
              <a:buFont typeface="Arial" panose="020B0604020202020204" pitchFamily="34" charset="0"/>
              <a:buChar char="•"/>
            </a:pPr>
            <a:r>
              <a:rPr lang="ro-RO" sz="2600" b="0" i="0" dirty="0">
                <a:solidFill>
                  <a:srgbClr val="292929"/>
                </a:solidFill>
                <a:effectLst/>
                <a:latin typeface="Open Sans" panose="020B0606030504020204" pitchFamily="34" charset="0"/>
              </a:rPr>
              <a:t>Acumularea de prea multe </a:t>
            </a:r>
            <a:r>
              <a:rPr lang="ro-RO" sz="2600" dirty="0">
                <a:solidFill>
                  <a:srgbClr val="292929"/>
                </a:solidFill>
                <a:latin typeface="Open Sans" panose="020B0606030504020204" pitchFamily="34" charset="0"/>
              </a:rPr>
              <a:t>î</a:t>
            </a:r>
            <a:r>
              <a:rPr lang="ro-RO" sz="2600" b="0" i="0" dirty="0">
                <a:solidFill>
                  <a:srgbClr val="292929"/>
                </a:solidFill>
                <a:effectLst/>
                <a:latin typeface="Open Sans" panose="020B0606030504020204" pitchFamily="34" charset="0"/>
              </a:rPr>
              <a:t>nregistrări  creste in timp dimensiunea registrului și o face să fie fragmentata.</a:t>
            </a:r>
          </a:p>
          <a:p>
            <a:endParaRPr lang="ru-RU" dirty="0"/>
          </a:p>
        </p:txBody>
      </p:sp>
    </p:spTree>
    <p:extLst>
      <p:ext uri="{BB962C8B-B14F-4D97-AF65-F5344CB8AC3E}">
        <p14:creationId xmlns:p14="http://schemas.microsoft.com/office/powerpoint/2010/main" val="3760976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3F7501-E39F-4EE9-8FEE-D9D61C50C522}"/>
              </a:ext>
            </a:extLst>
          </p:cNvPr>
          <p:cNvSpPr>
            <a:spLocks noGrp="1"/>
          </p:cNvSpPr>
          <p:nvPr>
            <p:ph type="title"/>
          </p:nvPr>
        </p:nvSpPr>
        <p:spPr>
          <a:xfrm>
            <a:off x="1097280" y="286603"/>
            <a:ext cx="10058400" cy="1034197"/>
          </a:xfrm>
        </p:spPr>
        <p:txBody>
          <a:bodyPr>
            <a:normAutofit fontScale="90000"/>
          </a:bodyPr>
          <a:lstStyle/>
          <a:p>
            <a:pPr algn="ctr"/>
            <a:r>
              <a:rPr lang="en-US" sz="3600" b="0" i="0" dirty="0">
                <a:solidFill>
                  <a:srgbClr val="0070C0"/>
                </a:solidFill>
                <a:effectLst/>
                <a:latin typeface="Chivo"/>
              </a:rPr>
              <a:t>Cum </a:t>
            </a:r>
            <a:r>
              <a:rPr lang="en-US" sz="3600" b="0" i="0" dirty="0" err="1">
                <a:solidFill>
                  <a:srgbClr val="0070C0"/>
                </a:solidFill>
                <a:effectLst/>
                <a:latin typeface="Chivo"/>
              </a:rPr>
              <a:t>afecteaz</a:t>
            </a:r>
            <a:r>
              <a:rPr lang="ro-RO" sz="3600" b="0" i="0" dirty="0">
                <a:solidFill>
                  <a:srgbClr val="0070C0"/>
                </a:solidFill>
                <a:effectLst/>
                <a:latin typeface="Chivo"/>
              </a:rPr>
              <a:t>ă</a:t>
            </a:r>
            <a:r>
              <a:rPr lang="en-US" sz="3600" b="0" i="0" dirty="0">
                <a:solidFill>
                  <a:srgbClr val="0070C0"/>
                </a:solidFill>
                <a:effectLst/>
                <a:latin typeface="Chivo"/>
              </a:rPr>
              <a:t> </a:t>
            </a:r>
            <a:r>
              <a:rPr lang="en-US" sz="3600" b="0" i="0" dirty="0" err="1">
                <a:solidFill>
                  <a:srgbClr val="0070C0"/>
                </a:solidFill>
                <a:effectLst/>
                <a:latin typeface="Chivo"/>
              </a:rPr>
              <a:t>problemele</a:t>
            </a:r>
            <a:r>
              <a:rPr lang="en-US" sz="3600" b="0" i="0" dirty="0">
                <a:solidFill>
                  <a:srgbClr val="0070C0"/>
                </a:solidFill>
                <a:effectLst/>
                <a:latin typeface="Chivo"/>
              </a:rPr>
              <a:t> de </a:t>
            </a:r>
            <a:r>
              <a:rPr lang="en-US" sz="3600" b="0" i="0" dirty="0" err="1">
                <a:solidFill>
                  <a:srgbClr val="0070C0"/>
                </a:solidFill>
                <a:effectLst/>
                <a:latin typeface="Chivo"/>
              </a:rPr>
              <a:t>Registru</a:t>
            </a:r>
            <a:r>
              <a:rPr lang="en-US" sz="3600" b="0" i="0" dirty="0">
                <a:solidFill>
                  <a:srgbClr val="0070C0"/>
                </a:solidFill>
                <a:effectLst/>
                <a:latin typeface="Chivo"/>
              </a:rPr>
              <a:t> </a:t>
            </a:r>
            <a:r>
              <a:rPr lang="en-US" sz="3600" b="0" i="0" dirty="0" err="1">
                <a:solidFill>
                  <a:srgbClr val="0070C0"/>
                </a:solidFill>
                <a:effectLst/>
                <a:latin typeface="Chivo"/>
              </a:rPr>
              <a:t>sistemul</a:t>
            </a:r>
            <a:r>
              <a:rPr lang="en-US" sz="3600" b="0" i="0" dirty="0">
                <a:solidFill>
                  <a:srgbClr val="0070C0"/>
                </a:solidFill>
                <a:effectLst/>
                <a:latin typeface="Chivo"/>
              </a:rPr>
              <a:t> </a:t>
            </a:r>
            <a:br>
              <a:rPr lang="en-US" b="0" i="0" dirty="0">
                <a:solidFill>
                  <a:srgbClr val="292929"/>
                </a:solidFill>
                <a:effectLst/>
                <a:latin typeface="Chivo"/>
              </a:rPr>
            </a:br>
            <a:endParaRPr lang="ru-RU" dirty="0"/>
          </a:p>
        </p:txBody>
      </p:sp>
      <p:sp>
        <p:nvSpPr>
          <p:cNvPr id="3" name="Объект 2">
            <a:extLst>
              <a:ext uri="{FF2B5EF4-FFF2-40B4-BE49-F238E27FC236}">
                <a16:creationId xmlns:a16="http://schemas.microsoft.com/office/drawing/2014/main" id="{82B22CD7-48D9-44F3-BD7D-7EADFAED3A22}"/>
              </a:ext>
            </a:extLst>
          </p:cNvPr>
          <p:cNvSpPr>
            <a:spLocks noGrp="1"/>
          </p:cNvSpPr>
          <p:nvPr>
            <p:ph idx="1"/>
          </p:nvPr>
        </p:nvSpPr>
        <p:spPr>
          <a:xfrm>
            <a:off x="1097280" y="914400"/>
            <a:ext cx="10058400" cy="5440218"/>
          </a:xfrm>
        </p:spPr>
        <p:txBody>
          <a:bodyPr>
            <a:normAutofit fontScale="92500" lnSpcReduction="20000"/>
          </a:bodyPr>
          <a:lstStyle/>
          <a:p>
            <a:pPr indent="540000" algn="just">
              <a:lnSpc>
                <a:spcPct val="110000"/>
              </a:lnSpc>
            </a:pPr>
            <a:r>
              <a:rPr lang="ro-RO" b="0" i="0" dirty="0">
                <a:solidFill>
                  <a:srgbClr val="292929"/>
                </a:solidFill>
                <a:effectLst/>
                <a:latin typeface="Open Sans" panose="020B0606030504020204" pitchFamily="34" charset="0"/>
              </a:rPr>
              <a:t>Registrul Windows, care are o dimensiune crescuta datorita acumulării de </a:t>
            </a:r>
            <a:r>
              <a:rPr lang="ro-RO" dirty="0">
                <a:solidFill>
                  <a:srgbClr val="292929"/>
                </a:solidFill>
                <a:latin typeface="Open Sans" panose="020B0606030504020204" pitchFamily="34" charset="0"/>
              </a:rPr>
              <a:t>intrări</a:t>
            </a:r>
            <a:r>
              <a:rPr lang="ro-RO" b="0" i="0" dirty="0">
                <a:solidFill>
                  <a:srgbClr val="292929"/>
                </a:solidFill>
                <a:effectLst/>
                <a:latin typeface="Open Sans" panose="020B0606030504020204" pitchFamily="34" charset="0"/>
              </a:rPr>
              <a:t> necompletate, fragmentate  din cauza urmelor lăsate de programe </a:t>
            </a:r>
            <a:r>
              <a:rPr lang="ro-RO" b="0" i="0" dirty="0" err="1">
                <a:solidFill>
                  <a:srgbClr val="292929"/>
                </a:solidFill>
                <a:effectLst/>
                <a:latin typeface="Open Sans" panose="020B0606030504020204" pitchFamily="34" charset="0"/>
              </a:rPr>
              <a:t>deinstalate</a:t>
            </a:r>
            <a:r>
              <a:rPr lang="ro-RO" b="0" i="0" dirty="0">
                <a:solidFill>
                  <a:srgbClr val="292929"/>
                </a:solidFill>
                <a:effectLst/>
                <a:latin typeface="Open Sans" panose="020B0606030504020204" pitchFamily="34" charset="0"/>
              </a:rPr>
              <a:t> necorespunzător duce la:</a:t>
            </a:r>
          </a:p>
          <a:p>
            <a:pPr indent="540000" algn="just">
              <a:lnSpc>
                <a:spcPct val="110000"/>
              </a:lnSpc>
              <a:buFont typeface="Arial" panose="020B0604020202020204" pitchFamily="34" charset="0"/>
              <a:buChar char="•"/>
            </a:pPr>
            <a:r>
              <a:rPr lang="ro-RO" b="0" i="0" dirty="0">
                <a:solidFill>
                  <a:srgbClr val="292929"/>
                </a:solidFill>
                <a:effectLst/>
                <a:latin typeface="Open Sans" panose="020B0606030504020204" pitchFamily="34" charset="0"/>
              </a:rPr>
              <a:t>Degradarea performantei sistemului informatic. Viteza de funcționare a sistemului va fi redusa in mod deosebit, deoarece fiecare proces / cerere activa durează mult timp pentru a se referi la registru și a achiziționa / modifica modificările de </a:t>
            </a:r>
            <a:r>
              <a:rPr lang="ro-RO" dirty="0">
                <a:solidFill>
                  <a:srgbClr val="292929"/>
                </a:solidFill>
                <a:latin typeface="Open Sans" panose="020B0606030504020204" pitchFamily="34" charset="0"/>
              </a:rPr>
              <a:t>î</a:t>
            </a:r>
            <a:r>
              <a:rPr lang="ro-RO" b="0" i="0" dirty="0">
                <a:solidFill>
                  <a:srgbClr val="292929"/>
                </a:solidFill>
                <a:effectLst/>
                <a:latin typeface="Open Sans" panose="020B0606030504020204" pitchFamily="34" charset="0"/>
              </a:rPr>
              <a:t>nregistrare. Problema cu </a:t>
            </a:r>
            <a:r>
              <a:rPr lang="ro-RO" dirty="0">
                <a:solidFill>
                  <a:srgbClr val="292929"/>
                </a:solidFill>
                <a:latin typeface="Open Sans" panose="020B0606030504020204" pitchFamily="34" charset="0"/>
              </a:rPr>
              <a:t>mărirea timpului</a:t>
            </a:r>
            <a:r>
              <a:rPr lang="ro-RO" b="0" i="0" dirty="0">
                <a:solidFill>
                  <a:srgbClr val="292929"/>
                </a:solidFill>
                <a:effectLst/>
                <a:latin typeface="Open Sans" panose="020B0606030504020204" pitchFamily="34" charset="0"/>
              </a:rPr>
              <a:t>  duce si la mesaje frecvente de eroare a programului;</a:t>
            </a:r>
          </a:p>
          <a:p>
            <a:pPr indent="540000" algn="just">
              <a:lnSpc>
                <a:spcPct val="110000"/>
              </a:lnSpc>
              <a:buFont typeface="Arial" panose="020B0604020202020204" pitchFamily="34" charset="0"/>
              <a:buChar char="•"/>
            </a:pPr>
            <a:r>
              <a:rPr lang="ro-RO" b="0" i="0" dirty="0">
                <a:solidFill>
                  <a:srgbClr val="292929"/>
                </a:solidFill>
                <a:effectLst/>
                <a:latin typeface="Open Sans" panose="020B0606030504020204" pitchFamily="34" charset="0"/>
              </a:rPr>
              <a:t>Reducerea fiabilității. Este posibil ca procesul / aplicația activa sa nu poată ajunge la intrarea respectivă a registrului din cauza fragmentarii registrului de dimensiuni crescute, ceea ce duce la </a:t>
            </a:r>
            <a:r>
              <a:rPr lang="ro-RO" dirty="0">
                <a:solidFill>
                  <a:srgbClr val="292929"/>
                </a:solidFill>
                <a:latin typeface="Open Sans" panose="020B0606030504020204" pitchFamily="34" charset="0"/>
              </a:rPr>
              <a:t>î</a:t>
            </a:r>
            <a:r>
              <a:rPr lang="ro-RO" b="0" i="0" dirty="0">
                <a:solidFill>
                  <a:srgbClr val="292929"/>
                </a:solidFill>
                <a:effectLst/>
                <a:latin typeface="Open Sans" panose="020B0606030504020204" pitchFamily="34" charset="0"/>
              </a:rPr>
              <a:t>ncheierea neașteptată a programelor. Acest lucru face că utilizatorul să piardă date nesalvate;</a:t>
            </a:r>
          </a:p>
          <a:p>
            <a:pPr indent="540000" algn="just">
              <a:lnSpc>
                <a:spcPct val="110000"/>
              </a:lnSpc>
              <a:buFont typeface="Arial" panose="020B0604020202020204" pitchFamily="34" charset="0"/>
              <a:buChar char="•"/>
            </a:pPr>
            <a:r>
              <a:rPr lang="ro-RO" b="0" i="0" dirty="0">
                <a:solidFill>
                  <a:srgbClr val="292929"/>
                </a:solidFill>
                <a:effectLst/>
                <a:latin typeface="Open Sans" panose="020B0606030504020204" pitchFamily="34" charset="0"/>
              </a:rPr>
              <a:t>Instabilitate de reducere. Registrul fragmentat, lent, necesita mult timp pentru a </a:t>
            </a:r>
            <a:r>
              <a:rPr lang="ro-RO" dirty="0">
                <a:solidFill>
                  <a:srgbClr val="292929"/>
                </a:solidFill>
                <a:latin typeface="Open Sans" panose="020B0606030504020204" pitchFamily="34" charset="0"/>
              </a:rPr>
              <a:t>î</a:t>
            </a:r>
            <a:r>
              <a:rPr lang="ro-RO" b="0" i="0" dirty="0">
                <a:solidFill>
                  <a:srgbClr val="292929"/>
                </a:solidFill>
                <a:effectLst/>
                <a:latin typeface="Open Sans" panose="020B0606030504020204" pitchFamily="34" charset="0"/>
              </a:rPr>
              <a:t>ndeplini cererile care îi sunt transmise de programele active și dispozitivele hardware și determina oprirea și repornirea sistemului;</a:t>
            </a:r>
          </a:p>
          <a:p>
            <a:pPr indent="540000" algn="just">
              <a:lnSpc>
                <a:spcPct val="110000"/>
              </a:lnSpc>
              <a:buFont typeface="Arial" panose="020B0604020202020204" pitchFamily="34" charset="0"/>
              <a:buChar char="•"/>
            </a:pPr>
            <a:r>
              <a:rPr lang="ro-RO" b="0" i="0" dirty="0">
                <a:solidFill>
                  <a:srgbClr val="292929"/>
                </a:solidFill>
                <a:effectLst/>
                <a:latin typeface="Open Sans" panose="020B0606030504020204" pitchFamily="34" charset="0"/>
              </a:rPr>
              <a:t>Prăbușirea sistemului de operare. Deteriorarea excesiva a Registrului poate face calculatorul dumneavoastră sa nu mai poată fi pornit.</a:t>
            </a:r>
          </a:p>
          <a:p>
            <a:endParaRPr lang="ru-RU" dirty="0"/>
          </a:p>
        </p:txBody>
      </p:sp>
    </p:spTree>
    <p:extLst>
      <p:ext uri="{BB962C8B-B14F-4D97-AF65-F5344CB8AC3E}">
        <p14:creationId xmlns:p14="http://schemas.microsoft.com/office/powerpoint/2010/main" val="386372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50051A-4DBE-4823-BF44-B922E8235F78}"/>
              </a:ext>
            </a:extLst>
          </p:cNvPr>
          <p:cNvSpPr>
            <a:spLocks noGrp="1"/>
          </p:cNvSpPr>
          <p:nvPr>
            <p:ph type="title"/>
          </p:nvPr>
        </p:nvSpPr>
        <p:spPr>
          <a:xfrm>
            <a:off x="1097280" y="286604"/>
            <a:ext cx="10058400" cy="1061906"/>
          </a:xfrm>
        </p:spPr>
        <p:txBody>
          <a:bodyPr>
            <a:normAutofit fontScale="90000"/>
          </a:bodyPr>
          <a:lstStyle/>
          <a:p>
            <a:pPr algn="ctr"/>
            <a:r>
              <a:rPr lang="ro-RO" dirty="0">
                <a:solidFill>
                  <a:srgbClr val="0070C0"/>
                </a:solidFill>
                <a:latin typeface="Chivo"/>
              </a:rPr>
              <a:t>P</a:t>
            </a:r>
            <a:r>
              <a:rPr lang="pt-BR" b="0" i="0" dirty="0">
                <a:solidFill>
                  <a:srgbClr val="0070C0"/>
                </a:solidFill>
                <a:effectLst/>
                <a:latin typeface="Chivo"/>
              </a:rPr>
              <a:t>rogram de curatare a Registrului</a:t>
            </a:r>
            <a:br>
              <a:rPr lang="pt-BR" b="0" i="0" dirty="0">
                <a:solidFill>
                  <a:srgbClr val="292929"/>
                </a:solidFill>
                <a:effectLst/>
                <a:latin typeface="Chivo"/>
              </a:rPr>
            </a:br>
            <a:endParaRPr lang="ru-RU" dirty="0"/>
          </a:p>
        </p:txBody>
      </p:sp>
      <p:sp>
        <p:nvSpPr>
          <p:cNvPr id="3" name="Объект 2">
            <a:extLst>
              <a:ext uri="{FF2B5EF4-FFF2-40B4-BE49-F238E27FC236}">
                <a16:creationId xmlns:a16="http://schemas.microsoft.com/office/drawing/2014/main" id="{51D9C838-CAF0-4DAD-B89C-0B19EC294D9A}"/>
              </a:ext>
            </a:extLst>
          </p:cNvPr>
          <p:cNvSpPr>
            <a:spLocks noGrp="1"/>
          </p:cNvSpPr>
          <p:nvPr>
            <p:ph idx="1"/>
          </p:nvPr>
        </p:nvSpPr>
        <p:spPr>
          <a:xfrm>
            <a:off x="1097280" y="803564"/>
            <a:ext cx="10058400" cy="5767831"/>
          </a:xfrm>
        </p:spPr>
        <p:txBody>
          <a:bodyPr>
            <a:normAutofit fontScale="92500" lnSpcReduction="10000"/>
          </a:bodyPr>
          <a:lstStyle/>
          <a:p>
            <a:pPr algn="just">
              <a:lnSpc>
                <a:spcPct val="110000"/>
              </a:lnSpc>
            </a:pPr>
            <a:r>
              <a:rPr lang="ro-RO" b="0" i="0" dirty="0">
                <a:solidFill>
                  <a:srgbClr val="292929"/>
                </a:solidFill>
                <a:effectLst/>
                <a:latin typeface="Open Sans" panose="020B0606030504020204" pitchFamily="34" charset="0"/>
              </a:rPr>
              <a:t>Când observați o reducere a vitezei de funcționare a computerului, o blocare repetata sau dacă aveți nevoie de mult timp pentru pornire, puteți lua în calcul că pornire grea este datorata degradării registrului. Registrul  are nevoie de o curățare, ceea ce înseamnă că intrările învechite, nedorite si nevalide trebuie identificate și  șterse. Puteți edita manual registrul și puteți remedia aceste probleme dacă sunteți expert în computer.</a:t>
            </a:r>
          </a:p>
          <a:p>
            <a:pPr algn="just">
              <a:lnSpc>
                <a:spcPct val="110000"/>
              </a:lnSpc>
            </a:pPr>
            <a:r>
              <a:rPr lang="ro-RO" b="0" i="0" dirty="0">
                <a:solidFill>
                  <a:srgbClr val="292929"/>
                </a:solidFill>
                <a:effectLst/>
                <a:latin typeface="Open Sans" panose="020B0606030504020204" pitchFamily="34" charset="0"/>
              </a:rPr>
              <a:t>Ca  precauție, efectuarea unei curățări a registrului folosind Editorul Registrului nu este atât de ușor și de sigur. Probabilitatea de a modifica sau șterge în mod conștient o intrare de registru, vitală pentru funcționarea </a:t>
            </a:r>
            <a:r>
              <a:rPr lang="ro-RO" dirty="0">
                <a:solidFill>
                  <a:srgbClr val="292929"/>
                </a:solidFill>
                <a:latin typeface="Open Sans" panose="020B0606030504020204" pitchFamily="34" charset="0"/>
              </a:rPr>
              <a:t>corectă</a:t>
            </a:r>
            <a:r>
              <a:rPr lang="ro-RO" b="0" i="0" dirty="0">
                <a:solidFill>
                  <a:srgbClr val="292929"/>
                </a:solidFill>
                <a:effectLst/>
                <a:latin typeface="Open Sans" panose="020B0606030504020204" pitchFamily="34" charset="0"/>
              </a:rPr>
              <a:t> a sistemului, este incomparabil mai mare decât cea a ștergerii intrării pentru a fi efectiv </a:t>
            </a:r>
            <a:r>
              <a:rPr lang="ro-RO" dirty="0">
                <a:solidFill>
                  <a:srgbClr val="292929"/>
                </a:solidFill>
                <a:latin typeface="Open Sans" panose="020B0606030504020204" pitchFamily="34" charset="0"/>
              </a:rPr>
              <a:t>ș</a:t>
            </a:r>
            <a:r>
              <a:rPr lang="ro-RO" b="0" i="0" dirty="0">
                <a:solidFill>
                  <a:srgbClr val="292929"/>
                </a:solidFill>
                <a:effectLst/>
                <a:latin typeface="Open Sans" panose="020B0606030504020204" pitchFamily="34" charset="0"/>
              </a:rPr>
              <a:t>tearsă. Sistemul  poate fi deteriorat iremediabil.</a:t>
            </a:r>
          </a:p>
          <a:p>
            <a:pPr algn="just">
              <a:lnSpc>
                <a:spcPct val="110000"/>
              </a:lnSpc>
            </a:pPr>
            <a:r>
              <a:rPr lang="ro-RO" b="0" i="0" dirty="0">
                <a:solidFill>
                  <a:srgbClr val="292929"/>
                </a:solidFill>
                <a:effectLst/>
                <a:latin typeface="Open Sans" panose="020B0606030504020204" pitchFamily="34" charset="0"/>
              </a:rPr>
              <a:t>Se recomanda  utilizarea unui program de curățare a registrului in mod regulat pentru a face ordine in registrul sistemului. Un program de curățare a registrelor scanează registrul  și detectează intrările nedorite care trebuie eliminate. Șterge intrările nedorite numai după confirmare și lasă intrările de registru vitale intacte. Acest lucru va asigura că puteți restabili performanta sistemului, fără teama de a vă deteriora sistemul. Nu exista șanse să eliminați intrări vitale și sistemul de operare </a:t>
            </a:r>
            <a:r>
              <a:rPr lang="ro-RO" dirty="0">
                <a:solidFill>
                  <a:srgbClr val="292929"/>
                </a:solidFill>
                <a:latin typeface="Open Sans" panose="020B0606030504020204" pitchFamily="34" charset="0"/>
              </a:rPr>
              <a:t>rămâne</a:t>
            </a:r>
            <a:r>
              <a:rPr lang="ro-RO" b="0" i="0" dirty="0">
                <a:solidFill>
                  <a:srgbClr val="292929"/>
                </a:solidFill>
                <a:effectLst/>
                <a:latin typeface="Open Sans" panose="020B0606030504020204" pitchFamily="34" charset="0"/>
              </a:rPr>
              <a:t> în siguranța.</a:t>
            </a:r>
          </a:p>
          <a:p>
            <a:endParaRPr lang="ru-RU" dirty="0"/>
          </a:p>
        </p:txBody>
      </p:sp>
    </p:spTree>
    <p:extLst>
      <p:ext uri="{BB962C8B-B14F-4D97-AF65-F5344CB8AC3E}">
        <p14:creationId xmlns:p14="http://schemas.microsoft.com/office/powerpoint/2010/main" val="4151292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0D594B-D455-4693-8EA6-A197EC49C957}"/>
              </a:ext>
            </a:extLst>
          </p:cNvPr>
          <p:cNvSpPr>
            <a:spLocks noGrp="1"/>
          </p:cNvSpPr>
          <p:nvPr>
            <p:ph type="title"/>
          </p:nvPr>
        </p:nvSpPr>
        <p:spPr>
          <a:xfrm>
            <a:off x="1097280" y="286603"/>
            <a:ext cx="10058400" cy="886415"/>
          </a:xfrm>
        </p:spPr>
        <p:txBody>
          <a:bodyPr>
            <a:normAutofit fontScale="90000"/>
          </a:bodyPr>
          <a:lstStyle/>
          <a:p>
            <a:pPr algn="ctr"/>
            <a:r>
              <a:rPr lang="ro-RO" sz="3600" b="0" i="0" dirty="0">
                <a:solidFill>
                  <a:srgbClr val="0070C0"/>
                </a:solidFill>
                <a:effectLst/>
                <a:latin typeface="Chivo"/>
              </a:rPr>
              <a:t>Programe de curățare a registrului</a:t>
            </a:r>
            <a:br>
              <a:rPr lang="ro-RO" b="0" i="0" dirty="0">
                <a:solidFill>
                  <a:srgbClr val="292929"/>
                </a:solidFill>
                <a:effectLst/>
                <a:latin typeface="Chivo"/>
              </a:rPr>
            </a:br>
            <a:endParaRPr lang="ru-RU" dirty="0"/>
          </a:p>
        </p:txBody>
      </p:sp>
      <p:sp>
        <p:nvSpPr>
          <p:cNvPr id="3" name="Объект 2">
            <a:extLst>
              <a:ext uri="{FF2B5EF4-FFF2-40B4-BE49-F238E27FC236}">
                <a16:creationId xmlns:a16="http://schemas.microsoft.com/office/drawing/2014/main" id="{A2F031A6-FE2E-4C11-9DD7-F46354A38122}"/>
              </a:ext>
            </a:extLst>
          </p:cNvPr>
          <p:cNvSpPr>
            <a:spLocks noGrp="1"/>
          </p:cNvSpPr>
          <p:nvPr>
            <p:ph idx="1"/>
          </p:nvPr>
        </p:nvSpPr>
        <p:spPr>
          <a:xfrm>
            <a:off x="1097280" y="794327"/>
            <a:ext cx="10058400" cy="5578764"/>
          </a:xfrm>
        </p:spPr>
        <p:txBody>
          <a:bodyPr>
            <a:normAutofit/>
          </a:bodyPr>
          <a:lstStyle/>
          <a:p>
            <a:r>
              <a:rPr lang="ro-RO" b="0" i="0" u="none" strike="noStrike" dirty="0" err="1">
                <a:effectLst/>
                <a:latin typeface="Source Sans Pro" panose="020B0503030403020204" pitchFamily="34" charset="0"/>
                <a:hlinkClick r:id="rId2"/>
              </a:rPr>
              <a:t>Outbyte</a:t>
            </a:r>
            <a:r>
              <a:rPr lang="ro-RO" b="0" i="0" u="none" strike="noStrike" dirty="0">
                <a:effectLst/>
                <a:latin typeface="Source Sans Pro" panose="020B0503030403020204" pitchFamily="34" charset="0"/>
                <a:hlinkClick r:id="rId2"/>
              </a:rPr>
              <a:t> PC </a:t>
            </a:r>
            <a:r>
              <a:rPr lang="ro-RO" b="0" i="0" u="none" strike="noStrike" dirty="0" err="1">
                <a:effectLst/>
                <a:latin typeface="Source Sans Pro" panose="020B0503030403020204" pitchFamily="34" charset="0"/>
                <a:hlinkClick r:id="rId2"/>
              </a:rPr>
              <a:t>Repair</a:t>
            </a:r>
            <a:r>
              <a:rPr lang="ro-RO" b="0" i="0" dirty="0">
                <a:solidFill>
                  <a:srgbClr val="222222"/>
                </a:solidFill>
                <a:effectLst/>
                <a:latin typeface="Source Sans Pro" panose="020B0503030403020204" pitchFamily="34" charset="0"/>
              </a:rPr>
              <a:t> - </a:t>
            </a:r>
            <a:r>
              <a:rPr lang="ro-RO" b="0" i="0" dirty="0">
                <a:solidFill>
                  <a:srgbClr val="3C4043"/>
                </a:solidFill>
                <a:effectLst/>
                <a:latin typeface="Roboto" panose="02000000000000000000" pitchFamily="2" charset="0"/>
              </a:rPr>
              <a:t>este un instrument Windows </a:t>
            </a:r>
            <a:r>
              <a:rPr lang="ro-RO" b="0" i="0" dirty="0" err="1">
                <a:solidFill>
                  <a:srgbClr val="3C4043"/>
                </a:solidFill>
                <a:effectLst/>
                <a:latin typeface="Roboto" panose="02000000000000000000" pitchFamily="2" charset="0"/>
              </a:rPr>
              <a:t>Recovery</a:t>
            </a:r>
            <a:r>
              <a:rPr lang="ro-RO" b="0" i="0" dirty="0">
                <a:solidFill>
                  <a:srgbClr val="3C4043"/>
                </a:solidFill>
                <a:effectLst/>
                <a:latin typeface="Roboto" panose="02000000000000000000" pitchFamily="2" charset="0"/>
              </a:rPr>
              <a:t> </a:t>
            </a:r>
            <a:r>
              <a:rPr lang="ro-RO" b="0" i="0" dirty="0" err="1">
                <a:solidFill>
                  <a:srgbClr val="3C4043"/>
                </a:solidFill>
                <a:effectLst/>
                <a:latin typeface="Roboto" panose="02000000000000000000" pitchFamily="2" charset="0"/>
              </a:rPr>
              <a:t>Optimizer</a:t>
            </a:r>
            <a:r>
              <a:rPr lang="ro-RO" b="0" i="0" dirty="0">
                <a:solidFill>
                  <a:srgbClr val="3C4043"/>
                </a:solidFill>
                <a:effectLst/>
                <a:latin typeface="Roboto" panose="02000000000000000000" pitchFamily="2" charset="0"/>
              </a:rPr>
              <a:t> care  permite</a:t>
            </a:r>
            <a:r>
              <a:rPr lang="ru-RU" b="0" i="0" dirty="0" err="1">
                <a:solidFill>
                  <a:srgbClr val="3C4043"/>
                </a:solidFill>
                <a:effectLst/>
                <a:latin typeface="Roboto" panose="02000000000000000000" pitchFamily="2" charset="0"/>
              </a:rPr>
              <a:t>ву</a:t>
            </a:r>
            <a:r>
              <a:rPr lang="ru-RU" b="0" i="0" dirty="0">
                <a:solidFill>
                  <a:srgbClr val="3C4043"/>
                </a:solidFill>
                <a:effectLst/>
                <a:latin typeface="Roboto" panose="02000000000000000000" pitchFamily="2" charset="0"/>
              </a:rPr>
              <a:t> </a:t>
            </a:r>
            <a:r>
              <a:rPr lang="ro-RO" b="0" i="0" dirty="0">
                <a:solidFill>
                  <a:srgbClr val="3C4043"/>
                </a:solidFill>
                <a:effectLst/>
                <a:latin typeface="Roboto" panose="02000000000000000000" pitchFamily="2" charset="0"/>
              </a:rPr>
              <a:t>de a primi o recenzie despre performanța computerului. Acest lucru permite de a  identifica și a rezolva problemele de performanță care ar putea afecta computerul. Acest program de curățare a registrului oferă verificări de </a:t>
            </a:r>
            <a:r>
              <a:rPr lang="ro-RO" b="0" i="0" dirty="0" err="1">
                <a:solidFill>
                  <a:srgbClr val="3C4043"/>
                </a:solidFill>
                <a:effectLst/>
                <a:latin typeface="Roboto" panose="02000000000000000000" pitchFamily="2" charset="0"/>
              </a:rPr>
              <a:t>performanţă</a:t>
            </a:r>
            <a:r>
              <a:rPr lang="ro-RO" b="0" i="0" dirty="0">
                <a:solidFill>
                  <a:srgbClr val="3C4043"/>
                </a:solidFill>
                <a:effectLst/>
                <a:latin typeface="Roboto" panose="02000000000000000000" pitchFamily="2" charset="0"/>
              </a:rPr>
              <a:t> și defragmentare disc. </a:t>
            </a:r>
            <a:r>
              <a:rPr lang="ro-RO" b="0" i="0" dirty="0" err="1">
                <a:solidFill>
                  <a:srgbClr val="3C4043"/>
                </a:solidFill>
                <a:effectLst/>
                <a:latin typeface="Roboto" panose="02000000000000000000" pitchFamily="2" charset="0"/>
              </a:rPr>
              <a:t>Outbyte</a:t>
            </a:r>
            <a:r>
              <a:rPr lang="ro-RO" b="0" i="0" dirty="0">
                <a:solidFill>
                  <a:srgbClr val="3C4043"/>
                </a:solidFill>
                <a:effectLst/>
                <a:latin typeface="Roboto" panose="02000000000000000000" pitchFamily="2" charset="0"/>
              </a:rPr>
              <a:t> oferă, de asemenea, o navigare mai sigură și include curățarea automată programată a discului.</a:t>
            </a:r>
          </a:p>
          <a:p>
            <a:pPr algn="l"/>
            <a:r>
              <a:rPr lang="ru-RU" b="0" i="0" u="none" strike="noStrike" dirty="0" err="1">
                <a:solidFill>
                  <a:srgbClr val="222222"/>
                </a:solidFill>
                <a:effectLst/>
                <a:latin typeface="Source Sans Pro" panose="020B0503030403020204" pitchFamily="34" charset="0"/>
                <a:hlinkClick r:id="rId3"/>
              </a:rPr>
              <a:t>Fortect</a:t>
            </a:r>
            <a:r>
              <a:rPr lang="ru-RU" b="0" i="0" dirty="0">
                <a:solidFill>
                  <a:srgbClr val="222222"/>
                </a:solidFill>
                <a:effectLst/>
                <a:latin typeface="Source Sans Pro" panose="020B0503030403020204" pitchFamily="34" charset="0"/>
              </a:rPr>
              <a:t> </a:t>
            </a:r>
            <a:r>
              <a:rPr lang="ro-RO" b="0" i="0" dirty="0">
                <a:solidFill>
                  <a:srgbClr val="222222"/>
                </a:solidFill>
                <a:effectLst/>
                <a:latin typeface="Source Sans Pro" panose="020B0503030403020204" pitchFamily="34" charset="0"/>
              </a:rPr>
              <a:t>- </a:t>
            </a:r>
            <a:r>
              <a:rPr lang="ro-RO" b="0" i="0" dirty="0">
                <a:solidFill>
                  <a:srgbClr val="3C4043"/>
                </a:solidFill>
                <a:effectLst/>
                <a:latin typeface="Roboto" panose="02000000000000000000" pitchFamily="2" charset="0"/>
              </a:rPr>
              <a:t>este un software care ajută să  curățați </a:t>
            </a:r>
            <a:r>
              <a:rPr lang="ro-RO" b="0" i="0" dirty="0" err="1">
                <a:solidFill>
                  <a:srgbClr val="3C4043"/>
                </a:solidFill>
                <a:effectLst/>
                <a:latin typeface="Roboto" panose="02000000000000000000" pitchFamily="2" charset="0"/>
              </a:rPr>
              <a:t>registry</a:t>
            </a:r>
            <a:r>
              <a:rPr lang="ro-RO" b="0" i="0" dirty="0">
                <a:solidFill>
                  <a:srgbClr val="3C4043"/>
                </a:solidFill>
                <a:effectLst/>
                <a:latin typeface="Roboto" panose="02000000000000000000" pitchFamily="2" charset="0"/>
              </a:rPr>
              <a:t>. Această aplicație poate preveni blocarea și </a:t>
            </a:r>
            <a:r>
              <a:rPr lang="ro-RO" b="0" i="0" dirty="0" err="1">
                <a:solidFill>
                  <a:srgbClr val="3C4043"/>
                </a:solidFill>
                <a:effectLst/>
                <a:latin typeface="Roboto" panose="02000000000000000000" pitchFamily="2" charset="0"/>
              </a:rPr>
              <a:t>crash-ul</a:t>
            </a:r>
            <a:r>
              <a:rPr lang="ro-RO" b="0" i="0" dirty="0">
                <a:solidFill>
                  <a:srgbClr val="3C4043"/>
                </a:solidFill>
                <a:effectLst/>
                <a:latin typeface="Roboto" panose="02000000000000000000" pitchFamily="2" charset="0"/>
              </a:rPr>
              <a:t> computerului. De asemenea,  poate repara rapid și în siguranță computerul și îl poate readuce la o stare optimizată. </a:t>
            </a:r>
            <a:r>
              <a:rPr lang="ro-RO" dirty="0">
                <a:solidFill>
                  <a:srgbClr val="3C4043"/>
                </a:solidFill>
                <a:latin typeface="Roboto" panose="02000000000000000000" pitchFamily="2" charset="0"/>
              </a:rPr>
              <a:t>Este comod</a:t>
            </a:r>
            <a:r>
              <a:rPr lang="ro-RO" b="0" i="0" dirty="0">
                <a:solidFill>
                  <a:srgbClr val="3C4043"/>
                </a:solidFill>
                <a:effectLst/>
                <a:latin typeface="Roboto" panose="02000000000000000000" pitchFamily="2" charset="0"/>
              </a:rPr>
              <a:t> modul în care </a:t>
            </a:r>
            <a:r>
              <a:rPr lang="ro-RO" b="0" i="0" dirty="0" err="1">
                <a:solidFill>
                  <a:srgbClr val="3C4043"/>
                </a:solidFill>
                <a:effectLst/>
                <a:latin typeface="Roboto" panose="02000000000000000000" pitchFamily="2" charset="0"/>
              </a:rPr>
              <a:t>Fortect</a:t>
            </a:r>
            <a:r>
              <a:rPr lang="ro-RO" b="0" i="0" dirty="0">
                <a:solidFill>
                  <a:srgbClr val="3C4043"/>
                </a:solidFill>
                <a:effectLst/>
                <a:latin typeface="Roboto" panose="02000000000000000000" pitchFamily="2" charset="0"/>
              </a:rPr>
              <a:t> remediază mesajele de eroare și  menține computerul sănătos. </a:t>
            </a:r>
            <a:r>
              <a:rPr lang="ro-RO" dirty="0">
                <a:solidFill>
                  <a:srgbClr val="3C4043"/>
                </a:solidFill>
                <a:latin typeface="Roboto" panose="02000000000000000000" pitchFamily="2" charset="0"/>
              </a:rPr>
              <a:t>O</a:t>
            </a:r>
            <a:r>
              <a:rPr lang="ro-RO" b="0" i="0" dirty="0">
                <a:solidFill>
                  <a:srgbClr val="3C4043"/>
                </a:solidFill>
                <a:effectLst/>
                <a:latin typeface="Roboto" panose="02000000000000000000" pitchFamily="2" charset="0"/>
              </a:rPr>
              <a:t>feră, de asemenea, navigare securizată și abilitatea de a programa curățarea automată a discului. </a:t>
            </a:r>
          </a:p>
          <a:p>
            <a:pPr algn="l"/>
            <a:r>
              <a:rPr lang="ru-RU" b="0" i="0" u="none" strike="noStrike" dirty="0">
                <a:solidFill>
                  <a:srgbClr val="222222"/>
                </a:solidFill>
                <a:effectLst/>
                <a:latin typeface="Source Sans Pro" panose="020B0503030403020204" pitchFamily="34" charset="0"/>
                <a:hlinkClick r:id="rId4"/>
              </a:rPr>
              <a:t>PC </a:t>
            </a:r>
            <a:r>
              <a:rPr lang="ru-RU" b="0" i="0" u="none" strike="noStrike" dirty="0" err="1">
                <a:solidFill>
                  <a:srgbClr val="222222"/>
                </a:solidFill>
                <a:effectLst/>
                <a:latin typeface="Source Sans Pro" panose="020B0503030403020204" pitchFamily="34" charset="0"/>
                <a:hlinkClick r:id="rId4"/>
              </a:rPr>
              <a:t>Cleaner</a:t>
            </a:r>
            <a:r>
              <a:rPr lang="ro-RO" b="0" i="0" u="none" strike="noStrike" dirty="0">
                <a:solidFill>
                  <a:srgbClr val="222222"/>
                </a:solidFill>
                <a:effectLst/>
                <a:latin typeface="Source Sans Pro" panose="020B0503030403020204" pitchFamily="34" charset="0"/>
              </a:rPr>
              <a:t> -</a:t>
            </a:r>
            <a:r>
              <a:rPr lang="ru-RU" b="0" i="0" dirty="0">
                <a:solidFill>
                  <a:srgbClr val="222222"/>
                </a:solidFill>
                <a:effectLst/>
                <a:latin typeface="Source Sans Pro" panose="020B0503030403020204" pitchFamily="34" charset="0"/>
              </a:rPr>
              <a:t> </a:t>
            </a:r>
            <a:r>
              <a:rPr lang="ro-RO" b="0" i="0" dirty="0">
                <a:solidFill>
                  <a:srgbClr val="3C4043"/>
                </a:solidFill>
                <a:effectLst/>
                <a:latin typeface="Roboto" panose="02000000000000000000" pitchFamily="2" charset="0"/>
              </a:rPr>
              <a:t>acceptă un raport personalizat care detaliază problemele și o listă de remedieri recomandate. Acest instrument îmbunătățește timpul de pornire a computerului, viteza de descărcare pe internet, performanța procesorului, a driverului și a memoriei RAM.  PC </a:t>
            </a:r>
            <a:r>
              <a:rPr lang="ro-RO" b="0" i="0" dirty="0" err="1">
                <a:solidFill>
                  <a:srgbClr val="3C4043"/>
                </a:solidFill>
                <a:effectLst/>
                <a:latin typeface="Roboto" panose="02000000000000000000" pitchFamily="2" charset="0"/>
              </a:rPr>
              <a:t>Cleaner</a:t>
            </a:r>
            <a:r>
              <a:rPr lang="ro-RO" b="0" i="0" dirty="0">
                <a:solidFill>
                  <a:srgbClr val="3C4043"/>
                </a:solidFill>
                <a:effectLst/>
                <a:latin typeface="Roboto" panose="02000000000000000000" pitchFamily="2" charset="0"/>
              </a:rPr>
              <a:t> oferă o verificare a stării computerului și defragmentarea discului. Acest instrument  permite  navigarea în siguranță și include curățarea automată programată a discului. În plus, ajută la detectarea problemelor PC-ului în puțin timp.</a:t>
            </a:r>
            <a:endParaRPr lang="ru-RU" dirty="0"/>
          </a:p>
        </p:txBody>
      </p:sp>
    </p:spTree>
    <p:extLst>
      <p:ext uri="{BB962C8B-B14F-4D97-AF65-F5344CB8AC3E}">
        <p14:creationId xmlns:p14="http://schemas.microsoft.com/office/powerpoint/2010/main" val="744912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63BB53-3AA7-44F8-A17A-6068ABD7F2B6}"/>
              </a:ext>
            </a:extLst>
          </p:cNvPr>
          <p:cNvSpPr>
            <a:spLocks noGrp="1"/>
          </p:cNvSpPr>
          <p:nvPr>
            <p:ph type="title"/>
          </p:nvPr>
        </p:nvSpPr>
        <p:spPr>
          <a:xfrm>
            <a:off x="1097280" y="286603"/>
            <a:ext cx="10058400" cy="470779"/>
          </a:xfrm>
        </p:spPr>
        <p:txBody>
          <a:bodyPr>
            <a:normAutofit fontScale="90000"/>
          </a:bodyPr>
          <a:lstStyle/>
          <a:p>
            <a:pPr algn="ctr"/>
            <a:r>
              <a:rPr lang="ro-RO" sz="4800">
                <a:solidFill>
                  <a:srgbClr val="0070C0"/>
                </a:solidFill>
              </a:rPr>
              <a:t>continuare</a:t>
            </a:r>
            <a:endParaRPr lang="ru-RU" dirty="0"/>
          </a:p>
        </p:txBody>
      </p:sp>
      <p:sp>
        <p:nvSpPr>
          <p:cNvPr id="3" name="Объект 2">
            <a:extLst>
              <a:ext uri="{FF2B5EF4-FFF2-40B4-BE49-F238E27FC236}">
                <a16:creationId xmlns:a16="http://schemas.microsoft.com/office/drawing/2014/main" id="{07CBD3CC-FED9-4041-9CF3-6BF2F0E35E86}"/>
              </a:ext>
            </a:extLst>
          </p:cNvPr>
          <p:cNvSpPr>
            <a:spLocks noGrp="1"/>
          </p:cNvSpPr>
          <p:nvPr>
            <p:ph idx="1"/>
          </p:nvPr>
        </p:nvSpPr>
        <p:spPr>
          <a:xfrm>
            <a:off x="1097280" y="757381"/>
            <a:ext cx="10058400" cy="5717309"/>
          </a:xfrm>
        </p:spPr>
        <p:txBody>
          <a:bodyPr>
            <a:normAutofit/>
          </a:bodyPr>
          <a:lstStyle/>
          <a:p>
            <a:pPr algn="l"/>
            <a:r>
              <a:rPr lang="ru-RU" b="0" i="0" u="none" strike="noStrike" dirty="0">
                <a:solidFill>
                  <a:srgbClr val="222222"/>
                </a:solidFill>
                <a:effectLst/>
                <a:latin typeface="Source Sans Pro" panose="020B0503030403020204" pitchFamily="34" charset="0"/>
                <a:hlinkClick r:id="rId2"/>
              </a:rPr>
              <a:t>C</a:t>
            </a:r>
            <a:r>
              <a:rPr lang="ro-RO" b="0" i="0" u="none" strike="noStrike" dirty="0">
                <a:solidFill>
                  <a:srgbClr val="222222"/>
                </a:solidFill>
                <a:effectLst/>
                <a:latin typeface="Source Sans Pro" panose="020B0503030403020204" pitchFamily="34" charset="0"/>
                <a:hlinkClick r:id="rId2"/>
              </a:rPr>
              <a:t>c</a:t>
            </a:r>
            <a:r>
              <a:rPr lang="ru-RU" b="0" i="0" u="none" strike="noStrike" dirty="0" err="1">
                <a:solidFill>
                  <a:srgbClr val="222222"/>
                </a:solidFill>
                <a:effectLst/>
                <a:latin typeface="Source Sans Pro" panose="020B0503030403020204" pitchFamily="34" charset="0"/>
                <a:hlinkClick r:id="rId2"/>
              </a:rPr>
              <a:t>leaner</a:t>
            </a:r>
            <a:r>
              <a:rPr lang="ro-RO" b="0" i="0" u="none" strike="noStrike" dirty="0">
                <a:solidFill>
                  <a:srgbClr val="222222"/>
                </a:solidFill>
                <a:effectLst/>
                <a:latin typeface="Source Sans Pro" panose="020B0503030403020204" pitchFamily="34" charset="0"/>
              </a:rPr>
              <a:t> -</a:t>
            </a:r>
            <a:r>
              <a:rPr lang="ru-RU" b="0" i="0" dirty="0">
                <a:solidFill>
                  <a:srgbClr val="222222"/>
                </a:solidFill>
                <a:effectLst/>
                <a:latin typeface="Source Sans Pro" panose="020B0503030403020204" pitchFamily="34" charset="0"/>
              </a:rPr>
              <a:t> </a:t>
            </a:r>
            <a:r>
              <a:rPr lang="ro-RO" b="0" i="0" dirty="0">
                <a:solidFill>
                  <a:srgbClr val="3C4043"/>
                </a:solidFill>
                <a:effectLst/>
                <a:latin typeface="Roboto" panose="02000000000000000000" pitchFamily="2" charset="0"/>
              </a:rPr>
              <a:t>este un instrument excelent pentru curățarea computerelor Windows. Are </a:t>
            </a:r>
            <a:r>
              <a:rPr lang="ro-RO" dirty="0">
                <a:solidFill>
                  <a:srgbClr val="3C4043"/>
                </a:solidFill>
                <a:latin typeface="Roboto" panose="02000000000000000000" pitchFamily="2" charset="0"/>
              </a:rPr>
              <a:t>bune </a:t>
            </a:r>
            <a:r>
              <a:rPr lang="ro-RO" b="0" i="0" dirty="0">
                <a:solidFill>
                  <a:srgbClr val="3C4043"/>
                </a:solidFill>
                <a:effectLst/>
                <a:latin typeface="Roboto" panose="02000000000000000000" pitchFamily="2" charset="0"/>
              </a:rPr>
              <a:t>funcții de securitate de navigare, defragmentarea discului și curățarea automată programată a discului. De asemenea, acceptă Android și Mac, ceea ce îl face un instrument de curățare gratuit ideal pentru </a:t>
            </a:r>
            <a:r>
              <a:rPr lang="ro-RO" b="0" i="0" dirty="0" err="1">
                <a:solidFill>
                  <a:srgbClr val="3C4043"/>
                </a:solidFill>
                <a:effectLst/>
                <a:latin typeface="Roboto" panose="02000000000000000000" pitchFamily="2" charset="0"/>
              </a:rPr>
              <a:t>registry</a:t>
            </a:r>
            <a:r>
              <a:rPr lang="ro-RO" b="0" i="0" dirty="0">
                <a:solidFill>
                  <a:srgbClr val="3C4043"/>
                </a:solidFill>
                <a:effectLst/>
                <a:latin typeface="Roboto" panose="02000000000000000000" pitchFamily="2" charset="0"/>
              </a:rPr>
              <a:t>. Acest instrument oferă, de asemenea, un dispozitiv de curățare a </a:t>
            </a:r>
            <a:r>
              <a:rPr lang="ro-RO" b="0" i="0" dirty="0" err="1">
                <a:solidFill>
                  <a:srgbClr val="3C4043"/>
                </a:solidFill>
                <a:effectLst/>
                <a:latin typeface="Roboto" panose="02000000000000000000" pitchFamily="2" charset="0"/>
              </a:rPr>
              <a:t>browserului</a:t>
            </a:r>
            <a:r>
              <a:rPr lang="ro-RO" b="0" i="0" dirty="0">
                <a:solidFill>
                  <a:srgbClr val="3C4043"/>
                </a:solidFill>
                <a:effectLst/>
                <a:latin typeface="Roboto" panose="02000000000000000000" pitchFamily="2" charset="0"/>
              </a:rPr>
              <a:t>, un dispozitiv de curățare a discurilor în </a:t>
            </a:r>
            <a:r>
              <a:rPr lang="ro-RO" b="0" i="0" dirty="0" err="1">
                <a:solidFill>
                  <a:srgbClr val="3C4043"/>
                </a:solidFill>
                <a:effectLst/>
                <a:latin typeface="Roboto" panose="02000000000000000000" pitchFamily="2" charset="0"/>
              </a:rPr>
              <a:t>cloud</a:t>
            </a:r>
            <a:r>
              <a:rPr lang="ro-RO" b="0" i="0" dirty="0">
                <a:solidFill>
                  <a:srgbClr val="3C4043"/>
                </a:solidFill>
                <a:effectLst/>
                <a:latin typeface="Roboto" panose="02000000000000000000" pitchFamily="2" charset="0"/>
              </a:rPr>
              <a:t>, un optimizator OC și multe altele. </a:t>
            </a:r>
            <a:r>
              <a:rPr lang="ro-RO" dirty="0">
                <a:solidFill>
                  <a:srgbClr val="3C4043"/>
                </a:solidFill>
                <a:latin typeface="Roboto" panose="02000000000000000000" pitchFamily="2" charset="0"/>
              </a:rPr>
              <a:t>Poate fi</a:t>
            </a:r>
            <a:r>
              <a:rPr lang="ro-RO" b="0" i="0" dirty="0">
                <a:solidFill>
                  <a:srgbClr val="3C4043"/>
                </a:solidFill>
                <a:effectLst/>
                <a:latin typeface="Roboto" panose="02000000000000000000" pitchFamily="2" charset="0"/>
              </a:rPr>
              <a:t> folosi și pentru a automatiza optimizările de rutină care ajută la extinderea duratei de viață a hardware-ului PC-ului.</a:t>
            </a:r>
          </a:p>
          <a:p>
            <a:pPr algn="l"/>
            <a:r>
              <a:rPr lang="ru-RU" b="0" i="0" u="none" strike="noStrike" dirty="0">
                <a:solidFill>
                  <a:srgbClr val="222222"/>
                </a:solidFill>
                <a:effectLst/>
                <a:latin typeface="Source Sans Pro" panose="020B0503030403020204" pitchFamily="34" charset="0"/>
                <a:hlinkClick r:id="rId3"/>
              </a:rPr>
              <a:t>Advanced </a:t>
            </a:r>
            <a:r>
              <a:rPr lang="ru-RU" b="0" i="0" u="none" strike="noStrike" dirty="0" err="1">
                <a:solidFill>
                  <a:srgbClr val="222222"/>
                </a:solidFill>
                <a:effectLst/>
                <a:latin typeface="Source Sans Pro" panose="020B0503030403020204" pitchFamily="34" charset="0"/>
                <a:hlinkClick r:id="rId3"/>
              </a:rPr>
              <a:t>SystemCare</a:t>
            </a:r>
            <a:r>
              <a:rPr lang="ru-RU" b="0" i="0" dirty="0">
                <a:solidFill>
                  <a:srgbClr val="222222"/>
                </a:solidFill>
                <a:effectLst/>
                <a:latin typeface="Source Sans Pro" panose="020B0503030403020204" pitchFamily="34" charset="0"/>
              </a:rPr>
              <a:t> —</a:t>
            </a:r>
            <a:r>
              <a:rPr lang="ro-RO" b="0" i="0" dirty="0">
                <a:solidFill>
                  <a:srgbClr val="222222"/>
                </a:solidFill>
                <a:effectLst/>
                <a:latin typeface="Source Sans Pro" panose="020B0503030403020204" pitchFamily="34" charset="0"/>
              </a:rPr>
              <a:t> </a:t>
            </a:r>
            <a:r>
              <a:rPr lang="ro-RO" b="0" i="0" dirty="0">
                <a:solidFill>
                  <a:srgbClr val="3C4043"/>
                </a:solidFill>
                <a:effectLst/>
                <a:latin typeface="Roboto" panose="02000000000000000000" pitchFamily="2" charset="0"/>
              </a:rPr>
              <a:t>este un program convenabil pentru curățarea registrului. Permite curățarea sistemului, la optimizarea performanței, la creșterea vitezei și la asigurarea protecției. Poate fi folosit acest instrument pentru a elibera spațiu pe disc ștergând fișierele inutile. Realizează verificarea stării PC-ului și  curățarea registrului.  </a:t>
            </a:r>
            <a:r>
              <a:rPr lang="ro-RO" b="0" i="0" dirty="0" err="1">
                <a:solidFill>
                  <a:srgbClr val="3C4043"/>
                </a:solidFill>
                <a:effectLst/>
                <a:latin typeface="Roboto" panose="02000000000000000000" pitchFamily="2" charset="0"/>
              </a:rPr>
              <a:t>AdvanceSystem</a:t>
            </a:r>
            <a:r>
              <a:rPr lang="ro-RO" b="0" i="0" dirty="0">
                <a:solidFill>
                  <a:srgbClr val="3C4043"/>
                </a:solidFill>
                <a:effectLst/>
                <a:latin typeface="Roboto" panose="02000000000000000000" pitchFamily="2" charset="0"/>
              </a:rPr>
              <a:t> Care are defragmentarea discului, permite navigarea în siguranță și programează curățarea automată a discului.</a:t>
            </a:r>
          </a:p>
          <a:p>
            <a:pPr algn="l"/>
            <a:r>
              <a:rPr lang="ru-RU" b="0" i="0" u="none" strike="noStrike" dirty="0">
                <a:solidFill>
                  <a:srgbClr val="222222"/>
                </a:solidFill>
                <a:effectLst/>
                <a:latin typeface="Source Sans Pro" panose="020B0503030403020204" pitchFamily="34" charset="0"/>
                <a:hlinkClick r:id="rId4"/>
              </a:rPr>
              <a:t>System </a:t>
            </a:r>
            <a:r>
              <a:rPr lang="ru-RU" b="0" i="0" u="none" strike="noStrike" dirty="0" err="1">
                <a:solidFill>
                  <a:srgbClr val="222222"/>
                </a:solidFill>
                <a:effectLst/>
                <a:latin typeface="Source Sans Pro" panose="020B0503030403020204" pitchFamily="34" charset="0"/>
                <a:hlinkClick r:id="rId4"/>
              </a:rPr>
              <a:t>Mechanic</a:t>
            </a:r>
            <a:r>
              <a:rPr lang="ru-RU" b="0" i="0" dirty="0">
                <a:solidFill>
                  <a:srgbClr val="222222"/>
                </a:solidFill>
                <a:effectLst/>
                <a:latin typeface="Source Sans Pro" panose="020B0503030403020204" pitchFamily="34" charset="0"/>
              </a:rPr>
              <a:t> — </a:t>
            </a:r>
            <a:r>
              <a:rPr lang="ro-RO" b="0" i="0" dirty="0">
                <a:solidFill>
                  <a:srgbClr val="3C4043"/>
                </a:solidFill>
                <a:effectLst/>
                <a:latin typeface="Roboto" panose="02000000000000000000" pitchFamily="2" charset="0"/>
              </a:rPr>
              <a:t>este un set cuprinzător de instrumente pentru confidențialitate, productivitate și securitate într-o singură interfață. </a:t>
            </a:r>
            <a:r>
              <a:rPr lang="ro-RO" dirty="0">
                <a:solidFill>
                  <a:srgbClr val="3C4043"/>
                </a:solidFill>
                <a:latin typeface="Roboto" panose="02000000000000000000" pitchFamily="2" charset="0"/>
              </a:rPr>
              <a:t>O</a:t>
            </a:r>
            <a:r>
              <a:rPr lang="ro-RO" b="0" i="0" dirty="0">
                <a:solidFill>
                  <a:srgbClr val="3C4043"/>
                </a:solidFill>
                <a:effectLst/>
                <a:latin typeface="Roboto" panose="02000000000000000000" pitchFamily="2" charset="0"/>
              </a:rPr>
              <a:t>feră diverse funcții pentru a gestiona sistemul în siguranță. </a:t>
            </a:r>
            <a:r>
              <a:rPr lang="ro-RO" b="0" i="0" dirty="0" err="1">
                <a:solidFill>
                  <a:srgbClr val="3C4043"/>
                </a:solidFill>
                <a:effectLst/>
                <a:latin typeface="Roboto" panose="02000000000000000000" pitchFamily="2" charset="0"/>
              </a:rPr>
              <a:t>System</a:t>
            </a:r>
            <a:r>
              <a:rPr lang="ro-RO" b="0" i="0" dirty="0">
                <a:solidFill>
                  <a:srgbClr val="3C4043"/>
                </a:solidFill>
                <a:effectLst/>
                <a:latin typeface="Roboto" panose="02000000000000000000" pitchFamily="2" charset="0"/>
              </a:rPr>
              <a:t> </a:t>
            </a:r>
            <a:r>
              <a:rPr lang="ro-RO" b="0" i="0" dirty="0" err="1">
                <a:solidFill>
                  <a:srgbClr val="3C4043"/>
                </a:solidFill>
                <a:effectLst/>
                <a:latin typeface="Roboto" panose="02000000000000000000" pitchFamily="2" charset="0"/>
              </a:rPr>
              <a:t>Mechanic</a:t>
            </a:r>
            <a:r>
              <a:rPr lang="ro-RO" b="0" i="0" dirty="0">
                <a:solidFill>
                  <a:srgbClr val="3C4043"/>
                </a:solidFill>
                <a:effectLst/>
                <a:latin typeface="Roboto" panose="02000000000000000000" pitchFamily="2" charset="0"/>
              </a:rPr>
              <a:t> oferă defragmentarea discului și curățarea automată a discului. Are o funcție de verificare a stării PC-ului și îi menține pe utilizatori în siguranță în timpul navigării.</a:t>
            </a:r>
            <a:endParaRPr lang="ru-RU" dirty="0"/>
          </a:p>
        </p:txBody>
      </p:sp>
    </p:spTree>
    <p:extLst>
      <p:ext uri="{BB962C8B-B14F-4D97-AF65-F5344CB8AC3E}">
        <p14:creationId xmlns:p14="http://schemas.microsoft.com/office/powerpoint/2010/main" val="1863336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D7A0A9-4930-4D39-83FC-F906EB828765}"/>
              </a:ext>
            </a:extLst>
          </p:cNvPr>
          <p:cNvSpPr>
            <a:spLocks noGrp="1"/>
          </p:cNvSpPr>
          <p:nvPr>
            <p:ph type="title"/>
          </p:nvPr>
        </p:nvSpPr>
        <p:spPr>
          <a:xfrm>
            <a:off x="1097280" y="203200"/>
            <a:ext cx="10058400" cy="1283855"/>
          </a:xfrm>
        </p:spPr>
        <p:txBody>
          <a:bodyPr>
            <a:normAutofit/>
          </a:bodyPr>
          <a:lstStyle/>
          <a:p>
            <a:pPr algn="ctr"/>
            <a:r>
              <a:rPr lang="ro-RO" sz="4000" b="0" i="0" dirty="0">
                <a:solidFill>
                  <a:srgbClr val="3453E3"/>
                </a:solidFill>
                <a:effectLst/>
                <a:latin typeface="segoe ui" panose="020B0502040204020203" pitchFamily="34" charset="0"/>
              </a:rPr>
              <a:t>Cum deschizi Registrul Windows</a:t>
            </a:r>
            <a:br>
              <a:rPr lang="ro-RO" b="0" i="0" dirty="0">
                <a:solidFill>
                  <a:srgbClr val="3453E3"/>
                </a:solidFill>
                <a:effectLst/>
                <a:latin typeface="segoe ui" panose="020B0502040204020203" pitchFamily="34" charset="0"/>
              </a:rPr>
            </a:br>
            <a:endParaRPr lang="ru-RU" dirty="0"/>
          </a:p>
        </p:txBody>
      </p:sp>
      <p:sp>
        <p:nvSpPr>
          <p:cNvPr id="3" name="Объект 2">
            <a:extLst>
              <a:ext uri="{FF2B5EF4-FFF2-40B4-BE49-F238E27FC236}">
                <a16:creationId xmlns:a16="http://schemas.microsoft.com/office/drawing/2014/main" id="{AC812D1C-784E-4138-A57C-11B62D6D2402}"/>
              </a:ext>
            </a:extLst>
          </p:cNvPr>
          <p:cNvSpPr>
            <a:spLocks noGrp="1"/>
          </p:cNvSpPr>
          <p:nvPr>
            <p:ph idx="1"/>
          </p:nvPr>
        </p:nvSpPr>
        <p:spPr>
          <a:xfrm>
            <a:off x="1097280" y="1874982"/>
            <a:ext cx="10058400" cy="3994112"/>
          </a:xfrm>
        </p:spPr>
        <p:txBody>
          <a:bodyPr/>
          <a:lstStyle/>
          <a:p>
            <a:pPr indent="540000">
              <a:lnSpc>
                <a:spcPct val="150000"/>
              </a:lnSpc>
            </a:pPr>
            <a:r>
              <a:rPr lang="ro-RO" b="0" i="1" dirty="0">
                <a:solidFill>
                  <a:srgbClr val="212529"/>
                </a:solidFill>
                <a:effectLst/>
                <a:latin typeface="segoe ui" panose="020B0502040204020203" pitchFamily="34" charset="0"/>
              </a:rPr>
              <a:t>Registrul Windows</a:t>
            </a:r>
            <a:r>
              <a:rPr lang="ro-RO" b="0" i="0" dirty="0">
                <a:solidFill>
                  <a:srgbClr val="212529"/>
                </a:solidFill>
                <a:effectLst/>
                <a:latin typeface="segoe ui" panose="020B0502040204020203" pitchFamily="34" charset="0"/>
              </a:rPr>
              <a:t> este deschis și editat cu ajutorul unui instrument numit </a:t>
            </a:r>
            <a:r>
              <a:rPr lang="ro-RO" b="0" i="1" dirty="0">
                <a:solidFill>
                  <a:srgbClr val="212529"/>
                </a:solidFill>
                <a:effectLst/>
                <a:latin typeface="segoe ui" panose="020B0502040204020203" pitchFamily="34" charset="0"/>
              </a:rPr>
              <a:t>Registry Editor</a:t>
            </a:r>
            <a:r>
              <a:rPr lang="ro-RO" b="0" i="0" dirty="0">
                <a:solidFill>
                  <a:srgbClr val="212529"/>
                </a:solidFill>
                <a:effectLst/>
                <a:latin typeface="segoe ui" panose="020B0502040204020203" pitchFamily="34" charset="0"/>
              </a:rPr>
              <a:t>. Acest instrument este integrat în sistemul de operare și funcționează la fel în Windows 11 și Windows 10. Deși există mai multe </a:t>
            </a:r>
            <a:r>
              <a:rPr lang="ro-RO" b="0" i="0" u="none" strike="noStrike" dirty="0">
                <a:solidFill>
                  <a:srgbClr val="3453E3"/>
                </a:solidFill>
                <a:effectLst/>
                <a:latin typeface="segoe ui" panose="020B0502040204020203" pitchFamily="34" charset="0"/>
                <a:hlinkClick r:id="rId2"/>
              </a:rPr>
              <a:t>moduri de a deschide </a:t>
            </a:r>
            <a:r>
              <a:rPr lang="ro-RO" b="0" i="1" u="none" strike="noStrike" dirty="0">
                <a:solidFill>
                  <a:srgbClr val="3453E3"/>
                </a:solidFill>
                <a:effectLst/>
                <a:latin typeface="segoe ui" panose="020B0502040204020203" pitchFamily="34" charset="0"/>
                <a:hlinkClick r:id="rId2"/>
              </a:rPr>
              <a:t>Registry Editor</a:t>
            </a:r>
            <a:r>
              <a:rPr lang="ro-RO" b="0" i="0" dirty="0">
                <a:solidFill>
                  <a:srgbClr val="212529"/>
                </a:solidFill>
                <a:effectLst/>
                <a:latin typeface="segoe ui" panose="020B0502040204020203" pitchFamily="34" charset="0"/>
              </a:rPr>
              <a:t>, una dintre cele mai rapide este să folosești căutarea.</a:t>
            </a:r>
          </a:p>
          <a:p>
            <a:pPr indent="540000">
              <a:lnSpc>
                <a:spcPct val="150000"/>
              </a:lnSpc>
            </a:pPr>
            <a:r>
              <a:rPr lang="ro-RO" b="0" i="0" dirty="0">
                <a:solidFill>
                  <a:srgbClr val="212529"/>
                </a:solidFill>
                <a:effectLst/>
                <a:latin typeface="segoe ui" panose="020B0502040204020203" pitchFamily="34" charset="0"/>
              </a:rPr>
              <a:t>Dacă folosești Windows 10, scrie </a:t>
            </a:r>
            <a:r>
              <a:rPr lang="ro-RO" b="0" i="1" dirty="0" err="1">
                <a:solidFill>
                  <a:srgbClr val="212529"/>
                </a:solidFill>
                <a:effectLst/>
                <a:latin typeface="segoe ui" panose="020B0502040204020203" pitchFamily="34" charset="0"/>
              </a:rPr>
              <a:t>regedit</a:t>
            </a:r>
            <a:r>
              <a:rPr lang="ro-RO" b="0" i="0" dirty="0">
                <a:solidFill>
                  <a:srgbClr val="212529"/>
                </a:solidFill>
                <a:effectLst/>
                <a:latin typeface="segoe ui" panose="020B0502040204020203" pitchFamily="34" charset="0"/>
              </a:rPr>
              <a:t> în caseta de căutare de pe bara de activități și apoi apasă pe rezultatul </a:t>
            </a:r>
            <a:r>
              <a:rPr lang="ro-RO" b="0" i="1" dirty="0">
                <a:solidFill>
                  <a:srgbClr val="212529"/>
                </a:solidFill>
                <a:effectLst/>
                <a:latin typeface="segoe ui" panose="020B0502040204020203" pitchFamily="34" charset="0"/>
              </a:rPr>
              <a:t>Registry Editor</a:t>
            </a:r>
            <a:r>
              <a:rPr lang="ro-RO" b="0" i="0" dirty="0">
                <a:solidFill>
                  <a:srgbClr val="212529"/>
                </a:solidFill>
                <a:effectLst/>
                <a:latin typeface="segoe ui" panose="020B0502040204020203" pitchFamily="34" charset="0"/>
              </a:rPr>
              <a:t>.</a:t>
            </a:r>
          </a:p>
          <a:p>
            <a:pPr indent="540000">
              <a:lnSpc>
                <a:spcPct val="150000"/>
              </a:lnSpc>
            </a:pPr>
            <a:r>
              <a:rPr lang="ro-RO" dirty="0">
                <a:solidFill>
                  <a:srgbClr val="212529"/>
                </a:solidFill>
                <a:latin typeface="segoe ui" panose="020B0502040204020203" pitchFamily="34" charset="0"/>
              </a:rPr>
              <a:t>Analogic este și pentru </a:t>
            </a:r>
            <a:r>
              <a:rPr lang="ro-RO" b="0" i="0" dirty="0">
                <a:solidFill>
                  <a:srgbClr val="212529"/>
                </a:solidFill>
                <a:effectLst/>
                <a:latin typeface="segoe ui" panose="020B0502040204020203" pitchFamily="34" charset="0"/>
              </a:rPr>
              <a:t>Windows 11.</a:t>
            </a:r>
            <a:endParaRPr lang="ru-RU" dirty="0"/>
          </a:p>
        </p:txBody>
      </p:sp>
    </p:spTree>
    <p:extLst>
      <p:ext uri="{BB962C8B-B14F-4D97-AF65-F5344CB8AC3E}">
        <p14:creationId xmlns:p14="http://schemas.microsoft.com/office/powerpoint/2010/main" val="360528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8C800A-42D8-46EC-8EE8-4ACD37A5CC9D}"/>
              </a:ext>
            </a:extLst>
          </p:cNvPr>
          <p:cNvSpPr>
            <a:spLocks noGrp="1"/>
          </p:cNvSpPr>
          <p:nvPr>
            <p:ph type="title"/>
          </p:nvPr>
        </p:nvSpPr>
        <p:spPr/>
        <p:txBody>
          <a:bodyPr/>
          <a:lstStyle/>
          <a:p>
            <a:r>
              <a:rPr lang="ro-RO" dirty="0"/>
              <a:t>    </a:t>
            </a:r>
            <a:endParaRPr lang="ru-RU" dirty="0"/>
          </a:p>
        </p:txBody>
      </p:sp>
      <p:sp>
        <p:nvSpPr>
          <p:cNvPr id="3" name="Объект 2">
            <a:extLst>
              <a:ext uri="{FF2B5EF4-FFF2-40B4-BE49-F238E27FC236}">
                <a16:creationId xmlns:a16="http://schemas.microsoft.com/office/drawing/2014/main" id="{BD304289-790F-4C56-B771-7D89F0E685A7}"/>
              </a:ext>
            </a:extLst>
          </p:cNvPr>
          <p:cNvSpPr>
            <a:spLocks noGrp="1"/>
          </p:cNvSpPr>
          <p:nvPr>
            <p:ph idx="1"/>
          </p:nvPr>
        </p:nvSpPr>
        <p:spPr>
          <a:xfrm>
            <a:off x="1097280" y="1330036"/>
            <a:ext cx="10058400" cy="4539058"/>
          </a:xfrm>
        </p:spPr>
        <p:txBody>
          <a:bodyPr/>
          <a:lstStyle/>
          <a:p>
            <a:r>
              <a:rPr lang="ro-RO" dirty="0"/>
              <a:t>Rezultatul este:</a:t>
            </a:r>
          </a:p>
          <a:p>
            <a:endParaRPr lang="ru-RU" dirty="0"/>
          </a:p>
        </p:txBody>
      </p:sp>
      <p:pic>
        <p:nvPicPr>
          <p:cNvPr id="4" name="Рисунок 3">
            <a:extLst>
              <a:ext uri="{FF2B5EF4-FFF2-40B4-BE49-F238E27FC236}">
                <a16:creationId xmlns:a16="http://schemas.microsoft.com/office/drawing/2014/main" id="{D40CF45A-851F-4D86-ADF4-C077C8433040}"/>
              </a:ext>
            </a:extLst>
          </p:cNvPr>
          <p:cNvPicPr>
            <a:picLocks noChangeAspect="1"/>
          </p:cNvPicPr>
          <p:nvPr/>
        </p:nvPicPr>
        <p:blipFill>
          <a:blip r:embed="rId2"/>
          <a:stretch>
            <a:fillRect/>
          </a:stretch>
        </p:blipFill>
        <p:spPr>
          <a:xfrm>
            <a:off x="3009900" y="957262"/>
            <a:ext cx="6172200" cy="4943475"/>
          </a:xfrm>
          <a:prstGeom prst="rect">
            <a:avLst/>
          </a:prstGeom>
        </p:spPr>
      </p:pic>
    </p:spTree>
    <p:extLst>
      <p:ext uri="{BB962C8B-B14F-4D97-AF65-F5344CB8AC3E}">
        <p14:creationId xmlns:p14="http://schemas.microsoft.com/office/powerpoint/2010/main" val="2437713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F1F74E-75A5-4379-8B5C-A516CD13FAF0}"/>
              </a:ext>
            </a:extLst>
          </p:cNvPr>
          <p:cNvSpPr>
            <a:spLocks noGrp="1"/>
          </p:cNvSpPr>
          <p:nvPr>
            <p:ph type="title"/>
          </p:nvPr>
        </p:nvSpPr>
        <p:spPr>
          <a:xfrm>
            <a:off x="1097280" y="286604"/>
            <a:ext cx="10058400" cy="147506"/>
          </a:xfrm>
        </p:spPr>
        <p:txBody>
          <a:bodyPr>
            <a:normAutofit fontScale="90000"/>
          </a:bodyPr>
          <a:lstStyle/>
          <a:p>
            <a:r>
              <a:rPr lang="ro-RO" dirty="0"/>
              <a:t>    </a:t>
            </a:r>
            <a:endParaRPr lang="ru-RU" dirty="0"/>
          </a:p>
        </p:txBody>
      </p:sp>
      <p:sp>
        <p:nvSpPr>
          <p:cNvPr id="3" name="Объект 2">
            <a:extLst>
              <a:ext uri="{FF2B5EF4-FFF2-40B4-BE49-F238E27FC236}">
                <a16:creationId xmlns:a16="http://schemas.microsoft.com/office/drawing/2014/main" id="{34C698EC-3499-4FE2-A0F2-4D5B2DA18B22}"/>
              </a:ext>
            </a:extLst>
          </p:cNvPr>
          <p:cNvSpPr>
            <a:spLocks noGrp="1"/>
          </p:cNvSpPr>
          <p:nvPr>
            <p:ph idx="1"/>
          </p:nvPr>
        </p:nvSpPr>
        <p:spPr>
          <a:xfrm>
            <a:off x="1097280" y="286605"/>
            <a:ext cx="10058400" cy="5582490"/>
          </a:xfrm>
        </p:spPr>
        <p:txBody>
          <a:bodyPr/>
          <a:lstStyle/>
          <a:p>
            <a:pPr indent="450000" algn="l">
              <a:lnSpc>
                <a:spcPct val="150000"/>
              </a:lnSpc>
            </a:pPr>
            <a:r>
              <a:rPr lang="ro-RO" b="0" i="0" dirty="0">
                <a:solidFill>
                  <a:srgbClr val="212529"/>
                </a:solidFill>
                <a:effectLst/>
                <a:latin typeface="segoe ui" panose="020B0502040204020203" pitchFamily="34" charset="0"/>
              </a:rPr>
              <a:t>O alternativă pentru a accesa </a:t>
            </a:r>
            <a:r>
              <a:rPr lang="ro-RO" b="0" i="1" dirty="0">
                <a:solidFill>
                  <a:srgbClr val="212529"/>
                </a:solidFill>
                <a:effectLst/>
                <a:latin typeface="segoe ui" panose="020B0502040204020203" pitchFamily="34" charset="0"/>
              </a:rPr>
              <a:t>Registry Editor</a:t>
            </a:r>
            <a:r>
              <a:rPr lang="ro-RO" b="0" i="0" dirty="0">
                <a:solidFill>
                  <a:srgbClr val="212529"/>
                </a:solidFill>
                <a:effectLst/>
                <a:latin typeface="segoe ui" panose="020B0502040204020203" pitchFamily="34" charset="0"/>
              </a:rPr>
              <a:t>, care merge la fel în Windows 11 și Windows 10, este să folosești o comandă. Pentru a face asta, deschide </a:t>
            </a:r>
            <a:r>
              <a:rPr lang="ro-RO" b="0" i="1" dirty="0">
                <a:solidFill>
                  <a:srgbClr val="212529"/>
                </a:solidFill>
                <a:effectLst/>
                <a:latin typeface="segoe ui" panose="020B0502040204020203" pitchFamily="34" charset="0"/>
              </a:rPr>
              <a:t>Linia de comandă</a:t>
            </a:r>
            <a:r>
              <a:rPr lang="ro-RO" b="0" i="0" dirty="0">
                <a:solidFill>
                  <a:srgbClr val="212529"/>
                </a:solidFill>
                <a:effectLst/>
                <a:latin typeface="segoe ui" panose="020B0502040204020203" pitchFamily="34" charset="0"/>
              </a:rPr>
              <a:t>, </a:t>
            </a:r>
            <a:r>
              <a:rPr lang="ro-RO" b="0" i="1" dirty="0" err="1">
                <a:solidFill>
                  <a:srgbClr val="212529"/>
                </a:solidFill>
                <a:effectLst/>
                <a:latin typeface="segoe ui" panose="020B0502040204020203" pitchFamily="34" charset="0"/>
              </a:rPr>
              <a:t>PowerShell</a:t>
            </a:r>
            <a:r>
              <a:rPr lang="ro-RO" b="0" i="1" dirty="0">
                <a:solidFill>
                  <a:srgbClr val="212529"/>
                </a:solidFill>
                <a:effectLst/>
                <a:latin typeface="segoe ui" panose="020B0502040204020203" pitchFamily="34" charset="0"/>
              </a:rPr>
              <a:t> </a:t>
            </a:r>
            <a:r>
              <a:rPr lang="ro-RO" b="0" i="0" dirty="0">
                <a:solidFill>
                  <a:srgbClr val="212529"/>
                </a:solidFill>
                <a:effectLst/>
                <a:latin typeface="segoe ui" panose="020B0502040204020203" pitchFamily="34" charset="0"/>
              </a:rPr>
              <a:t>sau </a:t>
            </a:r>
            <a:r>
              <a:rPr lang="ro-RO" b="0" i="1" dirty="0">
                <a:solidFill>
                  <a:srgbClr val="212529"/>
                </a:solidFill>
                <a:effectLst/>
                <a:latin typeface="segoe ui" panose="020B0502040204020203" pitchFamily="34" charset="0"/>
              </a:rPr>
              <a:t>Windows Terminal </a:t>
            </a:r>
            <a:r>
              <a:rPr lang="ro-RO" b="0" i="0" dirty="0">
                <a:solidFill>
                  <a:srgbClr val="212529"/>
                </a:solidFill>
                <a:effectLst/>
                <a:latin typeface="segoe ui" panose="020B0502040204020203" pitchFamily="34" charset="0"/>
              </a:rPr>
              <a:t>și rulează această comandă:</a:t>
            </a:r>
          </a:p>
          <a:p>
            <a:pPr indent="450000" algn="l">
              <a:lnSpc>
                <a:spcPct val="150000"/>
              </a:lnSpc>
            </a:pPr>
            <a:r>
              <a:rPr lang="ro-RO" b="1" i="0" dirty="0" err="1">
                <a:solidFill>
                  <a:srgbClr val="313131"/>
                </a:solidFill>
                <a:effectLst/>
                <a:latin typeface="system-ui"/>
              </a:rPr>
              <a:t>Regedit</a:t>
            </a:r>
            <a:r>
              <a:rPr lang="ro-RO" b="1" i="0" dirty="0">
                <a:solidFill>
                  <a:srgbClr val="313131"/>
                </a:solidFill>
                <a:effectLst/>
                <a:latin typeface="system-ui"/>
              </a:rPr>
              <a:t> </a:t>
            </a:r>
          </a:p>
          <a:p>
            <a:endParaRPr lang="ru-RU" dirty="0"/>
          </a:p>
        </p:txBody>
      </p:sp>
      <p:pic>
        <p:nvPicPr>
          <p:cNvPr id="4" name="Рисунок 3">
            <a:extLst>
              <a:ext uri="{FF2B5EF4-FFF2-40B4-BE49-F238E27FC236}">
                <a16:creationId xmlns:a16="http://schemas.microsoft.com/office/drawing/2014/main" id="{C184FF8F-474F-4E63-93C9-387A936B844B}"/>
              </a:ext>
            </a:extLst>
          </p:cNvPr>
          <p:cNvPicPr>
            <a:picLocks noChangeAspect="1"/>
          </p:cNvPicPr>
          <p:nvPr/>
        </p:nvPicPr>
        <p:blipFill>
          <a:blip r:embed="rId2"/>
          <a:stretch>
            <a:fillRect/>
          </a:stretch>
        </p:blipFill>
        <p:spPr>
          <a:xfrm>
            <a:off x="3009900" y="1819275"/>
            <a:ext cx="6172200" cy="3219450"/>
          </a:xfrm>
          <a:prstGeom prst="rect">
            <a:avLst/>
          </a:prstGeom>
        </p:spPr>
      </p:pic>
    </p:spTree>
    <p:extLst>
      <p:ext uri="{BB962C8B-B14F-4D97-AF65-F5344CB8AC3E}">
        <p14:creationId xmlns:p14="http://schemas.microsoft.com/office/powerpoint/2010/main" val="117300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3F0087-6F31-4CF2-B9D8-5077A95FE016}"/>
              </a:ext>
            </a:extLst>
          </p:cNvPr>
          <p:cNvSpPr>
            <a:spLocks noGrp="1"/>
          </p:cNvSpPr>
          <p:nvPr>
            <p:ph type="title"/>
          </p:nvPr>
        </p:nvSpPr>
        <p:spPr>
          <a:xfrm>
            <a:off x="1097280" y="286604"/>
            <a:ext cx="10058400" cy="184452"/>
          </a:xfrm>
        </p:spPr>
        <p:txBody>
          <a:bodyPr>
            <a:normAutofit fontScale="90000"/>
          </a:bodyPr>
          <a:lstStyle/>
          <a:p>
            <a:r>
              <a:rPr lang="ro-RO" dirty="0"/>
              <a:t>     </a:t>
            </a:r>
            <a:endParaRPr lang="ru-RU" dirty="0"/>
          </a:p>
        </p:txBody>
      </p:sp>
      <p:sp>
        <p:nvSpPr>
          <p:cNvPr id="3" name="Объект 2">
            <a:extLst>
              <a:ext uri="{FF2B5EF4-FFF2-40B4-BE49-F238E27FC236}">
                <a16:creationId xmlns:a16="http://schemas.microsoft.com/office/drawing/2014/main" id="{F4EF74FA-9596-48BC-860F-B06EAE68FB7F}"/>
              </a:ext>
            </a:extLst>
          </p:cNvPr>
          <p:cNvSpPr>
            <a:spLocks noGrp="1"/>
          </p:cNvSpPr>
          <p:nvPr>
            <p:ph idx="1"/>
          </p:nvPr>
        </p:nvSpPr>
        <p:spPr>
          <a:xfrm>
            <a:off x="1097280" y="858981"/>
            <a:ext cx="10058400" cy="5421745"/>
          </a:xfrm>
        </p:spPr>
        <p:txBody>
          <a:bodyPr/>
          <a:lstStyle/>
          <a:p>
            <a:pPr>
              <a:lnSpc>
                <a:spcPct val="150000"/>
              </a:lnSpc>
            </a:pPr>
            <a:r>
              <a:rPr lang="ro-RO" b="0" i="0" dirty="0">
                <a:solidFill>
                  <a:srgbClr val="212529"/>
                </a:solidFill>
                <a:effectLst/>
                <a:latin typeface="segoe ui" panose="020B0502040204020203" pitchFamily="34" charset="0"/>
              </a:rPr>
              <a:t>Indiferent de metoda aleasă, iată ce ar trebui să vezi la deschiderea aplicației </a:t>
            </a:r>
            <a:r>
              <a:rPr lang="ro-RO" b="0" i="1" dirty="0">
                <a:solidFill>
                  <a:srgbClr val="212529"/>
                </a:solidFill>
                <a:effectLst/>
                <a:latin typeface="segoe ui" panose="020B0502040204020203" pitchFamily="34" charset="0"/>
              </a:rPr>
              <a:t>Registry Editor</a:t>
            </a:r>
            <a:r>
              <a:rPr lang="ro-RO" b="0" i="0" dirty="0">
                <a:solidFill>
                  <a:srgbClr val="212529"/>
                </a:solidFill>
                <a:effectLst/>
                <a:latin typeface="segoe ui" panose="020B0502040204020203" pitchFamily="34" charset="0"/>
              </a:rPr>
              <a:t>:</a:t>
            </a:r>
            <a:endParaRPr lang="ru-RU" dirty="0"/>
          </a:p>
        </p:txBody>
      </p:sp>
      <p:pic>
        <p:nvPicPr>
          <p:cNvPr id="4" name="Рисунок 3">
            <a:extLst>
              <a:ext uri="{FF2B5EF4-FFF2-40B4-BE49-F238E27FC236}">
                <a16:creationId xmlns:a16="http://schemas.microsoft.com/office/drawing/2014/main" id="{604268C7-3A78-436A-956B-79ACDF3DE7D9}"/>
              </a:ext>
            </a:extLst>
          </p:cNvPr>
          <p:cNvPicPr>
            <a:picLocks noChangeAspect="1"/>
          </p:cNvPicPr>
          <p:nvPr/>
        </p:nvPicPr>
        <p:blipFill>
          <a:blip r:embed="rId2"/>
          <a:stretch>
            <a:fillRect/>
          </a:stretch>
        </p:blipFill>
        <p:spPr>
          <a:xfrm>
            <a:off x="3009900" y="1911927"/>
            <a:ext cx="6172200" cy="4087091"/>
          </a:xfrm>
          <a:prstGeom prst="rect">
            <a:avLst/>
          </a:prstGeom>
        </p:spPr>
      </p:pic>
    </p:spTree>
    <p:extLst>
      <p:ext uri="{BB962C8B-B14F-4D97-AF65-F5344CB8AC3E}">
        <p14:creationId xmlns:p14="http://schemas.microsoft.com/office/powerpoint/2010/main" val="3077684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5F612A-4170-462E-9CD6-3666AEB1A918}"/>
              </a:ext>
            </a:extLst>
          </p:cNvPr>
          <p:cNvSpPr>
            <a:spLocks noGrp="1"/>
          </p:cNvSpPr>
          <p:nvPr>
            <p:ph type="title"/>
          </p:nvPr>
        </p:nvSpPr>
        <p:spPr>
          <a:xfrm>
            <a:off x="1097280" y="818148"/>
            <a:ext cx="10058400" cy="365760"/>
          </a:xfrm>
        </p:spPr>
        <p:txBody>
          <a:bodyPr>
            <a:normAutofit fontScale="90000"/>
          </a:bodyPr>
          <a:lstStyle/>
          <a:p>
            <a:r>
              <a:rPr lang="ro-RO" b="0" i="0" dirty="0">
                <a:effectLst/>
                <a:latin typeface="Linux Libertine"/>
              </a:rPr>
              <a:t>Registru Windows</a:t>
            </a:r>
            <a:br>
              <a:rPr lang="ro-RO" b="0" i="0" dirty="0">
                <a:effectLst/>
                <a:latin typeface="Linux Libertine"/>
              </a:rPr>
            </a:br>
            <a:endParaRPr lang="ru-RU" dirty="0"/>
          </a:p>
        </p:txBody>
      </p:sp>
      <p:sp>
        <p:nvSpPr>
          <p:cNvPr id="3" name="Объект 2">
            <a:extLst>
              <a:ext uri="{FF2B5EF4-FFF2-40B4-BE49-F238E27FC236}">
                <a16:creationId xmlns:a16="http://schemas.microsoft.com/office/drawing/2014/main" id="{8CF43990-FE7A-4BC5-A77F-2345807B2D25}"/>
              </a:ext>
            </a:extLst>
          </p:cNvPr>
          <p:cNvSpPr>
            <a:spLocks noGrp="1"/>
          </p:cNvSpPr>
          <p:nvPr>
            <p:ph idx="1"/>
          </p:nvPr>
        </p:nvSpPr>
        <p:spPr>
          <a:xfrm>
            <a:off x="1097280" y="818147"/>
            <a:ext cx="10058400" cy="5380521"/>
          </a:xfrm>
        </p:spPr>
        <p:txBody>
          <a:bodyPr>
            <a:normAutofit fontScale="92500" lnSpcReduction="20000"/>
          </a:bodyPr>
          <a:lstStyle/>
          <a:p>
            <a:pPr algn="just">
              <a:lnSpc>
                <a:spcPct val="120000"/>
              </a:lnSpc>
            </a:pPr>
            <a:r>
              <a:rPr lang="ro-RO" b="1" i="0" dirty="0">
                <a:solidFill>
                  <a:srgbClr val="202122"/>
                </a:solidFill>
                <a:effectLst/>
                <a:latin typeface="Arial" panose="020B0604020202020204" pitchFamily="34" charset="0"/>
              </a:rPr>
              <a:t>Registru Windows</a:t>
            </a:r>
            <a:r>
              <a:rPr lang="ro-RO" b="0" i="0" dirty="0">
                <a:solidFill>
                  <a:srgbClr val="202122"/>
                </a:solidFill>
                <a:effectLst/>
                <a:latin typeface="Arial" panose="020B0604020202020204" pitchFamily="34" charset="0"/>
              </a:rPr>
              <a:t> (</a:t>
            </a:r>
            <a:r>
              <a:rPr lang="ro-RO" b="0" i="1" dirty="0">
                <a:solidFill>
                  <a:srgbClr val="202122"/>
                </a:solidFill>
                <a:effectLst/>
                <a:latin typeface="Arial" panose="020B0604020202020204" pitchFamily="34" charset="0"/>
              </a:rPr>
              <a:t>Windows Registry</a:t>
            </a:r>
            <a:r>
              <a:rPr lang="ro-RO" b="0" i="0" dirty="0">
                <a:solidFill>
                  <a:srgbClr val="202122"/>
                </a:solidFill>
                <a:effectLst/>
                <a:latin typeface="Arial" panose="020B0604020202020204" pitchFamily="34" charset="0"/>
              </a:rPr>
              <a:t>) este o bază de date ce conține configurările și opțiunile sistemului de operare </a:t>
            </a:r>
            <a:r>
              <a:rPr lang="ro-RO" b="0" i="0" u="none" strike="noStrike" dirty="0">
                <a:solidFill>
                  <a:srgbClr val="202122"/>
                </a:solidFill>
                <a:effectLst/>
                <a:latin typeface="Arial" panose="020B0604020202020204" pitchFamily="34" charset="0"/>
                <a:hlinkClick r:id="rId2" tooltip="Microsoft Windows"/>
              </a:rPr>
              <a:t>Windows</a:t>
            </a:r>
            <a:r>
              <a:rPr lang="ro-RO" b="0" i="0" dirty="0">
                <a:solidFill>
                  <a:srgbClr val="202122"/>
                </a:solidFill>
                <a:effectLst/>
                <a:latin typeface="Arial" panose="020B0604020202020204" pitchFamily="34" charset="0"/>
              </a:rPr>
              <a:t>. A fost introdus în 1992. Conține setări atât pentru componentele sistemului de operare, cât și pentru aplicațiile care rulează pe această platformă și care au decis să folosească registrul.</a:t>
            </a:r>
          </a:p>
          <a:p>
            <a:pPr algn="just">
              <a:lnSpc>
                <a:spcPct val="120000"/>
              </a:lnSpc>
            </a:pPr>
            <a:r>
              <a:rPr lang="ro-RO" b="0" i="0" dirty="0">
                <a:solidFill>
                  <a:srgbClr val="202122"/>
                </a:solidFill>
                <a:effectLst/>
                <a:latin typeface="Arial" panose="020B0604020202020204" pitchFamily="34" charset="0"/>
              </a:rPr>
              <a:t>Folosirea registrului se face distinct de către utilizator și de către sistemul de operare.</a:t>
            </a:r>
          </a:p>
          <a:p>
            <a:pPr algn="just">
              <a:lnSpc>
                <a:spcPct val="120000"/>
              </a:lnSpc>
            </a:pPr>
            <a:r>
              <a:rPr lang="ro-RO" b="0" i="0" dirty="0">
                <a:solidFill>
                  <a:srgbClr val="202122"/>
                </a:solidFill>
                <a:effectLst/>
                <a:latin typeface="Arial" panose="020B0604020202020204" pitchFamily="34" charset="0"/>
              </a:rPr>
              <a:t>Registrul Windows a fost introdus pentru a organiza informațiile care au fost stocate anterior în multe fișiere INI, pentru a oferi un singur mecanism (API) pentru scrierea / citirea setărilor și pentru a scăpa de problemele numelor scurte, lipsa drepturilor de acces și accesul lent la fișierele </a:t>
            </a:r>
            <a:r>
              <a:rPr lang="ro-RO" b="0" i="0" dirty="0" err="1">
                <a:solidFill>
                  <a:srgbClr val="202122"/>
                </a:solidFill>
                <a:effectLst/>
                <a:latin typeface="Arial" panose="020B0604020202020204" pitchFamily="34" charset="0"/>
              </a:rPr>
              <a:t>ini</a:t>
            </a:r>
            <a:r>
              <a:rPr lang="ro-RO" b="0" i="0" dirty="0">
                <a:solidFill>
                  <a:srgbClr val="202122"/>
                </a:solidFill>
                <a:effectLst/>
                <a:latin typeface="Arial" panose="020B0604020202020204" pitchFamily="34" charset="0"/>
              </a:rPr>
              <a:t> stocate pe sistemul de fișiere FAT16, care a avut probleme serioase de performanță la căutarea fișierelor în directoare cu un număr mare de ele. În cele din urmă, odată cu apariția sistemului de fișiere NTFS, problemele rezolvate de registru au dispărut, dar registrul a rămas din cauza compatibilității inverse și este prezent în toate versiunile de Windows, inclusiv cea mai recentă. Deoarece în prezent nu există premise reale pentru utilizarea unui astfel de mecanism, Microsoft Windows este singurul sistem de operare utilizat astăzi (în afară de </a:t>
            </a:r>
            <a:r>
              <a:rPr lang="ro-RO" b="0" i="0" dirty="0" err="1">
                <a:solidFill>
                  <a:srgbClr val="202122"/>
                </a:solidFill>
                <a:effectLst/>
                <a:latin typeface="Arial" panose="020B0604020202020204" pitchFamily="34" charset="0"/>
              </a:rPr>
              <a:t>ReactOS</a:t>
            </a:r>
            <a:r>
              <a:rPr lang="ro-RO" b="0" i="0" dirty="0">
                <a:solidFill>
                  <a:srgbClr val="202122"/>
                </a:solidFill>
                <a:effectLst/>
                <a:latin typeface="Arial" panose="020B0604020202020204" pitchFamily="34" charset="0"/>
              </a:rPr>
              <a:t> și </a:t>
            </a:r>
            <a:r>
              <a:rPr lang="ro-RO" b="0" i="0" dirty="0" err="1">
                <a:solidFill>
                  <a:srgbClr val="202122"/>
                </a:solidFill>
                <a:effectLst/>
                <a:latin typeface="Arial" panose="020B0604020202020204" pitchFamily="34" charset="0"/>
              </a:rPr>
              <a:t>eComStation</a:t>
            </a:r>
            <a:r>
              <a:rPr lang="ro-RO" b="0" i="0" dirty="0">
                <a:solidFill>
                  <a:srgbClr val="202122"/>
                </a:solidFill>
                <a:effectLst/>
                <a:latin typeface="Arial" panose="020B0604020202020204" pitchFamily="34" charset="0"/>
              </a:rPr>
              <a:t>) care utilizează mecanismul de registru al sistemului de operare.</a:t>
            </a:r>
          </a:p>
          <a:p>
            <a:endParaRPr lang="ru-RU" dirty="0"/>
          </a:p>
        </p:txBody>
      </p:sp>
    </p:spTree>
    <p:extLst>
      <p:ext uri="{BB962C8B-B14F-4D97-AF65-F5344CB8AC3E}">
        <p14:creationId xmlns:p14="http://schemas.microsoft.com/office/powerpoint/2010/main" val="1050921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210D7A-16A2-414B-8B45-5CC523B10E79}"/>
              </a:ext>
            </a:extLst>
          </p:cNvPr>
          <p:cNvSpPr>
            <a:spLocks noGrp="1"/>
          </p:cNvSpPr>
          <p:nvPr>
            <p:ph type="title"/>
          </p:nvPr>
        </p:nvSpPr>
        <p:spPr>
          <a:xfrm>
            <a:off x="1097280" y="822313"/>
            <a:ext cx="10058400" cy="646269"/>
          </a:xfrm>
        </p:spPr>
        <p:txBody>
          <a:bodyPr>
            <a:normAutofit fontScale="90000"/>
          </a:bodyPr>
          <a:lstStyle/>
          <a:p>
            <a:pPr algn="ctr"/>
            <a:r>
              <a:rPr lang="ro-RO" b="0" i="0" dirty="0">
                <a:solidFill>
                  <a:srgbClr val="3453E3"/>
                </a:solidFill>
                <a:effectLst/>
                <a:latin typeface="Segoe ui" panose="020B0502040204020203" pitchFamily="34" charset="0"/>
              </a:rPr>
              <a:t>Ce este Registrul Windows?</a:t>
            </a:r>
            <a:br>
              <a:rPr lang="ro-RO" b="0" i="0" dirty="0">
                <a:solidFill>
                  <a:srgbClr val="3453E3"/>
                </a:solidFill>
                <a:effectLst/>
                <a:latin typeface="Segoe ui" panose="020B0502040204020203" pitchFamily="34" charset="0"/>
              </a:rPr>
            </a:br>
            <a:endParaRPr lang="ru-RU" dirty="0"/>
          </a:p>
        </p:txBody>
      </p:sp>
      <p:sp>
        <p:nvSpPr>
          <p:cNvPr id="3" name="Объект 2">
            <a:extLst>
              <a:ext uri="{FF2B5EF4-FFF2-40B4-BE49-F238E27FC236}">
                <a16:creationId xmlns:a16="http://schemas.microsoft.com/office/drawing/2014/main" id="{11D10170-B450-47C5-A26E-E89DD41243E5}"/>
              </a:ext>
            </a:extLst>
          </p:cNvPr>
          <p:cNvSpPr>
            <a:spLocks noGrp="1"/>
          </p:cNvSpPr>
          <p:nvPr>
            <p:ph idx="1"/>
          </p:nvPr>
        </p:nvSpPr>
        <p:spPr>
          <a:xfrm>
            <a:off x="1097280" y="1265383"/>
            <a:ext cx="10058400" cy="4996872"/>
          </a:xfrm>
        </p:spPr>
        <p:txBody>
          <a:bodyPr>
            <a:normAutofit/>
          </a:bodyPr>
          <a:lstStyle/>
          <a:p>
            <a:pPr algn="just">
              <a:lnSpc>
                <a:spcPct val="150000"/>
              </a:lnSpc>
            </a:pPr>
            <a:r>
              <a:rPr lang="ro-RO" b="0" i="0" dirty="0">
                <a:solidFill>
                  <a:srgbClr val="212529"/>
                </a:solidFill>
                <a:effectLst/>
                <a:latin typeface="Segoe ui" panose="020B0502040204020203" pitchFamily="34" charset="0"/>
              </a:rPr>
              <a:t>Toate sistemele de operare Windows  își stochează informațiile de configurare într-o bază de date. Această bază de date se numește </a:t>
            </a:r>
            <a:r>
              <a:rPr lang="ro-RO" b="0" i="1" dirty="0">
                <a:solidFill>
                  <a:srgbClr val="212529"/>
                </a:solidFill>
                <a:effectLst/>
                <a:latin typeface="Segoe ui" panose="020B0502040204020203" pitchFamily="34" charset="0"/>
              </a:rPr>
              <a:t>Registrul Windows</a:t>
            </a:r>
            <a:r>
              <a:rPr lang="ro-RO" b="0" i="0" dirty="0">
                <a:solidFill>
                  <a:srgbClr val="212529"/>
                </a:solidFill>
                <a:effectLst/>
                <a:latin typeface="Segoe ui" panose="020B0502040204020203" pitchFamily="34" charset="0"/>
              </a:rPr>
              <a:t>. </a:t>
            </a:r>
            <a:r>
              <a:rPr lang="ro-RO" b="0" i="1" dirty="0">
                <a:solidFill>
                  <a:srgbClr val="212529"/>
                </a:solidFill>
                <a:effectLst/>
                <a:latin typeface="Segoe ui" panose="020B0502040204020203" pitchFamily="34" charset="0"/>
              </a:rPr>
              <a:t>Registrul Windows</a:t>
            </a:r>
            <a:r>
              <a:rPr lang="ro-RO" b="0" i="0" dirty="0">
                <a:solidFill>
                  <a:srgbClr val="212529"/>
                </a:solidFill>
                <a:effectLst/>
                <a:latin typeface="Segoe ui" panose="020B0502040204020203" pitchFamily="34" charset="0"/>
              </a:rPr>
              <a:t> conține </a:t>
            </a:r>
            <a:r>
              <a:rPr lang="ro-RO" b="0" i="0" dirty="0" err="1">
                <a:solidFill>
                  <a:srgbClr val="212529"/>
                </a:solidFill>
                <a:effectLst/>
                <a:latin typeface="Segoe ui" panose="020B0502040204020203" pitchFamily="34" charset="0"/>
              </a:rPr>
              <a:t>profile</a:t>
            </a:r>
            <a:r>
              <a:rPr lang="ro-RO" b="0" i="0" dirty="0">
                <a:solidFill>
                  <a:srgbClr val="212529"/>
                </a:solidFill>
                <a:effectLst/>
                <a:latin typeface="Segoe ui" panose="020B0502040204020203" pitchFamily="34" charset="0"/>
              </a:rPr>
              <a:t> cu opțiuni de configurare pentru fiecare cont de utilizator de pe calculatorul sau dispozitivul tău cu Windows, pentru a separa setările între utilizatori.</a:t>
            </a:r>
          </a:p>
          <a:p>
            <a:pPr algn="just">
              <a:lnSpc>
                <a:spcPct val="150000"/>
              </a:lnSpc>
            </a:pPr>
            <a:r>
              <a:rPr lang="ro-RO" b="0" i="0" dirty="0">
                <a:solidFill>
                  <a:srgbClr val="292929"/>
                </a:solidFill>
                <a:effectLst/>
                <a:latin typeface="Open Sans" panose="020B0606030504020204" pitchFamily="34" charset="0"/>
              </a:rPr>
              <a:t>Registrul este un factor critic pentru stabilitatea, fiabilitatea si performanța unui computer. Majoritatea problemelor computerului sunt cauzate de erori de registru ale sistemului. Cheile de registru nevalide lăsate ca urme de aplicații care nu mai sunt utilizate sau dezinstalate de pe computer si așa mai departe, pot cauza probleme, inclusiv degradarea performantei sistemului in termeni de viteza de operare, fiabilitate, blocări si așa mai departe.</a:t>
            </a:r>
            <a:endParaRPr lang="ru-RU" dirty="0"/>
          </a:p>
        </p:txBody>
      </p:sp>
    </p:spTree>
    <p:extLst>
      <p:ext uri="{BB962C8B-B14F-4D97-AF65-F5344CB8AC3E}">
        <p14:creationId xmlns:p14="http://schemas.microsoft.com/office/powerpoint/2010/main" val="881121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B5F2A5-A7C7-4B52-979D-65F23801D153}"/>
              </a:ext>
            </a:extLst>
          </p:cNvPr>
          <p:cNvSpPr>
            <a:spLocks noGrp="1"/>
          </p:cNvSpPr>
          <p:nvPr>
            <p:ph type="title"/>
          </p:nvPr>
        </p:nvSpPr>
        <p:spPr>
          <a:xfrm>
            <a:off x="1097280" y="831273"/>
            <a:ext cx="10058400" cy="157633"/>
          </a:xfrm>
        </p:spPr>
        <p:txBody>
          <a:bodyPr>
            <a:normAutofit fontScale="90000"/>
          </a:bodyPr>
          <a:lstStyle/>
          <a:p>
            <a:r>
              <a:rPr lang="ro-RO" dirty="0">
                <a:solidFill>
                  <a:srgbClr val="0070C0"/>
                </a:solidFill>
                <a:effectLst/>
                <a:latin typeface="Open Sans" panose="020B0606030504020204" pitchFamily="34" charset="0"/>
              </a:rPr>
              <a:t>Structura Registrului Windows</a:t>
            </a:r>
            <a:endParaRPr lang="ru-RU" dirty="0">
              <a:solidFill>
                <a:srgbClr val="0070C0"/>
              </a:solidFill>
            </a:endParaRPr>
          </a:p>
        </p:txBody>
      </p:sp>
      <p:sp>
        <p:nvSpPr>
          <p:cNvPr id="3" name="Объект 2">
            <a:extLst>
              <a:ext uri="{FF2B5EF4-FFF2-40B4-BE49-F238E27FC236}">
                <a16:creationId xmlns:a16="http://schemas.microsoft.com/office/drawing/2014/main" id="{C644AF4A-97E1-48FD-AD47-42CFC846A249}"/>
              </a:ext>
            </a:extLst>
          </p:cNvPr>
          <p:cNvSpPr>
            <a:spLocks noGrp="1"/>
          </p:cNvSpPr>
          <p:nvPr>
            <p:ph idx="1"/>
          </p:nvPr>
        </p:nvSpPr>
        <p:spPr/>
        <p:txBody>
          <a:bodyPr>
            <a:normAutofit/>
          </a:bodyPr>
          <a:lstStyle/>
          <a:p>
            <a:pPr algn="just">
              <a:lnSpc>
                <a:spcPct val="200000"/>
              </a:lnSpc>
            </a:pPr>
            <a:r>
              <a:rPr lang="ro-RO" b="0" i="0" dirty="0">
                <a:solidFill>
                  <a:srgbClr val="292929"/>
                </a:solidFill>
                <a:effectLst/>
                <a:latin typeface="Open Sans" panose="020B0606030504020204" pitchFamily="34" charset="0"/>
              </a:rPr>
              <a:t>Registrul Windows are o structura similara cu dosarele si fișierele Windows.</a:t>
            </a:r>
          </a:p>
          <a:p>
            <a:pPr algn="just">
              <a:lnSpc>
                <a:spcPct val="200000"/>
              </a:lnSpc>
            </a:pPr>
            <a:r>
              <a:rPr lang="ro-RO" b="0" i="0" dirty="0">
                <a:solidFill>
                  <a:srgbClr val="292929"/>
                </a:solidFill>
                <a:effectLst/>
                <a:latin typeface="Open Sans" panose="020B0606030504020204" pitchFamily="34" charset="0"/>
              </a:rPr>
              <a:t> 1. Fiecare dosar principal este numit </a:t>
            </a:r>
            <a:r>
              <a:rPr lang="ro-RO" b="0" i="0" dirty="0">
                <a:solidFill>
                  <a:srgbClr val="0070C0"/>
                </a:solidFill>
                <a:effectLst/>
                <a:latin typeface="Open Sans" panose="020B0606030504020204" pitchFamily="34" charset="0"/>
              </a:rPr>
              <a:t>“stup”. </a:t>
            </a:r>
          </a:p>
          <a:p>
            <a:pPr algn="just">
              <a:lnSpc>
                <a:spcPct val="200000"/>
              </a:lnSpc>
            </a:pPr>
            <a:r>
              <a:rPr lang="ro-RO" b="0" i="0" dirty="0">
                <a:solidFill>
                  <a:srgbClr val="292929"/>
                </a:solidFill>
                <a:effectLst/>
                <a:latin typeface="Open Sans" panose="020B0606030504020204" pitchFamily="34" charset="0"/>
              </a:rPr>
              <a:t>2. Fiecare “stup” conține subfoldere numite </a:t>
            </a:r>
            <a:r>
              <a:rPr lang="ro-RO" b="0" i="0" dirty="0">
                <a:solidFill>
                  <a:srgbClr val="0070C0"/>
                </a:solidFill>
                <a:effectLst/>
                <a:latin typeface="Open Sans" panose="020B0606030504020204" pitchFamily="34" charset="0"/>
              </a:rPr>
              <a:t>Chei. </a:t>
            </a:r>
          </a:p>
          <a:p>
            <a:pPr algn="just">
              <a:lnSpc>
                <a:spcPct val="200000"/>
              </a:lnSpc>
            </a:pPr>
            <a:r>
              <a:rPr lang="ro-RO" b="0" i="0" dirty="0">
                <a:solidFill>
                  <a:srgbClr val="292929"/>
                </a:solidFill>
                <a:effectLst/>
                <a:latin typeface="Open Sans" panose="020B0606030504020204" pitchFamily="34" charset="0"/>
              </a:rPr>
              <a:t>3. Aceste Chei conțin </a:t>
            </a:r>
            <a:r>
              <a:rPr lang="ro-RO" dirty="0">
                <a:solidFill>
                  <a:srgbClr val="0070C0"/>
                </a:solidFill>
                <a:latin typeface="Open Sans" panose="020B0606030504020204" pitchFamily="34" charset="0"/>
              </a:rPr>
              <a:t>S</a:t>
            </a:r>
            <a:r>
              <a:rPr lang="ro-RO" b="0" i="0" dirty="0">
                <a:solidFill>
                  <a:srgbClr val="0070C0"/>
                </a:solidFill>
                <a:effectLst/>
                <a:latin typeface="Open Sans" panose="020B0606030504020204" pitchFamily="34" charset="0"/>
              </a:rPr>
              <a:t>ub-cheie</a:t>
            </a:r>
            <a:r>
              <a:rPr lang="ro-RO" b="0" i="0" dirty="0">
                <a:solidFill>
                  <a:srgbClr val="292929"/>
                </a:solidFill>
                <a:effectLst/>
                <a:latin typeface="Open Sans" panose="020B0606030504020204" pitchFamily="34" charset="0"/>
              </a:rPr>
              <a:t> cu valori de configurare pentru fiecare program software / componenta de sistem a computerului. </a:t>
            </a:r>
            <a:endParaRPr lang="ru-RU" dirty="0"/>
          </a:p>
        </p:txBody>
      </p:sp>
    </p:spTree>
    <p:extLst>
      <p:ext uri="{BB962C8B-B14F-4D97-AF65-F5344CB8AC3E}">
        <p14:creationId xmlns:p14="http://schemas.microsoft.com/office/powerpoint/2010/main" val="868782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C5D93F-3625-441C-B47A-BB1A43FE658A}"/>
              </a:ext>
            </a:extLst>
          </p:cNvPr>
          <p:cNvSpPr>
            <a:spLocks noGrp="1"/>
          </p:cNvSpPr>
          <p:nvPr>
            <p:ph type="title"/>
          </p:nvPr>
        </p:nvSpPr>
        <p:spPr>
          <a:xfrm>
            <a:off x="1097280" y="812800"/>
            <a:ext cx="10058400" cy="618836"/>
          </a:xfrm>
        </p:spPr>
        <p:txBody>
          <a:bodyPr>
            <a:normAutofit fontScale="90000"/>
          </a:bodyPr>
          <a:lstStyle/>
          <a:p>
            <a:pPr algn="ctr"/>
            <a:r>
              <a:rPr lang="ro-RO" b="0" i="0" dirty="0">
                <a:solidFill>
                  <a:srgbClr val="3453E3"/>
                </a:solidFill>
                <a:effectLst/>
                <a:latin typeface="Segoe ui" panose="020B0502040204020203" pitchFamily="34" charset="0"/>
              </a:rPr>
              <a:t>Ce face Registrul Windows?</a:t>
            </a:r>
            <a:br>
              <a:rPr lang="ro-RO" b="0" i="0" dirty="0">
                <a:solidFill>
                  <a:srgbClr val="3453E3"/>
                </a:solidFill>
                <a:effectLst/>
                <a:latin typeface="Segoe ui" panose="020B0502040204020203" pitchFamily="34" charset="0"/>
              </a:rPr>
            </a:br>
            <a:endParaRPr lang="ru-RU" dirty="0"/>
          </a:p>
        </p:txBody>
      </p:sp>
      <p:sp>
        <p:nvSpPr>
          <p:cNvPr id="3" name="Объект 2">
            <a:extLst>
              <a:ext uri="{FF2B5EF4-FFF2-40B4-BE49-F238E27FC236}">
                <a16:creationId xmlns:a16="http://schemas.microsoft.com/office/drawing/2014/main" id="{D94BAF0D-96F1-4A22-A7A1-94A64CE65A77}"/>
              </a:ext>
            </a:extLst>
          </p:cNvPr>
          <p:cNvSpPr>
            <a:spLocks noGrp="1"/>
          </p:cNvSpPr>
          <p:nvPr>
            <p:ph idx="1"/>
          </p:nvPr>
        </p:nvSpPr>
        <p:spPr>
          <a:xfrm>
            <a:off x="1097280" y="1265382"/>
            <a:ext cx="10058400" cy="4941454"/>
          </a:xfrm>
        </p:spPr>
        <p:txBody>
          <a:bodyPr>
            <a:normAutofit/>
          </a:bodyPr>
          <a:lstStyle/>
          <a:p>
            <a:pPr algn="just">
              <a:lnSpc>
                <a:spcPct val="150000"/>
              </a:lnSpc>
            </a:pPr>
            <a:r>
              <a:rPr lang="ro-RO" b="0" i="0" dirty="0">
                <a:solidFill>
                  <a:srgbClr val="212529"/>
                </a:solidFill>
                <a:effectLst/>
                <a:latin typeface="Segoe ui" panose="020B0502040204020203" pitchFamily="34" charset="0"/>
              </a:rPr>
              <a:t>Windows folosește cheile și valorile din </a:t>
            </a:r>
            <a:r>
              <a:rPr lang="ro-RO" b="0" i="1" dirty="0">
                <a:solidFill>
                  <a:srgbClr val="212529"/>
                </a:solidFill>
                <a:effectLst/>
                <a:latin typeface="Segoe ui" panose="020B0502040204020203" pitchFamily="34" charset="0"/>
              </a:rPr>
              <a:t>Registru </a:t>
            </a:r>
            <a:r>
              <a:rPr lang="ro-RO" b="0" i="0" dirty="0">
                <a:solidFill>
                  <a:srgbClr val="212529"/>
                </a:solidFill>
                <a:effectLst/>
                <a:latin typeface="Segoe ui" panose="020B0502040204020203" pitchFamily="34" charset="0"/>
              </a:rPr>
              <a:t>pentru a ști ce setări să aplice pentru toate instrumentele și caracteristicile sale, dispozitivele hardware și  aplicații software.</a:t>
            </a:r>
          </a:p>
          <a:p>
            <a:pPr algn="l"/>
            <a:r>
              <a:rPr lang="ro-RO" b="0" i="0" dirty="0">
                <a:solidFill>
                  <a:srgbClr val="212529"/>
                </a:solidFill>
                <a:effectLst/>
                <a:latin typeface="Segoe ui" panose="020B0502040204020203" pitchFamily="34" charset="0"/>
              </a:rPr>
              <a:t>Baza de date reprezentată de </a:t>
            </a:r>
            <a:r>
              <a:rPr lang="ro-RO" b="0" i="1" dirty="0">
                <a:solidFill>
                  <a:srgbClr val="212529"/>
                </a:solidFill>
                <a:effectLst/>
                <a:latin typeface="Segoe ui" panose="020B0502040204020203" pitchFamily="34" charset="0"/>
              </a:rPr>
              <a:t>Registrul Windows</a:t>
            </a:r>
            <a:r>
              <a:rPr lang="ro-RO" b="0" i="0" dirty="0">
                <a:solidFill>
                  <a:srgbClr val="212529"/>
                </a:solidFill>
                <a:effectLst/>
                <a:latin typeface="Segoe ui" panose="020B0502040204020203" pitchFamily="34" charset="0"/>
              </a:rPr>
              <a:t> stochează setări care controlează următoarele aspecte:</a:t>
            </a:r>
          </a:p>
          <a:p>
            <a:pPr algn="l">
              <a:buFont typeface="Arial" panose="020B0604020202020204" pitchFamily="34" charset="0"/>
              <a:buChar char="•"/>
            </a:pPr>
            <a:r>
              <a:rPr lang="ro-RO" b="0" i="0" dirty="0">
                <a:solidFill>
                  <a:srgbClr val="212529"/>
                </a:solidFill>
                <a:effectLst/>
                <a:latin typeface="Segoe ui" panose="020B0502040204020203" pitchFamily="34" charset="0"/>
              </a:rPr>
              <a:t> Cum funcționează driverele dispozitivelor hardware în Windows</a:t>
            </a:r>
          </a:p>
          <a:p>
            <a:pPr algn="l">
              <a:buFont typeface="Arial" panose="020B0604020202020204" pitchFamily="34" charset="0"/>
              <a:buChar char="•"/>
            </a:pPr>
            <a:r>
              <a:rPr lang="ro-RO" b="0" i="0" dirty="0">
                <a:solidFill>
                  <a:srgbClr val="212529"/>
                </a:solidFill>
                <a:effectLst/>
                <a:latin typeface="Segoe ui" panose="020B0502040204020203" pitchFamily="34" charset="0"/>
              </a:rPr>
              <a:t> Cum sunt configurate caracteristicile și opțiunile sistemului de operare în </a:t>
            </a:r>
            <a:r>
              <a:rPr lang="ro-RO" b="0" i="0" u="none" strike="noStrike" dirty="0">
                <a:solidFill>
                  <a:srgbClr val="29ABE3"/>
                </a:solidFill>
                <a:effectLst/>
                <a:latin typeface="Segoe ui" panose="020B0502040204020203" pitchFamily="34" charset="0"/>
                <a:hlinkClick r:id="rId2"/>
              </a:rPr>
              <a:t>aplicația </a:t>
            </a:r>
            <a:r>
              <a:rPr lang="ro-RO" b="0" i="1" u="none" strike="noStrike" dirty="0">
                <a:solidFill>
                  <a:srgbClr val="29ABE3"/>
                </a:solidFill>
                <a:effectLst/>
                <a:latin typeface="Segoe ui" panose="020B0502040204020203" pitchFamily="34" charset="0"/>
                <a:hlinkClick r:id="rId2"/>
              </a:rPr>
              <a:t>Setări</a:t>
            </a:r>
            <a:r>
              <a:rPr lang="ro-RO" b="0" i="0" dirty="0">
                <a:solidFill>
                  <a:srgbClr val="212529"/>
                </a:solidFill>
                <a:effectLst/>
                <a:latin typeface="Segoe ui" panose="020B0502040204020203" pitchFamily="34" charset="0"/>
              </a:rPr>
              <a:t> din Windows 11 și în </a:t>
            </a:r>
            <a:r>
              <a:rPr lang="ro-RO" b="0" i="1" u="none" strike="noStrike" dirty="0">
                <a:solidFill>
                  <a:srgbClr val="29ABE3"/>
                </a:solidFill>
                <a:effectLst/>
                <a:latin typeface="Segoe ui" panose="020B0502040204020203" pitchFamily="34" charset="0"/>
                <a:hlinkClick r:id="rId3"/>
              </a:rPr>
              <a:t>Setările</a:t>
            </a:r>
            <a:r>
              <a:rPr lang="ro-RO" b="0" i="0" dirty="0">
                <a:solidFill>
                  <a:srgbClr val="212529"/>
                </a:solidFill>
                <a:effectLst/>
                <a:latin typeface="Segoe ui" panose="020B0502040204020203" pitchFamily="34" charset="0"/>
              </a:rPr>
              <a:t> din Windows 10, precum și în </a:t>
            </a:r>
            <a:r>
              <a:rPr lang="ro-RO" b="0" i="1" u="none" strike="noStrike" dirty="0">
                <a:solidFill>
                  <a:srgbClr val="29ABE3"/>
                </a:solidFill>
                <a:effectLst/>
                <a:latin typeface="Segoe ui" panose="020B0502040204020203" pitchFamily="34" charset="0"/>
                <a:hlinkClick r:id="rId4"/>
              </a:rPr>
              <a:t>Panoul de control</a:t>
            </a:r>
            <a:endParaRPr lang="ro-RO" b="0" i="0" dirty="0">
              <a:solidFill>
                <a:srgbClr val="212529"/>
              </a:solidFill>
              <a:effectLst/>
              <a:latin typeface="Segoe ui" panose="020B0502040204020203" pitchFamily="34" charset="0"/>
            </a:endParaRPr>
          </a:p>
          <a:p>
            <a:pPr algn="l">
              <a:buFont typeface="Arial" panose="020B0604020202020204" pitchFamily="34" charset="0"/>
              <a:buChar char="•"/>
            </a:pPr>
            <a:r>
              <a:rPr lang="ro-RO" b="0" i="0" dirty="0">
                <a:solidFill>
                  <a:srgbClr val="212529"/>
                </a:solidFill>
                <a:effectLst/>
                <a:latin typeface="Segoe ui" panose="020B0502040204020203" pitchFamily="34" charset="0"/>
              </a:rPr>
              <a:t> Care sunt programele folosite implicit pentru a deschide anumite </a:t>
            </a:r>
            <a:r>
              <a:rPr lang="ro-RO" b="0" i="0" u="none" strike="noStrike" dirty="0">
                <a:solidFill>
                  <a:srgbClr val="29ABE3"/>
                </a:solidFill>
                <a:effectLst/>
                <a:latin typeface="Segoe ui" panose="020B0502040204020203" pitchFamily="34" charset="0"/>
                <a:hlinkClick r:id="rId5"/>
              </a:rPr>
              <a:t>tipuri de fișiere sau protocoale in Windows 11</a:t>
            </a:r>
            <a:r>
              <a:rPr lang="ro-RO" b="0" i="0" dirty="0">
                <a:solidFill>
                  <a:srgbClr val="212529"/>
                </a:solidFill>
                <a:effectLst/>
                <a:latin typeface="Segoe ui" panose="020B0502040204020203" pitchFamily="34" charset="0"/>
              </a:rPr>
              <a:t> sau </a:t>
            </a:r>
            <a:r>
              <a:rPr lang="ro-RO" b="0" i="0" u="none" strike="noStrike" dirty="0">
                <a:solidFill>
                  <a:srgbClr val="29ABE3"/>
                </a:solidFill>
                <a:effectLst/>
                <a:latin typeface="Segoe ui" panose="020B0502040204020203" pitchFamily="34" charset="0"/>
                <a:hlinkClick r:id="rId6"/>
              </a:rPr>
              <a:t>Windows 10</a:t>
            </a:r>
            <a:endParaRPr lang="ro-RO" b="0" i="0" dirty="0">
              <a:solidFill>
                <a:srgbClr val="212529"/>
              </a:solidFill>
              <a:effectLst/>
              <a:latin typeface="Segoe ui" panose="020B0502040204020203" pitchFamily="34" charset="0"/>
            </a:endParaRPr>
          </a:p>
          <a:p>
            <a:pPr algn="l">
              <a:buFont typeface="Arial" panose="020B0604020202020204" pitchFamily="34" charset="0"/>
              <a:buChar char="•"/>
            </a:pPr>
            <a:r>
              <a:rPr lang="ro-RO" b="0" i="0" dirty="0">
                <a:solidFill>
                  <a:srgbClr val="212529"/>
                </a:solidFill>
                <a:effectLst/>
                <a:latin typeface="Segoe ui" panose="020B0502040204020203" pitchFamily="34" charset="0"/>
              </a:rPr>
              <a:t> Cum funcționează unele aplicații instalate pe PC-ul tău, etc.</a:t>
            </a:r>
          </a:p>
          <a:p>
            <a:pPr algn="just">
              <a:lnSpc>
                <a:spcPct val="150000"/>
              </a:lnSpc>
            </a:pPr>
            <a:endParaRPr lang="ru-RU" dirty="0"/>
          </a:p>
        </p:txBody>
      </p:sp>
    </p:spTree>
    <p:extLst>
      <p:ext uri="{BB962C8B-B14F-4D97-AF65-F5344CB8AC3E}">
        <p14:creationId xmlns:p14="http://schemas.microsoft.com/office/powerpoint/2010/main" val="1687441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24297F-C8D8-4D13-8B6C-C40765EF4F76}"/>
              </a:ext>
            </a:extLst>
          </p:cNvPr>
          <p:cNvSpPr>
            <a:spLocks noGrp="1"/>
          </p:cNvSpPr>
          <p:nvPr>
            <p:ph type="title"/>
          </p:nvPr>
        </p:nvSpPr>
        <p:spPr>
          <a:xfrm>
            <a:off x="1097280" y="766618"/>
            <a:ext cx="10058400" cy="637309"/>
          </a:xfrm>
        </p:spPr>
        <p:txBody>
          <a:bodyPr>
            <a:normAutofit fontScale="90000"/>
          </a:bodyPr>
          <a:lstStyle/>
          <a:p>
            <a:pPr algn="ctr"/>
            <a:r>
              <a:rPr lang="ro-RO" b="0" i="0" dirty="0">
                <a:solidFill>
                  <a:srgbClr val="0070C0"/>
                </a:solidFill>
                <a:effectLst/>
                <a:latin typeface="Chivo"/>
              </a:rPr>
              <a:t>Scopul Registrelor</a:t>
            </a:r>
            <a:br>
              <a:rPr lang="ro-RO" b="0" i="0" dirty="0">
                <a:solidFill>
                  <a:srgbClr val="292929"/>
                </a:solidFill>
                <a:effectLst/>
                <a:latin typeface="Chivo"/>
              </a:rPr>
            </a:br>
            <a:endParaRPr lang="ru-RU" dirty="0"/>
          </a:p>
        </p:txBody>
      </p:sp>
      <p:sp>
        <p:nvSpPr>
          <p:cNvPr id="3" name="Объект 2">
            <a:extLst>
              <a:ext uri="{FF2B5EF4-FFF2-40B4-BE49-F238E27FC236}">
                <a16:creationId xmlns:a16="http://schemas.microsoft.com/office/drawing/2014/main" id="{479E6C47-0EF6-4F76-9E93-6D40C2E64BB8}"/>
              </a:ext>
            </a:extLst>
          </p:cNvPr>
          <p:cNvSpPr>
            <a:spLocks noGrp="1"/>
          </p:cNvSpPr>
          <p:nvPr>
            <p:ph idx="1"/>
          </p:nvPr>
        </p:nvSpPr>
        <p:spPr>
          <a:xfrm>
            <a:off x="1097280" y="1173018"/>
            <a:ext cx="10058400" cy="5172364"/>
          </a:xfrm>
        </p:spPr>
        <p:txBody>
          <a:bodyPr/>
          <a:lstStyle/>
          <a:p>
            <a:pPr algn="just">
              <a:lnSpc>
                <a:spcPct val="150000"/>
              </a:lnSpc>
            </a:pPr>
            <a:r>
              <a:rPr lang="ro-RO" b="0" i="0" dirty="0">
                <a:solidFill>
                  <a:srgbClr val="292929"/>
                </a:solidFill>
                <a:effectLst/>
                <a:latin typeface="Open Sans" panose="020B0606030504020204" pitchFamily="34" charset="0"/>
              </a:rPr>
              <a:t>Registrul Windows servește ca arhiva pentru colectarea si stocarea setărilor de configurare ale componentelor Windows, hardware / software / aplicații instalate si multe altele. </a:t>
            </a:r>
          </a:p>
          <a:p>
            <a:pPr algn="just">
              <a:lnSpc>
                <a:spcPct val="150000"/>
              </a:lnSpc>
            </a:pPr>
            <a:r>
              <a:rPr lang="ro-RO" b="0" i="0" dirty="0">
                <a:solidFill>
                  <a:srgbClr val="292929"/>
                </a:solidFill>
                <a:effectLst/>
                <a:latin typeface="Open Sans" panose="020B0606030504020204" pitchFamily="34" charset="0"/>
              </a:rPr>
              <a:t>O componenta, hardware sau software Windows, recuperează înregistrările sau cheile din registru, de fiecare data </a:t>
            </a:r>
            <a:r>
              <a:rPr lang="ro-RO" b="0" i="0" dirty="0" err="1">
                <a:solidFill>
                  <a:srgbClr val="292929"/>
                </a:solidFill>
                <a:effectLst/>
                <a:latin typeface="Open Sans" panose="020B0606030504020204" pitchFamily="34" charset="0"/>
              </a:rPr>
              <a:t>cand</a:t>
            </a:r>
            <a:r>
              <a:rPr lang="ro-RO" b="0" i="0" dirty="0">
                <a:solidFill>
                  <a:srgbClr val="292929"/>
                </a:solidFill>
                <a:effectLst/>
                <a:latin typeface="Open Sans" panose="020B0606030504020204" pitchFamily="34" charset="0"/>
              </a:rPr>
              <a:t> este pornit. </a:t>
            </a:r>
          </a:p>
          <a:p>
            <a:pPr algn="just">
              <a:lnSpc>
                <a:spcPct val="150000"/>
              </a:lnSpc>
            </a:pPr>
            <a:r>
              <a:rPr lang="ro-RO" b="0" i="0" dirty="0">
                <a:solidFill>
                  <a:srgbClr val="292929"/>
                </a:solidFill>
                <a:effectLst/>
                <a:latin typeface="Open Sans" panose="020B0606030504020204" pitchFamily="34" charset="0"/>
              </a:rPr>
              <a:t>De asemenea, modifica intrările sau cheile de registru corespunzătoare, in cursul executării sale. </a:t>
            </a:r>
          </a:p>
          <a:p>
            <a:pPr algn="just">
              <a:lnSpc>
                <a:spcPct val="150000"/>
              </a:lnSpc>
            </a:pPr>
            <a:r>
              <a:rPr lang="ro-RO" b="0" i="0" dirty="0">
                <a:solidFill>
                  <a:srgbClr val="292929"/>
                </a:solidFill>
                <a:effectLst/>
                <a:latin typeface="Open Sans" panose="020B0606030504020204" pitchFamily="34" charset="0"/>
              </a:rPr>
              <a:t>Când se adaugă chei in registru, datele sunt sortate ca date specifice calculatorului sau date specifice utilizatorului, pentru a susține mai mulți utilizatori.</a:t>
            </a:r>
            <a:endParaRPr lang="ru-RU" dirty="0"/>
          </a:p>
        </p:txBody>
      </p:sp>
    </p:spTree>
    <p:extLst>
      <p:ext uri="{BB962C8B-B14F-4D97-AF65-F5344CB8AC3E}">
        <p14:creationId xmlns:p14="http://schemas.microsoft.com/office/powerpoint/2010/main" val="1376364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6590614-E1DB-486D-9481-B5C76A7EF135}"/>
              </a:ext>
            </a:extLst>
          </p:cNvPr>
          <p:cNvSpPr>
            <a:spLocks noGrp="1"/>
          </p:cNvSpPr>
          <p:nvPr>
            <p:ph type="title"/>
          </p:nvPr>
        </p:nvSpPr>
        <p:spPr>
          <a:xfrm>
            <a:off x="1097280" y="618836"/>
            <a:ext cx="10058400" cy="738909"/>
          </a:xfrm>
        </p:spPr>
        <p:txBody>
          <a:bodyPr>
            <a:normAutofit fontScale="90000"/>
          </a:bodyPr>
          <a:lstStyle/>
          <a:p>
            <a:pPr algn="ctr"/>
            <a:r>
              <a:rPr lang="ro-RO" b="0" i="0" dirty="0">
                <a:solidFill>
                  <a:srgbClr val="0070C0"/>
                </a:solidFill>
                <a:effectLst/>
                <a:latin typeface="Chivo"/>
              </a:rPr>
              <a:t>Locația Registrului</a:t>
            </a:r>
            <a:br>
              <a:rPr lang="ro-RO" b="0" i="0" dirty="0">
                <a:solidFill>
                  <a:srgbClr val="292929"/>
                </a:solidFill>
                <a:effectLst/>
                <a:latin typeface="Chivo"/>
              </a:rPr>
            </a:br>
            <a:endParaRPr lang="ru-RU" dirty="0"/>
          </a:p>
        </p:txBody>
      </p:sp>
      <p:sp>
        <p:nvSpPr>
          <p:cNvPr id="3" name="Объект 2">
            <a:extLst>
              <a:ext uri="{FF2B5EF4-FFF2-40B4-BE49-F238E27FC236}">
                <a16:creationId xmlns:a16="http://schemas.microsoft.com/office/drawing/2014/main" id="{BF3402E3-7CB3-4BB9-8662-E89C567EC507}"/>
              </a:ext>
            </a:extLst>
          </p:cNvPr>
          <p:cNvSpPr>
            <a:spLocks noGrp="1"/>
          </p:cNvSpPr>
          <p:nvPr>
            <p:ph idx="1"/>
          </p:nvPr>
        </p:nvSpPr>
        <p:spPr>
          <a:xfrm>
            <a:off x="1097280" y="750771"/>
            <a:ext cx="10058400" cy="5954829"/>
          </a:xfrm>
        </p:spPr>
        <p:txBody>
          <a:bodyPr>
            <a:normAutofit fontScale="92500" lnSpcReduction="20000"/>
          </a:bodyPr>
          <a:lstStyle/>
          <a:p>
            <a:pPr algn="just">
              <a:lnSpc>
                <a:spcPct val="120000"/>
              </a:lnSpc>
            </a:pPr>
            <a:r>
              <a:rPr lang="ro-RO" b="0" i="0" dirty="0">
                <a:solidFill>
                  <a:srgbClr val="292929"/>
                </a:solidFill>
                <a:effectLst/>
                <a:latin typeface="Open Sans" panose="020B0606030504020204" pitchFamily="34" charset="0"/>
              </a:rPr>
              <a:t>In sistemele de operare bazate pe Windows fișierele Registru sunt stocate in florerul </a:t>
            </a:r>
            <a:r>
              <a:rPr lang="ro-RO" b="0" i="0" dirty="0">
                <a:solidFill>
                  <a:srgbClr val="0070C0"/>
                </a:solidFill>
                <a:effectLst/>
                <a:latin typeface="Open Sans" panose="020B0606030504020204" pitchFamily="34" charset="0"/>
              </a:rPr>
              <a:t>Windows/System32/</a:t>
            </a:r>
            <a:r>
              <a:rPr lang="ro-RO" b="0" i="0" dirty="0" err="1">
                <a:solidFill>
                  <a:srgbClr val="0070C0"/>
                </a:solidFill>
                <a:effectLst/>
                <a:latin typeface="Open Sans" panose="020B0606030504020204" pitchFamily="34" charset="0"/>
              </a:rPr>
              <a:t>Config</a:t>
            </a:r>
            <a:r>
              <a:rPr lang="ro-RO" b="0" i="0" dirty="0">
                <a:solidFill>
                  <a:srgbClr val="292929"/>
                </a:solidFill>
                <a:effectLst/>
                <a:latin typeface="Open Sans" panose="020B0606030504020204" pitchFamily="34" charset="0"/>
              </a:rPr>
              <a:t>. Aceste fișiere sunt numite:</a:t>
            </a:r>
          </a:p>
          <a:p>
            <a:pPr algn="just">
              <a:lnSpc>
                <a:spcPct val="120000"/>
              </a:lnSpc>
              <a:buFont typeface="Arial" panose="020B0604020202020204" pitchFamily="34" charset="0"/>
              <a:buChar char="•"/>
            </a:pPr>
            <a:r>
              <a:rPr lang="ro-RO" b="0" i="0" dirty="0">
                <a:solidFill>
                  <a:srgbClr val="292929"/>
                </a:solidFill>
                <a:effectLst/>
                <a:latin typeface="Open Sans" panose="020B0606030504020204" pitchFamily="34" charset="0"/>
              </a:rPr>
              <a:t>Software-</a:t>
            </a:r>
            <a:r>
              <a:rPr lang="ro-RO" b="0" i="0" dirty="0" err="1">
                <a:solidFill>
                  <a:srgbClr val="292929"/>
                </a:solidFill>
                <a:effectLst/>
                <a:latin typeface="Open Sans" panose="020B0606030504020204" pitchFamily="34" charset="0"/>
              </a:rPr>
              <a:t>ul</a:t>
            </a:r>
            <a:r>
              <a:rPr lang="ro-RO" b="0" i="0" dirty="0">
                <a:solidFill>
                  <a:srgbClr val="292929"/>
                </a:solidFill>
                <a:effectLst/>
                <a:latin typeface="Open Sans" panose="020B0606030504020204" pitchFamily="34" charset="0"/>
              </a:rPr>
              <a:t>; ( </a:t>
            </a:r>
            <a:r>
              <a:rPr lang="ro-RO" b="0" i="0" dirty="0">
                <a:solidFill>
                  <a:srgbClr val="0070C0"/>
                </a:solidFill>
                <a:effectLst/>
                <a:latin typeface="Open Sans" panose="020B0606030504020204" pitchFamily="34" charset="0"/>
              </a:rPr>
              <a:t>Software</a:t>
            </a:r>
            <a:r>
              <a:rPr lang="ro-RO" b="0" i="0" dirty="0">
                <a:solidFill>
                  <a:srgbClr val="292929"/>
                </a:solidFill>
                <a:effectLst/>
                <a:latin typeface="Open Sans" panose="020B0606030504020204" pitchFamily="34" charset="0"/>
              </a:rPr>
              <a:t>)</a:t>
            </a:r>
          </a:p>
          <a:p>
            <a:pPr algn="just">
              <a:lnSpc>
                <a:spcPct val="120000"/>
              </a:lnSpc>
              <a:buFont typeface="Arial" panose="020B0604020202020204" pitchFamily="34" charset="0"/>
              <a:buChar char="•"/>
            </a:pPr>
            <a:r>
              <a:rPr lang="ro-RO" b="0" i="0" dirty="0">
                <a:solidFill>
                  <a:srgbClr val="292929"/>
                </a:solidFill>
                <a:effectLst/>
                <a:latin typeface="Open Sans" panose="020B0606030504020204" pitchFamily="34" charset="0"/>
              </a:rPr>
              <a:t>Sistem; (</a:t>
            </a:r>
            <a:r>
              <a:rPr lang="ro-RO" b="0" i="0" dirty="0" err="1">
                <a:solidFill>
                  <a:srgbClr val="0070C0"/>
                </a:solidFill>
                <a:effectLst/>
                <a:latin typeface="Open Sans" panose="020B0606030504020204" pitchFamily="34" charset="0"/>
              </a:rPr>
              <a:t>System</a:t>
            </a:r>
            <a:r>
              <a:rPr lang="ro-RO" b="0" i="0" dirty="0">
                <a:solidFill>
                  <a:srgbClr val="292929"/>
                </a:solidFill>
                <a:effectLst/>
                <a:latin typeface="Open Sans" panose="020B0606030504020204" pitchFamily="34" charset="0"/>
              </a:rPr>
              <a:t>)</a:t>
            </a:r>
          </a:p>
          <a:p>
            <a:pPr algn="just">
              <a:lnSpc>
                <a:spcPct val="120000"/>
              </a:lnSpc>
              <a:buFont typeface="Arial" panose="020B0604020202020204" pitchFamily="34" charset="0"/>
              <a:buChar char="•"/>
            </a:pPr>
            <a:r>
              <a:rPr lang="ro-RO" b="0" i="0" dirty="0">
                <a:solidFill>
                  <a:srgbClr val="0070C0"/>
                </a:solidFill>
                <a:effectLst/>
                <a:latin typeface="Open Sans" panose="020B0606030504020204" pitchFamily="34" charset="0"/>
              </a:rPr>
              <a:t>SAM (</a:t>
            </a:r>
            <a:r>
              <a:rPr lang="ro-RO" b="0" i="0" dirty="0" err="1">
                <a:solidFill>
                  <a:srgbClr val="000000"/>
                </a:solidFill>
                <a:effectLst/>
                <a:latin typeface="Linux Libertine"/>
              </a:rPr>
              <a:t>Security</a:t>
            </a:r>
            <a:r>
              <a:rPr lang="ro-RO" b="0" i="0" dirty="0">
                <a:solidFill>
                  <a:srgbClr val="000000"/>
                </a:solidFill>
                <a:effectLst/>
                <a:latin typeface="Linux Libertine"/>
              </a:rPr>
              <a:t> </a:t>
            </a:r>
            <a:r>
              <a:rPr lang="ro-RO" b="0" i="0" dirty="0" err="1">
                <a:solidFill>
                  <a:srgbClr val="000000"/>
                </a:solidFill>
                <a:effectLst/>
                <a:latin typeface="Linux Libertine"/>
              </a:rPr>
              <a:t>Account</a:t>
            </a:r>
            <a:r>
              <a:rPr lang="ro-RO" b="0" i="0" dirty="0">
                <a:solidFill>
                  <a:srgbClr val="000000"/>
                </a:solidFill>
                <a:effectLst/>
                <a:latin typeface="Linux Libertine"/>
              </a:rPr>
              <a:t> Manager)</a:t>
            </a:r>
            <a:r>
              <a:rPr lang="ro-RO" b="0" i="0" dirty="0">
                <a:solidFill>
                  <a:srgbClr val="292929"/>
                </a:solidFill>
                <a:effectLst/>
                <a:latin typeface="Open Sans" panose="020B0606030504020204" pitchFamily="34" charset="0"/>
              </a:rPr>
              <a:t>;</a:t>
            </a:r>
          </a:p>
          <a:p>
            <a:pPr algn="just">
              <a:lnSpc>
                <a:spcPct val="120000"/>
              </a:lnSpc>
              <a:buFont typeface="Arial" panose="020B0604020202020204" pitchFamily="34" charset="0"/>
              <a:buChar char="•"/>
            </a:pPr>
            <a:r>
              <a:rPr lang="ro-RO" b="0" i="0" dirty="0">
                <a:solidFill>
                  <a:srgbClr val="292929"/>
                </a:solidFill>
                <a:effectLst/>
                <a:latin typeface="Open Sans" panose="020B0606030504020204" pitchFamily="34" charset="0"/>
              </a:rPr>
              <a:t>Securitate; ( </a:t>
            </a:r>
            <a:r>
              <a:rPr lang="ro-RO" b="0" i="0" dirty="0" err="1">
                <a:solidFill>
                  <a:srgbClr val="0070C0"/>
                </a:solidFill>
                <a:effectLst/>
                <a:latin typeface="Open Sans" panose="020B0606030504020204" pitchFamily="34" charset="0"/>
              </a:rPr>
              <a:t>Security</a:t>
            </a:r>
            <a:r>
              <a:rPr lang="ro-RO" b="0" i="0" dirty="0">
                <a:solidFill>
                  <a:srgbClr val="292929"/>
                </a:solidFill>
                <a:effectLst/>
                <a:latin typeface="Open Sans" panose="020B0606030504020204" pitchFamily="34" charset="0"/>
              </a:rPr>
              <a:t>)</a:t>
            </a:r>
          </a:p>
          <a:p>
            <a:pPr algn="just">
              <a:lnSpc>
                <a:spcPct val="120000"/>
              </a:lnSpc>
              <a:buFont typeface="Arial" panose="020B0604020202020204" pitchFamily="34" charset="0"/>
              <a:buChar char="•"/>
            </a:pPr>
            <a:r>
              <a:rPr lang="ro-RO" b="0" i="0" dirty="0">
                <a:solidFill>
                  <a:srgbClr val="292929"/>
                </a:solidFill>
                <a:effectLst/>
                <a:latin typeface="Open Sans" panose="020B0606030504020204" pitchFamily="34" charset="0"/>
              </a:rPr>
              <a:t>Mod implicit;  ( </a:t>
            </a:r>
            <a:r>
              <a:rPr lang="ro-RO" b="0" i="0" dirty="0" err="1">
                <a:solidFill>
                  <a:srgbClr val="0070C0"/>
                </a:solidFill>
                <a:effectLst/>
                <a:latin typeface="Open Sans" panose="020B0606030504020204" pitchFamily="34" charset="0"/>
              </a:rPr>
              <a:t>Default</a:t>
            </a:r>
            <a:r>
              <a:rPr lang="ro-RO" b="0" i="0" dirty="0">
                <a:solidFill>
                  <a:srgbClr val="292929"/>
                </a:solidFill>
                <a:effectLst/>
                <a:latin typeface="Open Sans" panose="020B0606030504020204" pitchFamily="34" charset="0"/>
              </a:rPr>
              <a:t>)</a:t>
            </a:r>
          </a:p>
          <a:p>
            <a:pPr algn="just">
              <a:lnSpc>
                <a:spcPct val="120000"/>
              </a:lnSpc>
              <a:buFont typeface="Arial" panose="020B0604020202020204" pitchFamily="34" charset="0"/>
              <a:buChar char="•"/>
            </a:pPr>
            <a:r>
              <a:rPr lang="ro-RO" b="0" i="0" dirty="0" err="1">
                <a:solidFill>
                  <a:srgbClr val="0070C0"/>
                </a:solidFill>
                <a:effectLst/>
                <a:latin typeface="Open Sans" panose="020B0606030504020204" pitchFamily="34" charset="0"/>
              </a:rPr>
              <a:t>UserDiff</a:t>
            </a:r>
            <a:r>
              <a:rPr lang="ro-RO" b="0" i="0" dirty="0">
                <a:solidFill>
                  <a:srgbClr val="0070C0"/>
                </a:solidFill>
                <a:effectLst/>
                <a:latin typeface="Open Sans" panose="020B0606030504020204" pitchFamily="34" charset="0"/>
              </a:rPr>
              <a:t> </a:t>
            </a:r>
            <a:r>
              <a:rPr lang="ro-RO" b="0" i="0" dirty="0">
                <a:solidFill>
                  <a:srgbClr val="4D5156"/>
                </a:solidFill>
                <a:effectLst/>
                <a:latin typeface="arial" panose="020B0604020202020204" pitchFamily="34" charset="0"/>
              </a:rPr>
              <a:t>(utilizat numai pentru upgrade-uri ale sistemului de operare)</a:t>
            </a:r>
            <a:r>
              <a:rPr lang="ro-RO" b="0" i="0" dirty="0">
                <a:solidFill>
                  <a:srgbClr val="0070C0"/>
                </a:solidFill>
                <a:effectLst/>
                <a:latin typeface="Open Sans" panose="020B0606030504020204" pitchFamily="34" charset="0"/>
              </a:rPr>
              <a:t>.</a:t>
            </a:r>
          </a:p>
          <a:p>
            <a:pPr algn="just">
              <a:lnSpc>
                <a:spcPct val="120000"/>
              </a:lnSpc>
            </a:pPr>
            <a:r>
              <a:rPr lang="ro-RO" b="0" i="0" dirty="0">
                <a:solidFill>
                  <a:srgbClr val="292929"/>
                </a:solidFill>
                <a:effectLst/>
                <a:latin typeface="Open Sans" panose="020B0606030504020204" pitchFamily="34" charset="0"/>
              </a:rPr>
              <a:t>Aceste fișiere nu au o extensie de fișier. Informațiile conținute in aceste fișiere sunt explicate ulterior.</a:t>
            </a:r>
          </a:p>
          <a:p>
            <a:pPr algn="just">
              <a:lnSpc>
                <a:spcPct val="120000"/>
              </a:lnSpc>
            </a:pPr>
            <a:r>
              <a:rPr lang="ro-RO" b="0" i="0" dirty="0">
                <a:solidFill>
                  <a:srgbClr val="292929"/>
                </a:solidFill>
                <a:effectLst/>
                <a:latin typeface="Open Sans" panose="020B0606030504020204" pitchFamily="34" charset="0"/>
              </a:rPr>
              <a:t>In afara de aceasta, in </a:t>
            </a:r>
            <a:r>
              <a:rPr lang="ro-RO" dirty="0">
                <a:solidFill>
                  <a:srgbClr val="292929"/>
                </a:solidFill>
                <a:latin typeface="Open Sans" panose="020B0606030504020204" pitchFamily="34" charset="0"/>
              </a:rPr>
              <a:t>f</a:t>
            </a:r>
            <a:r>
              <a:rPr lang="ro-RO" b="0" i="0" dirty="0">
                <a:solidFill>
                  <a:srgbClr val="292929"/>
                </a:solidFill>
                <a:effectLst/>
                <a:latin typeface="Open Sans" panose="020B0606030504020204" pitchFamily="34" charset="0"/>
              </a:rPr>
              <a:t>olderul Documente si Setări corespunzător fiecărui utilizator al sistemului, este stocat încă un fișier Registru numit NTuser.dat. Fișierul NTuser.dat stochează toate preferințele / setările specifice utilizatorului. Aceste setări vor înlocui setările implicite ale sistemului atunci când utilizatorul se conectează la calculator.</a:t>
            </a:r>
          </a:p>
          <a:p>
            <a:endParaRPr lang="ru-RU" dirty="0"/>
          </a:p>
        </p:txBody>
      </p:sp>
    </p:spTree>
    <p:extLst>
      <p:ext uri="{BB962C8B-B14F-4D97-AF65-F5344CB8AC3E}">
        <p14:creationId xmlns:p14="http://schemas.microsoft.com/office/powerpoint/2010/main" val="1871523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999A55-454B-4960-8B34-A69853C14934}"/>
              </a:ext>
            </a:extLst>
          </p:cNvPr>
          <p:cNvSpPr>
            <a:spLocks noGrp="1"/>
          </p:cNvSpPr>
          <p:nvPr>
            <p:ph type="title"/>
          </p:nvPr>
        </p:nvSpPr>
        <p:spPr>
          <a:xfrm>
            <a:off x="1097280" y="286603"/>
            <a:ext cx="10058400" cy="702303"/>
          </a:xfrm>
        </p:spPr>
        <p:txBody>
          <a:bodyPr>
            <a:normAutofit fontScale="90000"/>
          </a:bodyPr>
          <a:lstStyle/>
          <a:p>
            <a:pPr algn="ctr"/>
            <a:r>
              <a:rPr lang="ro-RO" b="0" i="0" dirty="0">
                <a:solidFill>
                  <a:srgbClr val="101418"/>
                </a:solidFill>
                <a:effectLst/>
                <a:latin typeface="Linux Libertine"/>
              </a:rPr>
              <a:t>Descrierea secțiunilor registrului</a:t>
            </a:r>
            <a:endParaRPr lang="ru-RU" dirty="0">
              <a:solidFill>
                <a:schemeClr val="tx1"/>
              </a:solidFill>
            </a:endParaRPr>
          </a:p>
        </p:txBody>
      </p:sp>
      <p:sp>
        <p:nvSpPr>
          <p:cNvPr id="3" name="Объект 2">
            <a:extLst>
              <a:ext uri="{FF2B5EF4-FFF2-40B4-BE49-F238E27FC236}">
                <a16:creationId xmlns:a16="http://schemas.microsoft.com/office/drawing/2014/main" id="{0AA0FF62-C30C-483D-8A16-4EE05AAD8FFC}"/>
              </a:ext>
            </a:extLst>
          </p:cNvPr>
          <p:cNvSpPr>
            <a:spLocks noGrp="1"/>
          </p:cNvSpPr>
          <p:nvPr>
            <p:ph idx="1"/>
          </p:nvPr>
        </p:nvSpPr>
        <p:spPr>
          <a:xfrm>
            <a:off x="1097280" y="1163782"/>
            <a:ext cx="10058400" cy="4705312"/>
          </a:xfrm>
        </p:spPr>
        <p:txBody>
          <a:bodyPr>
            <a:normAutofit lnSpcReduction="10000"/>
          </a:bodyPr>
          <a:lstStyle/>
          <a:p>
            <a:pPr marL="0" indent="0" algn="just">
              <a:lnSpc>
                <a:spcPct val="150000"/>
              </a:lnSpc>
              <a:buNone/>
            </a:pPr>
            <a:r>
              <a:rPr lang="it-IT" b="0" i="0" dirty="0">
                <a:solidFill>
                  <a:srgbClr val="292929"/>
                </a:solidFill>
                <a:effectLst/>
                <a:latin typeface="Open Sans" panose="020B0606030504020204" pitchFamily="34" charset="0"/>
              </a:rPr>
              <a:t>Exista </a:t>
            </a:r>
            <a:r>
              <a:rPr lang="ro-RO" b="0" i="0" dirty="0">
                <a:solidFill>
                  <a:srgbClr val="292929"/>
                </a:solidFill>
                <a:effectLst/>
                <a:latin typeface="Open Sans" panose="020B0606030504020204" pitchFamily="34" charset="0"/>
              </a:rPr>
              <a:t>următorii</a:t>
            </a:r>
            <a:r>
              <a:rPr lang="it-IT" b="0" i="0" dirty="0">
                <a:solidFill>
                  <a:srgbClr val="292929"/>
                </a:solidFill>
                <a:effectLst/>
                <a:latin typeface="Open Sans" panose="020B0606030504020204" pitchFamily="34" charset="0"/>
              </a:rPr>
              <a:t> “stupi” principali, ale caror descrieri sunt enumerate mai jos:</a:t>
            </a:r>
            <a:endParaRPr lang="ro-RO" b="0" i="0" dirty="0">
              <a:solidFill>
                <a:srgbClr val="292929"/>
              </a:solidFill>
              <a:effectLst/>
              <a:latin typeface="Open Sans" panose="020B0606030504020204" pitchFamily="34" charset="0"/>
            </a:endParaRPr>
          </a:p>
          <a:p>
            <a:pPr algn="l">
              <a:lnSpc>
                <a:spcPct val="100000"/>
              </a:lnSpc>
            </a:pPr>
            <a:r>
              <a:rPr lang="ro-RO" b="1" i="0" dirty="0">
                <a:solidFill>
                  <a:srgbClr val="0070C0"/>
                </a:solidFill>
                <a:effectLst/>
                <a:latin typeface="Open Sans" panose="020B0606030504020204" pitchFamily="34" charset="0"/>
              </a:rPr>
              <a:t>HKEY_CLASSES_ROOT</a:t>
            </a:r>
            <a:r>
              <a:rPr lang="ro-RO" b="0" i="0" dirty="0">
                <a:solidFill>
                  <a:srgbClr val="0070C0"/>
                </a:solidFill>
                <a:effectLst/>
                <a:latin typeface="Open Sans" panose="020B0606030504020204" pitchFamily="34" charset="0"/>
              </a:rPr>
              <a:t> </a:t>
            </a:r>
            <a:r>
              <a:rPr lang="ro-RO" b="0" i="0" dirty="0">
                <a:solidFill>
                  <a:srgbClr val="292929"/>
                </a:solidFill>
                <a:effectLst/>
                <a:latin typeface="Open Sans" panose="020B0606030504020204" pitchFamily="34" charset="0"/>
              </a:rPr>
              <a:t>– Setările software despre sistemul de fișiere, informațiile despre asociațiile de fișiere si alte informații despre interfața utilizatorului sunt stocate in acest “stup”. Informațiile de asociere de fișiere sunt utilizate in esența de Windows pentru a invoca programul corect atunci când un fișier este deschis folosind Windows Explorer. </a:t>
            </a:r>
            <a:r>
              <a:rPr lang="ro-RO" b="0" i="0" dirty="0">
                <a:solidFill>
                  <a:srgbClr val="202122"/>
                </a:solidFill>
                <a:effectLst/>
                <a:latin typeface="Arial" panose="020B0604020202020204" pitchFamily="34" charset="0"/>
              </a:rPr>
              <a:t>Conține informații despre tipurile de fișiere înregistrate și despre obiectele COM și </a:t>
            </a:r>
            <a:r>
              <a:rPr lang="ro-RO" b="0" i="0" dirty="0" err="1">
                <a:solidFill>
                  <a:srgbClr val="202122"/>
                </a:solidFill>
                <a:effectLst/>
                <a:latin typeface="Arial" panose="020B0604020202020204" pitchFamily="34" charset="0"/>
              </a:rPr>
              <a:t>ActiveX</a:t>
            </a:r>
            <a:r>
              <a:rPr lang="ro-RO" b="0" i="0" dirty="0">
                <a:solidFill>
                  <a:srgbClr val="202122"/>
                </a:solidFill>
                <a:effectLst/>
                <a:latin typeface="Arial" panose="020B0604020202020204" pitchFamily="34" charset="0"/>
              </a:rPr>
              <a:t>. Oferă date agregate pentru programele scrise pentru versiunile anterioare de Windows. </a:t>
            </a:r>
            <a:endParaRPr lang="ro-RO" b="0" i="0" dirty="0">
              <a:solidFill>
                <a:srgbClr val="292929"/>
              </a:solidFill>
              <a:effectLst/>
              <a:latin typeface="Open Sans" panose="020B0606030504020204" pitchFamily="34" charset="0"/>
            </a:endParaRPr>
          </a:p>
          <a:p>
            <a:pPr algn="l">
              <a:lnSpc>
                <a:spcPct val="100000"/>
              </a:lnSpc>
            </a:pPr>
            <a:r>
              <a:rPr lang="ro-RO" b="1" i="0" dirty="0">
                <a:solidFill>
                  <a:srgbClr val="0070C0"/>
                </a:solidFill>
                <a:effectLst/>
                <a:latin typeface="Open Sans" panose="020B0606030504020204" pitchFamily="34" charset="0"/>
              </a:rPr>
              <a:t>HKEY_USERS</a:t>
            </a:r>
            <a:r>
              <a:rPr lang="ro-RO" b="0" i="0" dirty="0">
                <a:solidFill>
                  <a:srgbClr val="0070C0"/>
                </a:solidFill>
                <a:effectLst/>
                <a:latin typeface="Open Sans" panose="020B0606030504020204" pitchFamily="34" charset="0"/>
              </a:rPr>
              <a:t> </a:t>
            </a:r>
            <a:r>
              <a:rPr lang="ro-RO" b="0" i="0" dirty="0">
                <a:solidFill>
                  <a:srgbClr val="292929"/>
                </a:solidFill>
                <a:effectLst/>
                <a:latin typeface="Open Sans" panose="020B0606030504020204" pitchFamily="34" charset="0"/>
              </a:rPr>
              <a:t>– Setările de configurare pentru fiecare articol hardware si software din sistemul informatic, corespunzând fiecăruia dintre utilizatorii sistemului informatic sunt stocate in acest “stup”. Informațiile despre dosarele utilizatorului, alegerile temelor si setările Panoului de control sunt stocate aici ca profil al utilizatorului. Acest “stup” are o sub-cheie pentru fiecare utilizator care stochează profilul utilizatorului sau.</a:t>
            </a:r>
          </a:p>
          <a:p>
            <a:pPr marL="0" indent="0" algn="just">
              <a:lnSpc>
                <a:spcPct val="150000"/>
              </a:lnSpc>
              <a:buNone/>
            </a:pPr>
            <a:endParaRPr lang="ro-RO" b="0" i="0" dirty="0">
              <a:solidFill>
                <a:srgbClr val="292929"/>
              </a:solidFill>
              <a:effectLst/>
              <a:latin typeface="Open Sans" panose="020B0606030504020204" pitchFamily="34" charset="0"/>
            </a:endParaRPr>
          </a:p>
          <a:p>
            <a:pPr marL="0" indent="0">
              <a:buNone/>
            </a:pPr>
            <a:endParaRPr lang="ru-RU" dirty="0"/>
          </a:p>
        </p:txBody>
      </p:sp>
    </p:spTree>
    <p:extLst>
      <p:ext uri="{BB962C8B-B14F-4D97-AF65-F5344CB8AC3E}">
        <p14:creationId xmlns:p14="http://schemas.microsoft.com/office/powerpoint/2010/main" val="1700661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1D3D4E-2490-4958-BD2A-90B50981C821}"/>
              </a:ext>
            </a:extLst>
          </p:cNvPr>
          <p:cNvSpPr>
            <a:spLocks noGrp="1"/>
          </p:cNvSpPr>
          <p:nvPr>
            <p:ph type="title"/>
          </p:nvPr>
        </p:nvSpPr>
        <p:spPr>
          <a:xfrm>
            <a:off x="1097280" y="286603"/>
            <a:ext cx="10058400" cy="516961"/>
          </a:xfrm>
        </p:spPr>
        <p:txBody>
          <a:bodyPr>
            <a:noAutofit/>
          </a:bodyPr>
          <a:lstStyle/>
          <a:p>
            <a:pPr algn="ctr"/>
            <a:r>
              <a:rPr lang="ro-RO" sz="3600" b="1" dirty="0">
                <a:solidFill>
                  <a:srgbClr val="0070C0"/>
                </a:solidFill>
              </a:rPr>
              <a:t>continuare</a:t>
            </a:r>
            <a:endParaRPr lang="ru-RU" sz="3600" b="1" dirty="0">
              <a:solidFill>
                <a:srgbClr val="0070C0"/>
              </a:solidFill>
            </a:endParaRPr>
          </a:p>
        </p:txBody>
      </p:sp>
      <p:sp>
        <p:nvSpPr>
          <p:cNvPr id="3" name="Объект 2">
            <a:extLst>
              <a:ext uri="{FF2B5EF4-FFF2-40B4-BE49-F238E27FC236}">
                <a16:creationId xmlns:a16="http://schemas.microsoft.com/office/drawing/2014/main" id="{787F70CC-5CCA-48A8-B20B-1A0D76E09375}"/>
              </a:ext>
            </a:extLst>
          </p:cNvPr>
          <p:cNvSpPr>
            <a:spLocks noGrp="1"/>
          </p:cNvSpPr>
          <p:nvPr>
            <p:ph idx="1"/>
          </p:nvPr>
        </p:nvSpPr>
        <p:spPr>
          <a:xfrm>
            <a:off x="1097280" y="1034473"/>
            <a:ext cx="10058400" cy="5190836"/>
          </a:xfrm>
        </p:spPr>
        <p:txBody>
          <a:bodyPr>
            <a:normAutofit/>
          </a:bodyPr>
          <a:lstStyle/>
          <a:p>
            <a:pPr algn="l">
              <a:lnSpc>
                <a:spcPct val="100000"/>
              </a:lnSpc>
            </a:pPr>
            <a:r>
              <a:rPr lang="ro-RO" b="1" i="0" dirty="0">
                <a:solidFill>
                  <a:srgbClr val="0070C0"/>
                </a:solidFill>
                <a:effectLst/>
                <a:latin typeface="Open Sans" panose="020B0606030504020204" pitchFamily="34" charset="0"/>
              </a:rPr>
              <a:t>HKEY_CURRENT_USER</a:t>
            </a:r>
            <a:r>
              <a:rPr lang="ro-RO" b="0" i="0" dirty="0">
                <a:solidFill>
                  <a:srgbClr val="0070C0"/>
                </a:solidFill>
                <a:effectLst/>
                <a:latin typeface="Open Sans" panose="020B0606030504020204" pitchFamily="34" charset="0"/>
              </a:rPr>
              <a:t> </a:t>
            </a:r>
            <a:r>
              <a:rPr lang="ro-RO" b="0" i="0" dirty="0">
                <a:solidFill>
                  <a:srgbClr val="292929"/>
                </a:solidFill>
                <a:effectLst/>
                <a:latin typeface="Open Sans" panose="020B0606030504020204" pitchFamily="34" charset="0"/>
              </a:rPr>
              <a:t>– Setările de configurare pentru fiecare articol hardware si software din sistemul informatic, corespunzător utilizatorului conectat in prezent, sunt stocate in acest “stup”. Acest “stup” este dinamic, adică ori de cate ori un utilizator se conectează in sistem, setările corespunzătoare utilizatorului sunt preluate din sub cheia respectiva a lui </a:t>
            </a:r>
          </a:p>
          <a:p>
            <a:pPr algn="l">
              <a:lnSpc>
                <a:spcPct val="100000"/>
              </a:lnSpc>
            </a:pPr>
            <a:r>
              <a:rPr lang="ro-RO" b="1" i="0" dirty="0">
                <a:solidFill>
                  <a:srgbClr val="0070C0"/>
                </a:solidFill>
                <a:effectLst/>
                <a:latin typeface="Open Sans" panose="020B0606030504020204" pitchFamily="34" charset="0"/>
              </a:rPr>
              <a:t>HKEY_LOCAL_MACHINE</a:t>
            </a:r>
            <a:r>
              <a:rPr lang="ro-RO" b="0" i="0" dirty="0">
                <a:solidFill>
                  <a:srgbClr val="0070C0"/>
                </a:solidFill>
                <a:effectLst/>
                <a:latin typeface="Open Sans" panose="020B0606030504020204" pitchFamily="34" charset="0"/>
              </a:rPr>
              <a:t> </a:t>
            </a:r>
            <a:r>
              <a:rPr lang="ro-RO" b="0" i="0" dirty="0">
                <a:solidFill>
                  <a:srgbClr val="292929"/>
                </a:solidFill>
                <a:effectLst/>
                <a:latin typeface="Open Sans" panose="020B0606030504020204" pitchFamily="34" charset="0"/>
              </a:rPr>
              <a:t>– Setările de configurare pentru hardware si software pentru toți utilizatorii computerului sunt stocate in acest “stup”. Informațiile stocate aici sunt specifice computerului si nu sunt specifice utilizatorului.</a:t>
            </a:r>
          </a:p>
          <a:p>
            <a:pPr algn="l">
              <a:lnSpc>
                <a:spcPct val="100000"/>
              </a:lnSpc>
            </a:pPr>
            <a:r>
              <a:rPr lang="ro-RO" b="1" i="0" dirty="0">
                <a:solidFill>
                  <a:srgbClr val="0070C0"/>
                </a:solidFill>
                <a:effectLst/>
                <a:latin typeface="Open Sans" panose="020B0606030504020204" pitchFamily="34" charset="0"/>
              </a:rPr>
              <a:t>HKEY_CURRENT_CONFIG</a:t>
            </a:r>
            <a:r>
              <a:rPr lang="ro-RO" b="0" i="0" dirty="0">
                <a:solidFill>
                  <a:srgbClr val="0070C0"/>
                </a:solidFill>
                <a:effectLst/>
                <a:latin typeface="Open Sans" panose="020B0606030504020204" pitchFamily="34" charset="0"/>
              </a:rPr>
              <a:t> </a:t>
            </a:r>
            <a:r>
              <a:rPr lang="ro-RO" b="0" i="0" dirty="0">
                <a:solidFill>
                  <a:srgbClr val="292929"/>
                </a:solidFill>
                <a:effectLst/>
                <a:latin typeface="Open Sans" panose="020B0606030504020204" pitchFamily="34" charset="0"/>
              </a:rPr>
              <a:t>– </a:t>
            </a:r>
            <a:r>
              <a:rPr lang="ro-RO" b="0" i="0" dirty="0">
                <a:solidFill>
                  <a:srgbClr val="202122"/>
                </a:solidFill>
                <a:effectLst/>
                <a:latin typeface="Arial" panose="020B0604020202020204" pitchFamily="34" charset="0"/>
              </a:rPr>
              <a:t>Această secțiune conține informații despre profilul hardware utilizat de computerul local la pornirea sistemului. Este un link către HKEY_LOCAL_MACHINE\SYSTEM\</a:t>
            </a:r>
            <a:r>
              <a:rPr lang="ro-RO" b="0" i="0" dirty="0" err="1">
                <a:solidFill>
                  <a:srgbClr val="202122"/>
                </a:solidFill>
                <a:effectLst/>
                <a:latin typeface="Arial" panose="020B0604020202020204" pitchFamily="34" charset="0"/>
              </a:rPr>
              <a:t>CurrentControlSet</a:t>
            </a:r>
            <a:r>
              <a:rPr lang="ro-RO" b="0" i="0" dirty="0">
                <a:solidFill>
                  <a:srgbClr val="202122"/>
                </a:solidFill>
                <a:effectLst/>
                <a:latin typeface="Arial" panose="020B0604020202020204" pitchFamily="34" charset="0"/>
              </a:rPr>
              <a:t>\Hardware </a:t>
            </a:r>
            <a:r>
              <a:rPr lang="ro-RO" b="0" i="0" dirty="0" err="1">
                <a:solidFill>
                  <a:srgbClr val="202122"/>
                </a:solidFill>
                <a:effectLst/>
                <a:latin typeface="Arial" panose="020B0604020202020204" pitchFamily="34" charset="0"/>
              </a:rPr>
              <a:t>Profiles</a:t>
            </a:r>
            <a:r>
              <a:rPr lang="ro-RO" b="0" i="0" dirty="0">
                <a:solidFill>
                  <a:srgbClr val="202122"/>
                </a:solidFill>
                <a:effectLst/>
                <a:latin typeface="Arial" panose="020B0604020202020204" pitchFamily="34" charset="0"/>
              </a:rPr>
              <a:t>\</a:t>
            </a:r>
            <a:r>
              <a:rPr lang="ro-RO" b="0" i="0" dirty="0" err="1">
                <a:solidFill>
                  <a:srgbClr val="202122"/>
                </a:solidFill>
                <a:effectLst/>
                <a:latin typeface="Arial" panose="020B0604020202020204" pitchFamily="34" charset="0"/>
              </a:rPr>
              <a:t>Current</a:t>
            </a:r>
            <a:endParaRPr lang="ro-RO" b="0" i="0" dirty="0">
              <a:solidFill>
                <a:srgbClr val="202122"/>
              </a:solidFill>
              <a:effectLst/>
              <a:latin typeface="Arial" panose="020B0604020202020204" pitchFamily="34" charset="0"/>
            </a:endParaRPr>
          </a:p>
          <a:p>
            <a:pPr algn="l"/>
            <a:r>
              <a:rPr lang="ro-RO" b="1" i="0" dirty="0">
                <a:solidFill>
                  <a:srgbClr val="0070C0"/>
                </a:solidFill>
                <a:effectLst/>
                <a:latin typeface="Open Sans" panose="020B0606030504020204" pitchFamily="34" charset="0"/>
                <a:ea typeface="Open Sans" panose="020B0606030504020204" pitchFamily="34" charset="0"/>
                <a:cs typeface="Open Sans" panose="020B0606030504020204" pitchFamily="34" charset="0"/>
              </a:rPr>
              <a:t>HKEY_DYN_DATA  </a:t>
            </a:r>
            <a:r>
              <a:rPr lang="ro-RO" b="0" i="0" dirty="0">
                <a:solidFill>
                  <a:srgbClr val="202122"/>
                </a:solidFill>
                <a:effectLst/>
                <a:latin typeface="Arial" panose="020B0604020202020204" pitchFamily="34" charset="0"/>
              </a:rPr>
              <a:t>Această cheie există numai în registrul Windows 9x/ME. Conține date care se schimbă dinamic despre computer (încărcarea procesorului, dimensiunea fișierului de paginare etc.).</a:t>
            </a:r>
          </a:p>
          <a:p>
            <a:pPr algn="l">
              <a:lnSpc>
                <a:spcPct val="100000"/>
              </a:lnSpc>
            </a:pPr>
            <a:endParaRPr lang="ru-RU" dirty="0"/>
          </a:p>
        </p:txBody>
      </p:sp>
    </p:spTree>
    <p:extLst>
      <p:ext uri="{BB962C8B-B14F-4D97-AF65-F5344CB8AC3E}">
        <p14:creationId xmlns:p14="http://schemas.microsoft.com/office/powerpoint/2010/main" val="742891963"/>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285</TotalTime>
  <Words>2471</Words>
  <Application>Microsoft Office PowerPoint</Application>
  <PresentationFormat>Широкоэкранный</PresentationFormat>
  <Paragraphs>107</Paragraphs>
  <Slides>19</Slides>
  <Notes>0</Notes>
  <HiddenSlides>0</HiddenSlides>
  <MMClips>0</MMClips>
  <ScaleCrop>false</ScaleCrop>
  <HeadingPairs>
    <vt:vector size="6" baseType="variant">
      <vt:variant>
        <vt:lpstr>Использованные шрифты</vt:lpstr>
      </vt:variant>
      <vt:variant>
        <vt:i4>12</vt:i4>
      </vt:variant>
      <vt:variant>
        <vt:lpstr>Тема</vt:lpstr>
      </vt:variant>
      <vt:variant>
        <vt:i4>1</vt:i4>
      </vt:variant>
      <vt:variant>
        <vt:lpstr>Заголовки слайдов</vt:lpstr>
      </vt:variant>
      <vt:variant>
        <vt:i4>19</vt:i4>
      </vt:variant>
    </vt:vector>
  </HeadingPairs>
  <TitlesOfParts>
    <vt:vector size="32" baseType="lpstr">
      <vt:lpstr>Arial</vt:lpstr>
      <vt:lpstr>Arial</vt:lpstr>
      <vt:lpstr>Calibri</vt:lpstr>
      <vt:lpstr>Calibri Light</vt:lpstr>
      <vt:lpstr>Chivo</vt:lpstr>
      <vt:lpstr>Linux Libertine</vt:lpstr>
      <vt:lpstr>Open Sans</vt:lpstr>
      <vt:lpstr>Roboto</vt:lpstr>
      <vt:lpstr>segoe ui</vt:lpstr>
      <vt:lpstr>segoe ui</vt:lpstr>
      <vt:lpstr>Source Sans Pro</vt:lpstr>
      <vt:lpstr>system-ui</vt:lpstr>
      <vt:lpstr>Ретро</vt:lpstr>
      <vt:lpstr>Ce este registrul  Windows  </vt:lpstr>
      <vt:lpstr>Registru Windows </vt:lpstr>
      <vt:lpstr>Ce este Registrul Windows? </vt:lpstr>
      <vt:lpstr>Structura Registrului Windows</vt:lpstr>
      <vt:lpstr>Ce face Registrul Windows? </vt:lpstr>
      <vt:lpstr>Scopul Registrelor </vt:lpstr>
      <vt:lpstr>Locația Registrului </vt:lpstr>
      <vt:lpstr>Descrierea secțiunilor registrului</vt:lpstr>
      <vt:lpstr>continuare</vt:lpstr>
      <vt:lpstr>Fisierele din folderul Windows/System32/Config si asociatiile lor cu “stupii” </vt:lpstr>
      <vt:lpstr>Modul in care pot apărea probleme cu registrul de Windows </vt:lpstr>
      <vt:lpstr>Cum afectează problemele de Registru sistemul  </vt:lpstr>
      <vt:lpstr>Program de curatare a Registrului </vt:lpstr>
      <vt:lpstr>Programe de curățare a registrului </vt:lpstr>
      <vt:lpstr>continuare</vt:lpstr>
      <vt:lpstr>Cum deschizi Registrul Windows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 este registrul  Windows  </dc:title>
  <dc:creator>Lilia Rotaru</dc:creator>
  <cp:lastModifiedBy>Lilia Rotaru</cp:lastModifiedBy>
  <cp:revision>7</cp:revision>
  <dcterms:created xsi:type="dcterms:W3CDTF">2023-09-22T07:30:33Z</dcterms:created>
  <dcterms:modified xsi:type="dcterms:W3CDTF">2024-09-27T19:04:44Z</dcterms:modified>
</cp:coreProperties>
</file>