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B3445D7-3F52-444A-A878-79CA0482CC48}" type="datetimeFigureOut">
              <a:rPr lang="ru-RU" smtClean="0"/>
              <a:t>14.09.2024</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CC0A96A-B9BC-431C-8744-9F8819984E5B}" type="slidenum">
              <a:rPr lang="ru-RU" smtClean="0"/>
              <a:t>‹#›</a:t>
            </a:fld>
            <a:endParaRPr lang="ru-RU"/>
          </a:p>
        </p:txBody>
      </p:sp>
    </p:spTree>
    <p:extLst>
      <p:ext uri="{BB962C8B-B14F-4D97-AF65-F5344CB8AC3E}">
        <p14:creationId xmlns:p14="http://schemas.microsoft.com/office/powerpoint/2010/main" val="288872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B3445D7-3F52-444A-A878-79CA0482CC48}"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337794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B3445D7-3F52-444A-A878-79CA0482CC48}"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1713219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B3445D7-3F52-444A-A878-79CA0482CC48}"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312690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B3445D7-3F52-444A-A878-79CA0482CC48}"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404508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B3445D7-3F52-444A-A878-79CA0482CC48}"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4198534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B3445D7-3F52-444A-A878-79CA0482CC48}"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306847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B3445D7-3F52-444A-A878-79CA0482CC48}" type="datetimeFigureOut">
              <a:rPr lang="ru-RU" smtClean="0"/>
              <a:t>14.09.2024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139547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B3445D7-3F52-444A-A878-79CA0482CC48}" type="datetimeFigureOut">
              <a:rPr lang="ru-RU" smtClean="0"/>
              <a:t>14.09.2024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284834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445D7-3F52-444A-A878-79CA0482CC48}" type="datetimeFigureOut">
              <a:rPr lang="ru-RU" smtClean="0"/>
              <a:t>14.09.2024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CC0A96A-B9BC-431C-8744-9F8819984E5B}" type="slidenum">
              <a:rPr lang="ru-RU" smtClean="0"/>
              <a:t>‹#›</a:t>
            </a:fld>
            <a:endParaRPr lang="ru-RU"/>
          </a:p>
        </p:txBody>
      </p:sp>
    </p:spTree>
    <p:extLst>
      <p:ext uri="{BB962C8B-B14F-4D97-AF65-F5344CB8AC3E}">
        <p14:creationId xmlns:p14="http://schemas.microsoft.com/office/powerpoint/2010/main" val="272139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a:t>Образец текста</a:t>
            </a:r>
          </a:p>
        </p:txBody>
      </p:sp>
      <p:sp>
        <p:nvSpPr>
          <p:cNvPr id="5" name="Date Placeholder 4"/>
          <p:cNvSpPr>
            <a:spLocks noGrp="1"/>
          </p:cNvSpPr>
          <p:nvPr>
            <p:ph type="dt" sz="half" idx="10"/>
          </p:nvPr>
        </p:nvSpPr>
        <p:spPr/>
        <p:txBody>
          <a:bodyPr/>
          <a:lstStyle/>
          <a:p>
            <a:fld id="{CB3445D7-3F52-444A-A878-79CA0482CC48}"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CC0A96A-B9BC-431C-8744-9F8819984E5B}" type="slidenum">
              <a:rPr lang="ru-RU" smtClean="0"/>
              <a:t>‹#›</a:t>
            </a:fld>
            <a:endParaRPr lang="ru-RU"/>
          </a:p>
        </p:txBody>
      </p:sp>
    </p:spTree>
    <p:extLst>
      <p:ext uri="{BB962C8B-B14F-4D97-AF65-F5344CB8AC3E}">
        <p14:creationId xmlns:p14="http://schemas.microsoft.com/office/powerpoint/2010/main" val="345615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B3445D7-3F52-444A-A878-79CA0482CC48}" type="datetimeFigureOut">
              <a:rPr lang="ru-RU" smtClean="0"/>
              <a:t>14.09.2024</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CC0A96A-B9BC-431C-8744-9F8819984E5B}" type="slidenum">
              <a:rPr lang="ru-RU" smtClean="0"/>
              <a:t>‹#›</a:t>
            </a:fld>
            <a:endParaRPr lang="ru-RU"/>
          </a:p>
        </p:txBody>
      </p:sp>
    </p:spTree>
    <p:extLst>
      <p:ext uri="{BB962C8B-B14F-4D97-AF65-F5344CB8AC3E}">
        <p14:creationId xmlns:p14="http://schemas.microsoft.com/office/powerpoint/2010/main" val="4107108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B3445D7-3F52-444A-A878-79CA0482CC48}" type="datetimeFigureOut">
              <a:rPr lang="ru-RU" smtClean="0"/>
              <a:t>14.09.2024</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CC0A96A-B9BC-431C-8744-9F8819984E5B}" type="slidenum">
              <a:rPr lang="ru-RU" smtClean="0"/>
              <a:t>‹#›</a:t>
            </a:fld>
            <a:endParaRPr lang="ru-RU"/>
          </a:p>
        </p:txBody>
      </p:sp>
    </p:spTree>
    <p:extLst>
      <p:ext uri="{BB962C8B-B14F-4D97-AF65-F5344CB8AC3E}">
        <p14:creationId xmlns:p14="http://schemas.microsoft.com/office/powerpoint/2010/main" val="4208859801"/>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despretot.info/2012/09/hardware-definitie/" TargetMode="External"/><Relationship Id="rId2" Type="http://schemas.openxmlformats.org/officeDocument/2006/relationships/hyperlink" Target="http://despretot.info/2012/09/software-definitie/"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my.vmware.com/web/vmware/downloads" TargetMode="External"/><Relationship Id="rId2" Type="http://schemas.openxmlformats.org/officeDocument/2006/relationships/hyperlink" Target="https://despretot.info/virtualizare-definitie/" TargetMode="External"/><Relationship Id="rId1" Type="http://schemas.openxmlformats.org/officeDocument/2006/relationships/slideLayout" Target="../slideLayouts/slideLayout12.xml"/><Relationship Id="rId6" Type="http://schemas.openxmlformats.org/officeDocument/2006/relationships/hyperlink" Target="https://my.vmware.com/web/vmware/free#desktop_end_user_computing/vmware_workstation_player/15_0" TargetMode="External"/><Relationship Id="rId5" Type="http://schemas.openxmlformats.org/officeDocument/2006/relationships/hyperlink" Target="https://www.virtualbox.org/wiki/Downloads" TargetMode="External"/><Relationship Id="rId4" Type="http://schemas.openxmlformats.org/officeDocument/2006/relationships/hyperlink" Target="https://docs.microsoft.com/en-us/windows-server/virtualization/hyper-v/hyper-v-server-201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despretot.info/2013/02/centrala-nucleara-centrala-atomica-definitie/" TargetMode="External"/><Relationship Id="rId2" Type="http://schemas.openxmlformats.org/officeDocument/2006/relationships/hyperlink" Target="http://despretot.info/glosar-de-termeni-si-definitii/scada/"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despretot.info/2012/02/cloud-computing-definitie-referat/"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FDC5C2-28E2-4389-A9DD-668435B9E5BE}"/>
              </a:ext>
            </a:extLst>
          </p:cNvPr>
          <p:cNvSpPr>
            <a:spLocks noGrp="1"/>
          </p:cNvSpPr>
          <p:nvPr>
            <p:ph type="ctrTitle"/>
          </p:nvPr>
        </p:nvSpPr>
        <p:spPr/>
        <p:txBody>
          <a:bodyPr/>
          <a:lstStyle/>
          <a:p>
            <a:r>
              <a:rPr lang="ro-RO" b="1" i="0" dirty="0">
                <a:solidFill>
                  <a:srgbClr val="223875"/>
                </a:solidFill>
                <a:effectLst/>
                <a:latin typeface="Roboto Condensed" panose="02000000000000000000" pitchFamily="2" charset="0"/>
              </a:rPr>
              <a:t>Mașina virtuală</a:t>
            </a:r>
            <a:br>
              <a:rPr lang="ro-RO" b="1" i="0" dirty="0">
                <a:solidFill>
                  <a:srgbClr val="223875"/>
                </a:solidFill>
                <a:effectLst/>
                <a:latin typeface="Roboto Condensed" panose="02000000000000000000" pitchFamily="2" charset="0"/>
              </a:rPr>
            </a:br>
            <a:endParaRPr lang="ru-RU" dirty="0"/>
          </a:p>
        </p:txBody>
      </p:sp>
      <p:sp>
        <p:nvSpPr>
          <p:cNvPr id="3" name="Подзаголовок 2">
            <a:extLst>
              <a:ext uri="{FF2B5EF4-FFF2-40B4-BE49-F238E27FC236}">
                <a16:creationId xmlns:a16="http://schemas.microsoft.com/office/drawing/2014/main" id="{D6271978-7E40-4FEC-8D7E-9B2E764D80E1}"/>
              </a:ext>
            </a:extLst>
          </p:cNvPr>
          <p:cNvSpPr>
            <a:spLocks noGrp="1"/>
          </p:cNvSpPr>
          <p:nvPr>
            <p:ph type="subTitle" idx="1"/>
          </p:nvPr>
        </p:nvSpPr>
        <p:spPr/>
        <p:txBody>
          <a:bodyPr/>
          <a:lstStyle/>
          <a:p>
            <a:r>
              <a:rPr lang="ro-RO" b="1" i="0" dirty="0" err="1">
                <a:solidFill>
                  <a:srgbClr val="223875"/>
                </a:solidFill>
                <a:effectLst/>
                <a:latin typeface="Roboto Condensed" panose="02000000000000000000" pitchFamily="2" charset="0"/>
              </a:rPr>
              <a:t>Definiţie</a:t>
            </a:r>
            <a:r>
              <a:rPr lang="ro-RO" b="1" i="0" dirty="0">
                <a:solidFill>
                  <a:srgbClr val="223875"/>
                </a:solidFill>
                <a:effectLst/>
                <a:latin typeface="Roboto Condensed" panose="02000000000000000000" pitchFamily="2" charset="0"/>
              </a:rPr>
              <a:t>, exemple, utilizarea mașinilor virtuale</a:t>
            </a:r>
          </a:p>
          <a:p>
            <a:endParaRPr lang="ru-RU" dirty="0"/>
          </a:p>
        </p:txBody>
      </p:sp>
    </p:spTree>
    <p:extLst>
      <p:ext uri="{BB962C8B-B14F-4D97-AF65-F5344CB8AC3E}">
        <p14:creationId xmlns:p14="http://schemas.microsoft.com/office/powerpoint/2010/main" val="727503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9F02E9-985B-489B-B372-1BC454A7E724}"/>
              </a:ext>
            </a:extLst>
          </p:cNvPr>
          <p:cNvSpPr>
            <a:spLocks noGrp="1"/>
          </p:cNvSpPr>
          <p:nvPr>
            <p:ph type="title"/>
          </p:nvPr>
        </p:nvSpPr>
        <p:spPr/>
        <p:txBody>
          <a:bodyPr>
            <a:normAutofit fontScale="90000"/>
          </a:bodyPr>
          <a:lstStyle/>
          <a:p>
            <a:r>
              <a:rPr lang="it-IT" sz="3600" b="1" i="0" dirty="0">
                <a:solidFill>
                  <a:srgbClr val="404040"/>
                </a:solidFill>
                <a:effectLst/>
                <a:latin typeface="Merriweather" panose="00000500000000000000" pitchFamily="2" charset="-52"/>
              </a:rPr>
              <a:t>La ce folosesc masinile virtuale ?</a:t>
            </a:r>
            <a:br>
              <a:rPr lang="it-IT" sz="3600" b="0" i="0" dirty="0">
                <a:solidFill>
                  <a:srgbClr val="404040"/>
                </a:solidFill>
                <a:effectLst/>
                <a:latin typeface="Merriweather" panose="00000500000000000000" pitchFamily="2" charset="-52"/>
              </a:rPr>
            </a:br>
            <a:r>
              <a:rPr lang="ro-RO" sz="3600" b="0" i="0" dirty="0">
                <a:solidFill>
                  <a:srgbClr val="404040"/>
                </a:solidFill>
                <a:effectLst/>
                <a:latin typeface="Merriweather" panose="00000500000000000000" pitchFamily="2" charset="-52"/>
              </a:rPr>
              <a:t>1. </a:t>
            </a:r>
            <a:r>
              <a:rPr lang="it-IT" sz="3600" b="1" i="0" dirty="0">
                <a:solidFill>
                  <a:srgbClr val="404040"/>
                </a:solidFill>
                <a:effectLst/>
                <a:latin typeface="Merriweather" panose="00000500000000000000" pitchFamily="2" charset="-52"/>
              </a:rPr>
              <a:t>Utilizare sisteme de operare diferite fara a reinstala calculatorul</a:t>
            </a:r>
            <a:br>
              <a:rPr lang="it-IT" b="0" i="0" dirty="0">
                <a:solidFill>
                  <a:srgbClr val="404040"/>
                </a:solidFill>
                <a:effectLst/>
                <a:latin typeface="Merriweather" panose="00000500000000000000" pitchFamily="2" charset="-52"/>
              </a:rPr>
            </a:br>
            <a:endParaRPr lang="ru-RU" dirty="0"/>
          </a:p>
        </p:txBody>
      </p:sp>
      <p:sp>
        <p:nvSpPr>
          <p:cNvPr id="3" name="Объект 2">
            <a:extLst>
              <a:ext uri="{FF2B5EF4-FFF2-40B4-BE49-F238E27FC236}">
                <a16:creationId xmlns:a16="http://schemas.microsoft.com/office/drawing/2014/main" id="{D782C6F5-3CB9-402F-97BC-472499101337}"/>
              </a:ext>
            </a:extLst>
          </p:cNvPr>
          <p:cNvSpPr>
            <a:spLocks noGrp="1"/>
          </p:cNvSpPr>
          <p:nvPr>
            <p:ph sz="quarter" idx="13"/>
          </p:nvPr>
        </p:nvSpPr>
        <p:spPr>
          <a:xfrm>
            <a:off x="913774" y="1939636"/>
            <a:ext cx="10363826" cy="4585855"/>
          </a:xfrm>
        </p:spPr>
        <p:txBody>
          <a:bodyPr>
            <a:normAutofit/>
          </a:bodyPr>
          <a:lstStyle/>
          <a:p>
            <a:pPr>
              <a:lnSpc>
                <a:spcPct val="150000"/>
              </a:lnSpc>
            </a:pPr>
            <a:r>
              <a:rPr lang="ro-RO" b="0" i="0" dirty="0" err="1">
                <a:solidFill>
                  <a:srgbClr val="404040"/>
                </a:solidFill>
                <a:effectLst/>
                <a:latin typeface="Merriweather" panose="00000500000000000000" pitchFamily="2" charset="-52"/>
              </a:rPr>
              <a:t>Odata</a:t>
            </a:r>
            <a:r>
              <a:rPr lang="ro-RO" b="0" i="0" dirty="0">
                <a:solidFill>
                  <a:srgbClr val="404040"/>
                </a:solidFill>
                <a:effectLst/>
                <a:latin typeface="Merriweather" panose="00000500000000000000" pitchFamily="2" charset="-52"/>
              </a:rPr>
              <a:t> instalat un sistem de operare (Windows, Linux), care are driverele necesare, se poate instala un program de virtualizare (</a:t>
            </a: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Virtualbox</a:t>
            </a:r>
            <a:r>
              <a:rPr lang="ro-RO" b="0" i="0" dirty="0">
                <a:solidFill>
                  <a:srgbClr val="404040"/>
                </a:solidFill>
                <a:effectLst/>
                <a:latin typeface="Merriweather" panose="00000500000000000000" pitchFamily="2" charset="-52"/>
              </a:rPr>
              <a:t>), se pot defini in el una sau mai multe </a:t>
            </a:r>
            <a:r>
              <a:rPr lang="ro-RO" b="0" i="0" dirty="0" err="1">
                <a:solidFill>
                  <a:srgbClr val="404040"/>
                </a:solidFill>
                <a:effectLst/>
                <a:latin typeface="Merriweather" panose="00000500000000000000" pitchFamily="2" charset="-52"/>
              </a:rPr>
              <a:t>masini</a:t>
            </a:r>
            <a:r>
              <a:rPr lang="ro-RO" b="0" i="0" dirty="0">
                <a:solidFill>
                  <a:srgbClr val="404040"/>
                </a:solidFill>
                <a:effectLst/>
                <a:latin typeface="Merriweather" panose="00000500000000000000" pitchFamily="2" charset="-52"/>
              </a:rPr>
              <a:t> virtuale iar in fiecare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se poate instala cate un sistem de operare. </a:t>
            </a:r>
            <a:r>
              <a:rPr lang="ro-RO" b="0" i="0" dirty="0" err="1">
                <a:solidFill>
                  <a:srgbClr val="404040"/>
                </a:solidFill>
                <a:effectLst/>
                <a:latin typeface="Merriweather" panose="00000500000000000000" pitchFamily="2" charset="-52"/>
              </a:rPr>
              <a:t>Masinile</a:t>
            </a:r>
            <a:r>
              <a:rPr lang="ro-RO" b="0" i="0" dirty="0">
                <a:solidFill>
                  <a:srgbClr val="404040"/>
                </a:solidFill>
                <a:effectLst/>
                <a:latin typeface="Merriweather" panose="00000500000000000000" pitchFamily="2" charset="-52"/>
              </a:rPr>
              <a:t> virtuale vor avea discuri virtuale, care vor fi stocate ca </a:t>
            </a:r>
            <a:r>
              <a:rPr lang="ro-RO" b="0" i="0" dirty="0" err="1">
                <a:solidFill>
                  <a:srgbClr val="404040"/>
                </a:solidFill>
                <a:effectLst/>
                <a:latin typeface="Merriweather" panose="00000500000000000000" pitchFamily="2" charset="-52"/>
              </a:rPr>
              <a:t>fisiere</a:t>
            </a:r>
            <a:r>
              <a:rPr lang="ro-RO" b="0" i="0" dirty="0">
                <a:solidFill>
                  <a:srgbClr val="404040"/>
                </a:solidFill>
                <a:effectLst/>
                <a:latin typeface="Merriweather" panose="00000500000000000000" pitchFamily="2" charset="-52"/>
              </a:rPr>
              <a:t> pe disk-</a:t>
            </a:r>
            <a:r>
              <a:rPr lang="ro-RO" b="0" i="0" dirty="0" err="1">
                <a:solidFill>
                  <a:srgbClr val="404040"/>
                </a:solidFill>
                <a:effectLst/>
                <a:latin typeface="Merriweather" panose="00000500000000000000" pitchFamily="2" charset="-52"/>
              </a:rPr>
              <a:t>ul</a:t>
            </a:r>
            <a:r>
              <a:rPr lang="ro-RO" b="0" i="0" dirty="0">
                <a:solidFill>
                  <a:srgbClr val="404040"/>
                </a:solidFill>
                <a:effectLst/>
                <a:latin typeface="Merriweather" panose="00000500000000000000" pitchFamily="2" charset="-52"/>
              </a:rPr>
              <a:t> sistemului de operare principal, numit </a:t>
            </a:r>
            <a:r>
              <a:rPr lang="ro-RO" b="0" i="0" dirty="0" err="1">
                <a:solidFill>
                  <a:srgbClr val="404040"/>
                </a:solidFill>
                <a:effectLst/>
                <a:latin typeface="Merriweather" panose="00000500000000000000" pitchFamily="2" charset="-52"/>
              </a:rPr>
              <a:t>host</a:t>
            </a:r>
            <a:r>
              <a:rPr lang="ro-RO" b="0" i="0" dirty="0">
                <a:solidFill>
                  <a:srgbClr val="404040"/>
                </a:solidFill>
                <a:effectLst/>
                <a:latin typeface="Merriweather" panose="00000500000000000000" pitchFamily="2" charset="-52"/>
              </a:rPr>
              <a:t> (gazda). Sistemul de operare instalat in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va avea impresia ca are la </a:t>
            </a:r>
            <a:r>
              <a:rPr lang="ro-RO" b="0" i="0" dirty="0" err="1">
                <a:solidFill>
                  <a:srgbClr val="404040"/>
                </a:solidFill>
                <a:effectLst/>
                <a:latin typeface="Merriweather" panose="00000500000000000000" pitchFamily="2" charset="-52"/>
              </a:rPr>
              <a:t>dispozitie</a:t>
            </a:r>
            <a:r>
              <a:rPr lang="ro-RO" b="0" i="0" dirty="0">
                <a:solidFill>
                  <a:srgbClr val="404040"/>
                </a:solidFill>
                <a:effectLst/>
                <a:latin typeface="Merriweather" panose="00000500000000000000" pitchFamily="2" charset="-52"/>
              </a:rPr>
              <a:t> un hard-disk real.</a:t>
            </a:r>
          </a:p>
          <a:p>
            <a:endParaRPr lang="ru-RU" dirty="0"/>
          </a:p>
        </p:txBody>
      </p:sp>
    </p:spTree>
    <p:extLst>
      <p:ext uri="{BB962C8B-B14F-4D97-AF65-F5344CB8AC3E}">
        <p14:creationId xmlns:p14="http://schemas.microsoft.com/office/powerpoint/2010/main" val="174082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A7B960-38A8-4CEC-B978-15E30A068723}"/>
              </a:ext>
            </a:extLst>
          </p:cNvPr>
          <p:cNvSpPr>
            <a:spLocks noGrp="1"/>
          </p:cNvSpPr>
          <p:nvPr>
            <p:ph type="title"/>
          </p:nvPr>
        </p:nvSpPr>
        <p:spPr>
          <a:xfrm>
            <a:off x="657224" y="499533"/>
            <a:ext cx="10772775" cy="442576"/>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87AA1E32-7BBE-43F2-ABC8-5F5D1359DC1B}"/>
              </a:ext>
            </a:extLst>
          </p:cNvPr>
          <p:cNvSpPr>
            <a:spLocks noGrp="1"/>
          </p:cNvSpPr>
          <p:nvPr>
            <p:ph sz="quarter" idx="13"/>
          </p:nvPr>
        </p:nvSpPr>
        <p:spPr>
          <a:xfrm>
            <a:off x="913774" y="1260764"/>
            <a:ext cx="10363826" cy="4530435"/>
          </a:xfrm>
        </p:spPr>
        <p:txBody>
          <a:bodyPr>
            <a:normAutofit lnSpcReduction="10000"/>
          </a:bodyPr>
          <a:lstStyle/>
          <a:p>
            <a:pPr>
              <a:lnSpc>
                <a:spcPct val="150000"/>
              </a:lnSpc>
            </a:pPr>
            <a:r>
              <a:rPr lang="ro-RO" sz="2800" b="0" i="0" dirty="0" err="1">
                <a:solidFill>
                  <a:srgbClr val="404040"/>
                </a:solidFill>
                <a:effectLst/>
                <a:latin typeface="Merriweather" panose="00000500000000000000" pitchFamily="2" charset="-52"/>
              </a:rPr>
              <a:t>Masinile</a:t>
            </a:r>
            <a:r>
              <a:rPr lang="ro-RO" sz="2800" b="0" i="0" dirty="0">
                <a:solidFill>
                  <a:srgbClr val="404040"/>
                </a:solidFill>
                <a:effectLst/>
                <a:latin typeface="Merriweather" panose="00000500000000000000" pitchFamily="2" charset="-52"/>
              </a:rPr>
              <a:t> virtuale consuma ceva </a:t>
            </a:r>
            <a:r>
              <a:rPr lang="ro-RO" sz="2800" b="0" i="0" dirty="0" err="1">
                <a:solidFill>
                  <a:srgbClr val="404040"/>
                </a:solidFill>
                <a:effectLst/>
                <a:latin typeface="Merriweather" panose="00000500000000000000" pitchFamily="2" charset="-52"/>
              </a:rPr>
              <a:t>spatiu</a:t>
            </a:r>
            <a:r>
              <a:rPr lang="ro-RO" sz="2800" b="0" i="0" dirty="0">
                <a:solidFill>
                  <a:srgbClr val="404040"/>
                </a:solidFill>
                <a:effectLst/>
                <a:latin typeface="Merriweather" panose="00000500000000000000" pitchFamily="2" charset="-52"/>
              </a:rPr>
              <a:t> pe disk, dar consuma memorie si procesor doar daca sunt pornite. </a:t>
            </a:r>
            <a:r>
              <a:rPr lang="ro-RO" sz="2800" b="0" i="0" dirty="0" err="1">
                <a:solidFill>
                  <a:srgbClr val="404040"/>
                </a:solidFill>
                <a:effectLst/>
                <a:latin typeface="Merriweather" panose="00000500000000000000" pitchFamily="2" charset="-52"/>
              </a:rPr>
              <a:t>Masinile</a:t>
            </a:r>
            <a:r>
              <a:rPr lang="ro-RO" sz="2800" b="0" i="0" dirty="0">
                <a:solidFill>
                  <a:srgbClr val="404040"/>
                </a:solidFill>
                <a:effectLst/>
                <a:latin typeface="Merriweather" panose="00000500000000000000" pitchFamily="2" charset="-52"/>
              </a:rPr>
              <a:t> virtuale „</a:t>
            </a:r>
            <a:r>
              <a:rPr lang="ro-RO" sz="2800" b="0" i="0" dirty="0" err="1">
                <a:solidFill>
                  <a:srgbClr val="404040"/>
                </a:solidFill>
                <a:effectLst/>
                <a:latin typeface="Merriweather" panose="00000500000000000000" pitchFamily="2" charset="-52"/>
              </a:rPr>
              <a:t>tin</a:t>
            </a:r>
            <a:r>
              <a:rPr lang="ro-RO" sz="2800" b="0" i="0" dirty="0">
                <a:solidFill>
                  <a:srgbClr val="404040"/>
                </a:solidFill>
                <a:effectLst/>
                <a:latin typeface="Merriweather" panose="00000500000000000000" pitchFamily="2" charset="-52"/>
              </a:rPr>
              <a:t> minte” </a:t>
            </a:r>
            <a:r>
              <a:rPr lang="ro-RO" sz="2800" b="0" i="0" dirty="0" err="1">
                <a:solidFill>
                  <a:srgbClr val="404040"/>
                </a:solidFill>
                <a:effectLst/>
                <a:latin typeface="Merriweather" panose="00000500000000000000" pitchFamily="2" charset="-52"/>
              </a:rPr>
              <a:t>modificarile</a:t>
            </a:r>
            <a:r>
              <a:rPr lang="ro-RO" sz="2800" b="0" i="0" dirty="0">
                <a:solidFill>
                  <a:srgbClr val="404040"/>
                </a:solidFill>
                <a:effectLst/>
                <a:latin typeface="Merriweather" panose="00000500000000000000" pitchFamily="2" charset="-52"/>
              </a:rPr>
              <a:t> intre doua porniri, este ca si cum ai reporni un calculator real. </a:t>
            </a:r>
            <a:r>
              <a:rPr lang="ro-RO" sz="2800" b="0" i="0" dirty="0" err="1">
                <a:solidFill>
                  <a:srgbClr val="404040"/>
                </a:solidFill>
                <a:effectLst/>
                <a:latin typeface="Merriweather" panose="00000500000000000000" pitchFamily="2" charset="-52"/>
              </a:rPr>
              <a:t>Cand</a:t>
            </a:r>
            <a:r>
              <a:rPr lang="ro-RO" sz="2800" b="0" i="0" dirty="0">
                <a:solidFill>
                  <a:srgbClr val="404040"/>
                </a:solidFill>
                <a:effectLst/>
                <a:latin typeface="Merriweather" panose="00000500000000000000" pitchFamily="2" charset="-52"/>
              </a:rPr>
              <a:t> nu mai este necesara </a:t>
            </a:r>
            <a:r>
              <a:rPr lang="ro-RO" sz="2800" b="0" i="0" dirty="0" err="1">
                <a:solidFill>
                  <a:srgbClr val="404040"/>
                </a:solidFill>
                <a:effectLst/>
                <a:latin typeface="Merriweather" panose="00000500000000000000" pitchFamily="2" charset="-52"/>
              </a:rPr>
              <a:t>masina</a:t>
            </a:r>
            <a:r>
              <a:rPr lang="ro-RO" sz="2800" b="0" i="0" dirty="0">
                <a:solidFill>
                  <a:srgbClr val="404040"/>
                </a:solidFill>
                <a:effectLst/>
                <a:latin typeface="Merriweather" panose="00000500000000000000" pitchFamily="2" charset="-52"/>
              </a:rPr>
              <a:t> virtuala, </a:t>
            </a:r>
            <a:r>
              <a:rPr lang="ro-RO" sz="2800" b="0" i="0" dirty="0" err="1">
                <a:solidFill>
                  <a:srgbClr val="404040"/>
                </a:solidFill>
                <a:effectLst/>
                <a:latin typeface="Merriweather" panose="00000500000000000000" pitchFamily="2" charset="-52"/>
              </a:rPr>
              <a:t>spatiul</a:t>
            </a:r>
            <a:r>
              <a:rPr lang="ro-RO" sz="2800" b="0" i="0" dirty="0">
                <a:solidFill>
                  <a:srgbClr val="404040"/>
                </a:solidFill>
                <a:effectLst/>
                <a:latin typeface="Merriweather" panose="00000500000000000000" pitchFamily="2" charset="-52"/>
              </a:rPr>
              <a:t> pe disk se poate elibera </a:t>
            </a:r>
            <a:r>
              <a:rPr lang="ro-RO" sz="2800" b="0" i="0" dirty="0" err="1">
                <a:solidFill>
                  <a:srgbClr val="404040"/>
                </a:solidFill>
                <a:effectLst/>
                <a:latin typeface="Merriweather" panose="00000500000000000000" pitchFamily="2" charset="-52"/>
              </a:rPr>
              <a:t>usor</a:t>
            </a:r>
            <a:r>
              <a:rPr lang="ro-RO" sz="2800" b="0" i="0" dirty="0">
                <a:solidFill>
                  <a:srgbClr val="404040"/>
                </a:solidFill>
                <a:effectLst/>
                <a:latin typeface="Merriweather" panose="00000500000000000000" pitchFamily="2" charset="-52"/>
              </a:rPr>
              <a:t> </a:t>
            </a:r>
            <a:r>
              <a:rPr lang="ro-RO" sz="2800" b="0" i="0" dirty="0" err="1">
                <a:solidFill>
                  <a:srgbClr val="404040"/>
                </a:solidFill>
                <a:effectLst/>
                <a:latin typeface="Merriweather" panose="00000500000000000000" pitchFamily="2" charset="-52"/>
              </a:rPr>
              <a:t>stergand</a:t>
            </a:r>
            <a:r>
              <a:rPr lang="ro-RO" sz="2800" b="0" i="0" dirty="0">
                <a:solidFill>
                  <a:srgbClr val="404040"/>
                </a:solidFill>
                <a:effectLst/>
                <a:latin typeface="Merriweather" panose="00000500000000000000" pitchFamily="2" charset="-52"/>
              </a:rPr>
              <a:t> </a:t>
            </a:r>
            <a:r>
              <a:rPr lang="ro-RO" sz="2800" b="0" i="0" dirty="0" err="1">
                <a:solidFill>
                  <a:srgbClr val="404040"/>
                </a:solidFill>
                <a:effectLst/>
                <a:latin typeface="Merriweather" panose="00000500000000000000" pitchFamily="2" charset="-52"/>
              </a:rPr>
              <a:t>fisierele</a:t>
            </a:r>
            <a:r>
              <a:rPr lang="ro-RO" sz="2800" b="0" i="0" dirty="0">
                <a:solidFill>
                  <a:srgbClr val="404040"/>
                </a:solidFill>
                <a:effectLst/>
                <a:latin typeface="Merriweather" panose="00000500000000000000" pitchFamily="2" charset="-52"/>
              </a:rPr>
              <a:t> in care </a:t>
            </a:r>
            <a:r>
              <a:rPr lang="ro-RO" sz="2800" b="0" i="0" dirty="0" err="1">
                <a:solidFill>
                  <a:srgbClr val="404040"/>
                </a:solidFill>
                <a:effectLst/>
                <a:latin typeface="Merriweather" panose="00000500000000000000" pitchFamily="2" charset="-52"/>
              </a:rPr>
              <a:t>masina</a:t>
            </a:r>
            <a:r>
              <a:rPr lang="ro-RO" sz="2800" b="0" i="0" dirty="0">
                <a:solidFill>
                  <a:srgbClr val="404040"/>
                </a:solidFill>
                <a:effectLst/>
                <a:latin typeface="Merriweather" panose="00000500000000000000" pitchFamily="2" charset="-52"/>
              </a:rPr>
              <a:t> virtuala </a:t>
            </a:r>
            <a:r>
              <a:rPr lang="ro-RO" sz="2800" b="0" i="0" dirty="0" err="1">
                <a:solidFill>
                  <a:srgbClr val="404040"/>
                </a:solidFill>
                <a:effectLst/>
                <a:latin typeface="Merriweather" panose="00000500000000000000" pitchFamily="2" charset="-52"/>
              </a:rPr>
              <a:t>isi</a:t>
            </a:r>
            <a:r>
              <a:rPr lang="ro-RO" sz="2800" b="0" i="0" dirty="0">
                <a:solidFill>
                  <a:srgbClr val="404040"/>
                </a:solidFill>
                <a:effectLst/>
                <a:latin typeface="Merriweather" panose="00000500000000000000" pitchFamily="2" charset="-52"/>
              </a:rPr>
              <a:t> tine discurile virtuale.</a:t>
            </a:r>
          </a:p>
          <a:p>
            <a:endParaRPr lang="ru-RU" dirty="0"/>
          </a:p>
        </p:txBody>
      </p:sp>
    </p:spTree>
    <p:extLst>
      <p:ext uri="{BB962C8B-B14F-4D97-AF65-F5344CB8AC3E}">
        <p14:creationId xmlns:p14="http://schemas.microsoft.com/office/powerpoint/2010/main" val="349028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781145-E44F-4872-8AF1-46A2503C2ABF}"/>
              </a:ext>
            </a:extLst>
          </p:cNvPr>
          <p:cNvSpPr>
            <a:spLocks noGrp="1"/>
          </p:cNvSpPr>
          <p:nvPr>
            <p:ph type="title"/>
          </p:nvPr>
        </p:nvSpPr>
        <p:spPr>
          <a:xfrm>
            <a:off x="657224" y="499533"/>
            <a:ext cx="10772775" cy="733522"/>
          </a:xfrm>
        </p:spPr>
        <p:txBody>
          <a:bodyPr>
            <a:normAutofit/>
          </a:bodyPr>
          <a:lstStyle/>
          <a:p>
            <a:r>
              <a:rPr lang="ro-RO" sz="3200" b="1" i="0" dirty="0">
                <a:solidFill>
                  <a:srgbClr val="404040"/>
                </a:solidFill>
                <a:effectLst/>
                <a:latin typeface="Merriweather" panose="00000500000000000000" pitchFamily="2" charset="-52"/>
              </a:rPr>
              <a:t>Rulare </a:t>
            </a:r>
            <a:r>
              <a:rPr lang="ro-RO" sz="3200" b="1" i="0" dirty="0" err="1">
                <a:solidFill>
                  <a:srgbClr val="404040"/>
                </a:solidFill>
                <a:effectLst/>
                <a:latin typeface="Merriweather" panose="00000500000000000000" pitchFamily="2" charset="-52"/>
              </a:rPr>
              <a:t>simulatană</a:t>
            </a:r>
            <a:r>
              <a:rPr lang="ro-RO" sz="3200" b="1" i="0" dirty="0">
                <a:solidFill>
                  <a:srgbClr val="404040"/>
                </a:solidFill>
                <a:effectLst/>
                <a:latin typeface="Merriweather" panose="00000500000000000000" pitchFamily="2" charset="-52"/>
              </a:rPr>
              <a:t> a doua sisteme de operare</a:t>
            </a:r>
            <a:endParaRPr lang="ru-RU" sz="3200" dirty="0"/>
          </a:p>
        </p:txBody>
      </p:sp>
      <p:sp>
        <p:nvSpPr>
          <p:cNvPr id="3" name="Объект 2">
            <a:extLst>
              <a:ext uri="{FF2B5EF4-FFF2-40B4-BE49-F238E27FC236}">
                <a16:creationId xmlns:a16="http://schemas.microsoft.com/office/drawing/2014/main" id="{529F83B9-F1C6-4A17-8F68-F8951F521D2D}"/>
              </a:ext>
            </a:extLst>
          </p:cNvPr>
          <p:cNvSpPr>
            <a:spLocks noGrp="1"/>
          </p:cNvSpPr>
          <p:nvPr>
            <p:ph sz="quarter" idx="13"/>
          </p:nvPr>
        </p:nvSpPr>
        <p:spPr>
          <a:xfrm>
            <a:off x="913774" y="1524001"/>
            <a:ext cx="10363826" cy="4946072"/>
          </a:xfrm>
        </p:spPr>
        <p:txBody>
          <a:bodyPr>
            <a:normAutofit/>
          </a:bodyPr>
          <a:lstStyle/>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Sa spunem ca vreau sa </a:t>
            </a:r>
            <a:r>
              <a:rPr lang="ro-RO" dirty="0" err="1">
                <a:solidFill>
                  <a:srgbClr val="404040"/>
                </a:solidFill>
                <a:latin typeface="Merriweather" panose="00000500000000000000" pitchFamily="2" charset="-52"/>
              </a:rPr>
              <a:t>î</a:t>
            </a:r>
            <a:r>
              <a:rPr lang="ro-RO" b="0" i="0" dirty="0" err="1">
                <a:solidFill>
                  <a:srgbClr val="404040"/>
                </a:solidFill>
                <a:effectLst/>
                <a:latin typeface="Merriweather" panose="00000500000000000000" pitchFamily="2" charset="-52"/>
              </a:rPr>
              <a:t>nvaț</a:t>
            </a:r>
            <a:r>
              <a:rPr lang="ro-RO" b="0" i="0" dirty="0">
                <a:solidFill>
                  <a:srgbClr val="404040"/>
                </a:solidFill>
                <a:effectLst/>
                <a:latin typeface="Merriweather" panose="00000500000000000000" pitchFamily="2" charset="-52"/>
              </a:rPr>
              <a:t> puțin Linux, dar in </a:t>
            </a:r>
            <a:r>
              <a:rPr lang="ro-RO" b="0" i="0" dirty="0" err="1">
                <a:solidFill>
                  <a:srgbClr val="404040"/>
                </a:solidFill>
                <a:effectLst/>
                <a:latin typeface="Merriweather" panose="00000500000000000000" pitchFamily="2" charset="-52"/>
              </a:rPr>
              <a:t>acelasi</a:t>
            </a:r>
            <a:r>
              <a:rPr lang="ro-RO" b="0" i="0" dirty="0">
                <a:solidFill>
                  <a:srgbClr val="404040"/>
                </a:solidFill>
                <a:effectLst/>
                <a:latin typeface="Merriweather" panose="00000500000000000000" pitchFamily="2" charset="-52"/>
              </a:rPr>
              <a:t> timp vreau sa am deschise programele </a:t>
            </a:r>
            <a:r>
              <a:rPr lang="ro-RO" b="0" i="0" dirty="0" err="1">
                <a:solidFill>
                  <a:srgbClr val="404040"/>
                </a:solidFill>
                <a:effectLst/>
                <a:latin typeface="Merriweather" panose="00000500000000000000" pitchFamily="2" charset="-52"/>
              </a:rPr>
              <a:t>obisnuite</a:t>
            </a:r>
            <a:r>
              <a:rPr lang="ro-RO" b="0" i="0" dirty="0">
                <a:solidFill>
                  <a:srgbClr val="404040"/>
                </a:solidFill>
                <a:effectLst/>
                <a:latin typeface="Merriweather" panose="00000500000000000000" pitchFamily="2" charset="-52"/>
              </a:rPr>
              <a:t> din Windows. Pot instala Linux </a:t>
            </a:r>
            <a:r>
              <a:rPr lang="ro-RO" b="0" i="0" dirty="0" err="1">
                <a:solidFill>
                  <a:srgbClr val="404040"/>
                </a:solidFill>
                <a:effectLst/>
                <a:latin typeface="Merriweather" panose="00000500000000000000" pitchFamily="2" charset="-52"/>
              </a:rPr>
              <a:t>intr-o</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care </a:t>
            </a:r>
            <a:r>
              <a:rPr lang="ro-RO" b="0" i="0" dirty="0" err="1">
                <a:solidFill>
                  <a:srgbClr val="404040"/>
                </a:solidFill>
                <a:effectLst/>
                <a:latin typeface="Merriweather" panose="00000500000000000000" pitchFamily="2" charset="-52"/>
              </a:rPr>
              <a:t>ruleaza</a:t>
            </a:r>
            <a:r>
              <a:rPr lang="ro-RO" b="0" i="0" dirty="0">
                <a:solidFill>
                  <a:srgbClr val="404040"/>
                </a:solidFill>
                <a:effectLst/>
                <a:latin typeface="Merriweather" panose="00000500000000000000" pitchFamily="2" charset="-52"/>
              </a:rPr>
              <a:t> sub sistemul Windows.</a:t>
            </a:r>
          </a:p>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Sa spunem ca rulez Windows 10, dar am un mic program care </a:t>
            </a:r>
            <a:r>
              <a:rPr lang="ro-RO" b="0" i="0" dirty="0" err="1">
                <a:solidFill>
                  <a:srgbClr val="404040"/>
                </a:solidFill>
                <a:effectLst/>
                <a:latin typeface="Merriweather" panose="00000500000000000000" pitchFamily="2" charset="-52"/>
              </a:rPr>
              <a:t>ruleaza</a:t>
            </a:r>
            <a:r>
              <a:rPr lang="ro-RO" b="0" i="0" dirty="0">
                <a:solidFill>
                  <a:srgbClr val="404040"/>
                </a:solidFill>
                <a:effectLst/>
                <a:latin typeface="Merriweather" panose="00000500000000000000" pitchFamily="2" charset="-52"/>
              </a:rPr>
              <a:t> doar in </a:t>
            </a:r>
            <a:r>
              <a:rPr lang="ro-RO" b="0" i="0" dirty="0" err="1">
                <a:solidFill>
                  <a:srgbClr val="404040"/>
                </a:solidFill>
                <a:effectLst/>
                <a:latin typeface="Merriweather" panose="00000500000000000000" pitchFamily="2" charset="-52"/>
              </a:rPr>
              <a:t>WinXP</a:t>
            </a:r>
            <a:r>
              <a:rPr lang="ro-RO" b="0" i="0" dirty="0">
                <a:solidFill>
                  <a:srgbClr val="404040"/>
                </a:solidFill>
                <a:effectLst/>
                <a:latin typeface="Merriweather" panose="00000500000000000000" pitchFamily="2" charset="-52"/>
              </a:rPr>
              <a:t> (exista cazuri?). Pot porni un sistem </a:t>
            </a:r>
            <a:r>
              <a:rPr lang="ro-RO" b="0" i="0" dirty="0" err="1">
                <a:solidFill>
                  <a:srgbClr val="404040"/>
                </a:solidFill>
                <a:effectLst/>
                <a:latin typeface="Merriweather" panose="00000500000000000000" pitchFamily="2" charset="-52"/>
              </a:rPr>
              <a:t>WinXP</a:t>
            </a:r>
            <a:r>
              <a:rPr lang="ro-RO" b="0" i="0" dirty="0">
                <a:solidFill>
                  <a:srgbClr val="404040"/>
                </a:solidFill>
                <a:effectLst/>
                <a:latin typeface="Merriweather" panose="00000500000000000000" pitchFamily="2" charset="-52"/>
              </a:rPr>
              <a:t> in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a:t>
            </a:r>
          </a:p>
          <a:p>
            <a:pPr>
              <a:lnSpc>
                <a:spcPct val="150000"/>
              </a:lnSpc>
              <a:buFont typeface="Arial" panose="020B0604020202020204" pitchFamily="34" charset="0"/>
              <a:buChar char="•"/>
            </a:pPr>
            <a:r>
              <a:rPr lang="it-IT" b="0" i="0" dirty="0">
                <a:solidFill>
                  <a:srgbClr val="404040"/>
                </a:solidFill>
                <a:effectLst/>
                <a:latin typeface="Merriweather" panose="00000500000000000000" pitchFamily="2" charset="-52"/>
              </a:rPr>
              <a:t>Pot dori sa testez un nou sistem de operare nou aparut, fara a bloca accesul la sistemul de operare instalat</a:t>
            </a:r>
          </a:p>
          <a:p>
            <a:pPr algn="l">
              <a:lnSpc>
                <a:spcPct val="150000"/>
              </a:lnSpc>
              <a:buFont typeface="Arial" panose="020B0604020202020204" pitchFamily="34" charset="0"/>
              <a:buChar char="•"/>
            </a:pPr>
            <a:endParaRPr lang="ro-RO" b="0" i="0" dirty="0">
              <a:solidFill>
                <a:srgbClr val="404040"/>
              </a:solidFill>
              <a:effectLst/>
              <a:latin typeface="Merriweather" panose="00000500000000000000" pitchFamily="2" charset="-52"/>
            </a:endParaRPr>
          </a:p>
          <a:p>
            <a:pPr algn="l">
              <a:lnSpc>
                <a:spcPct val="150000"/>
              </a:lnSpc>
              <a:buFont typeface="Arial" panose="020B0604020202020204" pitchFamily="34" charset="0"/>
              <a:buChar char="•"/>
            </a:pPr>
            <a:endParaRPr lang="ro-RO" sz="2800" b="0" i="0" dirty="0">
              <a:solidFill>
                <a:srgbClr val="404040"/>
              </a:solidFill>
              <a:effectLst/>
              <a:latin typeface="Merriweather" panose="00000500000000000000" pitchFamily="2" charset="-52"/>
            </a:endParaRPr>
          </a:p>
          <a:p>
            <a:endParaRPr lang="ru-RU" dirty="0"/>
          </a:p>
        </p:txBody>
      </p:sp>
    </p:spTree>
    <p:extLst>
      <p:ext uri="{BB962C8B-B14F-4D97-AF65-F5344CB8AC3E}">
        <p14:creationId xmlns:p14="http://schemas.microsoft.com/office/powerpoint/2010/main" val="1122967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25DCE5-5E9F-4F51-8DEC-F5DF7C66EF80}"/>
              </a:ext>
            </a:extLst>
          </p:cNvPr>
          <p:cNvSpPr>
            <a:spLocks noGrp="1"/>
          </p:cNvSpPr>
          <p:nvPr>
            <p:ph type="title"/>
          </p:nvPr>
        </p:nvSpPr>
        <p:spPr>
          <a:xfrm>
            <a:off x="657224" y="499533"/>
            <a:ext cx="10772775" cy="442576"/>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E20D5E33-27CA-4916-8898-0133B5A3D010}"/>
              </a:ext>
            </a:extLst>
          </p:cNvPr>
          <p:cNvSpPr>
            <a:spLocks noGrp="1"/>
          </p:cNvSpPr>
          <p:nvPr>
            <p:ph sz="quarter" idx="13"/>
          </p:nvPr>
        </p:nvSpPr>
        <p:spPr>
          <a:xfrm>
            <a:off x="913774" y="1371600"/>
            <a:ext cx="10363826" cy="4419599"/>
          </a:xfrm>
        </p:spPr>
        <p:txBody>
          <a:bodyPr/>
          <a:lstStyle/>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O firma poate </a:t>
            </a:r>
            <a:r>
              <a:rPr lang="ro-RO" b="0" i="0" dirty="0" err="1">
                <a:solidFill>
                  <a:srgbClr val="404040"/>
                </a:solidFill>
                <a:effectLst/>
                <a:latin typeface="Merriweather" panose="00000500000000000000" pitchFamily="2" charset="-52"/>
              </a:rPr>
              <a:t>cumpara</a:t>
            </a:r>
            <a:r>
              <a:rPr lang="ro-RO" b="0" i="0" dirty="0">
                <a:solidFill>
                  <a:srgbClr val="404040"/>
                </a:solidFill>
                <a:effectLst/>
                <a:latin typeface="Merriweather" panose="00000500000000000000" pitchFamily="2" charset="-52"/>
              </a:rPr>
              <a:t> un calculator ceva mai puternic pe care sa existe multe </a:t>
            </a:r>
            <a:r>
              <a:rPr lang="ro-RO" b="0" i="0" dirty="0" err="1">
                <a:solidFill>
                  <a:srgbClr val="404040"/>
                </a:solidFill>
                <a:effectLst/>
                <a:latin typeface="Merriweather" panose="00000500000000000000" pitchFamily="2" charset="-52"/>
              </a:rPr>
              <a:t>masini</a:t>
            </a:r>
            <a:r>
              <a:rPr lang="ro-RO" b="0" i="0" dirty="0">
                <a:solidFill>
                  <a:srgbClr val="404040"/>
                </a:solidFill>
                <a:effectLst/>
                <a:latin typeface="Merriweather" panose="00000500000000000000" pitchFamily="2" charset="-52"/>
              </a:rPr>
              <a:t> virtuale, pe care </a:t>
            </a:r>
            <a:r>
              <a:rPr lang="ro-RO" b="0" i="0" dirty="0" err="1">
                <a:solidFill>
                  <a:srgbClr val="404040"/>
                </a:solidFill>
                <a:effectLst/>
                <a:latin typeface="Merriweather" panose="00000500000000000000" pitchFamily="2" charset="-52"/>
              </a:rPr>
              <a:t>angajatii</a:t>
            </a:r>
            <a:r>
              <a:rPr lang="ro-RO" b="0" i="0" dirty="0">
                <a:solidFill>
                  <a:srgbClr val="404040"/>
                </a:solidFill>
                <a:effectLst/>
                <a:latin typeface="Merriweather" panose="00000500000000000000" pitchFamily="2" charset="-52"/>
              </a:rPr>
              <a:t> sa </a:t>
            </a:r>
            <a:r>
              <a:rPr lang="ro-RO" b="0" i="0" dirty="0" err="1">
                <a:solidFill>
                  <a:srgbClr val="404040"/>
                </a:solidFill>
                <a:effectLst/>
                <a:latin typeface="Merriweather" panose="00000500000000000000" pitchFamily="2" charset="-52"/>
              </a:rPr>
              <a:t>faca</a:t>
            </a:r>
            <a:r>
              <a:rPr lang="ro-RO" b="0" i="0" dirty="0">
                <a:solidFill>
                  <a:srgbClr val="404040"/>
                </a:solidFill>
                <a:effectLst/>
                <a:latin typeface="Merriweather" panose="00000500000000000000" pitchFamily="2" charset="-52"/>
              </a:rPr>
              <a:t> teste in </a:t>
            </a:r>
            <a:r>
              <a:rPr lang="ro-RO" b="0" i="0" dirty="0" err="1">
                <a:solidFill>
                  <a:srgbClr val="404040"/>
                </a:solidFill>
                <a:effectLst/>
                <a:latin typeface="Merriweather" panose="00000500000000000000" pitchFamily="2" charset="-52"/>
              </a:rPr>
              <a:t>acelasi</a:t>
            </a:r>
            <a:r>
              <a:rPr lang="ro-RO" b="0" i="0" dirty="0">
                <a:solidFill>
                  <a:srgbClr val="404040"/>
                </a:solidFill>
                <a:effectLst/>
                <a:latin typeface="Merriweather" panose="00000500000000000000" pitchFamily="2" charset="-52"/>
              </a:rPr>
              <a:t> timp (</a:t>
            </a:r>
            <a:r>
              <a:rPr lang="ro-RO" b="0" i="0" dirty="0" err="1">
                <a:solidFill>
                  <a:srgbClr val="404040"/>
                </a:solidFill>
                <a:effectLst/>
                <a:latin typeface="Merriweather" panose="00000500000000000000" pitchFamily="2" charset="-52"/>
              </a:rPr>
              <a:t>conectandu</a:t>
            </a:r>
            <a:r>
              <a:rPr lang="ro-RO" b="0" i="0" dirty="0">
                <a:solidFill>
                  <a:srgbClr val="404040"/>
                </a:solidFill>
                <a:effectLst/>
                <a:latin typeface="Merriweather" panose="00000500000000000000" pitchFamily="2" charset="-52"/>
              </a:rPr>
              <a:t>-se prin </a:t>
            </a:r>
            <a:r>
              <a:rPr lang="ro-RO" b="0" i="0" dirty="0" err="1">
                <a:solidFill>
                  <a:srgbClr val="404040"/>
                </a:solidFill>
                <a:effectLst/>
                <a:latin typeface="Merriweather" panose="00000500000000000000" pitchFamily="2" charset="-52"/>
              </a:rPr>
              <a:t>retea</a:t>
            </a:r>
            <a:r>
              <a:rPr lang="ro-RO" b="0" i="0" dirty="0">
                <a:solidFill>
                  <a:srgbClr val="404040"/>
                </a:solidFill>
                <a:effectLst/>
                <a:latin typeface="Merriweather" panose="00000500000000000000" pitchFamily="2" charset="-52"/>
              </a:rPr>
              <a:t>).</a:t>
            </a:r>
          </a:p>
          <a:p>
            <a:pPr algn="l">
              <a:lnSpc>
                <a:spcPct val="150000"/>
              </a:lnSpc>
              <a:buFont typeface="Arial" panose="020B0604020202020204" pitchFamily="34" charset="0"/>
              <a:buChar char="•"/>
            </a:pPr>
            <a:r>
              <a:rPr lang="ro-RO" dirty="0">
                <a:solidFill>
                  <a:srgbClr val="404040"/>
                </a:solidFill>
                <a:latin typeface="Merriweather" panose="00000500000000000000" pitchFamily="2" charset="-52"/>
              </a:rPr>
              <a:t>S</a:t>
            </a:r>
            <a:r>
              <a:rPr lang="ro-RO" b="0" i="0" dirty="0">
                <a:solidFill>
                  <a:srgbClr val="404040"/>
                </a:solidFill>
                <a:effectLst/>
                <a:latin typeface="Merriweather" panose="00000500000000000000" pitchFamily="2" charset="-52"/>
              </a:rPr>
              <a:t>-a </a:t>
            </a:r>
            <a:r>
              <a:rPr lang="ro-RO" dirty="0">
                <a:solidFill>
                  <a:srgbClr val="404040"/>
                </a:solidFill>
                <a:latin typeface="Merriweather" panose="00000500000000000000" pitchFamily="2" charset="-52"/>
              </a:rPr>
              <a:t>î</a:t>
            </a:r>
            <a:r>
              <a:rPr lang="ro-RO" b="0" i="0" dirty="0">
                <a:solidFill>
                  <a:srgbClr val="404040"/>
                </a:solidFill>
                <a:effectLst/>
                <a:latin typeface="Merriweather" panose="00000500000000000000" pitchFamily="2" charset="-52"/>
              </a:rPr>
              <a:t>ntâmplat să </a:t>
            </a:r>
            <a:r>
              <a:rPr lang="ro-RO" b="0" i="0" dirty="0" err="1">
                <a:solidFill>
                  <a:srgbClr val="404040"/>
                </a:solidFill>
                <a:effectLst/>
                <a:latin typeface="Merriweather" panose="00000500000000000000" pitchFamily="2" charset="-52"/>
              </a:rPr>
              <a:t>folosescă</a:t>
            </a:r>
            <a:r>
              <a:rPr lang="ro-RO" b="0" i="0" dirty="0">
                <a:solidFill>
                  <a:srgbClr val="404040"/>
                </a:solidFill>
                <a:effectLst/>
                <a:latin typeface="Merriweather" panose="00000500000000000000" pitchFamily="2" charset="-52"/>
              </a:rPr>
              <a:t> o conexiune VPN </a:t>
            </a:r>
            <a:r>
              <a:rPr lang="ro-RO" b="0" i="0" dirty="0" err="1">
                <a:solidFill>
                  <a:srgbClr val="404040"/>
                </a:solidFill>
                <a:effectLst/>
                <a:latin typeface="Merriweather" panose="00000500000000000000" pitchFamily="2" charset="-52"/>
              </a:rPr>
              <a:t>catre</a:t>
            </a:r>
            <a:r>
              <a:rPr lang="ro-RO" b="0" i="0" dirty="0">
                <a:solidFill>
                  <a:srgbClr val="404040"/>
                </a:solidFill>
                <a:effectLst/>
                <a:latin typeface="Merriweather" panose="00000500000000000000" pitchFamily="2" charset="-52"/>
              </a:rPr>
              <a:t> birou care </a:t>
            </a:r>
            <a:r>
              <a:rPr lang="ro-RO" b="0" i="0" dirty="0" err="1">
                <a:solidFill>
                  <a:srgbClr val="404040"/>
                </a:solidFill>
                <a:effectLst/>
                <a:latin typeface="Merriweather" panose="00000500000000000000" pitchFamily="2" charset="-52"/>
              </a:rPr>
              <a:t>taia</a:t>
            </a:r>
            <a:r>
              <a:rPr lang="ro-RO" b="0" i="0" dirty="0">
                <a:solidFill>
                  <a:srgbClr val="404040"/>
                </a:solidFill>
                <a:effectLst/>
                <a:latin typeface="Merriweather" panose="00000500000000000000" pitchFamily="2" charset="-52"/>
              </a:rPr>
              <a:t> accesul la Internet. Pentru a folosi si Internet-</a:t>
            </a:r>
            <a:r>
              <a:rPr lang="ro-RO" b="0" i="0" dirty="0" err="1">
                <a:solidFill>
                  <a:srgbClr val="404040"/>
                </a:solidFill>
                <a:effectLst/>
                <a:latin typeface="Merriweather" panose="00000500000000000000" pitchFamily="2" charset="-52"/>
              </a:rPr>
              <a:t>ul</a:t>
            </a:r>
            <a:r>
              <a:rPr lang="ro-RO" b="0" i="0" dirty="0">
                <a:solidFill>
                  <a:srgbClr val="404040"/>
                </a:solidFill>
                <a:effectLst/>
                <a:latin typeface="Merriweather" panose="00000500000000000000" pitchFamily="2" charset="-52"/>
              </a:rPr>
              <a:t> local am </a:t>
            </a:r>
            <a:r>
              <a:rPr lang="ro-RO" b="0" i="0" dirty="0" err="1">
                <a:solidFill>
                  <a:srgbClr val="404040"/>
                </a:solidFill>
                <a:effectLst/>
                <a:latin typeface="Merriweather" panose="00000500000000000000" pitchFamily="2" charset="-52"/>
              </a:rPr>
              <a:t>facut</a:t>
            </a:r>
            <a:r>
              <a:rPr lang="ro-RO" b="0" i="0" dirty="0">
                <a:solidFill>
                  <a:srgbClr val="404040"/>
                </a:solidFill>
                <a:effectLst/>
                <a:latin typeface="Merriweather" panose="00000500000000000000" pitchFamily="2" charset="-52"/>
              </a:rPr>
              <a:t> conexiunea VPN din interiorul unei </a:t>
            </a:r>
            <a:r>
              <a:rPr lang="ro-RO" b="0" i="0" dirty="0" err="1">
                <a:solidFill>
                  <a:srgbClr val="404040"/>
                </a:solidFill>
                <a:effectLst/>
                <a:latin typeface="Merriweather" panose="00000500000000000000" pitchFamily="2" charset="-52"/>
              </a:rPr>
              <a:t>masini</a:t>
            </a:r>
            <a:r>
              <a:rPr lang="ro-RO" b="0" i="0" dirty="0">
                <a:solidFill>
                  <a:srgbClr val="404040"/>
                </a:solidFill>
                <a:effectLst/>
                <a:latin typeface="Merriweather" panose="00000500000000000000" pitchFamily="2" charset="-52"/>
              </a:rPr>
              <a:t> virtuale </a:t>
            </a:r>
            <a:r>
              <a:rPr lang="ro-RO" b="0" i="0" dirty="0" err="1">
                <a:solidFill>
                  <a:srgbClr val="404040"/>
                </a:solidFill>
                <a:effectLst/>
                <a:latin typeface="Merriweather" panose="00000500000000000000" pitchFamily="2" charset="-52"/>
              </a:rPr>
              <a:t>WinXP</a:t>
            </a:r>
            <a:r>
              <a:rPr lang="ro-RO" b="0" i="0" dirty="0">
                <a:solidFill>
                  <a:srgbClr val="404040"/>
                </a:solidFill>
                <a:effectLst/>
                <a:latin typeface="Merriweather" panose="00000500000000000000" pitchFamily="2" charset="-52"/>
              </a:rPr>
              <a:t> care rula peste sistemul de operare .</a:t>
            </a:r>
          </a:p>
          <a:p>
            <a:endParaRPr lang="ru-RU" dirty="0"/>
          </a:p>
        </p:txBody>
      </p:sp>
    </p:spTree>
    <p:extLst>
      <p:ext uri="{BB962C8B-B14F-4D97-AF65-F5344CB8AC3E}">
        <p14:creationId xmlns:p14="http://schemas.microsoft.com/office/powerpoint/2010/main" val="3122559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39E7CE-6FB6-4AE1-A7C5-3F3F70C588A6}"/>
              </a:ext>
            </a:extLst>
          </p:cNvPr>
          <p:cNvSpPr>
            <a:spLocks noGrp="1"/>
          </p:cNvSpPr>
          <p:nvPr>
            <p:ph type="title"/>
          </p:nvPr>
        </p:nvSpPr>
        <p:spPr>
          <a:xfrm>
            <a:off x="657224" y="499533"/>
            <a:ext cx="10772775" cy="234758"/>
          </a:xfrm>
        </p:spPr>
        <p:txBody>
          <a:bodyPr>
            <a:noAutofit/>
          </a:bodyPr>
          <a:lstStyle/>
          <a:p>
            <a:r>
              <a:rPr lang="ro-RO" sz="3600" b="1" i="0" dirty="0">
                <a:solidFill>
                  <a:srgbClr val="404040"/>
                </a:solidFill>
                <a:effectLst/>
                <a:latin typeface="Merriweather" panose="00000500000000000000" pitchFamily="2" charset="-52"/>
              </a:rPr>
              <a:t>Backup foarte </a:t>
            </a:r>
            <a:r>
              <a:rPr lang="ro-RO" sz="3600" b="1" i="0" dirty="0" err="1">
                <a:solidFill>
                  <a:srgbClr val="404040"/>
                </a:solidFill>
                <a:effectLst/>
                <a:latin typeface="Merriweather" panose="00000500000000000000" pitchFamily="2" charset="-52"/>
              </a:rPr>
              <a:t>usor</a:t>
            </a:r>
            <a:endParaRPr lang="ru-RU" sz="3600" dirty="0"/>
          </a:p>
        </p:txBody>
      </p:sp>
      <p:sp>
        <p:nvSpPr>
          <p:cNvPr id="3" name="Объект 2">
            <a:extLst>
              <a:ext uri="{FF2B5EF4-FFF2-40B4-BE49-F238E27FC236}">
                <a16:creationId xmlns:a16="http://schemas.microsoft.com/office/drawing/2014/main" id="{DE5B971B-5308-441F-9465-CDD50BB5802E}"/>
              </a:ext>
            </a:extLst>
          </p:cNvPr>
          <p:cNvSpPr>
            <a:spLocks noGrp="1"/>
          </p:cNvSpPr>
          <p:nvPr>
            <p:ph sz="quarter" idx="13"/>
          </p:nvPr>
        </p:nvSpPr>
        <p:spPr>
          <a:xfrm>
            <a:off x="913774" y="1440873"/>
            <a:ext cx="10363826" cy="4917593"/>
          </a:xfrm>
        </p:spPr>
        <p:txBody>
          <a:bodyPr>
            <a:normAutofit/>
          </a:bodyPr>
          <a:lstStyle/>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Datorita faptului ca </a:t>
            </a:r>
            <a:r>
              <a:rPr lang="ro-RO" b="0" i="0" dirty="0" err="1">
                <a:solidFill>
                  <a:srgbClr val="404040"/>
                </a:solidFill>
                <a:effectLst/>
                <a:latin typeface="Merriweather" panose="00000500000000000000" pitchFamily="2" charset="-52"/>
              </a:rPr>
              <a:t>masinile</a:t>
            </a:r>
            <a:r>
              <a:rPr lang="ro-RO" b="0" i="0" dirty="0">
                <a:solidFill>
                  <a:srgbClr val="404040"/>
                </a:solidFill>
                <a:effectLst/>
                <a:latin typeface="Merriweather" panose="00000500000000000000" pitchFamily="2" charset="-52"/>
              </a:rPr>
              <a:t> virtuale sunt stocate in </a:t>
            </a:r>
            <a:r>
              <a:rPr lang="ro-RO" b="0" i="0" dirty="0" err="1">
                <a:solidFill>
                  <a:srgbClr val="404040"/>
                </a:solidFill>
                <a:effectLst/>
                <a:latin typeface="Merriweather" panose="00000500000000000000" pitchFamily="2" charset="-52"/>
              </a:rPr>
              <a:t>fisiere</a:t>
            </a:r>
            <a:r>
              <a:rPr lang="ro-RO" b="0" i="0" dirty="0">
                <a:solidFill>
                  <a:srgbClr val="404040"/>
                </a:solidFill>
                <a:effectLst/>
                <a:latin typeface="Merriweather" panose="00000500000000000000" pitchFamily="2" charset="-52"/>
              </a:rPr>
              <a:t>, backup-ul se face pur si simplu copiind directorul </a:t>
            </a:r>
            <a:r>
              <a:rPr lang="ro-RO" b="0" i="0" dirty="0" err="1">
                <a:solidFill>
                  <a:srgbClr val="404040"/>
                </a:solidFill>
                <a:effectLst/>
                <a:latin typeface="Merriweather" panose="00000500000000000000" pitchFamily="2" charset="-52"/>
              </a:rPr>
              <a:t>masinii</a:t>
            </a:r>
            <a:r>
              <a:rPr lang="ro-RO" b="0" i="0" dirty="0">
                <a:solidFill>
                  <a:srgbClr val="404040"/>
                </a:solidFill>
                <a:effectLst/>
                <a:latin typeface="Merriweather" panose="00000500000000000000" pitchFamily="2" charset="-52"/>
              </a:rPr>
              <a:t> virtuale in alta parte. Copiere se face cu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oprita.</a:t>
            </a:r>
          </a:p>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Majoritatea </a:t>
            </a:r>
            <a:r>
              <a:rPr lang="ro-RO" b="0" i="0" dirty="0" err="1">
                <a:solidFill>
                  <a:srgbClr val="404040"/>
                </a:solidFill>
                <a:effectLst/>
                <a:latin typeface="Merriweather" panose="00000500000000000000" pitchFamily="2" charset="-52"/>
              </a:rPr>
              <a:t>masinilor</a:t>
            </a:r>
            <a:r>
              <a:rPr lang="ro-RO" b="0" i="0" dirty="0">
                <a:solidFill>
                  <a:srgbClr val="404040"/>
                </a:solidFill>
                <a:effectLst/>
                <a:latin typeface="Merriweather" panose="00000500000000000000" pitchFamily="2" charset="-52"/>
              </a:rPr>
              <a:t> virtuale suporta „</a:t>
            </a:r>
            <a:r>
              <a:rPr lang="ro-RO" b="0" i="0" dirty="0" err="1">
                <a:solidFill>
                  <a:srgbClr val="404040"/>
                </a:solidFill>
                <a:effectLst/>
                <a:latin typeface="Merriweather" panose="00000500000000000000" pitchFamily="2" charset="-52"/>
              </a:rPr>
              <a:t>snapshot</a:t>
            </a:r>
            <a:r>
              <a:rPr lang="ro-RO" b="0" i="0" dirty="0">
                <a:solidFill>
                  <a:srgbClr val="404040"/>
                </a:solidFill>
                <a:effectLst/>
                <a:latin typeface="Merriweather" panose="00000500000000000000" pitchFamily="2" charset="-52"/>
              </a:rPr>
              <a:t>-uri”, in care se </a:t>
            </a:r>
            <a:r>
              <a:rPr lang="ro-RO" b="0" i="0" dirty="0" err="1">
                <a:solidFill>
                  <a:srgbClr val="404040"/>
                </a:solidFill>
                <a:effectLst/>
                <a:latin typeface="Merriweather" panose="00000500000000000000" pitchFamily="2" charset="-52"/>
              </a:rPr>
              <a:t>stocheaza</a:t>
            </a:r>
            <a:r>
              <a:rPr lang="ro-RO" b="0" i="0" dirty="0">
                <a:solidFill>
                  <a:srgbClr val="404040"/>
                </a:solidFill>
                <a:effectLst/>
                <a:latin typeface="Merriweather" panose="00000500000000000000" pitchFamily="2" charset="-52"/>
              </a:rPr>
              <a:t> starea </a:t>
            </a:r>
            <a:r>
              <a:rPr lang="ro-RO" b="0" i="0" dirty="0" err="1">
                <a:solidFill>
                  <a:srgbClr val="404040"/>
                </a:solidFill>
                <a:effectLst/>
                <a:latin typeface="Merriweather" panose="00000500000000000000" pitchFamily="2" charset="-52"/>
              </a:rPr>
              <a:t>instantă</a:t>
            </a:r>
            <a:r>
              <a:rPr lang="ro-RO" b="0" i="0" dirty="0">
                <a:solidFill>
                  <a:srgbClr val="404040"/>
                </a:solidFill>
                <a:effectLst/>
                <a:latin typeface="Merriweather" panose="00000500000000000000" pitchFamily="2" charset="-52"/>
              </a:rPr>
              <a:t> a </a:t>
            </a:r>
            <a:r>
              <a:rPr lang="ro-RO" b="0" i="0" dirty="0" err="1">
                <a:solidFill>
                  <a:srgbClr val="404040"/>
                </a:solidFill>
                <a:effectLst/>
                <a:latin typeface="Merriweather" panose="00000500000000000000" pitchFamily="2" charset="-52"/>
              </a:rPr>
              <a:t>masinii</a:t>
            </a:r>
            <a:r>
              <a:rPr lang="ro-RO" b="0" i="0" dirty="0">
                <a:solidFill>
                  <a:srgbClr val="404040"/>
                </a:solidFill>
                <a:effectLst/>
                <a:latin typeface="Merriweather" panose="00000500000000000000" pitchFamily="2" charset="-52"/>
              </a:rPr>
              <a:t> virtuale care </a:t>
            </a:r>
            <a:r>
              <a:rPr lang="ro-RO" b="0" i="0" dirty="0" err="1">
                <a:solidFill>
                  <a:srgbClr val="404040"/>
                </a:solidFill>
                <a:effectLst/>
                <a:latin typeface="Merriweather" panose="00000500000000000000" pitchFamily="2" charset="-52"/>
              </a:rPr>
              <a:t>ruleaza</a:t>
            </a:r>
            <a:r>
              <a:rPr lang="ro-RO" b="0" i="0" dirty="0">
                <a:solidFill>
                  <a:srgbClr val="404040"/>
                </a:solidFill>
                <a:effectLst/>
                <a:latin typeface="Merriweather" panose="00000500000000000000" pitchFamily="2" charset="-52"/>
              </a:rPr>
              <a:t>. Peste un timp, daca se </a:t>
            </a:r>
            <a:r>
              <a:rPr lang="ro-RO" b="0" i="0" dirty="0" err="1">
                <a:solidFill>
                  <a:srgbClr val="404040"/>
                </a:solidFill>
                <a:effectLst/>
                <a:latin typeface="Merriweather" panose="00000500000000000000" pitchFamily="2" charset="-52"/>
              </a:rPr>
              <a:t>doreste</a:t>
            </a:r>
            <a:r>
              <a:rPr lang="ro-RO" b="0" i="0" dirty="0">
                <a:solidFill>
                  <a:srgbClr val="404040"/>
                </a:solidFill>
                <a:effectLst/>
                <a:latin typeface="Merriweather" panose="00000500000000000000" pitchFamily="2" charset="-52"/>
              </a:rPr>
              <a:t> asta,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se poate </a:t>
            </a:r>
            <a:r>
              <a:rPr lang="ro-RO" b="0" i="0" dirty="0" err="1">
                <a:solidFill>
                  <a:srgbClr val="404040"/>
                </a:solidFill>
                <a:effectLst/>
                <a:latin typeface="Merriweather" panose="00000500000000000000" pitchFamily="2" charset="-52"/>
              </a:rPr>
              <a:t>intoarce</a:t>
            </a:r>
            <a:r>
              <a:rPr lang="ro-RO" b="0" i="0" dirty="0">
                <a:solidFill>
                  <a:srgbClr val="404040"/>
                </a:solidFill>
                <a:effectLst/>
                <a:latin typeface="Merriweather" panose="00000500000000000000" pitchFamily="2" charset="-52"/>
              </a:rPr>
              <a:t> la acea stare. Acest sistem consuma mai </a:t>
            </a:r>
            <a:r>
              <a:rPr lang="ro-RO" b="0" i="0" dirty="0" err="1">
                <a:solidFill>
                  <a:srgbClr val="404040"/>
                </a:solidFill>
                <a:effectLst/>
                <a:latin typeface="Merriweather" panose="00000500000000000000" pitchFamily="2" charset="-52"/>
              </a:rPr>
              <a:t>putin</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spatiu</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decat</a:t>
            </a:r>
            <a:r>
              <a:rPr lang="ro-RO" b="0" i="0" dirty="0">
                <a:solidFill>
                  <a:srgbClr val="404040"/>
                </a:solidFill>
                <a:effectLst/>
                <a:latin typeface="Merriweather" panose="00000500000000000000" pitchFamily="2" charset="-52"/>
              </a:rPr>
              <a:t> copierea </a:t>
            </a:r>
            <a:r>
              <a:rPr lang="ro-RO" b="0" i="0" dirty="0" err="1">
                <a:solidFill>
                  <a:srgbClr val="404040"/>
                </a:solidFill>
                <a:effectLst/>
                <a:latin typeface="Merriweather" panose="00000500000000000000" pitchFamily="2" charset="-52"/>
              </a:rPr>
              <a:t>intregii</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masini</a:t>
            </a:r>
            <a:r>
              <a:rPr lang="ro-RO" b="0" i="0" dirty="0">
                <a:solidFill>
                  <a:srgbClr val="404040"/>
                </a:solidFill>
                <a:effectLst/>
                <a:latin typeface="Merriweather" panose="00000500000000000000" pitchFamily="2" charset="-52"/>
              </a:rPr>
              <a:t> virtuale (se </a:t>
            </a:r>
            <a:r>
              <a:rPr lang="ro-RO" b="0" i="0" dirty="0" err="1">
                <a:solidFill>
                  <a:srgbClr val="404040"/>
                </a:solidFill>
                <a:effectLst/>
                <a:latin typeface="Merriweather" panose="00000500000000000000" pitchFamily="2" charset="-52"/>
              </a:rPr>
              <a:t>memoreaza</a:t>
            </a:r>
            <a:r>
              <a:rPr lang="ro-RO" b="0" i="0" dirty="0">
                <a:solidFill>
                  <a:srgbClr val="404040"/>
                </a:solidFill>
                <a:effectLst/>
                <a:latin typeface="Merriweather" panose="00000500000000000000" pitchFamily="2" charset="-52"/>
              </a:rPr>
              <a:t> doar </a:t>
            </a:r>
            <a:r>
              <a:rPr lang="ro-RO" b="0" i="0" dirty="0" err="1">
                <a:solidFill>
                  <a:srgbClr val="404040"/>
                </a:solidFill>
                <a:effectLst/>
                <a:latin typeface="Merriweather" panose="00000500000000000000" pitchFamily="2" charset="-52"/>
              </a:rPr>
              <a:t>diferentele</a:t>
            </a:r>
            <a:r>
              <a:rPr lang="ro-RO" b="0" i="0" dirty="0">
                <a:solidFill>
                  <a:srgbClr val="404040"/>
                </a:solidFill>
                <a:effectLst/>
                <a:latin typeface="Merriweather" panose="00000500000000000000" pitchFamily="2" charset="-52"/>
              </a:rPr>
              <a:t>).</a:t>
            </a:r>
          </a:p>
          <a:p>
            <a:endParaRPr lang="ru-RU" dirty="0"/>
          </a:p>
        </p:txBody>
      </p:sp>
    </p:spTree>
    <p:extLst>
      <p:ext uri="{BB962C8B-B14F-4D97-AF65-F5344CB8AC3E}">
        <p14:creationId xmlns:p14="http://schemas.microsoft.com/office/powerpoint/2010/main" val="2151954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38B9D1-A307-4184-8554-B830461A8EA4}"/>
              </a:ext>
            </a:extLst>
          </p:cNvPr>
          <p:cNvSpPr>
            <a:spLocks noGrp="1"/>
          </p:cNvSpPr>
          <p:nvPr>
            <p:ph type="title"/>
          </p:nvPr>
        </p:nvSpPr>
        <p:spPr>
          <a:xfrm>
            <a:off x="657224" y="499533"/>
            <a:ext cx="10772775" cy="414867"/>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931E37E8-C3CB-4AF2-9EC1-0CBD5F198361}"/>
              </a:ext>
            </a:extLst>
          </p:cNvPr>
          <p:cNvSpPr>
            <a:spLocks noGrp="1"/>
          </p:cNvSpPr>
          <p:nvPr>
            <p:ph sz="quarter" idx="13"/>
          </p:nvPr>
        </p:nvSpPr>
        <p:spPr>
          <a:xfrm>
            <a:off x="913774" y="914400"/>
            <a:ext cx="10363826" cy="5721927"/>
          </a:xfrm>
        </p:spPr>
        <p:txBody>
          <a:bodyPr>
            <a:normAutofit fontScale="92500" lnSpcReduction="10000"/>
          </a:bodyPr>
          <a:lstStyle/>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In cazul in care calculatorul s-a defectat sau a fost </a:t>
            </a:r>
            <a:r>
              <a:rPr lang="ro-RO" b="0" i="0" dirty="0" err="1">
                <a:solidFill>
                  <a:srgbClr val="404040"/>
                </a:solidFill>
                <a:effectLst/>
                <a:latin typeface="Merriweather" panose="00000500000000000000" pitchFamily="2" charset="-52"/>
              </a:rPr>
              <a:t>cumparat</a:t>
            </a:r>
            <a:r>
              <a:rPr lang="ro-RO" b="0" i="0" dirty="0">
                <a:solidFill>
                  <a:srgbClr val="404040"/>
                </a:solidFill>
                <a:effectLst/>
                <a:latin typeface="Merriweather" panose="00000500000000000000" pitchFamily="2" charset="-52"/>
              </a:rPr>
              <a:t> unul mai puternic, un back-</a:t>
            </a:r>
            <a:r>
              <a:rPr lang="ro-RO" b="0" i="0" dirty="0" err="1">
                <a:solidFill>
                  <a:srgbClr val="404040"/>
                </a:solidFill>
                <a:effectLst/>
                <a:latin typeface="Merriweather" panose="00000500000000000000" pitchFamily="2" charset="-52"/>
              </a:rPr>
              <a:t>up</a:t>
            </a:r>
            <a:r>
              <a:rPr lang="ro-RO" b="0" i="0" dirty="0">
                <a:solidFill>
                  <a:srgbClr val="404040"/>
                </a:solidFill>
                <a:effectLst/>
                <a:latin typeface="Merriweather" panose="00000500000000000000" pitchFamily="2" charset="-52"/>
              </a:rPr>
              <a:t> al </a:t>
            </a:r>
            <a:r>
              <a:rPr lang="ro-RO" b="0" i="0" dirty="0" err="1">
                <a:solidFill>
                  <a:srgbClr val="404040"/>
                </a:solidFill>
                <a:effectLst/>
                <a:latin typeface="Merriweather" panose="00000500000000000000" pitchFamily="2" charset="-52"/>
              </a:rPr>
              <a:t>masinii</a:t>
            </a:r>
            <a:r>
              <a:rPr lang="ro-RO" b="0" i="0" dirty="0">
                <a:solidFill>
                  <a:srgbClr val="404040"/>
                </a:solidFill>
                <a:effectLst/>
                <a:latin typeface="Merriweather" panose="00000500000000000000" pitchFamily="2" charset="-52"/>
              </a:rPr>
              <a:t> virtuale se poate utiliza pe alt calculator. Cel </a:t>
            </a:r>
            <a:r>
              <a:rPr lang="ro-RO" b="0" i="0" dirty="0" err="1">
                <a:solidFill>
                  <a:srgbClr val="404040"/>
                </a:solidFill>
                <a:effectLst/>
                <a:latin typeface="Merriweather" panose="00000500000000000000" pitchFamily="2" charset="-52"/>
              </a:rPr>
              <a:t>putin</a:t>
            </a:r>
            <a:r>
              <a:rPr lang="ro-RO" b="0" i="0" dirty="0">
                <a:solidFill>
                  <a:srgbClr val="404040"/>
                </a:solidFill>
                <a:effectLst/>
                <a:latin typeface="Merriweather" panose="00000500000000000000" pitchFamily="2" charset="-52"/>
              </a:rPr>
              <a:t> la </a:t>
            </a: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 nu vor exista probleme cu driverele diferita </a:t>
            </a:r>
            <a:r>
              <a:rPr lang="ro-RO" b="0" i="0" dirty="0" err="1">
                <a:solidFill>
                  <a:srgbClr val="404040"/>
                </a:solidFill>
                <a:effectLst/>
                <a:latin typeface="Merriweather" panose="00000500000000000000" pitchFamily="2" charset="-52"/>
              </a:rPr>
              <a:t>asa</a:t>
            </a:r>
            <a:r>
              <a:rPr lang="ro-RO" b="0" i="0" dirty="0">
                <a:solidFill>
                  <a:srgbClr val="404040"/>
                </a:solidFill>
                <a:effectLst/>
                <a:latin typeface="Merriweather" panose="00000500000000000000" pitchFamily="2" charset="-52"/>
              </a:rPr>
              <a:t> cum se </a:t>
            </a:r>
            <a:r>
              <a:rPr lang="ro-RO" b="0" i="0" dirty="0" err="1">
                <a:solidFill>
                  <a:srgbClr val="404040"/>
                </a:solidFill>
                <a:effectLst/>
                <a:latin typeface="Merriweather" panose="00000500000000000000" pitchFamily="2" charset="-52"/>
              </a:rPr>
              <a:t>intampla</a:t>
            </a:r>
            <a:r>
              <a:rPr lang="ro-RO" b="0" i="0" dirty="0">
                <a:solidFill>
                  <a:srgbClr val="404040"/>
                </a:solidFill>
                <a:effectLst/>
                <a:latin typeface="Merriweather" panose="00000500000000000000" pitchFamily="2" charset="-52"/>
              </a:rPr>
              <a:t> daca </a:t>
            </a:r>
            <a:r>
              <a:rPr lang="ro-RO" b="0" i="0" dirty="0" err="1">
                <a:solidFill>
                  <a:srgbClr val="404040"/>
                </a:solidFill>
                <a:effectLst/>
                <a:latin typeface="Merriweather" panose="00000500000000000000" pitchFamily="2" charset="-52"/>
              </a:rPr>
              <a:t>incerci</a:t>
            </a:r>
            <a:r>
              <a:rPr lang="ro-RO" b="0" i="0" dirty="0">
                <a:solidFill>
                  <a:srgbClr val="404040"/>
                </a:solidFill>
                <a:effectLst/>
                <a:latin typeface="Merriweather" panose="00000500000000000000" pitchFamily="2" charset="-52"/>
              </a:rPr>
              <a:t> sa </a:t>
            </a:r>
            <a:r>
              <a:rPr lang="ro-RO" b="0" i="0" dirty="0" err="1">
                <a:solidFill>
                  <a:srgbClr val="404040"/>
                </a:solidFill>
                <a:effectLst/>
                <a:latin typeface="Merriweather" panose="00000500000000000000" pitchFamily="2" charset="-52"/>
              </a:rPr>
              <a:t>muti</a:t>
            </a:r>
            <a:r>
              <a:rPr lang="ro-RO" b="0" i="0" dirty="0">
                <a:solidFill>
                  <a:srgbClr val="404040"/>
                </a:solidFill>
                <a:effectLst/>
                <a:latin typeface="Merriweather" panose="00000500000000000000" pitchFamily="2" charset="-52"/>
              </a:rPr>
              <a:t> un hard-disk cu Windows de pe un calculator pe altul.</a:t>
            </a:r>
          </a:p>
          <a:p>
            <a:pPr algn="l">
              <a:lnSpc>
                <a:spcPct val="150000"/>
              </a:lnSpc>
              <a:buFont typeface="Arial" panose="020B0604020202020204" pitchFamily="34" charset="0"/>
              <a:buChar char="•"/>
            </a:pP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se poate opri cu programele deschise, iar la re-pornire va porni exact din starea in care a fost oprita (cu toate programele deschise).</a:t>
            </a:r>
          </a:p>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O firma poate crea o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cu tot ce este necesar unui angajat (programe specifice, conexiuni VPN multiple) si sa o distribuie tuturor celor care au nevoie. Oricine are o problema, </a:t>
            </a:r>
            <a:r>
              <a:rPr lang="ro-RO" b="0" i="0" dirty="0" err="1">
                <a:solidFill>
                  <a:srgbClr val="404040"/>
                </a:solidFill>
                <a:effectLst/>
                <a:latin typeface="Merriweather" panose="00000500000000000000" pitchFamily="2" charset="-52"/>
              </a:rPr>
              <a:t>recopiaza</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a:t>
            </a:r>
          </a:p>
          <a:p>
            <a:endParaRPr lang="ru-RU" dirty="0"/>
          </a:p>
        </p:txBody>
      </p:sp>
    </p:spTree>
    <p:extLst>
      <p:ext uri="{BB962C8B-B14F-4D97-AF65-F5344CB8AC3E}">
        <p14:creationId xmlns:p14="http://schemas.microsoft.com/office/powerpoint/2010/main" val="3034583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142FE0-4980-44A7-A69C-F1224032B601}"/>
              </a:ext>
            </a:extLst>
          </p:cNvPr>
          <p:cNvSpPr>
            <a:spLocks noGrp="1"/>
          </p:cNvSpPr>
          <p:nvPr>
            <p:ph type="title"/>
          </p:nvPr>
        </p:nvSpPr>
        <p:spPr>
          <a:xfrm>
            <a:off x="657224" y="499533"/>
            <a:ext cx="10772775" cy="567268"/>
          </a:xfrm>
        </p:spPr>
        <p:txBody>
          <a:bodyPr>
            <a:normAutofit/>
          </a:bodyPr>
          <a:lstStyle/>
          <a:p>
            <a:r>
              <a:rPr lang="ro-RO" sz="3200" b="1" i="0" dirty="0">
                <a:solidFill>
                  <a:srgbClr val="404040"/>
                </a:solidFill>
                <a:effectLst/>
                <a:latin typeface="Merriweather" panose="00000500000000000000" pitchFamily="2" charset="-52"/>
              </a:rPr>
              <a:t>Se poate muta de pe un calculator pe altul</a:t>
            </a:r>
            <a:endParaRPr lang="ru-RU" sz="3200" dirty="0"/>
          </a:p>
        </p:txBody>
      </p:sp>
      <p:sp>
        <p:nvSpPr>
          <p:cNvPr id="3" name="Объект 2">
            <a:extLst>
              <a:ext uri="{FF2B5EF4-FFF2-40B4-BE49-F238E27FC236}">
                <a16:creationId xmlns:a16="http://schemas.microsoft.com/office/drawing/2014/main" id="{7719754A-2AB8-4B19-ABB0-A74CC483EB02}"/>
              </a:ext>
            </a:extLst>
          </p:cNvPr>
          <p:cNvSpPr>
            <a:spLocks noGrp="1"/>
          </p:cNvSpPr>
          <p:nvPr>
            <p:ph sz="quarter" idx="13"/>
          </p:nvPr>
        </p:nvSpPr>
        <p:spPr>
          <a:xfrm>
            <a:off x="913774" y="1302327"/>
            <a:ext cx="10363826" cy="5181599"/>
          </a:xfrm>
        </p:spPr>
        <p:txBody>
          <a:bodyPr/>
          <a:lstStyle/>
          <a:p>
            <a:pPr algn="l">
              <a:lnSpc>
                <a:spcPct val="100000"/>
              </a:lnSpc>
              <a:buFont typeface="Arial" panose="020B0604020202020204" pitchFamily="34" charset="0"/>
              <a:buChar char="•"/>
            </a:pPr>
            <a:r>
              <a:rPr lang="ro-RO" b="0" i="0" dirty="0">
                <a:solidFill>
                  <a:srgbClr val="404040"/>
                </a:solidFill>
                <a:effectLst/>
                <a:latin typeface="Merriweather" panose="00000500000000000000" pitchFamily="2" charset="-52"/>
              </a:rPr>
              <a:t>Pot de exemplu sa am aceleași sistem de operare și acasă și la serviciu. Pot instala acel sistem de operare pe un </a:t>
            </a:r>
            <a:r>
              <a:rPr lang="ro-RO" b="0" i="0" dirty="0" err="1">
                <a:solidFill>
                  <a:srgbClr val="404040"/>
                </a:solidFill>
                <a:effectLst/>
                <a:latin typeface="Merriweather" panose="00000500000000000000" pitchFamily="2" charset="-52"/>
              </a:rPr>
              <a:t>stick</a:t>
            </a:r>
            <a:r>
              <a:rPr lang="ro-RO" b="0" i="0" dirty="0">
                <a:solidFill>
                  <a:srgbClr val="404040"/>
                </a:solidFill>
                <a:effectLst/>
                <a:latin typeface="Merriweather" panose="00000500000000000000" pitchFamily="2" charset="-52"/>
              </a:rPr>
              <a:t> USB sau pe un hard-disk USB. Singura cerința este sa existe in ambele parți instalat aceleași program de virtualizare. Atenție, mașinile virtuale pe USB funcționează destul de </a:t>
            </a:r>
            <a:r>
              <a:rPr lang="ro-RO" b="0" i="0" dirty="0" err="1">
                <a:solidFill>
                  <a:srgbClr val="404040"/>
                </a:solidFill>
                <a:effectLst/>
                <a:latin typeface="Merriweather" panose="00000500000000000000" pitchFamily="2" charset="-52"/>
              </a:rPr>
              <a:t>incet</a:t>
            </a:r>
            <a:r>
              <a:rPr lang="ro-RO" b="0" i="0" dirty="0">
                <a:solidFill>
                  <a:srgbClr val="404040"/>
                </a:solidFill>
                <a:effectLst/>
                <a:latin typeface="Merriweather" panose="00000500000000000000" pitchFamily="2" charset="-52"/>
              </a:rPr>
              <a:t>, se recomanda copierea pe hard-diskul local.</a:t>
            </a:r>
          </a:p>
          <a:p>
            <a:pPr algn="l">
              <a:lnSpc>
                <a:spcPct val="100000"/>
              </a:lnSpc>
              <a:buFont typeface="Arial" panose="020B0604020202020204" pitchFamily="34" charset="0"/>
              <a:buChar char="•"/>
            </a:pPr>
            <a:r>
              <a:rPr lang="ro-RO" b="0" i="0" dirty="0">
                <a:solidFill>
                  <a:srgbClr val="404040"/>
                </a:solidFill>
                <a:effectLst/>
                <a:latin typeface="Merriweather" panose="00000500000000000000" pitchFamily="2" charset="-52"/>
              </a:rPr>
              <a:t>Am avut surpriza sa iau o mașina virtuala de pe Windows/AMD64 si sa o mut pe Linux/Intel32 si a reușit sa continue rularea exact unde o oprisem. Probabil nu funcționează in toate cazurile, dar o mașina virtuala oprita se poate </a:t>
            </a:r>
            <a:r>
              <a:rPr lang="ro-RO" dirty="0">
                <a:solidFill>
                  <a:srgbClr val="404040"/>
                </a:solidFill>
                <a:latin typeface="Merriweather" panose="00000500000000000000" pitchFamily="2" charset="-52"/>
              </a:rPr>
              <a:t>î</a:t>
            </a:r>
            <a:r>
              <a:rPr lang="ro-RO" b="0" i="0" dirty="0">
                <a:solidFill>
                  <a:srgbClr val="404040"/>
                </a:solidFill>
                <a:effectLst/>
                <a:latin typeface="Merriweather" panose="00000500000000000000" pitchFamily="2" charset="-52"/>
              </a:rPr>
              <a:t>ntotdeauna repornit fără probleme pe alt hardware si sistem de operare.</a:t>
            </a:r>
          </a:p>
          <a:p>
            <a:endParaRPr lang="ru-RU" dirty="0"/>
          </a:p>
        </p:txBody>
      </p:sp>
    </p:spTree>
    <p:extLst>
      <p:ext uri="{BB962C8B-B14F-4D97-AF65-F5344CB8AC3E}">
        <p14:creationId xmlns:p14="http://schemas.microsoft.com/office/powerpoint/2010/main" val="2060358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D2FED7-8CCD-45B3-B05A-12BCA2476F41}"/>
              </a:ext>
            </a:extLst>
          </p:cNvPr>
          <p:cNvSpPr>
            <a:spLocks noGrp="1"/>
          </p:cNvSpPr>
          <p:nvPr>
            <p:ph type="title"/>
          </p:nvPr>
        </p:nvSpPr>
        <p:spPr>
          <a:xfrm>
            <a:off x="657224" y="499533"/>
            <a:ext cx="10772775" cy="401012"/>
          </a:xfrm>
        </p:spPr>
        <p:txBody>
          <a:bodyPr>
            <a:normAutofit fontScale="90000"/>
          </a:bodyPr>
          <a:lstStyle/>
          <a:p>
            <a:r>
              <a:rPr lang="it-IT" sz="3600" b="1" i="0" dirty="0">
                <a:solidFill>
                  <a:srgbClr val="404040"/>
                </a:solidFill>
                <a:effectLst/>
                <a:latin typeface="Merriweather" panose="00000500000000000000" pitchFamily="2" charset="-52"/>
              </a:rPr>
              <a:t>Testarea unor programe cu risc de a fi virusate</a:t>
            </a:r>
            <a:endParaRPr lang="ru-RU" sz="3600" dirty="0"/>
          </a:p>
        </p:txBody>
      </p:sp>
      <p:sp>
        <p:nvSpPr>
          <p:cNvPr id="3" name="Объект 2">
            <a:extLst>
              <a:ext uri="{FF2B5EF4-FFF2-40B4-BE49-F238E27FC236}">
                <a16:creationId xmlns:a16="http://schemas.microsoft.com/office/drawing/2014/main" id="{7E8E7326-16BA-48E2-AA7D-FF80D300D0E6}"/>
              </a:ext>
            </a:extLst>
          </p:cNvPr>
          <p:cNvSpPr>
            <a:spLocks noGrp="1"/>
          </p:cNvSpPr>
          <p:nvPr>
            <p:ph sz="quarter" idx="13"/>
          </p:nvPr>
        </p:nvSpPr>
        <p:spPr>
          <a:xfrm>
            <a:off x="913774" y="1357745"/>
            <a:ext cx="10363826" cy="5000721"/>
          </a:xfrm>
        </p:spPr>
        <p:txBody>
          <a:bodyPr/>
          <a:lstStyle/>
          <a:p>
            <a:pPr algn="l">
              <a:lnSpc>
                <a:spcPct val="100000"/>
              </a:lnSpc>
              <a:buFont typeface="Arial" panose="020B0604020202020204" pitchFamily="34" charset="0"/>
              <a:buChar char="•"/>
            </a:pPr>
            <a:r>
              <a:rPr lang="ro-RO" b="0" i="0" dirty="0">
                <a:solidFill>
                  <a:srgbClr val="404040"/>
                </a:solidFill>
                <a:effectLst/>
                <a:latin typeface="Merriweather" panose="00000500000000000000" pitchFamily="2" charset="-52"/>
              </a:rPr>
              <a:t>Mașinile virtuale au avantajul ca ceea ce rulează in interior nu poate afecta sistemul gazda, in afara de dimensiunea fișierului. Un program virusat care este rulat in mașina virtuala nu poate virusa sistemul gazda. Daca apar subsecțiuni ca s-a instalat un virus, mașina virtuala se poate </a:t>
            </a:r>
            <a:r>
              <a:rPr lang="ro-RO" dirty="0">
                <a:solidFill>
                  <a:srgbClr val="404040"/>
                </a:solidFill>
                <a:latin typeface="Merriweather" panose="00000500000000000000" pitchFamily="2" charset="-52"/>
              </a:rPr>
              <a:t>î</a:t>
            </a:r>
            <a:r>
              <a:rPr lang="ro-RO" b="0" i="0" dirty="0">
                <a:solidFill>
                  <a:srgbClr val="404040"/>
                </a:solidFill>
                <a:effectLst/>
                <a:latin typeface="Merriweather" panose="00000500000000000000" pitchFamily="2" charset="-52"/>
              </a:rPr>
              <a:t>ntoarce la o stare salvată anterior.</a:t>
            </a:r>
          </a:p>
          <a:p>
            <a:endParaRPr lang="ru-RU" dirty="0"/>
          </a:p>
        </p:txBody>
      </p:sp>
    </p:spTree>
    <p:extLst>
      <p:ext uri="{BB962C8B-B14F-4D97-AF65-F5344CB8AC3E}">
        <p14:creationId xmlns:p14="http://schemas.microsoft.com/office/powerpoint/2010/main" val="154172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15473C-471C-4595-A3EE-619AF5ED7627}"/>
              </a:ext>
            </a:extLst>
          </p:cNvPr>
          <p:cNvSpPr>
            <a:spLocks noGrp="1"/>
          </p:cNvSpPr>
          <p:nvPr>
            <p:ph type="title"/>
          </p:nvPr>
        </p:nvSpPr>
        <p:spPr>
          <a:xfrm>
            <a:off x="657224" y="499533"/>
            <a:ext cx="10772775" cy="802794"/>
          </a:xfrm>
        </p:spPr>
        <p:txBody>
          <a:bodyPr>
            <a:normAutofit/>
          </a:bodyPr>
          <a:lstStyle/>
          <a:p>
            <a:r>
              <a:rPr lang="ro-RO" sz="3600" b="1" i="0" dirty="0">
                <a:solidFill>
                  <a:srgbClr val="404040"/>
                </a:solidFill>
                <a:effectLst/>
                <a:latin typeface="Merriweather" panose="00000500000000000000" pitchFamily="2" charset="-52"/>
              </a:rPr>
              <a:t>Distribuirea de aplicații DEMO</a:t>
            </a:r>
            <a:endParaRPr lang="ru-RU" sz="3600" dirty="0"/>
          </a:p>
        </p:txBody>
      </p:sp>
      <p:sp>
        <p:nvSpPr>
          <p:cNvPr id="3" name="Объект 2">
            <a:extLst>
              <a:ext uri="{FF2B5EF4-FFF2-40B4-BE49-F238E27FC236}">
                <a16:creationId xmlns:a16="http://schemas.microsoft.com/office/drawing/2014/main" id="{17101E5B-12AC-40E4-BB7C-DCBDEA980184}"/>
              </a:ext>
            </a:extLst>
          </p:cNvPr>
          <p:cNvSpPr>
            <a:spLocks noGrp="1"/>
          </p:cNvSpPr>
          <p:nvPr>
            <p:ph sz="quarter" idx="13"/>
          </p:nvPr>
        </p:nvSpPr>
        <p:spPr/>
        <p:txBody>
          <a:bodyPr/>
          <a:lstStyle/>
          <a:p>
            <a:pPr>
              <a:lnSpc>
                <a:spcPct val="150000"/>
              </a:lnSpc>
            </a:pPr>
            <a:r>
              <a:rPr lang="ro-RO" sz="2800" b="0" i="0" dirty="0">
                <a:solidFill>
                  <a:srgbClr val="404040"/>
                </a:solidFill>
                <a:effectLst/>
                <a:latin typeface="Merriweather" panose="00000500000000000000" pitchFamily="2" charset="-52"/>
              </a:rPr>
              <a:t>Pe Internet se pot găsi diferite mașini virtuale instalate cu diverse sisteme de operare si programe. Durează destul de mult un astfel de </a:t>
            </a:r>
            <a:r>
              <a:rPr lang="ro-RO" sz="2800" b="0" i="0" dirty="0" err="1">
                <a:solidFill>
                  <a:srgbClr val="404040"/>
                </a:solidFill>
                <a:effectLst/>
                <a:latin typeface="Merriweather" panose="00000500000000000000" pitchFamily="2" charset="-52"/>
              </a:rPr>
              <a:t>download</a:t>
            </a:r>
            <a:r>
              <a:rPr lang="ro-RO" sz="2800" b="0" i="0" dirty="0">
                <a:solidFill>
                  <a:srgbClr val="404040"/>
                </a:solidFill>
                <a:effectLst/>
                <a:latin typeface="Merriweather" panose="00000500000000000000" pitchFamily="2" charset="-52"/>
              </a:rPr>
              <a:t>, dar poate fi o metoda buna de a testa un anume sistem de operare.</a:t>
            </a:r>
          </a:p>
          <a:p>
            <a:endParaRPr lang="ru-RU" dirty="0"/>
          </a:p>
        </p:txBody>
      </p:sp>
    </p:spTree>
    <p:extLst>
      <p:ext uri="{BB962C8B-B14F-4D97-AF65-F5344CB8AC3E}">
        <p14:creationId xmlns:p14="http://schemas.microsoft.com/office/powerpoint/2010/main" val="525891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A13A15-2AFF-4368-836A-59602A3E613E}"/>
              </a:ext>
            </a:extLst>
          </p:cNvPr>
          <p:cNvSpPr>
            <a:spLocks noGrp="1"/>
          </p:cNvSpPr>
          <p:nvPr>
            <p:ph type="title"/>
          </p:nvPr>
        </p:nvSpPr>
        <p:spPr>
          <a:xfrm>
            <a:off x="657224" y="499533"/>
            <a:ext cx="10772775" cy="567268"/>
          </a:xfrm>
        </p:spPr>
        <p:txBody>
          <a:bodyPr>
            <a:normAutofit/>
          </a:bodyPr>
          <a:lstStyle/>
          <a:p>
            <a:r>
              <a:rPr lang="ro-RO" sz="3600" b="1" i="0" dirty="0">
                <a:solidFill>
                  <a:srgbClr val="404040"/>
                </a:solidFill>
                <a:effectLst/>
                <a:latin typeface="Merriweather" panose="00000500000000000000" pitchFamily="2" charset="-52"/>
              </a:rPr>
              <a:t>Windows portabil</a:t>
            </a:r>
            <a:endParaRPr lang="ru-RU" sz="3600" dirty="0"/>
          </a:p>
        </p:txBody>
      </p:sp>
      <p:sp>
        <p:nvSpPr>
          <p:cNvPr id="3" name="Объект 2">
            <a:extLst>
              <a:ext uri="{FF2B5EF4-FFF2-40B4-BE49-F238E27FC236}">
                <a16:creationId xmlns:a16="http://schemas.microsoft.com/office/drawing/2014/main" id="{2593DA27-32BE-4C6E-8645-9C81F32E1291}"/>
              </a:ext>
            </a:extLst>
          </p:cNvPr>
          <p:cNvSpPr>
            <a:spLocks noGrp="1"/>
          </p:cNvSpPr>
          <p:nvPr>
            <p:ph sz="quarter" idx="13"/>
          </p:nvPr>
        </p:nvSpPr>
        <p:spPr>
          <a:xfrm>
            <a:off x="913774" y="1191492"/>
            <a:ext cx="10363826" cy="5486400"/>
          </a:xfrm>
        </p:spPr>
        <p:txBody>
          <a:bodyPr>
            <a:normAutofit/>
          </a:bodyPr>
          <a:lstStyle/>
          <a:p>
            <a:pPr>
              <a:lnSpc>
                <a:spcPct val="150000"/>
              </a:lnSpc>
            </a:pPr>
            <a:r>
              <a:rPr lang="ro-RO" b="0" i="0" dirty="0">
                <a:solidFill>
                  <a:srgbClr val="404040"/>
                </a:solidFill>
                <a:effectLst/>
                <a:latin typeface="Merriweather" panose="00000500000000000000" pitchFamily="2" charset="-52"/>
              </a:rPr>
              <a:t>Se </a:t>
            </a:r>
            <a:r>
              <a:rPr lang="ro-RO" dirty="0">
                <a:solidFill>
                  <a:srgbClr val="404040"/>
                </a:solidFill>
                <a:latin typeface="Merriweather" panose="00000500000000000000" pitchFamily="2" charset="-52"/>
              </a:rPr>
              <a:t>ș</a:t>
            </a:r>
            <a:r>
              <a:rPr lang="ro-RO" b="0" i="0" dirty="0">
                <a:solidFill>
                  <a:srgbClr val="404040"/>
                </a:solidFill>
                <a:effectLst/>
                <a:latin typeface="Merriweather" panose="00000500000000000000" pitchFamily="2" charset="-52"/>
              </a:rPr>
              <a:t>tie ca Windows (cel puțin XP) nu mai pornește daca se muta hard-disk-</a:t>
            </a:r>
            <a:r>
              <a:rPr lang="ro-RO" b="0" i="0" dirty="0" err="1">
                <a:solidFill>
                  <a:srgbClr val="404040"/>
                </a:solidFill>
                <a:effectLst/>
                <a:latin typeface="Merriweather" panose="00000500000000000000" pitchFamily="2" charset="-52"/>
              </a:rPr>
              <a:t>ul</a:t>
            </a:r>
            <a:r>
              <a:rPr lang="ro-RO" b="0" i="0" dirty="0">
                <a:solidFill>
                  <a:srgbClr val="404040"/>
                </a:solidFill>
                <a:effectLst/>
                <a:latin typeface="Merriweather" panose="00000500000000000000" pitchFamily="2" charset="-52"/>
              </a:rPr>
              <a:t> in alt calculator. </a:t>
            </a:r>
            <a:r>
              <a:rPr lang="ro-RO" dirty="0">
                <a:solidFill>
                  <a:srgbClr val="404040"/>
                </a:solidFill>
                <a:latin typeface="Merriweather" panose="00000500000000000000" pitchFamily="2" charset="-52"/>
              </a:rPr>
              <a:t>Dacă trebuie de</a:t>
            </a:r>
            <a:r>
              <a:rPr lang="ro-RO" b="0" i="0" dirty="0">
                <a:solidFill>
                  <a:srgbClr val="404040"/>
                </a:solidFill>
                <a:effectLst/>
                <a:latin typeface="Merriweather" panose="00000500000000000000" pitchFamily="2" charset="-52"/>
              </a:rPr>
              <a:t> făcut un XP „la purtător”, care sa nu depindă nici măcar de existenta unui sistem de operare pe calculatorul gazda. Pe un hard-disk USB </a:t>
            </a:r>
            <a:r>
              <a:rPr lang="ro-RO" dirty="0">
                <a:solidFill>
                  <a:srgbClr val="404040"/>
                </a:solidFill>
                <a:latin typeface="Merriweather" panose="00000500000000000000" pitchFamily="2" charset="-52"/>
              </a:rPr>
              <a:t>este</a:t>
            </a:r>
            <a:r>
              <a:rPr lang="ro-RO" b="0" i="0" dirty="0">
                <a:solidFill>
                  <a:srgbClr val="404040"/>
                </a:solidFill>
                <a:effectLst/>
                <a:latin typeface="Merriweather" panose="00000500000000000000" pitchFamily="2" charset="-52"/>
              </a:rPr>
              <a:t> instalat un Linux (</a:t>
            </a:r>
            <a:r>
              <a:rPr lang="ro-RO" b="0" i="0" dirty="0" err="1">
                <a:solidFill>
                  <a:srgbClr val="404040"/>
                </a:solidFill>
                <a:effectLst/>
                <a:latin typeface="Merriweather" panose="00000500000000000000" pitchFamily="2" charset="-52"/>
              </a:rPr>
              <a:t>Ubuntu</a:t>
            </a:r>
            <a:r>
              <a:rPr lang="ro-RO" b="0" i="0" dirty="0">
                <a:solidFill>
                  <a:srgbClr val="404040"/>
                </a:solidFill>
                <a:effectLst/>
                <a:latin typeface="Merriweather" panose="00000500000000000000" pitchFamily="2" charset="-52"/>
              </a:rPr>
              <a:t>) care </a:t>
            </a:r>
            <a:r>
              <a:rPr lang="ro-RO" b="0" i="0" dirty="0" err="1">
                <a:solidFill>
                  <a:srgbClr val="404040"/>
                </a:solidFill>
                <a:effectLst/>
                <a:latin typeface="Merriweather" panose="00000500000000000000" pitchFamily="2" charset="-52"/>
              </a:rPr>
              <a:t>booteaza</a:t>
            </a:r>
            <a:r>
              <a:rPr lang="ro-RO" b="0" i="0" dirty="0">
                <a:solidFill>
                  <a:srgbClr val="404040"/>
                </a:solidFill>
                <a:effectLst/>
                <a:latin typeface="Merriweather" panose="00000500000000000000" pitchFamily="2" charset="-52"/>
              </a:rPr>
              <a:t> cam pe orice hardware. In Linux am instalat </a:t>
            </a: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-Player care pornește o mașină virtuală </a:t>
            </a:r>
            <a:r>
              <a:rPr lang="ro-RO" b="0" i="0" dirty="0" err="1">
                <a:solidFill>
                  <a:srgbClr val="404040"/>
                </a:solidFill>
                <a:effectLst/>
                <a:latin typeface="Merriweather" panose="00000500000000000000" pitchFamily="2" charset="-52"/>
              </a:rPr>
              <a:t>WinXP</a:t>
            </a:r>
            <a:r>
              <a:rPr lang="ro-RO" b="0" i="0" dirty="0">
                <a:solidFill>
                  <a:srgbClr val="404040"/>
                </a:solidFill>
                <a:effectLst/>
                <a:latin typeface="Merriweather" panose="00000500000000000000" pitchFamily="2" charset="-52"/>
              </a:rPr>
              <a:t> stocata pe </a:t>
            </a:r>
            <a:r>
              <a:rPr lang="ro-RO" b="0" i="0" dirty="0" err="1">
                <a:solidFill>
                  <a:srgbClr val="404040"/>
                </a:solidFill>
                <a:effectLst/>
                <a:latin typeface="Merriweather" panose="00000500000000000000" pitchFamily="2" charset="-52"/>
              </a:rPr>
              <a:t>acelașii</a:t>
            </a:r>
            <a:r>
              <a:rPr lang="ro-RO" b="0" i="0" dirty="0">
                <a:solidFill>
                  <a:srgbClr val="404040"/>
                </a:solidFill>
                <a:effectLst/>
                <a:latin typeface="Merriweather" panose="00000500000000000000" pitchFamily="2" charset="-52"/>
              </a:rPr>
              <a:t> hard-disk. Performanta este destul de mica (din cauza USB), dar se poate lucra la nevoie. </a:t>
            </a:r>
            <a:endParaRPr lang="ru-RU" dirty="0"/>
          </a:p>
        </p:txBody>
      </p:sp>
    </p:spTree>
    <p:extLst>
      <p:ext uri="{BB962C8B-B14F-4D97-AF65-F5344CB8AC3E}">
        <p14:creationId xmlns:p14="http://schemas.microsoft.com/office/powerpoint/2010/main" val="322571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A99C51-8F15-48BB-AAD1-C6BB8B4C0D08}"/>
              </a:ext>
            </a:extLst>
          </p:cNvPr>
          <p:cNvSpPr>
            <a:spLocks noGrp="1"/>
          </p:cNvSpPr>
          <p:nvPr>
            <p:ph type="title"/>
          </p:nvPr>
        </p:nvSpPr>
        <p:spPr>
          <a:xfrm>
            <a:off x="913775" y="618518"/>
            <a:ext cx="10364451" cy="448284"/>
          </a:xfrm>
        </p:spPr>
        <p:txBody>
          <a:bodyPr>
            <a:normAutofit fontScale="90000"/>
          </a:bodyPr>
          <a:lstStyle/>
          <a:p>
            <a:r>
              <a:rPr lang="ro-RO" b="1" i="0" dirty="0">
                <a:solidFill>
                  <a:srgbClr val="152247"/>
                </a:solidFill>
                <a:effectLst/>
                <a:latin typeface="Roboto Condensed" panose="02000000000000000000" pitchFamily="2" charset="0"/>
              </a:rPr>
              <a:t>Mașina virtuală – Definiție</a:t>
            </a:r>
            <a:br>
              <a:rPr lang="ro-RO" b="1" i="0" dirty="0">
                <a:solidFill>
                  <a:srgbClr val="152247"/>
                </a:solidFill>
                <a:effectLst/>
                <a:latin typeface="Roboto Condensed" panose="02000000000000000000" pitchFamily="2" charset="0"/>
              </a:rPr>
            </a:br>
            <a:endParaRPr lang="ru-RU" dirty="0"/>
          </a:p>
        </p:txBody>
      </p:sp>
      <p:sp>
        <p:nvSpPr>
          <p:cNvPr id="3" name="Объект 2">
            <a:extLst>
              <a:ext uri="{FF2B5EF4-FFF2-40B4-BE49-F238E27FC236}">
                <a16:creationId xmlns:a16="http://schemas.microsoft.com/office/drawing/2014/main" id="{2B2B414B-E330-4B89-A4BC-4C3C2C207FC9}"/>
              </a:ext>
            </a:extLst>
          </p:cNvPr>
          <p:cNvSpPr>
            <a:spLocks noGrp="1"/>
          </p:cNvSpPr>
          <p:nvPr>
            <p:ph sz="quarter" idx="13"/>
          </p:nvPr>
        </p:nvSpPr>
        <p:spPr>
          <a:xfrm>
            <a:off x="913774" y="1330035"/>
            <a:ext cx="10363826" cy="5292437"/>
          </a:xfrm>
        </p:spPr>
        <p:txBody>
          <a:bodyPr>
            <a:normAutofit/>
          </a:bodyPr>
          <a:lstStyle/>
          <a:p>
            <a:r>
              <a:rPr lang="ro-RO" sz="2800" b="0" i="0" dirty="0">
                <a:solidFill>
                  <a:srgbClr val="152247"/>
                </a:solidFill>
                <a:effectLst/>
                <a:latin typeface="Times New Roman" panose="02020603050405020304" pitchFamily="18" charset="0"/>
                <a:cs typeface="Times New Roman" panose="02020603050405020304" pitchFamily="18" charset="0"/>
              </a:rPr>
              <a:t>Mașina virtuala este o </a:t>
            </a:r>
            <a:r>
              <a:rPr lang="ro-RO" sz="2800" b="0" i="0" u="none" strike="noStrike" dirty="0" err="1">
                <a:solidFill>
                  <a:srgbClr val="0000EE"/>
                </a:solidFill>
                <a:effectLst/>
                <a:latin typeface="Times New Roman" panose="02020603050405020304" pitchFamily="18" charset="0"/>
                <a:cs typeface="Times New Roman" panose="02020603050405020304" pitchFamily="18" charset="0"/>
                <a:hlinkClick r:id="rId2"/>
              </a:rPr>
              <a:t>aplicaţie</a:t>
            </a:r>
            <a:r>
              <a:rPr lang="ro-RO" sz="2800" b="0" i="0" u="none" strike="noStrike" dirty="0">
                <a:solidFill>
                  <a:srgbClr val="0000EE"/>
                </a:solidFill>
                <a:effectLst/>
                <a:latin typeface="Times New Roman" panose="02020603050405020304" pitchFamily="18" charset="0"/>
                <a:cs typeface="Times New Roman" panose="02020603050405020304" pitchFamily="18" charset="0"/>
                <a:hlinkClick r:id="rId2"/>
              </a:rPr>
              <a:t> software</a:t>
            </a:r>
            <a:r>
              <a:rPr lang="ro-RO" sz="2800" b="0" i="0" dirty="0">
                <a:solidFill>
                  <a:srgbClr val="152247"/>
                </a:solidFill>
                <a:effectLst/>
                <a:latin typeface="Times New Roman" panose="02020603050405020304" pitchFamily="18" charset="0"/>
                <a:cs typeface="Times New Roman" panose="02020603050405020304" pitchFamily="18" charset="0"/>
              </a:rPr>
              <a:t> ce simulează în totalitate modul de </a:t>
            </a:r>
            <a:r>
              <a:rPr lang="ro-RO" sz="2800" b="0" i="0" dirty="0" err="1">
                <a:solidFill>
                  <a:srgbClr val="152247"/>
                </a:solidFill>
                <a:effectLst/>
                <a:latin typeface="Times New Roman" panose="02020603050405020304" pitchFamily="18" charset="0"/>
                <a:cs typeface="Times New Roman" panose="02020603050405020304" pitchFamily="18" charset="0"/>
              </a:rPr>
              <a:t>funcţionare</a:t>
            </a:r>
            <a:r>
              <a:rPr lang="ro-RO" sz="2800" b="0" i="0" dirty="0">
                <a:solidFill>
                  <a:srgbClr val="152247"/>
                </a:solidFill>
                <a:effectLst/>
                <a:latin typeface="Times New Roman" panose="02020603050405020304" pitchFamily="18" charset="0"/>
                <a:cs typeface="Times New Roman" panose="02020603050405020304" pitchFamily="18" charset="0"/>
              </a:rPr>
              <a:t> a componentelor </a:t>
            </a:r>
            <a:r>
              <a:rPr lang="ro-RO" sz="2800" b="1" i="0" u="none" strike="noStrike" dirty="0">
                <a:solidFill>
                  <a:srgbClr val="0000EE"/>
                </a:solidFill>
                <a:effectLst/>
                <a:latin typeface="Times New Roman" panose="02020603050405020304" pitchFamily="18" charset="0"/>
                <a:cs typeface="Times New Roman" panose="02020603050405020304" pitchFamily="18" charset="0"/>
                <a:hlinkClick r:id="rId3"/>
              </a:rPr>
              <a:t>hardware</a:t>
            </a:r>
            <a:r>
              <a:rPr lang="ro-RO" sz="2800" b="0" i="0" dirty="0">
                <a:solidFill>
                  <a:srgbClr val="152247"/>
                </a:solidFill>
                <a:effectLst/>
                <a:latin typeface="Times New Roman" panose="02020603050405020304" pitchFamily="18" charset="0"/>
                <a:cs typeface="Times New Roman" panose="02020603050405020304" pitchFamily="18" charset="0"/>
              </a:rPr>
              <a:t> ce alcătuiesc un </a:t>
            </a:r>
            <a:r>
              <a:rPr lang="ro-RO" sz="2800" b="1" i="0" dirty="0">
                <a:solidFill>
                  <a:srgbClr val="152247"/>
                </a:solidFill>
                <a:effectLst/>
                <a:latin typeface="Times New Roman" panose="02020603050405020304" pitchFamily="18" charset="0"/>
                <a:cs typeface="Times New Roman" panose="02020603050405020304" pitchFamily="18" charset="0"/>
              </a:rPr>
              <a:t>sistem informatic</a:t>
            </a:r>
            <a:r>
              <a:rPr lang="ro-RO" sz="2800" b="0" i="0" dirty="0">
                <a:solidFill>
                  <a:srgbClr val="152247"/>
                </a:solidFill>
                <a:effectLst/>
                <a:latin typeface="Times New Roman" panose="02020603050405020304" pitchFamily="18" charset="0"/>
                <a:cs typeface="Times New Roman" panose="02020603050405020304" pitchFamily="18" charset="0"/>
              </a:rPr>
              <a:t> (computer).</a:t>
            </a:r>
          </a:p>
          <a:p>
            <a:r>
              <a:rPr lang="ro-RO" sz="2800" b="0" i="0" dirty="0" err="1">
                <a:solidFill>
                  <a:srgbClr val="152247"/>
                </a:solidFill>
                <a:effectLst/>
                <a:latin typeface="Times New Roman" panose="02020603050405020304" pitchFamily="18" charset="0"/>
                <a:cs typeface="Times New Roman" panose="02020603050405020304" pitchFamily="18" charset="0"/>
              </a:rPr>
              <a:t>Iniţial</a:t>
            </a:r>
            <a:r>
              <a:rPr lang="ro-RO" sz="2800" b="0" i="0" dirty="0">
                <a:solidFill>
                  <a:srgbClr val="152247"/>
                </a:solidFill>
                <a:effectLst/>
                <a:latin typeface="Times New Roman" panose="02020603050405020304" pitchFamily="18" charset="0"/>
                <a:cs typeface="Times New Roman" panose="02020603050405020304" pitchFamily="18" charset="0"/>
              </a:rPr>
              <a:t>, </a:t>
            </a:r>
            <a:r>
              <a:rPr lang="ro-RO" sz="2800" b="1" i="0" dirty="0">
                <a:solidFill>
                  <a:srgbClr val="152247"/>
                </a:solidFill>
                <a:effectLst/>
                <a:latin typeface="Times New Roman" panose="02020603050405020304" pitchFamily="18" charset="0"/>
                <a:cs typeface="Times New Roman" panose="02020603050405020304" pitchFamily="18" charset="0"/>
              </a:rPr>
              <a:t>mașinile virtuale</a:t>
            </a:r>
            <a:r>
              <a:rPr lang="ro-RO" sz="2800" b="0" i="0" dirty="0">
                <a:solidFill>
                  <a:srgbClr val="152247"/>
                </a:solidFill>
                <a:effectLst/>
                <a:latin typeface="Times New Roman" panose="02020603050405020304" pitchFamily="18" charset="0"/>
                <a:cs typeface="Times New Roman" panose="02020603050405020304" pitchFamily="18" charset="0"/>
              </a:rPr>
              <a:t> au fost utilizate pentru testarea unor </a:t>
            </a:r>
            <a:r>
              <a:rPr lang="ro-RO" sz="2800" b="1" i="0" dirty="0" err="1">
                <a:solidFill>
                  <a:srgbClr val="152247"/>
                </a:solidFill>
                <a:effectLst/>
                <a:latin typeface="Times New Roman" panose="02020603050405020304" pitchFamily="18" charset="0"/>
                <a:cs typeface="Times New Roman" panose="02020603050405020304" pitchFamily="18" charset="0"/>
              </a:rPr>
              <a:t>aplicaţii</a:t>
            </a:r>
            <a:r>
              <a:rPr lang="ro-RO" sz="2800" b="1" i="0" dirty="0">
                <a:solidFill>
                  <a:srgbClr val="152247"/>
                </a:solidFill>
                <a:effectLst/>
                <a:latin typeface="Times New Roman" panose="02020603050405020304" pitchFamily="18" charset="0"/>
                <a:cs typeface="Times New Roman" panose="02020603050405020304" pitchFamily="18" charset="0"/>
              </a:rPr>
              <a:t> software</a:t>
            </a:r>
            <a:r>
              <a:rPr lang="ro-RO" sz="2800" b="0" i="0" dirty="0">
                <a:solidFill>
                  <a:srgbClr val="152247"/>
                </a:solidFill>
                <a:effectLst/>
                <a:latin typeface="Times New Roman" panose="02020603050405020304" pitchFamily="18" charset="0"/>
                <a:cs typeface="Times New Roman" panose="02020603050405020304" pitchFamily="18" charset="0"/>
              </a:rPr>
              <a:t> într-un mediu special destinat. În urma unor studii, s-a ajuns la concluzia că, un </a:t>
            </a:r>
            <a:r>
              <a:rPr lang="ro-RO" sz="2800" b="1" i="0" dirty="0">
                <a:solidFill>
                  <a:srgbClr val="152247"/>
                </a:solidFill>
                <a:effectLst/>
                <a:latin typeface="Times New Roman" panose="02020603050405020304" pitchFamily="18" charset="0"/>
                <a:cs typeface="Times New Roman" panose="02020603050405020304" pitchFamily="18" charset="0"/>
              </a:rPr>
              <a:t>sistem de operare</a:t>
            </a:r>
            <a:r>
              <a:rPr lang="ro-RO" sz="2800" b="0" i="0" dirty="0">
                <a:solidFill>
                  <a:srgbClr val="152247"/>
                </a:solidFill>
                <a:effectLst/>
                <a:latin typeface="Times New Roman" panose="02020603050405020304" pitchFamily="18" charset="0"/>
                <a:cs typeface="Times New Roman" panose="02020603050405020304" pitchFamily="18" charset="0"/>
              </a:rPr>
              <a:t> instalat pe un </a:t>
            </a:r>
            <a:r>
              <a:rPr lang="ro-RO" sz="2800" b="1" i="0" dirty="0">
                <a:solidFill>
                  <a:srgbClr val="152247"/>
                </a:solidFill>
                <a:effectLst/>
                <a:latin typeface="Times New Roman" panose="02020603050405020304" pitchFamily="18" charset="0"/>
                <a:cs typeface="Times New Roman" panose="02020603050405020304" pitchFamily="18" charset="0"/>
              </a:rPr>
              <a:t>server</a:t>
            </a:r>
            <a:r>
              <a:rPr lang="ro-RO" sz="2800" b="0" i="0" dirty="0">
                <a:solidFill>
                  <a:srgbClr val="152247"/>
                </a:solidFill>
                <a:effectLst/>
                <a:latin typeface="Times New Roman" panose="02020603050405020304" pitchFamily="18" charset="0"/>
                <a:cs typeface="Times New Roman" panose="02020603050405020304" pitchFamily="18" charset="0"/>
              </a:rPr>
              <a:t> clasic nu utilizează pe durata de viață a acestuia decât maxim </a:t>
            </a:r>
            <a:r>
              <a:rPr lang="ro-RO" sz="2800" b="1" i="0" dirty="0">
                <a:solidFill>
                  <a:srgbClr val="152247"/>
                </a:solidFill>
                <a:effectLst/>
                <a:latin typeface="Times New Roman" panose="02020603050405020304" pitchFamily="18" charset="0"/>
                <a:cs typeface="Times New Roman" panose="02020603050405020304" pitchFamily="18" charset="0"/>
              </a:rPr>
              <a:t>50 %</a:t>
            </a:r>
            <a:r>
              <a:rPr lang="ro-RO" sz="2800" b="0" i="0" dirty="0">
                <a:solidFill>
                  <a:srgbClr val="152247"/>
                </a:solidFill>
                <a:effectLst/>
                <a:latin typeface="Times New Roman" panose="02020603050405020304" pitchFamily="18" charset="0"/>
                <a:cs typeface="Times New Roman" panose="02020603050405020304" pitchFamily="18" charset="0"/>
              </a:rPr>
              <a:t> din resursele hardware avute la dispoziție, ceea ce rezultă într-o utilizare neeconomică. Din acest motiv, au fost create </a:t>
            </a:r>
            <a:r>
              <a:rPr lang="ro-RO" sz="2800" b="1" i="0" dirty="0">
                <a:solidFill>
                  <a:srgbClr val="152247"/>
                </a:solidFill>
                <a:effectLst/>
                <a:latin typeface="Times New Roman" panose="02020603050405020304" pitchFamily="18" charset="0"/>
                <a:cs typeface="Times New Roman" panose="02020603050405020304" pitchFamily="18" charset="0"/>
              </a:rPr>
              <a:t>servere</a:t>
            </a:r>
            <a:r>
              <a:rPr lang="ro-RO" sz="2800" b="0" i="0" dirty="0">
                <a:solidFill>
                  <a:srgbClr val="152247"/>
                </a:solidFill>
                <a:effectLst/>
                <a:latin typeface="Times New Roman" panose="02020603050405020304" pitchFamily="18" charset="0"/>
                <a:cs typeface="Times New Roman" panose="02020603050405020304" pitchFamily="18" charset="0"/>
              </a:rPr>
              <a:t> cu </a:t>
            </a:r>
            <a:r>
              <a:rPr lang="ro-RO" sz="2800" b="1" i="0" dirty="0">
                <a:solidFill>
                  <a:srgbClr val="152247"/>
                </a:solidFill>
                <a:effectLst/>
                <a:latin typeface="Times New Roman" panose="02020603050405020304" pitchFamily="18" charset="0"/>
                <a:cs typeface="Times New Roman" panose="02020603050405020304" pitchFamily="18" charset="0"/>
              </a:rPr>
              <a:t>arhitecturi hardware multiprocesor</a:t>
            </a:r>
            <a:r>
              <a:rPr lang="ro-RO" sz="2800" b="0" i="0" dirty="0">
                <a:solidFill>
                  <a:srgbClr val="152247"/>
                </a:solidFill>
                <a:effectLst/>
                <a:latin typeface="Times New Roman" panose="02020603050405020304" pitchFamily="18" charset="0"/>
                <a:cs typeface="Times New Roman" panose="02020603050405020304" pitchFamily="18" charset="0"/>
              </a:rPr>
              <a:t>, optimizate pentru </a:t>
            </a:r>
            <a:r>
              <a:rPr lang="ro-RO" sz="2800" b="1" i="0" dirty="0">
                <a:solidFill>
                  <a:srgbClr val="152247"/>
                </a:solidFill>
                <a:effectLst/>
                <a:latin typeface="Times New Roman" panose="02020603050405020304" pitchFamily="18" charset="0"/>
                <a:cs typeface="Times New Roman" panose="02020603050405020304" pitchFamily="18" charset="0"/>
              </a:rPr>
              <a:t>virtualizare</a:t>
            </a:r>
            <a:r>
              <a:rPr lang="ro-RO" sz="2800" b="0" i="0" dirty="0">
                <a:solidFill>
                  <a:srgbClr val="152247"/>
                </a:solidFill>
                <a:effectLst/>
                <a:latin typeface="Times New Roman" panose="02020603050405020304" pitchFamily="18" charset="0"/>
                <a:cs typeface="Times New Roman" panose="02020603050405020304" pitchFamily="18" charset="0"/>
              </a:rPr>
              <a:t> pe care să poată fi rulate simultan mai multe </a:t>
            </a:r>
            <a:r>
              <a:rPr lang="ro-RO" sz="2800" b="1" i="0" dirty="0">
                <a:solidFill>
                  <a:srgbClr val="152247"/>
                </a:solidFill>
                <a:effectLst/>
                <a:latin typeface="Times New Roman" panose="02020603050405020304" pitchFamily="18" charset="0"/>
                <a:cs typeface="Times New Roman" panose="02020603050405020304" pitchFamily="18" charset="0"/>
              </a:rPr>
              <a:t>servere virtuale </a:t>
            </a:r>
            <a:r>
              <a:rPr lang="ro-RO" sz="2800" b="0" i="0" dirty="0">
                <a:solidFill>
                  <a:srgbClr val="152247"/>
                </a:solidFill>
                <a:effectLst/>
                <a:latin typeface="Times New Roman" panose="02020603050405020304" pitchFamily="18" charset="0"/>
                <a:cs typeface="Times New Roman" panose="02020603050405020304" pitchFamily="18" charset="0"/>
              </a:rPr>
              <a:t>cu o eficiență maximă.</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807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3F736-136E-432E-A0EF-766D2B396B16}"/>
              </a:ext>
            </a:extLst>
          </p:cNvPr>
          <p:cNvSpPr>
            <a:spLocks noGrp="1"/>
          </p:cNvSpPr>
          <p:nvPr>
            <p:ph type="title"/>
          </p:nvPr>
        </p:nvSpPr>
        <p:spPr>
          <a:xfrm>
            <a:off x="657224" y="499533"/>
            <a:ext cx="10772775" cy="567268"/>
          </a:xfrm>
        </p:spPr>
        <p:txBody>
          <a:bodyPr>
            <a:normAutofit/>
          </a:bodyPr>
          <a:lstStyle/>
          <a:p>
            <a:r>
              <a:rPr lang="it-IT" sz="3600" b="1" i="0" dirty="0">
                <a:solidFill>
                  <a:srgbClr val="404040"/>
                </a:solidFill>
                <a:effectLst/>
                <a:latin typeface="Merriweather" panose="00000500000000000000" pitchFamily="2" charset="-52"/>
              </a:rPr>
              <a:t>Cateva informatii care merita </a:t>
            </a:r>
            <a:r>
              <a:rPr lang="ro-RO" sz="3600" b="1" i="0" dirty="0">
                <a:solidFill>
                  <a:srgbClr val="404040"/>
                </a:solidFill>
                <a:effectLst/>
                <a:latin typeface="Merriweather" panose="00000500000000000000" pitchFamily="2" charset="-52"/>
              </a:rPr>
              <a:t>ș</a:t>
            </a:r>
            <a:r>
              <a:rPr lang="it-IT" sz="3600" b="1" i="0" dirty="0">
                <a:solidFill>
                  <a:srgbClr val="404040"/>
                </a:solidFill>
                <a:effectLst/>
                <a:latin typeface="Merriweather" panose="00000500000000000000" pitchFamily="2" charset="-52"/>
              </a:rPr>
              <a:t>tiute</a:t>
            </a:r>
            <a:endParaRPr lang="ru-RU" sz="3600" dirty="0"/>
          </a:p>
        </p:txBody>
      </p:sp>
      <p:sp>
        <p:nvSpPr>
          <p:cNvPr id="3" name="Объект 2">
            <a:extLst>
              <a:ext uri="{FF2B5EF4-FFF2-40B4-BE49-F238E27FC236}">
                <a16:creationId xmlns:a16="http://schemas.microsoft.com/office/drawing/2014/main" id="{49B4886D-C764-4DFB-AEDE-83E5374F24E3}"/>
              </a:ext>
            </a:extLst>
          </p:cNvPr>
          <p:cNvSpPr>
            <a:spLocks noGrp="1"/>
          </p:cNvSpPr>
          <p:nvPr>
            <p:ph sz="quarter" idx="13"/>
          </p:nvPr>
        </p:nvSpPr>
        <p:spPr>
          <a:xfrm>
            <a:off x="913774" y="1357746"/>
            <a:ext cx="10363826" cy="5237018"/>
          </a:xfrm>
        </p:spPr>
        <p:txBody>
          <a:bodyPr/>
          <a:lstStyle/>
          <a:p>
            <a:pPr algn="l">
              <a:lnSpc>
                <a:spcPct val="100000"/>
              </a:lnSpc>
              <a:buFont typeface="Arial" panose="020B0604020202020204" pitchFamily="34" charset="0"/>
              <a:buChar char="•"/>
            </a:pP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 oferă niște drivere care se instalează in sistemul de operare virtual (</a:t>
            </a:r>
            <a:r>
              <a:rPr lang="ro-RO" b="0" i="0" dirty="0" err="1">
                <a:solidFill>
                  <a:srgbClr val="404040"/>
                </a:solidFill>
                <a:effectLst/>
                <a:latin typeface="Merriweather" panose="00000500000000000000" pitchFamily="2" charset="-52"/>
              </a:rPr>
              <a:t>vmware-tools</a:t>
            </a:r>
            <a:r>
              <a:rPr lang="ro-RO" b="0" i="0" dirty="0">
                <a:solidFill>
                  <a:srgbClr val="404040"/>
                </a:solidFill>
                <a:effectLst/>
                <a:latin typeface="Merriweather" panose="00000500000000000000" pitchFamily="2" charset="-52"/>
              </a:rPr>
              <a:t>). Aceste drivere ii permit sa folosească facilități mai avansate din sistemul gazda, sporind viteza și </a:t>
            </a:r>
            <a:r>
              <a:rPr lang="ro-RO" b="0" i="0" dirty="0" err="1">
                <a:solidFill>
                  <a:srgbClr val="404040"/>
                </a:solidFill>
                <a:effectLst/>
                <a:latin typeface="Merriweather" panose="00000500000000000000" pitchFamily="2" charset="-52"/>
              </a:rPr>
              <a:t>permițand</a:t>
            </a:r>
            <a:r>
              <a:rPr lang="ro-RO" b="0" i="0" dirty="0">
                <a:solidFill>
                  <a:srgbClr val="404040"/>
                </a:solidFill>
                <a:effectLst/>
                <a:latin typeface="Merriweather" panose="00000500000000000000" pitchFamily="2" charset="-52"/>
              </a:rPr>
              <a:t> operații precum „</a:t>
            </a:r>
            <a:r>
              <a:rPr lang="ro-RO" b="0" i="0" dirty="0" err="1">
                <a:solidFill>
                  <a:srgbClr val="404040"/>
                </a:solidFill>
                <a:effectLst/>
                <a:latin typeface="Merriweather" panose="00000500000000000000" pitchFamily="2" charset="-52"/>
              </a:rPr>
              <a:t>copy&amp;paste</a:t>
            </a:r>
            <a:r>
              <a:rPr lang="ro-RO" b="0" i="0" dirty="0">
                <a:solidFill>
                  <a:srgbClr val="404040"/>
                </a:solidFill>
                <a:effectLst/>
                <a:latin typeface="Merriweather" panose="00000500000000000000" pitchFamily="2" charset="-52"/>
              </a:rPr>
              <a:t>” intre mașina virtuala si mașina gazda</a:t>
            </a:r>
          </a:p>
          <a:p>
            <a:pPr algn="l">
              <a:lnSpc>
                <a:spcPct val="100000"/>
              </a:lnSpc>
              <a:buFont typeface="Arial" panose="020B0604020202020204" pitchFamily="34" charset="0"/>
              <a:buChar char="•"/>
            </a:pPr>
            <a:r>
              <a:rPr lang="ro-RO" b="0" i="0" dirty="0">
                <a:solidFill>
                  <a:srgbClr val="404040"/>
                </a:solidFill>
                <a:effectLst/>
                <a:latin typeface="Merriweather" panose="00000500000000000000" pitchFamily="2" charset="-52"/>
              </a:rPr>
              <a:t>Rețeaua poate fi configurata in mod „</a:t>
            </a:r>
            <a:r>
              <a:rPr lang="ro-RO" b="0" i="0" dirty="0" err="1">
                <a:solidFill>
                  <a:srgbClr val="404040"/>
                </a:solidFill>
                <a:effectLst/>
                <a:latin typeface="Merriweather" panose="00000500000000000000" pitchFamily="2" charset="-52"/>
              </a:rPr>
              <a:t>NAT”sau</a:t>
            </a:r>
            <a:r>
              <a:rPr lang="ro-RO" b="0" i="0" dirty="0">
                <a:solidFill>
                  <a:srgbClr val="404040"/>
                </a:solidFill>
                <a:effectLst/>
                <a:latin typeface="Merriweather" panose="00000500000000000000" pitchFamily="2" charset="-52"/>
              </a:rPr>
              <a:t> „Bridge”. NAT este setarea recomandata, in care sistemul virtual va primi prin DHCP un IP de la mașina virtuală, iar acest IP va fi scos in Internet printr-un router virtual. In sistemul „Bridge” este ca si cum mașina virtuală ar fi in același </a:t>
            </a:r>
            <a:r>
              <a:rPr lang="ro-RO" b="0" i="0" dirty="0" err="1">
                <a:solidFill>
                  <a:srgbClr val="404040"/>
                </a:solidFill>
                <a:effectLst/>
                <a:latin typeface="Merriweather" panose="00000500000000000000" pitchFamily="2" charset="-52"/>
              </a:rPr>
              <a:t>switch</a:t>
            </a:r>
            <a:r>
              <a:rPr lang="ro-RO" b="0" i="0" dirty="0">
                <a:solidFill>
                  <a:srgbClr val="404040"/>
                </a:solidFill>
                <a:effectLst/>
                <a:latin typeface="Merriweather" panose="00000500000000000000" pitchFamily="2" charset="-52"/>
              </a:rPr>
              <a:t> cu mașina fizica, trebuie </a:t>
            </a:r>
            <a:r>
              <a:rPr lang="ro-RO" dirty="0">
                <a:solidFill>
                  <a:srgbClr val="404040"/>
                </a:solidFill>
                <a:latin typeface="Merriweather" panose="00000500000000000000" pitchFamily="2" charset="-52"/>
              </a:rPr>
              <a:t>de</a:t>
            </a:r>
            <a:r>
              <a:rPr lang="ro-RO" b="0" i="0" dirty="0">
                <a:solidFill>
                  <a:srgbClr val="404040"/>
                </a:solidFill>
                <a:effectLst/>
                <a:latin typeface="Merriweather" panose="00000500000000000000" pitchFamily="2" charset="-52"/>
              </a:rPr>
              <a:t> dat IP din aceiași clasa de IP-uri.</a:t>
            </a:r>
          </a:p>
          <a:p>
            <a:endParaRPr lang="ru-RU" dirty="0"/>
          </a:p>
        </p:txBody>
      </p:sp>
    </p:spTree>
    <p:extLst>
      <p:ext uri="{BB962C8B-B14F-4D97-AF65-F5344CB8AC3E}">
        <p14:creationId xmlns:p14="http://schemas.microsoft.com/office/powerpoint/2010/main" val="3373939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A9A516-AA64-4308-9FD9-4F1785E508AB}"/>
              </a:ext>
            </a:extLst>
          </p:cNvPr>
          <p:cNvSpPr>
            <a:spLocks noGrp="1"/>
          </p:cNvSpPr>
          <p:nvPr>
            <p:ph type="title"/>
          </p:nvPr>
        </p:nvSpPr>
        <p:spPr>
          <a:xfrm>
            <a:off x="657224" y="499533"/>
            <a:ext cx="10772775" cy="387158"/>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E4849F59-9EE9-4AF8-9BE1-37729CEC88EA}"/>
              </a:ext>
            </a:extLst>
          </p:cNvPr>
          <p:cNvSpPr>
            <a:spLocks noGrp="1"/>
          </p:cNvSpPr>
          <p:nvPr>
            <p:ph sz="quarter" idx="13"/>
          </p:nvPr>
        </p:nvSpPr>
        <p:spPr>
          <a:xfrm>
            <a:off x="913774" y="1205346"/>
            <a:ext cx="10363826" cy="5306290"/>
          </a:xfrm>
        </p:spPr>
        <p:txBody>
          <a:bodyPr/>
          <a:lstStyle/>
          <a:p>
            <a:pPr algn="l">
              <a:lnSpc>
                <a:spcPct val="100000"/>
              </a:lnSpc>
              <a:buFont typeface="Arial" panose="020B0604020202020204" pitchFamily="34" charset="0"/>
              <a:buChar char="•"/>
            </a:pP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nu aloca decât spațiul pe disk folosit. Se poate astfel instala un sistem virtual cu disk de 200GB care sa consume in mod real doar 2GB dintr-un disk real de 10GB. </a:t>
            </a:r>
            <a:r>
              <a:rPr lang="ro-RO" b="0" i="0" dirty="0" err="1">
                <a:solidFill>
                  <a:srgbClr val="404040"/>
                </a:solidFill>
                <a:effectLst/>
                <a:latin typeface="Merriweather" panose="00000500000000000000" pitchFamily="2" charset="-52"/>
              </a:rPr>
              <a:t>Bineinteles</a:t>
            </a:r>
            <a:r>
              <a:rPr lang="ro-RO" b="0" i="0" dirty="0">
                <a:solidFill>
                  <a:srgbClr val="404040"/>
                </a:solidFill>
                <a:effectLst/>
                <a:latin typeface="Merriweather" panose="00000500000000000000" pitchFamily="2" charset="-52"/>
              </a:rPr>
              <a:t>, daca sistemul din mașina virtuala va folosi spațiul respectiv, fișierul „disk virtual” va creste pana la limita spațiului disponibil apoi va genera o eroare.</a:t>
            </a:r>
          </a:p>
          <a:p>
            <a:pPr algn="l">
              <a:lnSpc>
                <a:spcPct val="100000"/>
              </a:lnSpc>
              <a:buFont typeface="Arial" panose="020B0604020202020204" pitchFamily="34" charset="0"/>
              <a:buChar char="•"/>
            </a:pPr>
            <a:r>
              <a:rPr lang="ro-RO" b="0" i="0" dirty="0">
                <a:solidFill>
                  <a:srgbClr val="404040"/>
                </a:solidFill>
                <a:effectLst/>
                <a:latin typeface="Merriweather" panose="00000500000000000000" pitchFamily="2" charset="-52"/>
              </a:rPr>
              <a:t>Mașina virtuală blochează memoria configurata pe parcursul rulării ei. Sistemul de operare gazda trebuie sa dispună practic de dublul memoriei de care ar avea nevoie in mod obișnuit. Se pot </a:t>
            </a:r>
            <a:r>
              <a:rPr lang="ro-RO" dirty="0">
                <a:solidFill>
                  <a:srgbClr val="404040"/>
                </a:solidFill>
                <a:latin typeface="Merriweather" panose="00000500000000000000" pitchFamily="2" charset="-52"/>
              </a:rPr>
              <a:t>î</a:t>
            </a:r>
            <a:r>
              <a:rPr lang="ro-RO" b="0" i="0" dirty="0">
                <a:solidFill>
                  <a:srgbClr val="404040"/>
                </a:solidFill>
                <a:effectLst/>
                <a:latin typeface="Merriweather" panose="00000500000000000000" pitchFamily="2" charset="-52"/>
              </a:rPr>
              <a:t>ncerca diverse variante, de exemplu XP virtual merge ok si cu 512MB, dar cel mai bine cu 1GB (peste necesarul sistemului gazda). Două mașini virtuale rulate simultan </a:t>
            </a:r>
            <a:r>
              <a:rPr lang="ro-RO" b="0" i="0" dirty="0" err="1">
                <a:solidFill>
                  <a:srgbClr val="404040"/>
                </a:solidFill>
                <a:effectLst/>
                <a:latin typeface="Merriweather" panose="00000500000000000000" pitchFamily="2" charset="-52"/>
              </a:rPr>
              <a:t>blockează</a:t>
            </a:r>
            <a:r>
              <a:rPr lang="ro-RO" b="0" i="0" dirty="0">
                <a:solidFill>
                  <a:srgbClr val="404040"/>
                </a:solidFill>
                <a:effectLst/>
                <a:latin typeface="Merriweather" panose="00000500000000000000" pitchFamily="2" charset="-52"/>
              </a:rPr>
              <a:t> suma memoriei alocate lor.</a:t>
            </a:r>
          </a:p>
          <a:p>
            <a:endParaRPr lang="ru-RU" dirty="0"/>
          </a:p>
        </p:txBody>
      </p:sp>
    </p:spTree>
    <p:extLst>
      <p:ext uri="{BB962C8B-B14F-4D97-AF65-F5344CB8AC3E}">
        <p14:creationId xmlns:p14="http://schemas.microsoft.com/office/powerpoint/2010/main" val="4094933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57F45A-FE99-40A0-8E94-B01095C51F43}"/>
              </a:ext>
            </a:extLst>
          </p:cNvPr>
          <p:cNvSpPr>
            <a:spLocks noGrp="1"/>
          </p:cNvSpPr>
          <p:nvPr>
            <p:ph type="title"/>
          </p:nvPr>
        </p:nvSpPr>
        <p:spPr>
          <a:xfrm>
            <a:off x="657224" y="499533"/>
            <a:ext cx="10772775" cy="414867"/>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C5FB1D03-7634-4C5B-BC75-A717CBF2A774}"/>
              </a:ext>
            </a:extLst>
          </p:cNvPr>
          <p:cNvSpPr>
            <a:spLocks noGrp="1"/>
          </p:cNvSpPr>
          <p:nvPr>
            <p:ph sz="quarter" idx="13"/>
          </p:nvPr>
        </p:nvSpPr>
        <p:spPr>
          <a:xfrm>
            <a:off x="913774" y="1371600"/>
            <a:ext cx="10363826" cy="4986867"/>
          </a:xfrm>
        </p:spPr>
        <p:txBody>
          <a:bodyPr/>
          <a:lstStyle/>
          <a:p>
            <a:pPr algn="l">
              <a:lnSpc>
                <a:spcPct val="150000"/>
              </a:lnSpc>
              <a:buFont typeface="Arial" panose="020B0604020202020204" pitchFamily="34" charset="0"/>
              <a:buChar char="•"/>
            </a:pP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-player este gratuit, si poate rula mașini virtuale create de „</a:t>
            </a: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-server”. Mașinile virtuale se pot modifica ușor (exemplu dimensiune RAM) editând ca fișier text fișierul *.</a:t>
            </a:r>
            <a:r>
              <a:rPr lang="ro-RO" b="0" i="0" dirty="0" err="1">
                <a:solidFill>
                  <a:srgbClr val="404040"/>
                </a:solidFill>
                <a:effectLst/>
                <a:latin typeface="Merriweather" panose="00000500000000000000" pitchFamily="2" charset="-52"/>
              </a:rPr>
              <a:t>vmx</a:t>
            </a:r>
            <a:r>
              <a:rPr lang="ro-RO" b="0" i="0" dirty="0">
                <a:solidFill>
                  <a:srgbClr val="404040"/>
                </a:solidFill>
                <a:effectLst/>
                <a:latin typeface="Merriweather" panose="00000500000000000000" pitchFamily="2" charset="-52"/>
              </a:rPr>
              <a:t>.</a:t>
            </a:r>
          </a:p>
          <a:p>
            <a:pPr algn="l">
              <a:lnSpc>
                <a:spcPct val="150000"/>
              </a:lnSpc>
              <a:buFont typeface="Arial" panose="020B0604020202020204" pitchFamily="34" charset="0"/>
              <a:buChar char="•"/>
            </a:pPr>
            <a:r>
              <a:rPr lang="ro-RO" b="0" i="0" dirty="0" err="1">
                <a:solidFill>
                  <a:srgbClr val="404040"/>
                </a:solidFill>
                <a:effectLst/>
                <a:latin typeface="Merriweather" panose="00000500000000000000" pitchFamily="2" charset="-52"/>
              </a:rPr>
              <a:t>Virtualbox</a:t>
            </a:r>
            <a:r>
              <a:rPr lang="ro-RO" b="0" i="0" dirty="0">
                <a:solidFill>
                  <a:srgbClr val="404040"/>
                </a:solidFill>
                <a:effectLst/>
                <a:latin typeface="Merriweather" panose="00000500000000000000" pitchFamily="2" charset="-52"/>
              </a:rPr>
              <a:t> este gratuit pentru uz personal.</a:t>
            </a:r>
          </a:p>
          <a:p>
            <a:pPr algn="l">
              <a:lnSpc>
                <a:spcPct val="150000"/>
              </a:lnSpc>
              <a:buFont typeface="Arial" panose="020B0604020202020204" pitchFamily="34" charset="0"/>
              <a:buChar char="•"/>
            </a:pP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 ascunde destul de mult detaliile hardware ale mașinii gazda, </a:t>
            </a:r>
            <a:r>
              <a:rPr lang="ro-RO" b="0" i="0" dirty="0" err="1">
                <a:solidFill>
                  <a:srgbClr val="404040"/>
                </a:solidFill>
                <a:effectLst/>
                <a:latin typeface="Merriweather" panose="00000500000000000000" pitchFamily="2" charset="-52"/>
              </a:rPr>
              <a:t>Virtualbox</a:t>
            </a:r>
            <a:r>
              <a:rPr lang="ro-RO" b="0" i="0" dirty="0">
                <a:solidFill>
                  <a:srgbClr val="404040"/>
                </a:solidFill>
                <a:effectLst/>
                <a:latin typeface="Merriweather" panose="00000500000000000000" pitchFamily="2" charset="-52"/>
              </a:rPr>
              <a:t> le ascunde mai puțin. Ar trebui ca performanța sa fie un pic mai mare pe </a:t>
            </a:r>
            <a:r>
              <a:rPr lang="ro-RO" b="0" i="0" dirty="0" err="1">
                <a:solidFill>
                  <a:srgbClr val="404040"/>
                </a:solidFill>
                <a:effectLst/>
                <a:latin typeface="Merriweather" panose="00000500000000000000" pitchFamily="2" charset="-52"/>
              </a:rPr>
              <a:t>Virtualbox</a:t>
            </a:r>
            <a:r>
              <a:rPr lang="ro-RO" b="0" i="0" dirty="0">
                <a:solidFill>
                  <a:srgbClr val="404040"/>
                </a:solidFill>
                <a:effectLst/>
                <a:latin typeface="Merriweather" panose="00000500000000000000" pitchFamily="2" charset="-52"/>
              </a:rPr>
              <a:t>, dar se pierde din portabilitate.</a:t>
            </a:r>
          </a:p>
          <a:p>
            <a:endParaRPr lang="ru-RU" dirty="0"/>
          </a:p>
        </p:txBody>
      </p:sp>
    </p:spTree>
    <p:extLst>
      <p:ext uri="{BB962C8B-B14F-4D97-AF65-F5344CB8AC3E}">
        <p14:creationId xmlns:p14="http://schemas.microsoft.com/office/powerpoint/2010/main" val="2819499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5F3F78-242A-4E6E-B969-72A0C01DD478}"/>
              </a:ext>
            </a:extLst>
          </p:cNvPr>
          <p:cNvSpPr>
            <a:spLocks noGrp="1"/>
          </p:cNvSpPr>
          <p:nvPr>
            <p:ph type="title"/>
          </p:nvPr>
        </p:nvSpPr>
        <p:spPr>
          <a:xfrm>
            <a:off x="657224" y="499533"/>
            <a:ext cx="10772775" cy="359449"/>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4EC4D676-47AF-4189-8B8F-663B55902F3C}"/>
              </a:ext>
            </a:extLst>
          </p:cNvPr>
          <p:cNvSpPr>
            <a:spLocks noGrp="1"/>
          </p:cNvSpPr>
          <p:nvPr>
            <p:ph sz="quarter" idx="13"/>
          </p:nvPr>
        </p:nvSpPr>
        <p:spPr/>
        <p:txBody>
          <a:bodyPr/>
          <a:lstStyle/>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Se poate seta un director din sistemul gazda sa fie văzut in mașina virtuala – director „</a:t>
            </a:r>
            <a:r>
              <a:rPr lang="ro-RO" b="0" i="0" dirty="0" err="1">
                <a:solidFill>
                  <a:srgbClr val="404040"/>
                </a:solidFill>
                <a:effectLst/>
                <a:latin typeface="Merriweather" panose="00000500000000000000" pitchFamily="2" charset="-52"/>
              </a:rPr>
              <a:t>share</a:t>
            </a:r>
            <a:r>
              <a:rPr lang="ro-RO" b="0" i="0" dirty="0">
                <a:solidFill>
                  <a:srgbClr val="404040"/>
                </a:solidFill>
                <a:effectLst/>
                <a:latin typeface="Merriweather" panose="00000500000000000000" pitchFamily="2" charset="-52"/>
              </a:rPr>
              <a:t>”. Daca nu, se poate lucra cu directoare </a:t>
            </a:r>
            <a:r>
              <a:rPr lang="ro-RO" b="0" i="0" dirty="0" err="1">
                <a:solidFill>
                  <a:srgbClr val="404040"/>
                </a:solidFill>
                <a:effectLst/>
                <a:latin typeface="Merriweather" panose="00000500000000000000" pitchFamily="2" charset="-52"/>
              </a:rPr>
              <a:t>share</a:t>
            </a:r>
            <a:r>
              <a:rPr lang="ro-RO" b="0" i="0" dirty="0">
                <a:solidFill>
                  <a:srgbClr val="404040"/>
                </a:solidFill>
                <a:effectLst/>
                <a:latin typeface="Merriweather" panose="00000500000000000000" pitchFamily="2" charset="-52"/>
              </a:rPr>
              <a:t>-uite pe rețea.</a:t>
            </a:r>
          </a:p>
          <a:p>
            <a:pPr algn="l">
              <a:lnSpc>
                <a:spcPct val="150000"/>
              </a:lnSpc>
              <a:buFont typeface="Arial" panose="020B0604020202020204" pitchFamily="34" charset="0"/>
              <a:buChar char="•"/>
            </a:pPr>
            <a:r>
              <a:rPr lang="ro-RO" b="0" i="0" dirty="0">
                <a:solidFill>
                  <a:srgbClr val="404040"/>
                </a:solidFill>
                <a:effectLst/>
                <a:latin typeface="Merriweather" panose="00000500000000000000" pitchFamily="2" charset="-52"/>
              </a:rPr>
              <a:t>In funcția de setare, mașina virtuala vede sistemul gazda din </a:t>
            </a:r>
            <a:r>
              <a:rPr lang="ro-RO" dirty="0">
                <a:solidFill>
                  <a:srgbClr val="404040"/>
                </a:solidFill>
                <a:latin typeface="Merriweather" panose="00000500000000000000" pitchFamily="2" charset="-52"/>
              </a:rPr>
              <a:t>IP</a:t>
            </a:r>
            <a:r>
              <a:rPr lang="ro-RO" b="0" i="0" dirty="0">
                <a:solidFill>
                  <a:srgbClr val="404040"/>
                </a:solidFill>
                <a:effectLst/>
                <a:latin typeface="Merriweather" panose="00000500000000000000" pitchFamily="2" charset="-52"/>
              </a:rPr>
              <a:t>-ul din aceiași clasă (</a:t>
            </a:r>
            <a:r>
              <a:rPr lang="ro-RO" dirty="0">
                <a:solidFill>
                  <a:srgbClr val="404040"/>
                </a:solidFill>
                <a:latin typeface="Merriweather" panose="00000500000000000000" pitchFamily="2" charset="-52"/>
              </a:rPr>
              <a:t>î</a:t>
            </a:r>
            <a:r>
              <a:rPr lang="ro-RO" b="0" i="0" dirty="0">
                <a:solidFill>
                  <a:srgbClr val="404040"/>
                </a:solidFill>
                <a:effectLst/>
                <a:latin typeface="Merriweather" panose="00000500000000000000" pitchFamily="2" charset="-52"/>
              </a:rPr>
              <a:t>l </a:t>
            </a:r>
            <a:r>
              <a:rPr lang="ro-RO" b="0" i="0" dirty="0" err="1">
                <a:solidFill>
                  <a:srgbClr val="404040"/>
                </a:solidFill>
                <a:effectLst/>
                <a:latin typeface="Merriweather" panose="00000500000000000000" pitchFamily="2" charset="-52"/>
              </a:rPr>
              <a:t>gașiti</a:t>
            </a:r>
            <a:r>
              <a:rPr lang="ro-RO" b="0" i="0" dirty="0">
                <a:solidFill>
                  <a:srgbClr val="404040"/>
                </a:solidFill>
                <a:effectLst/>
                <a:latin typeface="Merriweather" panose="00000500000000000000" pitchFamily="2" charset="-52"/>
              </a:rPr>
              <a:t> la </a:t>
            </a:r>
            <a:r>
              <a:rPr lang="ro-RO" b="0" i="0" dirty="0" err="1">
                <a:solidFill>
                  <a:srgbClr val="404040"/>
                </a:solidFill>
                <a:effectLst/>
                <a:latin typeface="Merriweather" panose="00000500000000000000" pitchFamily="2" charset="-52"/>
              </a:rPr>
              <a:t>default</a:t>
            </a:r>
            <a:r>
              <a:rPr lang="ro-RO" b="0" i="0" dirty="0">
                <a:solidFill>
                  <a:srgbClr val="404040"/>
                </a:solidFill>
                <a:effectLst/>
                <a:latin typeface="Merriweather" panose="00000500000000000000" pitchFamily="2" charset="-52"/>
              </a:rPr>
              <a:t> gateway)</a:t>
            </a:r>
          </a:p>
          <a:p>
            <a:endParaRPr lang="ru-RU" dirty="0"/>
          </a:p>
        </p:txBody>
      </p:sp>
    </p:spTree>
    <p:extLst>
      <p:ext uri="{BB962C8B-B14F-4D97-AF65-F5344CB8AC3E}">
        <p14:creationId xmlns:p14="http://schemas.microsoft.com/office/powerpoint/2010/main" val="3062795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69B49C-4C52-4642-8285-E782216BE834}"/>
              </a:ext>
            </a:extLst>
          </p:cNvPr>
          <p:cNvSpPr>
            <a:spLocks noGrp="1"/>
          </p:cNvSpPr>
          <p:nvPr>
            <p:ph type="title"/>
          </p:nvPr>
        </p:nvSpPr>
        <p:spPr>
          <a:xfrm>
            <a:off x="657224" y="499533"/>
            <a:ext cx="10772775" cy="567268"/>
          </a:xfrm>
        </p:spPr>
        <p:txBody>
          <a:bodyPr>
            <a:normAutofit/>
          </a:bodyPr>
          <a:lstStyle/>
          <a:p>
            <a:r>
              <a:rPr lang="ro-RO" sz="3600" b="1" i="0" dirty="0">
                <a:solidFill>
                  <a:srgbClr val="404040"/>
                </a:solidFill>
                <a:effectLst/>
                <a:latin typeface="Merriweather" panose="00000500000000000000" pitchFamily="2" charset="-52"/>
              </a:rPr>
              <a:t>Câteva informații mai tehnice</a:t>
            </a:r>
            <a:endParaRPr lang="ru-RU" sz="3600" dirty="0"/>
          </a:p>
        </p:txBody>
      </p:sp>
      <p:sp>
        <p:nvSpPr>
          <p:cNvPr id="3" name="Объект 2">
            <a:extLst>
              <a:ext uri="{FF2B5EF4-FFF2-40B4-BE49-F238E27FC236}">
                <a16:creationId xmlns:a16="http://schemas.microsoft.com/office/drawing/2014/main" id="{65410382-EBEE-448D-9D1B-3420B8ED3D72}"/>
              </a:ext>
            </a:extLst>
          </p:cNvPr>
          <p:cNvSpPr>
            <a:spLocks noGrp="1"/>
          </p:cNvSpPr>
          <p:nvPr>
            <p:ph sz="quarter" idx="13"/>
          </p:nvPr>
        </p:nvSpPr>
        <p:spPr>
          <a:xfrm>
            <a:off x="387927" y="1288473"/>
            <a:ext cx="10889673" cy="5403271"/>
          </a:xfrm>
        </p:spPr>
        <p:txBody>
          <a:bodyPr/>
          <a:lstStyle/>
          <a:p>
            <a:pPr algn="l">
              <a:lnSpc>
                <a:spcPct val="100000"/>
              </a:lnSpc>
              <a:buFont typeface="Arial" panose="020B0604020202020204" pitchFamily="34" charset="0"/>
              <a:buChar char="•"/>
            </a:pPr>
            <a:r>
              <a:rPr lang="ro-RO" b="0" i="0" dirty="0">
                <a:solidFill>
                  <a:srgbClr val="404040"/>
                </a:solidFill>
                <a:effectLst/>
                <a:latin typeface="Merriweather" panose="00000500000000000000" pitchFamily="2" charset="-52"/>
              </a:rPr>
              <a:t>Programele rulate in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nu sunt interpretate „</a:t>
            </a:r>
            <a:r>
              <a:rPr lang="ro-RO" b="0" i="0" dirty="0" err="1">
                <a:solidFill>
                  <a:srgbClr val="404040"/>
                </a:solidFill>
                <a:effectLst/>
                <a:latin typeface="Merriweather" panose="00000500000000000000" pitchFamily="2" charset="-52"/>
              </a:rPr>
              <a:t>instructiune</a:t>
            </a:r>
            <a:r>
              <a:rPr lang="ro-RO" b="0" i="0" dirty="0">
                <a:solidFill>
                  <a:srgbClr val="404040"/>
                </a:solidFill>
                <a:effectLst/>
                <a:latin typeface="Merriweather" panose="00000500000000000000" pitchFamily="2" charset="-52"/>
              </a:rPr>
              <a:t> cu </a:t>
            </a:r>
            <a:r>
              <a:rPr lang="ro-RO" b="0" i="0" dirty="0" err="1">
                <a:solidFill>
                  <a:srgbClr val="404040"/>
                </a:solidFill>
                <a:effectLst/>
                <a:latin typeface="Merriweather" panose="00000500000000000000" pitchFamily="2" charset="-52"/>
              </a:rPr>
              <a:t>instructiune</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Instructiunile</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ruleaza</a:t>
            </a:r>
            <a:r>
              <a:rPr lang="ro-RO" b="0" i="0" dirty="0">
                <a:solidFill>
                  <a:srgbClr val="404040"/>
                </a:solidFill>
                <a:effectLst/>
                <a:latin typeface="Merriweather" panose="00000500000000000000" pitchFamily="2" charset="-52"/>
              </a:rPr>
              <a:t> nativ pe procesor, doar apelurile care merg spre sistemul fizic sunt </a:t>
            </a:r>
            <a:r>
              <a:rPr lang="ro-RO" b="0" i="0" dirty="0" err="1">
                <a:solidFill>
                  <a:srgbClr val="404040"/>
                </a:solidFill>
                <a:effectLst/>
                <a:latin typeface="Merriweather" panose="00000500000000000000" pitchFamily="2" charset="-52"/>
              </a:rPr>
              <a:t>inlocuite</a:t>
            </a:r>
            <a:r>
              <a:rPr lang="ro-RO" b="0" i="0" dirty="0">
                <a:solidFill>
                  <a:srgbClr val="404040"/>
                </a:solidFill>
                <a:effectLst/>
                <a:latin typeface="Merriweather" panose="00000500000000000000" pitchFamily="2" charset="-52"/>
              </a:rPr>
              <a:t> cu apeluri gestionate de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Astfel programele care nu </a:t>
            </a:r>
            <a:r>
              <a:rPr lang="ro-RO" b="0" i="0" dirty="0" err="1">
                <a:solidFill>
                  <a:srgbClr val="404040"/>
                </a:solidFill>
                <a:effectLst/>
                <a:latin typeface="Merriweather" panose="00000500000000000000" pitchFamily="2" charset="-52"/>
              </a:rPr>
              <a:t>lucreaza</a:t>
            </a:r>
            <a:r>
              <a:rPr lang="ro-RO" b="0" i="0" dirty="0">
                <a:solidFill>
                  <a:srgbClr val="404040"/>
                </a:solidFill>
                <a:effectLst/>
                <a:latin typeface="Merriweather" panose="00000500000000000000" pitchFamily="2" charset="-52"/>
              </a:rPr>
              <a:t> mult cu sistemele periferice (disk, video, audio, </a:t>
            </a:r>
            <a:r>
              <a:rPr lang="ro-RO" b="0" i="0" dirty="0" err="1">
                <a:solidFill>
                  <a:srgbClr val="404040"/>
                </a:solidFill>
                <a:effectLst/>
                <a:latin typeface="Merriweather" panose="00000500000000000000" pitchFamily="2" charset="-52"/>
              </a:rPr>
              <a:t>retea</a:t>
            </a:r>
            <a:r>
              <a:rPr lang="ro-RO" b="0" i="0" dirty="0">
                <a:solidFill>
                  <a:srgbClr val="404040"/>
                </a:solidFill>
                <a:effectLst/>
                <a:latin typeface="Merriweather" panose="00000500000000000000" pitchFamily="2" charset="-52"/>
              </a:rPr>
              <a:t>) pot rula aproape la </a:t>
            </a:r>
            <a:r>
              <a:rPr lang="ro-RO" b="0" i="0" dirty="0" err="1">
                <a:solidFill>
                  <a:srgbClr val="404040"/>
                </a:solidFill>
                <a:effectLst/>
                <a:latin typeface="Merriweather" panose="00000500000000000000" pitchFamily="2" charset="-52"/>
              </a:rPr>
              <a:t>aceeasi</a:t>
            </a:r>
            <a:r>
              <a:rPr lang="ro-RO" b="0" i="0" dirty="0">
                <a:solidFill>
                  <a:srgbClr val="404040"/>
                </a:solidFill>
                <a:effectLst/>
                <a:latin typeface="Merriweather" panose="00000500000000000000" pitchFamily="2" charset="-52"/>
              </a:rPr>
              <a:t> viteza ca un sistem instalat nativ.</a:t>
            </a:r>
          </a:p>
          <a:p>
            <a:pPr algn="l">
              <a:lnSpc>
                <a:spcPct val="100000"/>
              </a:lnSpc>
              <a:buFont typeface="Arial" panose="020B0604020202020204" pitchFamily="34" charset="0"/>
              <a:buChar char="•"/>
            </a:pPr>
            <a:r>
              <a:rPr lang="ro-RO" b="0" i="0" dirty="0" err="1">
                <a:solidFill>
                  <a:srgbClr val="404040"/>
                </a:solidFill>
                <a:effectLst/>
                <a:latin typeface="Merriweather" panose="00000500000000000000" pitchFamily="2" charset="-52"/>
              </a:rPr>
              <a:t>Masinile</a:t>
            </a:r>
            <a:r>
              <a:rPr lang="ro-RO" b="0" i="0" dirty="0">
                <a:solidFill>
                  <a:srgbClr val="404040"/>
                </a:solidFill>
                <a:effectLst/>
                <a:latin typeface="Merriweather" panose="00000500000000000000" pitchFamily="2" charset="-52"/>
              </a:rPr>
              <a:t> virtuale pot </a:t>
            </a:r>
            <a:r>
              <a:rPr lang="ro-RO" b="0" i="0" dirty="0" err="1">
                <a:solidFill>
                  <a:srgbClr val="404040"/>
                </a:solidFill>
                <a:effectLst/>
                <a:latin typeface="Merriweather" panose="00000500000000000000" pitchFamily="2" charset="-52"/>
              </a:rPr>
              <a:t>boota</a:t>
            </a:r>
            <a:r>
              <a:rPr lang="ro-RO" b="0" i="0" dirty="0">
                <a:solidFill>
                  <a:srgbClr val="404040"/>
                </a:solidFill>
                <a:effectLst/>
                <a:latin typeface="Merriweather" panose="00000500000000000000" pitchFamily="2" charset="-52"/>
              </a:rPr>
              <a:t> si alte </a:t>
            </a:r>
            <a:r>
              <a:rPr lang="ro-RO" b="0" i="0" dirty="0" err="1">
                <a:solidFill>
                  <a:srgbClr val="404040"/>
                </a:solidFill>
                <a:effectLst/>
                <a:latin typeface="Merriweather" panose="00000500000000000000" pitchFamily="2" charset="-52"/>
              </a:rPr>
              <a:t>partitii</a:t>
            </a:r>
            <a:r>
              <a:rPr lang="ro-RO" b="0" i="0" dirty="0">
                <a:solidFill>
                  <a:srgbClr val="404040"/>
                </a:solidFill>
                <a:effectLst/>
                <a:latin typeface="Merriweather" panose="00000500000000000000" pitchFamily="2" charset="-52"/>
              </a:rPr>
              <a:t> fizice ale disk-ului real, dar este destul de periculos. Am </a:t>
            </a:r>
            <a:r>
              <a:rPr lang="ro-RO" b="0" i="0" dirty="0" err="1">
                <a:solidFill>
                  <a:srgbClr val="404040"/>
                </a:solidFill>
                <a:effectLst/>
                <a:latin typeface="Merriweather" panose="00000500000000000000" pitchFamily="2" charset="-52"/>
              </a:rPr>
              <a:t>facut</a:t>
            </a:r>
            <a:r>
              <a:rPr lang="ro-RO" b="0" i="0" dirty="0">
                <a:solidFill>
                  <a:srgbClr val="404040"/>
                </a:solidFill>
                <a:effectLst/>
                <a:latin typeface="Merriweather" panose="00000500000000000000" pitchFamily="2" charset="-52"/>
              </a:rPr>
              <a:t> „suspend” la o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 Linux, apoi am uitat si am </a:t>
            </a:r>
            <a:r>
              <a:rPr lang="ro-RO" b="0" i="0" dirty="0" err="1">
                <a:solidFill>
                  <a:srgbClr val="404040"/>
                </a:solidFill>
                <a:effectLst/>
                <a:latin typeface="Merriweather" panose="00000500000000000000" pitchFamily="2" charset="-52"/>
              </a:rPr>
              <a:t>bootat</a:t>
            </a:r>
            <a:r>
              <a:rPr lang="ro-RO" b="0" i="0" dirty="0">
                <a:solidFill>
                  <a:srgbClr val="404040"/>
                </a:solidFill>
                <a:effectLst/>
                <a:latin typeface="Merriweather" panose="00000500000000000000" pitchFamily="2" charset="-52"/>
              </a:rPr>
              <a:t> sistemul real. </a:t>
            </a:r>
            <a:r>
              <a:rPr lang="ro-RO" b="0" i="0" dirty="0" err="1">
                <a:solidFill>
                  <a:srgbClr val="404040"/>
                </a:solidFill>
                <a:effectLst/>
                <a:latin typeface="Merriweather" panose="00000500000000000000" pitchFamily="2" charset="-52"/>
              </a:rPr>
              <a:t>Bineinteles</a:t>
            </a:r>
            <a:r>
              <a:rPr lang="ro-RO" b="0" i="0" dirty="0">
                <a:solidFill>
                  <a:srgbClr val="404040"/>
                </a:solidFill>
                <a:effectLst/>
                <a:latin typeface="Merriweather" panose="00000500000000000000" pitchFamily="2" charset="-52"/>
              </a:rPr>
              <a:t> ca disk-</a:t>
            </a:r>
            <a:r>
              <a:rPr lang="ro-RO" b="0" i="0" dirty="0" err="1">
                <a:solidFill>
                  <a:srgbClr val="404040"/>
                </a:solidFill>
                <a:effectLst/>
                <a:latin typeface="Merriweather" panose="00000500000000000000" pitchFamily="2" charset="-52"/>
              </a:rPr>
              <a:t>ul</a:t>
            </a:r>
            <a:r>
              <a:rPr lang="ro-RO" b="0" i="0" dirty="0">
                <a:solidFill>
                  <a:srgbClr val="404040"/>
                </a:solidFill>
                <a:effectLst/>
                <a:latin typeface="Merriweather" panose="00000500000000000000" pitchFamily="2" charset="-52"/>
              </a:rPr>
              <a:t> era total inconsistent (multe </a:t>
            </a:r>
            <a:r>
              <a:rPr lang="ro-RO" b="0" i="0" dirty="0" err="1">
                <a:solidFill>
                  <a:srgbClr val="404040"/>
                </a:solidFill>
                <a:effectLst/>
                <a:latin typeface="Merriweather" panose="00000500000000000000" pitchFamily="2" charset="-52"/>
              </a:rPr>
              <a:t>modificari</a:t>
            </a:r>
            <a:r>
              <a:rPr lang="ro-RO" b="0" i="0" dirty="0">
                <a:solidFill>
                  <a:srgbClr val="404040"/>
                </a:solidFill>
                <a:effectLst/>
                <a:latin typeface="Merriweather" panose="00000500000000000000" pitchFamily="2" charset="-52"/>
              </a:rPr>
              <a:t> erau in memoria … virtuala). A stat foarte mult sa repare disk-</a:t>
            </a:r>
            <a:r>
              <a:rPr lang="ro-RO" b="0" i="0" dirty="0" err="1">
                <a:solidFill>
                  <a:srgbClr val="404040"/>
                </a:solidFill>
                <a:effectLst/>
                <a:latin typeface="Merriweather" panose="00000500000000000000" pitchFamily="2" charset="-52"/>
              </a:rPr>
              <a:t>ul</a:t>
            </a:r>
            <a:r>
              <a:rPr lang="ro-RO" b="0" i="0" dirty="0">
                <a:solidFill>
                  <a:srgbClr val="404040"/>
                </a:solidFill>
                <a:effectLst/>
                <a:latin typeface="Merriweather" panose="00000500000000000000" pitchFamily="2" charset="-52"/>
              </a:rPr>
              <a:t> si a pierdut ceva </a:t>
            </a:r>
            <a:r>
              <a:rPr lang="ro-RO" b="0" i="0" dirty="0" err="1">
                <a:solidFill>
                  <a:srgbClr val="404040"/>
                </a:solidFill>
                <a:effectLst/>
                <a:latin typeface="Merriweather" panose="00000500000000000000" pitchFamily="2" charset="-52"/>
              </a:rPr>
              <a:t>fisiere</a:t>
            </a:r>
            <a:r>
              <a:rPr lang="ro-RO" b="0" i="0" dirty="0">
                <a:solidFill>
                  <a:srgbClr val="404040"/>
                </a:solidFill>
                <a:effectLst/>
                <a:latin typeface="Merriweather" panose="00000500000000000000" pitchFamily="2" charset="-52"/>
              </a:rPr>
              <a:t>.</a:t>
            </a:r>
          </a:p>
          <a:p>
            <a:pPr>
              <a:lnSpc>
                <a:spcPct val="150000"/>
              </a:lnSpc>
            </a:pPr>
            <a:endParaRPr lang="ru-RU" dirty="0"/>
          </a:p>
        </p:txBody>
      </p:sp>
    </p:spTree>
    <p:extLst>
      <p:ext uri="{BB962C8B-B14F-4D97-AF65-F5344CB8AC3E}">
        <p14:creationId xmlns:p14="http://schemas.microsoft.com/office/powerpoint/2010/main" val="1181185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5714A0-D140-4C9F-8E26-1E85D2E5EB70}"/>
              </a:ext>
            </a:extLst>
          </p:cNvPr>
          <p:cNvSpPr>
            <a:spLocks noGrp="1"/>
          </p:cNvSpPr>
          <p:nvPr>
            <p:ph type="title"/>
          </p:nvPr>
        </p:nvSpPr>
        <p:spPr>
          <a:xfrm>
            <a:off x="657224" y="499533"/>
            <a:ext cx="10772775" cy="470285"/>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EE3F2B10-4E57-4C90-A832-F3E39B4B02B2}"/>
              </a:ext>
            </a:extLst>
          </p:cNvPr>
          <p:cNvSpPr>
            <a:spLocks noGrp="1"/>
          </p:cNvSpPr>
          <p:nvPr>
            <p:ph sz="quarter" idx="13"/>
          </p:nvPr>
        </p:nvSpPr>
        <p:spPr>
          <a:xfrm>
            <a:off x="913774" y="1343891"/>
            <a:ext cx="10363826" cy="5223163"/>
          </a:xfrm>
        </p:spPr>
        <p:txBody>
          <a:bodyPr/>
          <a:lstStyle/>
          <a:p>
            <a:pPr>
              <a:lnSpc>
                <a:spcPct val="100000"/>
              </a:lnSpc>
            </a:pP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 si </a:t>
            </a:r>
            <a:r>
              <a:rPr lang="ro-RO" b="0" i="0" dirty="0" err="1">
                <a:solidFill>
                  <a:srgbClr val="404040"/>
                </a:solidFill>
                <a:effectLst/>
                <a:latin typeface="Merriweather" panose="00000500000000000000" pitchFamily="2" charset="-52"/>
              </a:rPr>
              <a:t>Virtualbox</a:t>
            </a:r>
            <a:r>
              <a:rPr lang="ro-RO" b="0" i="0" dirty="0">
                <a:solidFill>
                  <a:srgbClr val="404040"/>
                </a:solidFill>
                <a:effectLst/>
                <a:latin typeface="Merriweather" panose="00000500000000000000" pitchFamily="2" charset="-52"/>
              </a:rPr>
              <a:t> nu </a:t>
            </a:r>
            <a:r>
              <a:rPr lang="ro-RO" b="0" i="0" dirty="0" err="1">
                <a:solidFill>
                  <a:srgbClr val="404040"/>
                </a:solidFill>
                <a:effectLst/>
                <a:latin typeface="Merriweather" panose="00000500000000000000" pitchFamily="2" charset="-52"/>
              </a:rPr>
              <a:t>booteaza</a:t>
            </a:r>
            <a:r>
              <a:rPr lang="ro-RO" b="0" i="0" dirty="0">
                <a:solidFill>
                  <a:srgbClr val="404040"/>
                </a:solidFill>
                <a:effectLst/>
                <a:latin typeface="Merriweather" panose="00000500000000000000" pitchFamily="2" charset="-52"/>
              </a:rPr>
              <a:t> din </a:t>
            </a:r>
            <a:r>
              <a:rPr lang="ro-RO" b="0" i="0" dirty="0" err="1">
                <a:solidFill>
                  <a:srgbClr val="404040"/>
                </a:solidFill>
                <a:effectLst/>
                <a:latin typeface="Merriweather" panose="00000500000000000000" pitchFamily="2" charset="-52"/>
              </a:rPr>
              <a:t>pacate</a:t>
            </a:r>
            <a:r>
              <a:rPr lang="ro-RO" b="0" i="0" dirty="0">
                <a:solidFill>
                  <a:srgbClr val="404040"/>
                </a:solidFill>
                <a:effectLst/>
                <a:latin typeface="Merriweather" panose="00000500000000000000" pitchFamily="2" charset="-52"/>
              </a:rPr>
              <a:t> nativ de pe USB, nu exista </a:t>
            </a:r>
            <a:r>
              <a:rPr lang="ro-RO" b="0" i="0" dirty="0" err="1">
                <a:solidFill>
                  <a:srgbClr val="404040"/>
                </a:solidFill>
                <a:effectLst/>
                <a:latin typeface="Merriweather" panose="00000500000000000000" pitchFamily="2" charset="-52"/>
              </a:rPr>
              <a:t>optiune</a:t>
            </a:r>
            <a:r>
              <a:rPr lang="ro-RO" b="0" i="0" dirty="0">
                <a:solidFill>
                  <a:srgbClr val="404040"/>
                </a:solidFill>
                <a:effectLst/>
                <a:latin typeface="Merriweather" panose="00000500000000000000" pitchFamily="2" charset="-52"/>
              </a:rPr>
              <a:t> in BIOS. Ambele citesc </a:t>
            </a:r>
            <a:r>
              <a:rPr lang="ro-RO" b="0" i="0" dirty="0" err="1">
                <a:solidFill>
                  <a:srgbClr val="404040"/>
                </a:solidFill>
                <a:effectLst/>
                <a:latin typeface="Merriweather" panose="00000500000000000000" pitchFamily="2" charset="-52"/>
              </a:rPr>
              <a:t>insa</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informatiile</a:t>
            </a:r>
            <a:r>
              <a:rPr lang="ro-RO" b="0" i="0" dirty="0">
                <a:solidFill>
                  <a:srgbClr val="404040"/>
                </a:solidFill>
                <a:effectLst/>
                <a:latin typeface="Merriweather" panose="00000500000000000000" pitchFamily="2" charset="-52"/>
              </a:rPr>
              <a:t> de pe </a:t>
            </a:r>
            <a:r>
              <a:rPr lang="ro-RO" b="0" i="0" dirty="0" err="1">
                <a:solidFill>
                  <a:srgbClr val="404040"/>
                </a:solidFill>
                <a:effectLst/>
                <a:latin typeface="Merriweather" panose="00000500000000000000" pitchFamily="2" charset="-52"/>
              </a:rPr>
              <a:t>stick</a:t>
            </a:r>
            <a:r>
              <a:rPr lang="ro-RO" b="0" i="0" dirty="0">
                <a:solidFill>
                  <a:srgbClr val="404040"/>
                </a:solidFill>
                <a:effectLst/>
                <a:latin typeface="Merriweather" panose="00000500000000000000" pitchFamily="2" charset="-52"/>
              </a:rPr>
              <a:t>-uri USB conectate la VM. Se poate face un mic truc </a:t>
            </a:r>
            <a:r>
              <a:rPr lang="ro-RO" b="0" i="0" dirty="0" err="1">
                <a:solidFill>
                  <a:srgbClr val="404040"/>
                </a:solidFill>
                <a:effectLst/>
                <a:latin typeface="Merriweather" panose="00000500000000000000" pitchFamily="2" charset="-52"/>
              </a:rPr>
              <a:t>insa</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Il</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gasiti</a:t>
            </a:r>
            <a:r>
              <a:rPr lang="ro-RO" b="0" i="0" dirty="0">
                <a:solidFill>
                  <a:srgbClr val="404040"/>
                </a:solidFill>
                <a:effectLst/>
                <a:latin typeface="Merriweather" panose="00000500000000000000" pitchFamily="2" charset="-52"/>
              </a:rPr>
              <a:t> aici pentru </a:t>
            </a:r>
            <a:r>
              <a:rPr lang="ro-RO" b="0" i="0" dirty="0" err="1">
                <a:solidFill>
                  <a:srgbClr val="404040"/>
                </a:solidFill>
                <a:effectLst/>
                <a:latin typeface="Merriweather" panose="00000500000000000000" pitchFamily="2" charset="-52"/>
              </a:rPr>
              <a:t>Virtualbox</a:t>
            </a:r>
            <a:r>
              <a:rPr lang="ro-RO" b="0" i="0" dirty="0">
                <a:solidFill>
                  <a:srgbClr val="404040"/>
                </a:solidFill>
                <a:effectLst/>
                <a:latin typeface="Merriweather" panose="00000500000000000000" pitchFamily="2" charset="-52"/>
              </a:rPr>
              <a:t>/Linux (merge similar si pe Windows), dar </a:t>
            </a:r>
            <a:r>
              <a:rPr lang="ro-RO" b="0" i="0" dirty="0" err="1">
                <a:solidFill>
                  <a:srgbClr val="404040"/>
                </a:solidFill>
                <a:effectLst/>
                <a:latin typeface="Merriweather" panose="00000500000000000000" pitchFamily="2" charset="-52"/>
              </a:rPr>
              <a:t>atentie</a:t>
            </a:r>
            <a:r>
              <a:rPr lang="ro-RO" b="0" i="0" dirty="0">
                <a:solidFill>
                  <a:srgbClr val="404040"/>
                </a:solidFill>
                <a:effectLst/>
                <a:latin typeface="Merriweather" panose="00000500000000000000" pitchFamily="2" charset="-52"/>
              </a:rPr>
              <a:t> mare sa nu </a:t>
            </a:r>
            <a:r>
              <a:rPr lang="ro-RO" b="0" i="0" dirty="0" err="1">
                <a:solidFill>
                  <a:srgbClr val="404040"/>
                </a:solidFill>
                <a:effectLst/>
                <a:latin typeface="Merriweather" panose="00000500000000000000" pitchFamily="2" charset="-52"/>
              </a:rPr>
              <a:t>instalati</a:t>
            </a:r>
            <a:r>
              <a:rPr lang="ro-RO" b="0" i="0" dirty="0">
                <a:solidFill>
                  <a:srgbClr val="404040"/>
                </a:solidFill>
                <a:effectLst/>
                <a:latin typeface="Merriweather" panose="00000500000000000000" pitchFamily="2" charset="-52"/>
              </a:rPr>
              <a:t> din </a:t>
            </a:r>
            <a:r>
              <a:rPr lang="ro-RO" b="0" i="0" dirty="0" err="1">
                <a:solidFill>
                  <a:srgbClr val="404040"/>
                </a:solidFill>
                <a:effectLst/>
                <a:latin typeface="Merriweather" panose="00000500000000000000" pitchFamily="2" charset="-52"/>
              </a:rPr>
              <a:t>greseala</a:t>
            </a:r>
            <a:r>
              <a:rPr lang="ro-RO" b="0" i="0" dirty="0">
                <a:solidFill>
                  <a:srgbClr val="404040"/>
                </a:solidFill>
                <a:effectLst/>
                <a:latin typeface="Merriweather" panose="00000500000000000000" pitchFamily="2" charset="-52"/>
              </a:rPr>
              <a:t> pe discul real. (update). Pe </a:t>
            </a:r>
            <a:r>
              <a:rPr lang="ro-RO" b="0" i="0" dirty="0" err="1">
                <a:solidFill>
                  <a:srgbClr val="404040"/>
                </a:solidFill>
                <a:effectLst/>
                <a:latin typeface="Merriweather" panose="00000500000000000000" pitchFamily="2" charset="-52"/>
              </a:rPr>
              <a:t>Vmware</a:t>
            </a:r>
            <a:r>
              <a:rPr lang="ro-RO" b="0" i="0" dirty="0">
                <a:solidFill>
                  <a:srgbClr val="404040"/>
                </a:solidFill>
                <a:effectLst/>
                <a:latin typeface="Merriweather" panose="00000500000000000000" pitchFamily="2" charset="-52"/>
              </a:rPr>
              <a:t> se poate face „</a:t>
            </a:r>
            <a:r>
              <a:rPr lang="ro-RO" b="0" i="0" dirty="0" err="1">
                <a:solidFill>
                  <a:srgbClr val="404040"/>
                </a:solidFill>
                <a:effectLst/>
                <a:latin typeface="Merriweather" panose="00000500000000000000" pitchFamily="2" charset="-52"/>
              </a:rPr>
              <a:t>Add</a:t>
            </a:r>
            <a:r>
              <a:rPr lang="ro-RO" b="0" i="0" dirty="0">
                <a:solidFill>
                  <a:srgbClr val="404040"/>
                </a:solidFill>
                <a:effectLst/>
                <a:latin typeface="Merriweather" panose="00000500000000000000" pitchFamily="2" charset="-52"/>
              </a:rPr>
              <a:t> hard disk”, se alege „</a:t>
            </a:r>
            <a:r>
              <a:rPr lang="ro-RO" b="0" i="0" dirty="0" err="1">
                <a:solidFill>
                  <a:srgbClr val="404040"/>
                </a:solidFill>
                <a:effectLst/>
                <a:latin typeface="Merriweather" panose="00000500000000000000" pitchFamily="2" charset="-52"/>
              </a:rPr>
              <a:t>Use</a:t>
            </a:r>
            <a:r>
              <a:rPr lang="ro-RO" b="0" i="0" dirty="0">
                <a:solidFill>
                  <a:srgbClr val="404040"/>
                </a:solidFill>
                <a:effectLst/>
                <a:latin typeface="Merriweather" panose="00000500000000000000" pitchFamily="2" charset="-52"/>
              </a:rPr>
              <a:t> a </a:t>
            </a:r>
            <a:r>
              <a:rPr lang="ro-RO" b="0" i="0" dirty="0" err="1">
                <a:solidFill>
                  <a:srgbClr val="404040"/>
                </a:solidFill>
                <a:effectLst/>
                <a:latin typeface="Merriweather" panose="00000500000000000000" pitchFamily="2" charset="-52"/>
              </a:rPr>
              <a:t>physical</a:t>
            </a:r>
            <a:r>
              <a:rPr lang="ro-RO" b="0" i="0" dirty="0">
                <a:solidFill>
                  <a:srgbClr val="404040"/>
                </a:solidFill>
                <a:effectLst/>
                <a:latin typeface="Merriweather" panose="00000500000000000000" pitchFamily="2" charset="-52"/>
              </a:rPr>
              <a:t> disk” si se alege „Full disk” si </a:t>
            </a:r>
            <a:r>
              <a:rPr lang="ro-RO" b="0" i="0" dirty="0" err="1">
                <a:solidFill>
                  <a:srgbClr val="404040"/>
                </a:solidFill>
                <a:effectLst/>
                <a:latin typeface="Merriweather" panose="00000500000000000000" pitchFamily="2" charset="-52"/>
              </a:rPr>
              <a:t>numarul</a:t>
            </a:r>
            <a:r>
              <a:rPr lang="ro-RO" b="0" i="0" dirty="0">
                <a:solidFill>
                  <a:srgbClr val="404040"/>
                </a:solidFill>
                <a:effectLst/>
                <a:latin typeface="Merriweather" panose="00000500000000000000" pitchFamily="2" charset="-52"/>
              </a:rPr>
              <a:t> discului (de obicei USB este ultimul). </a:t>
            </a:r>
            <a:r>
              <a:rPr lang="ro-RO" b="0" i="0" dirty="0" err="1">
                <a:solidFill>
                  <a:srgbClr val="404040"/>
                </a:solidFill>
                <a:effectLst/>
                <a:latin typeface="Merriweather" panose="00000500000000000000" pitchFamily="2" charset="-52"/>
              </a:rPr>
              <a:t>Inca</a:t>
            </a:r>
            <a:r>
              <a:rPr lang="ro-RO" b="0" i="0" dirty="0">
                <a:solidFill>
                  <a:srgbClr val="404040"/>
                </a:solidFill>
                <a:effectLst/>
                <a:latin typeface="Merriweather" panose="00000500000000000000" pitchFamily="2" charset="-52"/>
              </a:rPr>
              <a:t> o data MARE ATENTIE, daca </a:t>
            </a:r>
            <a:r>
              <a:rPr lang="ro-RO" b="0" i="0" dirty="0" err="1">
                <a:solidFill>
                  <a:srgbClr val="404040"/>
                </a:solidFill>
                <a:effectLst/>
                <a:latin typeface="Merriweather" panose="00000500000000000000" pitchFamily="2" charset="-52"/>
              </a:rPr>
              <a:t>selectati</a:t>
            </a:r>
            <a:r>
              <a:rPr lang="ro-RO" b="0" i="0" dirty="0">
                <a:solidFill>
                  <a:srgbClr val="404040"/>
                </a:solidFill>
                <a:effectLst/>
                <a:latin typeface="Merriweather" panose="00000500000000000000" pitchFamily="2" charset="-52"/>
              </a:rPr>
              <a:t> disk-</a:t>
            </a:r>
            <a:r>
              <a:rPr lang="ro-RO" b="0" i="0" dirty="0" err="1">
                <a:solidFill>
                  <a:srgbClr val="404040"/>
                </a:solidFill>
                <a:effectLst/>
                <a:latin typeface="Merriweather" panose="00000500000000000000" pitchFamily="2" charset="-52"/>
              </a:rPr>
              <a:t>ul</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gresit</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puteti</a:t>
            </a:r>
            <a:r>
              <a:rPr lang="ro-RO" b="0" i="0" dirty="0">
                <a:solidFill>
                  <a:srgbClr val="404040"/>
                </a:solidFill>
                <a:effectLst/>
                <a:latin typeface="Merriweather" panose="00000500000000000000" pitchFamily="2" charset="-52"/>
              </a:rPr>
              <a:t> distruge datele de pe hard-disk-</a:t>
            </a:r>
            <a:r>
              <a:rPr lang="ro-RO" b="0" i="0" dirty="0" err="1">
                <a:solidFill>
                  <a:srgbClr val="404040"/>
                </a:solidFill>
                <a:effectLst/>
                <a:latin typeface="Merriweather" panose="00000500000000000000" pitchFamily="2" charset="-52"/>
              </a:rPr>
              <a:t>ul</a:t>
            </a:r>
            <a:r>
              <a:rPr lang="ro-RO" b="0" i="0" dirty="0">
                <a:solidFill>
                  <a:srgbClr val="404040"/>
                </a:solidFill>
                <a:effectLst/>
                <a:latin typeface="Merriweather" panose="00000500000000000000" pitchFamily="2" charset="-52"/>
              </a:rPr>
              <a:t> cu Windows. Chiar si </a:t>
            </a:r>
            <a:r>
              <a:rPr lang="ro-RO" b="0" i="0" dirty="0" err="1">
                <a:solidFill>
                  <a:srgbClr val="404040"/>
                </a:solidFill>
                <a:effectLst/>
                <a:latin typeface="Merriweather" panose="00000500000000000000" pitchFamily="2" charset="-52"/>
              </a:rPr>
              <a:t>asa</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bootarea</a:t>
            </a:r>
            <a:r>
              <a:rPr lang="ro-RO" b="0" i="0" dirty="0">
                <a:solidFill>
                  <a:srgbClr val="404040"/>
                </a:solidFill>
                <a:effectLst/>
                <a:latin typeface="Merriweather" panose="00000500000000000000" pitchFamily="2" charset="-52"/>
              </a:rPr>
              <a:t> de pe USB nu </a:t>
            </a:r>
            <a:r>
              <a:rPr lang="ro-RO" b="0" i="0" dirty="0" err="1">
                <a:solidFill>
                  <a:srgbClr val="404040"/>
                </a:solidFill>
                <a:effectLst/>
                <a:latin typeface="Merriweather" panose="00000500000000000000" pitchFamily="2" charset="-52"/>
              </a:rPr>
              <a:t>functioneaza</a:t>
            </a:r>
            <a:r>
              <a:rPr lang="ro-RO" b="0" i="0" dirty="0">
                <a:solidFill>
                  <a:srgbClr val="404040"/>
                </a:solidFill>
                <a:effectLst/>
                <a:latin typeface="Merriweather" panose="00000500000000000000" pitchFamily="2" charset="-52"/>
              </a:rPr>
              <a:t> in toate </a:t>
            </a:r>
            <a:r>
              <a:rPr lang="ro-RO" b="0" i="0" dirty="0" err="1">
                <a:solidFill>
                  <a:srgbClr val="404040"/>
                </a:solidFill>
                <a:effectLst/>
                <a:latin typeface="Merriweather" panose="00000500000000000000" pitchFamily="2" charset="-52"/>
              </a:rPr>
              <a:t>conditiile</a:t>
            </a:r>
            <a:r>
              <a:rPr lang="ro-RO" b="0" i="0" dirty="0">
                <a:solidFill>
                  <a:srgbClr val="404040"/>
                </a:solidFill>
                <a:effectLst/>
                <a:latin typeface="Merriweather" panose="00000500000000000000" pitchFamily="2" charset="-52"/>
              </a:rPr>
              <a:t>, dar nu </a:t>
            </a:r>
            <a:r>
              <a:rPr lang="ro-RO" b="0" i="0" dirty="0" err="1">
                <a:solidFill>
                  <a:srgbClr val="404040"/>
                </a:solidFill>
                <a:effectLst/>
                <a:latin typeface="Merriweather" panose="00000500000000000000" pitchFamily="2" charset="-52"/>
              </a:rPr>
              <a:t>stiu</a:t>
            </a:r>
            <a:r>
              <a:rPr lang="ro-RO" b="0" i="0" dirty="0">
                <a:solidFill>
                  <a:srgbClr val="404040"/>
                </a:solidFill>
                <a:effectLst/>
                <a:latin typeface="Merriweather" panose="00000500000000000000" pitchFamily="2" charset="-52"/>
              </a:rPr>
              <a:t> </a:t>
            </a:r>
            <a:r>
              <a:rPr lang="ro-RO" b="0" i="0" dirty="0" err="1">
                <a:solidFill>
                  <a:srgbClr val="404040"/>
                </a:solidFill>
                <a:effectLst/>
                <a:latin typeface="Merriweather" panose="00000500000000000000" pitchFamily="2" charset="-52"/>
              </a:rPr>
              <a:t>inca</a:t>
            </a:r>
            <a:r>
              <a:rPr lang="ro-RO" b="0" i="0" dirty="0">
                <a:solidFill>
                  <a:srgbClr val="404040"/>
                </a:solidFill>
                <a:effectLst/>
                <a:latin typeface="Merriweather" panose="00000500000000000000" pitchFamily="2" charset="-52"/>
              </a:rPr>
              <a:t> ce face unele </a:t>
            </a:r>
            <a:r>
              <a:rPr lang="ro-RO" b="0" i="0" dirty="0" err="1">
                <a:solidFill>
                  <a:srgbClr val="404040"/>
                </a:solidFill>
                <a:effectLst/>
                <a:latin typeface="Merriweather" panose="00000500000000000000" pitchFamily="2" charset="-52"/>
              </a:rPr>
              <a:t>secvente</a:t>
            </a:r>
            <a:r>
              <a:rPr lang="ro-RO" b="0" i="0" dirty="0">
                <a:solidFill>
                  <a:srgbClr val="404040"/>
                </a:solidFill>
                <a:effectLst/>
                <a:latin typeface="Merriweather" panose="00000500000000000000" pitchFamily="2" charset="-52"/>
              </a:rPr>
              <a:t> de boot USB sa </a:t>
            </a:r>
            <a:r>
              <a:rPr lang="ro-RO" b="0" i="0" dirty="0" err="1">
                <a:solidFill>
                  <a:srgbClr val="404040"/>
                </a:solidFill>
                <a:effectLst/>
                <a:latin typeface="Merriweather" panose="00000500000000000000" pitchFamily="2" charset="-52"/>
              </a:rPr>
              <a:t>booteze</a:t>
            </a:r>
            <a:r>
              <a:rPr lang="ro-RO" b="0" i="0" dirty="0">
                <a:solidFill>
                  <a:srgbClr val="404040"/>
                </a:solidFill>
                <a:effectLst/>
                <a:latin typeface="Merriweather" panose="00000500000000000000" pitchFamily="2" charset="-52"/>
              </a:rPr>
              <a:t> pe o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reala dar sa nu </a:t>
            </a:r>
            <a:r>
              <a:rPr lang="ro-RO" b="0" i="0" dirty="0" err="1">
                <a:solidFill>
                  <a:srgbClr val="404040"/>
                </a:solidFill>
                <a:effectLst/>
                <a:latin typeface="Merriweather" panose="00000500000000000000" pitchFamily="2" charset="-52"/>
              </a:rPr>
              <a:t>functioneze</a:t>
            </a:r>
            <a:r>
              <a:rPr lang="ro-RO" b="0" i="0" dirty="0">
                <a:solidFill>
                  <a:srgbClr val="404040"/>
                </a:solidFill>
                <a:effectLst/>
                <a:latin typeface="Merriweather" panose="00000500000000000000" pitchFamily="2" charset="-52"/>
              </a:rPr>
              <a:t> pe </a:t>
            </a:r>
            <a:r>
              <a:rPr lang="ro-RO" b="0" i="0" dirty="0" err="1">
                <a:solidFill>
                  <a:srgbClr val="404040"/>
                </a:solidFill>
                <a:effectLst/>
                <a:latin typeface="Merriweather" panose="00000500000000000000" pitchFamily="2" charset="-52"/>
              </a:rPr>
              <a:t>masina</a:t>
            </a:r>
            <a:r>
              <a:rPr lang="ro-RO" b="0" i="0" dirty="0">
                <a:solidFill>
                  <a:srgbClr val="404040"/>
                </a:solidFill>
                <a:effectLst/>
                <a:latin typeface="Merriweather" panose="00000500000000000000" pitchFamily="2" charset="-52"/>
              </a:rPr>
              <a:t> virtuala.</a:t>
            </a:r>
          </a:p>
          <a:p>
            <a:endParaRPr lang="ru-RU" dirty="0"/>
          </a:p>
        </p:txBody>
      </p:sp>
    </p:spTree>
    <p:extLst>
      <p:ext uri="{BB962C8B-B14F-4D97-AF65-F5344CB8AC3E}">
        <p14:creationId xmlns:p14="http://schemas.microsoft.com/office/powerpoint/2010/main" val="4230625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301372-B638-4416-87A3-69EB8D8E29BB}"/>
              </a:ext>
            </a:extLst>
          </p:cNvPr>
          <p:cNvSpPr>
            <a:spLocks noGrp="1"/>
          </p:cNvSpPr>
          <p:nvPr>
            <p:ph type="title"/>
          </p:nvPr>
        </p:nvSpPr>
        <p:spPr>
          <a:xfrm>
            <a:off x="657224" y="499533"/>
            <a:ext cx="10772775" cy="567268"/>
          </a:xfrm>
        </p:spPr>
        <p:txBody>
          <a:bodyPr>
            <a:normAutofit fontScale="90000"/>
          </a:bodyPr>
          <a:lstStyle/>
          <a:p>
            <a:r>
              <a:rPr lang="ro-RO" b="1" i="0" dirty="0">
                <a:solidFill>
                  <a:srgbClr val="152247"/>
                </a:solidFill>
                <a:effectLst/>
                <a:latin typeface="Roboto Condensed" panose="02000000000000000000" pitchFamily="2" charset="0"/>
              </a:rPr>
              <a:t>Mașini virtuale – exemple</a:t>
            </a:r>
            <a:br>
              <a:rPr lang="ro-RO" b="1" i="0" dirty="0">
                <a:solidFill>
                  <a:srgbClr val="152247"/>
                </a:solidFill>
                <a:effectLst/>
                <a:latin typeface="Roboto Condensed" panose="02000000000000000000" pitchFamily="2" charset="0"/>
              </a:rPr>
            </a:br>
            <a:endParaRPr lang="ru-RU" dirty="0"/>
          </a:p>
        </p:txBody>
      </p:sp>
      <p:sp>
        <p:nvSpPr>
          <p:cNvPr id="3" name="Объект 2">
            <a:extLst>
              <a:ext uri="{FF2B5EF4-FFF2-40B4-BE49-F238E27FC236}">
                <a16:creationId xmlns:a16="http://schemas.microsoft.com/office/drawing/2014/main" id="{80A38CCD-9932-4552-B5C4-F803B374DB44}"/>
              </a:ext>
            </a:extLst>
          </p:cNvPr>
          <p:cNvSpPr>
            <a:spLocks noGrp="1"/>
          </p:cNvSpPr>
          <p:nvPr>
            <p:ph sz="quarter" idx="13"/>
          </p:nvPr>
        </p:nvSpPr>
        <p:spPr>
          <a:xfrm>
            <a:off x="913774" y="1274617"/>
            <a:ext cx="10363826" cy="5083849"/>
          </a:xfrm>
        </p:spPr>
        <p:txBody>
          <a:bodyPr>
            <a:normAutofit/>
          </a:bodyPr>
          <a:lstStyle/>
          <a:p>
            <a:r>
              <a:rPr lang="ro-RO" sz="2800" b="0" i="0" dirty="0">
                <a:solidFill>
                  <a:srgbClr val="152247"/>
                </a:solidFill>
                <a:effectLst/>
                <a:latin typeface="Roboto Condensed" panose="02000000000000000000" pitchFamily="2" charset="0"/>
              </a:rPr>
              <a:t>O </a:t>
            </a:r>
            <a:r>
              <a:rPr lang="ro-RO" sz="2800" b="1" i="0" dirty="0" err="1">
                <a:solidFill>
                  <a:srgbClr val="152247"/>
                </a:solidFill>
                <a:effectLst/>
                <a:latin typeface="Roboto Condensed" panose="02000000000000000000" pitchFamily="2" charset="0"/>
              </a:rPr>
              <a:t>masina</a:t>
            </a:r>
            <a:r>
              <a:rPr lang="ro-RO" sz="2800" b="1" i="0" dirty="0">
                <a:solidFill>
                  <a:srgbClr val="152247"/>
                </a:solidFill>
                <a:effectLst/>
                <a:latin typeface="Roboto Condensed" panose="02000000000000000000" pitchFamily="2" charset="0"/>
              </a:rPr>
              <a:t> virtuala</a:t>
            </a:r>
            <a:r>
              <a:rPr lang="ro-RO" sz="2800" b="0" i="0" dirty="0">
                <a:solidFill>
                  <a:srgbClr val="152247"/>
                </a:solidFill>
                <a:effectLst/>
                <a:latin typeface="Roboto Condensed" panose="02000000000000000000" pitchFamily="2" charset="0"/>
              </a:rPr>
              <a:t> este creată </a:t>
            </a:r>
            <a:r>
              <a:rPr lang="ro-RO" sz="2800" b="0" i="0" dirty="0" err="1">
                <a:solidFill>
                  <a:srgbClr val="152247"/>
                </a:solidFill>
                <a:effectLst/>
                <a:latin typeface="Roboto Condensed" panose="02000000000000000000" pitchFamily="2" charset="0"/>
              </a:rPr>
              <a:t>şi</a:t>
            </a:r>
            <a:r>
              <a:rPr lang="ro-RO" sz="2800" b="0" i="0" dirty="0">
                <a:solidFill>
                  <a:srgbClr val="152247"/>
                </a:solidFill>
                <a:effectLst/>
                <a:latin typeface="Roboto Condensed" panose="02000000000000000000" pitchFamily="2" charset="0"/>
              </a:rPr>
              <a:t> simulată cu ajutorul unor </a:t>
            </a:r>
            <a:r>
              <a:rPr lang="ro-RO" sz="2800" b="1" i="0" dirty="0" err="1">
                <a:solidFill>
                  <a:srgbClr val="152247"/>
                </a:solidFill>
                <a:effectLst/>
                <a:latin typeface="Roboto Condensed" panose="02000000000000000000" pitchFamily="2" charset="0"/>
              </a:rPr>
              <a:t>aplicaţii</a:t>
            </a:r>
            <a:r>
              <a:rPr lang="ro-RO" sz="2800" b="1" i="0" dirty="0">
                <a:solidFill>
                  <a:srgbClr val="152247"/>
                </a:solidFill>
                <a:effectLst/>
                <a:latin typeface="Roboto Condensed" panose="02000000000000000000" pitchFamily="2" charset="0"/>
              </a:rPr>
              <a:t> software</a:t>
            </a:r>
            <a:r>
              <a:rPr lang="ro-RO" sz="2800" b="0" i="0" dirty="0">
                <a:solidFill>
                  <a:srgbClr val="152247"/>
                </a:solidFill>
                <a:effectLst/>
                <a:latin typeface="Roboto Condensed" panose="02000000000000000000" pitchFamily="2" charset="0"/>
              </a:rPr>
              <a:t> specializate (</a:t>
            </a:r>
            <a:r>
              <a:rPr lang="ro-RO" sz="2800" b="1" i="0" u="none" strike="noStrike" dirty="0" err="1">
                <a:solidFill>
                  <a:srgbClr val="0000EE"/>
                </a:solidFill>
                <a:effectLst/>
                <a:latin typeface="Roboto Condensed" panose="02000000000000000000" pitchFamily="2" charset="0"/>
                <a:hlinkClick r:id="rId2"/>
              </a:rPr>
              <a:t>soluţii</a:t>
            </a:r>
            <a:r>
              <a:rPr lang="ro-RO" sz="2800" b="1" i="0" u="none" strike="noStrike" dirty="0">
                <a:solidFill>
                  <a:srgbClr val="0000EE"/>
                </a:solidFill>
                <a:effectLst/>
                <a:latin typeface="Roboto Condensed" panose="02000000000000000000" pitchFamily="2" charset="0"/>
                <a:hlinkClick r:id="rId2"/>
              </a:rPr>
              <a:t> de virtualizare</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Cele mai utilizate </a:t>
            </a:r>
            <a:r>
              <a:rPr lang="ro-RO" sz="2800" b="1" i="0" dirty="0" err="1">
                <a:solidFill>
                  <a:srgbClr val="152247"/>
                </a:solidFill>
                <a:effectLst/>
                <a:latin typeface="Roboto Condensed" panose="02000000000000000000" pitchFamily="2" charset="0"/>
              </a:rPr>
              <a:t>soluţii</a:t>
            </a:r>
            <a:r>
              <a:rPr lang="ro-RO" sz="2800" b="1" i="0" dirty="0">
                <a:solidFill>
                  <a:srgbClr val="152247"/>
                </a:solidFill>
                <a:effectLst/>
                <a:latin typeface="Roboto Condensed" panose="02000000000000000000" pitchFamily="2" charset="0"/>
              </a:rPr>
              <a:t> de virtualizare</a:t>
            </a:r>
            <a:r>
              <a:rPr lang="ro-RO" sz="2800" b="0" i="0" dirty="0">
                <a:solidFill>
                  <a:srgbClr val="152247"/>
                </a:solidFill>
                <a:effectLst/>
                <a:latin typeface="Roboto Condensed" panose="02000000000000000000" pitchFamily="2" charset="0"/>
              </a:rPr>
              <a:t> sunt :</a:t>
            </a:r>
            <a:r>
              <a:rPr lang="ro-RO" sz="2800" b="0" i="0" u="none" strike="noStrike" dirty="0">
                <a:solidFill>
                  <a:srgbClr val="0000EE"/>
                </a:solidFill>
                <a:effectLst/>
                <a:latin typeface="Roboto Condensed" panose="02000000000000000000" pitchFamily="2" charset="0"/>
                <a:hlinkClick r:id="rId3"/>
              </a:rPr>
              <a:t> </a:t>
            </a:r>
          </a:p>
          <a:p>
            <a:r>
              <a:rPr lang="ro-RO" sz="2800" b="0" i="0" u="none" strike="noStrike" dirty="0" err="1">
                <a:solidFill>
                  <a:srgbClr val="0000EE"/>
                </a:solidFill>
                <a:effectLst/>
                <a:latin typeface="Roboto Condensed" panose="02000000000000000000" pitchFamily="2" charset="0"/>
                <a:hlinkClick r:id="rId3"/>
              </a:rPr>
              <a:t>VmWare</a:t>
            </a:r>
            <a:r>
              <a:rPr lang="ro-RO" sz="2800" b="0" i="0" dirty="0">
                <a:solidFill>
                  <a:srgbClr val="152247"/>
                </a:solidFill>
                <a:effectLst/>
                <a:latin typeface="Roboto Condensed" panose="02000000000000000000" pitchFamily="2" charset="0"/>
              </a:rPr>
              <a:t>, </a:t>
            </a:r>
          </a:p>
          <a:p>
            <a:r>
              <a:rPr lang="ro-RO" sz="2800" b="1" i="0" u="none" strike="noStrike" dirty="0">
                <a:solidFill>
                  <a:srgbClr val="0000EE"/>
                </a:solidFill>
                <a:effectLst/>
                <a:latin typeface="Roboto Condensed" panose="02000000000000000000" pitchFamily="2" charset="0"/>
                <a:hlinkClick r:id="rId4"/>
              </a:rPr>
              <a:t>Microsoft (</a:t>
            </a:r>
            <a:r>
              <a:rPr lang="ro-RO" sz="2800" b="1" i="0" u="none" strike="noStrike" dirty="0" err="1">
                <a:solidFill>
                  <a:srgbClr val="0000EE"/>
                </a:solidFill>
                <a:effectLst/>
                <a:latin typeface="Roboto Condensed" panose="02000000000000000000" pitchFamily="2" charset="0"/>
                <a:hlinkClick r:id="rId4"/>
              </a:rPr>
              <a:t>Hyper</a:t>
            </a:r>
            <a:r>
              <a:rPr lang="ro-RO" sz="2800" b="1" i="0" u="none" strike="noStrike" dirty="0">
                <a:solidFill>
                  <a:srgbClr val="0000EE"/>
                </a:solidFill>
                <a:effectLst/>
                <a:latin typeface="Roboto Condensed" panose="02000000000000000000" pitchFamily="2" charset="0"/>
                <a:hlinkClick r:id="rId4"/>
              </a:rPr>
              <a:t>-V)</a:t>
            </a:r>
            <a:endParaRPr lang="ro-RO" sz="2800" b="1" i="0" u="none" strike="noStrike" dirty="0">
              <a:solidFill>
                <a:srgbClr val="0000EE"/>
              </a:solidFill>
              <a:effectLst/>
              <a:latin typeface="Roboto Condensed" panose="02000000000000000000" pitchFamily="2" charset="0"/>
            </a:endParaRPr>
          </a:p>
          <a:p>
            <a:r>
              <a:rPr lang="ro-RO" sz="2800" b="0" i="0" dirty="0">
                <a:solidFill>
                  <a:srgbClr val="152247"/>
                </a:solidFill>
                <a:effectLst/>
                <a:latin typeface="Roboto Condensed" panose="02000000000000000000" pitchFamily="2" charset="0"/>
              </a:rPr>
              <a:t> </a:t>
            </a:r>
            <a:r>
              <a:rPr lang="ro-RO" sz="2800" b="1" i="0" u="none" strike="noStrike" dirty="0">
                <a:solidFill>
                  <a:srgbClr val="0000EE"/>
                </a:solidFill>
                <a:effectLst/>
                <a:latin typeface="Roboto Condensed" panose="02000000000000000000" pitchFamily="2" charset="0"/>
                <a:hlinkClick r:id="rId5"/>
              </a:rPr>
              <a:t>Oracle </a:t>
            </a:r>
            <a:r>
              <a:rPr lang="ro-RO" sz="2800" b="1" i="0" u="none" strike="noStrike" dirty="0" err="1">
                <a:solidFill>
                  <a:srgbClr val="0000EE"/>
                </a:solidFill>
                <a:effectLst/>
                <a:latin typeface="Roboto Condensed" panose="02000000000000000000" pitchFamily="2" charset="0"/>
                <a:hlinkClick r:id="rId5"/>
              </a:rPr>
              <a:t>VirtualBox</a:t>
            </a:r>
            <a:r>
              <a:rPr lang="ro-RO" sz="2800" b="0" i="0" dirty="0">
                <a:solidFill>
                  <a:srgbClr val="152247"/>
                </a:solidFill>
                <a:effectLst/>
                <a:latin typeface="Roboto Condensed" panose="02000000000000000000" pitchFamily="2" charset="0"/>
              </a:rPr>
              <a:t>. </a:t>
            </a:r>
          </a:p>
          <a:p>
            <a:r>
              <a:rPr lang="ro-RO" sz="2800" b="1" i="0" dirty="0" err="1">
                <a:solidFill>
                  <a:srgbClr val="152247"/>
                </a:solidFill>
                <a:effectLst/>
                <a:latin typeface="Roboto Condensed" panose="02000000000000000000" pitchFamily="2" charset="0"/>
              </a:rPr>
              <a:t>VMware</a:t>
            </a:r>
            <a:r>
              <a:rPr lang="ro-RO" sz="2800" b="0" i="0" dirty="0">
                <a:solidFill>
                  <a:srgbClr val="152247"/>
                </a:solidFill>
                <a:effectLst/>
                <a:latin typeface="Roboto Condensed" panose="02000000000000000000" pitchFamily="2" charset="0"/>
              </a:rPr>
              <a:t> pune la dispoziție o soluție de virtualizare </a:t>
            </a:r>
            <a:r>
              <a:rPr lang="ro-RO" sz="2800" b="0" i="0" dirty="0" err="1">
                <a:solidFill>
                  <a:srgbClr val="152247"/>
                </a:solidFill>
                <a:effectLst/>
                <a:latin typeface="Roboto Condensed" panose="02000000000000000000" pitchFamily="2" charset="0"/>
              </a:rPr>
              <a:t>free</a:t>
            </a:r>
            <a:r>
              <a:rPr lang="ro-RO" sz="2800" b="0" i="0" dirty="0">
                <a:solidFill>
                  <a:srgbClr val="152247"/>
                </a:solidFill>
                <a:effectLst/>
                <a:latin typeface="Roboto Condensed" panose="02000000000000000000" pitchFamily="2" charset="0"/>
              </a:rPr>
              <a:t> – </a:t>
            </a:r>
            <a:r>
              <a:rPr lang="ro-RO" sz="2800" b="0" i="0" u="none" strike="noStrike" dirty="0" err="1">
                <a:solidFill>
                  <a:srgbClr val="0000EE"/>
                </a:solidFill>
                <a:effectLst/>
                <a:latin typeface="Roboto Condensed" panose="02000000000000000000" pitchFamily="2" charset="0"/>
                <a:hlinkClick r:id="rId6"/>
              </a:rPr>
              <a:t>VMware</a:t>
            </a:r>
            <a:r>
              <a:rPr lang="ro-RO" sz="2800" b="0" i="0" u="none" strike="noStrike" dirty="0">
                <a:solidFill>
                  <a:srgbClr val="0000EE"/>
                </a:solidFill>
                <a:effectLst/>
                <a:latin typeface="Roboto Condensed" panose="02000000000000000000" pitchFamily="2" charset="0"/>
                <a:hlinkClick r:id="rId6"/>
              </a:rPr>
              <a:t> Workstation Player</a:t>
            </a:r>
            <a:r>
              <a:rPr lang="ro-RO" sz="2800" b="0" i="0" dirty="0">
                <a:solidFill>
                  <a:srgbClr val="152247"/>
                </a:solidFill>
                <a:effectLst/>
                <a:latin typeface="Roboto Condensed" panose="02000000000000000000" pitchFamily="2" charset="0"/>
              </a:rPr>
              <a:t>. </a:t>
            </a:r>
            <a:r>
              <a:rPr lang="ro-RO" sz="2800" b="1" i="0" dirty="0" err="1">
                <a:solidFill>
                  <a:srgbClr val="152247"/>
                </a:solidFill>
                <a:effectLst/>
                <a:latin typeface="Roboto Condensed" panose="02000000000000000000" pitchFamily="2" charset="0"/>
              </a:rPr>
              <a:t>VirtualBox</a:t>
            </a:r>
            <a:r>
              <a:rPr lang="ro-RO" sz="2800" b="0" i="0" dirty="0">
                <a:solidFill>
                  <a:srgbClr val="152247"/>
                </a:solidFill>
                <a:effectLst/>
                <a:latin typeface="Roboto Condensed" panose="02000000000000000000" pitchFamily="2" charset="0"/>
              </a:rPr>
              <a:t> de la Oracle, este open </a:t>
            </a:r>
            <a:r>
              <a:rPr lang="ro-RO" sz="2800" b="0" i="0" dirty="0" err="1">
                <a:solidFill>
                  <a:srgbClr val="152247"/>
                </a:solidFill>
                <a:effectLst/>
                <a:latin typeface="Roboto Condensed" panose="02000000000000000000" pitchFamily="2" charset="0"/>
              </a:rPr>
              <a:t>source</a:t>
            </a:r>
            <a:r>
              <a:rPr lang="ro-RO" sz="2800" b="0" i="0" dirty="0">
                <a:solidFill>
                  <a:srgbClr val="152247"/>
                </a:solidFill>
                <a:effectLst/>
                <a:latin typeface="Roboto Condensed" panose="02000000000000000000" pitchFamily="2" charset="0"/>
              </a:rPr>
              <a:t> și gratuită.</a:t>
            </a:r>
            <a:endParaRPr lang="ru-RU" sz="2800" dirty="0"/>
          </a:p>
        </p:txBody>
      </p:sp>
    </p:spTree>
    <p:extLst>
      <p:ext uri="{BB962C8B-B14F-4D97-AF65-F5344CB8AC3E}">
        <p14:creationId xmlns:p14="http://schemas.microsoft.com/office/powerpoint/2010/main" val="336781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4D63D8-19B7-4EE5-A4C1-BFBA3B0D08C3}"/>
              </a:ext>
            </a:extLst>
          </p:cNvPr>
          <p:cNvSpPr>
            <a:spLocks noGrp="1"/>
          </p:cNvSpPr>
          <p:nvPr>
            <p:ph type="title"/>
          </p:nvPr>
        </p:nvSpPr>
        <p:spPr>
          <a:xfrm>
            <a:off x="657224" y="499533"/>
            <a:ext cx="10772775" cy="442576"/>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88745061-FE11-4AB4-8DFE-A50A290ED5D4}"/>
              </a:ext>
            </a:extLst>
          </p:cNvPr>
          <p:cNvSpPr>
            <a:spLocks noGrp="1"/>
          </p:cNvSpPr>
          <p:nvPr>
            <p:ph sz="quarter" idx="13"/>
          </p:nvPr>
        </p:nvSpPr>
        <p:spPr>
          <a:xfrm>
            <a:off x="913774" y="1551709"/>
            <a:ext cx="10363826" cy="5306291"/>
          </a:xfrm>
        </p:spPr>
        <p:txBody>
          <a:bodyPr>
            <a:normAutofit/>
          </a:bodyPr>
          <a:lstStyle/>
          <a:p>
            <a:r>
              <a:rPr lang="ro-RO" sz="2800" b="0" i="0" dirty="0">
                <a:solidFill>
                  <a:srgbClr val="152247"/>
                </a:solidFill>
                <a:effectLst/>
                <a:latin typeface="Roboto Condensed" panose="02000000000000000000" pitchFamily="2" charset="0"/>
              </a:rPr>
              <a:t>La crearea unei </a:t>
            </a:r>
            <a:r>
              <a:rPr lang="ro-RO" sz="2800" b="1" i="0" dirty="0" err="1">
                <a:solidFill>
                  <a:srgbClr val="152247"/>
                </a:solidFill>
                <a:effectLst/>
                <a:latin typeface="Roboto Condensed" panose="02000000000000000000" pitchFamily="2" charset="0"/>
              </a:rPr>
              <a:t>maşini</a:t>
            </a:r>
            <a:r>
              <a:rPr lang="ro-RO" sz="2800" b="1" i="0" dirty="0">
                <a:solidFill>
                  <a:srgbClr val="152247"/>
                </a:solidFill>
                <a:effectLst/>
                <a:latin typeface="Roboto Condensed" panose="02000000000000000000" pitchFamily="2" charset="0"/>
              </a:rPr>
              <a:t> virtuale</a:t>
            </a:r>
            <a:r>
              <a:rPr lang="ro-RO" sz="2800" b="0" i="0" dirty="0">
                <a:solidFill>
                  <a:srgbClr val="152247"/>
                </a:solidFill>
                <a:effectLst/>
                <a:latin typeface="Roboto Condensed" panose="02000000000000000000" pitchFamily="2" charset="0"/>
              </a:rPr>
              <a:t>, utilizatorul poate specifica arhitectura hardware a acesteia:</a:t>
            </a:r>
          </a:p>
          <a:p>
            <a:r>
              <a:rPr lang="ro-RO" sz="2800" b="0" i="0" dirty="0">
                <a:solidFill>
                  <a:srgbClr val="152247"/>
                </a:solidFill>
                <a:effectLst/>
                <a:latin typeface="Roboto Condensed" panose="02000000000000000000" pitchFamily="2" charset="0"/>
              </a:rPr>
              <a:t> </a:t>
            </a:r>
            <a:r>
              <a:rPr lang="ro-RO" sz="2800" b="1" i="0" dirty="0">
                <a:solidFill>
                  <a:srgbClr val="152247"/>
                </a:solidFill>
                <a:effectLst/>
                <a:latin typeface="Roboto Condensed" panose="02000000000000000000" pitchFamily="2" charset="0"/>
              </a:rPr>
              <a:t>32</a:t>
            </a:r>
            <a:r>
              <a:rPr lang="ro-RO" sz="2800" b="0" i="0" dirty="0">
                <a:solidFill>
                  <a:srgbClr val="152247"/>
                </a:solidFill>
                <a:effectLst/>
                <a:latin typeface="Roboto Condensed" panose="02000000000000000000" pitchFamily="2" charset="0"/>
              </a:rPr>
              <a:t> sau </a:t>
            </a:r>
            <a:r>
              <a:rPr lang="ro-RO" sz="2800" b="1" i="0" dirty="0">
                <a:solidFill>
                  <a:srgbClr val="152247"/>
                </a:solidFill>
                <a:effectLst/>
                <a:latin typeface="Roboto Condensed" panose="02000000000000000000" pitchFamily="2" charset="0"/>
              </a:rPr>
              <a:t>64</a:t>
            </a:r>
            <a:r>
              <a:rPr lang="ro-RO" sz="2800" b="0" i="0" dirty="0">
                <a:solidFill>
                  <a:srgbClr val="152247"/>
                </a:solidFill>
                <a:effectLst/>
                <a:latin typeface="Roboto Condensed" panose="02000000000000000000" pitchFamily="2" charset="0"/>
              </a:rPr>
              <a:t> de </a:t>
            </a:r>
            <a:r>
              <a:rPr lang="ro-RO" sz="2800" b="0" i="0" dirty="0" err="1">
                <a:solidFill>
                  <a:srgbClr val="152247"/>
                </a:solidFill>
                <a:effectLst/>
                <a:latin typeface="Roboto Condensed" panose="02000000000000000000" pitchFamily="2" charset="0"/>
              </a:rPr>
              <a:t>biţi</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dimensiunea memoriei </a:t>
            </a:r>
            <a:r>
              <a:rPr lang="ro-RO" sz="2800" b="1" i="0" dirty="0">
                <a:solidFill>
                  <a:srgbClr val="152247"/>
                </a:solidFill>
                <a:effectLst/>
                <a:latin typeface="Roboto Condensed" panose="02000000000000000000" pitchFamily="2" charset="0"/>
              </a:rPr>
              <a:t>RAM</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dimensiunea </a:t>
            </a:r>
            <a:r>
              <a:rPr lang="ro-RO" sz="2800" b="1" i="0" dirty="0">
                <a:solidFill>
                  <a:srgbClr val="152247"/>
                </a:solidFill>
                <a:effectLst/>
                <a:latin typeface="Roboto Condensed" panose="02000000000000000000" pitchFamily="2" charset="0"/>
              </a:rPr>
              <a:t>HDD</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numărul de </a:t>
            </a:r>
            <a:r>
              <a:rPr lang="ro-RO" sz="2800" b="0" i="0" dirty="0" err="1">
                <a:solidFill>
                  <a:srgbClr val="152247"/>
                </a:solidFill>
                <a:effectLst/>
                <a:latin typeface="Roboto Condensed" panose="02000000000000000000" pitchFamily="2" charset="0"/>
              </a:rPr>
              <a:t>interfeţe</a:t>
            </a:r>
            <a:r>
              <a:rPr lang="ro-RO" sz="2800" b="0" i="0" dirty="0">
                <a:solidFill>
                  <a:srgbClr val="152247"/>
                </a:solidFill>
                <a:effectLst/>
                <a:latin typeface="Roboto Condensed" panose="02000000000000000000" pitchFamily="2" charset="0"/>
              </a:rPr>
              <a:t> de </a:t>
            </a:r>
            <a:r>
              <a:rPr lang="ro-RO" sz="2800" b="0" i="0" dirty="0" err="1">
                <a:solidFill>
                  <a:srgbClr val="152247"/>
                </a:solidFill>
                <a:effectLst/>
                <a:latin typeface="Roboto Condensed" panose="02000000000000000000" pitchFamily="2" charset="0"/>
              </a:rPr>
              <a:t>reţea</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numărul de porturi </a:t>
            </a:r>
            <a:r>
              <a:rPr lang="ro-RO" sz="2800" b="1" i="0" dirty="0">
                <a:solidFill>
                  <a:srgbClr val="152247"/>
                </a:solidFill>
                <a:effectLst/>
                <a:latin typeface="Roboto Condensed" panose="02000000000000000000" pitchFamily="2" charset="0"/>
              </a:rPr>
              <a:t>USB</a:t>
            </a:r>
            <a:r>
              <a:rPr lang="ro-RO" sz="2800" b="0" i="0" dirty="0">
                <a:solidFill>
                  <a:srgbClr val="152247"/>
                </a:solidFill>
                <a:effectLst/>
                <a:latin typeface="Roboto Condensed" panose="02000000000000000000" pitchFamily="2" charset="0"/>
              </a:rPr>
              <a:t> sau </a:t>
            </a:r>
            <a:r>
              <a:rPr lang="ro-RO" sz="2800" b="0" i="0" dirty="0" err="1">
                <a:solidFill>
                  <a:srgbClr val="152247"/>
                </a:solidFill>
                <a:effectLst/>
                <a:latin typeface="Roboto Condensed" panose="02000000000000000000" pitchFamily="2" charset="0"/>
              </a:rPr>
              <a:t>interfeţe</a:t>
            </a:r>
            <a:r>
              <a:rPr lang="ro-RO" sz="2800" b="0" i="0" dirty="0">
                <a:solidFill>
                  <a:srgbClr val="152247"/>
                </a:solidFill>
                <a:effectLst/>
                <a:latin typeface="Roboto Condensed" panose="02000000000000000000" pitchFamily="2" charset="0"/>
              </a:rPr>
              <a:t> seriale, </a:t>
            </a:r>
          </a:p>
          <a:p>
            <a:r>
              <a:rPr lang="ro-RO" sz="2800" b="0" i="0" dirty="0">
                <a:solidFill>
                  <a:srgbClr val="152247"/>
                </a:solidFill>
                <a:effectLst/>
                <a:latin typeface="Roboto Condensed" panose="02000000000000000000" pitchFamily="2" charset="0"/>
              </a:rPr>
              <a:t>alte </a:t>
            </a:r>
            <a:r>
              <a:rPr lang="ro-RO" sz="2800" b="0" i="0" dirty="0" err="1">
                <a:solidFill>
                  <a:srgbClr val="152247"/>
                </a:solidFill>
                <a:effectLst/>
                <a:latin typeface="Roboto Condensed" panose="02000000000000000000" pitchFamily="2" charset="0"/>
              </a:rPr>
              <a:t>interfeţe</a:t>
            </a:r>
            <a:r>
              <a:rPr lang="ro-RO" sz="2800" b="0" i="0" dirty="0">
                <a:solidFill>
                  <a:srgbClr val="152247"/>
                </a:solidFill>
                <a:effectLst/>
                <a:latin typeface="Roboto Condensed" panose="02000000000000000000" pitchFamily="2" charset="0"/>
              </a:rPr>
              <a:t> sau porturi de intrare-</a:t>
            </a:r>
            <a:r>
              <a:rPr lang="ro-RO" sz="2800" b="0" i="0" dirty="0" err="1">
                <a:solidFill>
                  <a:srgbClr val="152247"/>
                </a:solidFill>
                <a:effectLst/>
                <a:latin typeface="Roboto Condensed" panose="02000000000000000000" pitchFamily="2" charset="0"/>
              </a:rPr>
              <a:t>ieşire</a:t>
            </a:r>
            <a:r>
              <a:rPr lang="ro-RO" sz="2800" b="0" i="0" dirty="0">
                <a:solidFill>
                  <a:srgbClr val="152247"/>
                </a:solidFill>
                <a:effectLst/>
                <a:latin typeface="Roboto Condensed" panose="02000000000000000000" pitchFamily="2" charset="0"/>
              </a:rPr>
              <a:t>.</a:t>
            </a:r>
          </a:p>
          <a:p>
            <a:r>
              <a:rPr lang="ro-RO" sz="2800" b="0" i="0" dirty="0">
                <a:solidFill>
                  <a:srgbClr val="152247"/>
                </a:solidFill>
                <a:effectLst/>
                <a:latin typeface="Roboto Condensed" panose="02000000000000000000" pitchFamily="2" charset="0"/>
              </a:rPr>
              <a:t>Orice </a:t>
            </a:r>
            <a:r>
              <a:rPr lang="ro-RO" sz="2800" b="1" i="0" dirty="0" err="1">
                <a:solidFill>
                  <a:srgbClr val="152247"/>
                </a:solidFill>
                <a:effectLst/>
                <a:latin typeface="Roboto Condensed" panose="02000000000000000000" pitchFamily="2" charset="0"/>
              </a:rPr>
              <a:t>maşină</a:t>
            </a:r>
            <a:r>
              <a:rPr lang="ro-RO" sz="2800" b="1" i="0" dirty="0">
                <a:solidFill>
                  <a:srgbClr val="152247"/>
                </a:solidFill>
                <a:effectLst/>
                <a:latin typeface="Roboto Condensed" panose="02000000000000000000" pitchFamily="2" charset="0"/>
              </a:rPr>
              <a:t> virtuală</a:t>
            </a:r>
            <a:r>
              <a:rPr lang="ro-RO" sz="2800" b="0" i="0" dirty="0">
                <a:solidFill>
                  <a:srgbClr val="152247"/>
                </a:solidFill>
                <a:effectLst/>
                <a:latin typeface="Roboto Condensed" panose="02000000000000000000" pitchFamily="2" charset="0"/>
              </a:rPr>
              <a:t> are o </a:t>
            </a:r>
            <a:r>
              <a:rPr lang="ro-RO" sz="2800" b="0" i="0" dirty="0" err="1">
                <a:solidFill>
                  <a:srgbClr val="152247"/>
                </a:solidFill>
                <a:effectLst/>
                <a:latin typeface="Roboto Condensed" panose="02000000000000000000" pitchFamily="2" charset="0"/>
              </a:rPr>
              <a:t>secvenţă</a:t>
            </a:r>
            <a:r>
              <a:rPr lang="ro-RO" sz="2800" b="0" i="0" dirty="0">
                <a:solidFill>
                  <a:srgbClr val="152247"/>
                </a:solidFill>
                <a:effectLst/>
                <a:latin typeface="Roboto Condensed" panose="02000000000000000000" pitchFamily="2" charset="0"/>
              </a:rPr>
              <a:t> de boot în timpul căreia poate fi accesat </a:t>
            </a:r>
            <a:r>
              <a:rPr lang="ro-RO" sz="2800" b="0" i="0" dirty="0" err="1">
                <a:solidFill>
                  <a:srgbClr val="152247"/>
                </a:solidFill>
                <a:effectLst/>
                <a:latin typeface="Roboto Condensed" panose="02000000000000000000" pitchFamily="2" charset="0"/>
              </a:rPr>
              <a:t>şi</a:t>
            </a:r>
            <a:r>
              <a:rPr lang="ro-RO" sz="2800" b="0" i="0" dirty="0">
                <a:solidFill>
                  <a:srgbClr val="152247"/>
                </a:solidFill>
                <a:effectLst/>
                <a:latin typeface="Roboto Condensed" panose="02000000000000000000" pitchFamily="2" charset="0"/>
              </a:rPr>
              <a:t> configurat </a:t>
            </a:r>
            <a:r>
              <a:rPr lang="ro-RO" sz="2800" b="1" i="0" dirty="0">
                <a:solidFill>
                  <a:srgbClr val="152247"/>
                </a:solidFill>
                <a:effectLst/>
                <a:latin typeface="Roboto Condensed" panose="02000000000000000000" pitchFamily="2" charset="0"/>
              </a:rPr>
              <a:t>BIOS</a:t>
            </a:r>
            <a:r>
              <a:rPr lang="ro-RO" sz="2800" b="0" i="0" dirty="0">
                <a:solidFill>
                  <a:srgbClr val="152247"/>
                </a:solidFill>
                <a:effectLst/>
                <a:latin typeface="Roboto Condensed" panose="02000000000000000000" pitchFamily="2" charset="0"/>
              </a:rPr>
              <a:t>-ul.</a:t>
            </a:r>
            <a:endParaRPr lang="ru-RU" sz="2800" dirty="0"/>
          </a:p>
        </p:txBody>
      </p:sp>
    </p:spTree>
    <p:extLst>
      <p:ext uri="{BB962C8B-B14F-4D97-AF65-F5344CB8AC3E}">
        <p14:creationId xmlns:p14="http://schemas.microsoft.com/office/powerpoint/2010/main" val="704958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91E9B4-3FEC-47B3-BC01-5E28BFCE0346}"/>
              </a:ext>
            </a:extLst>
          </p:cNvPr>
          <p:cNvSpPr>
            <a:spLocks noGrp="1"/>
          </p:cNvSpPr>
          <p:nvPr>
            <p:ph type="title"/>
          </p:nvPr>
        </p:nvSpPr>
        <p:spPr>
          <a:xfrm>
            <a:off x="657224" y="499533"/>
            <a:ext cx="10772775" cy="331740"/>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40922B01-009C-4B20-ABC6-8A49137EACE7}"/>
              </a:ext>
            </a:extLst>
          </p:cNvPr>
          <p:cNvSpPr>
            <a:spLocks noGrp="1"/>
          </p:cNvSpPr>
          <p:nvPr>
            <p:ph sz="quarter" idx="13"/>
          </p:nvPr>
        </p:nvSpPr>
        <p:spPr>
          <a:xfrm>
            <a:off x="913774" y="1468582"/>
            <a:ext cx="10363826" cy="4987636"/>
          </a:xfrm>
        </p:spPr>
        <p:txBody>
          <a:bodyPr>
            <a:normAutofit/>
          </a:bodyPr>
          <a:lstStyle/>
          <a:p>
            <a:r>
              <a:rPr lang="ro-RO" sz="2800" b="0" i="0" dirty="0" err="1">
                <a:solidFill>
                  <a:srgbClr val="152247"/>
                </a:solidFill>
                <a:effectLst/>
                <a:latin typeface="Roboto Condensed" panose="02000000000000000000" pitchFamily="2" charset="0"/>
              </a:rPr>
              <a:t>Funcţie</a:t>
            </a:r>
            <a:r>
              <a:rPr lang="ro-RO" sz="2800" b="0" i="0" dirty="0">
                <a:solidFill>
                  <a:srgbClr val="152247"/>
                </a:solidFill>
                <a:effectLst/>
                <a:latin typeface="Roboto Condensed" panose="02000000000000000000" pitchFamily="2" charset="0"/>
              </a:rPr>
              <a:t> de arhitectura </a:t>
            </a:r>
            <a:r>
              <a:rPr lang="ro-RO" sz="2800" b="1" i="0" dirty="0">
                <a:solidFill>
                  <a:srgbClr val="152247"/>
                </a:solidFill>
                <a:effectLst/>
                <a:latin typeface="Roboto Condensed" panose="02000000000000000000" pitchFamily="2" charset="0"/>
              </a:rPr>
              <a:t>hardwar</a:t>
            </a:r>
            <a:r>
              <a:rPr lang="ro-RO" sz="2800" b="0" i="0" dirty="0">
                <a:solidFill>
                  <a:srgbClr val="152247"/>
                </a:solidFill>
                <a:effectLst/>
                <a:latin typeface="Roboto Condensed" panose="02000000000000000000" pitchFamily="2" charset="0"/>
              </a:rPr>
              <a:t>e setată pentru </a:t>
            </a:r>
            <a:r>
              <a:rPr lang="ro-RO" sz="2800" b="1" i="0" dirty="0">
                <a:solidFill>
                  <a:srgbClr val="152247"/>
                </a:solidFill>
                <a:effectLst/>
                <a:latin typeface="Roboto Condensed" panose="02000000000000000000" pitchFamily="2" charset="0"/>
              </a:rPr>
              <a:t>o</a:t>
            </a:r>
            <a:r>
              <a:rPr lang="ro-RO" sz="2800" b="0" i="0" dirty="0">
                <a:solidFill>
                  <a:srgbClr val="152247"/>
                </a:solidFill>
                <a:effectLst/>
                <a:latin typeface="Roboto Condensed" panose="02000000000000000000" pitchFamily="2" charset="0"/>
              </a:rPr>
              <a:t> </a:t>
            </a:r>
            <a:r>
              <a:rPr lang="ro-RO" sz="2800" b="1" i="0" dirty="0" err="1">
                <a:solidFill>
                  <a:srgbClr val="152247"/>
                </a:solidFill>
                <a:effectLst/>
                <a:latin typeface="Roboto Condensed" panose="02000000000000000000" pitchFamily="2" charset="0"/>
              </a:rPr>
              <a:t>maşină</a:t>
            </a:r>
            <a:r>
              <a:rPr lang="ro-RO" sz="2800" b="1" i="0" dirty="0">
                <a:solidFill>
                  <a:srgbClr val="152247"/>
                </a:solidFill>
                <a:effectLst/>
                <a:latin typeface="Roboto Condensed" panose="02000000000000000000" pitchFamily="2" charset="0"/>
              </a:rPr>
              <a:t> virtuală</a:t>
            </a:r>
            <a:r>
              <a:rPr lang="ro-RO" sz="2800" b="0" i="0" dirty="0">
                <a:solidFill>
                  <a:srgbClr val="152247"/>
                </a:solidFill>
                <a:effectLst/>
                <a:latin typeface="Roboto Condensed" panose="02000000000000000000" pitchFamily="2" charset="0"/>
              </a:rPr>
              <a:t>, se poate instala orice </a:t>
            </a:r>
            <a:r>
              <a:rPr lang="ro-RO" sz="2800" b="1" i="0" dirty="0">
                <a:solidFill>
                  <a:srgbClr val="152247"/>
                </a:solidFill>
                <a:effectLst/>
                <a:latin typeface="Roboto Condensed" panose="02000000000000000000" pitchFamily="2" charset="0"/>
              </a:rPr>
              <a:t>sistem de operare</a:t>
            </a:r>
            <a:r>
              <a:rPr lang="ro-RO" sz="2800" b="0" i="0" dirty="0">
                <a:solidFill>
                  <a:srgbClr val="152247"/>
                </a:solidFill>
                <a:effectLst/>
                <a:latin typeface="Roboto Condensed" panose="02000000000000000000" pitchFamily="2" charset="0"/>
              </a:rPr>
              <a:t> care suportă </a:t>
            </a:r>
            <a:r>
              <a:rPr lang="ro-RO" sz="2800" b="0" i="0" dirty="0" err="1">
                <a:solidFill>
                  <a:srgbClr val="152247"/>
                </a:solidFill>
                <a:effectLst/>
                <a:latin typeface="Roboto Condensed" panose="02000000000000000000" pitchFamily="2" charset="0"/>
              </a:rPr>
              <a:t>configuraţia</a:t>
            </a:r>
            <a:r>
              <a:rPr lang="ro-RO" sz="2800" b="0" i="0" dirty="0">
                <a:solidFill>
                  <a:srgbClr val="152247"/>
                </a:solidFill>
                <a:effectLst/>
                <a:latin typeface="Roboto Condensed" panose="02000000000000000000" pitchFamily="2" charset="0"/>
              </a:rPr>
              <a:t> respectivă. </a:t>
            </a:r>
            <a:r>
              <a:rPr lang="ro-RO" sz="2800" b="1" i="0" dirty="0">
                <a:solidFill>
                  <a:srgbClr val="152247"/>
                </a:solidFill>
                <a:effectLst/>
                <a:latin typeface="Roboto Condensed" panose="02000000000000000000" pitchFamily="2" charset="0"/>
              </a:rPr>
              <a:t>Sistemul de operare</a:t>
            </a:r>
            <a:r>
              <a:rPr lang="ro-RO" sz="2800" b="0" i="0" dirty="0">
                <a:solidFill>
                  <a:srgbClr val="152247"/>
                </a:solidFill>
                <a:effectLst/>
                <a:latin typeface="Roboto Condensed" panose="02000000000000000000" pitchFamily="2" charset="0"/>
              </a:rPr>
              <a:t> poate fi instalat de pe o imagine </a:t>
            </a:r>
            <a:r>
              <a:rPr lang="ro-RO" sz="2800" b="1" i="0" dirty="0">
                <a:solidFill>
                  <a:srgbClr val="152247"/>
                </a:solidFill>
                <a:effectLst/>
                <a:latin typeface="Roboto Condensed" panose="02000000000000000000" pitchFamily="2" charset="0"/>
              </a:rPr>
              <a:t>ISO</a:t>
            </a:r>
            <a:r>
              <a:rPr lang="ro-RO" sz="2800" dirty="0">
                <a:solidFill>
                  <a:srgbClr val="152247"/>
                </a:solidFill>
                <a:latin typeface="Roboto Condensed" panose="02000000000000000000" pitchFamily="2" charset="0"/>
              </a:rPr>
              <a:t>.</a:t>
            </a:r>
            <a:endParaRPr lang="ro-RO" sz="2800" b="0" i="0" dirty="0">
              <a:solidFill>
                <a:srgbClr val="152247"/>
              </a:solidFill>
              <a:effectLst/>
              <a:latin typeface="Roboto Condensed" panose="02000000000000000000" pitchFamily="2" charset="0"/>
            </a:endParaRPr>
          </a:p>
          <a:p>
            <a:r>
              <a:rPr lang="ro-RO" sz="2800" b="0" i="0" dirty="0">
                <a:solidFill>
                  <a:srgbClr val="152247"/>
                </a:solidFill>
                <a:effectLst/>
                <a:latin typeface="Roboto Condensed" panose="02000000000000000000" pitchFamily="2" charset="0"/>
              </a:rPr>
              <a:t> Pot fi instalate sisteme de operare: </a:t>
            </a:r>
          </a:p>
          <a:p>
            <a:r>
              <a:rPr lang="ro-RO" sz="2800" b="1" i="0" dirty="0">
                <a:solidFill>
                  <a:srgbClr val="152247"/>
                </a:solidFill>
                <a:effectLst/>
                <a:latin typeface="Roboto Condensed" panose="02000000000000000000" pitchFamily="2" charset="0"/>
              </a:rPr>
              <a:t>- Microsoft</a:t>
            </a:r>
            <a:r>
              <a:rPr lang="ro-RO" sz="2800" b="0" i="0" dirty="0">
                <a:solidFill>
                  <a:srgbClr val="152247"/>
                </a:solidFill>
                <a:effectLst/>
                <a:latin typeface="Roboto Condensed" panose="02000000000000000000" pitchFamily="2" charset="0"/>
              </a:rPr>
              <a:t> (începând cu </a:t>
            </a:r>
            <a:r>
              <a:rPr lang="ro-RO" sz="2800" b="1" i="0" dirty="0">
                <a:solidFill>
                  <a:srgbClr val="152247"/>
                </a:solidFill>
                <a:effectLst/>
                <a:latin typeface="Roboto Condensed" panose="02000000000000000000" pitchFamily="2" charset="0"/>
              </a:rPr>
              <a:t>Windows 95</a:t>
            </a:r>
            <a:r>
              <a:rPr lang="ro-RO" sz="2800" b="0" i="0" dirty="0">
                <a:solidFill>
                  <a:srgbClr val="152247"/>
                </a:solidFill>
                <a:effectLst/>
                <a:latin typeface="Roboto Condensed" panose="02000000000000000000" pitchFamily="2" charset="0"/>
              </a:rPr>
              <a:t> </a:t>
            </a:r>
            <a:r>
              <a:rPr lang="ro-RO" sz="2800" b="0" i="0" dirty="0" err="1">
                <a:solidFill>
                  <a:srgbClr val="152247"/>
                </a:solidFill>
                <a:effectLst/>
                <a:latin typeface="Roboto Condensed" panose="02000000000000000000" pitchFamily="2" charset="0"/>
              </a:rPr>
              <a:t>şi</a:t>
            </a:r>
            <a:r>
              <a:rPr lang="ro-RO" sz="2800" b="0" i="0" dirty="0">
                <a:solidFill>
                  <a:srgbClr val="152247"/>
                </a:solidFill>
                <a:effectLst/>
                <a:latin typeface="Roboto Condensed" panose="02000000000000000000" pitchFamily="2" charset="0"/>
              </a:rPr>
              <a:t> terminând cu </a:t>
            </a:r>
            <a:r>
              <a:rPr lang="ro-RO" sz="2800" b="1" i="0" dirty="0">
                <a:solidFill>
                  <a:srgbClr val="152247"/>
                </a:solidFill>
                <a:effectLst/>
                <a:latin typeface="Roboto Condensed" panose="02000000000000000000" pitchFamily="2" charset="0"/>
              </a:rPr>
              <a:t>Windows 11</a:t>
            </a:r>
            <a:r>
              <a:rPr lang="ro-RO" sz="2800" b="0" i="0" dirty="0">
                <a:solidFill>
                  <a:srgbClr val="152247"/>
                </a:solidFill>
                <a:effectLst/>
                <a:latin typeface="Roboto Condensed" panose="02000000000000000000" pitchFamily="2" charset="0"/>
              </a:rPr>
              <a:t>),</a:t>
            </a:r>
          </a:p>
          <a:p>
            <a:r>
              <a:rPr lang="ro-RO" sz="2800" b="0" i="0" dirty="0">
                <a:solidFill>
                  <a:srgbClr val="152247"/>
                </a:solidFill>
                <a:effectLst/>
                <a:latin typeface="Roboto Condensed" panose="02000000000000000000" pitchFamily="2" charset="0"/>
              </a:rPr>
              <a:t>-  sisteme de operare pe nucleu </a:t>
            </a:r>
            <a:r>
              <a:rPr lang="ro-RO" sz="2800" b="1" i="0" dirty="0">
                <a:solidFill>
                  <a:srgbClr val="152247"/>
                </a:solidFill>
                <a:effectLst/>
                <a:latin typeface="Roboto Condensed" panose="02000000000000000000" pitchFamily="2" charset="0"/>
              </a:rPr>
              <a:t>Linux</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  sisteme de operare </a:t>
            </a:r>
            <a:r>
              <a:rPr lang="ro-RO" sz="2800" b="1" i="0" dirty="0">
                <a:solidFill>
                  <a:srgbClr val="152247"/>
                </a:solidFill>
                <a:effectLst/>
                <a:latin typeface="Roboto Condensed" panose="02000000000000000000" pitchFamily="2" charset="0"/>
              </a:rPr>
              <a:t>UNIX</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 pe o </a:t>
            </a:r>
            <a:r>
              <a:rPr lang="ro-RO" sz="2800" b="1" i="0" dirty="0" err="1">
                <a:solidFill>
                  <a:srgbClr val="152247"/>
                </a:solidFill>
                <a:effectLst/>
                <a:latin typeface="Roboto Condensed" panose="02000000000000000000" pitchFamily="2" charset="0"/>
              </a:rPr>
              <a:t>maşină</a:t>
            </a:r>
            <a:r>
              <a:rPr lang="ro-RO" sz="2800" b="1" i="0" dirty="0">
                <a:solidFill>
                  <a:srgbClr val="152247"/>
                </a:solidFill>
                <a:effectLst/>
                <a:latin typeface="Roboto Condensed" panose="02000000000000000000" pitchFamily="2" charset="0"/>
              </a:rPr>
              <a:t> virtuală</a:t>
            </a:r>
            <a:r>
              <a:rPr lang="ro-RO" sz="2800" b="0" i="0" dirty="0">
                <a:solidFill>
                  <a:srgbClr val="152247"/>
                </a:solidFill>
                <a:effectLst/>
                <a:latin typeface="Roboto Condensed" panose="02000000000000000000" pitchFamily="2" charset="0"/>
              </a:rPr>
              <a:t> putând fi instalat chiar </a:t>
            </a:r>
            <a:r>
              <a:rPr lang="ro-RO" sz="2800" b="0" i="0" dirty="0" err="1">
                <a:solidFill>
                  <a:srgbClr val="152247"/>
                </a:solidFill>
                <a:effectLst/>
                <a:latin typeface="Roboto Condensed" panose="02000000000000000000" pitchFamily="2" charset="0"/>
              </a:rPr>
              <a:t>şi</a:t>
            </a:r>
            <a:r>
              <a:rPr lang="ro-RO" sz="2800" b="0" i="0" dirty="0">
                <a:solidFill>
                  <a:srgbClr val="152247"/>
                </a:solidFill>
                <a:effectLst/>
                <a:latin typeface="Roboto Condensed" panose="02000000000000000000" pitchFamily="2" charset="0"/>
              </a:rPr>
              <a:t> sistemul de operare </a:t>
            </a:r>
            <a:r>
              <a:rPr lang="ro-RO" sz="2800" b="1" i="0" dirty="0">
                <a:solidFill>
                  <a:srgbClr val="152247"/>
                </a:solidFill>
                <a:effectLst/>
                <a:latin typeface="Roboto Condensed" panose="02000000000000000000" pitchFamily="2" charset="0"/>
              </a:rPr>
              <a:t>Android</a:t>
            </a:r>
            <a:r>
              <a:rPr lang="ro-RO" sz="2800" b="0" i="0" dirty="0">
                <a:solidFill>
                  <a:srgbClr val="152247"/>
                </a:solidFill>
                <a:effectLst/>
                <a:latin typeface="Roboto Condensed" panose="02000000000000000000" pitchFamily="2" charset="0"/>
              </a:rPr>
              <a:t>.</a:t>
            </a:r>
            <a:endParaRPr lang="ru-RU" sz="2800" dirty="0"/>
          </a:p>
        </p:txBody>
      </p:sp>
    </p:spTree>
    <p:extLst>
      <p:ext uri="{BB962C8B-B14F-4D97-AF65-F5344CB8AC3E}">
        <p14:creationId xmlns:p14="http://schemas.microsoft.com/office/powerpoint/2010/main" val="308457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8B5AD0-0A40-4D1D-B3A1-FFF7F155C95E}"/>
              </a:ext>
            </a:extLst>
          </p:cNvPr>
          <p:cNvSpPr>
            <a:spLocks noGrp="1"/>
          </p:cNvSpPr>
          <p:nvPr>
            <p:ph type="title"/>
          </p:nvPr>
        </p:nvSpPr>
        <p:spPr>
          <a:xfrm>
            <a:off x="657224" y="499533"/>
            <a:ext cx="10772775" cy="567268"/>
          </a:xfrm>
        </p:spPr>
        <p:txBody>
          <a:bodyPr>
            <a:normAutofit fontScale="90000"/>
          </a:bodyPr>
          <a:lstStyle/>
          <a:p>
            <a:r>
              <a:rPr lang="ro-RO" b="1" i="0" dirty="0">
                <a:solidFill>
                  <a:srgbClr val="152247"/>
                </a:solidFill>
                <a:effectLst/>
                <a:latin typeface="Roboto Condensed" panose="02000000000000000000" pitchFamily="2" charset="0"/>
              </a:rPr>
              <a:t>Mașini virtuale – utilizare</a:t>
            </a:r>
            <a:br>
              <a:rPr lang="ro-RO" b="1" i="0" dirty="0">
                <a:solidFill>
                  <a:srgbClr val="152247"/>
                </a:solidFill>
                <a:effectLst/>
                <a:latin typeface="Roboto Condensed" panose="02000000000000000000" pitchFamily="2" charset="0"/>
              </a:rPr>
            </a:br>
            <a:endParaRPr lang="ru-RU" dirty="0"/>
          </a:p>
        </p:txBody>
      </p:sp>
      <p:sp>
        <p:nvSpPr>
          <p:cNvPr id="3" name="Объект 2">
            <a:extLst>
              <a:ext uri="{FF2B5EF4-FFF2-40B4-BE49-F238E27FC236}">
                <a16:creationId xmlns:a16="http://schemas.microsoft.com/office/drawing/2014/main" id="{EBCAC50A-3CCD-46C3-9DDE-4A62260D6C67}"/>
              </a:ext>
            </a:extLst>
          </p:cNvPr>
          <p:cNvSpPr>
            <a:spLocks noGrp="1"/>
          </p:cNvSpPr>
          <p:nvPr>
            <p:ph sz="quarter" idx="13"/>
          </p:nvPr>
        </p:nvSpPr>
        <p:spPr>
          <a:xfrm>
            <a:off x="913774" y="1537855"/>
            <a:ext cx="10363826" cy="4820611"/>
          </a:xfrm>
        </p:spPr>
        <p:txBody>
          <a:bodyPr>
            <a:normAutofit/>
          </a:bodyPr>
          <a:lstStyle/>
          <a:p>
            <a:r>
              <a:rPr lang="ro-RO" sz="2800" b="0" i="0" dirty="0">
                <a:solidFill>
                  <a:srgbClr val="152247"/>
                </a:solidFill>
                <a:effectLst/>
                <a:latin typeface="Roboto Condensed" panose="02000000000000000000" pitchFamily="2" charset="0"/>
              </a:rPr>
              <a:t>După instalarea sistemului de operare, pe </a:t>
            </a:r>
            <a:r>
              <a:rPr lang="ro-RO" sz="2800" b="1" i="0" dirty="0" err="1">
                <a:solidFill>
                  <a:srgbClr val="152247"/>
                </a:solidFill>
                <a:effectLst/>
                <a:latin typeface="Roboto Condensed" panose="02000000000000000000" pitchFamily="2" charset="0"/>
              </a:rPr>
              <a:t>maşina</a:t>
            </a:r>
            <a:r>
              <a:rPr lang="ro-RO" sz="2800" b="1" i="0" dirty="0">
                <a:solidFill>
                  <a:srgbClr val="152247"/>
                </a:solidFill>
                <a:effectLst/>
                <a:latin typeface="Roboto Condensed" panose="02000000000000000000" pitchFamily="2" charset="0"/>
              </a:rPr>
              <a:t> virtuală</a:t>
            </a:r>
            <a:r>
              <a:rPr lang="ro-RO" sz="2800" b="0" i="0" dirty="0">
                <a:solidFill>
                  <a:srgbClr val="152247"/>
                </a:solidFill>
                <a:effectLst/>
                <a:latin typeface="Roboto Condensed" panose="02000000000000000000" pitchFamily="2" charset="0"/>
              </a:rPr>
              <a:t> pot fi efectuate orice tip de </a:t>
            </a:r>
            <a:r>
              <a:rPr lang="ro-RO" sz="2800" b="0" i="0" dirty="0" err="1">
                <a:solidFill>
                  <a:srgbClr val="152247"/>
                </a:solidFill>
                <a:effectLst/>
                <a:latin typeface="Roboto Condensed" panose="02000000000000000000" pitchFamily="2" charset="0"/>
              </a:rPr>
              <a:t>activităţi</a:t>
            </a:r>
            <a:r>
              <a:rPr lang="ro-RO" sz="2800" b="0" i="0" dirty="0">
                <a:solidFill>
                  <a:srgbClr val="152247"/>
                </a:solidFill>
                <a:effectLst/>
                <a:latin typeface="Roboto Condensed" panose="02000000000000000000" pitchFamily="2" charset="0"/>
              </a:rPr>
              <a:t> :</a:t>
            </a:r>
          </a:p>
          <a:p>
            <a:r>
              <a:rPr lang="ro-RO" sz="2800" b="0" i="0" dirty="0">
                <a:solidFill>
                  <a:srgbClr val="152247"/>
                </a:solidFill>
                <a:effectLst/>
                <a:latin typeface="Roboto Condensed" panose="02000000000000000000" pitchFamily="2" charset="0"/>
              </a:rPr>
              <a:t>-  instalarea de software, </a:t>
            </a:r>
          </a:p>
          <a:p>
            <a:r>
              <a:rPr lang="ro-RO" sz="2800" b="0" i="0" dirty="0">
                <a:solidFill>
                  <a:srgbClr val="152247"/>
                </a:solidFill>
                <a:effectLst/>
                <a:latin typeface="Roboto Condensed" panose="02000000000000000000" pitchFamily="2" charset="0"/>
              </a:rPr>
              <a:t>- instalarea de dispozitive hardware (imprimante, scannere), </a:t>
            </a:r>
          </a:p>
          <a:p>
            <a:r>
              <a:rPr lang="ro-RO" sz="2800" dirty="0">
                <a:solidFill>
                  <a:srgbClr val="152247"/>
                </a:solidFill>
                <a:latin typeface="Roboto Condensed" panose="02000000000000000000" pitchFamily="2" charset="0"/>
              </a:rPr>
              <a:t>- </a:t>
            </a:r>
            <a:r>
              <a:rPr lang="ro-RO" sz="2800" b="0" i="0" dirty="0">
                <a:solidFill>
                  <a:srgbClr val="152247"/>
                </a:solidFill>
                <a:effectLst/>
                <a:latin typeface="Roboto Condensed" panose="02000000000000000000" pitchFamily="2" charset="0"/>
              </a:rPr>
              <a:t>copierea </a:t>
            </a:r>
            <a:r>
              <a:rPr lang="ro-RO" sz="2800" b="0" i="0" dirty="0" err="1">
                <a:solidFill>
                  <a:srgbClr val="152247"/>
                </a:solidFill>
                <a:effectLst/>
                <a:latin typeface="Roboto Condensed" panose="02000000000000000000" pitchFamily="2" charset="0"/>
              </a:rPr>
              <a:t>informaţiilor</a:t>
            </a:r>
            <a:r>
              <a:rPr lang="ro-RO" sz="2800" b="0" i="0" dirty="0">
                <a:solidFill>
                  <a:srgbClr val="152247"/>
                </a:solidFill>
                <a:effectLst/>
                <a:latin typeface="Roboto Condensed" panose="02000000000000000000" pitchFamily="2" charset="0"/>
              </a:rPr>
              <a:t> pe dispozitive de tip </a:t>
            </a:r>
            <a:r>
              <a:rPr lang="ro-RO" sz="2800" b="0" i="0" dirty="0" err="1">
                <a:solidFill>
                  <a:srgbClr val="152247"/>
                </a:solidFill>
                <a:effectLst/>
                <a:latin typeface="Roboto Condensed" panose="02000000000000000000" pitchFamily="2" charset="0"/>
              </a:rPr>
              <a:t>memory</a:t>
            </a:r>
            <a:r>
              <a:rPr lang="ro-RO" sz="2800" b="0" i="0" dirty="0">
                <a:solidFill>
                  <a:srgbClr val="152247"/>
                </a:solidFill>
                <a:effectLst/>
                <a:latin typeface="Roboto Condensed" panose="02000000000000000000" pitchFamily="2" charset="0"/>
              </a:rPr>
              <a:t> </a:t>
            </a:r>
            <a:r>
              <a:rPr lang="ro-RO" sz="2800" b="0" i="0" dirty="0" err="1">
                <a:solidFill>
                  <a:srgbClr val="152247"/>
                </a:solidFill>
                <a:effectLst/>
                <a:latin typeface="Roboto Condensed" panose="02000000000000000000" pitchFamily="2" charset="0"/>
              </a:rPr>
              <a:t>stick</a:t>
            </a:r>
            <a:r>
              <a:rPr lang="ro-RO" sz="2800" b="0" i="0" dirty="0">
                <a:solidFill>
                  <a:srgbClr val="152247"/>
                </a:solidFill>
                <a:effectLst/>
                <a:latin typeface="Roboto Condensed" panose="02000000000000000000" pitchFamily="2" charset="0"/>
              </a:rPr>
              <a:t>.</a:t>
            </a:r>
          </a:p>
          <a:p>
            <a:r>
              <a:rPr lang="ro-RO" sz="2800" b="0" i="0" dirty="0">
                <a:solidFill>
                  <a:srgbClr val="152247"/>
                </a:solidFill>
                <a:effectLst/>
                <a:latin typeface="Roboto Condensed" panose="02000000000000000000" pitchFamily="2" charset="0"/>
              </a:rPr>
              <a:t> Pot fi transferate </a:t>
            </a:r>
            <a:r>
              <a:rPr lang="ro-RO" sz="2800" b="0" i="0" dirty="0" err="1">
                <a:solidFill>
                  <a:srgbClr val="152247"/>
                </a:solidFill>
                <a:effectLst/>
                <a:latin typeface="Roboto Condensed" panose="02000000000000000000" pitchFamily="2" charset="0"/>
              </a:rPr>
              <a:t>fişiere</a:t>
            </a:r>
            <a:r>
              <a:rPr lang="ro-RO" sz="2800" b="0" i="0" dirty="0">
                <a:solidFill>
                  <a:srgbClr val="152247"/>
                </a:solidFill>
                <a:effectLst/>
                <a:latin typeface="Roboto Condensed" panose="02000000000000000000" pitchFamily="2" charset="0"/>
              </a:rPr>
              <a:t> între </a:t>
            </a:r>
            <a:r>
              <a:rPr lang="ro-RO" sz="2800" b="1" i="0" dirty="0" err="1">
                <a:solidFill>
                  <a:srgbClr val="152247"/>
                </a:solidFill>
                <a:effectLst/>
                <a:latin typeface="Roboto Condensed" panose="02000000000000000000" pitchFamily="2" charset="0"/>
              </a:rPr>
              <a:t>maşina</a:t>
            </a:r>
            <a:r>
              <a:rPr lang="ro-RO" sz="2800" b="1" i="0" dirty="0">
                <a:solidFill>
                  <a:srgbClr val="152247"/>
                </a:solidFill>
                <a:effectLst/>
                <a:latin typeface="Roboto Condensed" panose="02000000000000000000" pitchFamily="2" charset="0"/>
              </a:rPr>
              <a:t> virtuală</a:t>
            </a:r>
            <a:r>
              <a:rPr lang="ro-RO" sz="2800" b="0" i="0" dirty="0">
                <a:solidFill>
                  <a:srgbClr val="152247"/>
                </a:solidFill>
                <a:effectLst/>
                <a:latin typeface="Roboto Condensed" panose="02000000000000000000" pitchFamily="2" charset="0"/>
              </a:rPr>
              <a:t> </a:t>
            </a:r>
            <a:r>
              <a:rPr lang="ro-RO" sz="2800" b="0" i="0" dirty="0" err="1">
                <a:solidFill>
                  <a:srgbClr val="152247"/>
                </a:solidFill>
                <a:effectLst/>
                <a:latin typeface="Roboto Condensed" panose="02000000000000000000" pitchFamily="2" charset="0"/>
              </a:rPr>
              <a:t>şi</a:t>
            </a:r>
            <a:r>
              <a:rPr lang="ro-RO" sz="2800" b="0" i="0" dirty="0">
                <a:solidFill>
                  <a:srgbClr val="152247"/>
                </a:solidFill>
                <a:effectLst/>
                <a:latin typeface="Roboto Condensed" panose="02000000000000000000" pitchFamily="2" charset="0"/>
              </a:rPr>
              <a:t> computerul gazdă.</a:t>
            </a:r>
            <a:endParaRPr lang="ru-RU" sz="2800" dirty="0"/>
          </a:p>
        </p:txBody>
      </p:sp>
    </p:spTree>
    <p:extLst>
      <p:ext uri="{BB962C8B-B14F-4D97-AF65-F5344CB8AC3E}">
        <p14:creationId xmlns:p14="http://schemas.microsoft.com/office/powerpoint/2010/main" val="132874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9F1E68-6C46-48F4-9D14-5BEF10763C8D}"/>
              </a:ext>
            </a:extLst>
          </p:cNvPr>
          <p:cNvSpPr>
            <a:spLocks noGrp="1"/>
          </p:cNvSpPr>
          <p:nvPr>
            <p:ph type="title"/>
          </p:nvPr>
        </p:nvSpPr>
        <p:spPr>
          <a:xfrm>
            <a:off x="657224" y="499533"/>
            <a:ext cx="10772775" cy="373303"/>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696446B2-24D0-43DE-86E2-17C8CBF6DA25}"/>
              </a:ext>
            </a:extLst>
          </p:cNvPr>
          <p:cNvSpPr>
            <a:spLocks noGrp="1"/>
          </p:cNvSpPr>
          <p:nvPr>
            <p:ph sz="quarter" idx="13"/>
          </p:nvPr>
        </p:nvSpPr>
        <p:spPr>
          <a:xfrm>
            <a:off x="913774" y="1551709"/>
            <a:ext cx="10363826" cy="4239491"/>
          </a:xfrm>
        </p:spPr>
        <p:txBody>
          <a:bodyPr/>
          <a:lstStyle/>
          <a:p>
            <a:pPr algn="l"/>
            <a:r>
              <a:rPr lang="ro-RO" b="1" i="0" dirty="0" err="1">
                <a:solidFill>
                  <a:srgbClr val="152247"/>
                </a:solidFill>
                <a:effectLst/>
                <a:latin typeface="Roboto Condensed" panose="02000000000000000000" pitchFamily="2" charset="0"/>
              </a:rPr>
              <a:t>Maşinile</a:t>
            </a:r>
            <a:r>
              <a:rPr lang="ro-RO" b="1" i="0" dirty="0">
                <a:solidFill>
                  <a:srgbClr val="152247"/>
                </a:solidFill>
                <a:effectLst/>
                <a:latin typeface="Roboto Condensed" panose="02000000000000000000" pitchFamily="2" charset="0"/>
              </a:rPr>
              <a:t> virtuale</a:t>
            </a:r>
            <a:r>
              <a:rPr lang="ro-RO" b="0" i="0" dirty="0">
                <a:solidFill>
                  <a:srgbClr val="152247"/>
                </a:solidFill>
                <a:effectLst/>
                <a:latin typeface="Roboto Condensed" panose="02000000000000000000" pitchFamily="2" charset="0"/>
              </a:rPr>
              <a:t> sunt utilizate pe scară largă: </a:t>
            </a:r>
            <a:endParaRPr lang="ro-RO" dirty="0">
              <a:solidFill>
                <a:srgbClr val="152247"/>
              </a:solidFill>
              <a:latin typeface="Roboto Condensed" panose="02000000000000000000" pitchFamily="2" charset="0"/>
            </a:endParaRPr>
          </a:p>
          <a:p>
            <a:pPr algn="l"/>
            <a:r>
              <a:rPr lang="ro-RO" b="0" i="0" dirty="0">
                <a:solidFill>
                  <a:srgbClr val="152247"/>
                </a:solidFill>
                <a:effectLst/>
                <a:latin typeface="Roboto Condensed" panose="02000000000000000000" pitchFamily="2" charset="0"/>
              </a:rPr>
              <a:t>-  pentru rularea unor </a:t>
            </a:r>
            <a:r>
              <a:rPr lang="ro-RO" b="1" i="0" dirty="0" err="1">
                <a:solidFill>
                  <a:srgbClr val="152247"/>
                </a:solidFill>
                <a:effectLst/>
                <a:latin typeface="Roboto Condensed" panose="02000000000000000000" pitchFamily="2" charset="0"/>
              </a:rPr>
              <a:t>aplicaţii</a:t>
            </a:r>
            <a:r>
              <a:rPr lang="ro-RO" b="1" i="0" dirty="0">
                <a:solidFill>
                  <a:srgbClr val="152247"/>
                </a:solidFill>
                <a:effectLst/>
                <a:latin typeface="Roboto Condensed" panose="02000000000000000000" pitchFamily="2" charset="0"/>
              </a:rPr>
              <a:t> software</a:t>
            </a:r>
            <a:r>
              <a:rPr lang="ro-RO" b="0" i="0" dirty="0">
                <a:solidFill>
                  <a:srgbClr val="152247"/>
                </a:solidFill>
                <a:effectLst/>
                <a:latin typeface="Roboto Condensed" panose="02000000000000000000" pitchFamily="2" charset="0"/>
              </a:rPr>
              <a:t> deosebit de importante din domeniul </a:t>
            </a:r>
            <a:r>
              <a:rPr lang="ro-RO" b="1" i="0" dirty="0">
                <a:solidFill>
                  <a:srgbClr val="152247"/>
                </a:solidFill>
                <a:effectLst/>
                <a:latin typeface="Roboto Condensed" panose="02000000000000000000" pitchFamily="2" charset="0"/>
              </a:rPr>
              <a:t>bancar</a:t>
            </a:r>
            <a:r>
              <a:rPr lang="ro-RO" b="0" i="0" dirty="0">
                <a:solidFill>
                  <a:srgbClr val="152247"/>
                </a:solidFill>
                <a:effectLst/>
                <a:latin typeface="Roboto Condensed" panose="02000000000000000000" pitchFamily="2" charset="0"/>
              </a:rPr>
              <a:t> </a:t>
            </a:r>
          </a:p>
          <a:p>
            <a:pPr algn="l"/>
            <a:r>
              <a:rPr lang="ro-RO" dirty="0">
                <a:solidFill>
                  <a:srgbClr val="152247"/>
                </a:solidFill>
                <a:latin typeface="Roboto Condensed" panose="02000000000000000000" pitchFamily="2" charset="0"/>
              </a:rPr>
              <a:t>- </a:t>
            </a:r>
            <a:r>
              <a:rPr lang="ro-RO" b="0" i="0" dirty="0">
                <a:solidFill>
                  <a:srgbClr val="152247"/>
                </a:solidFill>
                <a:effectLst/>
                <a:latin typeface="Roboto Condensed" panose="02000000000000000000" pitchFamily="2" charset="0"/>
              </a:rPr>
              <a:t> a unor </a:t>
            </a:r>
            <a:r>
              <a:rPr lang="ro-RO" b="1" i="0" dirty="0" err="1">
                <a:solidFill>
                  <a:srgbClr val="152247"/>
                </a:solidFill>
                <a:effectLst/>
                <a:latin typeface="Roboto Condensed" panose="02000000000000000000" pitchFamily="2" charset="0"/>
              </a:rPr>
              <a:t>aplicaţii</a:t>
            </a:r>
            <a:r>
              <a:rPr lang="ro-RO" b="1" i="0" dirty="0">
                <a:solidFill>
                  <a:srgbClr val="152247"/>
                </a:solidFill>
                <a:effectLst/>
                <a:latin typeface="Roboto Condensed" panose="02000000000000000000" pitchFamily="2" charset="0"/>
              </a:rPr>
              <a:t> de comandă </a:t>
            </a:r>
            <a:r>
              <a:rPr lang="ro-RO" b="1" i="0" dirty="0" err="1">
                <a:solidFill>
                  <a:srgbClr val="152247"/>
                </a:solidFill>
                <a:effectLst/>
                <a:latin typeface="Roboto Condensed" panose="02000000000000000000" pitchFamily="2" charset="0"/>
              </a:rPr>
              <a:t>şi</a:t>
            </a:r>
            <a:r>
              <a:rPr lang="ro-RO" b="1" i="0" dirty="0">
                <a:solidFill>
                  <a:srgbClr val="152247"/>
                </a:solidFill>
                <a:effectLst/>
                <a:latin typeface="Roboto Condensed" panose="02000000000000000000" pitchFamily="2" charset="0"/>
              </a:rPr>
              <a:t> control</a:t>
            </a:r>
            <a:r>
              <a:rPr lang="ro-RO" b="0" i="0" dirty="0">
                <a:solidFill>
                  <a:srgbClr val="152247"/>
                </a:solidFill>
                <a:effectLst/>
                <a:latin typeface="Roboto Condensed" panose="02000000000000000000" pitchFamily="2" charset="0"/>
              </a:rPr>
              <a:t> </a:t>
            </a:r>
            <a:r>
              <a:rPr lang="ro-RO" b="1" i="0" dirty="0">
                <a:solidFill>
                  <a:srgbClr val="152247"/>
                </a:solidFill>
                <a:effectLst/>
                <a:latin typeface="Roboto Condensed" panose="02000000000000000000" pitchFamily="2" charset="0"/>
              </a:rPr>
              <a:t>SCADA </a:t>
            </a:r>
            <a:r>
              <a:rPr lang="ro-RO" b="0" i="0" dirty="0">
                <a:solidFill>
                  <a:srgbClr val="152247"/>
                </a:solidFill>
                <a:effectLst/>
                <a:latin typeface="Roboto Condensed" panose="02000000000000000000" pitchFamily="2" charset="0"/>
              </a:rPr>
              <a:t>(</a:t>
            </a:r>
            <a:r>
              <a:rPr lang="ro-RO" b="0" i="0" u="sng" strike="noStrike" dirty="0">
                <a:solidFill>
                  <a:srgbClr val="0000FF"/>
                </a:solidFill>
                <a:effectLst/>
                <a:latin typeface="Roboto Condensed" panose="02000000000000000000" pitchFamily="2" charset="0"/>
                <a:hlinkClick r:id="rId2" tooltip="SCADA"/>
              </a:rPr>
              <a:t>vezi aici </a:t>
            </a:r>
            <a:r>
              <a:rPr lang="ro-RO" b="0" i="0" u="sng" strike="noStrike" dirty="0" err="1">
                <a:solidFill>
                  <a:srgbClr val="0000FF"/>
                </a:solidFill>
                <a:effectLst/>
                <a:latin typeface="Roboto Condensed" panose="02000000000000000000" pitchFamily="2" charset="0"/>
                <a:hlinkClick r:id="rId2" tooltip="SCADA"/>
              </a:rPr>
              <a:t>definiţia</a:t>
            </a:r>
            <a:r>
              <a:rPr lang="ro-RO" b="0" i="0" u="sng" strike="noStrike" dirty="0">
                <a:solidFill>
                  <a:srgbClr val="0000FF"/>
                </a:solidFill>
                <a:effectLst/>
                <a:latin typeface="Roboto Condensed" panose="02000000000000000000" pitchFamily="2" charset="0"/>
                <a:hlinkClick r:id="rId2" tooltip="SCADA"/>
              </a:rPr>
              <a:t> SCADA</a:t>
            </a:r>
            <a:r>
              <a:rPr lang="ro-RO" b="0" i="0" dirty="0">
                <a:solidFill>
                  <a:srgbClr val="152247"/>
                </a:solidFill>
                <a:effectLst/>
                <a:latin typeface="Roboto Condensed" panose="02000000000000000000" pitchFamily="2" charset="0"/>
              </a:rPr>
              <a:t>) utilizate în mediul industrial, atunci când nu este posibilă înlocuirea acestora cu versiuni actualizate care să permită rularea pe </a:t>
            </a:r>
            <a:r>
              <a:rPr lang="ro-RO" b="1" i="0" dirty="0">
                <a:solidFill>
                  <a:srgbClr val="152247"/>
                </a:solidFill>
                <a:effectLst/>
                <a:latin typeface="Roboto Condensed" panose="02000000000000000000" pitchFamily="2" charset="0"/>
              </a:rPr>
              <a:t>arhitecturile hardware</a:t>
            </a:r>
            <a:r>
              <a:rPr lang="ro-RO" b="0" i="0" dirty="0">
                <a:solidFill>
                  <a:srgbClr val="152247"/>
                </a:solidFill>
                <a:effectLst/>
                <a:latin typeface="Roboto Condensed" panose="02000000000000000000" pitchFamily="2" charset="0"/>
              </a:rPr>
              <a:t> </a:t>
            </a:r>
            <a:r>
              <a:rPr lang="ro-RO" b="0" i="0" dirty="0" err="1">
                <a:solidFill>
                  <a:srgbClr val="152247"/>
                </a:solidFill>
                <a:effectLst/>
                <a:latin typeface="Roboto Condensed" panose="02000000000000000000" pitchFamily="2" charset="0"/>
              </a:rPr>
              <a:t>şi</a:t>
            </a:r>
            <a:r>
              <a:rPr lang="ro-RO" b="0" i="0" dirty="0">
                <a:solidFill>
                  <a:srgbClr val="152247"/>
                </a:solidFill>
                <a:effectLst/>
                <a:latin typeface="Roboto Condensed" panose="02000000000000000000" pitchFamily="2" charset="0"/>
              </a:rPr>
              <a:t> sistemele de operare nou  apărute.</a:t>
            </a:r>
          </a:p>
          <a:p>
            <a:pPr algn="l"/>
            <a:r>
              <a:rPr lang="ro-RO" b="0" i="0" dirty="0">
                <a:solidFill>
                  <a:srgbClr val="152247"/>
                </a:solidFill>
                <a:effectLst/>
                <a:latin typeface="Roboto Condensed" panose="02000000000000000000" pitchFamily="2" charset="0"/>
              </a:rPr>
              <a:t>De exemplu, </a:t>
            </a:r>
            <a:r>
              <a:rPr lang="ro-RO" b="1" i="0" dirty="0">
                <a:solidFill>
                  <a:srgbClr val="152247"/>
                </a:solidFill>
                <a:effectLst/>
                <a:latin typeface="Roboto Condensed" panose="02000000000000000000" pitchFamily="2" charset="0"/>
              </a:rPr>
              <a:t>sistemul de comandă </a:t>
            </a:r>
            <a:r>
              <a:rPr lang="ro-RO" b="1" i="0" dirty="0" err="1">
                <a:solidFill>
                  <a:srgbClr val="152247"/>
                </a:solidFill>
                <a:effectLst/>
                <a:latin typeface="Roboto Condensed" panose="02000000000000000000" pitchFamily="2" charset="0"/>
              </a:rPr>
              <a:t>şi</a:t>
            </a:r>
            <a:r>
              <a:rPr lang="ro-RO" b="1" i="0" dirty="0">
                <a:solidFill>
                  <a:srgbClr val="152247"/>
                </a:solidFill>
                <a:effectLst/>
                <a:latin typeface="Roboto Condensed" panose="02000000000000000000" pitchFamily="2" charset="0"/>
              </a:rPr>
              <a:t> control</a:t>
            </a:r>
            <a:r>
              <a:rPr lang="ro-RO" b="0" i="0" dirty="0">
                <a:solidFill>
                  <a:srgbClr val="152247"/>
                </a:solidFill>
                <a:effectLst/>
                <a:latin typeface="Roboto Condensed" panose="02000000000000000000" pitchFamily="2" charset="0"/>
              </a:rPr>
              <a:t> al unei </a:t>
            </a:r>
            <a:r>
              <a:rPr lang="ro-RO" b="1" i="0" dirty="0">
                <a:solidFill>
                  <a:srgbClr val="152247"/>
                </a:solidFill>
                <a:effectLst/>
                <a:latin typeface="Roboto Condensed" panose="02000000000000000000" pitchFamily="2" charset="0"/>
              </a:rPr>
              <a:t>centrale nucleare</a:t>
            </a:r>
            <a:r>
              <a:rPr lang="ro-RO" b="0" i="0" dirty="0">
                <a:solidFill>
                  <a:srgbClr val="152247"/>
                </a:solidFill>
                <a:effectLst/>
                <a:latin typeface="Roboto Condensed" panose="02000000000000000000" pitchFamily="2" charset="0"/>
              </a:rPr>
              <a:t> (</a:t>
            </a:r>
            <a:r>
              <a:rPr lang="ro-RO" b="0" i="0" u="sng" strike="noStrike" dirty="0">
                <a:solidFill>
                  <a:srgbClr val="0000FF"/>
                </a:solidFill>
                <a:effectLst/>
                <a:latin typeface="Roboto Condensed" panose="02000000000000000000" pitchFamily="2" charset="0"/>
                <a:hlinkClick r:id="rId3" tooltip="Centrala nucleară ( atomică ) – definiţie"/>
              </a:rPr>
              <a:t>vezi aici ce este o centrală nucleară</a:t>
            </a:r>
            <a:r>
              <a:rPr lang="ro-RO" b="0" i="0" dirty="0">
                <a:solidFill>
                  <a:srgbClr val="152247"/>
                </a:solidFill>
                <a:effectLst/>
                <a:latin typeface="Roboto Condensed" panose="02000000000000000000" pitchFamily="2" charset="0"/>
              </a:rPr>
              <a:t>) dată în exploatare  în </a:t>
            </a:r>
            <a:r>
              <a:rPr lang="ro-RO" b="1" i="0" dirty="0">
                <a:solidFill>
                  <a:srgbClr val="152247"/>
                </a:solidFill>
                <a:effectLst/>
                <a:latin typeface="Roboto Condensed" panose="02000000000000000000" pitchFamily="2" charset="0"/>
              </a:rPr>
              <a:t>anii ‘90</a:t>
            </a:r>
            <a:r>
              <a:rPr lang="ro-RO" b="0" i="0" dirty="0">
                <a:solidFill>
                  <a:srgbClr val="152247"/>
                </a:solidFill>
                <a:effectLst/>
                <a:latin typeface="Roboto Condensed" panose="02000000000000000000" pitchFamily="2" charset="0"/>
              </a:rPr>
              <a:t>, poate utiliza </a:t>
            </a:r>
            <a:r>
              <a:rPr lang="ro-RO" b="1" i="0" dirty="0" err="1">
                <a:solidFill>
                  <a:srgbClr val="152247"/>
                </a:solidFill>
                <a:effectLst/>
                <a:latin typeface="Roboto Condensed" panose="02000000000000000000" pitchFamily="2" charset="0"/>
              </a:rPr>
              <a:t>aplicaţii</a:t>
            </a:r>
            <a:r>
              <a:rPr lang="ro-RO" b="1" i="0" dirty="0">
                <a:solidFill>
                  <a:srgbClr val="152247"/>
                </a:solidFill>
                <a:effectLst/>
                <a:latin typeface="Roboto Condensed" panose="02000000000000000000" pitchFamily="2" charset="0"/>
              </a:rPr>
              <a:t> software</a:t>
            </a:r>
            <a:r>
              <a:rPr lang="ro-RO" b="0" i="0" dirty="0">
                <a:solidFill>
                  <a:srgbClr val="152247"/>
                </a:solidFill>
                <a:effectLst/>
                <a:latin typeface="Roboto Condensed" panose="02000000000000000000" pitchFamily="2" charset="0"/>
              </a:rPr>
              <a:t> ce rulează pe sistemul de operare </a:t>
            </a:r>
            <a:r>
              <a:rPr lang="ro-RO" b="1" i="0" dirty="0">
                <a:solidFill>
                  <a:srgbClr val="152247"/>
                </a:solidFill>
                <a:effectLst/>
                <a:latin typeface="Roboto Condensed" panose="02000000000000000000" pitchFamily="2" charset="0"/>
              </a:rPr>
              <a:t>WINDOWS NT</a:t>
            </a:r>
            <a:r>
              <a:rPr lang="ro-RO" b="0" i="0" dirty="0">
                <a:solidFill>
                  <a:srgbClr val="152247"/>
                </a:solidFill>
                <a:effectLst/>
                <a:latin typeface="Roboto Condensed" panose="02000000000000000000" pitchFamily="2" charset="0"/>
              </a:rPr>
              <a:t>.</a:t>
            </a:r>
          </a:p>
          <a:p>
            <a:endParaRPr lang="ru-RU" dirty="0"/>
          </a:p>
        </p:txBody>
      </p:sp>
    </p:spTree>
    <p:extLst>
      <p:ext uri="{BB962C8B-B14F-4D97-AF65-F5344CB8AC3E}">
        <p14:creationId xmlns:p14="http://schemas.microsoft.com/office/powerpoint/2010/main" val="410949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D27BED-2036-4E47-8B6A-0DF23D04A404}"/>
              </a:ext>
            </a:extLst>
          </p:cNvPr>
          <p:cNvSpPr>
            <a:spLocks noGrp="1"/>
          </p:cNvSpPr>
          <p:nvPr>
            <p:ph type="title"/>
          </p:nvPr>
        </p:nvSpPr>
        <p:spPr>
          <a:xfrm>
            <a:off x="657224" y="499533"/>
            <a:ext cx="10772775" cy="567268"/>
          </a:xfrm>
        </p:spPr>
        <p:txBody>
          <a:bodyPr>
            <a:normAutofit fontScale="90000"/>
          </a:bodyPr>
          <a:lstStyle/>
          <a:p>
            <a:r>
              <a:rPr lang="ro-RO" dirty="0"/>
              <a:t>continuare</a:t>
            </a:r>
            <a:endParaRPr lang="ru-RU" dirty="0"/>
          </a:p>
        </p:txBody>
      </p:sp>
      <p:sp>
        <p:nvSpPr>
          <p:cNvPr id="3" name="Объект 2">
            <a:extLst>
              <a:ext uri="{FF2B5EF4-FFF2-40B4-BE49-F238E27FC236}">
                <a16:creationId xmlns:a16="http://schemas.microsoft.com/office/drawing/2014/main" id="{29FF128C-4ECC-4BC8-B155-CF57518A4EDE}"/>
              </a:ext>
            </a:extLst>
          </p:cNvPr>
          <p:cNvSpPr>
            <a:spLocks noGrp="1"/>
          </p:cNvSpPr>
          <p:nvPr>
            <p:ph sz="quarter" idx="13"/>
          </p:nvPr>
        </p:nvSpPr>
        <p:spPr>
          <a:xfrm>
            <a:off x="913774" y="1593273"/>
            <a:ext cx="10363826" cy="4765193"/>
          </a:xfrm>
        </p:spPr>
        <p:txBody>
          <a:bodyPr>
            <a:normAutofit/>
          </a:bodyPr>
          <a:lstStyle/>
          <a:p>
            <a:pPr algn="l"/>
            <a:r>
              <a:rPr lang="ro-RO" sz="2800" b="0" i="0" dirty="0">
                <a:solidFill>
                  <a:srgbClr val="152247"/>
                </a:solidFill>
                <a:effectLst/>
                <a:latin typeface="Roboto Condensed" panose="02000000000000000000" pitchFamily="2" charset="0"/>
              </a:rPr>
              <a:t>Deoarece componentele hardware au </a:t>
            </a:r>
            <a:r>
              <a:rPr lang="ro-RO" sz="2800" b="0" i="0" dirty="0" err="1">
                <a:solidFill>
                  <a:srgbClr val="152247"/>
                </a:solidFill>
                <a:effectLst/>
                <a:latin typeface="Roboto Condensed" panose="02000000000000000000" pitchFamily="2" charset="0"/>
              </a:rPr>
              <a:t>depăşit</a:t>
            </a:r>
            <a:r>
              <a:rPr lang="ro-RO" sz="2800" b="0" i="0" dirty="0">
                <a:solidFill>
                  <a:srgbClr val="152247"/>
                </a:solidFill>
                <a:effectLst/>
                <a:latin typeface="Roboto Condensed" panose="02000000000000000000" pitchFamily="2" charset="0"/>
              </a:rPr>
              <a:t> durata normată de exploatare, se impune înlocuirea acestora cu unele noi. Având în vedere faptul că procesoarele </a:t>
            </a:r>
            <a:r>
              <a:rPr lang="ro-RO" sz="2800" b="1" i="0" dirty="0">
                <a:solidFill>
                  <a:srgbClr val="152247"/>
                </a:solidFill>
                <a:effectLst/>
                <a:latin typeface="Roboto Condensed" panose="02000000000000000000" pitchFamily="2" charset="0"/>
              </a:rPr>
              <a:t>Intel Pentium I</a:t>
            </a:r>
            <a:r>
              <a:rPr lang="ro-RO" sz="2800" b="0" i="0" dirty="0">
                <a:solidFill>
                  <a:srgbClr val="152247"/>
                </a:solidFill>
                <a:effectLst/>
                <a:latin typeface="Roboto Condensed" panose="02000000000000000000" pitchFamily="2" charset="0"/>
              </a:rPr>
              <a:t>, pe care rulează aceste </a:t>
            </a:r>
            <a:r>
              <a:rPr lang="ro-RO" sz="2800" b="0" i="0" dirty="0" err="1">
                <a:solidFill>
                  <a:srgbClr val="152247"/>
                </a:solidFill>
                <a:effectLst/>
                <a:latin typeface="Roboto Condensed" panose="02000000000000000000" pitchFamily="2" charset="0"/>
              </a:rPr>
              <a:t>aplicaţii</a:t>
            </a:r>
            <a:r>
              <a:rPr lang="ro-RO" sz="2800" b="0" i="0" dirty="0">
                <a:solidFill>
                  <a:srgbClr val="152247"/>
                </a:solidFill>
                <a:effectLst/>
                <a:latin typeface="Roboto Condensed" panose="02000000000000000000" pitchFamily="2" charset="0"/>
              </a:rPr>
              <a:t>, nu se mai fabrică de mult, singura </a:t>
            </a:r>
            <a:r>
              <a:rPr lang="ro-RO" sz="2800" b="0" i="0" dirty="0" err="1">
                <a:solidFill>
                  <a:srgbClr val="152247"/>
                </a:solidFill>
                <a:effectLst/>
                <a:latin typeface="Roboto Condensed" panose="02000000000000000000" pitchFamily="2" charset="0"/>
              </a:rPr>
              <a:t>soluţie</a:t>
            </a:r>
            <a:r>
              <a:rPr lang="ro-RO" sz="2800" b="0" i="0" dirty="0">
                <a:solidFill>
                  <a:srgbClr val="152247"/>
                </a:solidFill>
                <a:effectLst/>
                <a:latin typeface="Roboto Condensed" panose="02000000000000000000" pitchFamily="2" charset="0"/>
              </a:rPr>
              <a:t> viabilă este virtualizarea întregului proces. Se va utiliza astfel o infrastructură hardware nouă (pentru virtualizare) unde vor rula </a:t>
            </a:r>
            <a:r>
              <a:rPr lang="ro-RO" sz="2800" b="0" i="0" dirty="0" err="1">
                <a:solidFill>
                  <a:srgbClr val="152247"/>
                </a:solidFill>
                <a:effectLst/>
                <a:latin typeface="Roboto Condensed" panose="02000000000000000000" pitchFamily="2" charset="0"/>
              </a:rPr>
              <a:t>maşini</a:t>
            </a:r>
            <a:r>
              <a:rPr lang="ro-RO" sz="2800" b="0" i="0" dirty="0">
                <a:solidFill>
                  <a:srgbClr val="152247"/>
                </a:solidFill>
                <a:effectLst/>
                <a:latin typeface="Roboto Condensed" panose="02000000000000000000" pitchFamily="2" charset="0"/>
              </a:rPr>
              <a:t> virtuale având instalat vechiul sistemul de operare </a:t>
            </a:r>
            <a:r>
              <a:rPr lang="ro-RO" sz="2800" b="1" i="0" dirty="0">
                <a:solidFill>
                  <a:srgbClr val="152247"/>
                </a:solidFill>
                <a:effectLst/>
                <a:latin typeface="Roboto Condensed" panose="02000000000000000000" pitchFamily="2" charset="0"/>
              </a:rPr>
              <a:t>WINDOWS NT</a:t>
            </a:r>
            <a:r>
              <a:rPr lang="ro-RO" sz="2800" b="0" i="0" dirty="0">
                <a:solidFill>
                  <a:srgbClr val="152247"/>
                </a:solidFill>
                <a:effectLst/>
                <a:latin typeface="Roboto Condensed" panose="02000000000000000000" pitchFamily="2" charset="0"/>
              </a:rPr>
              <a:t>.</a:t>
            </a:r>
          </a:p>
          <a:p>
            <a:pPr algn="l"/>
            <a:r>
              <a:rPr lang="ro-RO" sz="2800" b="0" i="0" dirty="0">
                <a:solidFill>
                  <a:srgbClr val="152247"/>
                </a:solidFill>
                <a:effectLst/>
                <a:latin typeface="Roboto Condensed" panose="02000000000000000000" pitchFamily="2" charset="0"/>
              </a:rPr>
              <a:t>În prezent, serviciile de </a:t>
            </a:r>
            <a:r>
              <a:rPr lang="ro-RO" sz="2800" b="1" i="0" dirty="0">
                <a:solidFill>
                  <a:srgbClr val="152247"/>
                </a:solidFill>
                <a:effectLst/>
                <a:latin typeface="Roboto Condensed" panose="02000000000000000000" pitchFamily="2" charset="0"/>
              </a:rPr>
              <a:t>virtualizare</a:t>
            </a:r>
            <a:r>
              <a:rPr lang="ro-RO" sz="2800" b="0" i="0" dirty="0">
                <a:solidFill>
                  <a:srgbClr val="152247"/>
                </a:solidFill>
                <a:effectLst/>
                <a:latin typeface="Roboto Condensed" panose="02000000000000000000" pitchFamily="2" charset="0"/>
              </a:rPr>
              <a:t> pot fi închiriate de la firme specializate. În baza unui contract se pot </a:t>
            </a:r>
            <a:r>
              <a:rPr lang="ro-RO" sz="2800" b="0" i="0" dirty="0" err="1">
                <a:solidFill>
                  <a:srgbClr val="152247"/>
                </a:solidFill>
                <a:effectLst/>
                <a:latin typeface="Roboto Condensed" panose="02000000000000000000" pitchFamily="2" charset="0"/>
              </a:rPr>
              <a:t>achiziţiona</a:t>
            </a:r>
            <a:r>
              <a:rPr lang="ro-RO" sz="2800" b="0" i="0" dirty="0">
                <a:solidFill>
                  <a:srgbClr val="152247"/>
                </a:solidFill>
                <a:effectLst/>
                <a:latin typeface="Roboto Condensed" panose="02000000000000000000" pitchFamily="2" charset="0"/>
              </a:rPr>
              <a:t> în </a:t>
            </a:r>
            <a:r>
              <a:rPr lang="ro-RO" sz="2800" b="1" i="0" dirty="0" err="1">
                <a:solidFill>
                  <a:srgbClr val="152247"/>
                </a:solidFill>
                <a:effectLst/>
                <a:latin typeface="Roboto Condensed" panose="02000000000000000000" pitchFamily="2" charset="0"/>
              </a:rPr>
              <a:t>cloud</a:t>
            </a:r>
            <a:r>
              <a:rPr lang="ro-RO" sz="2800" b="0" i="0" dirty="0">
                <a:solidFill>
                  <a:srgbClr val="152247"/>
                </a:solidFill>
                <a:effectLst/>
                <a:latin typeface="Roboto Condensed" panose="02000000000000000000" pitchFamily="2" charset="0"/>
              </a:rPr>
              <a:t> (</a:t>
            </a:r>
            <a:r>
              <a:rPr lang="ro-RO" sz="2800" b="0" i="0" u="sng" strike="noStrike" dirty="0">
                <a:solidFill>
                  <a:srgbClr val="0000FF"/>
                </a:solidFill>
                <a:effectLst/>
                <a:latin typeface="Roboto Condensed" panose="02000000000000000000" pitchFamily="2" charset="0"/>
                <a:hlinkClick r:id="rId2" tooltip="Cloud computing – Definiţie"/>
              </a:rPr>
              <a:t>vezi aici ce înseamnă </a:t>
            </a:r>
            <a:r>
              <a:rPr lang="ro-RO" sz="2800" b="0" i="0" u="sng" strike="noStrike" dirty="0" err="1">
                <a:solidFill>
                  <a:srgbClr val="0000FF"/>
                </a:solidFill>
                <a:effectLst/>
                <a:latin typeface="Roboto Condensed" panose="02000000000000000000" pitchFamily="2" charset="0"/>
                <a:hlinkClick r:id="rId2" tooltip="Cloud computing – Definiţie"/>
              </a:rPr>
              <a:t>cloud</a:t>
            </a:r>
            <a:r>
              <a:rPr lang="ro-RO" sz="2800" b="0" i="0" u="sng" strike="noStrike" dirty="0">
                <a:solidFill>
                  <a:srgbClr val="0000FF"/>
                </a:solidFill>
                <a:effectLst/>
                <a:latin typeface="Roboto Condensed" panose="02000000000000000000" pitchFamily="2" charset="0"/>
                <a:hlinkClick r:id="rId2" tooltip="Cloud computing – Definiţie"/>
              </a:rPr>
              <a:t> </a:t>
            </a:r>
            <a:r>
              <a:rPr lang="ro-RO" sz="2800" b="0" i="0" u="sng" strike="noStrike" dirty="0" err="1">
                <a:solidFill>
                  <a:srgbClr val="0000FF"/>
                </a:solidFill>
                <a:effectLst/>
                <a:latin typeface="Roboto Condensed" panose="02000000000000000000" pitchFamily="2" charset="0"/>
                <a:hlinkClick r:id="rId2" tooltip="Cloud computing – Definiţie"/>
              </a:rPr>
              <a:t>computing</a:t>
            </a:r>
            <a:r>
              <a:rPr lang="ro-RO" sz="2800" b="0" i="0" dirty="0">
                <a:solidFill>
                  <a:srgbClr val="152247"/>
                </a:solidFill>
                <a:effectLst/>
                <a:latin typeface="Roboto Condensed" panose="02000000000000000000" pitchFamily="2" charset="0"/>
              </a:rPr>
              <a:t>) putere de calcul </a:t>
            </a:r>
            <a:r>
              <a:rPr lang="ro-RO" sz="2800" b="0" i="0" dirty="0" err="1">
                <a:solidFill>
                  <a:srgbClr val="152247"/>
                </a:solidFill>
                <a:effectLst/>
                <a:latin typeface="Roboto Condensed" panose="02000000000000000000" pitchFamily="2" charset="0"/>
              </a:rPr>
              <a:t>şi</a:t>
            </a:r>
            <a:r>
              <a:rPr lang="ro-RO" sz="2800" b="0" i="0" dirty="0">
                <a:solidFill>
                  <a:srgbClr val="152247"/>
                </a:solidFill>
                <a:effectLst/>
                <a:latin typeface="Roboto Condensed" panose="02000000000000000000" pitchFamily="2" charset="0"/>
              </a:rPr>
              <a:t> </a:t>
            </a:r>
            <a:r>
              <a:rPr lang="ro-RO" sz="2800" b="0" i="0" dirty="0" err="1">
                <a:solidFill>
                  <a:srgbClr val="152247"/>
                </a:solidFill>
                <a:effectLst/>
                <a:latin typeface="Roboto Condensed" panose="02000000000000000000" pitchFamily="2" charset="0"/>
              </a:rPr>
              <a:t>spaţiu</a:t>
            </a:r>
            <a:r>
              <a:rPr lang="ro-RO" sz="2800" b="0" i="0" dirty="0">
                <a:solidFill>
                  <a:srgbClr val="152247"/>
                </a:solidFill>
                <a:effectLst/>
                <a:latin typeface="Roboto Condensed" panose="02000000000000000000" pitchFamily="2" charset="0"/>
              </a:rPr>
              <a:t> de stocare utilizate apoi pentru rularea unor </a:t>
            </a:r>
            <a:r>
              <a:rPr lang="ro-RO" sz="2800" b="1" i="0" dirty="0" err="1">
                <a:solidFill>
                  <a:srgbClr val="152247"/>
                </a:solidFill>
                <a:effectLst/>
                <a:latin typeface="Roboto Condensed" panose="02000000000000000000" pitchFamily="2" charset="0"/>
              </a:rPr>
              <a:t>maşini</a:t>
            </a:r>
            <a:r>
              <a:rPr lang="ro-RO" sz="2800" b="1" i="0" dirty="0">
                <a:solidFill>
                  <a:srgbClr val="152247"/>
                </a:solidFill>
                <a:effectLst/>
                <a:latin typeface="Roboto Condensed" panose="02000000000000000000" pitchFamily="2" charset="0"/>
              </a:rPr>
              <a:t> virtuale</a:t>
            </a:r>
            <a:r>
              <a:rPr lang="ro-RO" sz="2800" b="0" i="0" dirty="0">
                <a:solidFill>
                  <a:srgbClr val="152247"/>
                </a:solidFill>
                <a:effectLst/>
                <a:latin typeface="Roboto Condensed" panose="02000000000000000000" pitchFamily="2" charset="0"/>
              </a:rPr>
              <a:t> dedicate.</a:t>
            </a:r>
          </a:p>
          <a:p>
            <a:endParaRPr lang="ru-RU" dirty="0"/>
          </a:p>
        </p:txBody>
      </p:sp>
    </p:spTree>
    <p:extLst>
      <p:ext uri="{BB962C8B-B14F-4D97-AF65-F5344CB8AC3E}">
        <p14:creationId xmlns:p14="http://schemas.microsoft.com/office/powerpoint/2010/main" val="1598648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EAE703-C036-49F2-85BE-7D43D53992FA}"/>
              </a:ext>
            </a:extLst>
          </p:cNvPr>
          <p:cNvSpPr>
            <a:spLocks noGrp="1"/>
          </p:cNvSpPr>
          <p:nvPr>
            <p:ph type="title"/>
          </p:nvPr>
        </p:nvSpPr>
        <p:spPr>
          <a:xfrm>
            <a:off x="657224" y="499533"/>
            <a:ext cx="10772775" cy="567268"/>
          </a:xfrm>
        </p:spPr>
        <p:txBody>
          <a:bodyPr>
            <a:normAutofit fontScale="90000"/>
          </a:bodyPr>
          <a:lstStyle/>
          <a:p>
            <a:r>
              <a:rPr lang="ro-RO" b="1" i="0" dirty="0">
                <a:solidFill>
                  <a:srgbClr val="152247"/>
                </a:solidFill>
                <a:effectLst/>
                <a:latin typeface="Roboto Condensed" panose="02000000000000000000" pitchFamily="2" charset="0"/>
              </a:rPr>
              <a:t>Virtualizare – Definiție</a:t>
            </a:r>
            <a:br>
              <a:rPr lang="ro-RO" b="1" i="0" dirty="0">
                <a:solidFill>
                  <a:srgbClr val="152247"/>
                </a:solidFill>
                <a:effectLst/>
                <a:latin typeface="Roboto Condensed" panose="02000000000000000000" pitchFamily="2" charset="0"/>
              </a:rPr>
            </a:br>
            <a:endParaRPr lang="ru-RU" dirty="0"/>
          </a:p>
        </p:txBody>
      </p:sp>
      <p:sp>
        <p:nvSpPr>
          <p:cNvPr id="3" name="Объект 2">
            <a:extLst>
              <a:ext uri="{FF2B5EF4-FFF2-40B4-BE49-F238E27FC236}">
                <a16:creationId xmlns:a16="http://schemas.microsoft.com/office/drawing/2014/main" id="{3A09281B-D8DF-45AA-BCE6-EC425743AC66}"/>
              </a:ext>
            </a:extLst>
          </p:cNvPr>
          <p:cNvSpPr>
            <a:spLocks noGrp="1"/>
          </p:cNvSpPr>
          <p:nvPr>
            <p:ph sz="quarter" idx="13"/>
          </p:nvPr>
        </p:nvSpPr>
        <p:spPr>
          <a:xfrm>
            <a:off x="913774" y="1898073"/>
            <a:ext cx="10363826" cy="3893126"/>
          </a:xfrm>
        </p:spPr>
        <p:txBody>
          <a:bodyPr>
            <a:normAutofit/>
          </a:bodyPr>
          <a:lstStyle/>
          <a:p>
            <a:r>
              <a:rPr lang="ro-RO" sz="2800" b="1" i="0" dirty="0">
                <a:solidFill>
                  <a:srgbClr val="152247"/>
                </a:solidFill>
                <a:effectLst/>
                <a:latin typeface="Roboto Condensed" panose="02000000000000000000" pitchFamily="2" charset="0"/>
              </a:rPr>
              <a:t>Virtualizarea</a:t>
            </a:r>
            <a:r>
              <a:rPr lang="ro-RO" sz="2800" b="0" i="0" dirty="0">
                <a:solidFill>
                  <a:srgbClr val="152247"/>
                </a:solidFill>
                <a:effectLst/>
                <a:latin typeface="Roboto Condensed" panose="02000000000000000000" pitchFamily="2" charset="0"/>
              </a:rPr>
              <a:t> unui </a:t>
            </a:r>
            <a:r>
              <a:rPr lang="ro-RO" sz="2800" b="1" i="0" dirty="0">
                <a:solidFill>
                  <a:srgbClr val="152247"/>
                </a:solidFill>
                <a:effectLst/>
                <a:latin typeface="Roboto Condensed" panose="02000000000000000000" pitchFamily="2" charset="0"/>
              </a:rPr>
              <a:t>proces informatic</a:t>
            </a:r>
            <a:r>
              <a:rPr lang="ro-RO" sz="2800" b="0" i="0" dirty="0">
                <a:solidFill>
                  <a:srgbClr val="152247"/>
                </a:solidFill>
                <a:effectLst/>
                <a:latin typeface="Roboto Condensed" panose="02000000000000000000" pitchFamily="2" charset="0"/>
              </a:rPr>
              <a:t> presupune separarea arhitecturii logice, de </a:t>
            </a:r>
            <a:r>
              <a:rPr lang="ro-RO" sz="2800" b="0" i="0" dirty="0" err="1">
                <a:solidFill>
                  <a:srgbClr val="152247"/>
                </a:solidFill>
                <a:effectLst/>
                <a:latin typeface="Roboto Condensed" panose="02000000000000000000" pitchFamily="2" charset="0"/>
              </a:rPr>
              <a:t>configuraţia</a:t>
            </a:r>
            <a:r>
              <a:rPr lang="ro-RO" sz="2800" b="0" i="0" dirty="0">
                <a:solidFill>
                  <a:srgbClr val="152247"/>
                </a:solidFill>
                <a:effectLst/>
                <a:latin typeface="Roboto Condensed" panose="02000000000000000000" pitchFamily="2" charset="0"/>
              </a:rPr>
              <a:t> suportului fizic pe care acesta este realizat.</a:t>
            </a:r>
          </a:p>
          <a:p>
            <a:r>
              <a:rPr lang="ro-RO" sz="2800" b="0" i="0" dirty="0">
                <a:solidFill>
                  <a:srgbClr val="152247"/>
                </a:solidFill>
                <a:effectLst/>
                <a:latin typeface="Roboto Condensed" panose="02000000000000000000" pitchFamily="2" charset="0"/>
              </a:rPr>
              <a:t> Prin </a:t>
            </a:r>
            <a:r>
              <a:rPr lang="ro-RO" sz="2800" b="1" i="0" dirty="0">
                <a:solidFill>
                  <a:srgbClr val="152247"/>
                </a:solidFill>
                <a:effectLst/>
                <a:latin typeface="Roboto Condensed" panose="02000000000000000000" pitchFamily="2" charset="0"/>
              </a:rPr>
              <a:t>virtualizare</a:t>
            </a:r>
            <a:r>
              <a:rPr lang="ro-RO" sz="2800" b="0" i="0" dirty="0">
                <a:solidFill>
                  <a:srgbClr val="152247"/>
                </a:solidFill>
                <a:effectLst/>
                <a:latin typeface="Roboto Condensed" panose="02000000000000000000" pitchFamily="2" charset="0"/>
              </a:rPr>
              <a:t>, elementele din logica unui </a:t>
            </a:r>
            <a:r>
              <a:rPr lang="ro-RO" sz="2800" b="1" i="0" dirty="0">
                <a:solidFill>
                  <a:srgbClr val="152247"/>
                </a:solidFill>
                <a:effectLst/>
                <a:latin typeface="Roboto Condensed" panose="02000000000000000000" pitchFamily="2" charset="0"/>
              </a:rPr>
              <a:t>proces informati</a:t>
            </a:r>
            <a:r>
              <a:rPr lang="ro-RO" sz="2800" b="0" i="0" dirty="0">
                <a:solidFill>
                  <a:srgbClr val="152247"/>
                </a:solidFill>
                <a:effectLst/>
                <a:latin typeface="Roboto Condensed" panose="02000000000000000000" pitchFamily="2" charset="0"/>
              </a:rPr>
              <a:t>c nu sesizează componentele fizice ce fac posibilă </a:t>
            </a:r>
            <a:r>
              <a:rPr lang="ro-RO" sz="2800" b="0" i="0" dirty="0" err="1">
                <a:solidFill>
                  <a:srgbClr val="152247"/>
                </a:solidFill>
                <a:effectLst/>
                <a:latin typeface="Roboto Condensed" panose="02000000000000000000" pitchFamily="2" charset="0"/>
              </a:rPr>
              <a:t>execuţia</a:t>
            </a:r>
            <a:r>
              <a:rPr lang="ro-RO" sz="2800" b="0" i="0" dirty="0">
                <a:solidFill>
                  <a:srgbClr val="152247"/>
                </a:solidFill>
                <a:effectLst/>
                <a:latin typeface="Roboto Condensed" panose="02000000000000000000" pitchFamily="2" charset="0"/>
              </a:rPr>
              <a:t> acestuia. </a:t>
            </a:r>
          </a:p>
          <a:p>
            <a:r>
              <a:rPr lang="ro-RO" sz="2800" b="0" i="0" dirty="0">
                <a:solidFill>
                  <a:srgbClr val="152247"/>
                </a:solidFill>
                <a:effectLst/>
                <a:latin typeface="Roboto Condensed" panose="02000000000000000000" pitchFamily="2" charset="0"/>
              </a:rPr>
              <a:t>Prin </a:t>
            </a:r>
            <a:r>
              <a:rPr lang="ro-RO" sz="2800" b="1" i="0" dirty="0">
                <a:solidFill>
                  <a:srgbClr val="152247"/>
                </a:solidFill>
                <a:effectLst/>
                <a:latin typeface="Roboto Condensed" panose="02000000000000000000" pitchFamily="2" charset="0"/>
              </a:rPr>
              <a:t>virtualizare</a:t>
            </a:r>
            <a:r>
              <a:rPr lang="ro-RO" sz="2800" b="0" i="0" dirty="0">
                <a:solidFill>
                  <a:srgbClr val="152247"/>
                </a:solidFill>
                <a:effectLst/>
                <a:latin typeface="Roboto Condensed" panose="02000000000000000000" pitchFamily="2" charset="0"/>
              </a:rPr>
              <a:t>, </a:t>
            </a:r>
            <a:r>
              <a:rPr lang="ro-RO" sz="2800" b="0" i="0" dirty="0" err="1">
                <a:solidFill>
                  <a:srgbClr val="152247"/>
                </a:solidFill>
                <a:effectLst/>
                <a:latin typeface="Roboto Condensed" panose="02000000000000000000" pitchFamily="2" charset="0"/>
              </a:rPr>
              <a:t>execuţia</a:t>
            </a:r>
            <a:r>
              <a:rPr lang="ro-RO" sz="2800" b="0" i="0" dirty="0">
                <a:solidFill>
                  <a:srgbClr val="152247"/>
                </a:solidFill>
                <a:effectLst/>
                <a:latin typeface="Roboto Condensed" panose="02000000000000000000" pitchFamily="2" charset="0"/>
              </a:rPr>
              <a:t> unei </a:t>
            </a:r>
            <a:r>
              <a:rPr lang="ro-RO" sz="2800" b="0" i="0" dirty="0" err="1">
                <a:solidFill>
                  <a:srgbClr val="152247"/>
                </a:solidFill>
                <a:effectLst/>
                <a:latin typeface="Roboto Condensed" panose="02000000000000000000" pitchFamily="2" charset="0"/>
              </a:rPr>
              <a:t>aplicaţii</a:t>
            </a:r>
            <a:r>
              <a:rPr lang="ro-RO" sz="2800" b="0" i="0" dirty="0">
                <a:solidFill>
                  <a:srgbClr val="152247"/>
                </a:solidFill>
                <a:effectLst/>
                <a:latin typeface="Roboto Condensed" panose="02000000000000000000" pitchFamily="2" charset="0"/>
              </a:rPr>
              <a:t> software nu va depinde de </a:t>
            </a:r>
            <a:r>
              <a:rPr lang="ro-RO" sz="2800" b="0" i="0" dirty="0" err="1">
                <a:solidFill>
                  <a:srgbClr val="152247"/>
                </a:solidFill>
                <a:effectLst/>
                <a:latin typeface="Roboto Condensed" panose="02000000000000000000" pitchFamily="2" charset="0"/>
              </a:rPr>
              <a:t>configuraţia</a:t>
            </a:r>
            <a:r>
              <a:rPr lang="ro-RO" sz="2800" b="0" i="0" dirty="0">
                <a:solidFill>
                  <a:srgbClr val="152247"/>
                </a:solidFill>
                <a:effectLst/>
                <a:latin typeface="Roboto Condensed" panose="02000000000000000000" pitchFamily="2" charset="0"/>
              </a:rPr>
              <a:t> hardware.</a:t>
            </a:r>
            <a:endParaRPr lang="ru-RU" sz="2800" dirty="0"/>
          </a:p>
        </p:txBody>
      </p:sp>
    </p:spTree>
    <p:extLst>
      <p:ext uri="{BB962C8B-B14F-4D97-AF65-F5344CB8AC3E}">
        <p14:creationId xmlns:p14="http://schemas.microsoft.com/office/powerpoint/2010/main" val="2225053456"/>
      </p:ext>
    </p:extLst>
  </p:cSld>
  <p:clrMapOvr>
    <a:masterClrMapping/>
  </p:clrMapOvr>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Метрополи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Метрополия</Template>
  <TotalTime>4343</TotalTime>
  <Words>2285</Words>
  <Application>Microsoft Office PowerPoint</Application>
  <PresentationFormat>Widescreen</PresentationFormat>
  <Paragraphs>92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 Light</vt:lpstr>
      <vt:lpstr>Merriweather</vt:lpstr>
      <vt:lpstr>Roboto Condensed</vt:lpstr>
      <vt:lpstr>Times New Roman</vt:lpstr>
      <vt:lpstr>Метрополия</vt:lpstr>
      <vt:lpstr>Mașina virtuală </vt:lpstr>
      <vt:lpstr>Mașina virtuală – Definiție </vt:lpstr>
      <vt:lpstr>Mașini virtuale – exemple </vt:lpstr>
      <vt:lpstr>continuare</vt:lpstr>
      <vt:lpstr>continuare</vt:lpstr>
      <vt:lpstr>Mașini virtuale – utilizare </vt:lpstr>
      <vt:lpstr>continuare</vt:lpstr>
      <vt:lpstr>continuare</vt:lpstr>
      <vt:lpstr>Virtualizare – Definiție </vt:lpstr>
      <vt:lpstr>La ce folosesc masinile virtuale ? 1. Utilizare sisteme de operare diferite fara a reinstala calculatorul </vt:lpstr>
      <vt:lpstr>continuare</vt:lpstr>
      <vt:lpstr>Rulare simulatană a doua sisteme de operare</vt:lpstr>
      <vt:lpstr>continuare</vt:lpstr>
      <vt:lpstr>Backup foarte usor</vt:lpstr>
      <vt:lpstr>continuare</vt:lpstr>
      <vt:lpstr>Se poate muta de pe un calculator pe altul</vt:lpstr>
      <vt:lpstr>Testarea unor programe cu risc de a fi virusate</vt:lpstr>
      <vt:lpstr>Distribuirea de aplicații DEMO</vt:lpstr>
      <vt:lpstr>Windows portabil</vt:lpstr>
      <vt:lpstr>Cateva informatii care merita știute</vt:lpstr>
      <vt:lpstr>continuare</vt:lpstr>
      <vt:lpstr>continuare</vt:lpstr>
      <vt:lpstr>continuare</vt:lpstr>
      <vt:lpstr>Câteva informații mai tehnice</vt:lpstr>
      <vt:lpstr>continuare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Mașina virtuală </dc:title>
  <dc:creator>Lilia Rotaru</dc:creator>
  <cp:lastModifiedBy>Rotaru Lilia</cp:lastModifiedBy>
  <cp:revision>4</cp:revision>
  <dcterms:created xsi:type="dcterms:W3CDTF">2023-11-23T21:34:26Z</dcterms:created>
  <dcterms:modified xsi:type="dcterms:W3CDTF">2024-09-14T06:35:14Z</dcterms:modified>
</cp:coreProperties>
</file>