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57" r:id="rId4"/>
    <p:sldId id="263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1EC4-2F91-4E53-891C-DD863EDA0D5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CCF-632E-4788-8C15-88540F93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85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1EC4-2F91-4E53-891C-DD863EDA0D5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CCF-632E-4788-8C15-88540F93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12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1EC4-2F91-4E53-891C-DD863EDA0D5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CCF-632E-4788-8C15-88540F93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1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1EC4-2F91-4E53-891C-DD863EDA0D5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CCF-632E-4788-8C15-88540F93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80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1EC4-2F91-4E53-891C-DD863EDA0D5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CCF-632E-4788-8C15-88540F93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98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1EC4-2F91-4E53-891C-DD863EDA0D5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CCF-632E-4788-8C15-88540F93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4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1EC4-2F91-4E53-891C-DD863EDA0D5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CCF-632E-4788-8C15-88540F9360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815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1EC4-2F91-4E53-891C-DD863EDA0D5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CCF-632E-4788-8C15-88540F93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3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1EC4-2F91-4E53-891C-DD863EDA0D5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CCF-632E-4788-8C15-88540F93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6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1EC4-2F91-4E53-891C-DD863EDA0D5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CCF-632E-4788-8C15-88540F93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2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EBE1EC4-2F91-4E53-891C-DD863EDA0D5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7DCCF-632E-4788-8C15-88540F93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5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EBE1EC4-2F91-4E53-891C-DD863EDA0D5A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867DCCF-632E-4788-8C15-88540F936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52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MD" dirty="0" smtClean="0"/>
              <a:t>Clasificarea </a:t>
            </a:r>
            <a:br>
              <a:rPr lang="ro-MD" dirty="0" smtClean="0"/>
            </a:br>
            <a:r>
              <a:rPr lang="ro-MD" dirty="0" smtClean="0"/>
              <a:t>Sistemelor de operare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MD" dirty="0" smtClean="0"/>
              <a:t>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411480"/>
            <a:ext cx="7729728" cy="841248"/>
          </a:xfrm>
        </p:spPr>
        <p:txBody>
          <a:bodyPr/>
          <a:lstStyle/>
          <a:p>
            <a:r>
              <a:rPr lang="en-US" dirty="0" err="1"/>
              <a:t>categorii</a:t>
            </a:r>
            <a:r>
              <a:rPr lang="en-US" dirty="0"/>
              <a:t> de </a:t>
            </a:r>
            <a:r>
              <a:rPr lang="en-US" dirty="0" err="1"/>
              <a:t>programe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1947672"/>
            <a:ext cx="7729728" cy="4407408"/>
          </a:xfrm>
        </p:spPr>
        <p:txBody>
          <a:bodyPr/>
          <a:lstStyle/>
          <a:p>
            <a:r>
              <a:rPr lang="it-IT" sz="2000" dirty="0"/>
              <a:t>Potrivit acestor doua niveluri, sistemele de operare cuprind in principal doua categorii de programe</a:t>
            </a:r>
            <a:r>
              <a:rPr lang="it-IT" sz="2000" dirty="0" smtClean="0"/>
              <a:t>:</a:t>
            </a:r>
            <a:endParaRPr lang="ru-RU" sz="2000" dirty="0" smtClean="0"/>
          </a:p>
          <a:p>
            <a:endParaRPr lang="it-IT" sz="2000" dirty="0"/>
          </a:p>
          <a:p>
            <a:r>
              <a:rPr lang="it-IT" sz="2000" b="1" dirty="0"/>
              <a:t>- programe de control si comanda</a:t>
            </a:r>
            <a:r>
              <a:rPr lang="it-IT" sz="2000" dirty="0"/>
              <a:t>, cu rolul de coordonare si control al tuturor functiilor sistemelor de operare, cum ar fi procese de intrare iesire, executia intreruperilor, comunicatia hardware-utilizator</a:t>
            </a:r>
            <a:r>
              <a:rPr lang="it-IT" sz="2000" dirty="0" smtClean="0"/>
              <a:t>.</a:t>
            </a:r>
            <a:endParaRPr lang="ru-RU" sz="2000" dirty="0" smtClean="0"/>
          </a:p>
          <a:p>
            <a:endParaRPr lang="it-IT" sz="2000" dirty="0"/>
          </a:p>
          <a:p>
            <a:r>
              <a:rPr lang="it-IT" sz="2000" b="1" dirty="0"/>
              <a:t>- programe de servicii (prelucrari),</a:t>
            </a:r>
            <a:r>
              <a:rPr lang="it-IT" sz="2000" dirty="0"/>
              <a:t> care sunt executate sub supravegherea programelor de comanda si control, fiind utilizate de programator pentru dezvoltarea programelor sale de aplicatie.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1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155448"/>
            <a:ext cx="7729728" cy="566928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Partea de serviciu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1033272"/>
            <a:ext cx="7729728" cy="544982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</a:t>
            </a:r>
            <a:r>
              <a:rPr lang="it-IT" dirty="0" smtClean="0"/>
              <a:t>n </a:t>
            </a:r>
            <a:r>
              <a:rPr lang="it-IT" dirty="0"/>
              <a:t>SO este format din doua parti: </a:t>
            </a:r>
            <a:endParaRPr lang="it-IT" dirty="0" smtClean="0"/>
          </a:p>
          <a:p>
            <a:r>
              <a:rPr lang="it-IT" dirty="0" smtClean="0"/>
              <a:t>partea </a:t>
            </a:r>
            <a:r>
              <a:rPr lang="it-IT" dirty="0"/>
              <a:t>de control (gestiunea resurselor) </a:t>
            </a:r>
          </a:p>
          <a:p>
            <a:r>
              <a:rPr lang="it-IT" dirty="0" smtClean="0"/>
              <a:t> </a:t>
            </a:r>
            <a:r>
              <a:rPr lang="it-IT" dirty="0"/>
              <a:t>partea de serviciu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b="1" dirty="0"/>
              <a:t>- Partea de serviciu</a:t>
            </a:r>
            <a:endParaRPr lang="it-IT" dirty="0"/>
          </a:p>
          <a:p>
            <a:r>
              <a:rPr lang="it-IT" dirty="0"/>
              <a:t/>
            </a:r>
            <a:br>
              <a:rPr lang="it-IT" dirty="0"/>
            </a:br>
            <a:r>
              <a:rPr lang="it-IT" dirty="0"/>
              <a:t>Partea de serviciu contine instrumente de lucru aflate la dispozitia utilizatorului. Partea de serviciu cuprinde soft aplicativ. Dupa destinatia lor, serviciile pot fi de :</a:t>
            </a:r>
          </a:p>
          <a:p>
            <a:r>
              <a:rPr lang="it-IT" dirty="0"/>
              <a:t>-birotica ;</a:t>
            </a:r>
          </a:p>
          <a:p>
            <a:r>
              <a:rPr lang="it-IT" dirty="0"/>
              <a:t>-baze de date ;</a:t>
            </a:r>
          </a:p>
          <a:p>
            <a:r>
              <a:rPr lang="it-IT" dirty="0"/>
              <a:t>-dezvoltare de aplicatii/programe ;</a:t>
            </a:r>
          </a:p>
          <a:p>
            <a:r>
              <a:rPr lang="it-IT" dirty="0"/>
              <a:t>-retele de calculatoare ;</a:t>
            </a:r>
          </a:p>
          <a:p>
            <a:r>
              <a:rPr lang="it-IT" dirty="0"/>
              <a:t>-produse soft pentru prelucrarea informatiilor din diverse domenii.</a:t>
            </a:r>
          </a:p>
          <a:p>
            <a:r>
              <a:rPr lang="it-IT" dirty="0"/>
              <a:t/>
            </a:r>
            <a:br>
              <a:rPr lang="it-IT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5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173736"/>
            <a:ext cx="7729728" cy="1088136"/>
          </a:xfrm>
        </p:spPr>
        <p:txBody>
          <a:bodyPr>
            <a:normAutofit fontScale="90000"/>
          </a:bodyPr>
          <a:lstStyle/>
          <a:p>
            <a:r>
              <a:rPr lang="it-IT" dirty="0"/>
              <a:t>Clasificarea sistemelor de operare.</a:t>
            </a:r>
            <a:br>
              <a:rPr lang="it-IT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1911096"/>
            <a:ext cx="7729728" cy="4187952"/>
          </a:xfrm>
        </p:spPr>
        <p:txBody>
          <a:bodyPr/>
          <a:lstStyle/>
          <a:p>
            <a:r>
              <a:rPr lang="it-IT" dirty="0"/>
              <a:t>Sistemele de operare se pot clasifica dupa mai multe tipuri, in functie de anumite criterii. O prima clasificare se face dupa:</a:t>
            </a:r>
          </a:p>
          <a:p>
            <a:r>
              <a:rPr lang="it-IT" b="1" dirty="0"/>
              <a:t>1</a:t>
            </a:r>
            <a:r>
              <a:rPr lang="it-IT" b="1" dirty="0" smtClean="0"/>
              <a:t>) </a:t>
            </a:r>
            <a:r>
              <a:rPr lang="it-IT" b="1" dirty="0"/>
              <a:t>Modul de introducere a programelor in sistem</a:t>
            </a:r>
            <a:endParaRPr lang="it-IT" dirty="0"/>
          </a:p>
          <a:p>
            <a:r>
              <a:rPr lang="it-IT" dirty="0"/>
              <a:t>Din acest punct de vedere sistemele de operare pot fi:</a:t>
            </a:r>
          </a:p>
          <a:p>
            <a:r>
              <a:rPr lang="it-IT" dirty="0"/>
              <a:t>-</a:t>
            </a:r>
            <a:r>
              <a:rPr lang="it-IT" b="1" dirty="0"/>
              <a:t>SO seriale</a:t>
            </a:r>
            <a:r>
              <a:rPr lang="it-IT" dirty="0"/>
              <a:t>, in care se accepta introducerea lucrarilor de la un singur dispozitiv de intrare;</a:t>
            </a:r>
          </a:p>
          <a:p>
            <a:r>
              <a:rPr lang="it-IT" dirty="0"/>
              <a:t>-</a:t>
            </a:r>
            <a:r>
              <a:rPr lang="it-IT" b="1" dirty="0"/>
              <a:t>SO paralele</a:t>
            </a:r>
            <a:r>
              <a:rPr lang="it-IT" dirty="0"/>
              <a:t>, in care introducerea lucrarilor se face de la mai multe dispozitive de intrare;</a:t>
            </a:r>
          </a:p>
          <a:p>
            <a:r>
              <a:rPr lang="it-IT" dirty="0"/>
              <a:t>-</a:t>
            </a:r>
            <a:r>
              <a:rPr lang="it-IT" b="1" dirty="0"/>
              <a:t>SO cu introducerea lucrarilor la distanta</a:t>
            </a:r>
            <a:r>
              <a:rPr lang="it-IT" dirty="0"/>
              <a:t>.</a:t>
            </a:r>
          </a:p>
          <a:p>
            <a:r>
              <a:rPr lang="it-IT" dirty="0"/>
              <a:t>Exp: sistemele UNIX si WINDOWS sunt paralele si cu introducere la distanta, sistemul MS-DOS este serial.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43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128016"/>
            <a:ext cx="7729728" cy="60350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continuare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1810512"/>
            <a:ext cx="7729728" cy="3929515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/>
              <a:t>2</a:t>
            </a:r>
            <a:r>
              <a:rPr lang="it-IT" b="1" dirty="0" smtClean="0"/>
              <a:t>) </a:t>
            </a:r>
            <a:r>
              <a:rPr lang="it-IT" b="1" dirty="0"/>
              <a:t>Modul de planificare a lucrarilor pentru </a:t>
            </a:r>
            <a:r>
              <a:rPr lang="it-IT" b="1" dirty="0" smtClean="0"/>
              <a:t>executie</a:t>
            </a:r>
          </a:p>
          <a:p>
            <a:endParaRPr lang="it-IT" b="1" dirty="0" smtClean="0"/>
          </a:p>
          <a:p>
            <a:r>
              <a:rPr lang="it-IT" sz="2000" dirty="0"/>
              <a:t>- SO orientate pe lucrari, care admit ca unitate de planificare lucrarea, alcatuita din unul sau mai multe programe succesive ale aceluiasi utilizator</a:t>
            </a:r>
            <a:r>
              <a:rPr lang="it-IT" sz="2000" dirty="0" smtClean="0"/>
              <a:t>;</a:t>
            </a:r>
          </a:p>
          <a:p>
            <a:endParaRPr lang="it-IT" sz="2000" dirty="0"/>
          </a:p>
          <a:p>
            <a:r>
              <a:rPr lang="it-IT" sz="2000" dirty="0"/>
              <a:t>- SO </a:t>
            </a:r>
            <a:r>
              <a:rPr lang="it-IT" sz="2000" b="1" dirty="0"/>
              <a:t>orientate pe proces</a:t>
            </a:r>
            <a:r>
              <a:rPr lang="it-IT" sz="2000" dirty="0"/>
              <a:t>, care admit ca unitate de planificare procesul</a:t>
            </a:r>
            <a:r>
              <a:rPr lang="it-IT" sz="2000" dirty="0" smtClean="0"/>
              <a:t>.</a:t>
            </a:r>
          </a:p>
          <a:p>
            <a:endParaRPr lang="it-IT" sz="2000" dirty="0"/>
          </a:p>
          <a:p>
            <a:r>
              <a:rPr lang="it-IT" sz="2000" dirty="0"/>
              <a:t>- SO moderne sunt orientate pe proces.</a:t>
            </a:r>
          </a:p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100" b="0" i="0" u="none" strike="noStrike" cap="none" normalizeH="0" baseline="0" smtClean="0">
                <a:ln>
                  <a:noFill/>
                </a:ln>
                <a:solidFill>
                  <a:srgbClr val="17171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 SO </a:t>
            </a:r>
            <a:r>
              <a:rPr kumimoji="0" lang="it-IT" altLang="en-US" sz="1100" b="1" i="0" u="none" strike="noStrike" cap="none" normalizeH="0" baseline="0" smtClean="0">
                <a:ln>
                  <a:noFill/>
                </a:ln>
                <a:solidFill>
                  <a:srgbClr val="17171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orientate pe lucrari</a:t>
            </a:r>
            <a:r>
              <a:rPr kumimoji="0" lang="it-IT" altLang="en-US" sz="1100" b="0" i="0" u="none" strike="noStrike" cap="none" normalizeH="0" baseline="0" smtClean="0">
                <a:ln>
                  <a:noFill/>
                </a:ln>
                <a:solidFill>
                  <a:srgbClr val="17171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care admit ca unitate de planificare lucrarea, alcatuita din unul sau mai multe programe succesive ale aceluiasi utilizator;</a:t>
            </a:r>
            <a:endParaRPr kumimoji="0" lang="it-IT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en-US" sz="1100" b="0" i="0" u="none" strike="noStrike" cap="none" normalizeH="0" baseline="0" smtClean="0">
                <a:ln>
                  <a:noFill/>
                </a:ln>
                <a:solidFill>
                  <a:srgbClr val="17171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kumimoji="0" lang="it-IT" altLang="en-US" sz="1100" b="0" i="0" u="none" strike="noStrike" cap="none" normalizeH="0" baseline="0" smtClean="0">
                <a:ln>
                  <a:noFill/>
                </a:ln>
                <a:solidFill>
                  <a:srgbClr val="17171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kumimoji="0" lang="it-IT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15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73152"/>
            <a:ext cx="7729728" cy="6766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continuare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1426464"/>
            <a:ext cx="7729728" cy="4617720"/>
          </a:xfrm>
        </p:spPr>
        <p:txBody>
          <a:bodyPr>
            <a:normAutofit lnSpcReduction="10000"/>
          </a:bodyPr>
          <a:lstStyle/>
          <a:p>
            <a:r>
              <a:rPr lang="it-IT" sz="2000" dirty="0"/>
              <a:t>3</a:t>
            </a:r>
            <a:r>
              <a:rPr lang="it-IT" sz="2000" dirty="0" smtClean="0"/>
              <a:t>)</a:t>
            </a:r>
            <a:r>
              <a:rPr lang="it-IT" sz="2000" dirty="0"/>
              <a:t> </a:t>
            </a:r>
            <a:r>
              <a:rPr lang="it-IT" sz="2000" b="1" dirty="0"/>
              <a:t>Numarul de programe prezente simultan in </a:t>
            </a:r>
            <a:r>
              <a:rPr lang="it-IT" sz="2000" b="1" dirty="0" smtClean="0"/>
              <a:t>memorie</a:t>
            </a:r>
          </a:p>
          <a:p>
            <a:endParaRPr lang="it-IT" sz="2000" dirty="0"/>
          </a:p>
          <a:p>
            <a:r>
              <a:rPr lang="it-IT" sz="2000" dirty="0"/>
              <a:t>-</a:t>
            </a:r>
            <a:r>
              <a:rPr lang="it-IT" sz="2000" b="1" dirty="0"/>
              <a:t>SO cu monoprogramare</a:t>
            </a:r>
            <a:r>
              <a:rPr lang="it-IT" sz="2000" dirty="0"/>
              <a:t> (cu un singur program in memoria principala la un moment dat</a:t>
            </a:r>
            <a:r>
              <a:rPr lang="it-IT" sz="2000" dirty="0" smtClean="0"/>
              <a:t>);</a:t>
            </a:r>
          </a:p>
          <a:p>
            <a:endParaRPr lang="it-IT" sz="2000" dirty="0"/>
          </a:p>
          <a:p>
            <a:r>
              <a:rPr lang="it-IT" sz="2000" dirty="0"/>
              <a:t>-</a:t>
            </a:r>
            <a:r>
              <a:rPr lang="it-IT" sz="2000" b="1" dirty="0"/>
              <a:t>SO cu multiprogramare</a:t>
            </a:r>
            <a:r>
              <a:rPr lang="it-IT" sz="2000" dirty="0"/>
              <a:t> (cu mai multe programe existente, la un moment dat, in memoria principala</a:t>
            </a:r>
            <a:r>
              <a:rPr lang="it-IT" sz="2000" dirty="0" smtClean="0"/>
              <a:t>).</a:t>
            </a:r>
          </a:p>
          <a:p>
            <a:endParaRPr lang="it-IT" sz="2000" dirty="0"/>
          </a:p>
          <a:p>
            <a:r>
              <a:rPr lang="it-IT" sz="2000" dirty="0"/>
              <a:t>Exp: sistemele UNIX si WINDOWS sunt cu multiprogramare. Sistemul MS-DOS este ceva intre monoprogramare si multiprogramare.</a:t>
            </a:r>
          </a:p>
          <a:p>
            <a:r>
              <a:rPr lang="it-IT" sz="2000" dirty="0"/>
              <a:t/>
            </a:r>
            <a:br>
              <a:rPr lang="it-IT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3244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91440"/>
            <a:ext cx="7729728" cy="749808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continuare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1581912"/>
            <a:ext cx="7729728" cy="4745736"/>
          </a:xfrm>
        </p:spPr>
        <p:txBody>
          <a:bodyPr/>
          <a:lstStyle/>
          <a:p>
            <a:r>
              <a:rPr lang="it-IT" sz="2000" b="1" dirty="0" smtClean="0"/>
              <a:t>4) </a:t>
            </a:r>
            <a:r>
              <a:rPr lang="it-IT" sz="2000" b="1" dirty="0"/>
              <a:t>Gradul de comunicare a proceselor in </a:t>
            </a:r>
            <a:r>
              <a:rPr lang="it-IT" sz="2000" b="1" dirty="0" smtClean="0"/>
              <a:t>multiprogramare</a:t>
            </a:r>
          </a:p>
          <a:p>
            <a:endParaRPr lang="it-IT" sz="2000" dirty="0"/>
          </a:p>
          <a:p>
            <a:r>
              <a:rPr lang="it-IT" sz="2000" dirty="0"/>
              <a:t>Sistemele de operare cu multiprogramare pot fi:</a:t>
            </a:r>
          </a:p>
          <a:p>
            <a:r>
              <a:rPr lang="it-IT" sz="2000" dirty="0"/>
              <a:t>-</a:t>
            </a:r>
            <a:r>
              <a:rPr lang="it-IT" sz="2000" b="1" dirty="0"/>
              <a:t>SO monotasking</a:t>
            </a:r>
            <a:r>
              <a:rPr lang="it-IT" sz="2000" dirty="0"/>
              <a:t>, in care programele existente in memorie nu comunica si nu-si pot sincroniza activitatile</a:t>
            </a:r>
            <a:r>
              <a:rPr lang="it-IT" sz="2000" dirty="0" smtClean="0"/>
              <a:t>;</a:t>
            </a:r>
          </a:p>
          <a:p>
            <a:endParaRPr lang="it-IT" sz="2000" dirty="0"/>
          </a:p>
          <a:p>
            <a:r>
              <a:rPr lang="it-IT" sz="2000" b="1" dirty="0"/>
              <a:t>- SO multitasking</a:t>
            </a:r>
            <a:r>
              <a:rPr lang="it-IT" sz="2000" dirty="0"/>
              <a:t>, in care programele existente in memorie au un obiectiv comun si isi sincronizeaza activitatile</a:t>
            </a:r>
            <a:r>
              <a:rPr lang="it-IT" sz="2000" dirty="0" smtClean="0"/>
              <a:t>.</a:t>
            </a:r>
          </a:p>
          <a:p>
            <a:endParaRPr lang="it-IT" sz="2000" dirty="0"/>
          </a:p>
          <a:p>
            <a:r>
              <a:rPr lang="it-IT" sz="2000" dirty="0"/>
              <a:t>Exp: UNIX si WINDOWS sunt multitasking, MS-DOS este un hibrid.</a:t>
            </a:r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5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128016"/>
            <a:ext cx="7729728" cy="56692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continuare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1636776"/>
            <a:ext cx="7729728" cy="41032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5) </a:t>
            </a:r>
            <a:r>
              <a:rPr lang="en-US" dirty="0" err="1"/>
              <a:t>Numarul</a:t>
            </a:r>
            <a:r>
              <a:rPr lang="en-US" dirty="0"/>
              <a:t> de </a:t>
            </a:r>
            <a:r>
              <a:rPr lang="en-US" dirty="0" err="1"/>
              <a:t>utilizatori</a:t>
            </a:r>
            <a:r>
              <a:rPr lang="en-US" dirty="0"/>
              <a:t> </a:t>
            </a:r>
            <a:r>
              <a:rPr lang="en-US" dirty="0" err="1"/>
              <a:t>simultani</a:t>
            </a:r>
            <a:r>
              <a:rPr lang="en-US" dirty="0"/>
              <a:t> </a:t>
            </a:r>
            <a:r>
              <a:rPr lang="en-US" dirty="0" err="1"/>
              <a:t>ai</a:t>
            </a:r>
            <a:r>
              <a:rPr lang="en-US" dirty="0"/>
              <a:t> SO</a:t>
            </a:r>
          </a:p>
          <a:p>
            <a:endParaRPr lang="en-US" dirty="0"/>
          </a:p>
          <a:p>
            <a:r>
              <a:rPr lang="en-US" dirty="0"/>
              <a:t>- SO </a:t>
            </a:r>
            <a:r>
              <a:rPr lang="en-US" dirty="0" err="1"/>
              <a:t>monouser</a:t>
            </a:r>
            <a:r>
              <a:rPr lang="en-US" dirty="0"/>
              <a:t> ( cu un </a:t>
            </a:r>
            <a:r>
              <a:rPr lang="en-US" dirty="0" err="1"/>
              <a:t>singur</a:t>
            </a:r>
            <a:r>
              <a:rPr lang="en-US" dirty="0"/>
              <a:t> </a:t>
            </a:r>
            <a:r>
              <a:rPr lang="en-US" dirty="0" err="1"/>
              <a:t>utilizator</a:t>
            </a:r>
            <a:r>
              <a:rPr lang="en-US" dirty="0"/>
              <a:t>) ;</a:t>
            </a:r>
          </a:p>
          <a:p>
            <a:endParaRPr lang="en-US" dirty="0"/>
          </a:p>
          <a:p>
            <a:r>
              <a:rPr lang="en-US" dirty="0"/>
              <a:t>- SO multiuser (cu </a:t>
            </a:r>
            <a:r>
              <a:rPr lang="en-US" dirty="0" err="1"/>
              <a:t>mai</a:t>
            </a:r>
            <a:r>
              <a:rPr lang="en-US" dirty="0"/>
              <a:t> multi </a:t>
            </a:r>
            <a:r>
              <a:rPr lang="en-US" dirty="0" err="1"/>
              <a:t>utilizatori</a:t>
            </a:r>
            <a:r>
              <a:rPr lang="en-US" dirty="0"/>
              <a:t>),</a:t>
            </a:r>
          </a:p>
          <a:p>
            <a:endParaRPr lang="en-US" dirty="0"/>
          </a:p>
          <a:p>
            <a:r>
              <a:rPr lang="en-US" dirty="0" err="1"/>
              <a:t>Exp</a:t>
            </a:r>
            <a:r>
              <a:rPr lang="en-US" dirty="0"/>
              <a:t> : UNIX </a:t>
            </a:r>
            <a:r>
              <a:rPr lang="en-US" dirty="0" err="1"/>
              <a:t>si</a:t>
            </a:r>
            <a:r>
              <a:rPr lang="en-US" dirty="0"/>
              <a:t> WINDOWS </a:t>
            </a:r>
            <a:r>
              <a:rPr lang="en-US" dirty="0" err="1"/>
              <a:t>sunt</a:t>
            </a:r>
            <a:r>
              <a:rPr lang="en-US" dirty="0"/>
              <a:t> multiuser, MS-DOS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monouser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66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0"/>
            <a:ext cx="7729728" cy="53035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continuare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3936" y="1124712"/>
            <a:ext cx="8942832" cy="5358384"/>
          </a:xfrm>
        </p:spPr>
        <p:txBody>
          <a:bodyPr>
            <a:normAutofit/>
          </a:bodyPr>
          <a:lstStyle/>
          <a:p>
            <a:r>
              <a:rPr lang="en-US" dirty="0"/>
              <a:t>6</a:t>
            </a:r>
            <a:r>
              <a:rPr lang="en-US" dirty="0" smtClean="0"/>
              <a:t>) </a:t>
            </a:r>
            <a:r>
              <a:rPr lang="en-US" dirty="0" err="1"/>
              <a:t>Modul</a:t>
            </a:r>
            <a:r>
              <a:rPr lang="en-US" dirty="0"/>
              <a:t> de </a:t>
            </a:r>
            <a:r>
              <a:rPr lang="en-US" dirty="0" err="1"/>
              <a:t>utilizare</a:t>
            </a:r>
            <a:r>
              <a:rPr lang="en-US" dirty="0"/>
              <a:t> a </a:t>
            </a:r>
            <a:r>
              <a:rPr lang="en-US" dirty="0" err="1"/>
              <a:t>resurselor</a:t>
            </a:r>
            <a:endParaRPr lang="en-US" dirty="0"/>
          </a:p>
          <a:p>
            <a:endParaRPr lang="en-US" dirty="0"/>
          </a:p>
          <a:p>
            <a:r>
              <a:rPr lang="en-US" dirty="0"/>
              <a:t>-SO cu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alocate</a:t>
            </a:r>
            <a:r>
              <a:rPr lang="en-US" dirty="0"/>
              <a:t> (</a:t>
            </a:r>
            <a:r>
              <a:rPr lang="en-US" dirty="0" err="1"/>
              <a:t>resursele</a:t>
            </a:r>
            <a:r>
              <a:rPr lang="en-US" dirty="0"/>
              <a:t> </a:t>
            </a:r>
            <a:r>
              <a:rPr lang="en-US" dirty="0" err="1"/>
              <a:t>alocate</a:t>
            </a:r>
            <a:r>
              <a:rPr lang="en-US" dirty="0"/>
              <a:t> </a:t>
            </a:r>
            <a:r>
              <a:rPr lang="en-US" dirty="0" err="1"/>
              <a:t>proceselor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alocate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toata</a:t>
            </a:r>
            <a:r>
              <a:rPr lang="en-US" dirty="0"/>
              <a:t> </a:t>
            </a:r>
            <a:r>
              <a:rPr lang="en-US" dirty="0" err="1"/>
              <a:t>desfasurarea</a:t>
            </a:r>
            <a:r>
              <a:rPr lang="en-US" dirty="0"/>
              <a:t> </a:t>
            </a:r>
            <a:r>
              <a:rPr lang="en-US" dirty="0" err="1"/>
              <a:t>executiei</a:t>
            </a:r>
            <a:r>
              <a:rPr lang="en-US" dirty="0"/>
              <a:t>) ;</a:t>
            </a:r>
          </a:p>
          <a:p>
            <a:endParaRPr lang="en-US" dirty="0"/>
          </a:p>
          <a:p>
            <a:r>
              <a:rPr lang="en-US" dirty="0"/>
              <a:t>-SO in </a:t>
            </a:r>
            <a:r>
              <a:rPr lang="en-US" dirty="0" err="1"/>
              <a:t>timp</a:t>
            </a:r>
            <a:r>
              <a:rPr lang="en-US" dirty="0"/>
              <a:t> real (permit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executarii</a:t>
            </a:r>
            <a:r>
              <a:rPr lang="en-US" dirty="0"/>
              <a:t> </a:t>
            </a:r>
            <a:r>
              <a:rPr lang="en-US" dirty="0" err="1"/>
              <a:t>proceselor</a:t>
            </a:r>
            <a:r>
              <a:rPr lang="en-US" dirty="0"/>
              <a:t> in </a:t>
            </a:r>
            <a:r>
              <a:rPr lang="en-US" dirty="0" err="1"/>
              <a:t>interiorul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interval de </a:t>
            </a:r>
            <a:r>
              <a:rPr lang="en-US" dirty="0" err="1"/>
              <a:t>timp</a:t>
            </a:r>
            <a:r>
              <a:rPr lang="en-US" dirty="0"/>
              <a:t> </a:t>
            </a:r>
            <a:r>
              <a:rPr lang="en-US" dirty="0" err="1"/>
              <a:t>specificat</a:t>
            </a:r>
            <a:r>
              <a:rPr lang="en-US" dirty="0"/>
              <a:t>);</a:t>
            </a:r>
          </a:p>
          <a:p>
            <a:r>
              <a:rPr lang="en-US" dirty="0"/>
              <a:t>SO in </a:t>
            </a:r>
            <a:r>
              <a:rPr lang="en-US" dirty="0" err="1"/>
              <a:t>timp</a:t>
            </a:r>
            <a:r>
              <a:rPr lang="en-US" dirty="0"/>
              <a:t> real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utilizate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conducerea</a:t>
            </a:r>
            <a:r>
              <a:rPr lang="en-US" dirty="0"/>
              <a:t> </a:t>
            </a:r>
            <a:r>
              <a:rPr lang="en-US" dirty="0" err="1"/>
              <a:t>directa</a:t>
            </a:r>
            <a:r>
              <a:rPr lang="en-US" dirty="0"/>
              <a:t>, </a:t>
            </a:r>
            <a:r>
              <a:rPr lang="en-US" dirty="0" err="1"/>
              <a:t>interactiva</a:t>
            </a:r>
            <a:r>
              <a:rPr lang="en-US" dirty="0"/>
              <a:t>, a </a:t>
            </a:r>
            <a:r>
              <a:rPr lang="en-US" dirty="0" err="1"/>
              <a:t>unui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tehnologic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a </a:t>
            </a:r>
            <a:r>
              <a:rPr lang="en-US" dirty="0" err="1"/>
              <a:t>altei</a:t>
            </a:r>
            <a:r>
              <a:rPr lang="en-US" dirty="0"/>
              <a:t> </a:t>
            </a:r>
            <a:r>
              <a:rPr lang="en-US" dirty="0" err="1"/>
              <a:t>aplicatii</a:t>
            </a:r>
            <a:r>
              <a:rPr lang="en-US" dirty="0"/>
              <a:t>. </a:t>
            </a:r>
            <a:r>
              <a:rPr lang="en-US" dirty="0" err="1"/>
              <a:t>Procesul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transmite</a:t>
            </a:r>
            <a:r>
              <a:rPr lang="en-US" dirty="0"/>
              <a:t> </a:t>
            </a:r>
            <a:r>
              <a:rPr lang="en-US" dirty="0" err="1"/>
              <a:t>catre</a:t>
            </a:r>
            <a:r>
              <a:rPr lang="en-US" dirty="0"/>
              <a:t> SO in </a:t>
            </a:r>
            <a:r>
              <a:rPr lang="en-US" dirty="0" err="1"/>
              <a:t>timp</a:t>
            </a:r>
            <a:r>
              <a:rPr lang="en-US" dirty="0"/>
              <a:t> real </a:t>
            </a:r>
            <a:r>
              <a:rPr lang="en-US" dirty="0" err="1"/>
              <a:t>parametrii</a:t>
            </a:r>
            <a:r>
              <a:rPr lang="en-US" dirty="0"/>
              <a:t> </a:t>
            </a:r>
            <a:r>
              <a:rPr lang="en-US" dirty="0" err="1"/>
              <a:t>procesului</a:t>
            </a:r>
            <a:r>
              <a:rPr lang="en-US" dirty="0"/>
              <a:t> </a:t>
            </a:r>
            <a:r>
              <a:rPr lang="en-US" dirty="0" err="1"/>
              <a:t>iar</a:t>
            </a:r>
            <a:r>
              <a:rPr lang="en-US" dirty="0"/>
              <a:t> SO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transmite</a:t>
            </a:r>
            <a:r>
              <a:rPr lang="en-US" dirty="0"/>
              <a:t> </a:t>
            </a:r>
            <a:r>
              <a:rPr lang="en-US" dirty="0" err="1"/>
              <a:t>catre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deciziile</a:t>
            </a:r>
            <a:r>
              <a:rPr lang="en-US" dirty="0"/>
              <a:t> </a:t>
            </a:r>
            <a:r>
              <a:rPr lang="en-US" dirty="0" err="1"/>
              <a:t>luate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-SO cu </a:t>
            </a:r>
            <a:r>
              <a:rPr lang="en-US" dirty="0" err="1"/>
              <a:t>resurse</a:t>
            </a:r>
            <a:r>
              <a:rPr lang="en-US" dirty="0"/>
              <a:t> </a:t>
            </a:r>
            <a:r>
              <a:rPr lang="en-US" dirty="0" err="1"/>
              <a:t>partajate</a:t>
            </a:r>
            <a:r>
              <a:rPr lang="en-US" dirty="0"/>
              <a:t> (</a:t>
            </a:r>
            <a:r>
              <a:rPr lang="en-US" dirty="0" err="1"/>
              <a:t>resursele</a:t>
            </a:r>
            <a:r>
              <a:rPr lang="en-US" dirty="0"/>
              <a:t> </a:t>
            </a:r>
            <a:r>
              <a:rPr lang="en-US" dirty="0" err="1"/>
              <a:t>necesare</a:t>
            </a:r>
            <a:r>
              <a:rPr lang="en-US" dirty="0"/>
              <a:t> </a:t>
            </a:r>
            <a:r>
              <a:rPr lang="en-US" dirty="0" err="1"/>
              <a:t>proceselor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afectate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 periodic,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durata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cuante</a:t>
            </a:r>
            <a:r>
              <a:rPr lang="en-US" dirty="0"/>
              <a:t> de </a:t>
            </a:r>
            <a:r>
              <a:rPr lang="en-US" dirty="0" err="1"/>
              <a:t>timp</a:t>
            </a:r>
            <a:r>
              <a:rPr lang="en-US" dirty="0"/>
              <a:t>).</a:t>
            </a:r>
          </a:p>
          <a:p>
            <a:endParaRPr lang="en-US" dirty="0"/>
          </a:p>
          <a:p>
            <a:r>
              <a:rPr lang="en-US" dirty="0" err="1"/>
              <a:t>Daca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</a:t>
            </a:r>
            <a:r>
              <a:rPr lang="en-US" dirty="0" err="1"/>
              <a:t>partajata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timpul</a:t>
            </a:r>
            <a:r>
              <a:rPr lang="en-US" dirty="0"/>
              <a:t> </a:t>
            </a:r>
            <a:r>
              <a:rPr lang="en-US" dirty="0" err="1"/>
              <a:t>unitatii</a:t>
            </a:r>
            <a:r>
              <a:rPr lang="en-US" dirty="0"/>
              <a:t> </a:t>
            </a:r>
            <a:r>
              <a:rPr lang="en-US" dirty="0" err="1"/>
              <a:t>centrale</a:t>
            </a:r>
            <a:r>
              <a:rPr lang="en-US" dirty="0"/>
              <a:t>, SO </a:t>
            </a:r>
            <a:r>
              <a:rPr lang="en-US" dirty="0" err="1"/>
              <a:t>devine</a:t>
            </a:r>
            <a:r>
              <a:rPr lang="en-US" dirty="0"/>
              <a:t> </a:t>
            </a:r>
            <a:r>
              <a:rPr lang="en-US" dirty="0" err="1"/>
              <a:t>partajat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42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128016"/>
            <a:ext cx="7729728" cy="63093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continuare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1399032"/>
            <a:ext cx="7729728" cy="4928616"/>
          </a:xfrm>
        </p:spPr>
        <p:txBody>
          <a:bodyPr>
            <a:normAutofit/>
          </a:bodyPr>
          <a:lstStyle/>
          <a:p>
            <a:r>
              <a:rPr lang="en-US" dirty="0" smtClean="0"/>
              <a:t>7) </a:t>
            </a:r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in care se face </a:t>
            </a:r>
            <a:r>
              <a:rPr lang="en-US" dirty="0" err="1"/>
              <a:t>accesul</a:t>
            </a:r>
            <a:r>
              <a:rPr lang="en-US" dirty="0"/>
              <a:t> la </a:t>
            </a:r>
            <a:r>
              <a:rPr lang="en-US" dirty="0" err="1"/>
              <a:t>resursele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 </a:t>
            </a:r>
            <a:r>
              <a:rPr lang="en-US" dirty="0" err="1"/>
              <a:t>clasificarea</a:t>
            </a:r>
            <a:r>
              <a:rPr lang="en-US" dirty="0"/>
              <a:t> </a:t>
            </a:r>
            <a:r>
              <a:rPr lang="en-US" dirty="0" err="1"/>
              <a:t>sistemelor</a:t>
            </a:r>
            <a:r>
              <a:rPr lang="en-US" dirty="0"/>
              <a:t> de </a:t>
            </a:r>
            <a:r>
              <a:rPr lang="en-US" dirty="0" err="1"/>
              <a:t>operare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urmatoarea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accesul</a:t>
            </a:r>
            <a:r>
              <a:rPr lang="en-US" dirty="0"/>
              <a:t> direct (</a:t>
            </a:r>
            <a:r>
              <a:rPr lang="en-US" dirty="0" err="1"/>
              <a:t>caz</a:t>
            </a:r>
            <a:r>
              <a:rPr lang="en-US" dirty="0"/>
              <a:t> particular SO in </a:t>
            </a:r>
            <a:r>
              <a:rPr lang="en-US" dirty="0" err="1"/>
              <a:t>timp</a:t>
            </a:r>
            <a:r>
              <a:rPr lang="en-US" dirty="0"/>
              <a:t> real, </a:t>
            </a:r>
            <a:r>
              <a:rPr lang="en-US" dirty="0" err="1"/>
              <a:t>cand</a:t>
            </a:r>
            <a:r>
              <a:rPr lang="en-US" dirty="0"/>
              <a:t> se </a:t>
            </a:r>
            <a:r>
              <a:rPr lang="en-US" dirty="0" err="1"/>
              <a:t>cere</a:t>
            </a:r>
            <a:r>
              <a:rPr lang="en-US" dirty="0"/>
              <a:t> o </a:t>
            </a:r>
            <a:r>
              <a:rPr lang="en-US" dirty="0" err="1"/>
              <a:t>valoare</a:t>
            </a:r>
            <a:r>
              <a:rPr lang="en-US" dirty="0"/>
              <a:t> </a:t>
            </a:r>
            <a:r>
              <a:rPr lang="en-US" dirty="0" err="1"/>
              <a:t>partajabila</a:t>
            </a:r>
            <a:r>
              <a:rPr lang="en-US" dirty="0"/>
              <a:t> maxima a </a:t>
            </a:r>
            <a:r>
              <a:rPr lang="en-US" dirty="0" err="1"/>
              <a:t>timpului</a:t>
            </a:r>
            <a:r>
              <a:rPr lang="en-US" dirty="0"/>
              <a:t> de </a:t>
            </a:r>
            <a:r>
              <a:rPr lang="en-US" dirty="0" err="1"/>
              <a:t>raspuns</a:t>
            </a:r>
            <a:r>
              <a:rPr lang="en-US" dirty="0"/>
              <a:t>) ;</a:t>
            </a:r>
          </a:p>
          <a:p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accesul</a:t>
            </a:r>
            <a:r>
              <a:rPr lang="en-US" dirty="0"/>
              <a:t> </a:t>
            </a:r>
            <a:r>
              <a:rPr lang="en-US" dirty="0" err="1"/>
              <a:t>multiplu</a:t>
            </a:r>
            <a:r>
              <a:rPr lang="en-US" dirty="0"/>
              <a:t> (</a:t>
            </a:r>
            <a:r>
              <a:rPr lang="en-US" dirty="0" err="1"/>
              <a:t>acces</a:t>
            </a:r>
            <a:r>
              <a:rPr lang="en-US" dirty="0"/>
              <a:t> la </a:t>
            </a:r>
            <a:r>
              <a:rPr lang="en-US" dirty="0" err="1"/>
              <a:t>resursele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un mare </a:t>
            </a:r>
            <a:r>
              <a:rPr lang="en-US" dirty="0" err="1"/>
              <a:t>numar</a:t>
            </a:r>
            <a:r>
              <a:rPr lang="en-US" dirty="0"/>
              <a:t> de </a:t>
            </a:r>
            <a:r>
              <a:rPr lang="en-US" dirty="0" err="1"/>
              <a:t>utilizatori</a:t>
            </a:r>
            <a:r>
              <a:rPr lang="en-US" dirty="0"/>
              <a:t>) ;</a:t>
            </a:r>
          </a:p>
          <a:p>
            <a:endParaRPr lang="en-US" dirty="0"/>
          </a:p>
          <a:p>
            <a:r>
              <a:rPr lang="en-US" dirty="0"/>
              <a:t>- time sharing (</a:t>
            </a:r>
            <a:r>
              <a:rPr lang="en-US" dirty="0" err="1"/>
              <a:t>alocarea</a:t>
            </a:r>
            <a:r>
              <a:rPr lang="en-US" dirty="0"/>
              <a:t> </a:t>
            </a:r>
            <a:r>
              <a:rPr lang="en-US" dirty="0" err="1"/>
              <a:t>timpului</a:t>
            </a:r>
            <a:r>
              <a:rPr lang="en-US" dirty="0"/>
              <a:t> se face </a:t>
            </a:r>
            <a:r>
              <a:rPr lang="en-US" dirty="0" err="1"/>
              <a:t>pe</a:t>
            </a:r>
            <a:r>
              <a:rPr lang="en-US" dirty="0"/>
              <a:t> o </a:t>
            </a:r>
            <a:r>
              <a:rPr lang="en-US" dirty="0" err="1"/>
              <a:t>cuanta</a:t>
            </a:r>
            <a:r>
              <a:rPr lang="en-US" dirty="0"/>
              <a:t> de </a:t>
            </a:r>
            <a:r>
              <a:rPr lang="en-US" dirty="0" err="1"/>
              <a:t>timp</a:t>
            </a:r>
            <a:r>
              <a:rPr lang="en-US" dirty="0"/>
              <a:t>) ;</a:t>
            </a:r>
          </a:p>
          <a:p>
            <a:endParaRPr lang="en-US" dirty="0"/>
          </a:p>
          <a:p>
            <a:r>
              <a:rPr lang="en-US" dirty="0"/>
              <a:t>- la </a:t>
            </a:r>
            <a:r>
              <a:rPr lang="en-US" dirty="0" err="1"/>
              <a:t>distanta</a:t>
            </a:r>
            <a:r>
              <a:rPr lang="en-US" dirty="0"/>
              <a:t> (</a:t>
            </a:r>
            <a:r>
              <a:rPr lang="en-US" dirty="0" err="1"/>
              <a:t>prelucrarea</a:t>
            </a:r>
            <a:r>
              <a:rPr lang="en-US" dirty="0"/>
              <a:t> se face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date </a:t>
            </a:r>
            <a:r>
              <a:rPr lang="en-US" dirty="0" err="1"/>
              <a:t>distribuite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dispersate</a:t>
            </a:r>
            <a:r>
              <a:rPr lang="en-US" dirty="0"/>
              <a:t> </a:t>
            </a:r>
            <a:r>
              <a:rPr lang="en-US" dirty="0" err="1"/>
              <a:t>geografic</a:t>
            </a:r>
            <a:r>
              <a:rPr lang="en-US" dirty="0"/>
              <a:t>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347472"/>
            <a:ext cx="7729728" cy="5212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continuare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1335024"/>
            <a:ext cx="7729728" cy="44050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8) </a:t>
            </a:r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structura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, </a:t>
            </a:r>
            <a:r>
              <a:rPr lang="en-US" dirty="0" err="1"/>
              <a:t>sistemele</a:t>
            </a:r>
            <a:r>
              <a:rPr lang="en-US" dirty="0"/>
              <a:t> de </a:t>
            </a:r>
            <a:r>
              <a:rPr lang="en-US" dirty="0" err="1"/>
              <a:t>operare</a:t>
            </a:r>
            <a:r>
              <a:rPr lang="en-US" dirty="0"/>
              <a:t> se </a:t>
            </a:r>
            <a:r>
              <a:rPr lang="en-US" dirty="0" err="1"/>
              <a:t>clasifica</a:t>
            </a:r>
            <a:r>
              <a:rPr lang="en-US" dirty="0"/>
              <a:t> in :</a:t>
            </a:r>
          </a:p>
          <a:p>
            <a:endParaRPr lang="en-US" dirty="0"/>
          </a:p>
          <a:p>
            <a:r>
              <a:rPr lang="en-US" dirty="0"/>
              <a:t>-SO </a:t>
            </a:r>
            <a:r>
              <a:rPr lang="en-US" dirty="0" err="1"/>
              <a:t>modulare</a:t>
            </a:r>
            <a:r>
              <a:rPr lang="en-US" dirty="0"/>
              <a:t> , </a:t>
            </a:r>
            <a:r>
              <a:rPr lang="en-US" dirty="0" err="1"/>
              <a:t>formate</a:t>
            </a:r>
            <a:r>
              <a:rPr lang="en-US" dirty="0"/>
              <a:t> din </a:t>
            </a:r>
            <a:r>
              <a:rPr lang="en-US" dirty="0" err="1"/>
              <a:t>entitati</a:t>
            </a:r>
            <a:r>
              <a:rPr lang="en-US" dirty="0"/>
              <a:t> cu </a:t>
            </a:r>
            <a:r>
              <a:rPr lang="en-US" dirty="0" err="1"/>
              <a:t>roluri</a:t>
            </a:r>
            <a:r>
              <a:rPr lang="en-US" dirty="0"/>
              <a:t> bine definite ;</a:t>
            </a:r>
          </a:p>
          <a:p>
            <a:endParaRPr lang="en-US" dirty="0"/>
          </a:p>
          <a:p>
            <a:r>
              <a:rPr lang="en-US" dirty="0"/>
              <a:t>-SO </a:t>
            </a:r>
            <a:r>
              <a:rPr lang="en-US" dirty="0" err="1"/>
              <a:t>ierarhizate</a:t>
            </a:r>
            <a:r>
              <a:rPr lang="en-US" dirty="0"/>
              <a:t>, in care o </a:t>
            </a:r>
            <a:r>
              <a:rPr lang="en-US" dirty="0" err="1"/>
              <a:t>entitate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folosi</a:t>
            </a:r>
            <a:r>
              <a:rPr lang="en-US" dirty="0"/>
              <a:t> </a:t>
            </a:r>
            <a:r>
              <a:rPr lang="en-US" dirty="0" err="1"/>
              <a:t>componente</a:t>
            </a:r>
            <a:r>
              <a:rPr lang="en-US" dirty="0"/>
              <a:t> de </a:t>
            </a:r>
            <a:r>
              <a:rPr lang="en-US" dirty="0" err="1"/>
              <a:t>nivel</a:t>
            </a:r>
            <a:r>
              <a:rPr lang="en-US" dirty="0"/>
              <a:t> inferior (de </a:t>
            </a:r>
            <a:r>
              <a:rPr lang="en-US" dirty="0" err="1"/>
              <a:t>exemplu</a:t>
            </a:r>
            <a:r>
              <a:rPr lang="en-US" dirty="0"/>
              <a:t>, </a:t>
            </a:r>
            <a:r>
              <a:rPr lang="en-US" dirty="0" err="1"/>
              <a:t>partea</a:t>
            </a:r>
            <a:r>
              <a:rPr lang="en-US" dirty="0"/>
              <a:t> de </a:t>
            </a:r>
            <a:r>
              <a:rPr lang="en-US" dirty="0" err="1"/>
              <a:t>serviciu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folosi</a:t>
            </a:r>
            <a:r>
              <a:rPr lang="en-US" dirty="0"/>
              <a:t> </a:t>
            </a:r>
            <a:r>
              <a:rPr lang="en-US" dirty="0" err="1"/>
              <a:t>partea</a:t>
            </a:r>
            <a:r>
              <a:rPr lang="en-US" dirty="0"/>
              <a:t> de control);</a:t>
            </a:r>
          </a:p>
          <a:p>
            <a:endParaRPr lang="en-US" dirty="0"/>
          </a:p>
          <a:p>
            <a:r>
              <a:rPr lang="en-US" dirty="0"/>
              <a:t>-SO </a:t>
            </a:r>
            <a:r>
              <a:rPr lang="en-US" dirty="0" err="1"/>
              <a:t>portabile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care </a:t>
            </a:r>
            <a:r>
              <a:rPr lang="en-US" dirty="0" err="1"/>
              <a:t>efortul</a:t>
            </a:r>
            <a:r>
              <a:rPr lang="en-US" dirty="0"/>
              <a:t> de a </a:t>
            </a:r>
            <a:r>
              <a:rPr lang="en-US" dirty="0" err="1"/>
              <a:t>trece</a:t>
            </a:r>
            <a:r>
              <a:rPr lang="en-US" dirty="0"/>
              <a:t> SO de </a:t>
            </a:r>
            <a:r>
              <a:rPr lang="en-US" dirty="0" err="1"/>
              <a:t>pe</a:t>
            </a:r>
            <a:r>
              <a:rPr lang="en-US" dirty="0"/>
              <a:t> un calculator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altul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mic, </a:t>
            </a:r>
            <a:r>
              <a:rPr lang="en-US" dirty="0" err="1"/>
              <a:t>mai</a:t>
            </a:r>
            <a:r>
              <a:rPr lang="en-US" dirty="0"/>
              <a:t> mic </a:t>
            </a:r>
            <a:r>
              <a:rPr lang="en-US" dirty="0" err="1"/>
              <a:t>decat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 de a-l </a:t>
            </a:r>
            <a:r>
              <a:rPr lang="en-US" dirty="0" err="1"/>
              <a:t>rescrie</a:t>
            </a:r>
            <a:r>
              <a:rPr lang="en-US" dirty="0"/>
              <a:t> .</a:t>
            </a:r>
          </a:p>
          <a:p>
            <a:endParaRPr lang="en-US" dirty="0"/>
          </a:p>
          <a:p>
            <a:r>
              <a:rPr lang="en-US" dirty="0" err="1"/>
              <a:t>Sistemele</a:t>
            </a:r>
            <a:r>
              <a:rPr lang="en-US" dirty="0"/>
              <a:t> UNIX </a:t>
            </a:r>
            <a:r>
              <a:rPr lang="en-US" dirty="0" err="1"/>
              <a:t>si</a:t>
            </a:r>
            <a:r>
              <a:rPr lang="en-US" dirty="0"/>
              <a:t> WINDOWS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portabile</a:t>
            </a:r>
            <a:r>
              <a:rPr lang="en-US" dirty="0"/>
              <a:t>. </a:t>
            </a:r>
            <a:r>
              <a:rPr lang="en-US" dirty="0" err="1"/>
              <a:t>Cele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vechi</a:t>
            </a:r>
            <a:r>
              <a:rPr lang="en-US" dirty="0"/>
              <a:t>, de </a:t>
            </a:r>
            <a:r>
              <a:rPr lang="en-US" dirty="0" err="1"/>
              <a:t>exemplu</a:t>
            </a:r>
            <a:r>
              <a:rPr lang="en-US" dirty="0"/>
              <a:t> RSX, nu </a:t>
            </a:r>
            <a:r>
              <a:rPr lang="en-US" dirty="0" err="1"/>
              <a:t>erau</a:t>
            </a:r>
            <a:r>
              <a:rPr lang="en-US" dirty="0"/>
              <a:t> </a:t>
            </a:r>
            <a:r>
              <a:rPr lang="en-US" dirty="0" err="1"/>
              <a:t>portabile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Definitie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/>
              <a:t> </a:t>
            </a:r>
            <a:r>
              <a:rPr lang="it-IT" sz="2800" dirty="0"/>
              <a:t>Un sistem de operare reprezinta un ansamblu de proceduri manuale si de module program cu ajutorul carora se gestioneaza resursele sitemului de calcul si se realizeaza o interfata intre masina fizica si utilizator.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041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128016"/>
            <a:ext cx="7729728" cy="4389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continuare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722376"/>
            <a:ext cx="7729728" cy="59618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9) </a:t>
            </a:r>
            <a:r>
              <a:rPr lang="en-US" dirty="0" err="1" smtClean="0"/>
              <a:t>După</a:t>
            </a:r>
            <a:r>
              <a:rPr lang="en-US" dirty="0" smtClean="0"/>
              <a:t> </a:t>
            </a:r>
            <a:r>
              <a:rPr lang="en-US" dirty="0" err="1"/>
              <a:t>configuraţia</a:t>
            </a:r>
            <a:r>
              <a:rPr lang="en-US" dirty="0"/>
              <a:t> hardware </a:t>
            </a:r>
            <a:r>
              <a:rPr lang="en-US" dirty="0" err="1"/>
              <a:t>deservită</a:t>
            </a:r>
            <a:r>
              <a:rPr lang="en-US" dirty="0"/>
              <a:t>, </a:t>
            </a:r>
            <a:r>
              <a:rPr lang="en-US" dirty="0" err="1"/>
              <a:t>sistemele</a:t>
            </a:r>
            <a:r>
              <a:rPr lang="en-US" dirty="0"/>
              <a:t> de </a:t>
            </a:r>
            <a:r>
              <a:rPr lang="en-US" dirty="0" err="1"/>
              <a:t>operare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:</a:t>
            </a:r>
          </a:p>
          <a:p>
            <a:r>
              <a:rPr lang="ru-RU" dirty="0" smtClean="0"/>
              <a:t>- </a:t>
            </a:r>
            <a:r>
              <a:rPr lang="en-US" dirty="0" smtClean="0"/>
              <a:t> </a:t>
            </a:r>
            <a:r>
              <a:rPr lang="en-US" b="1" i="1" dirty="0" err="1">
                <a:solidFill>
                  <a:srgbClr val="632035"/>
                </a:solidFill>
                <a:latin typeface="Verdana" panose="020B0604030504040204" pitchFamily="34" charset="0"/>
              </a:rPr>
              <a:t>Sisteme</a:t>
            </a:r>
            <a:r>
              <a:rPr lang="en-US" b="1" i="1" dirty="0">
                <a:solidFill>
                  <a:srgbClr val="632035"/>
                </a:solidFill>
                <a:latin typeface="Verdana" panose="020B0604030504040204" pitchFamily="34" charset="0"/>
              </a:rPr>
              <a:t> de </a:t>
            </a:r>
            <a:r>
              <a:rPr lang="en-US" b="1" i="1" dirty="0" err="1">
                <a:solidFill>
                  <a:srgbClr val="632035"/>
                </a:solidFill>
                <a:latin typeface="Verdana" panose="020B0604030504040204" pitchFamily="34" charset="0"/>
              </a:rPr>
              <a:t>operare</a:t>
            </a:r>
            <a:r>
              <a:rPr lang="en-US" b="1" i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b="1" i="1" dirty="0" err="1">
                <a:solidFill>
                  <a:srgbClr val="632035"/>
                </a:solidFill>
                <a:latin typeface="Verdana" panose="020B0604030504040204" pitchFamily="34" charset="0"/>
              </a:rPr>
              <a:t>pentru</a:t>
            </a:r>
            <a:r>
              <a:rPr lang="en-US" b="1" i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b="1" i="1" dirty="0" err="1">
                <a:solidFill>
                  <a:srgbClr val="632035"/>
                </a:solidFill>
                <a:latin typeface="Verdana" panose="020B0604030504040204" pitchFamily="34" charset="0"/>
              </a:rPr>
              <a:t>microcalculatoare</a:t>
            </a:r>
            <a:endParaRPr lang="en-US" b="1" dirty="0">
              <a:solidFill>
                <a:srgbClr val="632035"/>
              </a:solidFill>
              <a:latin typeface="Verdana" panose="020B060403050404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Sunt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puternic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interactive.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Au un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limbaj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de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comandă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accesibil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şi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unele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chiar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interfeţe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grafice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Unele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dintre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ele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sunt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multiuser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şi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multitasking. 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Sunt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uşor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configurabile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,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oferind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proceduri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automate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pentru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instalarea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şi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încărcarea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sistemului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de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operare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. 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Ocupă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un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spaţiu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redus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în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memoria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internă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. </a:t>
            </a:r>
            <a:b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</a:br>
            <a:endParaRPr lang="en-US" sz="1800" b="1" dirty="0">
              <a:solidFill>
                <a:srgbClr val="632035"/>
              </a:solidFill>
              <a:latin typeface="Verdana" panose="020B060403050404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 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Suportă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dezvoltări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pentru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a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permite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conectarea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în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reţele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de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calculatoare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sau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ca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terminale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la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sistemele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de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operare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mari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. 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Au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funcţia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de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gestionare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a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informaţiei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dezvoltată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în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direcţia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manevrării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unui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număr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mare de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fişiere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de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mici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18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dimensiuni</a:t>
            </a:r>
            <a:r>
              <a:rPr lang="en-US" sz="1800" b="1" dirty="0">
                <a:solidFill>
                  <a:srgbClr val="632035"/>
                </a:solidFill>
                <a:latin typeface="Verdana" panose="020B0604030504040204" pitchFamily="34" charset="0"/>
              </a:rPr>
              <a:t>. 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12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82296"/>
            <a:ext cx="7729728" cy="57607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continuare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868680"/>
            <a:ext cx="7729728" cy="552297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- </a:t>
            </a:r>
            <a:r>
              <a:rPr lang="en-US" sz="2000" b="1" i="1" dirty="0" err="1" smtClean="0">
                <a:solidFill>
                  <a:srgbClr val="632035"/>
                </a:solidFill>
                <a:latin typeface="Verdana" panose="020B0604030504040204" pitchFamily="34" charset="0"/>
              </a:rPr>
              <a:t>Sisteme</a:t>
            </a:r>
            <a:r>
              <a:rPr lang="en-US" sz="2000" b="1" i="1" dirty="0" smtClean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i="1" dirty="0">
                <a:solidFill>
                  <a:srgbClr val="632035"/>
                </a:solidFill>
                <a:latin typeface="Verdana" panose="020B0604030504040204" pitchFamily="34" charset="0"/>
              </a:rPr>
              <a:t>de </a:t>
            </a:r>
            <a:r>
              <a:rPr lang="en-US" sz="2000" b="1" i="1" dirty="0" err="1">
                <a:solidFill>
                  <a:srgbClr val="632035"/>
                </a:solidFill>
                <a:latin typeface="Verdana" panose="020B0604030504040204" pitchFamily="34" charset="0"/>
              </a:rPr>
              <a:t>operare</a:t>
            </a:r>
            <a:r>
              <a:rPr lang="en-US" sz="2000" b="1" i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i="1" dirty="0" err="1">
                <a:solidFill>
                  <a:srgbClr val="632035"/>
                </a:solidFill>
                <a:latin typeface="Verdana" panose="020B0604030504040204" pitchFamily="34" charset="0"/>
              </a:rPr>
              <a:t>pentru</a:t>
            </a:r>
            <a:r>
              <a:rPr lang="en-US" sz="2000" b="1" i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i="1" dirty="0" err="1">
                <a:solidFill>
                  <a:srgbClr val="632035"/>
                </a:solidFill>
                <a:latin typeface="Verdana" panose="020B0604030504040204" pitchFamily="34" charset="0"/>
              </a:rPr>
              <a:t>minicalculatoare</a:t>
            </a:r>
            <a:r>
              <a:rPr lang="en-US" sz="2000" b="1" i="1" dirty="0">
                <a:solidFill>
                  <a:srgbClr val="632035"/>
                </a:solidFill>
                <a:latin typeface="Verdana" panose="020B0604030504040204" pitchFamily="34" charset="0"/>
              </a:rPr>
              <a:t>.</a:t>
            </a:r>
            <a:endParaRPr lang="en-US" sz="2000" b="1" dirty="0">
              <a:solidFill>
                <a:srgbClr val="632035"/>
              </a:solidFill>
              <a:latin typeface="Verdana" panose="020B060403050404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Sunt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interactive, multiuser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şi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multitasking.  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Folosesc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un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limbaj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de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comandă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pentru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utilizatori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avizaţi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Procedurile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de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instalare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sunt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mai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laborioase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. 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Sunt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mai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rigide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 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în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cazul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modificării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configuraţiei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hardware. 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Asigură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un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sistem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de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priorităţi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de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execuţie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dezvoltat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. </a:t>
            </a:r>
            <a:b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</a:br>
            <a:endParaRPr lang="en-US" sz="2000" b="1" dirty="0">
              <a:solidFill>
                <a:srgbClr val="632035"/>
              </a:solidFill>
              <a:latin typeface="Verdana" panose="020B060403050404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  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Oferă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un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sistem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complex de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protecţie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a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informaţiei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2152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109728"/>
            <a:ext cx="7729728" cy="52120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continuare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1280160"/>
            <a:ext cx="7729728" cy="4459867"/>
          </a:xfrm>
        </p:spPr>
        <p:txBody>
          <a:bodyPr/>
          <a:lstStyle/>
          <a:p>
            <a:r>
              <a:rPr lang="ru-RU" dirty="0" smtClean="0"/>
              <a:t>-  </a:t>
            </a:r>
            <a:r>
              <a:rPr lang="en-US" dirty="0" smtClean="0"/>
              <a:t> </a:t>
            </a:r>
            <a:r>
              <a:rPr lang="en-US" sz="2000" b="1" i="1" dirty="0" err="1">
                <a:solidFill>
                  <a:srgbClr val="632035"/>
                </a:solidFill>
                <a:latin typeface="Verdana" panose="020B0604030504040204" pitchFamily="34" charset="0"/>
              </a:rPr>
              <a:t>Sisteme</a:t>
            </a:r>
            <a:r>
              <a:rPr lang="en-US" sz="2000" b="1" i="1" dirty="0">
                <a:solidFill>
                  <a:srgbClr val="632035"/>
                </a:solidFill>
                <a:latin typeface="Verdana" panose="020B0604030504040204" pitchFamily="34" charset="0"/>
              </a:rPr>
              <a:t> de </a:t>
            </a:r>
            <a:r>
              <a:rPr lang="en-US" sz="2000" b="1" i="1" dirty="0" err="1">
                <a:solidFill>
                  <a:srgbClr val="632035"/>
                </a:solidFill>
                <a:latin typeface="Verdana" panose="020B0604030504040204" pitchFamily="34" charset="0"/>
              </a:rPr>
              <a:t>operare</a:t>
            </a:r>
            <a:r>
              <a:rPr lang="en-US" sz="2000" b="1" i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i="1" dirty="0" err="1">
                <a:solidFill>
                  <a:srgbClr val="632035"/>
                </a:solidFill>
                <a:latin typeface="Verdana" panose="020B0604030504040204" pitchFamily="34" charset="0"/>
              </a:rPr>
              <a:t>pentru</a:t>
            </a:r>
            <a:r>
              <a:rPr lang="en-US" sz="2000" b="1" i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i="1" dirty="0" err="1">
                <a:solidFill>
                  <a:srgbClr val="632035"/>
                </a:solidFill>
                <a:latin typeface="Verdana" panose="020B0604030504040204" pitchFamily="34" charset="0"/>
              </a:rPr>
              <a:t>calculatoare</a:t>
            </a:r>
            <a:r>
              <a:rPr lang="en-US" sz="2000" b="1" i="1" dirty="0">
                <a:solidFill>
                  <a:srgbClr val="632035"/>
                </a:solidFill>
                <a:latin typeface="Verdana" panose="020B0604030504040204" pitchFamily="34" charset="0"/>
              </a:rPr>
              <a:t> mainframe. </a:t>
            </a:r>
            <a:endParaRPr lang="en-US" sz="2000" b="1" dirty="0">
              <a:solidFill>
                <a:srgbClr val="632035"/>
              </a:solidFill>
              <a:latin typeface="Verdana" panose="020B060403050404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Sunt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sisteme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de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operare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seriale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sau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interactive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şi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multitasking.  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Limbajul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de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comandă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pentru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utilizatori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este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adresat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specialiştilor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. 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Gestionează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un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număr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mare de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echipamente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periferice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. 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Sunt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orientate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pentru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 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prelucrări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complexe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şi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pentru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volume </a:t>
            </a:r>
            <a:r>
              <a:rPr lang="en-US" sz="2000" b="1" dirty="0" err="1">
                <a:solidFill>
                  <a:srgbClr val="632035"/>
                </a:solidFill>
                <a:latin typeface="Verdana" panose="020B0604030504040204" pitchFamily="34" charset="0"/>
              </a:rPr>
              <a:t>mari</a:t>
            </a:r>
            <a:r>
              <a:rPr lang="en-US" sz="2000" b="1" dirty="0">
                <a:solidFill>
                  <a:srgbClr val="632035"/>
                </a:solidFill>
                <a:latin typeface="Verdana" panose="020B0604030504040204" pitchFamily="34" charset="0"/>
              </a:rPr>
              <a:t> de date.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9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228600"/>
            <a:ext cx="7729728" cy="1088136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Componentele</a:t>
            </a:r>
            <a:r>
              <a:rPr lang="en-US" b="1" dirty="0"/>
              <a:t> </a:t>
            </a:r>
            <a:r>
              <a:rPr lang="en-US" b="1" dirty="0" err="1"/>
              <a:t>sistemului</a:t>
            </a:r>
            <a:r>
              <a:rPr lang="en-US" b="1" dirty="0"/>
              <a:t> de </a:t>
            </a:r>
            <a:r>
              <a:rPr lang="en-US" b="1" dirty="0" err="1"/>
              <a:t>operare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1993392"/>
            <a:ext cx="7729728" cy="4617720"/>
          </a:xfrm>
        </p:spPr>
        <p:txBody>
          <a:bodyPr>
            <a:normAutofit/>
          </a:bodyPr>
          <a:lstStyle/>
          <a:p>
            <a:r>
              <a:rPr lang="en-US" b="1" u="sng" dirty="0" err="1"/>
              <a:t>Nucleul</a:t>
            </a:r>
            <a:endParaRPr lang="en-US" b="1" dirty="0"/>
          </a:p>
          <a:p>
            <a:r>
              <a:rPr lang="en-US" dirty="0" err="1">
                <a:solidFill>
                  <a:srgbClr val="404040"/>
                </a:solidFill>
                <a:latin typeface="Roboto"/>
              </a:rPr>
              <a:t>Nucleul</a:t>
            </a:r>
            <a:r>
              <a:rPr lang="en-US" dirty="0">
                <a:solidFill>
                  <a:srgbClr val="404040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Roboto"/>
              </a:rPr>
              <a:t>conţine</a:t>
            </a:r>
            <a:r>
              <a:rPr lang="en-US" dirty="0">
                <a:solidFill>
                  <a:srgbClr val="404040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Roboto"/>
              </a:rPr>
              <a:t>toate</a:t>
            </a:r>
            <a:r>
              <a:rPr lang="en-US" dirty="0">
                <a:solidFill>
                  <a:srgbClr val="404040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Roboto"/>
              </a:rPr>
              <a:t>programele</a:t>
            </a:r>
            <a:r>
              <a:rPr lang="en-US" dirty="0">
                <a:solidFill>
                  <a:srgbClr val="404040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Roboto"/>
              </a:rPr>
              <a:t>necesare</a:t>
            </a:r>
            <a:r>
              <a:rPr lang="en-US" dirty="0">
                <a:solidFill>
                  <a:srgbClr val="404040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Roboto"/>
              </a:rPr>
              <a:t>pentru</a:t>
            </a:r>
            <a:r>
              <a:rPr lang="en-US" dirty="0">
                <a:solidFill>
                  <a:srgbClr val="404040"/>
                </a:solidFill>
                <a:latin typeface="Roboto"/>
              </a:rPr>
              <a:t> </a:t>
            </a:r>
            <a:r>
              <a:rPr lang="en-US" b="1" dirty="0" err="1">
                <a:solidFill>
                  <a:srgbClr val="404040"/>
                </a:solidFill>
                <a:latin typeface="Roboto"/>
              </a:rPr>
              <a:t>gestionarea</a:t>
            </a:r>
            <a:r>
              <a:rPr lang="en-US" b="1" dirty="0">
                <a:solidFill>
                  <a:srgbClr val="404040"/>
                </a:solidFill>
                <a:latin typeface="Roboto"/>
              </a:rPr>
              <a:t> </a:t>
            </a:r>
            <a:r>
              <a:rPr lang="en-US" b="1" dirty="0" err="1">
                <a:solidFill>
                  <a:srgbClr val="404040"/>
                </a:solidFill>
                <a:latin typeface="Roboto"/>
              </a:rPr>
              <a:t>resurselor</a:t>
            </a:r>
            <a:r>
              <a:rPr lang="en-US" b="1" dirty="0">
                <a:solidFill>
                  <a:srgbClr val="404040"/>
                </a:solidFill>
                <a:latin typeface="Roboto"/>
              </a:rPr>
              <a:t> </a:t>
            </a:r>
            <a:r>
              <a:rPr lang="en-US" b="1" dirty="0" err="1">
                <a:solidFill>
                  <a:srgbClr val="404040"/>
                </a:solidFill>
                <a:latin typeface="Roboto"/>
              </a:rPr>
              <a:t>calculatorului</a:t>
            </a:r>
            <a:r>
              <a:rPr lang="en-US" dirty="0">
                <a:solidFill>
                  <a:srgbClr val="404040"/>
                </a:solidFill>
                <a:latin typeface="Roboto"/>
              </a:rPr>
              <a:t> </a:t>
            </a:r>
            <a:r>
              <a:rPr lang="en-US" dirty="0" err="1">
                <a:solidFill>
                  <a:srgbClr val="404040"/>
                </a:solidFill>
                <a:latin typeface="Roboto"/>
              </a:rPr>
              <a:t>şi</a:t>
            </a:r>
            <a:r>
              <a:rPr lang="en-US" dirty="0">
                <a:solidFill>
                  <a:srgbClr val="404040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404040"/>
                </a:solidFill>
                <a:latin typeface="Roboto"/>
              </a:rPr>
              <a:t>pentru</a:t>
            </a:r>
            <a:r>
              <a:rPr lang="en-US" dirty="0">
                <a:solidFill>
                  <a:srgbClr val="404040"/>
                </a:solidFill>
                <a:latin typeface="Roboto"/>
              </a:rPr>
              <a:t> </a:t>
            </a:r>
            <a:r>
              <a:rPr lang="en-US" b="1" dirty="0" err="1">
                <a:solidFill>
                  <a:srgbClr val="404040"/>
                </a:solidFill>
                <a:latin typeface="Roboto"/>
              </a:rPr>
              <a:t>controlarea</a:t>
            </a:r>
            <a:r>
              <a:rPr lang="en-US" b="1" dirty="0">
                <a:solidFill>
                  <a:srgbClr val="404040"/>
                </a:solidFill>
                <a:latin typeface="Roboto"/>
              </a:rPr>
              <a:t> </a:t>
            </a:r>
            <a:r>
              <a:rPr lang="en-US" b="1" dirty="0" err="1">
                <a:solidFill>
                  <a:srgbClr val="404040"/>
                </a:solidFill>
                <a:latin typeface="Roboto"/>
              </a:rPr>
              <a:t>activităţii</a:t>
            </a:r>
            <a:r>
              <a:rPr lang="en-US" b="1" dirty="0">
                <a:solidFill>
                  <a:srgbClr val="404040"/>
                </a:solidFill>
                <a:latin typeface="Roboto"/>
              </a:rPr>
              <a:t> </a:t>
            </a:r>
            <a:r>
              <a:rPr lang="en-US" b="1" dirty="0" err="1">
                <a:solidFill>
                  <a:srgbClr val="404040"/>
                </a:solidFill>
                <a:latin typeface="Roboto"/>
              </a:rPr>
              <a:t>echipamentelor</a:t>
            </a:r>
            <a:r>
              <a:rPr lang="en-US" b="1" dirty="0">
                <a:solidFill>
                  <a:srgbClr val="404040"/>
                </a:solidFill>
                <a:latin typeface="Roboto"/>
              </a:rPr>
              <a:t> </a:t>
            </a:r>
            <a:r>
              <a:rPr lang="en-US" b="1" dirty="0" err="1">
                <a:solidFill>
                  <a:srgbClr val="404040"/>
                </a:solidFill>
                <a:latin typeface="Roboto"/>
              </a:rPr>
              <a:t>şi</a:t>
            </a:r>
            <a:r>
              <a:rPr lang="en-US" b="1" dirty="0">
                <a:solidFill>
                  <a:srgbClr val="404040"/>
                </a:solidFill>
                <a:latin typeface="Roboto"/>
              </a:rPr>
              <a:t> a </a:t>
            </a:r>
            <a:r>
              <a:rPr lang="en-US" b="1" dirty="0" err="1">
                <a:solidFill>
                  <a:srgbClr val="404040"/>
                </a:solidFill>
                <a:latin typeface="Roboto"/>
              </a:rPr>
              <a:t>programelor</a:t>
            </a:r>
            <a:r>
              <a:rPr lang="en-US" dirty="0" smtClean="0">
                <a:solidFill>
                  <a:srgbClr val="404040"/>
                </a:solidFill>
                <a:latin typeface="Roboto"/>
              </a:rPr>
              <a:t>.</a:t>
            </a:r>
            <a:endParaRPr lang="ro-MD" dirty="0" smtClean="0">
              <a:solidFill>
                <a:srgbClr val="404040"/>
              </a:solidFill>
              <a:latin typeface="Roboto"/>
            </a:endParaRPr>
          </a:p>
          <a:p>
            <a:endParaRPr lang="ro-MD" dirty="0">
              <a:solidFill>
                <a:srgbClr val="404040"/>
              </a:solidFill>
              <a:latin typeface="Roboto"/>
            </a:endParaRPr>
          </a:p>
          <a:p>
            <a:r>
              <a:rPr lang="en-US" b="1" u="sng" dirty="0" err="1"/>
              <a:t>Interfaţa</a:t>
            </a:r>
            <a:endParaRPr lang="en-US" b="1" dirty="0"/>
          </a:p>
          <a:p>
            <a:r>
              <a:rPr lang="en-US" dirty="0" err="1"/>
              <a:t>Interfaţa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operare</a:t>
            </a:r>
            <a:r>
              <a:rPr lang="en-US" dirty="0"/>
              <a:t> </a:t>
            </a:r>
            <a:r>
              <a:rPr lang="en-US" dirty="0" err="1"/>
              <a:t>defineşte</a:t>
            </a:r>
            <a:r>
              <a:rPr lang="en-US" dirty="0"/>
              <a:t> </a:t>
            </a:r>
            <a:r>
              <a:rPr lang="en-US" b="1" dirty="0" err="1"/>
              <a:t>modul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care </a:t>
            </a:r>
            <a:r>
              <a:rPr lang="en-US" b="1" dirty="0" err="1"/>
              <a:t>utilizatorul</a:t>
            </a:r>
            <a:r>
              <a:rPr lang="en-US" b="1" dirty="0"/>
              <a:t> </a:t>
            </a:r>
            <a:r>
              <a:rPr lang="en-US" b="1" dirty="0" err="1"/>
              <a:t>interacţionează</a:t>
            </a:r>
            <a:r>
              <a:rPr lang="en-US" b="1" dirty="0"/>
              <a:t> cu </a:t>
            </a:r>
            <a:r>
              <a:rPr lang="en-US" b="1" dirty="0" err="1"/>
              <a:t>sistemul</a:t>
            </a:r>
            <a:r>
              <a:rPr lang="en-US" b="1" dirty="0"/>
              <a:t> de </a:t>
            </a:r>
            <a:r>
              <a:rPr lang="en-US" b="1" dirty="0" err="1"/>
              <a:t>operare</a:t>
            </a:r>
            <a:r>
              <a:rPr lang="en-US" dirty="0"/>
              <a:t>.</a:t>
            </a:r>
          </a:p>
          <a:p>
            <a:r>
              <a:rPr lang="en-US" dirty="0" err="1"/>
              <a:t>Interfaţa</a:t>
            </a:r>
            <a:r>
              <a:rPr lang="en-US" dirty="0"/>
              <a:t> </a:t>
            </a:r>
            <a:r>
              <a:rPr lang="en-US" dirty="0" err="1"/>
              <a:t>asigură</a:t>
            </a:r>
            <a:r>
              <a:rPr lang="en-US" dirty="0"/>
              <a:t> </a:t>
            </a:r>
            <a:r>
              <a:rPr lang="en-US" b="1" dirty="0" err="1"/>
              <a:t>comunicarea</a:t>
            </a:r>
            <a:r>
              <a:rPr lang="en-US" b="1" dirty="0"/>
              <a:t> </a:t>
            </a:r>
            <a:r>
              <a:rPr lang="en-US" b="1" dirty="0" err="1"/>
              <a:t>dintre</a:t>
            </a:r>
            <a:r>
              <a:rPr lang="en-US" b="1" dirty="0"/>
              <a:t> </a:t>
            </a:r>
            <a:r>
              <a:rPr lang="en-US" b="1" dirty="0" err="1"/>
              <a:t>utilizator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calculator</a:t>
            </a:r>
            <a:r>
              <a:rPr lang="en-US" dirty="0"/>
              <a:t> </a:t>
            </a:r>
            <a:r>
              <a:rPr lang="en-US" dirty="0" err="1"/>
              <a:t>astfel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– </a:t>
            </a:r>
            <a:r>
              <a:rPr lang="en-US" b="1" dirty="0" err="1"/>
              <a:t>utilizatorul</a:t>
            </a:r>
            <a:r>
              <a:rPr lang="en-US" b="1" dirty="0"/>
              <a:t> </a:t>
            </a:r>
            <a:r>
              <a:rPr lang="en-US" b="1" dirty="0" err="1"/>
              <a:t>transmite</a:t>
            </a:r>
            <a:r>
              <a:rPr lang="en-US" b="1" dirty="0"/>
              <a:t> </a:t>
            </a:r>
            <a:r>
              <a:rPr lang="en-US" b="1" dirty="0" err="1"/>
              <a:t>comenzi</a:t>
            </a:r>
            <a:r>
              <a:rPr lang="en-US" dirty="0"/>
              <a:t> </a:t>
            </a:r>
            <a:r>
              <a:rPr lang="en-US" dirty="0" err="1"/>
              <a:t>calculatorului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intermediul</a:t>
            </a:r>
            <a:r>
              <a:rPr lang="en-US" dirty="0"/>
              <a:t> </a:t>
            </a:r>
            <a:r>
              <a:rPr lang="en-US" dirty="0" err="1"/>
              <a:t>tastaturii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mouse-</a:t>
            </a:r>
            <a:r>
              <a:rPr lang="en-US" dirty="0" err="1"/>
              <a:t>ului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– </a:t>
            </a:r>
            <a:r>
              <a:rPr lang="en-US" b="1" dirty="0" err="1"/>
              <a:t>calculatorul</a:t>
            </a:r>
            <a:r>
              <a:rPr lang="en-US" b="1" dirty="0"/>
              <a:t> </a:t>
            </a:r>
            <a:r>
              <a:rPr lang="en-US" b="1" dirty="0" err="1"/>
              <a:t>transmite</a:t>
            </a:r>
            <a:r>
              <a:rPr lang="en-US" b="1" dirty="0"/>
              <a:t> </a:t>
            </a:r>
            <a:r>
              <a:rPr lang="en-US" b="1" dirty="0" err="1"/>
              <a:t>mesaje</a:t>
            </a:r>
            <a:r>
              <a:rPr lang="en-US" dirty="0"/>
              <a:t> </a:t>
            </a:r>
            <a:r>
              <a:rPr lang="en-US" dirty="0" err="1"/>
              <a:t>utilizatorului</a:t>
            </a:r>
            <a:r>
              <a:rPr lang="en-US" dirty="0"/>
              <a:t> </a:t>
            </a:r>
            <a:r>
              <a:rPr lang="en-US" dirty="0" err="1"/>
              <a:t>prin</a:t>
            </a:r>
            <a:r>
              <a:rPr lang="en-US" dirty="0"/>
              <a:t> </a:t>
            </a:r>
            <a:r>
              <a:rPr lang="en-US" dirty="0" err="1"/>
              <a:t>intermediul</a:t>
            </a:r>
            <a:r>
              <a:rPr lang="en-US" dirty="0"/>
              <a:t> </a:t>
            </a:r>
            <a:r>
              <a:rPr lang="en-US" dirty="0" err="1"/>
              <a:t>monitorului</a:t>
            </a:r>
            <a:r>
              <a:rPr lang="en-US" dirty="0"/>
              <a:t>.</a:t>
            </a:r>
          </a:p>
          <a:p>
            <a:endParaRPr lang="ro-MD" dirty="0" smtClean="0">
              <a:solidFill>
                <a:srgbClr val="404040"/>
              </a:solidFill>
              <a:latin typeface="Roboto"/>
            </a:endParaRPr>
          </a:p>
          <a:p>
            <a:endParaRPr lang="ro-MD" dirty="0">
              <a:solidFill>
                <a:srgbClr val="404040"/>
              </a:solidFill>
              <a:latin typeface="Robot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6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155448"/>
            <a:ext cx="7729728" cy="713232"/>
          </a:xfrm>
        </p:spPr>
        <p:txBody>
          <a:bodyPr>
            <a:normAutofit fontScale="90000"/>
          </a:bodyPr>
          <a:lstStyle/>
          <a:p>
            <a:r>
              <a:rPr lang="it-IT" b="1" dirty="0"/>
              <a:t>Nucleul</a:t>
            </a:r>
            <a:r>
              <a:rPr lang="it-IT" dirty="0"/>
              <a:t> (kernel)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/>
              <a:t>Nucleul</a:t>
            </a:r>
            <a:r>
              <a:rPr lang="it-IT" dirty="0"/>
              <a:t> (kernel) are urmatoarele principale functii:</a:t>
            </a:r>
          </a:p>
          <a:p>
            <a:r>
              <a:rPr lang="it-IT" dirty="0"/>
              <a:t>- asigurarea unui mecanism pentru crearea si distrugerea proceselor;</a:t>
            </a:r>
          </a:p>
          <a:p>
            <a:r>
              <a:rPr lang="it-IT" dirty="0"/>
              <a:t>- realizarea gestionarii proceselor, procesoarelor, memoriei si perifericelor;</a:t>
            </a:r>
          </a:p>
          <a:p>
            <a:r>
              <a:rPr lang="it-IT" dirty="0"/>
              <a:t>- furnizarea unor instrumente pentru mecanismele de sincronizare a proceselor;</a:t>
            </a:r>
          </a:p>
          <a:p>
            <a:r>
              <a:rPr lang="it-IT" dirty="0"/>
              <a:t>- furnizarea unor instrumente de comunicatie care sa permita proceselor sa isi transmita informatii.</a:t>
            </a:r>
          </a:p>
          <a:p>
            <a:r>
              <a:rPr lang="it-IT" dirty="0"/>
              <a:t/>
            </a:r>
            <a:br>
              <a:rPr lang="it-IT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3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210312"/>
            <a:ext cx="7729728" cy="786384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Funcţiile</a:t>
            </a:r>
            <a:r>
              <a:rPr lang="en-US" b="1" dirty="0"/>
              <a:t> </a:t>
            </a:r>
            <a:r>
              <a:rPr lang="en-US" b="1" dirty="0" err="1"/>
              <a:t>sistemului</a:t>
            </a:r>
            <a:r>
              <a:rPr lang="en-US" b="1" dirty="0"/>
              <a:t> de </a:t>
            </a:r>
            <a:r>
              <a:rPr lang="en-US" b="1" dirty="0" err="1"/>
              <a:t>operare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5256" y="1133856"/>
            <a:ext cx="10616184" cy="64099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– </a:t>
            </a:r>
            <a:r>
              <a:rPr lang="en-US" b="1" dirty="0" err="1"/>
              <a:t>controlează</a:t>
            </a:r>
            <a:r>
              <a:rPr lang="en-US" b="1" dirty="0"/>
              <a:t> </a:t>
            </a:r>
            <a:r>
              <a:rPr lang="en-US" dirty="0" err="1"/>
              <a:t>execuţia</a:t>
            </a:r>
            <a:r>
              <a:rPr lang="en-US" dirty="0"/>
              <a:t> </a:t>
            </a:r>
            <a:r>
              <a:rPr lang="en-US" dirty="0" err="1"/>
              <a:t>programelor</a:t>
            </a:r>
            <a:r>
              <a:rPr lang="en-US" dirty="0"/>
              <a:t> (</a:t>
            </a:r>
            <a:r>
              <a:rPr lang="en-US" b="1" dirty="0" err="1"/>
              <a:t>încărcarea</a:t>
            </a:r>
            <a:r>
              <a:rPr lang="en-US" dirty="0"/>
              <a:t> </a:t>
            </a:r>
            <a:r>
              <a:rPr lang="en-US" dirty="0" err="1"/>
              <a:t>programelor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memoria</a:t>
            </a:r>
            <a:r>
              <a:rPr lang="en-US" dirty="0"/>
              <a:t> </a:t>
            </a:r>
            <a:r>
              <a:rPr lang="en-US" dirty="0" err="1"/>
              <a:t>internă</a:t>
            </a:r>
            <a:r>
              <a:rPr lang="en-US" dirty="0"/>
              <a:t>, </a:t>
            </a:r>
            <a:r>
              <a:rPr lang="en-US" b="1" dirty="0" err="1"/>
              <a:t>lansarea</a:t>
            </a:r>
            <a:r>
              <a:rPr lang="en-US" dirty="0"/>
              <a:t> 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execuţie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 </a:t>
            </a:r>
            <a:r>
              <a:rPr lang="en-US" b="1" dirty="0" err="1"/>
              <a:t>încheierea</a:t>
            </a:r>
            <a:r>
              <a:rPr lang="en-US" dirty="0"/>
              <a:t> </a:t>
            </a:r>
            <a:r>
              <a:rPr lang="en-US" dirty="0" err="1"/>
              <a:t>execuţiei</a:t>
            </a:r>
            <a:r>
              <a:rPr lang="en-US" dirty="0"/>
              <a:t> </a:t>
            </a:r>
            <a:r>
              <a:rPr lang="en-US" dirty="0" err="1"/>
              <a:t>acestora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– </a:t>
            </a:r>
            <a:r>
              <a:rPr lang="en-US" b="1" dirty="0" err="1"/>
              <a:t>planifică</a:t>
            </a:r>
            <a:r>
              <a:rPr lang="en-US" b="1" dirty="0"/>
              <a:t>, </a:t>
            </a:r>
            <a:r>
              <a:rPr lang="en-US" b="1" dirty="0" err="1"/>
              <a:t>coordonează</a:t>
            </a:r>
            <a:r>
              <a:rPr lang="en-US" b="1" dirty="0"/>
              <a:t> </a:t>
            </a:r>
            <a:r>
              <a:rPr lang="en-US" b="1" dirty="0" err="1"/>
              <a:t>şi</a:t>
            </a:r>
            <a:r>
              <a:rPr lang="en-US" b="1" dirty="0"/>
              <a:t> </a:t>
            </a:r>
            <a:r>
              <a:rPr lang="en-US" b="1" dirty="0" err="1"/>
              <a:t>controlează</a:t>
            </a:r>
            <a:r>
              <a:rPr lang="en-US" dirty="0"/>
              <a:t> </a:t>
            </a:r>
            <a:r>
              <a:rPr lang="en-US" dirty="0" err="1"/>
              <a:t>execuţia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multor</a:t>
            </a:r>
            <a:r>
              <a:rPr lang="en-US" dirty="0"/>
              <a:t> </a:t>
            </a:r>
            <a:r>
              <a:rPr lang="en-US" dirty="0" err="1"/>
              <a:t>programe</a:t>
            </a:r>
            <a:r>
              <a:rPr lang="en-US" dirty="0"/>
              <a:t> </a:t>
            </a:r>
            <a:r>
              <a:rPr lang="en-US" dirty="0" err="1"/>
              <a:t>după</a:t>
            </a:r>
            <a:r>
              <a:rPr lang="en-US" dirty="0"/>
              <a:t> </a:t>
            </a:r>
            <a:r>
              <a:rPr lang="en-US" dirty="0" err="1"/>
              <a:t>anumite</a:t>
            </a:r>
            <a:r>
              <a:rPr lang="en-US" dirty="0"/>
              <a:t> </a:t>
            </a:r>
            <a:r>
              <a:rPr lang="en-US" dirty="0" err="1"/>
              <a:t>criterii</a:t>
            </a:r>
            <a:r>
              <a:rPr lang="en-US" dirty="0"/>
              <a:t> (</a:t>
            </a:r>
            <a:r>
              <a:rPr lang="en-US" b="1" dirty="0" err="1"/>
              <a:t>timp</a:t>
            </a:r>
            <a:r>
              <a:rPr lang="en-US" dirty="0"/>
              <a:t> de </a:t>
            </a:r>
            <a:r>
              <a:rPr lang="en-US" dirty="0" err="1"/>
              <a:t>execuţie</a:t>
            </a:r>
            <a:r>
              <a:rPr lang="en-US" dirty="0"/>
              <a:t>, </a:t>
            </a:r>
            <a:r>
              <a:rPr lang="en-US" b="1" dirty="0" err="1"/>
              <a:t>priorităţi</a:t>
            </a:r>
            <a:r>
              <a:rPr lang="en-US" dirty="0"/>
              <a:t> etc.)</a:t>
            </a:r>
            <a:br>
              <a:rPr lang="en-US" dirty="0"/>
            </a:br>
            <a:r>
              <a:rPr lang="en-US" dirty="0"/>
              <a:t>– </a:t>
            </a:r>
            <a:r>
              <a:rPr lang="en-US" b="1" dirty="0" err="1"/>
              <a:t>alocă</a:t>
            </a:r>
            <a:r>
              <a:rPr lang="en-US" dirty="0"/>
              <a:t> </a:t>
            </a:r>
            <a:r>
              <a:rPr lang="en-US" dirty="0" err="1"/>
              <a:t>resursele</a:t>
            </a:r>
            <a:r>
              <a:rPr lang="en-US" dirty="0"/>
              <a:t> </a:t>
            </a:r>
            <a:r>
              <a:rPr lang="en-US" dirty="0" err="1"/>
              <a:t>necesare</a:t>
            </a:r>
            <a:r>
              <a:rPr lang="en-US" dirty="0"/>
              <a:t> </a:t>
            </a:r>
            <a:r>
              <a:rPr lang="en-US" dirty="0" err="1"/>
              <a:t>executării</a:t>
            </a:r>
            <a:r>
              <a:rPr lang="en-US" dirty="0"/>
              <a:t> </a:t>
            </a:r>
            <a:r>
              <a:rPr lang="en-US" dirty="0" err="1"/>
              <a:t>programelor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 </a:t>
            </a:r>
            <a:r>
              <a:rPr lang="en-US" b="1" dirty="0" err="1"/>
              <a:t>efectuează</a:t>
            </a:r>
            <a:r>
              <a:rPr lang="en-US" dirty="0"/>
              <a:t> </a:t>
            </a:r>
            <a:r>
              <a:rPr lang="en-US" dirty="0" err="1"/>
              <a:t>operaţiile</a:t>
            </a:r>
            <a:r>
              <a:rPr lang="en-US" dirty="0"/>
              <a:t> de </a:t>
            </a:r>
            <a:r>
              <a:rPr lang="en-US" dirty="0" err="1"/>
              <a:t>intrare</a:t>
            </a:r>
            <a:r>
              <a:rPr lang="en-US" dirty="0"/>
              <a:t>/</a:t>
            </a:r>
            <a:r>
              <a:rPr lang="en-US" dirty="0" err="1"/>
              <a:t>ieşire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 </a:t>
            </a:r>
            <a:r>
              <a:rPr lang="en-US" b="1" dirty="0" err="1"/>
              <a:t>gestionează</a:t>
            </a:r>
            <a:r>
              <a:rPr lang="en-US" dirty="0"/>
              <a:t> </a:t>
            </a:r>
            <a:r>
              <a:rPr lang="en-US" dirty="0" err="1"/>
              <a:t>sistemul</a:t>
            </a:r>
            <a:r>
              <a:rPr lang="en-US" dirty="0"/>
              <a:t> de </a:t>
            </a:r>
            <a:r>
              <a:rPr lang="en-US" dirty="0" err="1"/>
              <a:t>fişiere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 </a:t>
            </a:r>
            <a:r>
              <a:rPr lang="en-US" b="1" dirty="0" err="1"/>
              <a:t>asigură</a:t>
            </a:r>
            <a:r>
              <a:rPr lang="en-US" dirty="0"/>
              <a:t> </a:t>
            </a:r>
            <a:r>
              <a:rPr lang="en-US" dirty="0" err="1"/>
              <a:t>protecţia</a:t>
            </a:r>
            <a:r>
              <a:rPr lang="en-US" dirty="0"/>
              <a:t> </a:t>
            </a:r>
            <a:r>
              <a:rPr lang="en-US" dirty="0" err="1"/>
              <a:t>programelor</a:t>
            </a:r>
            <a:r>
              <a:rPr lang="en-US" dirty="0"/>
              <a:t> de </a:t>
            </a:r>
            <a:r>
              <a:rPr lang="en-US" dirty="0" err="1"/>
              <a:t>aplicaţii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 </a:t>
            </a:r>
            <a:r>
              <a:rPr lang="en-US" b="1" dirty="0" err="1"/>
              <a:t>detectează</a:t>
            </a:r>
            <a:r>
              <a:rPr lang="en-US" dirty="0"/>
              <a:t> </a:t>
            </a:r>
            <a:r>
              <a:rPr lang="en-US" dirty="0" err="1"/>
              <a:t>şi</a:t>
            </a:r>
            <a:r>
              <a:rPr lang="en-US" b="1" dirty="0"/>
              <a:t> </a:t>
            </a:r>
            <a:r>
              <a:rPr lang="en-US" b="1" dirty="0" err="1"/>
              <a:t>corectează</a:t>
            </a:r>
            <a:r>
              <a:rPr lang="en-US" dirty="0"/>
              <a:t> </a:t>
            </a:r>
            <a:r>
              <a:rPr lang="en-US" dirty="0" err="1"/>
              <a:t>erorile</a:t>
            </a:r>
            <a:r>
              <a:rPr lang="en-US" dirty="0"/>
              <a:t> care </a:t>
            </a:r>
            <a:r>
              <a:rPr lang="en-US" dirty="0" err="1"/>
              <a:t>apar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procesul</a:t>
            </a:r>
            <a:r>
              <a:rPr lang="en-US" dirty="0"/>
              <a:t> de </a:t>
            </a:r>
            <a:r>
              <a:rPr lang="en-US" dirty="0" err="1"/>
              <a:t>prelucrare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 </a:t>
            </a:r>
            <a:r>
              <a:rPr lang="en-US" b="1" dirty="0" err="1"/>
              <a:t>sesizează</a:t>
            </a:r>
            <a:r>
              <a:rPr lang="en-US" dirty="0"/>
              <a:t> </a:t>
            </a:r>
            <a:r>
              <a:rPr lang="en-US" dirty="0" err="1"/>
              <a:t>evenimentele</a:t>
            </a:r>
            <a:r>
              <a:rPr lang="en-US" dirty="0"/>
              <a:t> </a:t>
            </a:r>
            <a:r>
              <a:rPr lang="en-US" dirty="0" err="1"/>
              <a:t>deosebite</a:t>
            </a:r>
            <a:r>
              <a:rPr lang="en-US" dirty="0"/>
              <a:t> care </a:t>
            </a:r>
            <a:r>
              <a:rPr lang="en-US" dirty="0" err="1"/>
              <a:t>apar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timpul</a:t>
            </a:r>
            <a:r>
              <a:rPr lang="en-US" dirty="0"/>
              <a:t> </a:t>
            </a:r>
            <a:r>
              <a:rPr lang="en-US" dirty="0" err="1"/>
              <a:t>execuţiei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le </a:t>
            </a:r>
            <a:r>
              <a:rPr lang="en-US" b="1" dirty="0" err="1"/>
              <a:t>tratează</a:t>
            </a:r>
            <a:r>
              <a:rPr lang="en-US" dirty="0"/>
              <a:t> </a:t>
            </a:r>
            <a:r>
              <a:rPr lang="en-US" dirty="0" err="1"/>
              <a:t>adecvat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– </a:t>
            </a:r>
            <a:r>
              <a:rPr lang="en-US" b="1" dirty="0" err="1"/>
              <a:t>asigură</a:t>
            </a:r>
            <a:r>
              <a:rPr lang="en-US" dirty="0"/>
              <a:t> </a:t>
            </a:r>
            <a:r>
              <a:rPr lang="en-US" dirty="0" err="1"/>
              <a:t>interfaţa</a:t>
            </a:r>
            <a:r>
              <a:rPr lang="en-US" dirty="0"/>
              <a:t> cu </a:t>
            </a:r>
            <a:r>
              <a:rPr lang="en-US" dirty="0" err="1"/>
              <a:t>utilizatorul</a:t>
            </a:r>
            <a:r>
              <a:rPr lang="en-US" dirty="0"/>
              <a:t>, </a:t>
            </a:r>
            <a:r>
              <a:rPr lang="en-US" dirty="0" err="1"/>
              <a:t>pentru</a:t>
            </a:r>
            <a:r>
              <a:rPr lang="en-US" dirty="0"/>
              <a:t> a-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acestuia</a:t>
            </a:r>
            <a:r>
              <a:rPr lang="en-US" dirty="0"/>
              <a:t> </a:t>
            </a:r>
            <a:r>
              <a:rPr lang="en-US" dirty="0" err="1"/>
              <a:t>accesul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controlul</a:t>
            </a:r>
            <a:r>
              <a:rPr lang="en-US" dirty="0"/>
              <a:t> </a:t>
            </a:r>
            <a:r>
              <a:rPr lang="en-US" dirty="0" err="1"/>
              <a:t>programului</a:t>
            </a:r>
            <a:r>
              <a:rPr lang="en-US" dirty="0"/>
              <a:t>, </a:t>
            </a:r>
            <a:r>
              <a:rPr lang="en-US" dirty="0" err="1"/>
              <a:t>intervenţia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execuţia</a:t>
            </a:r>
            <a:r>
              <a:rPr lang="en-US" dirty="0"/>
              <a:t> </a:t>
            </a:r>
            <a:r>
              <a:rPr lang="en-US" dirty="0" err="1"/>
              <a:t>unor</a:t>
            </a:r>
            <a:r>
              <a:rPr lang="en-US" dirty="0"/>
              <a:t> </a:t>
            </a:r>
            <a:r>
              <a:rPr lang="en-US" dirty="0" err="1"/>
              <a:t>programe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examinarea</a:t>
            </a:r>
            <a:r>
              <a:rPr lang="en-US" dirty="0"/>
              <a:t> </a:t>
            </a:r>
            <a:r>
              <a:rPr lang="en-US" dirty="0" err="1"/>
              <a:t>stării</a:t>
            </a:r>
            <a:r>
              <a:rPr lang="en-US" dirty="0"/>
              <a:t> </a:t>
            </a:r>
            <a:r>
              <a:rPr lang="en-US" dirty="0" err="1"/>
              <a:t>sistemului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877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82296"/>
            <a:ext cx="7729728" cy="1088136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Încărcarea</a:t>
            </a:r>
            <a:r>
              <a:rPr lang="en-US" b="1" dirty="0"/>
              <a:t> </a:t>
            </a:r>
            <a:r>
              <a:rPr lang="en-US" b="1" dirty="0" err="1"/>
              <a:t>sistemului</a:t>
            </a:r>
            <a:r>
              <a:rPr lang="en-US" b="1" dirty="0"/>
              <a:t> de </a:t>
            </a:r>
            <a:r>
              <a:rPr lang="en-US" b="1" dirty="0" err="1"/>
              <a:t>operare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1965960"/>
            <a:ext cx="7729728" cy="477316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Deoarece</a:t>
            </a:r>
            <a:r>
              <a:rPr lang="en-US" dirty="0"/>
              <a:t> </a:t>
            </a:r>
            <a:r>
              <a:rPr lang="en-US" b="1" dirty="0" err="1"/>
              <a:t>nucleul</a:t>
            </a:r>
            <a:r>
              <a:rPr lang="en-US" dirty="0"/>
              <a:t> </a:t>
            </a:r>
            <a:r>
              <a:rPr lang="en-US" dirty="0" err="1"/>
              <a:t>sistemului</a:t>
            </a:r>
            <a:r>
              <a:rPr lang="en-US" dirty="0"/>
              <a:t> de </a:t>
            </a:r>
            <a:r>
              <a:rPr lang="en-US" dirty="0" err="1"/>
              <a:t>operare</a:t>
            </a:r>
            <a:r>
              <a:rPr lang="en-US" dirty="0"/>
              <a:t> </a:t>
            </a:r>
            <a:r>
              <a:rPr lang="en-US" dirty="0" err="1"/>
              <a:t>conţine</a:t>
            </a:r>
            <a:r>
              <a:rPr lang="en-US" dirty="0"/>
              <a:t> </a:t>
            </a:r>
            <a:r>
              <a:rPr lang="en-US" dirty="0" err="1"/>
              <a:t>programele</a:t>
            </a:r>
            <a:r>
              <a:rPr lang="en-US" dirty="0"/>
              <a:t> </a:t>
            </a:r>
            <a:r>
              <a:rPr lang="en-US" dirty="0" err="1"/>
              <a:t>necesare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gestionarea</a:t>
            </a:r>
            <a:r>
              <a:rPr lang="en-US" dirty="0"/>
              <a:t> </a:t>
            </a:r>
            <a:r>
              <a:rPr lang="en-US" dirty="0" err="1"/>
              <a:t>resurselor</a:t>
            </a:r>
            <a:r>
              <a:rPr lang="en-US" dirty="0"/>
              <a:t> </a:t>
            </a:r>
            <a:r>
              <a:rPr lang="en-US" dirty="0" err="1"/>
              <a:t>calculatorului</a:t>
            </a:r>
            <a:r>
              <a:rPr lang="en-US" dirty="0"/>
              <a:t>, el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fie 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permanenţă</a:t>
            </a:r>
            <a:r>
              <a:rPr lang="en-US" b="1" dirty="0"/>
              <a:t> </a:t>
            </a:r>
            <a:r>
              <a:rPr lang="en-US" b="1" dirty="0" err="1"/>
              <a:t>rezident</a:t>
            </a:r>
            <a:r>
              <a:rPr lang="en-US" dirty="0"/>
              <a:t> 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memoria</a:t>
            </a:r>
            <a:r>
              <a:rPr lang="en-US" dirty="0"/>
              <a:t> </a:t>
            </a:r>
            <a:r>
              <a:rPr lang="en-US" dirty="0" err="1"/>
              <a:t>internă</a:t>
            </a:r>
            <a:r>
              <a:rPr lang="en-US" dirty="0"/>
              <a:t>.</a:t>
            </a:r>
          </a:p>
          <a:p>
            <a:r>
              <a:rPr lang="en-US" dirty="0"/>
              <a:t>Din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cauză</a:t>
            </a:r>
            <a:r>
              <a:rPr lang="en-US" dirty="0"/>
              <a:t>, </a:t>
            </a:r>
            <a:r>
              <a:rPr lang="en-US" b="1" dirty="0"/>
              <a:t>la </a:t>
            </a:r>
            <a:r>
              <a:rPr lang="en-US" b="1" dirty="0" err="1"/>
              <a:t>începutul</a:t>
            </a:r>
            <a:r>
              <a:rPr lang="en-US" b="1" dirty="0"/>
              <a:t> </a:t>
            </a:r>
            <a:r>
              <a:rPr lang="en-US" b="1" dirty="0" err="1"/>
              <a:t>fiecărei</a:t>
            </a:r>
            <a:r>
              <a:rPr lang="en-US" b="1" dirty="0"/>
              <a:t> </a:t>
            </a:r>
            <a:r>
              <a:rPr lang="en-US" b="1" dirty="0" err="1"/>
              <a:t>sesiuni</a:t>
            </a:r>
            <a:r>
              <a:rPr lang="en-US" b="1" dirty="0"/>
              <a:t> de </a:t>
            </a:r>
            <a:r>
              <a:rPr lang="en-US" b="1" dirty="0" err="1"/>
              <a:t>lucru</a:t>
            </a:r>
            <a:r>
              <a:rPr lang="en-US" dirty="0"/>
              <a:t> cu </a:t>
            </a:r>
            <a:r>
              <a:rPr lang="en-US" dirty="0" err="1"/>
              <a:t>calculatorul</a:t>
            </a:r>
            <a:r>
              <a:rPr lang="en-US" dirty="0"/>
              <a:t> </a:t>
            </a:r>
            <a:r>
              <a:rPr lang="en-US" b="1" dirty="0" err="1"/>
              <a:t>trebuie</a:t>
            </a:r>
            <a:r>
              <a:rPr lang="en-US" b="1" dirty="0"/>
              <a:t> </a:t>
            </a:r>
            <a:r>
              <a:rPr lang="en-US" b="1" dirty="0" err="1"/>
              <a:t>încărcat</a:t>
            </a:r>
            <a:r>
              <a:rPr lang="en-US" b="1" dirty="0"/>
              <a:t> </a:t>
            </a:r>
            <a:r>
              <a:rPr lang="en-US" b="1" dirty="0" err="1"/>
              <a:t>în</a:t>
            </a:r>
            <a:r>
              <a:rPr lang="en-US" b="1" dirty="0"/>
              <a:t> </a:t>
            </a:r>
            <a:r>
              <a:rPr lang="en-US" b="1" dirty="0" err="1"/>
              <a:t>memoria</a:t>
            </a:r>
            <a:r>
              <a:rPr lang="en-US" b="1" dirty="0"/>
              <a:t> </a:t>
            </a:r>
            <a:r>
              <a:rPr lang="en-US" b="1" dirty="0" err="1"/>
              <a:t>internă</a:t>
            </a:r>
            <a:r>
              <a:rPr lang="en-US" b="1" dirty="0"/>
              <a:t> </a:t>
            </a:r>
            <a:r>
              <a:rPr lang="en-US" b="1" dirty="0" err="1"/>
              <a:t>nucleul</a:t>
            </a:r>
            <a:r>
              <a:rPr lang="en-US" b="1" dirty="0"/>
              <a:t> </a:t>
            </a:r>
            <a:r>
              <a:rPr lang="en-US" b="1" dirty="0" err="1"/>
              <a:t>sistemului</a:t>
            </a:r>
            <a:r>
              <a:rPr lang="en-US" b="1" dirty="0"/>
              <a:t> de </a:t>
            </a:r>
            <a:r>
              <a:rPr lang="en-US" b="1" dirty="0" err="1" smtClean="0"/>
              <a:t>operare</a:t>
            </a:r>
            <a:r>
              <a:rPr lang="en-US" dirty="0" smtClean="0"/>
              <a:t>.</a:t>
            </a:r>
            <a:r>
              <a:rPr lang="ro-MD" dirty="0"/>
              <a:t> </a:t>
            </a:r>
            <a:endParaRPr lang="ro-MD" dirty="0" smtClean="0"/>
          </a:p>
          <a:p>
            <a:r>
              <a:rPr lang="en-US" dirty="0" err="1" smtClean="0"/>
              <a:t>Atunci</a:t>
            </a:r>
            <a:r>
              <a:rPr lang="en-US" dirty="0" smtClean="0"/>
              <a:t> </a:t>
            </a:r>
            <a:r>
              <a:rPr lang="en-US" dirty="0" err="1"/>
              <a:t>când</a:t>
            </a:r>
            <a:r>
              <a:rPr lang="en-US" dirty="0"/>
              <a:t> se </a:t>
            </a:r>
            <a:r>
              <a:rPr lang="en-US" dirty="0" err="1"/>
              <a:t>porneşte</a:t>
            </a:r>
            <a:r>
              <a:rPr lang="en-US" dirty="0"/>
              <a:t> </a:t>
            </a:r>
            <a:r>
              <a:rPr lang="en-US" dirty="0" err="1"/>
              <a:t>calculatorul</a:t>
            </a:r>
            <a:r>
              <a:rPr lang="en-US" dirty="0"/>
              <a:t>, un </a:t>
            </a:r>
            <a:r>
              <a:rPr lang="ro-MD" dirty="0" smtClean="0"/>
              <a:t>p</a:t>
            </a:r>
            <a:r>
              <a:rPr lang="en-US" dirty="0" err="1" smtClean="0"/>
              <a:t>rogram</a:t>
            </a:r>
            <a:r>
              <a:rPr lang="ro-MD" dirty="0" smtClean="0"/>
              <a:t> </a:t>
            </a:r>
            <a:r>
              <a:rPr lang="en-US" dirty="0" err="1" smtClean="0"/>
              <a:t>numit</a:t>
            </a:r>
            <a:r>
              <a:rPr lang="en-US" dirty="0"/>
              <a:t> </a:t>
            </a:r>
            <a:r>
              <a:rPr lang="en-US" b="1" dirty="0" err="1"/>
              <a:t>preîncărcător</a:t>
            </a:r>
            <a:r>
              <a:rPr lang="en-US" dirty="0"/>
              <a:t> din </a:t>
            </a:r>
            <a:r>
              <a:rPr lang="en-US" dirty="0" err="1"/>
              <a:t>memoria</a:t>
            </a:r>
            <a:r>
              <a:rPr lang="en-US" dirty="0"/>
              <a:t> ROM </a:t>
            </a:r>
            <a:r>
              <a:rPr lang="en-US" b="1" dirty="0" err="1"/>
              <a:t>iniţializează</a:t>
            </a:r>
            <a:r>
              <a:rPr lang="en-US" dirty="0"/>
              <a:t> </a:t>
            </a:r>
            <a:r>
              <a:rPr lang="en-US" dirty="0" err="1" smtClean="0"/>
              <a:t>echipamentele</a:t>
            </a:r>
            <a:endParaRPr lang="ro-MD" dirty="0"/>
          </a:p>
          <a:p>
            <a:r>
              <a:rPr lang="en-US" dirty="0" err="1" smtClean="0"/>
              <a:t>periferice</a:t>
            </a:r>
            <a:r>
              <a:rPr lang="en-US" dirty="0"/>
              <a:t>, </a:t>
            </a:r>
            <a:r>
              <a:rPr lang="en-US" b="1" dirty="0" err="1"/>
              <a:t>identifică</a:t>
            </a:r>
            <a:r>
              <a:rPr lang="en-US" dirty="0"/>
              <a:t> </a:t>
            </a:r>
            <a:r>
              <a:rPr lang="en-US" dirty="0" err="1"/>
              <a:t>configuraţia</a:t>
            </a:r>
            <a:r>
              <a:rPr lang="en-US" dirty="0"/>
              <a:t> </a:t>
            </a:r>
            <a:r>
              <a:rPr lang="en-US" dirty="0" err="1"/>
              <a:t>calculatorului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 </a:t>
            </a:r>
            <a:r>
              <a:rPr lang="en-US" b="1" dirty="0" err="1"/>
              <a:t>caută</a:t>
            </a:r>
            <a:r>
              <a:rPr lang="en-US" dirty="0"/>
              <a:t> un </a:t>
            </a:r>
            <a:r>
              <a:rPr lang="en-US" dirty="0" err="1"/>
              <a:t>suport</a:t>
            </a:r>
            <a:r>
              <a:rPr lang="en-US" dirty="0"/>
              <a:t> magnetic </a:t>
            </a:r>
            <a:r>
              <a:rPr lang="en-US" dirty="0" err="1"/>
              <a:t>pe</a:t>
            </a:r>
            <a:r>
              <a:rPr lang="en-US" dirty="0"/>
              <a:t> care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 un </a:t>
            </a:r>
            <a:r>
              <a:rPr lang="en-US" dirty="0" err="1"/>
              <a:t>sistem</a:t>
            </a:r>
            <a:r>
              <a:rPr lang="en-US" dirty="0"/>
              <a:t> de </a:t>
            </a:r>
            <a:r>
              <a:rPr lang="en-US" dirty="0" err="1"/>
              <a:t>operare</a:t>
            </a:r>
            <a:r>
              <a:rPr lang="en-US" dirty="0"/>
              <a:t>.</a:t>
            </a:r>
          </a:p>
          <a:p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găseşte</a:t>
            </a:r>
            <a:r>
              <a:rPr lang="en-US" dirty="0"/>
              <a:t>, </a:t>
            </a:r>
            <a:r>
              <a:rPr lang="en-US" b="1" dirty="0" err="1"/>
              <a:t>încarcă</a:t>
            </a:r>
            <a:r>
              <a:rPr lang="en-US" dirty="0"/>
              <a:t> 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memoria</a:t>
            </a:r>
            <a:r>
              <a:rPr lang="en-US" dirty="0"/>
              <a:t> </a:t>
            </a:r>
            <a:r>
              <a:rPr lang="en-US" dirty="0" err="1"/>
              <a:t>internă</a:t>
            </a:r>
            <a:r>
              <a:rPr lang="en-US" dirty="0"/>
              <a:t> </a:t>
            </a:r>
            <a:r>
              <a:rPr lang="en-US" dirty="0" err="1"/>
              <a:t>programul</a:t>
            </a:r>
            <a:r>
              <a:rPr lang="en-US" dirty="0"/>
              <a:t> </a:t>
            </a:r>
            <a:r>
              <a:rPr lang="en-US" dirty="0" err="1"/>
              <a:t>numit</a:t>
            </a:r>
            <a:r>
              <a:rPr lang="en-US" dirty="0"/>
              <a:t> </a:t>
            </a:r>
            <a:r>
              <a:rPr lang="en-US" b="1" dirty="0" err="1"/>
              <a:t>încărcător</a:t>
            </a:r>
            <a:r>
              <a:rPr lang="en-US" dirty="0"/>
              <a:t> care se </a:t>
            </a:r>
            <a:r>
              <a:rPr lang="en-US" dirty="0" err="1"/>
              <a:t>găseşte</a:t>
            </a:r>
            <a:r>
              <a:rPr lang="en-US" dirty="0"/>
              <a:t> la </a:t>
            </a:r>
            <a:r>
              <a:rPr lang="en-US" dirty="0" err="1"/>
              <a:t>începutul</a:t>
            </a:r>
            <a:r>
              <a:rPr lang="en-US" dirty="0"/>
              <a:t> </a:t>
            </a:r>
            <a:r>
              <a:rPr lang="en-US" dirty="0" err="1"/>
              <a:t>suportului</a:t>
            </a:r>
            <a:r>
              <a:rPr lang="en-US" dirty="0"/>
              <a:t> </a:t>
            </a:r>
            <a:r>
              <a:rPr lang="en-US" dirty="0" err="1"/>
              <a:t>şi</a:t>
            </a:r>
            <a:r>
              <a:rPr lang="en-US" dirty="0"/>
              <a:t> </a:t>
            </a:r>
            <a:r>
              <a:rPr lang="en-US" dirty="0" err="1"/>
              <a:t>îl</a:t>
            </a:r>
            <a:r>
              <a:rPr lang="en-US" dirty="0"/>
              <a:t> </a:t>
            </a:r>
            <a:r>
              <a:rPr lang="en-US" b="1" dirty="0" err="1"/>
              <a:t>lansează</a:t>
            </a:r>
            <a:r>
              <a:rPr lang="en-US" dirty="0"/>
              <a:t> 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execuţie</a:t>
            </a:r>
            <a:r>
              <a:rPr lang="en-US" dirty="0"/>
              <a:t>.</a:t>
            </a:r>
          </a:p>
          <a:p>
            <a:r>
              <a:rPr lang="en-US" b="1" dirty="0" err="1"/>
              <a:t>Programele</a:t>
            </a:r>
            <a:r>
              <a:rPr lang="en-US" b="1" dirty="0"/>
              <a:t> </a:t>
            </a:r>
            <a:r>
              <a:rPr lang="en-US" b="1" dirty="0" err="1"/>
              <a:t>sistemului</a:t>
            </a:r>
            <a:r>
              <a:rPr lang="en-US" b="1" dirty="0"/>
              <a:t> de </a:t>
            </a:r>
            <a:r>
              <a:rPr lang="en-US" b="1" dirty="0" err="1"/>
              <a:t>operare</a:t>
            </a:r>
            <a:r>
              <a:rPr lang="en-US" dirty="0"/>
              <a:t> 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încărca</a:t>
            </a:r>
            <a:r>
              <a:rPr lang="en-US" dirty="0"/>
              <a:t> la </a:t>
            </a:r>
            <a:r>
              <a:rPr lang="en-US" dirty="0" err="1"/>
              <a:t>rândul</a:t>
            </a:r>
            <a:r>
              <a:rPr lang="en-US" dirty="0"/>
              <a:t> </a:t>
            </a:r>
            <a:r>
              <a:rPr lang="en-US" dirty="0" err="1"/>
              <a:t>lor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memoria</a:t>
            </a:r>
            <a:r>
              <a:rPr lang="en-US" dirty="0"/>
              <a:t> RAM diverse </a:t>
            </a:r>
            <a:r>
              <a:rPr lang="en-US" b="1" dirty="0" err="1"/>
              <a:t>programe</a:t>
            </a:r>
            <a:r>
              <a:rPr lang="en-US" b="1" dirty="0"/>
              <a:t> </a:t>
            </a:r>
            <a:r>
              <a:rPr lang="en-US" b="1" dirty="0" err="1"/>
              <a:t>utilitare</a:t>
            </a:r>
            <a:r>
              <a:rPr lang="en-US" dirty="0"/>
              <a:t> </a:t>
            </a:r>
            <a:r>
              <a:rPr lang="en-US" dirty="0" err="1"/>
              <a:t>sau</a:t>
            </a:r>
            <a:r>
              <a:rPr lang="en-US" dirty="0"/>
              <a:t> </a:t>
            </a:r>
            <a:r>
              <a:rPr lang="en-US" b="1" dirty="0" err="1"/>
              <a:t>programe</a:t>
            </a:r>
            <a:r>
              <a:rPr lang="en-US" b="1" dirty="0"/>
              <a:t> de </a:t>
            </a:r>
            <a:r>
              <a:rPr lang="en-US" b="1" dirty="0" err="1"/>
              <a:t>aplicaţie</a:t>
            </a:r>
            <a:r>
              <a:rPr lang="en-US" dirty="0"/>
              <a:t> </a:t>
            </a:r>
            <a:r>
              <a:rPr lang="en-US" dirty="0" err="1"/>
              <a:t>şi</a:t>
            </a:r>
            <a:r>
              <a:rPr lang="en-US" dirty="0"/>
              <a:t> le </a:t>
            </a:r>
            <a:r>
              <a:rPr lang="en-US" dirty="0" err="1"/>
              <a:t>vor</a:t>
            </a:r>
            <a:r>
              <a:rPr lang="en-US" dirty="0"/>
              <a:t> </a:t>
            </a:r>
            <a:r>
              <a:rPr lang="en-US" dirty="0" err="1"/>
              <a:t>lansa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execuţie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36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219456"/>
            <a:ext cx="7729728" cy="420624"/>
          </a:xfrm>
        </p:spPr>
        <p:txBody>
          <a:bodyPr>
            <a:normAutofit fontScale="90000"/>
          </a:bodyPr>
          <a:lstStyle/>
          <a:p>
            <a:r>
              <a:rPr lang="ro-MD" dirty="0" smtClean="0"/>
              <a:t>continuare</a:t>
            </a:r>
            <a:endParaRPr lang="en-US" dirty="0"/>
          </a:p>
        </p:txBody>
      </p:sp>
      <p:pic>
        <p:nvPicPr>
          <p:cNvPr id="1026" name="Picture 2" descr="Încărcarea sistemului de operar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1563688"/>
            <a:ext cx="5715000" cy="409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35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182880"/>
            <a:ext cx="7729728" cy="603504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Modulul</a:t>
            </a:r>
            <a:r>
              <a:rPr lang="en-US" b="1" dirty="0"/>
              <a:t> ROM-BIOS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1709928"/>
            <a:ext cx="7729728" cy="4480560"/>
          </a:xfrm>
        </p:spPr>
        <p:txBody>
          <a:bodyPr>
            <a:normAutofit lnSpcReduction="10000"/>
          </a:bodyPr>
          <a:lstStyle/>
          <a:p>
            <a:r>
              <a:rPr lang="en-US" sz="2000" dirty="0" err="1"/>
              <a:t>Modulul</a:t>
            </a:r>
            <a:r>
              <a:rPr lang="en-US" sz="2000" dirty="0"/>
              <a:t> ROM-BIOS (ROM – Basic Input Output System) </a:t>
            </a:r>
            <a:r>
              <a:rPr lang="en-US" sz="2000" dirty="0" err="1"/>
              <a:t>conţine</a:t>
            </a:r>
            <a:r>
              <a:rPr lang="en-US" sz="2000" dirty="0"/>
              <a:t> </a:t>
            </a:r>
            <a:r>
              <a:rPr lang="en-US" sz="2000" b="1" dirty="0" err="1"/>
              <a:t>programe</a:t>
            </a:r>
            <a:r>
              <a:rPr lang="en-US" sz="2000" b="1" dirty="0"/>
              <a:t> de </a:t>
            </a:r>
            <a:r>
              <a:rPr lang="en-US" sz="2000" b="1" dirty="0" err="1"/>
              <a:t>sistem</a:t>
            </a:r>
            <a:r>
              <a:rPr lang="en-US" sz="2000" b="1" dirty="0"/>
              <a:t> </a:t>
            </a:r>
            <a:r>
              <a:rPr lang="en-US" sz="2000" b="1" dirty="0" err="1"/>
              <a:t>esenţiale</a:t>
            </a:r>
            <a:r>
              <a:rPr lang="en-US" sz="2000" dirty="0"/>
              <a:t> </a:t>
            </a:r>
            <a:r>
              <a:rPr lang="en-US" sz="2000" dirty="0" err="1"/>
              <a:t>în</a:t>
            </a:r>
            <a:r>
              <a:rPr lang="en-US" sz="2000" dirty="0"/>
              <a:t> </a:t>
            </a:r>
            <a:r>
              <a:rPr lang="en-US" sz="2000" dirty="0" err="1"/>
              <a:t>funcţionarea</a:t>
            </a:r>
            <a:r>
              <a:rPr lang="en-US" sz="2000" dirty="0"/>
              <a:t> </a:t>
            </a:r>
            <a:r>
              <a:rPr lang="en-US" sz="2000" dirty="0" err="1"/>
              <a:t>unui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de </a:t>
            </a:r>
            <a:r>
              <a:rPr lang="en-US" sz="2000" dirty="0" err="1"/>
              <a:t>calcul</a:t>
            </a:r>
            <a:r>
              <a:rPr lang="en-US" sz="2000" dirty="0"/>
              <a:t>, </a:t>
            </a:r>
            <a:r>
              <a:rPr lang="en-US" sz="2000" dirty="0" err="1"/>
              <a:t>organizate</a:t>
            </a:r>
            <a:r>
              <a:rPr lang="en-US" sz="2000" dirty="0"/>
              <a:t> </a:t>
            </a:r>
            <a:r>
              <a:rPr lang="en-US" sz="2000" dirty="0" err="1"/>
              <a:t>într</a:t>
            </a:r>
            <a:r>
              <a:rPr lang="en-US" sz="2000" dirty="0"/>
              <a:t>-o </a:t>
            </a:r>
            <a:r>
              <a:rPr lang="en-US" sz="2000" dirty="0" err="1"/>
              <a:t>mică</a:t>
            </a:r>
            <a:r>
              <a:rPr lang="en-US" sz="2000" dirty="0"/>
              <a:t> </a:t>
            </a:r>
            <a:r>
              <a:rPr lang="en-US" sz="2000" b="1" dirty="0" err="1"/>
              <a:t>bibliotecă</a:t>
            </a:r>
            <a:r>
              <a:rPr lang="en-US" sz="2000" b="1" dirty="0"/>
              <a:t> de </a:t>
            </a:r>
            <a:r>
              <a:rPr lang="en-US" sz="2000" b="1" dirty="0" err="1"/>
              <a:t>funcţii</a:t>
            </a:r>
            <a:r>
              <a:rPr lang="en-US" sz="2000" b="1" dirty="0"/>
              <a:t> de </a:t>
            </a:r>
            <a:r>
              <a:rPr lang="en-US" sz="2000" b="1" dirty="0" err="1"/>
              <a:t>intrare</a:t>
            </a:r>
            <a:r>
              <a:rPr lang="en-US" sz="2000" b="1" dirty="0"/>
              <a:t>/</a:t>
            </a:r>
            <a:r>
              <a:rPr lang="en-US" sz="2000" b="1" dirty="0" err="1"/>
              <a:t>ieşire</a:t>
            </a:r>
            <a:r>
              <a:rPr lang="en-US" sz="2000" dirty="0" smtClean="0"/>
              <a:t>.</a:t>
            </a:r>
            <a:endParaRPr lang="ro-MD" sz="2000" dirty="0" smtClean="0"/>
          </a:p>
          <a:p>
            <a:endParaRPr lang="en-US" sz="2000" dirty="0"/>
          </a:p>
          <a:p>
            <a:r>
              <a:rPr lang="en-US" sz="2000" dirty="0" err="1"/>
              <a:t>Acestea</a:t>
            </a:r>
            <a:r>
              <a:rPr lang="en-US" sz="2000" dirty="0"/>
              <a:t> </a:t>
            </a:r>
            <a:r>
              <a:rPr lang="en-US" sz="2000" dirty="0" err="1"/>
              <a:t>asigură</a:t>
            </a:r>
            <a:r>
              <a:rPr lang="en-US" sz="2000" dirty="0"/>
              <a:t> </a:t>
            </a:r>
            <a:r>
              <a:rPr lang="en-US" sz="2000" b="1" dirty="0"/>
              <a:t>auto-</a:t>
            </a:r>
            <a:r>
              <a:rPr lang="en-US" sz="2000" b="1" dirty="0" err="1"/>
              <a:t>testarea</a:t>
            </a:r>
            <a:r>
              <a:rPr lang="en-US" sz="2000" dirty="0"/>
              <a:t> </a:t>
            </a:r>
            <a:r>
              <a:rPr lang="en-US" sz="2000" dirty="0" err="1"/>
              <a:t>componentelor</a:t>
            </a:r>
            <a:r>
              <a:rPr lang="en-US" sz="2000" dirty="0"/>
              <a:t> hardware, </a:t>
            </a:r>
            <a:r>
              <a:rPr lang="en-US" sz="2000" b="1" dirty="0" err="1"/>
              <a:t>iniţializarea</a:t>
            </a:r>
            <a:r>
              <a:rPr lang="en-US" sz="2000" dirty="0"/>
              <a:t> </a:t>
            </a:r>
            <a:r>
              <a:rPr lang="en-US" sz="2000" dirty="0" err="1"/>
              <a:t>lor</a:t>
            </a:r>
            <a:r>
              <a:rPr lang="en-US" sz="2000" dirty="0"/>
              <a:t>, </a:t>
            </a:r>
            <a:r>
              <a:rPr lang="en-US" sz="2000" b="1" dirty="0" err="1"/>
              <a:t>comunicaţia</a:t>
            </a:r>
            <a:r>
              <a:rPr lang="en-US" sz="2000" dirty="0"/>
              <a:t> </a:t>
            </a:r>
            <a:r>
              <a:rPr lang="en-US" sz="2000" dirty="0" err="1"/>
              <a:t>între</a:t>
            </a:r>
            <a:r>
              <a:rPr lang="en-US" sz="2000" dirty="0"/>
              <a:t> </a:t>
            </a:r>
            <a:r>
              <a:rPr lang="en-US" sz="2000" dirty="0" err="1"/>
              <a:t>ele</a:t>
            </a:r>
            <a:r>
              <a:rPr lang="en-US" sz="2000" dirty="0"/>
              <a:t> </a:t>
            </a:r>
            <a:r>
              <a:rPr lang="en-US" sz="2000" dirty="0" err="1"/>
              <a:t>şi</a:t>
            </a:r>
            <a:r>
              <a:rPr lang="en-US" sz="2000" dirty="0"/>
              <a:t> </a:t>
            </a:r>
            <a:r>
              <a:rPr lang="en-US" sz="2000" dirty="0" err="1"/>
              <a:t>asigură</a:t>
            </a:r>
            <a:r>
              <a:rPr lang="en-US" sz="2000" dirty="0"/>
              <a:t> </a:t>
            </a:r>
            <a:r>
              <a:rPr lang="en-US" sz="2000" b="1" dirty="0" err="1"/>
              <a:t>încărcarea</a:t>
            </a:r>
            <a:r>
              <a:rPr lang="en-US" sz="2000" dirty="0"/>
              <a:t> </a:t>
            </a:r>
            <a:r>
              <a:rPr lang="en-US" sz="2000" dirty="0" err="1"/>
              <a:t>sistemului</a:t>
            </a:r>
            <a:r>
              <a:rPr lang="en-US" sz="2000" dirty="0"/>
              <a:t> de </a:t>
            </a:r>
            <a:r>
              <a:rPr lang="en-US" sz="2000" dirty="0" err="1"/>
              <a:t>operare</a:t>
            </a:r>
            <a:r>
              <a:rPr lang="en-US" sz="2000" dirty="0"/>
              <a:t> de </a:t>
            </a:r>
            <a:r>
              <a:rPr lang="en-US" sz="2000" dirty="0" err="1"/>
              <a:t>pe</a:t>
            </a:r>
            <a:r>
              <a:rPr lang="en-US" sz="2000" dirty="0"/>
              <a:t> un </a:t>
            </a:r>
            <a:r>
              <a:rPr lang="en-US" sz="2000" dirty="0" err="1"/>
              <a:t>suport</a:t>
            </a:r>
            <a:r>
              <a:rPr lang="en-US" sz="2000" dirty="0"/>
              <a:t> de </a:t>
            </a:r>
            <a:r>
              <a:rPr lang="en-US" sz="2000" dirty="0" err="1"/>
              <a:t>stocare</a:t>
            </a:r>
            <a:r>
              <a:rPr lang="en-US" sz="2000" dirty="0"/>
              <a:t> (magnetic, optic) </a:t>
            </a:r>
            <a:r>
              <a:rPr lang="en-US" sz="2000" dirty="0" err="1"/>
              <a:t>sau</a:t>
            </a:r>
            <a:r>
              <a:rPr lang="en-US" sz="2000" dirty="0"/>
              <a:t> din </a:t>
            </a:r>
            <a:r>
              <a:rPr lang="en-US" sz="2000" dirty="0" err="1"/>
              <a:t>reţea</a:t>
            </a:r>
            <a:r>
              <a:rPr lang="en-US" sz="2000" dirty="0" smtClean="0"/>
              <a:t>.</a:t>
            </a:r>
            <a:endParaRPr lang="ro-MD" sz="2000" dirty="0" smtClean="0"/>
          </a:p>
          <a:p>
            <a:endParaRPr lang="en-US" sz="2000" dirty="0"/>
          </a:p>
          <a:p>
            <a:r>
              <a:rPr lang="en-US" sz="2000" dirty="0"/>
              <a:t>Ulterior </a:t>
            </a:r>
            <a:r>
              <a:rPr lang="en-US" sz="2000" dirty="0" err="1"/>
              <a:t>secvenţei</a:t>
            </a:r>
            <a:r>
              <a:rPr lang="en-US" sz="2000" dirty="0"/>
              <a:t> POST (Power-On Self Test) </a:t>
            </a:r>
            <a:r>
              <a:rPr lang="en-US" sz="2000" b="1" dirty="0" err="1"/>
              <a:t>controlul</a:t>
            </a:r>
            <a:r>
              <a:rPr lang="en-US" sz="2000" b="1" dirty="0"/>
              <a:t> </a:t>
            </a:r>
            <a:r>
              <a:rPr lang="en-US" sz="2000" b="1" dirty="0" err="1"/>
              <a:t>este</a:t>
            </a:r>
            <a:r>
              <a:rPr lang="en-US" sz="2000" b="1" dirty="0"/>
              <a:t> </a:t>
            </a:r>
            <a:r>
              <a:rPr lang="en-US" sz="2000" b="1" dirty="0" err="1"/>
              <a:t>predat</a:t>
            </a:r>
            <a:r>
              <a:rPr lang="en-US" sz="2000" b="1" dirty="0"/>
              <a:t> </a:t>
            </a:r>
            <a:r>
              <a:rPr lang="en-US" sz="2000" b="1" dirty="0" err="1"/>
              <a:t>sistemului</a:t>
            </a:r>
            <a:r>
              <a:rPr lang="en-US" sz="2000" b="1" dirty="0"/>
              <a:t> de </a:t>
            </a:r>
            <a:r>
              <a:rPr lang="en-US" sz="2000" b="1" dirty="0" err="1"/>
              <a:t>operare</a:t>
            </a:r>
            <a:r>
              <a:rPr lang="en-US" sz="2000" dirty="0"/>
              <a:t> care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oferi</a:t>
            </a:r>
            <a:r>
              <a:rPr lang="en-US" sz="2000" dirty="0"/>
              <a:t> </a:t>
            </a:r>
            <a:r>
              <a:rPr lang="en-US" sz="2000" dirty="0" err="1"/>
              <a:t>utilizatorului</a:t>
            </a:r>
            <a:r>
              <a:rPr lang="en-US" sz="2000" dirty="0"/>
              <a:t> </a:t>
            </a:r>
            <a:r>
              <a:rPr lang="en-US" sz="2000" dirty="0" err="1"/>
              <a:t>interfaţa</a:t>
            </a:r>
            <a:r>
              <a:rPr lang="en-US" sz="2000" dirty="0"/>
              <a:t> </a:t>
            </a:r>
            <a:r>
              <a:rPr lang="en-US" sz="2000" dirty="0" err="1"/>
              <a:t>pentru</a:t>
            </a:r>
            <a:r>
              <a:rPr lang="en-US" sz="2000" dirty="0"/>
              <a:t> </a:t>
            </a:r>
            <a:r>
              <a:rPr lang="en-US" sz="2000" dirty="0" err="1"/>
              <a:t>comenzi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5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1136" y="91440"/>
            <a:ext cx="7729728" cy="1097280"/>
          </a:xfrm>
        </p:spPr>
        <p:txBody>
          <a:bodyPr>
            <a:normAutofit fontScale="90000"/>
          </a:bodyPr>
          <a:lstStyle/>
          <a:p>
            <a:r>
              <a:rPr lang="ro-RO" dirty="0"/>
              <a:t>Componentele sistemelor de operare</a:t>
            </a:r>
            <a:br>
              <a:rPr lang="ro-RO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136" y="1746504"/>
            <a:ext cx="7729728" cy="4123944"/>
          </a:xfrm>
        </p:spPr>
        <p:txBody>
          <a:bodyPr>
            <a:normAutofit/>
          </a:bodyPr>
          <a:lstStyle/>
          <a:p>
            <a:r>
              <a:rPr lang="it-IT" sz="2000" dirty="0"/>
              <a:t>Majoritatea sistemelor de operare, pentru a raspunde rolului de interfata cu utilizatorii, sunt organizate pe doua niveluri</a:t>
            </a:r>
            <a:r>
              <a:rPr lang="it-IT" sz="2000" dirty="0" smtClean="0"/>
              <a:t>:</a:t>
            </a:r>
            <a:endParaRPr lang="ru-RU" sz="2000" dirty="0" smtClean="0"/>
          </a:p>
          <a:p>
            <a:endParaRPr lang="it-IT" sz="2000" dirty="0"/>
          </a:p>
          <a:p>
            <a:r>
              <a:rPr lang="it-IT" sz="2000" dirty="0"/>
              <a:t>-</a:t>
            </a:r>
            <a:r>
              <a:rPr lang="it-IT" sz="2000" b="1" dirty="0"/>
              <a:t>nivelul fizic</a:t>
            </a:r>
            <a:r>
              <a:rPr lang="it-IT" sz="2000" dirty="0"/>
              <a:t>, care este mai apropiat de partea hardware a sistemului de calcul, interferand cu aceasta printr-un sistem de intreruperi</a:t>
            </a:r>
            <a:r>
              <a:rPr lang="it-IT" sz="2000" dirty="0" smtClean="0"/>
              <a:t>;</a:t>
            </a:r>
            <a:endParaRPr lang="ru-RU" sz="2000" dirty="0" smtClean="0"/>
          </a:p>
          <a:p>
            <a:endParaRPr lang="it-IT" sz="2000" dirty="0"/>
          </a:p>
          <a:p>
            <a:r>
              <a:rPr lang="it-IT" sz="2000" dirty="0"/>
              <a:t>-</a:t>
            </a:r>
            <a:r>
              <a:rPr lang="it-IT" sz="2000" b="1" dirty="0"/>
              <a:t>nivelul logic</a:t>
            </a:r>
            <a:r>
              <a:rPr lang="it-IT" sz="2000" dirty="0"/>
              <a:t>, care este mai apropiat de utilizator, interferand cu acesta prin intermediul unor comenzi, limbaje de programare, utilitare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8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315</TotalTime>
  <Words>826</Words>
  <Application>Microsoft Office PowerPoint</Application>
  <PresentationFormat>Широкоэкранный</PresentationFormat>
  <Paragraphs>164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Corbel</vt:lpstr>
      <vt:lpstr>Gill Sans MT</vt:lpstr>
      <vt:lpstr>Roboto</vt:lpstr>
      <vt:lpstr>Verdana</vt:lpstr>
      <vt:lpstr>Parcel</vt:lpstr>
      <vt:lpstr>Clasificarea  Sistemelor de operare</vt:lpstr>
      <vt:lpstr>Definitie</vt:lpstr>
      <vt:lpstr>Componentele sistemului de operare </vt:lpstr>
      <vt:lpstr>Nucleul (kernel)</vt:lpstr>
      <vt:lpstr>Funcţiile sistemului de operare </vt:lpstr>
      <vt:lpstr>Încărcarea sistemului de operare </vt:lpstr>
      <vt:lpstr>continuare</vt:lpstr>
      <vt:lpstr>Modulul ROM-BIOS </vt:lpstr>
      <vt:lpstr>Componentele sistemelor de operare </vt:lpstr>
      <vt:lpstr>categorii de programe</vt:lpstr>
      <vt:lpstr>Partea de serviciu</vt:lpstr>
      <vt:lpstr>Clasificarea sistemelor de operare. </vt:lpstr>
      <vt:lpstr>continuare</vt:lpstr>
      <vt:lpstr>continuare</vt:lpstr>
      <vt:lpstr>continuare</vt:lpstr>
      <vt:lpstr>continuare</vt:lpstr>
      <vt:lpstr>continuare</vt:lpstr>
      <vt:lpstr>continuare</vt:lpstr>
      <vt:lpstr>continuare</vt:lpstr>
      <vt:lpstr>continuare</vt:lpstr>
      <vt:lpstr>continuare</vt:lpstr>
      <vt:lpstr>continuare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lilia.rotaru66@gmail.com</dc:creator>
  <cp:lastModifiedBy>lilia.rotaru66@gmail.com</cp:lastModifiedBy>
  <cp:revision>13</cp:revision>
  <dcterms:created xsi:type="dcterms:W3CDTF">2021-01-26T13:49:06Z</dcterms:created>
  <dcterms:modified xsi:type="dcterms:W3CDTF">2021-01-27T07:54:58Z</dcterms:modified>
</cp:coreProperties>
</file>