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81" r:id="rId18"/>
    <p:sldId id="282" r:id="rId19"/>
    <p:sldId id="283" r:id="rId20"/>
    <p:sldId id="284" r:id="rId21"/>
    <p:sldId id="285" r:id="rId22"/>
    <p:sldId id="286" r:id="rId23"/>
    <p:sldId id="287" r:id="rId24"/>
    <p:sldId id="288" r:id="rId25"/>
    <p:sldId id="28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0E80FC7-DB34-456B-8FE1-EBC99EAE5217}" type="datetimeFigureOut">
              <a:rPr lang="ru-RU" smtClean="0"/>
              <a:t>06.09.2023</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275516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0E80FC7-DB34-456B-8FE1-EBC99EAE5217}" type="datetimeFigureOut">
              <a:rPr lang="ru-RU" smtClean="0"/>
              <a:t>06.09.2023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406809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E80FC7-DB34-456B-8FE1-EBC99EAE5217}" type="datetimeFigureOut">
              <a:rPr lang="ru-RU" smtClean="0"/>
              <a:t>06.09.2023</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575370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E80FC7-DB34-456B-8FE1-EBC99EAE5217}" type="datetimeFigureOut">
              <a:rPr lang="ru-RU" smtClean="0"/>
              <a:t>06.09.2023</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128CE9C8-1E45-4AB3-8882-4F6501825014}"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40057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0E80FC7-DB34-456B-8FE1-EBC99EAE5217}" type="datetimeFigureOut">
              <a:rPr lang="ru-RU" smtClean="0"/>
              <a:t>06.09.2023</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1488546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10E80FC7-DB34-456B-8FE1-EBC99EAE5217}" type="datetimeFigureOut">
              <a:rPr lang="ru-RU" smtClean="0"/>
              <a:t>06.09.2023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1396241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10E80FC7-DB34-456B-8FE1-EBC99EAE5217}" type="datetimeFigureOut">
              <a:rPr lang="ru-RU" smtClean="0"/>
              <a:t>06.09.2023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3430168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0E80FC7-DB34-456B-8FE1-EBC99EAE5217}" type="datetimeFigureOut">
              <a:rPr lang="ru-RU" smtClean="0"/>
              <a:t>06.09.2023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3375388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0E80FC7-DB34-456B-8FE1-EBC99EAE5217}" type="datetimeFigureOut">
              <a:rPr lang="ru-RU" smtClean="0"/>
              <a:t>06.09.2023</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106195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0E80FC7-DB34-456B-8FE1-EBC99EAE5217}" type="datetimeFigureOut">
              <a:rPr lang="ru-RU" smtClean="0"/>
              <a:t>06.09.2023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417521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0E80FC7-DB34-456B-8FE1-EBC99EAE5217}" type="datetimeFigureOut">
              <a:rPr lang="ru-RU" smtClean="0"/>
              <a:t>06.09.2023</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22070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0E80FC7-DB34-456B-8FE1-EBC99EAE5217}" type="datetimeFigureOut">
              <a:rPr lang="ru-RU" smtClean="0"/>
              <a:t>06.09.2023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368048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0E80FC7-DB34-456B-8FE1-EBC99EAE5217}" type="datetimeFigureOut">
              <a:rPr lang="ru-RU" smtClean="0"/>
              <a:t>06.09.2023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171187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0E80FC7-DB34-456B-8FE1-EBC99EAE5217}" type="datetimeFigureOut">
              <a:rPr lang="ru-RU" smtClean="0"/>
              <a:t>06.09.2023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30455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80FC7-DB34-456B-8FE1-EBC99EAE5217}" type="datetimeFigureOut">
              <a:rPr lang="ru-RU" smtClean="0"/>
              <a:t>06.09.2023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40781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0E80FC7-DB34-456B-8FE1-EBC99EAE5217}" type="datetimeFigureOut">
              <a:rPr lang="ru-RU" smtClean="0"/>
              <a:t>06.09.2023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95342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0E80FC7-DB34-456B-8FE1-EBC99EAE5217}" type="datetimeFigureOut">
              <a:rPr lang="ru-RU" smtClean="0"/>
              <a:t>06.09.2023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8CE9C8-1E45-4AB3-8882-4F6501825014}" type="slidenum">
              <a:rPr lang="ru-RU" smtClean="0"/>
              <a:t>‹#›</a:t>
            </a:fld>
            <a:endParaRPr lang="ru-RU"/>
          </a:p>
        </p:txBody>
      </p:sp>
    </p:spTree>
    <p:extLst>
      <p:ext uri="{BB962C8B-B14F-4D97-AF65-F5344CB8AC3E}">
        <p14:creationId xmlns:p14="http://schemas.microsoft.com/office/powerpoint/2010/main" val="352666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0E80FC7-DB34-456B-8FE1-EBC99EAE5217}" type="datetimeFigureOut">
              <a:rPr lang="ru-RU" smtClean="0"/>
              <a:t>06.09.2023</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28CE9C8-1E45-4AB3-8882-4F6501825014}" type="slidenum">
              <a:rPr lang="ru-RU" smtClean="0"/>
              <a:t>‹#›</a:t>
            </a:fld>
            <a:endParaRPr lang="ru-RU"/>
          </a:p>
        </p:txBody>
      </p:sp>
    </p:spTree>
    <p:extLst>
      <p:ext uri="{BB962C8B-B14F-4D97-AF65-F5344CB8AC3E}">
        <p14:creationId xmlns:p14="http://schemas.microsoft.com/office/powerpoint/2010/main" val="346199193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66707B-D85E-4501-97E2-1E2ABE34407D}"/>
              </a:ext>
            </a:extLst>
          </p:cNvPr>
          <p:cNvSpPr>
            <a:spLocks noGrp="1"/>
          </p:cNvSpPr>
          <p:nvPr>
            <p:ph type="ctrTitle"/>
          </p:nvPr>
        </p:nvSpPr>
        <p:spPr>
          <a:xfrm>
            <a:off x="1371600" y="766618"/>
            <a:ext cx="9448800" cy="3629891"/>
          </a:xfrm>
        </p:spPr>
        <p:txBody>
          <a:bodyPr>
            <a:normAutofit/>
          </a:bodyPr>
          <a:lstStyle/>
          <a:p>
            <a:r>
              <a:rPr lang="ro-RO" b="0" i="0" dirty="0">
                <a:solidFill>
                  <a:srgbClr val="EC4300"/>
                </a:solidFill>
                <a:effectLst/>
                <a:latin typeface="Tahoma" panose="020B0604030504040204" pitchFamily="34" charset="0"/>
              </a:rPr>
              <a:t>Sisteme de operare - Prezentare generală. </a:t>
            </a:r>
            <a:br>
              <a:rPr lang="ro-RO" b="0" i="0" dirty="0">
                <a:solidFill>
                  <a:srgbClr val="EC4300"/>
                </a:solidFill>
                <a:effectLst/>
                <a:latin typeface="Tahoma" panose="020B0604030504040204" pitchFamily="34" charset="0"/>
              </a:rPr>
            </a:br>
            <a:r>
              <a:rPr lang="ro-RO" sz="4400" b="0" i="0" dirty="0">
                <a:solidFill>
                  <a:srgbClr val="FF0000"/>
                </a:solidFill>
                <a:effectLst/>
                <a:latin typeface="Tahoma" panose="020B0604030504040204" pitchFamily="34" charset="0"/>
              </a:rPr>
              <a:t>caracteristici, structura, </a:t>
            </a:r>
            <a:br>
              <a:rPr lang="ro-RO" sz="4400" b="0" i="0" dirty="0">
                <a:solidFill>
                  <a:srgbClr val="FF0000"/>
                </a:solidFill>
                <a:effectLst/>
                <a:latin typeface="Tahoma" panose="020B0604030504040204" pitchFamily="34" charset="0"/>
              </a:rPr>
            </a:br>
            <a:r>
              <a:rPr lang="ro-RO" sz="4400" b="0" i="0" dirty="0">
                <a:solidFill>
                  <a:srgbClr val="FF0000"/>
                </a:solidFill>
                <a:effectLst/>
                <a:latin typeface="Tahoma" panose="020B0604030504040204" pitchFamily="34" charset="0"/>
              </a:rPr>
              <a:t>clasificare, </a:t>
            </a:r>
            <a:br>
              <a:rPr lang="ro-RO" sz="4400" b="0" i="0" dirty="0">
                <a:solidFill>
                  <a:srgbClr val="FF0000"/>
                </a:solidFill>
                <a:effectLst/>
                <a:latin typeface="Tahoma" panose="020B0604030504040204" pitchFamily="34" charset="0"/>
              </a:rPr>
            </a:br>
            <a:r>
              <a:rPr lang="ro-RO" sz="4400" b="0" i="0" dirty="0">
                <a:solidFill>
                  <a:srgbClr val="FF0000"/>
                </a:solidFill>
                <a:effectLst/>
                <a:latin typeface="Tahoma" panose="020B0604030504040204" pitchFamily="34" charset="0"/>
              </a:rPr>
              <a:t>funcții</a:t>
            </a:r>
            <a:endParaRPr lang="ru-RU" sz="4400" dirty="0">
              <a:solidFill>
                <a:srgbClr val="FF0000"/>
              </a:solidFill>
            </a:endParaRPr>
          </a:p>
        </p:txBody>
      </p:sp>
      <p:sp>
        <p:nvSpPr>
          <p:cNvPr id="3" name="Подзаголовок 2">
            <a:extLst>
              <a:ext uri="{FF2B5EF4-FFF2-40B4-BE49-F238E27FC236}">
                <a16:creationId xmlns:a16="http://schemas.microsoft.com/office/drawing/2014/main" id="{8E1C857D-F4D4-43C6-84D6-0F46758D86D3}"/>
              </a:ext>
            </a:extLst>
          </p:cNvPr>
          <p:cNvSpPr>
            <a:spLocks noGrp="1"/>
          </p:cNvSpPr>
          <p:nvPr>
            <p:ph type="subTitle" idx="1"/>
          </p:nvPr>
        </p:nvSpPr>
        <p:spPr>
          <a:xfrm>
            <a:off x="1371600" y="3694545"/>
            <a:ext cx="9448800" cy="1274618"/>
          </a:xfrm>
        </p:spPr>
        <p:txBody>
          <a:bodyPr/>
          <a:lstStyle/>
          <a:p>
            <a:r>
              <a:rPr lang="ro-RO" dirty="0"/>
              <a:t>   </a:t>
            </a:r>
          </a:p>
          <a:p>
            <a:endParaRPr lang="ro-RO" dirty="0"/>
          </a:p>
          <a:p>
            <a:endParaRPr lang="ru-RU" dirty="0"/>
          </a:p>
        </p:txBody>
      </p:sp>
    </p:spTree>
    <p:extLst>
      <p:ext uri="{BB962C8B-B14F-4D97-AF65-F5344CB8AC3E}">
        <p14:creationId xmlns:p14="http://schemas.microsoft.com/office/powerpoint/2010/main" val="201209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89D813-B746-4096-866C-2B8A41D5C356}"/>
              </a:ext>
            </a:extLst>
          </p:cNvPr>
          <p:cNvSpPr>
            <a:spLocks noGrp="1"/>
          </p:cNvSpPr>
          <p:nvPr>
            <p:ph type="title"/>
          </p:nvPr>
        </p:nvSpPr>
        <p:spPr>
          <a:xfrm>
            <a:off x="2895600" y="764373"/>
            <a:ext cx="8610600" cy="279336"/>
          </a:xfrm>
        </p:spPr>
        <p:txBody>
          <a:bodyPr>
            <a:normAutofit fontScale="90000"/>
          </a:bodyPr>
          <a:lstStyle/>
          <a:p>
            <a:r>
              <a:rPr lang="ru-RU" dirty="0"/>
              <a:t>     </a:t>
            </a:r>
          </a:p>
        </p:txBody>
      </p:sp>
      <p:sp>
        <p:nvSpPr>
          <p:cNvPr id="3" name="Объект 2">
            <a:extLst>
              <a:ext uri="{FF2B5EF4-FFF2-40B4-BE49-F238E27FC236}">
                <a16:creationId xmlns:a16="http://schemas.microsoft.com/office/drawing/2014/main" id="{3D2709E6-3C40-46D3-AB80-72CB289B82EF}"/>
              </a:ext>
            </a:extLst>
          </p:cNvPr>
          <p:cNvSpPr>
            <a:spLocks noGrp="1"/>
          </p:cNvSpPr>
          <p:nvPr>
            <p:ph idx="1"/>
          </p:nvPr>
        </p:nvSpPr>
        <p:spPr>
          <a:xfrm>
            <a:off x="685800" y="1403928"/>
            <a:ext cx="10820400" cy="4814758"/>
          </a:xfrm>
        </p:spPr>
        <p:txBody>
          <a:bodyPr>
            <a:normAutofit fontScale="92500"/>
          </a:bodyPr>
          <a:lstStyle/>
          <a:p>
            <a:pPr algn="just">
              <a:lnSpc>
                <a:spcPct val="150000"/>
              </a:lnSpc>
            </a:pPr>
            <a:r>
              <a:rPr lang="ro-RO" b="1" dirty="0" err="1">
                <a:solidFill>
                  <a:schemeClr val="accent1"/>
                </a:solidFill>
              </a:rPr>
              <a:t>Device-ul</a:t>
            </a:r>
            <a:r>
              <a:rPr lang="ro-RO" dirty="0"/>
              <a:t> reprezintă un echipament de </a:t>
            </a:r>
            <a:r>
              <a:rPr lang="ro-RO" dirty="0" err="1"/>
              <a:t>comunicaţie</a:t>
            </a:r>
            <a:r>
              <a:rPr lang="ro-RO" dirty="0"/>
              <a:t> sau de intrare/</a:t>
            </a:r>
            <a:r>
              <a:rPr lang="ro-RO" dirty="0" err="1"/>
              <a:t>ieşire</a:t>
            </a:r>
            <a:r>
              <a:rPr lang="ro-RO" dirty="0"/>
              <a:t> (consolă, imprimantă, mouse etc.), gestionat de sistemul de operare prin</a:t>
            </a:r>
            <a:r>
              <a:rPr lang="ru-RU" dirty="0"/>
              <a:t> </a:t>
            </a:r>
            <a:r>
              <a:rPr lang="ro-RO" dirty="0"/>
              <a:t>referirea cu ajutorul numelor fizice (CON pentru consola,</a:t>
            </a:r>
            <a:r>
              <a:rPr lang="ru-RU" dirty="0"/>
              <a:t> </a:t>
            </a:r>
            <a:r>
              <a:rPr lang="ro-RO" dirty="0"/>
              <a:t>COM1,</a:t>
            </a:r>
            <a:r>
              <a:rPr lang="ru-RU" dirty="0"/>
              <a:t> </a:t>
            </a:r>
            <a:r>
              <a:rPr lang="ro-RO" dirty="0"/>
              <a:t>COM2 pentru porturi de </a:t>
            </a:r>
            <a:r>
              <a:rPr lang="ro-RO" dirty="0" err="1"/>
              <a:t>comunicaţii</a:t>
            </a:r>
            <a:r>
              <a:rPr lang="ro-RO" dirty="0"/>
              <a:t>, LPT1, LPT2 pentru imprimante) sau a</a:t>
            </a:r>
            <a:r>
              <a:rPr lang="ru-RU" dirty="0"/>
              <a:t> </a:t>
            </a:r>
            <a:r>
              <a:rPr lang="ro-RO" dirty="0"/>
              <a:t>numelor logice.</a:t>
            </a:r>
            <a:endParaRPr lang="ru-RU" dirty="0"/>
          </a:p>
          <a:p>
            <a:pPr algn="just">
              <a:lnSpc>
                <a:spcPct val="150000"/>
              </a:lnSpc>
            </a:pPr>
            <a:endParaRPr lang="ro-RO" dirty="0"/>
          </a:p>
          <a:p>
            <a:pPr algn="just">
              <a:lnSpc>
                <a:spcPct val="150000"/>
              </a:lnSpc>
            </a:pPr>
            <a:r>
              <a:rPr lang="ro-RO" b="1" dirty="0">
                <a:solidFill>
                  <a:schemeClr val="accent1"/>
                </a:solidFill>
              </a:rPr>
              <a:t>Drive-</a:t>
            </a:r>
            <a:r>
              <a:rPr lang="ro-RO" b="1" dirty="0" err="1">
                <a:solidFill>
                  <a:schemeClr val="accent1"/>
                </a:solidFill>
              </a:rPr>
              <a:t>ul</a:t>
            </a:r>
            <a:r>
              <a:rPr lang="ro-RO" dirty="0"/>
              <a:t> constituie o unitate de memorie externă (fizică sau virtuală)</a:t>
            </a:r>
          </a:p>
          <a:p>
            <a:pPr algn="just">
              <a:lnSpc>
                <a:spcPct val="150000"/>
              </a:lnSpc>
            </a:pPr>
            <a:r>
              <a:rPr lang="ro-RO" dirty="0"/>
              <a:t>ce este accesată prin</a:t>
            </a:r>
            <a:r>
              <a:rPr lang="ru-RU" dirty="0"/>
              <a:t> </a:t>
            </a:r>
            <a:r>
              <a:rPr lang="ro-RO" dirty="0"/>
              <a:t>un nume logic. De regulă, se utilizează următoarele</a:t>
            </a:r>
            <a:r>
              <a:rPr lang="ru-RU" dirty="0"/>
              <a:t> </a:t>
            </a:r>
            <a:r>
              <a:rPr lang="ro-RO" dirty="0"/>
              <a:t>asocieri:</a:t>
            </a:r>
          </a:p>
          <a:p>
            <a:pPr algn="just">
              <a:lnSpc>
                <a:spcPct val="150000"/>
              </a:lnSpc>
            </a:pPr>
            <a:r>
              <a:rPr lang="ro-RO" dirty="0"/>
              <a:t>C:, D:, E: etc. - pentru </a:t>
            </a:r>
            <a:r>
              <a:rPr lang="ro-RO" dirty="0" err="1"/>
              <a:t>unităţi</a:t>
            </a:r>
            <a:r>
              <a:rPr lang="ro-RO" dirty="0"/>
              <a:t> virtuale ale HD </a:t>
            </a:r>
            <a:endParaRPr lang="ru-RU" dirty="0"/>
          </a:p>
        </p:txBody>
      </p:sp>
    </p:spTree>
    <p:extLst>
      <p:ext uri="{BB962C8B-B14F-4D97-AF65-F5344CB8AC3E}">
        <p14:creationId xmlns:p14="http://schemas.microsoft.com/office/powerpoint/2010/main" val="117960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6EB85F-C091-465F-9E75-4B111CEB1B2A}"/>
              </a:ext>
            </a:extLst>
          </p:cNvPr>
          <p:cNvSpPr>
            <a:spLocks noGrp="1"/>
          </p:cNvSpPr>
          <p:nvPr>
            <p:ph type="title"/>
          </p:nvPr>
        </p:nvSpPr>
        <p:spPr>
          <a:xfrm>
            <a:off x="1542473" y="764373"/>
            <a:ext cx="9963727" cy="1293028"/>
          </a:xfrm>
        </p:spPr>
        <p:txBody>
          <a:bodyPr>
            <a:normAutofit/>
          </a:bodyPr>
          <a:lstStyle/>
          <a:p>
            <a:pPr algn="ctr"/>
            <a:r>
              <a:rPr lang="ro-RO" sz="3200" b="0" i="0" dirty="0">
                <a:effectLst/>
                <a:latin typeface="Helvetica Neue"/>
              </a:rPr>
              <a:t>Caracteristici ale sistemelor de operare</a:t>
            </a:r>
            <a:endParaRPr lang="ru-RU" sz="3200" dirty="0"/>
          </a:p>
        </p:txBody>
      </p:sp>
      <p:sp>
        <p:nvSpPr>
          <p:cNvPr id="3" name="Объект 2">
            <a:extLst>
              <a:ext uri="{FF2B5EF4-FFF2-40B4-BE49-F238E27FC236}">
                <a16:creationId xmlns:a16="http://schemas.microsoft.com/office/drawing/2014/main" id="{B3E3DC45-3789-42ED-984A-E46B308A1534}"/>
              </a:ext>
            </a:extLst>
          </p:cNvPr>
          <p:cNvSpPr>
            <a:spLocks noGrp="1"/>
          </p:cNvSpPr>
          <p:nvPr>
            <p:ph idx="1"/>
          </p:nvPr>
        </p:nvSpPr>
        <p:spPr/>
        <p:txBody>
          <a:bodyPr/>
          <a:lstStyle/>
          <a:p>
            <a:pPr algn="just">
              <a:lnSpc>
                <a:spcPct val="150000"/>
              </a:lnSpc>
            </a:pPr>
            <a:r>
              <a:rPr lang="ro-RO" b="0" i="0" dirty="0">
                <a:effectLst/>
                <a:latin typeface="Helvetica Neue"/>
              </a:rPr>
              <a:t>Apropierea utilizatorului de calculator solicită o </a:t>
            </a:r>
            <a:r>
              <a:rPr lang="ro-RO" b="0" i="0" dirty="0" err="1">
                <a:effectLst/>
                <a:latin typeface="Helvetica Neue"/>
              </a:rPr>
              <a:t>interfaţă</a:t>
            </a:r>
            <a:r>
              <a:rPr lang="ro-RO" b="0" i="0" dirty="0">
                <a:effectLst/>
                <a:latin typeface="Helvetica Neue"/>
              </a:rPr>
              <a:t> </a:t>
            </a:r>
            <a:r>
              <a:rPr lang="ro-RO" b="0" i="0" dirty="0" err="1">
                <a:effectLst/>
                <a:latin typeface="Helvetica Neue"/>
              </a:rPr>
              <a:t>omcalculator</a:t>
            </a:r>
            <a:r>
              <a:rPr lang="ro-RO" b="0" i="0" dirty="0">
                <a:effectLst/>
                <a:latin typeface="Helvetica Neue"/>
              </a:rPr>
              <a:t> prietenoasa I în </a:t>
            </a:r>
            <a:r>
              <a:rPr lang="ro-RO" b="0" i="0" dirty="0" err="1">
                <a:effectLst/>
                <a:latin typeface="Helvetica Neue"/>
              </a:rPr>
              <a:t>acelaşi</a:t>
            </a:r>
            <a:r>
              <a:rPr lang="ro-RO" b="0" i="0" dirty="0">
                <a:effectLst/>
                <a:latin typeface="Helvetica Neue"/>
              </a:rPr>
              <a:t> timp, performantă. Până la Windows 95,</a:t>
            </a:r>
            <a:br>
              <a:rPr lang="ro-RO" dirty="0"/>
            </a:br>
            <a:r>
              <a:rPr lang="ro-RO" b="0" i="0" dirty="0">
                <a:effectLst/>
                <a:latin typeface="Helvetica Neue"/>
              </a:rPr>
              <a:t>limbajul de comandă al SO asigura un dialog de tip linie-de-comandă,</a:t>
            </a:r>
            <a:br>
              <a:rPr lang="ro-RO" dirty="0"/>
            </a:br>
            <a:r>
              <a:rPr lang="ro-RO" b="0" i="0" dirty="0">
                <a:effectLst/>
                <a:latin typeface="Helvetica Neue"/>
              </a:rPr>
              <a:t>uneori greoi </a:t>
            </a:r>
            <a:r>
              <a:rPr lang="ro-RO" b="0" i="0" dirty="0" err="1">
                <a:effectLst/>
                <a:latin typeface="Helvetica Neue"/>
              </a:rPr>
              <a:t>şî</a:t>
            </a:r>
            <a:r>
              <a:rPr lang="ro-RO" b="0" i="0" dirty="0">
                <a:effectLst/>
                <a:latin typeface="Helvetica Neue"/>
              </a:rPr>
              <a:t> dificil de asimilat. Produse program, precum </a:t>
            </a:r>
            <a:r>
              <a:rPr lang="ro-RO" b="0" i="0" dirty="0" err="1">
                <a:effectLst/>
                <a:latin typeface="Helvetica Neue"/>
              </a:rPr>
              <a:t>norton</a:t>
            </a:r>
            <a:br>
              <a:rPr lang="ro-RO" dirty="0"/>
            </a:br>
            <a:r>
              <a:rPr lang="ro-RO" b="0" i="0" dirty="0" err="1">
                <a:effectLst/>
                <a:latin typeface="Helvetica Neue"/>
              </a:rPr>
              <a:t>Commander</a:t>
            </a:r>
            <a:r>
              <a:rPr lang="ro-RO" b="0" i="0" dirty="0">
                <a:effectLst/>
                <a:latin typeface="Helvetica Neue"/>
              </a:rPr>
              <a:t> au asigurat </a:t>
            </a:r>
            <a:r>
              <a:rPr lang="ro-RO" b="0" i="0" dirty="0" err="1">
                <a:effectLst/>
                <a:latin typeface="Helvetica Neue"/>
              </a:rPr>
              <a:t>îmbunătăţirea</a:t>
            </a:r>
            <a:r>
              <a:rPr lang="ro-RO" b="0" i="0" dirty="0">
                <a:effectLst/>
                <a:latin typeface="Helvetica Neue"/>
              </a:rPr>
              <a:t> dialogului prin faptul că linia de</a:t>
            </a:r>
            <a:br>
              <a:rPr lang="ro-RO" dirty="0"/>
            </a:br>
            <a:r>
              <a:rPr lang="ro-RO" b="0" i="0" dirty="0">
                <a:effectLst/>
                <a:latin typeface="Helvetica Neue"/>
              </a:rPr>
              <a:t>comandă se construia prin </a:t>
            </a:r>
            <a:r>
              <a:rPr lang="ro-RO" b="0" i="0" dirty="0" err="1">
                <a:effectLst/>
                <a:latin typeface="Helvetica Neue"/>
              </a:rPr>
              <a:t>selecţii</a:t>
            </a:r>
            <a:r>
              <a:rPr lang="ro-RO" b="0" i="0" dirty="0">
                <a:effectLst/>
                <a:latin typeface="Helvetica Neue"/>
              </a:rPr>
              <a:t> ale componentelor apărute în panourile</a:t>
            </a:r>
            <a:br>
              <a:rPr lang="ro-RO" dirty="0"/>
            </a:br>
            <a:r>
              <a:rPr lang="ro-RO" b="0" i="0" dirty="0">
                <a:effectLst/>
                <a:latin typeface="Helvetica Neue"/>
              </a:rPr>
              <a:t>de pe ecran. În fapt, ele reprezentau extensii ale SO MS-DOS.</a:t>
            </a:r>
            <a:endParaRPr lang="ru-RU" dirty="0"/>
          </a:p>
        </p:txBody>
      </p:sp>
    </p:spTree>
    <p:extLst>
      <p:ext uri="{BB962C8B-B14F-4D97-AF65-F5344CB8AC3E}">
        <p14:creationId xmlns:p14="http://schemas.microsoft.com/office/powerpoint/2010/main" val="19825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D7624B-11A6-48E1-AEDC-F4200DC87FBB}"/>
              </a:ext>
            </a:extLst>
          </p:cNvPr>
          <p:cNvSpPr>
            <a:spLocks noGrp="1"/>
          </p:cNvSpPr>
          <p:nvPr>
            <p:ph type="title"/>
          </p:nvPr>
        </p:nvSpPr>
        <p:spPr/>
        <p:txBody>
          <a:bodyPr/>
          <a:lstStyle/>
          <a:p>
            <a:r>
              <a:rPr lang="ru-RU" dirty="0"/>
              <a:t>  </a:t>
            </a:r>
          </a:p>
        </p:txBody>
      </p:sp>
      <p:sp>
        <p:nvSpPr>
          <p:cNvPr id="3" name="Объект 2">
            <a:extLst>
              <a:ext uri="{FF2B5EF4-FFF2-40B4-BE49-F238E27FC236}">
                <a16:creationId xmlns:a16="http://schemas.microsoft.com/office/drawing/2014/main" id="{AE4D75A1-3DEE-4E5A-8E9D-EC111990DE5D}"/>
              </a:ext>
            </a:extLst>
          </p:cNvPr>
          <p:cNvSpPr>
            <a:spLocks noGrp="1"/>
          </p:cNvSpPr>
          <p:nvPr>
            <p:ph idx="1"/>
          </p:nvPr>
        </p:nvSpPr>
        <p:spPr>
          <a:xfrm>
            <a:off x="685800" y="1625600"/>
            <a:ext cx="10820400" cy="4593085"/>
          </a:xfrm>
        </p:spPr>
        <p:txBody>
          <a:bodyPr>
            <a:normAutofit lnSpcReduction="10000"/>
          </a:bodyPr>
          <a:lstStyle/>
          <a:p>
            <a:pPr>
              <a:lnSpc>
                <a:spcPct val="150000"/>
              </a:lnSpc>
            </a:pPr>
            <a:r>
              <a:rPr lang="ro-RO" b="0" i="0" dirty="0">
                <a:effectLst/>
                <a:latin typeface="Helvetica Neue"/>
              </a:rPr>
              <a:t>Preocupările de </a:t>
            </a:r>
            <a:r>
              <a:rPr lang="ro-RO" b="0" i="0" dirty="0" err="1">
                <a:effectLst/>
                <a:latin typeface="Helvetica Neue"/>
              </a:rPr>
              <a:t>îmbunătăţire</a:t>
            </a:r>
            <a:r>
              <a:rPr lang="ro-RO" b="0" i="0" dirty="0">
                <a:effectLst/>
                <a:latin typeface="Helvetica Neue"/>
              </a:rPr>
              <a:t> a </a:t>
            </a:r>
            <a:r>
              <a:rPr lang="ro-RO" b="0" i="0" dirty="0" err="1">
                <a:effectLst/>
                <a:latin typeface="Helvetica Neue"/>
              </a:rPr>
              <a:t>interfeţei</a:t>
            </a:r>
            <a:r>
              <a:rPr lang="ro-RO" b="0" i="0" dirty="0">
                <a:effectLst/>
                <a:latin typeface="Helvetica Neue"/>
              </a:rPr>
              <a:t> om-</a:t>
            </a:r>
            <a:r>
              <a:rPr lang="ro-RO" dirty="0">
                <a:latin typeface="Helvetica Neue"/>
              </a:rPr>
              <a:t>sistem de calcul</a:t>
            </a:r>
            <a:r>
              <a:rPr lang="ro-RO" b="0" i="0" dirty="0">
                <a:effectLst/>
                <a:latin typeface="Helvetica Neue"/>
              </a:rPr>
              <a:t> au avut</a:t>
            </a:r>
            <a:r>
              <a:rPr lang="ru-RU" b="0" i="0" dirty="0">
                <a:effectLst/>
                <a:latin typeface="Helvetica Neue"/>
              </a:rPr>
              <a:t> </a:t>
            </a:r>
            <a:r>
              <a:rPr lang="ro-RO" b="0" i="0" dirty="0">
                <a:effectLst/>
                <a:latin typeface="Helvetica Neue"/>
              </a:rPr>
              <a:t>în vedere următoarele obiective:</a:t>
            </a:r>
            <a:endParaRPr lang="ru-RU" b="0" i="0" dirty="0">
              <a:effectLst/>
              <a:latin typeface="Helvetica Neue"/>
            </a:endParaRPr>
          </a:p>
          <a:p>
            <a:pPr>
              <a:lnSpc>
                <a:spcPct val="150000"/>
              </a:lnSpc>
            </a:pPr>
            <a:endParaRPr lang="ru-RU" b="0" i="0" dirty="0">
              <a:effectLst/>
              <a:latin typeface="Helvetica Neue"/>
            </a:endParaRPr>
          </a:p>
          <a:p>
            <a:pPr>
              <a:lnSpc>
                <a:spcPct val="150000"/>
              </a:lnSpc>
            </a:pPr>
            <a:r>
              <a:rPr lang="ro-RO" b="0" i="0" dirty="0">
                <a:effectLst/>
                <a:latin typeface="Helvetica Neue"/>
              </a:rPr>
              <a:t>suprimarea limbajului de comandă din SO;</a:t>
            </a:r>
            <a:endParaRPr lang="ru-RU" b="0" i="0" dirty="0">
              <a:effectLst/>
              <a:latin typeface="Helvetica Neue"/>
            </a:endParaRPr>
          </a:p>
          <a:p>
            <a:pPr>
              <a:lnSpc>
                <a:spcPct val="150000"/>
              </a:lnSpc>
            </a:pPr>
            <a:r>
              <a:rPr lang="ro-RO" b="0" i="0" dirty="0">
                <a:effectLst/>
                <a:latin typeface="Helvetica Neue"/>
              </a:rPr>
              <a:t>utilizarea unei </a:t>
            </a:r>
            <a:r>
              <a:rPr lang="ro-RO" b="0" i="0" dirty="0" err="1">
                <a:effectLst/>
                <a:latin typeface="Helvetica Neue"/>
              </a:rPr>
              <a:t>interfeţe</a:t>
            </a:r>
            <a:r>
              <a:rPr lang="ro-RO" b="0" i="0" dirty="0">
                <a:effectLst/>
                <a:latin typeface="Helvetica Neue"/>
              </a:rPr>
              <a:t> standardizate, oricare ar fi calculatorul;</a:t>
            </a:r>
            <a:endParaRPr lang="ru-RU" b="0" i="0" dirty="0">
              <a:effectLst/>
              <a:latin typeface="Helvetica Neue"/>
            </a:endParaRPr>
          </a:p>
          <a:p>
            <a:pPr>
              <a:lnSpc>
                <a:spcPct val="150000"/>
              </a:lnSpc>
            </a:pPr>
            <a:r>
              <a:rPr lang="ro-RO" b="0" i="0" dirty="0" err="1">
                <a:effectLst/>
                <a:latin typeface="Helvetica Neue"/>
              </a:rPr>
              <a:t>interfaţă</a:t>
            </a:r>
            <a:r>
              <a:rPr lang="ro-RO" b="0" i="0" dirty="0">
                <a:effectLst/>
                <a:latin typeface="Helvetica Neue"/>
              </a:rPr>
              <a:t>, suficient de evolutivă, pentru a lua în considerare</a:t>
            </a:r>
            <a:r>
              <a:rPr lang="ru-RU" b="0" i="0" dirty="0">
                <a:effectLst/>
                <a:latin typeface="Helvetica Neue"/>
              </a:rPr>
              <a:t> </a:t>
            </a:r>
            <a:r>
              <a:rPr lang="ro-RO" b="0" i="0" dirty="0" err="1">
                <a:effectLst/>
                <a:latin typeface="Helvetica Neue"/>
              </a:rPr>
              <a:t>noutăţile</a:t>
            </a:r>
            <a:r>
              <a:rPr lang="ro-RO" b="0" i="0" dirty="0">
                <a:effectLst/>
                <a:latin typeface="Helvetica Neue"/>
              </a:rPr>
              <a:t> versiunilor ulterioare ale SO;</a:t>
            </a:r>
            <a:endParaRPr lang="ru-RU" b="0" i="0" dirty="0">
              <a:effectLst/>
              <a:latin typeface="Helvetica Neue"/>
            </a:endParaRPr>
          </a:p>
          <a:p>
            <a:pPr>
              <a:lnSpc>
                <a:spcPct val="150000"/>
              </a:lnSpc>
            </a:pPr>
            <a:r>
              <a:rPr lang="ro-RO" b="0" i="0" dirty="0" err="1">
                <a:effectLst/>
                <a:latin typeface="Helvetica Neue"/>
              </a:rPr>
              <a:t>interfaţă</a:t>
            </a:r>
            <a:r>
              <a:rPr lang="ro-RO" b="0" i="0" dirty="0">
                <a:effectLst/>
                <a:latin typeface="Helvetica Neue"/>
              </a:rPr>
              <a:t> deosebit de facilă pentru a fi utilizată de oricine.</a:t>
            </a:r>
            <a:endParaRPr lang="ru-RU" dirty="0"/>
          </a:p>
        </p:txBody>
      </p:sp>
    </p:spTree>
    <p:extLst>
      <p:ext uri="{BB962C8B-B14F-4D97-AF65-F5344CB8AC3E}">
        <p14:creationId xmlns:p14="http://schemas.microsoft.com/office/powerpoint/2010/main" val="193662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3B894E-55E6-413E-9F62-E9959B014ED0}"/>
              </a:ext>
            </a:extLst>
          </p:cNvPr>
          <p:cNvSpPr>
            <a:spLocks noGrp="1"/>
          </p:cNvSpPr>
          <p:nvPr>
            <p:ph type="title"/>
          </p:nvPr>
        </p:nvSpPr>
        <p:spPr/>
        <p:txBody>
          <a:bodyPr/>
          <a:lstStyle/>
          <a:p>
            <a:r>
              <a:rPr lang="ro-RO" dirty="0"/>
              <a:t>   </a:t>
            </a:r>
            <a:endParaRPr lang="ru-RU" dirty="0"/>
          </a:p>
        </p:txBody>
      </p:sp>
      <p:sp>
        <p:nvSpPr>
          <p:cNvPr id="3" name="Объект 2">
            <a:extLst>
              <a:ext uri="{FF2B5EF4-FFF2-40B4-BE49-F238E27FC236}">
                <a16:creationId xmlns:a16="http://schemas.microsoft.com/office/drawing/2014/main" id="{010697C7-2045-4D4A-9098-177835495DB4}"/>
              </a:ext>
            </a:extLst>
          </p:cNvPr>
          <p:cNvSpPr>
            <a:spLocks noGrp="1"/>
          </p:cNvSpPr>
          <p:nvPr>
            <p:ph idx="1"/>
          </p:nvPr>
        </p:nvSpPr>
        <p:spPr>
          <a:xfrm>
            <a:off x="685800" y="1634836"/>
            <a:ext cx="10820400" cy="4583849"/>
          </a:xfrm>
        </p:spPr>
        <p:txBody>
          <a:bodyPr>
            <a:normAutofit fontScale="92500"/>
          </a:bodyPr>
          <a:lstStyle/>
          <a:p>
            <a:pPr>
              <a:lnSpc>
                <a:spcPct val="130000"/>
              </a:lnSpc>
            </a:pPr>
            <a:r>
              <a:rPr lang="ro-RO" b="1" i="0" dirty="0" err="1">
                <a:solidFill>
                  <a:schemeClr val="accent1">
                    <a:lumMod val="75000"/>
                  </a:schemeClr>
                </a:solidFill>
                <a:effectLst/>
                <a:latin typeface="Helvetica Neue"/>
              </a:rPr>
              <a:t>Interfaţa</a:t>
            </a:r>
            <a:r>
              <a:rPr lang="ro-RO" b="1" i="0" dirty="0">
                <a:solidFill>
                  <a:schemeClr val="accent1">
                    <a:lumMod val="75000"/>
                  </a:schemeClr>
                </a:solidFill>
                <a:effectLst/>
                <a:latin typeface="Helvetica Neue"/>
              </a:rPr>
              <a:t> WIMP </a:t>
            </a:r>
            <a:r>
              <a:rPr lang="ro-RO" b="0" i="0" dirty="0">
                <a:effectLst/>
                <a:latin typeface="Helvetica Neue"/>
              </a:rPr>
              <a:t>(</a:t>
            </a:r>
            <a:r>
              <a:rPr lang="ro-RO" b="0" i="0" dirty="0" err="1">
                <a:effectLst/>
                <a:latin typeface="Helvetica Neue"/>
              </a:rPr>
              <a:t>Window</a:t>
            </a:r>
            <a:r>
              <a:rPr lang="ro-RO" b="0" i="0" dirty="0">
                <a:effectLst/>
                <a:latin typeface="Helvetica Neue"/>
              </a:rPr>
              <a:t>, </a:t>
            </a:r>
            <a:r>
              <a:rPr lang="ro-RO" b="0" i="0" dirty="0" err="1">
                <a:effectLst/>
                <a:latin typeface="Helvetica Neue"/>
              </a:rPr>
              <a:t>Icones</a:t>
            </a:r>
            <a:r>
              <a:rPr lang="ro-RO" b="0" i="0" dirty="0">
                <a:effectLst/>
                <a:latin typeface="Helvetica Neue"/>
              </a:rPr>
              <a:t>, Mouse, </a:t>
            </a:r>
            <a:r>
              <a:rPr lang="ro-RO" b="0" i="0" dirty="0" err="1">
                <a:effectLst/>
                <a:latin typeface="Helvetica Neue"/>
              </a:rPr>
              <a:t>pull-down</a:t>
            </a:r>
            <a:r>
              <a:rPr lang="ro-RO" b="0" i="0" dirty="0">
                <a:effectLst/>
                <a:latin typeface="Helvetica Neue"/>
              </a:rPr>
              <a:t> </a:t>
            </a:r>
            <a:r>
              <a:rPr lang="ro-RO" b="0" i="0" dirty="0" err="1">
                <a:effectLst/>
                <a:latin typeface="Helvetica Neue"/>
              </a:rPr>
              <a:t>menus</a:t>
            </a:r>
            <a:r>
              <a:rPr lang="ro-RO" b="0" i="0" dirty="0">
                <a:effectLst/>
                <a:latin typeface="Helvetica Neue"/>
              </a:rPr>
              <a:t>) răspunde acestor obiective prin : ferestre, pictograme, mouse </a:t>
            </a:r>
            <a:r>
              <a:rPr lang="ro-RO" b="0" i="0" dirty="0" err="1">
                <a:effectLst/>
                <a:latin typeface="Helvetica Neue"/>
              </a:rPr>
              <a:t>şi</a:t>
            </a:r>
            <a:r>
              <a:rPr lang="ro-RO" b="0" i="0" dirty="0">
                <a:effectLst/>
                <a:latin typeface="Helvetica Neue"/>
              </a:rPr>
              <a:t> meniuri derulante. Principiul constă în stabilirea unui dialog om-calculator prin intermediul obiectelor, executând anumite </a:t>
            </a:r>
            <a:r>
              <a:rPr lang="ro-RO" b="0" i="0" dirty="0" err="1">
                <a:effectLst/>
                <a:latin typeface="Helvetica Neue"/>
              </a:rPr>
              <a:t>acţiuni</a:t>
            </a:r>
            <a:r>
              <a:rPr lang="ro-RO" b="0" i="0" dirty="0">
                <a:effectLst/>
                <a:latin typeface="Helvetica Neue"/>
              </a:rPr>
              <a:t>, </a:t>
            </a:r>
            <a:r>
              <a:rPr lang="ro-RO" b="0" i="0" dirty="0" err="1">
                <a:effectLst/>
                <a:latin typeface="Helvetica Neue"/>
              </a:rPr>
              <a:t>permiţând</a:t>
            </a:r>
            <a:r>
              <a:rPr lang="ro-RO" b="0" i="0" dirty="0">
                <a:effectLst/>
                <a:latin typeface="Helvetica Neue"/>
              </a:rPr>
              <a:t> </a:t>
            </a:r>
            <a:r>
              <a:rPr lang="ro-RO" b="0" i="0" dirty="0" err="1">
                <a:effectLst/>
                <a:latin typeface="Helvetica Neue"/>
              </a:rPr>
              <a:t>şi</a:t>
            </a:r>
            <a:r>
              <a:rPr lang="ro-RO" b="0" i="0" dirty="0">
                <a:effectLst/>
                <a:latin typeface="Helvetica Neue"/>
              </a:rPr>
              <a:t> reversibilitatea ultimei </a:t>
            </a:r>
            <a:r>
              <a:rPr lang="ro-RO" b="0" i="0" dirty="0" err="1">
                <a:effectLst/>
                <a:latin typeface="Helvetica Neue"/>
              </a:rPr>
              <a:t>acţiuni</a:t>
            </a:r>
            <a:r>
              <a:rPr lang="ro-RO" b="0" i="0" dirty="0">
                <a:effectLst/>
                <a:latin typeface="Helvetica Neue"/>
              </a:rPr>
              <a:t> efectuate. Alte </a:t>
            </a:r>
            <a:r>
              <a:rPr lang="ro-RO" b="0" i="0" dirty="0" err="1">
                <a:effectLst/>
                <a:latin typeface="Helvetica Neue"/>
              </a:rPr>
              <a:t>facilităţi</a:t>
            </a:r>
            <a:r>
              <a:rPr lang="ro-RO" b="0" i="0" dirty="0">
                <a:effectLst/>
                <a:latin typeface="Helvetica Neue"/>
              </a:rPr>
              <a:t> ale </a:t>
            </a:r>
            <a:r>
              <a:rPr lang="ro-RO" b="0" i="0" dirty="0" err="1">
                <a:effectLst/>
                <a:latin typeface="Helvetica Neue"/>
              </a:rPr>
              <a:t>interfeţei</a:t>
            </a:r>
            <a:r>
              <a:rPr lang="ro-RO" b="0" i="0" dirty="0">
                <a:effectLst/>
                <a:latin typeface="Helvetica Neue"/>
              </a:rPr>
              <a:t> WIMP sunt:</a:t>
            </a:r>
          </a:p>
          <a:p>
            <a:pPr>
              <a:lnSpc>
                <a:spcPct val="130000"/>
              </a:lnSpc>
            </a:pPr>
            <a:br>
              <a:rPr lang="ro-RO" dirty="0"/>
            </a:br>
            <a:r>
              <a:rPr lang="ro-RO" b="0" i="0" dirty="0">
                <a:effectLst/>
                <a:latin typeface="Helvetica Neue"/>
              </a:rPr>
              <a:t>ferestre de tip termometru, care indică modul cum progresează prelucrarea în curs (vezi comanda FORMAT sub Windows);</a:t>
            </a:r>
          </a:p>
          <a:p>
            <a:pPr>
              <a:lnSpc>
                <a:spcPct val="130000"/>
              </a:lnSpc>
            </a:pPr>
            <a:br>
              <a:rPr lang="ro-RO" dirty="0"/>
            </a:br>
            <a:r>
              <a:rPr lang="ro-RO" b="0" i="0" dirty="0">
                <a:effectLst/>
                <a:latin typeface="Helvetica Neue"/>
              </a:rPr>
              <a:t>ferestre de alertă, cu mai multe nivele. Orice </a:t>
            </a:r>
            <a:r>
              <a:rPr lang="ro-RO" b="0" i="0" dirty="0" err="1">
                <a:effectLst/>
                <a:latin typeface="Helvetica Neue"/>
              </a:rPr>
              <a:t>acţiune</a:t>
            </a:r>
            <a:r>
              <a:rPr lang="ro-RO" b="0" i="0" dirty="0">
                <a:effectLst/>
                <a:latin typeface="Helvetica Neue"/>
              </a:rPr>
              <a:t> ce prezintă risc de pierdere a </a:t>
            </a:r>
            <a:r>
              <a:rPr lang="ro-RO" b="0" i="0" dirty="0" err="1">
                <a:effectLst/>
                <a:latin typeface="Helvetica Neue"/>
              </a:rPr>
              <a:t>informaţiei</a:t>
            </a:r>
            <a:r>
              <a:rPr lang="ro-RO" b="0" i="0" dirty="0">
                <a:effectLst/>
                <a:latin typeface="Helvetica Neue"/>
              </a:rPr>
              <a:t> este sistematic supusă confirmării utilizatorului.</a:t>
            </a:r>
            <a:endParaRPr lang="ru-RU" dirty="0"/>
          </a:p>
        </p:txBody>
      </p:sp>
    </p:spTree>
    <p:extLst>
      <p:ext uri="{BB962C8B-B14F-4D97-AF65-F5344CB8AC3E}">
        <p14:creationId xmlns:p14="http://schemas.microsoft.com/office/powerpoint/2010/main" val="51806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49B49B-37C3-46EB-9BEC-44EC64ED754F}"/>
              </a:ext>
            </a:extLst>
          </p:cNvPr>
          <p:cNvSpPr>
            <a:spLocks noGrp="1"/>
          </p:cNvSpPr>
          <p:nvPr>
            <p:ph type="title"/>
          </p:nvPr>
        </p:nvSpPr>
        <p:spPr>
          <a:xfrm>
            <a:off x="1699491" y="129309"/>
            <a:ext cx="9806709" cy="1265382"/>
          </a:xfrm>
        </p:spPr>
        <p:txBody>
          <a:bodyPr>
            <a:normAutofit/>
          </a:bodyPr>
          <a:lstStyle/>
          <a:p>
            <a:pPr algn="ctr"/>
            <a:r>
              <a:rPr lang="ro-RO" b="0" i="0" dirty="0">
                <a:effectLst/>
                <a:latin typeface="Helvetica Neue"/>
              </a:rPr>
              <a:t>SO  trebuie să posede următoarele caracteristici</a:t>
            </a:r>
            <a:endParaRPr lang="ru-RU" dirty="0"/>
          </a:p>
        </p:txBody>
      </p:sp>
      <p:sp>
        <p:nvSpPr>
          <p:cNvPr id="3" name="Объект 2">
            <a:extLst>
              <a:ext uri="{FF2B5EF4-FFF2-40B4-BE49-F238E27FC236}">
                <a16:creationId xmlns:a16="http://schemas.microsoft.com/office/drawing/2014/main" id="{2BF9F56A-0EB1-45B7-98EC-C137FCD52ACB}"/>
              </a:ext>
            </a:extLst>
          </p:cNvPr>
          <p:cNvSpPr>
            <a:spLocks noGrp="1"/>
          </p:cNvSpPr>
          <p:nvPr>
            <p:ph idx="1"/>
          </p:nvPr>
        </p:nvSpPr>
        <p:spPr>
          <a:xfrm>
            <a:off x="685800" y="1551710"/>
            <a:ext cx="10820400" cy="4666976"/>
          </a:xfrm>
        </p:spPr>
        <p:txBody>
          <a:bodyPr>
            <a:normAutofit/>
          </a:bodyPr>
          <a:lstStyle/>
          <a:p>
            <a:r>
              <a:rPr lang="ro-RO" b="1" i="1" dirty="0">
                <a:solidFill>
                  <a:schemeClr val="accent1"/>
                </a:solidFill>
              </a:rPr>
              <a:t>generalitate</a:t>
            </a:r>
            <a:r>
              <a:rPr lang="ro-RO" dirty="0"/>
              <a:t>: să poată răspunde corect la toate </a:t>
            </a:r>
            <a:r>
              <a:rPr lang="ro-RO" dirty="0" err="1"/>
              <a:t>cerinţele</a:t>
            </a:r>
            <a:r>
              <a:rPr lang="ro-RO" dirty="0"/>
              <a:t> formulate </a:t>
            </a:r>
            <a:r>
              <a:rPr lang="ro-RO" dirty="0" err="1"/>
              <a:t>şi</a:t>
            </a:r>
            <a:r>
              <a:rPr lang="ro-RO" dirty="0"/>
              <a:t> deci, să permită rezolvarea unor probleme cât mai variate ale utilizatorului;</a:t>
            </a:r>
          </a:p>
          <a:p>
            <a:r>
              <a:rPr lang="ro-RO" b="1" i="1" dirty="0">
                <a:solidFill>
                  <a:schemeClr val="accent1"/>
                </a:solidFill>
              </a:rPr>
              <a:t>utilitate</a:t>
            </a:r>
            <a:r>
              <a:rPr lang="ro-RO" dirty="0"/>
              <a:t>: să satisfacă toate </a:t>
            </a:r>
            <a:r>
              <a:rPr lang="ro-RO" dirty="0" err="1"/>
              <a:t>cerinţele</a:t>
            </a:r>
            <a:r>
              <a:rPr lang="ro-RO" dirty="0"/>
              <a:t> utilizatorului asigurând o </a:t>
            </a:r>
            <a:r>
              <a:rPr lang="ro-RO" dirty="0" err="1"/>
              <a:t>interfaţă</a:t>
            </a:r>
            <a:r>
              <a:rPr lang="ro-RO" dirty="0"/>
              <a:t> facilă cu programele de </a:t>
            </a:r>
            <a:r>
              <a:rPr lang="ro-RO" dirty="0" err="1"/>
              <a:t>aplicaţii</a:t>
            </a:r>
            <a:endParaRPr lang="ro-RO" dirty="0"/>
          </a:p>
          <a:p>
            <a:r>
              <a:rPr lang="ro-RO" b="1" i="1" dirty="0" err="1">
                <a:solidFill>
                  <a:schemeClr val="accent1"/>
                </a:solidFill>
              </a:rPr>
              <a:t>eficienţă</a:t>
            </a:r>
            <a:r>
              <a:rPr lang="ro-RO" dirty="0"/>
              <a:t>: să asigure utilizarea eficientă a resurselor fizice </a:t>
            </a:r>
            <a:r>
              <a:rPr lang="ro-RO" dirty="0" err="1"/>
              <a:t>şi</a:t>
            </a:r>
            <a:r>
              <a:rPr lang="ro-RO" dirty="0"/>
              <a:t> logice ale sistemului de calcul;</a:t>
            </a:r>
          </a:p>
          <a:p>
            <a:r>
              <a:rPr lang="ro-RO" b="1" i="1" dirty="0">
                <a:solidFill>
                  <a:schemeClr val="accent1"/>
                </a:solidFill>
              </a:rPr>
              <a:t>simultaneitatea utilizării</a:t>
            </a:r>
            <a:r>
              <a:rPr lang="ro-RO" dirty="0"/>
              <a:t>: măsoară gradul in care un sistem poate să lucreze, în </a:t>
            </a:r>
            <a:r>
              <a:rPr lang="ro-RO" dirty="0" err="1"/>
              <a:t>acelaşi</a:t>
            </a:r>
            <a:r>
              <a:rPr lang="ro-RO" dirty="0"/>
              <a:t> timp, pentru mai </a:t>
            </a:r>
            <a:r>
              <a:rPr lang="ro-RO" dirty="0" err="1"/>
              <a:t>mulţi</a:t>
            </a:r>
            <a:r>
              <a:rPr lang="ro-RO" dirty="0"/>
              <a:t> utilizatori sau să execute mai multe lucrări ale </a:t>
            </a:r>
            <a:r>
              <a:rPr lang="ro-RO" dirty="0" err="1"/>
              <a:t>aceluiaşi</a:t>
            </a:r>
            <a:r>
              <a:rPr lang="ro-RO" dirty="0"/>
              <a:t> utilizator;</a:t>
            </a:r>
          </a:p>
          <a:p>
            <a:r>
              <a:rPr lang="ro-RO" b="1" i="1" dirty="0">
                <a:solidFill>
                  <a:schemeClr val="accent1"/>
                </a:solidFill>
              </a:rPr>
              <a:t>partajarea </a:t>
            </a:r>
            <a:r>
              <a:rPr lang="ro-RO" b="1" i="1" dirty="0" err="1">
                <a:solidFill>
                  <a:schemeClr val="accent1"/>
                </a:solidFill>
              </a:rPr>
              <a:t>şi</a:t>
            </a:r>
            <a:r>
              <a:rPr lang="ro-RO" b="1" i="1" dirty="0">
                <a:solidFill>
                  <a:schemeClr val="accent1"/>
                </a:solidFill>
              </a:rPr>
              <a:t> </a:t>
            </a:r>
            <a:r>
              <a:rPr lang="ro-RO" b="1" i="1" dirty="0" err="1">
                <a:solidFill>
                  <a:schemeClr val="accent1"/>
                </a:solidFill>
              </a:rPr>
              <a:t>protecţia</a:t>
            </a:r>
            <a:r>
              <a:rPr lang="ro-RO" dirty="0"/>
              <a:t>: caracterizează nivelul la care utilizatorii au posibilitatea să utilizeze, în comun, </a:t>
            </a:r>
            <a:r>
              <a:rPr lang="ro-RO" dirty="0" err="1"/>
              <a:t>informaţia</a:t>
            </a:r>
            <a:r>
              <a:rPr lang="ro-RO" dirty="0"/>
              <a:t> prezentă în sistem, în </a:t>
            </a:r>
            <a:r>
              <a:rPr lang="ro-RO" dirty="0" err="1"/>
              <a:t>condiţiile</a:t>
            </a:r>
            <a:r>
              <a:rPr lang="ro-RO" dirty="0"/>
              <a:t> unei comunicări sigure ( în sensul evitării accesului neautorizat </a:t>
            </a:r>
            <a:r>
              <a:rPr lang="ro-RO" dirty="0" err="1"/>
              <a:t>şi</a:t>
            </a:r>
            <a:r>
              <a:rPr lang="ro-RO" dirty="0"/>
              <a:t>/sau alterării</a:t>
            </a:r>
          </a:p>
          <a:p>
            <a:r>
              <a:rPr lang="ro-RO" dirty="0" err="1"/>
              <a:t>intenţionate</a:t>
            </a:r>
            <a:r>
              <a:rPr lang="ro-RO" dirty="0"/>
              <a:t> sau accidentale a </a:t>
            </a:r>
            <a:r>
              <a:rPr lang="ro-RO" dirty="0" err="1"/>
              <a:t>informaţiei</a:t>
            </a:r>
            <a:r>
              <a:rPr lang="ro-RO" dirty="0"/>
              <a:t>);</a:t>
            </a:r>
            <a:endParaRPr lang="ru-RU" dirty="0"/>
          </a:p>
        </p:txBody>
      </p:sp>
    </p:spTree>
    <p:extLst>
      <p:ext uri="{BB962C8B-B14F-4D97-AF65-F5344CB8AC3E}">
        <p14:creationId xmlns:p14="http://schemas.microsoft.com/office/powerpoint/2010/main" val="111456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691FB1-28F7-4A9E-B9BD-1E16B57CBE31}"/>
              </a:ext>
            </a:extLst>
          </p:cNvPr>
          <p:cNvSpPr>
            <a:spLocks noGrp="1"/>
          </p:cNvSpPr>
          <p:nvPr>
            <p:ph type="title"/>
          </p:nvPr>
        </p:nvSpPr>
        <p:spPr/>
        <p:txBody>
          <a:bodyPr/>
          <a:lstStyle/>
          <a:p>
            <a:r>
              <a:rPr lang="ro-RO" dirty="0"/>
              <a:t>   </a:t>
            </a:r>
            <a:endParaRPr lang="ru-RU" dirty="0"/>
          </a:p>
        </p:txBody>
      </p:sp>
      <p:sp>
        <p:nvSpPr>
          <p:cNvPr id="3" name="Объект 2">
            <a:extLst>
              <a:ext uri="{FF2B5EF4-FFF2-40B4-BE49-F238E27FC236}">
                <a16:creationId xmlns:a16="http://schemas.microsoft.com/office/drawing/2014/main" id="{B72F258E-AA89-4836-A568-1301AEEF757A}"/>
              </a:ext>
            </a:extLst>
          </p:cNvPr>
          <p:cNvSpPr>
            <a:spLocks noGrp="1"/>
          </p:cNvSpPr>
          <p:nvPr>
            <p:ph idx="1"/>
          </p:nvPr>
        </p:nvSpPr>
        <p:spPr>
          <a:xfrm>
            <a:off x="685800" y="1071418"/>
            <a:ext cx="10820400" cy="5147267"/>
          </a:xfrm>
        </p:spPr>
        <p:txBody>
          <a:bodyPr/>
          <a:lstStyle/>
          <a:p>
            <a:pPr>
              <a:lnSpc>
                <a:spcPct val="150000"/>
              </a:lnSpc>
            </a:pPr>
            <a:r>
              <a:rPr lang="ro-RO" b="1" i="1" dirty="0">
                <a:solidFill>
                  <a:schemeClr val="accent1"/>
                </a:solidFill>
                <a:effectLst/>
                <a:latin typeface="Helvetica Neue"/>
              </a:rPr>
              <a:t>disponibilitatea</a:t>
            </a:r>
            <a:r>
              <a:rPr lang="ro-RO" b="0" i="0" dirty="0">
                <a:effectLst/>
                <a:latin typeface="Helvetica Neue"/>
              </a:rPr>
              <a:t>: posibilitatea SO de a izola eventualele erori ce pot apare </a:t>
            </a:r>
            <a:r>
              <a:rPr lang="ro-RO" b="0" i="0" dirty="0" err="1">
                <a:effectLst/>
                <a:latin typeface="Helvetica Neue"/>
              </a:rPr>
              <a:t>şi</a:t>
            </a:r>
            <a:r>
              <a:rPr lang="ro-RO" b="0" i="0" dirty="0">
                <a:effectLst/>
                <a:latin typeface="Helvetica Neue"/>
              </a:rPr>
              <a:t> de a continua activitatea în </a:t>
            </a:r>
            <a:r>
              <a:rPr lang="ro-RO" b="0" i="0" dirty="0" err="1">
                <a:effectLst/>
                <a:latin typeface="Helvetica Neue"/>
              </a:rPr>
              <a:t>condiţii</a:t>
            </a:r>
            <a:r>
              <a:rPr lang="ro-RO" b="0" i="0" dirty="0">
                <a:effectLst/>
                <a:latin typeface="Helvetica Neue"/>
              </a:rPr>
              <a:t> de capacitate </a:t>
            </a:r>
            <a:r>
              <a:rPr lang="ro-RO" b="0" i="0" dirty="0" err="1">
                <a:effectLst/>
                <a:latin typeface="Helvetica Neue"/>
              </a:rPr>
              <a:t>şi</a:t>
            </a:r>
            <a:r>
              <a:rPr lang="ro-RO" b="0" i="0" dirty="0">
                <a:effectLst/>
                <a:latin typeface="Helvetica Neue"/>
              </a:rPr>
              <a:t> </a:t>
            </a:r>
            <a:r>
              <a:rPr lang="ro-RO" b="0" i="0" dirty="0" err="1">
                <a:effectLst/>
                <a:latin typeface="Helvetica Neue"/>
              </a:rPr>
              <a:t>eficienţă</a:t>
            </a:r>
            <a:r>
              <a:rPr lang="ro-RO" b="0" i="0" dirty="0">
                <a:effectLst/>
                <a:latin typeface="Helvetica Neue"/>
              </a:rPr>
              <a:t> redusă;</a:t>
            </a:r>
            <a:br>
              <a:rPr lang="ro-RO" dirty="0"/>
            </a:br>
            <a:r>
              <a:rPr lang="ro-RO" b="1" i="1" dirty="0">
                <a:solidFill>
                  <a:schemeClr val="accent1"/>
                </a:solidFill>
                <a:effectLst/>
                <a:latin typeface="Helvetica Neue"/>
              </a:rPr>
              <a:t>extensibilitatea</a:t>
            </a:r>
            <a:r>
              <a:rPr lang="ro-RO" b="0" i="0" dirty="0">
                <a:effectLst/>
                <a:latin typeface="Helvetica Neue"/>
              </a:rPr>
              <a:t>: adăugarea de noi </a:t>
            </a:r>
            <a:r>
              <a:rPr lang="ro-RO" b="0" i="0" dirty="0" err="1">
                <a:effectLst/>
                <a:latin typeface="Helvetica Neue"/>
              </a:rPr>
              <a:t>facilităţi</a:t>
            </a:r>
            <a:r>
              <a:rPr lang="ro-RO" b="0" i="0" dirty="0">
                <a:effectLst/>
                <a:latin typeface="Helvetica Neue"/>
              </a:rPr>
              <a:t> care sa </a:t>
            </a:r>
            <a:r>
              <a:rPr lang="ro-RO" b="0" i="0" dirty="0" err="1">
                <a:effectLst/>
                <a:latin typeface="Helvetica Neue"/>
              </a:rPr>
              <a:t>ţină</a:t>
            </a:r>
            <a:r>
              <a:rPr lang="ro-RO" b="0" i="0" dirty="0">
                <a:effectLst/>
                <a:latin typeface="Helvetica Neue"/>
              </a:rPr>
              <a:t> pasul cu </a:t>
            </a:r>
            <a:r>
              <a:rPr lang="ro-RO" b="0" i="0" dirty="0" err="1">
                <a:effectLst/>
                <a:latin typeface="Helvetica Neue"/>
              </a:rPr>
              <a:t>cerinţele</a:t>
            </a:r>
            <a:r>
              <a:rPr lang="ro-RO" b="0" i="0" dirty="0">
                <a:effectLst/>
                <a:latin typeface="Helvetica Neue"/>
              </a:rPr>
              <a:t> utilizatorului;</a:t>
            </a:r>
            <a:br>
              <a:rPr lang="ro-RO" dirty="0"/>
            </a:br>
            <a:r>
              <a:rPr lang="ro-RO" b="1" i="1" dirty="0">
                <a:solidFill>
                  <a:schemeClr val="accent1"/>
                </a:solidFill>
                <a:effectLst/>
                <a:latin typeface="Helvetica Neue"/>
              </a:rPr>
              <a:t>serviabilitatea</a:t>
            </a:r>
            <a:r>
              <a:rPr lang="ro-RO" b="0" i="0" dirty="0">
                <a:effectLst/>
                <a:latin typeface="Helvetica Neue"/>
              </a:rPr>
              <a:t>: posibilitatea SO de a furniza utilizatorului </a:t>
            </a:r>
            <a:r>
              <a:rPr lang="ro-RO" b="0" i="0" dirty="0" err="1">
                <a:effectLst/>
                <a:latin typeface="Helvetica Neue"/>
              </a:rPr>
              <a:t>informaţiile</a:t>
            </a:r>
            <a:r>
              <a:rPr lang="ro-RO" b="0" i="0" dirty="0">
                <a:effectLst/>
                <a:latin typeface="Helvetica Neue"/>
              </a:rPr>
              <a:t> necesare pentru o depanare cât mai rapidă a programelor;</a:t>
            </a:r>
            <a:br>
              <a:rPr lang="ro-RO" dirty="0"/>
            </a:br>
            <a:r>
              <a:rPr lang="ro-RO" b="1" i="1" dirty="0">
                <a:solidFill>
                  <a:schemeClr val="accent1"/>
                </a:solidFill>
                <a:effectLst/>
                <a:latin typeface="Helvetica Neue"/>
              </a:rPr>
              <a:t>interoperabilitatea</a:t>
            </a:r>
            <a:r>
              <a:rPr lang="ro-RO" b="0" i="0" dirty="0">
                <a:effectLst/>
                <a:latin typeface="Helvetica Neue"/>
              </a:rPr>
              <a:t>: SO trebuie să admită accesul la structurile de date care au fost construite sub un alt SO;</a:t>
            </a:r>
            <a:br>
              <a:rPr lang="ro-RO" dirty="0"/>
            </a:br>
            <a:r>
              <a:rPr lang="ro-RO" b="1" i="1" dirty="0">
                <a:solidFill>
                  <a:schemeClr val="accent1"/>
                </a:solidFill>
                <a:effectLst/>
                <a:latin typeface="Helvetica Neue"/>
              </a:rPr>
              <a:t>integritate</a:t>
            </a:r>
            <a:r>
              <a:rPr lang="ro-RO" b="0" i="0" dirty="0">
                <a:effectLst/>
                <a:latin typeface="Helvetica Neue"/>
              </a:rPr>
              <a:t>: erorile din SO trebuie bine determinate </a:t>
            </a:r>
            <a:r>
              <a:rPr lang="ro-RO" b="0" i="0" dirty="0" err="1">
                <a:effectLst/>
                <a:latin typeface="Helvetica Neue"/>
              </a:rPr>
              <a:t>şi</a:t>
            </a:r>
            <a:r>
              <a:rPr lang="ro-RO" b="0" i="0" dirty="0">
                <a:effectLst/>
                <a:latin typeface="Helvetica Neue"/>
              </a:rPr>
              <a:t> delimitate de erorile, din programele utilizatorilor, fără a se </a:t>
            </a:r>
            <a:r>
              <a:rPr lang="ro-RO" b="0" i="0" dirty="0" err="1">
                <a:effectLst/>
                <a:latin typeface="Helvetica Neue"/>
              </a:rPr>
              <a:t>influenţa</a:t>
            </a:r>
            <a:r>
              <a:rPr lang="ro-RO" b="0" i="0" dirty="0">
                <a:effectLst/>
                <a:latin typeface="Helvetica Neue"/>
              </a:rPr>
              <a:t> reciproc.</a:t>
            </a:r>
            <a:endParaRPr lang="ru-RU" dirty="0"/>
          </a:p>
        </p:txBody>
      </p:sp>
    </p:spTree>
    <p:extLst>
      <p:ext uri="{BB962C8B-B14F-4D97-AF65-F5344CB8AC3E}">
        <p14:creationId xmlns:p14="http://schemas.microsoft.com/office/powerpoint/2010/main" val="483142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A0115E-374F-493D-A0CC-7B65FE095EFA}"/>
              </a:ext>
            </a:extLst>
          </p:cNvPr>
          <p:cNvSpPr>
            <a:spLocks noGrp="1"/>
          </p:cNvSpPr>
          <p:nvPr>
            <p:ph type="title"/>
          </p:nvPr>
        </p:nvSpPr>
        <p:spPr>
          <a:xfrm>
            <a:off x="2022764" y="764373"/>
            <a:ext cx="9483436" cy="1293028"/>
          </a:xfrm>
        </p:spPr>
        <p:txBody>
          <a:bodyPr>
            <a:normAutofit/>
          </a:bodyPr>
          <a:lstStyle/>
          <a:p>
            <a:r>
              <a:rPr lang="ro-RO" sz="3200" b="1" i="0" dirty="0">
                <a:solidFill>
                  <a:srgbClr val="FFFFFF"/>
                </a:solidFill>
                <a:effectLst/>
                <a:latin typeface="-apple-system"/>
              </a:rPr>
              <a:t>Funcțiile principale ale unui sistem de operare</a:t>
            </a:r>
            <a:endParaRPr lang="ru-RU" sz="3200" dirty="0"/>
          </a:p>
        </p:txBody>
      </p:sp>
      <p:sp>
        <p:nvSpPr>
          <p:cNvPr id="3" name="Объект 2">
            <a:extLst>
              <a:ext uri="{FF2B5EF4-FFF2-40B4-BE49-F238E27FC236}">
                <a16:creationId xmlns:a16="http://schemas.microsoft.com/office/drawing/2014/main" id="{CC29F83B-F36F-45CA-90FC-D0676D0C7444}"/>
              </a:ext>
            </a:extLst>
          </p:cNvPr>
          <p:cNvSpPr>
            <a:spLocks noGrp="1"/>
          </p:cNvSpPr>
          <p:nvPr>
            <p:ph idx="1"/>
          </p:nvPr>
        </p:nvSpPr>
        <p:spPr/>
        <p:txBody>
          <a:bodyPr/>
          <a:lstStyle/>
          <a:p>
            <a:pPr algn="just">
              <a:lnSpc>
                <a:spcPct val="200000"/>
              </a:lnSpc>
            </a:pPr>
            <a:r>
              <a:rPr lang="ro-RO" b="0" i="0" dirty="0">
                <a:solidFill>
                  <a:srgbClr val="FFFFFF"/>
                </a:solidFill>
                <a:effectLst/>
                <a:latin typeface="-apple-system"/>
              </a:rPr>
              <a:t>Așa cum am discutat anterior, majoritatea sistemelor de operare vin deja prefabricate cu o listă de sarcini de îndeplinit în cadrul dispozitivului nostru electronic, astfel încât totul să funcționeze fără probleme.</a:t>
            </a:r>
          </a:p>
          <a:p>
            <a:pPr algn="just">
              <a:lnSpc>
                <a:spcPct val="200000"/>
              </a:lnSpc>
            </a:pPr>
            <a:r>
              <a:rPr lang="ro-RO" b="0" i="0" dirty="0">
                <a:solidFill>
                  <a:srgbClr val="FFFFFF"/>
                </a:solidFill>
                <a:effectLst/>
                <a:latin typeface="-apple-system"/>
              </a:rPr>
              <a:t>Este necesar doar să facem mici ajustări pentru a adapta configurația la nevoile dispozitivului nostru.</a:t>
            </a:r>
          </a:p>
          <a:p>
            <a:endParaRPr lang="ru-RU" dirty="0"/>
          </a:p>
        </p:txBody>
      </p:sp>
    </p:spTree>
    <p:extLst>
      <p:ext uri="{BB962C8B-B14F-4D97-AF65-F5344CB8AC3E}">
        <p14:creationId xmlns:p14="http://schemas.microsoft.com/office/powerpoint/2010/main" val="3135569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F23AD8-E41E-4887-A949-14351F73FB6D}"/>
              </a:ext>
            </a:extLst>
          </p:cNvPr>
          <p:cNvSpPr>
            <a:spLocks noGrp="1"/>
          </p:cNvSpPr>
          <p:nvPr>
            <p:ph type="title"/>
          </p:nvPr>
        </p:nvSpPr>
        <p:spPr>
          <a:xfrm>
            <a:off x="2895600" y="212437"/>
            <a:ext cx="8610600" cy="960582"/>
          </a:xfrm>
        </p:spPr>
        <p:txBody>
          <a:bodyPr>
            <a:normAutofit/>
          </a:bodyPr>
          <a:lstStyle/>
          <a:p>
            <a:r>
              <a:rPr lang="ro-RO" sz="3200" b="1" i="0" dirty="0">
                <a:solidFill>
                  <a:srgbClr val="FFFFFF"/>
                </a:solidFill>
                <a:effectLst/>
                <a:latin typeface="-apple-system"/>
              </a:rPr>
              <a:t>1- Managementul proceselor</a:t>
            </a:r>
            <a:endParaRPr lang="ru-RU" sz="3200" dirty="0"/>
          </a:p>
        </p:txBody>
      </p:sp>
      <p:sp>
        <p:nvSpPr>
          <p:cNvPr id="3" name="Объект 2">
            <a:extLst>
              <a:ext uri="{FF2B5EF4-FFF2-40B4-BE49-F238E27FC236}">
                <a16:creationId xmlns:a16="http://schemas.microsoft.com/office/drawing/2014/main" id="{9C9ADBE5-677F-4F81-9A5E-8E74FF472939}"/>
              </a:ext>
            </a:extLst>
          </p:cNvPr>
          <p:cNvSpPr>
            <a:spLocks noGrp="1"/>
          </p:cNvSpPr>
          <p:nvPr>
            <p:ph idx="1"/>
          </p:nvPr>
        </p:nvSpPr>
        <p:spPr>
          <a:xfrm>
            <a:off x="685800" y="1173020"/>
            <a:ext cx="10820400" cy="5045666"/>
          </a:xfrm>
        </p:spPr>
        <p:txBody>
          <a:bodyPr/>
          <a:lstStyle/>
          <a:p>
            <a:pPr algn="just">
              <a:lnSpc>
                <a:spcPct val="120000"/>
              </a:lnSpc>
            </a:pPr>
            <a:r>
              <a:rPr lang="ro-RO" b="0" i="0" dirty="0">
                <a:solidFill>
                  <a:srgbClr val="FFFFFF"/>
                </a:solidFill>
                <a:effectLst/>
                <a:latin typeface="-apple-system"/>
              </a:rPr>
              <a:t>Una dintre cele mai importante părți ale unui sistem de operare este gestionarea proceselor. Procesele sunt resursele de care trebuie să ruleze un program.</a:t>
            </a:r>
          </a:p>
          <a:p>
            <a:pPr algn="just">
              <a:lnSpc>
                <a:spcPct val="120000"/>
              </a:lnSpc>
            </a:pPr>
            <a:r>
              <a:rPr lang="ro-RO" b="0" i="0" dirty="0">
                <a:solidFill>
                  <a:srgbClr val="FFFFFF"/>
                </a:solidFill>
                <a:effectLst/>
                <a:latin typeface="-apple-system"/>
              </a:rPr>
              <a:t>Aceasta implică utilizarea memoriei, a procesorului (unității centrale de procesare) și a fișierelor la care aplicația are nevoie de acces pentru a funcționa corect.</a:t>
            </a:r>
          </a:p>
          <a:p>
            <a:pPr algn="just">
              <a:lnSpc>
                <a:spcPct val="120000"/>
              </a:lnSpc>
            </a:pPr>
            <a:r>
              <a:rPr lang="ro-RO" b="0" i="0" dirty="0">
                <a:solidFill>
                  <a:srgbClr val="FFFFFF"/>
                </a:solidFill>
                <a:effectLst/>
                <a:latin typeface="-apple-system"/>
              </a:rPr>
              <a:t>Sistemul de operare, pentru a avea grijă de buna funcționare a mașinii, este dedicat creării și distrugerii proceselor, opririi și repornirii acestora și ajutând la mecanismele de comunicare dintre procese.</a:t>
            </a:r>
          </a:p>
          <a:p>
            <a:pPr algn="just">
              <a:lnSpc>
                <a:spcPct val="120000"/>
              </a:lnSpc>
            </a:pPr>
            <a:r>
              <a:rPr lang="ro-RO" b="0" i="0" dirty="0">
                <a:solidFill>
                  <a:srgbClr val="FFFFFF"/>
                </a:solidFill>
                <a:effectLst/>
                <a:latin typeface="-apple-system"/>
              </a:rPr>
              <a:t>Dacă facem o listă de sarcini, sistemul de gestionare a proceselor va stabili o linie de acțiune unde plasează cele mai importante procese într-un loc prioritar, cele intermediare într-un loc intermediar și, în cele din urmă, cele mai puțin importante durează.</a:t>
            </a:r>
            <a:endParaRPr lang="ru-RU" dirty="0"/>
          </a:p>
          <a:p>
            <a:endParaRPr lang="ru-RU" dirty="0"/>
          </a:p>
        </p:txBody>
      </p:sp>
    </p:spTree>
    <p:extLst>
      <p:ext uri="{BB962C8B-B14F-4D97-AF65-F5344CB8AC3E}">
        <p14:creationId xmlns:p14="http://schemas.microsoft.com/office/powerpoint/2010/main" val="126666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2340D9-35C5-4DE7-80DE-FC1DA0B0AFAF}"/>
              </a:ext>
            </a:extLst>
          </p:cNvPr>
          <p:cNvSpPr>
            <a:spLocks noGrp="1"/>
          </p:cNvSpPr>
          <p:nvPr>
            <p:ph type="title"/>
          </p:nvPr>
        </p:nvSpPr>
        <p:spPr>
          <a:xfrm>
            <a:off x="1939636" y="764373"/>
            <a:ext cx="9566564" cy="1293028"/>
          </a:xfrm>
        </p:spPr>
        <p:txBody>
          <a:bodyPr>
            <a:normAutofit/>
          </a:bodyPr>
          <a:lstStyle/>
          <a:p>
            <a:pPr algn="ctr"/>
            <a:r>
              <a:rPr lang="ro-RO" sz="3200" b="1" i="0" dirty="0">
                <a:solidFill>
                  <a:srgbClr val="FFFFFF"/>
                </a:solidFill>
                <a:effectLst/>
                <a:latin typeface="-apple-system"/>
              </a:rPr>
              <a:t>2- Gestionarea memoriei principale</a:t>
            </a:r>
            <a:endParaRPr lang="ru-RU" sz="3200" dirty="0"/>
          </a:p>
        </p:txBody>
      </p:sp>
      <p:sp>
        <p:nvSpPr>
          <p:cNvPr id="3" name="Объект 2">
            <a:extLst>
              <a:ext uri="{FF2B5EF4-FFF2-40B4-BE49-F238E27FC236}">
                <a16:creationId xmlns:a16="http://schemas.microsoft.com/office/drawing/2014/main" id="{2B703F7B-8C28-477C-A857-FDD807981470}"/>
              </a:ext>
            </a:extLst>
          </p:cNvPr>
          <p:cNvSpPr>
            <a:spLocks noGrp="1"/>
          </p:cNvSpPr>
          <p:nvPr>
            <p:ph idx="1"/>
          </p:nvPr>
        </p:nvSpPr>
        <p:spPr>
          <a:xfrm>
            <a:off x="685800" y="1838036"/>
            <a:ext cx="10820400" cy="4380649"/>
          </a:xfrm>
        </p:spPr>
        <p:txBody>
          <a:bodyPr/>
          <a:lstStyle/>
          <a:p>
            <a:pPr algn="l">
              <a:lnSpc>
                <a:spcPct val="200000"/>
              </a:lnSpc>
            </a:pPr>
            <a:r>
              <a:rPr lang="ro-RO" b="0" i="0" dirty="0">
                <a:solidFill>
                  <a:srgbClr val="FFFFFF"/>
                </a:solidFill>
                <a:effectLst/>
                <a:latin typeface="-apple-system"/>
              </a:rPr>
              <a:t>Memoria este foarte volatilă și în eventualitatea unei defecțiuni puteți pierde informațiile conținute în ea. Pentru aceasta, este necesar să aveți un al doilea modul de stocare care să poată stoca datele pe termen lung.</a:t>
            </a:r>
          </a:p>
          <a:p>
            <a:pPr algn="l">
              <a:lnSpc>
                <a:spcPct val="200000"/>
              </a:lnSpc>
            </a:pPr>
            <a:r>
              <a:rPr lang="ro-RO" b="0" i="0" dirty="0">
                <a:solidFill>
                  <a:srgbClr val="FFFFFF"/>
                </a:solidFill>
                <a:effectLst/>
                <a:latin typeface="-apple-system"/>
              </a:rPr>
              <a:t>Ca și în cazul memoriei principale, sistemul de operare este responsabil pentru gestionarea spațiului liber și atribuie comanda de salvare. De asemenea, se asigură că totul este bine stocat, precum și cât spațiu a rămas și unde.</a:t>
            </a:r>
          </a:p>
          <a:p>
            <a:endParaRPr lang="ru-RU" dirty="0"/>
          </a:p>
        </p:txBody>
      </p:sp>
    </p:spTree>
    <p:extLst>
      <p:ext uri="{BB962C8B-B14F-4D97-AF65-F5344CB8AC3E}">
        <p14:creationId xmlns:p14="http://schemas.microsoft.com/office/powerpoint/2010/main" val="423146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331AE1-5799-4BE2-BAF0-B03BA1B27D01}"/>
              </a:ext>
            </a:extLst>
          </p:cNvPr>
          <p:cNvSpPr>
            <a:spLocks noGrp="1"/>
          </p:cNvSpPr>
          <p:nvPr>
            <p:ph type="title"/>
          </p:nvPr>
        </p:nvSpPr>
        <p:spPr>
          <a:xfrm>
            <a:off x="2549236" y="764373"/>
            <a:ext cx="8956964" cy="1293028"/>
          </a:xfrm>
        </p:spPr>
        <p:txBody>
          <a:bodyPr>
            <a:normAutofit/>
          </a:bodyPr>
          <a:lstStyle/>
          <a:p>
            <a:pPr algn="ctr"/>
            <a:r>
              <a:rPr lang="it-IT" sz="3200" b="1" i="0" dirty="0">
                <a:solidFill>
                  <a:srgbClr val="FFFFFF"/>
                </a:solidFill>
                <a:effectLst/>
                <a:latin typeface="-apple-system"/>
              </a:rPr>
              <a:t>4- Gestionarea sistemului de intrare și ieșire</a:t>
            </a:r>
            <a:endParaRPr lang="ru-RU" sz="3200" dirty="0"/>
          </a:p>
        </p:txBody>
      </p:sp>
      <p:sp>
        <p:nvSpPr>
          <p:cNvPr id="3" name="Объект 2">
            <a:extLst>
              <a:ext uri="{FF2B5EF4-FFF2-40B4-BE49-F238E27FC236}">
                <a16:creationId xmlns:a16="http://schemas.microsoft.com/office/drawing/2014/main" id="{622F2672-5FE7-49FB-8F9E-9766C939D787}"/>
              </a:ext>
            </a:extLst>
          </p:cNvPr>
          <p:cNvSpPr>
            <a:spLocks noGrp="1"/>
          </p:cNvSpPr>
          <p:nvPr>
            <p:ph idx="1"/>
          </p:nvPr>
        </p:nvSpPr>
        <p:spPr/>
        <p:txBody>
          <a:bodyPr/>
          <a:lstStyle/>
          <a:p>
            <a:pPr algn="l">
              <a:lnSpc>
                <a:spcPct val="150000"/>
              </a:lnSpc>
            </a:pPr>
            <a:r>
              <a:rPr lang="ro-RO" b="0" i="0" dirty="0">
                <a:solidFill>
                  <a:srgbClr val="FFFFFF"/>
                </a:solidFill>
                <a:effectLst/>
                <a:latin typeface="-apple-system"/>
              </a:rPr>
              <a:t>Sistemul de operare este responsabil de gestionarea porturilor de intrare și ieșire ale computerului, cum ar fi căștile, o imprimantă, un monitor etc.</a:t>
            </a:r>
          </a:p>
          <a:p>
            <a:pPr algn="l">
              <a:lnSpc>
                <a:spcPct val="150000"/>
              </a:lnSpc>
            </a:pPr>
            <a:r>
              <a:rPr lang="ro-RO" b="0" i="0" dirty="0">
                <a:solidFill>
                  <a:srgbClr val="FFFFFF"/>
                </a:solidFill>
                <a:effectLst/>
                <a:latin typeface="-apple-system"/>
              </a:rPr>
              <a:t>În trecut, când doreați să instalați un nou port extern, era important să aveți un disc de instalare care să conțină driverele pentru ca computerul să le accepte.</a:t>
            </a:r>
          </a:p>
          <a:p>
            <a:pPr algn="l">
              <a:lnSpc>
                <a:spcPct val="150000"/>
              </a:lnSpc>
            </a:pPr>
            <a:r>
              <a:rPr lang="ro-RO" b="0" i="0" dirty="0">
                <a:solidFill>
                  <a:srgbClr val="FFFFFF"/>
                </a:solidFill>
                <a:effectLst/>
                <a:latin typeface="-apple-system"/>
              </a:rPr>
              <a:t>În zilele noastre, sistemul de operare al computerului în sine este de obicei responsabil pentru căutarea în rețea a informațiilor necesare pentru ca noile porturi externe să funcționeze perfect.</a:t>
            </a:r>
          </a:p>
          <a:p>
            <a:endParaRPr lang="ru-RU" dirty="0"/>
          </a:p>
        </p:txBody>
      </p:sp>
    </p:spTree>
    <p:extLst>
      <p:ext uri="{BB962C8B-B14F-4D97-AF65-F5344CB8AC3E}">
        <p14:creationId xmlns:p14="http://schemas.microsoft.com/office/powerpoint/2010/main" val="340092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9C35DF-7079-4375-BB8C-8F665AF94D40}"/>
              </a:ext>
            </a:extLst>
          </p:cNvPr>
          <p:cNvSpPr>
            <a:spLocks noGrp="1"/>
          </p:cNvSpPr>
          <p:nvPr>
            <p:ph type="title"/>
          </p:nvPr>
        </p:nvSpPr>
        <p:spPr>
          <a:xfrm>
            <a:off x="785091" y="304801"/>
            <a:ext cx="10721109" cy="1209964"/>
          </a:xfrm>
        </p:spPr>
        <p:txBody>
          <a:bodyPr>
            <a:normAutofit fontScale="90000"/>
          </a:bodyPr>
          <a:lstStyle/>
          <a:p>
            <a:pPr algn="ctr"/>
            <a:r>
              <a:rPr lang="ro-RO" sz="3600" b="0" i="0" dirty="0">
                <a:effectLst/>
                <a:latin typeface="Tahoma" panose="020B0604030504040204" pitchFamily="34" charset="0"/>
              </a:rPr>
              <a:t>Prezentarea generala a sistemelor de operare</a:t>
            </a:r>
            <a:br>
              <a:rPr lang="ro-RO" b="0" i="0" dirty="0">
                <a:solidFill>
                  <a:srgbClr val="3B2E08"/>
                </a:solidFill>
                <a:effectLst/>
                <a:latin typeface="Tahoma" panose="020B0604030504040204" pitchFamily="34" charset="0"/>
              </a:rPr>
            </a:br>
            <a:endParaRPr lang="ru-RU" dirty="0"/>
          </a:p>
        </p:txBody>
      </p:sp>
      <p:sp>
        <p:nvSpPr>
          <p:cNvPr id="3" name="Объект 2">
            <a:extLst>
              <a:ext uri="{FF2B5EF4-FFF2-40B4-BE49-F238E27FC236}">
                <a16:creationId xmlns:a16="http://schemas.microsoft.com/office/drawing/2014/main" id="{7D9905B0-9C43-483D-AF9A-32FA5AFDF51D}"/>
              </a:ext>
            </a:extLst>
          </p:cNvPr>
          <p:cNvSpPr>
            <a:spLocks noGrp="1"/>
          </p:cNvSpPr>
          <p:nvPr>
            <p:ph idx="1"/>
          </p:nvPr>
        </p:nvSpPr>
        <p:spPr/>
        <p:txBody>
          <a:bodyPr>
            <a:normAutofit fontScale="92500"/>
          </a:bodyPr>
          <a:lstStyle/>
          <a:p>
            <a:pPr algn="just">
              <a:lnSpc>
                <a:spcPct val="150000"/>
              </a:lnSpc>
            </a:pPr>
            <a:r>
              <a:rPr lang="ro-RO" b="1" i="0" dirty="0">
                <a:effectLst/>
                <a:latin typeface="Verdana" panose="020B0604030504040204" pitchFamily="34" charset="0"/>
              </a:rPr>
              <a:t>Sistemul de operare</a:t>
            </a:r>
            <a:r>
              <a:rPr lang="ro-RO" b="0" i="0" dirty="0">
                <a:effectLst/>
                <a:latin typeface="Verdana" panose="020B0604030504040204" pitchFamily="34" charset="0"/>
              </a:rPr>
              <a:t> reprezintă ansamblul de programe care asigura utilizarea optima a resurselor fizice si logice ale unui sistem de calcul. </a:t>
            </a:r>
          </a:p>
          <a:p>
            <a:pPr algn="just">
              <a:lnSpc>
                <a:spcPct val="150000"/>
              </a:lnSpc>
            </a:pPr>
            <a:r>
              <a:rPr lang="ro-RO" b="0" i="0" dirty="0">
                <a:effectLst/>
                <a:latin typeface="Verdana" panose="020B0604030504040204" pitchFamily="34" charset="0"/>
              </a:rPr>
              <a:t>El are rolul de a gestiona funcționarea componentelor hardware ale sistemului de calcul, de a coordona și controla execuția programelor și de a permite comunicarea utilizatorului cu sistemul de calcul.</a:t>
            </a:r>
          </a:p>
          <a:p>
            <a:pPr algn="just">
              <a:lnSpc>
                <a:spcPct val="150000"/>
              </a:lnSpc>
            </a:pPr>
            <a:r>
              <a:rPr lang="ro-RO" b="0" i="0" dirty="0">
                <a:effectLst/>
                <a:latin typeface="Roboto" panose="02000000000000000000" pitchFamily="2" charset="0"/>
              </a:rPr>
              <a:t>Sistemul de operare asigură </a:t>
            </a:r>
            <a:r>
              <a:rPr lang="ro-RO" b="1" i="0" dirty="0">
                <a:effectLst/>
                <a:latin typeface="Roboto" panose="02000000000000000000" pitchFamily="2" charset="0"/>
              </a:rPr>
              <a:t>legătura dintre utilizator </a:t>
            </a:r>
            <a:r>
              <a:rPr lang="ro-RO" b="1" i="0" dirty="0" err="1">
                <a:effectLst/>
                <a:latin typeface="Roboto" panose="02000000000000000000" pitchFamily="2" charset="0"/>
              </a:rPr>
              <a:t>şi</a:t>
            </a:r>
            <a:r>
              <a:rPr lang="ro-RO" b="1" i="0" dirty="0">
                <a:effectLst/>
                <a:latin typeface="Roboto" panose="02000000000000000000" pitchFamily="2" charset="0"/>
              </a:rPr>
              <a:t> calculator</a:t>
            </a:r>
            <a:r>
              <a:rPr lang="ro-RO" b="0" i="0" dirty="0">
                <a:effectLst/>
                <a:latin typeface="Roboto" panose="02000000000000000000" pitchFamily="2" charset="0"/>
              </a:rPr>
              <a:t>, copiază programele din </a:t>
            </a:r>
            <a:r>
              <a:rPr lang="ro-RO" b="0" i="0" dirty="0" err="1">
                <a:effectLst/>
                <a:latin typeface="Roboto" panose="02000000000000000000" pitchFamily="2" charset="0"/>
              </a:rPr>
              <a:t>fişierele</a:t>
            </a:r>
            <a:r>
              <a:rPr lang="ro-RO" b="0" i="0" dirty="0">
                <a:effectLst/>
                <a:latin typeface="Roboto" panose="02000000000000000000" pitchFamily="2" charset="0"/>
              </a:rPr>
              <a:t> executabile de pe disc în memoria internă, execută în ordine </a:t>
            </a:r>
            <a:r>
              <a:rPr lang="ro-RO" b="0" i="0" dirty="0" err="1">
                <a:effectLst/>
                <a:latin typeface="Roboto" panose="02000000000000000000" pitchFamily="2" charset="0"/>
              </a:rPr>
              <a:t>instrucţiunile</a:t>
            </a:r>
            <a:r>
              <a:rPr lang="ro-RO" b="0" i="0" dirty="0">
                <a:effectLst/>
                <a:latin typeface="Roboto" panose="02000000000000000000" pitchFamily="2" charset="0"/>
              </a:rPr>
              <a:t> din aceste programe </a:t>
            </a:r>
            <a:r>
              <a:rPr lang="ro-RO" b="0" i="0" dirty="0" err="1">
                <a:effectLst/>
                <a:latin typeface="Roboto" panose="02000000000000000000" pitchFamily="2" charset="0"/>
              </a:rPr>
              <a:t>şi</a:t>
            </a:r>
            <a:r>
              <a:rPr lang="ro-RO" b="0" i="0" dirty="0">
                <a:effectLst/>
                <a:latin typeface="Roboto" panose="02000000000000000000" pitchFamily="2" charset="0"/>
              </a:rPr>
              <a:t> comunică rezultatele </a:t>
            </a:r>
            <a:r>
              <a:rPr lang="ro-RO" b="0" i="0" dirty="0" err="1">
                <a:effectLst/>
                <a:latin typeface="Roboto" panose="02000000000000000000" pitchFamily="2" charset="0"/>
              </a:rPr>
              <a:t>obţinute</a:t>
            </a:r>
            <a:r>
              <a:rPr lang="ro-RO" b="0" i="0" dirty="0">
                <a:solidFill>
                  <a:srgbClr val="404040"/>
                </a:solidFill>
                <a:effectLst/>
                <a:latin typeface="Roboto" panose="02000000000000000000" pitchFamily="2" charset="0"/>
              </a:rPr>
              <a:t>.</a:t>
            </a:r>
            <a:endParaRPr lang="ru-RU" dirty="0"/>
          </a:p>
        </p:txBody>
      </p:sp>
    </p:spTree>
    <p:extLst>
      <p:ext uri="{BB962C8B-B14F-4D97-AF65-F5344CB8AC3E}">
        <p14:creationId xmlns:p14="http://schemas.microsoft.com/office/powerpoint/2010/main" val="359143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80A4F8-D2FD-4F61-AC31-54941CF9158B}"/>
              </a:ext>
            </a:extLst>
          </p:cNvPr>
          <p:cNvSpPr>
            <a:spLocks noGrp="1"/>
          </p:cNvSpPr>
          <p:nvPr>
            <p:ph type="title"/>
          </p:nvPr>
        </p:nvSpPr>
        <p:spPr/>
        <p:txBody>
          <a:bodyPr>
            <a:normAutofit/>
          </a:bodyPr>
          <a:lstStyle/>
          <a:p>
            <a:pPr algn="ctr"/>
            <a:r>
              <a:rPr lang="ro-RO" sz="3200" b="1" i="0" dirty="0">
                <a:solidFill>
                  <a:srgbClr val="FFFFFF"/>
                </a:solidFill>
                <a:effectLst/>
                <a:latin typeface="-apple-system"/>
              </a:rPr>
              <a:t>5- Registrul sistemului de fișiere</a:t>
            </a:r>
            <a:endParaRPr lang="ru-RU" sz="3200" dirty="0"/>
          </a:p>
        </p:txBody>
      </p:sp>
      <p:sp>
        <p:nvSpPr>
          <p:cNvPr id="3" name="Объект 2">
            <a:extLst>
              <a:ext uri="{FF2B5EF4-FFF2-40B4-BE49-F238E27FC236}">
                <a16:creationId xmlns:a16="http://schemas.microsoft.com/office/drawing/2014/main" id="{AFEA7F0B-E8C7-4C30-8FDE-D0D864500A5D}"/>
              </a:ext>
            </a:extLst>
          </p:cNvPr>
          <p:cNvSpPr>
            <a:spLocks noGrp="1"/>
          </p:cNvSpPr>
          <p:nvPr>
            <p:ph idx="1"/>
          </p:nvPr>
        </p:nvSpPr>
        <p:spPr>
          <a:xfrm>
            <a:off x="685800" y="1911928"/>
            <a:ext cx="10820400" cy="4306758"/>
          </a:xfrm>
        </p:spPr>
        <p:txBody>
          <a:bodyPr>
            <a:normAutofit lnSpcReduction="10000"/>
          </a:bodyPr>
          <a:lstStyle/>
          <a:p>
            <a:pPr algn="l">
              <a:lnSpc>
                <a:spcPct val="150000"/>
              </a:lnSpc>
            </a:pPr>
            <a:r>
              <a:rPr lang="ro-RO" b="0" i="0" dirty="0">
                <a:solidFill>
                  <a:srgbClr val="FFFFFF"/>
                </a:solidFill>
                <a:effectLst/>
                <a:latin typeface="-apple-system"/>
              </a:rPr>
              <a:t>Fișierele sunt formate create de proprietarii lor care sunt convertite în tabele, iar sistemul de operare este însărcinat cu înregistrarea și salvarea acestora.</a:t>
            </a:r>
          </a:p>
          <a:p>
            <a:pPr algn="l">
              <a:lnSpc>
                <a:spcPct val="150000"/>
              </a:lnSpc>
            </a:pPr>
            <a:r>
              <a:rPr lang="ro-RO" b="0" i="0" dirty="0">
                <a:solidFill>
                  <a:srgbClr val="FFFFFF"/>
                </a:solidFill>
                <a:effectLst/>
                <a:latin typeface="-apple-system"/>
              </a:rPr>
              <a:t>Sistemul de operare este responsabil pentru construirea, ștergerea și arhivarea fișierelor create, precum și oferirea instrumentelor necesare pentru a putea accesa fișierele în orice moment.</a:t>
            </a:r>
          </a:p>
          <a:p>
            <a:pPr algn="l">
              <a:lnSpc>
                <a:spcPct val="150000"/>
              </a:lnSpc>
            </a:pPr>
            <a:r>
              <a:rPr lang="ro-RO" b="0" i="0" dirty="0">
                <a:solidFill>
                  <a:srgbClr val="FFFFFF"/>
                </a:solidFill>
                <a:effectLst/>
                <a:latin typeface="-apple-system"/>
              </a:rPr>
              <a:t>Stabilește comunicația între fișiere și unități de stocare și, în cele din urmă, poate fi configurat pentru a face backup tuturor fișierelor, astfel încât, în cazul unui accident, să nu se piardă.</a:t>
            </a:r>
          </a:p>
          <a:p>
            <a:endParaRPr lang="ru-RU" dirty="0"/>
          </a:p>
        </p:txBody>
      </p:sp>
    </p:spTree>
    <p:extLst>
      <p:ext uri="{BB962C8B-B14F-4D97-AF65-F5344CB8AC3E}">
        <p14:creationId xmlns:p14="http://schemas.microsoft.com/office/powerpoint/2010/main" val="2711017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CC3B82-5A68-4EA7-A10D-FB91C12F5AE2}"/>
              </a:ext>
            </a:extLst>
          </p:cNvPr>
          <p:cNvSpPr>
            <a:spLocks noGrp="1"/>
          </p:cNvSpPr>
          <p:nvPr>
            <p:ph type="title"/>
          </p:nvPr>
        </p:nvSpPr>
        <p:spPr/>
        <p:txBody>
          <a:bodyPr>
            <a:normAutofit/>
          </a:bodyPr>
          <a:lstStyle/>
          <a:p>
            <a:pPr algn="ctr"/>
            <a:r>
              <a:rPr lang="ro-RO" sz="3200" b="1" i="0" dirty="0">
                <a:solidFill>
                  <a:srgbClr val="FFFFFF"/>
                </a:solidFill>
                <a:effectLst/>
                <a:latin typeface="-apple-system"/>
              </a:rPr>
              <a:t>6- Securitate</a:t>
            </a:r>
            <a:endParaRPr lang="ru-RU" sz="3200" dirty="0"/>
          </a:p>
        </p:txBody>
      </p:sp>
      <p:sp>
        <p:nvSpPr>
          <p:cNvPr id="3" name="Объект 2">
            <a:extLst>
              <a:ext uri="{FF2B5EF4-FFF2-40B4-BE49-F238E27FC236}">
                <a16:creationId xmlns:a16="http://schemas.microsoft.com/office/drawing/2014/main" id="{D2293ABB-3DE4-4687-8747-4EB5560CDE39}"/>
              </a:ext>
            </a:extLst>
          </p:cNvPr>
          <p:cNvSpPr>
            <a:spLocks noGrp="1"/>
          </p:cNvSpPr>
          <p:nvPr>
            <p:ph idx="1"/>
          </p:nvPr>
        </p:nvSpPr>
        <p:spPr/>
        <p:txBody>
          <a:bodyPr/>
          <a:lstStyle/>
          <a:p>
            <a:pPr algn="l">
              <a:lnSpc>
                <a:spcPct val="150000"/>
              </a:lnSpc>
            </a:pPr>
            <a:r>
              <a:rPr lang="ro-RO" b="0" i="0" dirty="0">
                <a:solidFill>
                  <a:srgbClr val="FFFFFF"/>
                </a:solidFill>
                <a:effectLst/>
                <a:latin typeface="-apple-system"/>
              </a:rPr>
              <a:t>Sistemul de operare este responsabil pentru securitatea mașinii. Una dintre cele mai importante activități este accesul utilizatorilor sau al programelor acolo unde nu ar trebui.</a:t>
            </a:r>
          </a:p>
          <a:p>
            <a:pPr algn="l">
              <a:lnSpc>
                <a:spcPct val="150000"/>
              </a:lnSpc>
            </a:pPr>
            <a:r>
              <a:rPr lang="ro-RO" b="0" i="0" dirty="0">
                <a:solidFill>
                  <a:srgbClr val="FFFFFF"/>
                </a:solidFill>
                <a:effectLst/>
                <a:latin typeface="-apple-system"/>
              </a:rPr>
              <a:t>Există mulți viruși care pot afecta sistemul nostru, iar sistemul de operare se asigură că acest lucru nu se întâmplă.</a:t>
            </a:r>
          </a:p>
          <a:p>
            <a:pPr algn="l">
              <a:lnSpc>
                <a:spcPct val="150000"/>
              </a:lnSpc>
            </a:pPr>
            <a:r>
              <a:rPr lang="ro-RO" b="0" i="0" dirty="0">
                <a:solidFill>
                  <a:srgbClr val="FFFFFF"/>
                </a:solidFill>
                <a:effectLst/>
                <a:latin typeface="-apple-system"/>
              </a:rPr>
              <a:t>Puteți configura sistemul de operare astfel încât să se efectueze verificări regulate și să fie stabilite controalele de securitate pe care trebuie să le efectuați.</a:t>
            </a:r>
          </a:p>
          <a:p>
            <a:endParaRPr lang="ru-RU" dirty="0"/>
          </a:p>
        </p:txBody>
      </p:sp>
    </p:spTree>
    <p:extLst>
      <p:ext uri="{BB962C8B-B14F-4D97-AF65-F5344CB8AC3E}">
        <p14:creationId xmlns:p14="http://schemas.microsoft.com/office/powerpoint/2010/main" val="260069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12D208-38C6-48FC-999D-1CD50B36E262}"/>
              </a:ext>
            </a:extLst>
          </p:cNvPr>
          <p:cNvSpPr>
            <a:spLocks noGrp="1"/>
          </p:cNvSpPr>
          <p:nvPr>
            <p:ph type="title"/>
          </p:nvPr>
        </p:nvSpPr>
        <p:spPr/>
        <p:txBody>
          <a:bodyPr>
            <a:normAutofit/>
          </a:bodyPr>
          <a:lstStyle/>
          <a:p>
            <a:pPr algn="ctr"/>
            <a:r>
              <a:rPr lang="ro-RO" sz="3200" b="1" i="0" dirty="0">
                <a:solidFill>
                  <a:srgbClr val="FFFFFF"/>
                </a:solidFill>
                <a:effectLst/>
                <a:latin typeface="-apple-system"/>
              </a:rPr>
              <a:t>7- Comunicarea între elemente și aplicații</a:t>
            </a:r>
            <a:endParaRPr lang="ru-RU" sz="3200" dirty="0"/>
          </a:p>
        </p:txBody>
      </p:sp>
      <p:sp>
        <p:nvSpPr>
          <p:cNvPr id="3" name="Объект 2">
            <a:extLst>
              <a:ext uri="{FF2B5EF4-FFF2-40B4-BE49-F238E27FC236}">
                <a16:creationId xmlns:a16="http://schemas.microsoft.com/office/drawing/2014/main" id="{1051731C-9E80-4D1C-9FCB-EEF665022BBC}"/>
              </a:ext>
            </a:extLst>
          </p:cNvPr>
          <p:cNvSpPr>
            <a:spLocks noGrp="1"/>
          </p:cNvSpPr>
          <p:nvPr>
            <p:ph idx="1"/>
          </p:nvPr>
        </p:nvSpPr>
        <p:spPr/>
        <p:txBody>
          <a:bodyPr/>
          <a:lstStyle/>
          <a:p>
            <a:pPr>
              <a:lnSpc>
                <a:spcPct val="200000"/>
              </a:lnSpc>
            </a:pPr>
            <a:r>
              <a:rPr lang="ro-RO" b="0" i="0" dirty="0">
                <a:solidFill>
                  <a:srgbClr val="FFFFFF"/>
                </a:solidFill>
                <a:effectLst/>
                <a:latin typeface="-apple-system"/>
              </a:rPr>
              <a:t>Prin intermediul interfețelor de rețea, sistemul de operare menține comunicarea între diferitele componente ale mașinii și toate aplicațiile care sunt în contact cu acestea. Trimiteți și primiți informații.</a:t>
            </a:r>
            <a:endParaRPr lang="ru-RU" dirty="0"/>
          </a:p>
          <a:p>
            <a:endParaRPr lang="ru-RU" dirty="0"/>
          </a:p>
        </p:txBody>
      </p:sp>
    </p:spTree>
    <p:extLst>
      <p:ext uri="{BB962C8B-B14F-4D97-AF65-F5344CB8AC3E}">
        <p14:creationId xmlns:p14="http://schemas.microsoft.com/office/powerpoint/2010/main" val="1057635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90B1C7-6AE4-491E-A706-C9C7921496BC}"/>
              </a:ext>
            </a:extLst>
          </p:cNvPr>
          <p:cNvSpPr>
            <a:spLocks noGrp="1"/>
          </p:cNvSpPr>
          <p:nvPr>
            <p:ph type="title"/>
          </p:nvPr>
        </p:nvSpPr>
        <p:spPr/>
        <p:txBody>
          <a:bodyPr>
            <a:normAutofit/>
          </a:bodyPr>
          <a:lstStyle/>
          <a:p>
            <a:pPr algn="ctr"/>
            <a:r>
              <a:rPr lang="ro-RO" sz="3200" b="1" i="0" dirty="0">
                <a:solidFill>
                  <a:srgbClr val="FFFFFF"/>
                </a:solidFill>
                <a:effectLst/>
                <a:latin typeface="-apple-system"/>
              </a:rPr>
              <a:t>8- Raportați starea sistemului</a:t>
            </a:r>
            <a:endParaRPr lang="ru-RU" sz="3200" dirty="0"/>
          </a:p>
        </p:txBody>
      </p:sp>
      <p:sp>
        <p:nvSpPr>
          <p:cNvPr id="3" name="Объект 2">
            <a:extLst>
              <a:ext uri="{FF2B5EF4-FFF2-40B4-BE49-F238E27FC236}">
                <a16:creationId xmlns:a16="http://schemas.microsoft.com/office/drawing/2014/main" id="{9D45C61C-DD55-499E-B5C7-E43CDF2FC698}"/>
              </a:ext>
            </a:extLst>
          </p:cNvPr>
          <p:cNvSpPr>
            <a:spLocks noGrp="1"/>
          </p:cNvSpPr>
          <p:nvPr>
            <p:ph idx="1"/>
          </p:nvPr>
        </p:nvSpPr>
        <p:spPr>
          <a:xfrm>
            <a:off x="685800" y="1902692"/>
            <a:ext cx="10820400" cy="4315994"/>
          </a:xfrm>
        </p:spPr>
        <p:txBody>
          <a:bodyPr>
            <a:normAutofit/>
          </a:bodyPr>
          <a:lstStyle/>
          <a:p>
            <a:pPr algn="l">
              <a:lnSpc>
                <a:spcPct val="120000"/>
              </a:lnSpc>
            </a:pPr>
            <a:r>
              <a:rPr lang="ro-RO" b="0" i="0" dirty="0">
                <a:solidFill>
                  <a:srgbClr val="FFFFFF"/>
                </a:solidFill>
                <a:effectLst/>
                <a:latin typeface="-apple-system"/>
              </a:rPr>
              <a:t>Există o serie de aplicații care sunt instalate implicit cu sistemul de operare, dar nu sunt un sistem ca atare.</a:t>
            </a:r>
          </a:p>
          <a:p>
            <a:pPr algn="l">
              <a:lnSpc>
                <a:spcPct val="120000"/>
              </a:lnSpc>
            </a:pPr>
            <a:r>
              <a:rPr lang="ro-RO" b="0" i="0" dirty="0">
                <a:solidFill>
                  <a:srgbClr val="FFFFFF"/>
                </a:solidFill>
                <a:effectLst/>
                <a:latin typeface="-apple-system"/>
              </a:rPr>
              <a:t>Acestea oferă un mediu și caracteristici de bază pentru dezvoltarea și execuția programelor care sunt instalate pe mașina noastră.</a:t>
            </a:r>
          </a:p>
          <a:p>
            <a:pPr algn="l">
              <a:lnSpc>
                <a:spcPct val="120000"/>
              </a:lnSpc>
            </a:pPr>
            <a:r>
              <a:rPr lang="ro-RO" b="0" i="0" dirty="0">
                <a:solidFill>
                  <a:srgbClr val="FFFFFF"/>
                </a:solidFill>
                <a:effectLst/>
                <a:latin typeface="-apple-system"/>
              </a:rPr>
              <a:t>Raportează starea sistemului, dacă este nevoie de vreo acțiune sau aprobă efectuarea oricărei acțiuni, cum ar fi actualizările automate.</a:t>
            </a:r>
          </a:p>
          <a:p>
            <a:pPr algn="l">
              <a:lnSpc>
                <a:spcPct val="120000"/>
              </a:lnSpc>
            </a:pPr>
            <a:r>
              <a:rPr lang="ro-RO" b="0" i="0" dirty="0">
                <a:solidFill>
                  <a:srgbClr val="FFFFFF"/>
                </a:solidFill>
                <a:effectLst/>
                <a:latin typeface="-apple-system"/>
              </a:rPr>
              <a:t>În plus, acceptă diferite limbaje de programare, astfel încât orice tip de aplicație să funcționeze pe mașina noastră. Desigur, are programe care îmbunătățesc comunicarea între aplicații.</a:t>
            </a:r>
          </a:p>
          <a:p>
            <a:endParaRPr lang="ru-RU" dirty="0"/>
          </a:p>
        </p:txBody>
      </p:sp>
    </p:spTree>
    <p:extLst>
      <p:ext uri="{BB962C8B-B14F-4D97-AF65-F5344CB8AC3E}">
        <p14:creationId xmlns:p14="http://schemas.microsoft.com/office/powerpoint/2010/main" val="3982863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AED487-656C-4653-8BB6-C49E1CF08D99}"/>
              </a:ext>
            </a:extLst>
          </p:cNvPr>
          <p:cNvSpPr>
            <a:spLocks noGrp="1"/>
          </p:cNvSpPr>
          <p:nvPr>
            <p:ph type="title"/>
          </p:nvPr>
        </p:nvSpPr>
        <p:spPr/>
        <p:txBody>
          <a:bodyPr>
            <a:normAutofit/>
          </a:bodyPr>
          <a:lstStyle/>
          <a:p>
            <a:pPr algn="ctr"/>
            <a:r>
              <a:rPr lang="ro-RO" sz="3200" b="1" i="0" dirty="0">
                <a:solidFill>
                  <a:srgbClr val="FFFFFF"/>
                </a:solidFill>
                <a:effectLst/>
                <a:latin typeface="-apple-system"/>
              </a:rPr>
              <a:t>9- Managementul resurselor</a:t>
            </a:r>
            <a:endParaRPr lang="ru-RU" sz="3200" dirty="0"/>
          </a:p>
        </p:txBody>
      </p:sp>
      <p:sp>
        <p:nvSpPr>
          <p:cNvPr id="3" name="Объект 2">
            <a:extLst>
              <a:ext uri="{FF2B5EF4-FFF2-40B4-BE49-F238E27FC236}">
                <a16:creationId xmlns:a16="http://schemas.microsoft.com/office/drawing/2014/main" id="{D6FA995B-B459-484B-94F2-A4B7BB93071B}"/>
              </a:ext>
            </a:extLst>
          </p:cNvPr>
          <p:cNvSpPr>
            <a:spLocks noGrp="1"/>
          </p:cNvSpPr>
          <p:nvPr>
            <p:ph idx="1"/>
          </p:nvPr>
        </p:nvSpPr>
        <p:spPr/>
        <p:txBody>
          <a:bodyPr/>
          <a:lstStyle/>
          <a:p>
            <a:pPr algn="l">
              <a:lnSpc>
                <a:spcPct val="150000"/>
              </a:lnSpc>
            </a:pPr>
            <a:r>
              <a:rPr lang="ro-RO" b="0" i="0" dirty="0">
                <a:solidFill>
                  <a:srgbClr val="FFFFFF"/>
                </a:solidFill>
                <a:effectLst/>
                <a:latin typeface="-apple-system"/>
              </a:rPr>
              <a:t>Gestionează toate părțile principale ale mașinii prin managerul de resurse. Rolul său de administrator implică securitatea și comunicarea unității centrale de procesare sau a procesorului, dispozitivele externe care sunt conectate la computer.</a:t>
            </a:r>
          </a:p>
          <a:p>
            <a:pPr algn="l">
              <a:lnSpc>
                <a:spcPct val="150000"/>
              </a:lnSpc>
            </a:pPr>
            <a:r>
              <a:rPr lang="ro-RO" b="0" i="0" dirty="0">
                <a:solidFill>
                  <a:srgbClr val="FFFFFF"/>
                </a:solidFill>
                <a:effectLst/>
                <a:latin typeface="-apple-system"/>
              </a:rPr>
              <a:t>La fel ca memoria internă și memoria secundară, unde uneori trebuie să curățați și să comutați piesele stocate de la una la alta.</a:t>
            </a:r>
          </a:p>
          <a:p>
            <a:pPr algn="l">
              <a:lnSpc>
                <a:spcPct val="150000"/>
              </a:lnSpc>
            </a:pPr>
            <a:r>
              <a:rPr lang="ro-RO" b="0" i="0" dirty="0">
                <a:solidFill>
                  <a:srgbClr val="FFFFFF"/>
                </a:solidFill>
                <a:effectLst/>
                <a:latin typeface="-apple-system"/>
              </a:rPr>
              <a:t>În general, gestionează toate resursele sistemului și toate resursele care intră în contact cu acesta</a:t>
            </a:r>
          </a:p>
          <a:p>
            <a:endParaRPr lang="ru-RU" dirty="0"/>
          </a:p>
        </p:txBody>
      </p:sp>
    </p:spTree>
    <p:extLst>
      <p:ext uri="{BB962C8B-B14F-4D97-AF65-F5344CB8AC3E}">
        <p14:creationId xmlns:p14="http://schemas.microsoft.com/office/powerpoint/2010/main" val="3212048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648EBD-FD50-4CBF-A7DE-5A751F77B97F}"/>
              </a:ext>
            </a:extLst>
          </p:cNvPr>
          <p:cNvSpPr>
            <a:spLocks noGrp="1"/>
          </p:cNvSpPr>
          <p:nvPr>
            <p:ph type="title"/>
          </p:nvPr>
        </p:nvSpPr>
        <p:spPr/>
        <p:txBody>
          <a:bodyPr/>
          <a:lstStyle/>
          <a:p>
            <a:pPr algn="ctr"/>
            <a:r>
              <a:rPr lang="ro-RO" sz="3200" b="1" i="0" dirty="0">
                <a:solidFill>
                  <a:srgbClr val="FFFFFF"/>
                </a:solidFill>
                <a:effectLst/>
                <a:latin typeface="-apple-system"/>
              </a:rPr>
              <a:t>10- Administrarea utilizatorilor</a:t>
            </a:r>
            <a:br>
              <a:rPr lang="ro-RO" b="0" i="0" dirty="0">
                <a:solidFill>
                  <a:srgbClr val="FFFFFF"/>
                </a:solidFill>
                <a:effectLst/>
                <a:latin typeface="-apple-system"/>
              </a:rPr>
            </a:br>
            <a:endParaRPr lang="ru-RU" dirty="0"/>
          </a:p>
        </p:txBody>
      </p:sp>
      <p:sp>
        <p:nvSpPr>
          <p:cNvPr id="3" name="Объект 2">
            <a:extLst>
              <a:ext uri="{FF2B5EF4-FFF2-40B4-BE49-F238E27FC236}">
                <a16:creationId xmlns:a16="http://schemas.microsoft.com/office/drawing/2014/main" id="{C31CE6D2-88E8-4D45-9910-8C9BF61A51F5}"/>
              </a:ext>
            </a:extLst>
          </p:cNvPr>
          <p:cNvSpPr>
            <a:spLocks noGrp="1"/>
          </p:cNvSpPr>
          <p:nvPr>
            <p:ph idx="1"/>
          </p:nvPr>
        </p:nvSpPr>
        <p:spPr>
          <a:xfrm>
            <a:off x="685800" y="1874982"/>
            <a:ext cx="10820400" cy="4343703"/>
          </a:xfrm>
        </p:spPr>
        <p:txBody>
          <a:bodyPr/>
          <a:lstStyle/>
          <a:p>
            <a:pPr>
              <a:lnSpc>
                <a:spcPct val="130000"/>
              </a:lnSpc>
            </a:pPr>
            <a:r>
              <a:rPr lang="ro-RO" b="0" i="0" dirty="0">
                <a:solidFill>
                  <a:srgbClr val="FFFFFF"/>
                </a:solidFill>
                <a:effectLst/>
                <a:latin typeface="-apple-system"/>
              </a:rPr>
              <a:t>Sistemul de operare este, de asemenea, însărcinat cu gestionarea profilurilor stocate pe computer, în funcție de cine a creat un profil pe acesta.</a:t>
            </a:r>
          </a:p>
          <a:p>
            <a:pPr algn="l">
              <a:lnSpc>
                <a:spcPct val="130000"/>
              </a:lnSpc>
            </a:pPr>
            <a:r>
              <a:rPr lang="ro-RO" b="0" i="0" dirty="0">
                <a:solidFill>
                  <a:srgbClr val="FFFFFF"/>
                </a:solidFill>
                <a:effectLst/>
                <a:latin typeface="-apple-system"/>
              </a:rPr>
              <a:t>Gestionarea utilizatorilor poate fi un singur utilizator sau </a:t>
            </a:r>
            <a:r>
              <a:rPr lang="ro-RO" b="0" i="0" dirty="0" err="1">
                <a:solidFill>
                  <a:srgbClr val="FFFFFF"/>
                </a:solidFill>
                <a:effectLst/>
                <a:latin typeface="-apple-system"/>
              </a:rPr>
              <a:t>multi</a:t>
            </a:r>
            <a:r>
              <a:rPr lang="ro-RO" b="0" i="0" dirty="0">
                <a:solidFill>
                  <a:srgbClr val="FFFFFF"/>
                </a:solidFill>
                <a:effectLst/>
                <a:latin typeface="-apple-system"/>
              </a:rPr>
              <a:t>-utilizator. Acest lucru nu înseamnă că sistemul de operare permite crearea unui singur profil de utilizator pentru utilizarea pe un computer.</a:t>
            </a:r>
          </a:p>
          <a:p>
            <a:pPr algn="l">
              <a:lnSpc>
                <a:spcPct val="130000"/>
              </a:lnSpc>
            </a:pPr>
            <a:r>
              <a:rPr lang="ro-RO" b="0" i="0" dirty="0">
                <a:solidFill>
                  <a:srgbClr val="FFFFFF"/>
                </a:solidFill>
                <a:effectLst/>
                <a:latin typeface="-apple-system"/>
              </a:rPr>
              <a:t>Faptul că este un profil cu un singur utilizator implică faptul că doar execuțiile acelui utilizator sunt active și numai ale sale. În celălalt, în </a:t>
            </a:r>
            <a:r>
              <a:rPr lang="ro-RO" b="0" i="0" dirty="0" err="1">
                <a:solidFill>
                  <a:srgbClr val="FFFFFF"/>
                </a:solidFill>
                <a:effectLst/>
                <a:latin typeface="-apple-system"/>
              </a:rPr>
              <a:t>multi</a:t>
            </a:r>
            <a:r>
              <a:rPr lang="ro-RO" b="0" i="0" dirty="0">
                <a:solidFill>
                  <a:srgbClr val="FFFFFF"/>
                </a:solidFill>
                <a:effectLst/>
                <a:latin typeface="-apple-system"/>
              </a:rPr>
              <a:t>-utilizator, permite sarcinilor mai multor utilizatori să fie activi în același timp.</a:t>
            </a:r>
          </a:p>
          <a:p>
            <a:endParaRPr lang="ru-RU" dirty="0"/>
          </a:p>
        </p:txBody>
      </p:sp>
    </p:spTree>
    <p:extLst>
      <p:ext uri="{BB962C8B-B14F-4D97-AF65-F5344CB8AC3E}">
        <p14:creationId xmlns:p14="http://schemas.microsoft.com/office/powerpoint/2010/main" val="158072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EA26A0-A7A0-4BD2-9C20-06D1F3FC675E}"/>
              </a:ext>
            </a:extLst>
          </p:cNvPr>
          <p:cNvSpPr>
            <a:spLocks noGrp="1"/>
          </p:cNvSpPr>
          <p:nvPr>
            <p:ph type="title"/>
          </p:nvPr>
        </p:nvSpPr>
        <p:spPr>
          <a:xfrm>
            <a:off x="1727200" y="764373"/>
            <a:ext cx="9779000" cy="1293028"/>
          </a:xfrm>
        </p:spPr>
        <p:txBody>
          <a:bodyPr>
            <a:normAutofit/>
          </a:bodyPr>
          <a:lstStyle/>
          <a:p>
            <a:pPr algn="ctr"/>
            <a:r>
              <a:rPr lang="ro-RO" sz="3600" b="1" i="0" u="sng" dirty="0">
                <a:effectLst/>
                <a:latin typeface="Roboto" panose="02000000000000000000" pitchFamily="2" charset="0"/>
              </a:rPr>
              <a:t>Componentele sistemului de operare</a:t>
            </a:r>
            <a:br>
              <a:rPr lang="ro-RO" b="1" i="0" dirty="0">
                <a:solidFill>
                  <a:srgbClr val="404040"/>
                </a:solidFill>
                <a:effectLst/>
                <a:latin typeface="Roboto" panose="02000000000000000000" pitchFamily="2" charset="0"/>
              </a:rPr>
            </a:br>
            <a:endParaRPr lang="ru-RU" dirty="0"/>
          </a:p>
        </p:txBody>
      </p:sp>
      <p:sp>
        <p:nvSpPr>
          <p:cNvPr id="3" name="Объект 2">
            <a:extLst>
              <a:ext uri="{FF2B5EF4-FFF2-40B4-BE49-F238E27FC236}">
                <a16:creationId xmlns:a16="http://schemas.microsoft.com/office/drawing/2014/main" id="{F0538FA8-566C-4578-AA27-4416DC91F643}"/>
              </a:ext>
            </a:extLst>
          </p:cNvPr>
          <p:cNvSpPr>
            <a:spLocks noGrp="1"/>
          </p:cNvSpPr>
          <p:nvPr>
            <p:ph idx="1"/>
          </p:nvPr>
        </p:nvSpPr>
        <p:spPr>
          <a:xfrm>
            <a:off x="685800" y="1736436"/>
            <a:ext cx="10820400" cy="4482249"/>
          </a:xfrm>
        </p:spPr>
        <p:txBody>
          <a:bodyPr>
            <a:normAutofit lnSpcReduction="10000"/>
          </a:bodyPr>
          <a:lstStyle/>
          <a:p>
            <a:pPr algn="l"/>
            <a:r>
              <a:rPr lang="ro-RO" b="0" i="0" dirty="0">
                <a:effectLst/>
                <a:latin typeface="Roboto" panose="02000000000000000000" pitchFamily="2" charset="0"/>
              </a:rPr>
              <a:t>Componentele unui SO sunt </a:t>
            </a:r>
            <a:r>
              <a:rPr lang="ro-RO" b="1" i="0" dirty="0">
                <a:effectLst/>
                <a:latin typeface="Roboto" panose="02000000000000000000" pitchFamily="2" charset="0"/>
              </a:rPr>
              <a:t>nucleul</a:t>
            </a:r>
            <a:r>
              <a:rPr lang="ro-RO" b="0" i="0" dirty="0">
                <a:effectLst/>
                <a:latin typeface="Roboto" panose="02000000000000000000" pitchFamily="2" charset="0"/>
              </a:rPr>
              <a:t> </a:t>
            </a:r>
            <a:r>
              <a:rPr lang="ro-RO" b="0" i="0" dirty="0" err="1">
                <a:effectLst/>
                <a:latin typeface="Roboto" panose="02000000000000000000" pitchFamily="2" charset="0"/>
              </a:rPr>
              <a:t>şi</a:t>
            </a:r>
            <a:r>
              <a:rPr lang="ro-RO" b="0" i="0" dirty="0">
                <a:effectLst/>
                <a:latin typeface="Roboto" panose="02000000000000000000" pitchFamily="2" charset="0"/>
              </a:rPr>
              <a:t> </a:t>
            </a:r>
            <a:r>
              <a:rPr lang="ro-RO" b="1" i="0" dirty="0" err="1">
                <a:effectLst/>
                <a:latin typeface="Roboto" panose="02000000000000000000" pitchFamily="2" charset="0"/>
              </a:rPr>
              <a:t>interfaţa</a:t>
            </a:r>
            <a:r>
              <a:rPr lang="ro-RO" b="0" i="0" dirty="0">
                <a:effectLst/>
                <a:latin typeface="Roboto" panose="02000000000000000000" pitchFamily="2" charset="0"/>
              </a:rPr>
              <a:t>.</a:t>
            </a:r>
          </a:p>
          <a:p>
            <a:pPr algn="l"/>
            <a:r>
              <a:rPr lang="ro-RO" sz="2800" b="1" i="0" u="sng" dirty="0">
                <a:solidFill>
                  <a:srgbClr val="008000"/>
                </a:solidFill>
                <a:effectLst/>
                <a:latin typeface="Roboto" panose="02000000000000000000" pitchFamily="2" charset="0"/>
              </a:rPr>
              <a:t>Nucleul</a:t>
            </a:r>
            <a:endParaRPr lang="ro-RO" sz="2800" b="1" i="0" dirty="0">
              <a:solidFill>
                <a:srgbClr val="404040"/>
              </a:solidFill>
              <a:effectLst/>
              <a:latin typeface="Roboto" panose="02000000000000000000" pitchFamily="2" charset="0"/>
            </a:endParaRPr>
          </a:p>
          <a:p>
            <a:pPr algn="l"/>
            <a:r>
              <a:rPr lang="ro-RO" b="0" i="0" dirty="0">
                <a:effectLst/>
                <a:latin typeface="Roboto" panose="02000000000000000000" pitchFamily="2" charset="0"/>
              </a:rPr>
              <a:t>Nucleul </a:t>
            </a:r>
            <a:r>
              <a:rPr lang="ro-RO" b="0" i="0" dirty="0" err="1">
                <a:effectLst/>
                <a:latin typeface="Roboto" panose="02000000000000000000" pitchFamily="2" charset="0"/>
              </a:rPr>
              <a:t>conţine</a:t>
            </a:r>
            <a:r>
              <a:rPr lang="ro-RO" b="0" i="0" dirty="0">
                <a:effectLst/>
                <a:latin typeface="Roboto" panose="02000000000000000000" pitchFamily="2" charset="0"/>
              </a:rPr>
              <a:t> toate programele necesare pentru </a:t>
            </a:r>
            <a:r>
              <a:rPr lang="ro-RO" b="1" i="0" dirty="0">
                <a:solidFill>
                  <a:srgbClr val="C41846"/>
                </a:solidFill>
                <a:effectLst/>
                <a:latin typeface="Roboto" panose="02000000000000000000" pitchFamily="2" charset="0"/>
              </a:rPr>
              <a:t>gestionarea resurselor</a:t>
            </a:r>
            <a:r>
              <a:rPr lang="ro-RO" b="1" i="0" dirty="0">
                <a:solidFill>
                  <a:srgbClr val="404040"/>
                </a:solidFill>
                <a:effectLst/>
                <a:latin typeface="Roboto" panose="02000000000000000000" pitchFamily="2" charset="0"/>
              </a:rPr>
              <a:t> </a:t>
            </a:r>
            <a:r>
              <a:rPr lang="ro-RO" b="1" i="0" dirty="0">
                <a:effectLst/>
                <a:latin typeface="Roboto" panose="02000000000000000000" pitchFamily="2" charset="0"/>
              </a:rPr>
              <a:t>calculatorului</a:t>
            </a:r>
            <a:r>
              <a:rPr lang="ro-RO" b="0" i="0" dirty="0">
                <a:effectLst/>
                <a:latin typeface="Roboto" panose="02000000000000000000" pitchFamily="2" charset="0"/>
              </a:rPr>
              <a:t> </a:t>
            </a:r>
            <a:r>
              <a:rPr lang="ro-RO" b="0" i="0" dirty="0" err="1">
                <a:effectLst/>
                <a:latin typeface="Roboto" panose="02000000000000000000" pitchFamily="2" charset="0"/>
              </a:rPr>
              <a:t>şi</a:t>
            </a:r>
            <a:r>
              <a:rPr lang="ro-RO" b="0" i="0" dirty="0">
                <a:effectLst/>
                <a:latin typeface="Roboto" panose="02000000000000000000" pitchFamily="2" charset="0"/>
              </a:rPr>
              <a:t> pentru </a:t>
            </a:r>
            <a:r>
              <a:rPr lang="ro-RO" b="1" i="0" dirty="0">
                <a:solidFill>
                  <a:srgbClr val="C41846"/>
                </a:solidFill>
                <a:effectLst/>
                <a:latin typeface="Roboto" panose="02000000000000000000" pitchFamily="2" charset="0"/>
              </a:rPr>
              <a:t>controlarea </a:t>
            </a:r>
            <a:r>
              <a:rPr lang="ro-RO" b="1" i="0" dirty="0" err="1">
                <a:solidFill>
                  <a:srgbClr val="C41846"/>
                </a:solidFill>
                <a:effectLst/>
                <a:latin typeface="Roboto" panose="02000000000000000000" pitchFamily="2" charset="0"/>
              </a:rPr>
              <a:t>activităţii</a:t>
            </a:r>
            <a:r>
              <a:rPr lang="ro-RO" b="1" i="0" dirty="0">
                <a:solidFill>
                  <a:srgbClr val="404040"/>
                </a:solidFill>
                <a:effectLst/>
                <a:latin typeface="Roboto" panose="02000000000000000000" pitchFamily="2" charset="0"/>
              </a:rPr>
              <a:t> </a:t>
            </a:r>
            <a:r>
              <a:rPr lang="ro-RO" b="1" i="0" dirty="0">
                <a:effectLst/>
                <a:latin typeface="Roboto" panose="02000000000000000000" pitchFamily="2" charset="0"/>
              </a:rPr>
              <a:t>echipamentelor </a:t>
            </a:r>
            <a:r>
              <a:rPr lang="ro-RO" b="1" i="0" dirty="0" err="1">
                <a:effectLst/>
                <a:latin typeface="Roboto" panose="02000000000000000000" pitchFamily="2" charset="0"/>
              </a:rPr>
              <a:t>şi</a:t>
            </a:r>
            <a:r>
              <a:rPr lang="ro-RO" b="1" i="0" dirty="0">
                <a:effectLst/>
                <a:latin typeface="Roboto" panose="02000000000000000000" pitchFamily="2" charset="0"/>
              </a:rPr>
              <a:t> a programelor</a:t>
            </a:r>
            <a:r>
              <a:rPr lang="ro-RO" b="0" i="0" dirty="0">
                <a:effectLst/>
                <a:latin typeface="Roboto" panose="02000000000000000000" pitchFamily="2" charset="0"/>
              </a:rPr>
              <a:t>.</a:t>
            </a:r>
          </a:p>
          <a:p>
            <a:pPr algn="l"/>
            <a:r>
              <a:rPr lang="ro-RO" sz="2800" b="1" i="0" u="sng" dirty="0" err="1">
                <a:solidFill>
                  <a:srgbClr val="008000"/>
                </a:solidFill>
                <a:effectLst/>
                <a:latin typeface="Roboto" panose="02000000000000000000" pitchFamily="2" charset="0"/>
              </a:rPr>
              <a:t>Interfaţa</a:t>
            </a:r>
            <a:endParaRPr lang="ro-RO" sz="2800" b="1" i="0" dirty="0">
              <a:solidFill>
                <a:srgbClr val="404040"/>
              </a:solidFill>
              <a:effectLst/>
              <a:latin typeface="Roboto" panose="02000000000000000000" pitchFamily="2" charset="0"/>
            </a:endParaRPr>
          </a:p>
          <a:p>
            <a:pPr algn="l"/>
            <a:r>
              <a:rPr lang="ro-RO" b="0" i="0" dirty="0" err="1">
                <a:effectLst/>
                <a:latin typeface="Roboto" panose="02000000000000000000" pitchFamily="2" charset="0"/>
              </a:rPr>
              <a:t>Interfaţa</a:t>
            </a:r>
            <a:r>
              <a:rPr lang="ro-RO" b="0" i="0" dirty="0">
                <a:effectLst/>
                <a:latin typeface="Roboto" panose="02000000000000000000" pitchFamily="2" charset="0"/>
              </a:rPr>
              <a:t> sistemului de operare </a:t>
            </a:r>
            <a:r>
              <a:rPr lang="ro-RO" b="0" i="0" dirty="0" err="1">
                <a:effectLst/>
                <a:latin typeface="Roboto" panose="02000000000000000000" pitchFamily="2" charset="0"/>
              </a:rPr>
              <a:t>defineşte</a:t>
            </a:r>
            <a:r>
              <a:rPr lang="ro-RO" b="0" i="0" dirty="0">
                <a:effectLst/>
                <a:latin typeface="Roboto" panose="02000000000000000000" pitchFamily="2" charset="0"/>
              </a:rPr>
              <a:t> </a:t>
            </a:r>
            <a:r>
              <a:rPr lang="ro-RO" b="1" i="0" dirty="0">
                <a:solidFill>
                  <a:srgbClr val="008000"/>
                </a:solidFill>
                <a:effectLst/>
                <a:latin typeface="Roboto" panose="02000000000000000000" pitchFamily="2" charset="0"/>
              </a:rPr>
              <a:t>modul în care</a:t>
            </a:r>
            <a:r>
              <a:rPr lang="ro-RO" b="1" i="0" dirty="0">
                <a:solidFill>
                  <a:srgbClr val="404040"/>
                </a:solidFill>
                <a:effectLst/>
                <a:latin typeface="Roboto" panose="02000000000000000000" pitchFamily="2" charset="0"/>
              </a:rPr>
              <a:t> </a:t>
            </a:r>
            <a:r>
              <a:rPr lang="ro-RO" b="1" i="0" dirty="0">
                <a:effectLst/>
                <a:latin typeface="Roboto" panose="02000000000000000000" pitchFamily="2" charset="0"/>
              </a:rPr>
              <a:t>utilizatorul </a:t>
            </a:r>
            <a:r>
              <a:rPr lang="ro-RO" b="1" i="0" dirty="0" err="1">
                <a:solidFill>
                  <a:srgbClr val="C41846"/>
                </a:solidFill>
                <a:effectLst/>
                <a:latin typeface="Roboto" panose="02000000000000000000" pitchFamily="2" charset="0"/>
              </a:rPr>
              <a:t>interacţionează</a:t>
            </a:r>
            <a:r>
              <a:rPr lang="ro-RO" b="1" i="0" dirty="0">
                <a:solidFill>
                  <a:srgbClr val="404040"/>
                </a:solidFill>
                <a:effectLst/>
                <a:latin typeface="Roboto" panose="02000000000000000000" pitchFamily="2" charset="0"/>
              </a:rPr>
              <a:t> </a:t>
            </a:r>
            <a:r>
              <a:rPr lang="ro-RO" b="1" i="0" dirty="0">
                <a:effectLst/>
                <a:latin typeface="Roboto" panose="02000000000000000000" pitchFamily="2" charset="0"/>
              </a:rPr>
              <a:t>cu sistemul de operare</a:t>
            </a:r>
            <a:r>
              <a:rPr lang="ro-RO" b="0" i="0" dirty="0">
                <a:effectLst/>
                <a:latin typeface="Roboto" panose="02000000000000000000" pitchFamily="2" charset="0"/>
              </a:rPr>
              <a:t>.</a:t>
            </a:r>
          </a:p>
          <a:p>
            <a:pPr algn="l"/>
            <a:r>
              <a:rPr lang="ro-RO" b="0" i="0" dirty="0" err="1">
                <a:effectLst/>
                <a:latin typeface="Roboto" panose="02000000000000000000" pitchFamily="2" charset="0"/>
              </a:rPr>
              <a:t>Interfaţa</a:t>
            </a:r>
            <a:r>
              <a:rPr lang="ro-RO" b="0" i="0" dirty="0">
                <a:effectLst/>
                <a:latin typeface="Roboto" panose="02000000000000000000" pitchFamily="2" charset="0"/>
              </a:rPr>
              <a:t> asigură</a:t>
            </a:r>
            <a:r>
              <a:rPr lang="ro-RO" b="0" i="0" dirty="0">
                <a:solidFill>
                  <a:srgbClr val="404040"/>
                </a:solidFill>
                <a:effectLst/>
                <a:latin typeface="Roboto" panose="02000000000000000000" pitchFamily="2" charset="0"/>
              </a:rPr>
              <a:t> </a:t>
            </a:r>
            <a:r>
              <a:rPr lang="ro-RO" b="1" i="0" dirty="0">
                <a:solidFill>
                  <a:srgbClr val="008000"/>
                </a:solidFill>
                <a:effectLst/>
                <a:latin typeface="Roboto" panose="02000000000000000000" pitchFamily="2" charset="0"/>
              </a:rPr>
              <a:t>comunicarea</a:t>
            </a:r>
            <a:r>
              <a:rPr lang="ro-RO" b="1" i="0" dirty="0">
                <a:solidFill>
                  <a:srgbClr val="404040"/>
                </a:solidFill>
                <a:effectLst/>
                <a:latin typeface="Roboto" panose="02000000000000000000" pitchFamily="2" charset="0"/>
              </a:rPr>
              <a:t> </a:t>
            </a:r>
            <a:r>
              <a:rPr lang="ro-RO" b="1" i="0" dirty="0">
                <a:effectLst/>
                <a:latin typeface="Roboto" panose="02000000000000000000" pitchFamily="2" charset="0"/>
              </a:rPr>
              <a:t>dintre utilizator </a:t>
            </a:r>
            <a:r>
              <a:rPr lang="ro-RO" b="1" i="0" dirty="0" err="1">
                <a:effectLst/>
                <a:latin typeface="Roboto" panose="02000000000000000000" pitchFamily="2" charset="0"/>
              </a:rPr>
              <a:t>şi</a:t>
            </a:r>
            <a:r>
              <a:rPr lang="ro-RO" b="1" i="0" dirty="0">
                <a:effectLst/>
                <a:latin typeface="Roboto" panose="02000000000000000000" pitchFamily="2" charset="0"/>
              </a:rPr>
              <a:t> calculator</a:t>
            </a:r>
            <a:r>
              <a:rPr lang="ro-RO" b="0" i="0" dirty="0">
                <a:effectLst/>
                <a:latin typeface="Roboto" panose="02000000000000000000" pitchFamily="2" charset="0"/>
              </a:rPr>
              <a:t> astfel:</a:t>
            </a:r>
            <a:br>
              <a:rPr lang="ro-RO" b="0" i="0" dirty="0">
                <a:effectLst/>
                <a:latin typeface="Roboto" panose="02000000000000000000" pitchFamily="2" charset="0"/>
              </a:rPr>
            </a:br>
            <a:r>
              <a:rPr lang="ro-RO" b="0" i="0" dirty="0">
                <a:solidFill>
                  <a:srgbClr val="404040"/>
                </a:solidFill>
                <a:effectLst/>
                <a:latin typeface="Roboto" panose="02000000000000000000" pitchFamily="2" charset="0"/>
              </a:rPr>
              <a:t>– </a:t>
            </a:r>
            <a:r>
              <a:rPr lang="ro-RO" b="1" i="0" dirty="0">
                <a:solidFill>
                  <a:srgbClr val="008000"/>
                </a:solidFill>
                <a:effectLst/>
                <a:latin typeface="Roboto" panose="02000000000000000000" pitchFamily="2" charset="0"/>
              </a:rPr>
              <a:t>utilizatorul</a:t>
            </a:r>
            <a:r>
              <a:rPr lang="ro-RO" b="1" i="0" dirty="0">
                <a:solidFill>
                  <a:srgbClr val="404040"/>
                </a:solidFill>
                <a:effectLst/>
                <a:latin typeface="Roboto" panose="02000000000000000000" pitchFamily="2" charset="0"/>
              </a:rPr>
              <a:t> </a:t>
            </a:r>
            <a:r>
              <a:rPr lang="ro-RO" b="1" i="0" dirty="0">
                <a:effectLst/>
                <a:latin typeface="Roboto" panose="02000000000000000000" pitchFamily="2" charset="0"/>
              </a:rPr>
              <a:t>transmite</a:t>
            </a:r>
            <a:r>
              <a:rPr lang="ro-RO" b="1" i="0" dirty="0">
                <a:solidFill>
                  <a:srgbClr val="404040"/>
                </a:solidFill>
                <a:effectLst/>
                <a:latin typeface="Roboto" panose="02000000000000000000" pitchFamily="2" charset="0"/>
              </a:rPr>
              <a:t> </a:t>
            </a:r>
            <a:r>
              <a:rPr lang="ro-RO" b="1" i="0" dirty="0">
                <a:solidFill>
                  <a:srgbClr val="C41846"/>
                </a:solidFill>
                <a:effectLst/>
                <a:latin typeface="Roboto" panose="02000000000000000000" pitchFamily="2" charset="0"/>
              </a:rPr>
              <a:t>comenzi</a:t>
            </a:r>
            <a:r>
              <a:rPr lang="ro-RO" b="0" i="0" dirty="0">
                <a:solidFill>
                  <a:srgbClr val="404040"/>
                </a:solidFill>
                <a:effectLst/>
                <a:latin typeface="Roboto" panose="02000000000000000000" pitchFamily="2" charset="0"/>
              </a:rPr>
              <a:t> </a:t>
            </a:r>
            <a:r>
              <a:rPr lang="ro-RO" b="0" i="0" dirty="0">
                <a:effectLst/>
                <a:latin typeface="Roboto" panose="02000000000000000000" pitchFamily="2" charset="0"/>
              </a:rPr>
              <a:t>calculatorului prin intermediul tastaturii sau mouse-ului</a:t>
            </a:r>
            <a:br>
              <a:rPr lang="ro-RO" b="0" i="0" dirty="0">
                <a:effectLst/>
                <a:latin typeface="Roboto" panose="02000000000000000000" pitchFamily="2" charset="0"/>
              </a:rPr>
            </a:br>
            <a:r>
              <a:rPr lang="ro-RO" b="0" i="0" dirty="0">
                <a:solidFill>
                  <a:srgbClr val="404040"/>
                </a:solidFill>
                <a:effectLst/>
                <a:latin typeface="Roboto" panose="02000000000000000000" pitchFamily="2" charset="0"/>
              </a:rPr>
              <a:t>– </a:t>
            </a:r>
            <a:r>
              <a:rPr lang="ro-RO" b="1" i="0" dirty="0">
                <a:solidFill>
                  <a:srgbClr val="008000"/>
                </a:solidFill>
                <a:effectLst/>
                <a:latin typeface="Roboto" panose="02000000000000000000" pitchFamily="2" charset="0"/>
              </a:rPr>
              <a:t>calculatorul</a:t>
            </a:r>
            <a:r>
              <a:rPr lang="ro-RO" b="1" i="0" dirty="0">
                <a:solidFill>
                  <a:srgbClr val="404040"/>
                </a:solidFill>
                <a:effectLst/>
                <a:latin typeface="Roboto" panose="02000000000000000000" pitchFamily="2" charset="0"/>
              </a:rPr>
              <a:t> </a:t>
            </a:r>
            <a:r>
              <a:rPr lang="ro-RO" b="1" i="0" dirty="0">
                <a:effectLst/>
                <a:latin typeface="Roboto" panose="02000000000000000000" pitchFamily="2" charset="0"/>
              </a:rPr>
              <a:t>transmite</a:t>
            </a:r>
            <a:r>
              <a:rPr lang="ro-RO" b="1" i="0" dirty="0">
                <a:solidFill>
                  <a:srgbClr val="404040"/>
                </a:solidFill>
                <a:effectLst/>
                <a:latin typeface="Roboto" panose="02000000000000000000" pitchFamily="2" charset="0"/>
              </a:rPr>
              <a:t> </a:t>
            </a:r>
            <a:r>
              <a:rPr lang="ro-RO" b="1" i="0" dirty="0">
                <a:solidFill>
                  <a:srgbClr val="C41846"/>
                </a:solidFill>
                <a:effectLst/>
                <a:latin typeface="Roboto" panose="02000000000000000000" pitchFamily="2" charset="0"/>
              </a:rPr>
              <a:t>mesaje</a:t>
            </a:r>
            <a:r>
              <a:rPr lang="ro-RO" b="0" i="0" dirty="0">
                <a:solidFill>
                  <a:srgbClr val="404040"/>
                </a:solidFill>
                <a:effectLst/>
                <a:latin typeface="Roboto" panose="02000000000000000000" pitchFamily="2" charset="0"/>
              </a:rPr>
              <a:t> </a:t>
            </a:r>
            <a:r>
              <a:rPr lang="ro-RO" b="0" i="0" dirty="0">
                <a:effectLst/>
                <a:latin typeface="Roboto" panose="02000000000000000000" pitchFamily="2" charset="0"/>
              </a:rPr>
              <a:t>utilizatorului prin intermediul monitorului.</a:t>
            </a:r>
          </a:p>
          <a:p>
            <a:endParaRPr lang="ru-RU" dirty="0"/>
          </a:p>
        </p:txBody>
      </p:sp>
    </p:spTree>
    <p:extLst>
      <p:ext uri="{BB962C8B-B14F-4D97-AF65-F5344CB8AC3E}">
        <p14:creationId xmlns:p14="http://schemas.microsoft.com/office/powerpoint/2010/main" val="303341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BE23EC-B1A4-454D-A015-EBEEEF29966F}"/>
              </a:ext>
            </a:extLst>
          </p:cNvPr>
          <p:cNvSpPr>
            <a:spLocks noGrp="1"/>
          </p:cNvSpPr>
          <p:nvPr>
            <p:ph type="title"/>
          </p:nvPr>
        </p:nvSpPr>
        <p:spPr>
          <a:xfrm>
            <a:off x="2253673" y="764373"/>
            <a:ext cx="9252527" cy="1293028"/>
          </a:xfrm>
        </p:spPr>
        <p:txBody>
          <a:bodyPr>
            <a:normAutofit/>
          </a:bodyPr>
          <a:lstStyle/>
          <a:p>
            <a:pPr algn="ctr"/>
            <a:r>
              <a:rPr lang="ro-RO" sz="3200" b="1" u="sng" dirty="0">
                <a:latin typeface="Roboto" panose="02000000000000000000" pitchFamily="2" charset="0"/>
              </a:rPr>
              <a:t>Operațiile</a:t>
            </a:r>
            <a:r>
              <a:rPr lang="ro-RO" sz="3200" b="1" i="0" u="sng" dirty="0">
                <a:effectLst/>
                <a:latin typeface="Roboto" panose="02000000000000000000" pitchFamily="2" charset="0"/>
              </a:rPr>
              <a:t> sistemului de operare</a:t>
            </a:r>
            <a:br>
              <a:rPr lang="ro-RO" b="1" i="0" dirty="0">
                <a:solidFill>
                  <a:srgbClr val="404040"/>
                </a:solidFill>
                <a:effectLst/>
                <a:latin typeface="Roboto" panose="02000000000000000000" pitchFamily="2" charset="0"/>
              </a:rPr>
            </a:br>
            <a:endParaRPr lang="ru-RU" dirty="0"/>
          </a:p>
        </p:txBody>
      </p:sp>
      <p:sp>
        <p:nvSpPr>
          <p:cNvPr id="3" name="Объект 2">
            <a:extLst>
              <a:ext uri="{FF2B5EF4-FFF2-40B4-BE49-F238E27FC236}">
                <a16:creationId xmlns:a16="http://schemas.microsoft.com/office/drawing/2014/main" id="{1D4FFB8C-56C7-4C78-B5D3-9084D12C607F}"/>
              </a:ext>
            </a:extLst>
          </p:cNvPr>
          <p:cNvSpPr>
            <a:spLocks noGrp="1"/>
          </p:cNvSpPr>
          <p:nvPr>
            <p:ph idx="1"/>
          </p:nvPr>
        </p:nvSpPr>
        <p:spPr>
          <a:xfrm>
            <a:off x="685800" y="1939636"/>
            <a:ext cx="10820400" cy="4279049"/>
          </a:xfrm>
        </p:spPr>
        <p:txBody>
          <a:bodyPr>
            <a:normAutofit lnSpcReduction="10000"/>
          </a:bodyPr>
          <a:lstStyle/>
          <a:p>
            <a:r>
              <a:rPr lang="ro-RO" b="1" i="0" dirty="0">
                <a:effectLst/>
                <a:latin typeface="Roboto" panose="02000000000000000000" pitchFamily="2" charset="0"/>
              </a:rPr>
              <a:t>- </a:t>
            </a:r>
            <a:r>
              <a:rPr lang="ro-RO" b="1" i="0" dirty="0">
                <a:solidFill>
                  <a:srgbClr val="008000"/>
                </a:solidFill>
                <a:effectLst/>
                <a:latin typeface="Roboto" panose="02000000000000000000" pitchFamily="2" charset="0"/>
              </a:rPr>
              <a:t>controlează</a:t>
            </a:r>
            <a:r>
              <a:rPr lang="ro-RO" b="1" i="0" dirty="0">
                <a:solidFill>
                  <a:srgbClr val="404040"/>
                </a:solidFill>
                <a:effectLst/>
                <a:latin typeface="Roboto" panose="02000000000000000000" pitchFamily="2" charset="0"/>
              </a:rPr>
              <a:t> </a:t>
            </a:r>
            <a:r>
              <a:rPr lang="ro-RO" b="1" i="0" dirty="0" err="1">
                <a:effectLst/>
                <a:latin typeface="Roboto" panose="02000000000000000000" pitchFamily="2" charset="0"/>
              </a:rPr>
              <a:t>execuţia</a:t>
            </a:r>
            <a:r>
              <a:rPr lang="ro-RO" b="0" i="0" dirty="0">
                <a:effectLst/>
                <a:latin typeface="Roboto" panose="02000000000000000000" pitchFamily="2" charset="0"/>
              </a:rPr>
              <a:t> programelor </a:t>
            </a:r>
            <a:r>
              <a:rPr lang="ro-RO" b="0" i="1" dirty="0">
                <a:effectLst/>
                <a:latin typeface="Roboto" panose="02000000000000000000" pitchFamily="2" charset="0"/>
              </a:rPr>
              <a:t>(</a:t>
            </a:r>
            <a:r>
              <a:rPr lang="ro-RO" b="1" i="1" dirty="0">
                <a:effectLst/>
                <a:latin typeface="Roboto" panose="02000000000000000000" pitchFamily="2" charset="0"/>
              </a:rPr>
              <a:t>încărcarea</a:t>
            </a:r>
            <a:r>
              <a:rPr lang="ro-RO" b="0" i="1" dirty="0">
                <a:effectLst/>
                <a:latin typeface="Roboto" panose="02000000000000000000" pitchFamily="2" charset="0"/>
              </a:rPr>
              <a:t> programelor în memoria internă, </a:t>
            </a:r>
            <a:r>
              <a:rPr lang="ro-RO" b="1" i="1" dirty="0">
                <a:effectLst/>
                <a:latin typeface="Roboto" panose="02000000000000000000" pitchFamily="2" charset="0"/>
              </a:rPr>
              <a:t>lansarea</a:t>
            </a:r>
            <a:r>
              <a:rPr lang="ro-RO" b="0" i="1" dirty="0">
                <a:effectLst/>
                <a:latin typeface="Roboto" panose="02000000000000000000" pitchFamily="2" charset="0"/>
              </a:rPr>
              <a:t> în </a:t>
            </a:r>
            <a:r>
              <a:rPr lang="ro-RO" b="0" i="1" dirty="0" err="1">
                <a:effectLst/>
                <a:latin typeface="Roboto" panose="02000000000000000000" pitchFamily="2" charset="0"/>
              </a:rPr>
              <a:t>execuţie</a:t>
            </a:r>
            <a:r>
              <a:rPr lang="ro-RO" b="0" i="1" dirty="0">
                <a:effectLst/>
                <a:latin typeface="Roboto" panose="02000000000000000000" pitchFamily="2" charset="0"/>
              </a:rPr>
              <a:t> </a:t>
            </a:r>
            <a:r>
              <a:rPr lang="ro-RO" b="0" i="1" dirty="0" err="1">
                <a:effectLst/>
                <a:latin typeface="Roboto" panose="02000000000000000000" pitchFamily="2" charset="0"/>
              </a:rPr>
              <a:t>şi</a:t>
            </a:r>
            <a:r>
              <a:rPr lang="ro-RO" b="0" i="1" dirty="0">
                <a:effectLst/>
                <a:latin typeface="Roboto" panose="02000000000000000000" pitchFamily="2" charset="0"/>
              </a:rPr>
              <a:t> </a:t>
            </a:r>
            <a:r>
              <a:rPr lang="ro-RO" b="1" i="1" dirty="0">
                <a:effectLst/>
                <a:latin typeface="Roboto" panose="02000000000000000000" pitchFamily="2" charset="0"/>
              </a:rPr>
              <a:t>încheierea</a:t>
            </a:r>
            <a:r>
              <a:rPr lang="ro-RO" b="0" i="1" dirty="0">
                <a:effectLst/>
                <a:latin typeface="Roboto" panose="02000000000000000000" pitchFamily="2" charset="0"/>
              </a:rPr>
              <a:t> </a:t>
            </a:r>
            <a:r>
              <a:rPr lang="ro-RO" b="0" i="1" dirty="0" err="1">
                <a:effectLst/>
                <a:latin typeface="Roboto" panose="02000000000000000000" pitchFamily="2" charset="0"/>
              </a:rPr>
              <a:t>execuţiei</a:t>
            </a:r>
            <a:r>
              <a:rPr lang="ro-RO" b="0" i="1" dirty="0">
                <a:effectLst/>
                <a:latin typeface="Roboto" panose="02000000000000000000" pitchFamily="2" charset="0"/>
              </a:rPr>
              <a:t> acestora);</a:t>
            </a:r>
            <a:br>
              <a:rPr lang="ro-RO" dirty="0"/>
            </a:br>
            <a:r>
              <a:rPr lang="ro-RO" b="0" i="0" dirty="0">
                <a:solidFill>
                  <a:srgbClr val="404040"/>
                </a:solidFill>
                <a:effectLst/>
                <a:latin typeface="Roboto" panose="02000000000000000000" pitchFamily="2" charset="0"/>
              </a:rPr>
              <a:t>– </a:t>
            </a:r>
            <a:r>
              <a:rPr lang="ro-RO" b="1" i="0" dirty="0">
                <a:solidFill>
                  <a:srgbClr val="008000"/>
                </a:solidFill>
                <a:effectLst/>
                <a:latin typeface="Roboto" panose="02000000000000000000" pitchFamily="2" charset="0"/>
              </a:rPr>
              <a:t>planifică, coordonează </a:t>
            </a:r>
            <a:r>
              <a:rPr lang="ro-RO" b="1" i="0" dirty="0" err="1">
                <a:solidFill>
                  <a:srgbClr val="008000"/>
                </a:solidFill>
                <a:effectLst/>
                <a:latin typeface="Roboto" panose="02000000000000000000" pitchFamily="2" charset="0"/>
              </a:rPr>
              <a:t>şi</a:t>
            </a:r>
            <a:r>
              <a:rPr lang="ro-RO" b="1" i="0" dirty="0">
                <a:solidFill>
                  <a:srgbClr val="008000"/>
                </a:solidFill>
                <a:effectLst/>
                <a:latin typeface="Roboto" panose="02000000000000000000" pitchFamily="2" charset="0"/>
              </a:rPr>
              <a:t> controlează</a:t>
            </a:r>
            <a:r>
              <a:rPr lang="ro-RO" b="0" i="0" dirty="0">
                <a:solidFill>
                  <a:srgbClr val="404040"/>
                </a:solidFill>
                <a:effectLst/>
                <a:latin typeface="Roboto" panose="02000000000000000000" pitchFamily="2" charset="0"/>
              </a:rPr>
              <a:t> </a:t>
            </a:r>
            <a:r>
              <a:rPr lang="ro-RO" b="1" i="0" dirty="0" err="1">
                <a:effectLst/>
                <a:latin typeface="Roboto" panose="02000000000000000000" pitchFamily="2" charset="0"/>
              </a:rPr>
              <a:t>execuţia</a:t>
            </a:r>
            <a:r>
              <a:rPr lang="ro-RO" b="0" i="0" dirty="0">
                <a:effectLst/>
                <a:latin typeface="Roboto" panose="02000000000000000000" pitchFamily="2" charset="0"/>
              </a:rPr>
              <a:t> mai multor programe după anumite criterii </a:t>
            </a:r>
            <a:r>
              <a:rPr lang="ro-RO" b="0" i="1" dirty="0">
                <a:effectLst/>
                <a:latin typeface="Roboto" panose="02000000000000000000" pitchFamily="2" charset="0"/>
              </a:rPr>
              <a:t>(</a:t>
            </a:r>
            <a:r>
              <a:rPr lang="ro-RO" b="1" i="1" dirty="0">
                <a:effectLst/>
                <a:latin typeface="Roboto" panose="02000000000000000000" pitchFamily="2" charset="0"/>
              </a:rPr>
              <a:t>timp</a:t>
            </a:r>
            <a:r>
              <a:rPr lang="ro-RO" b="0" i="1" dirty="0">
                <a:effectLst/>
                <a:latin typeface="Roboto" panose="02000000000000000000" pitchFamily="2" charset="0"/>
              </a:rPr>
              <a:t> de </a:t>
            </a:r>
            <a:r>
              <a:rPr lang="ro-RO" b="0" i="1" dirty="0" err="1">
                <a:effectLst/>
                <a:latin typeface="Roboto" panose="02000000000000000000" pitchFamily="2" charset="0"/>
              </a:rPr>
              <a:t>execuţie</a:t>
            </a:r>
            <a:r>
              <a:rPr lang="ro-RO" b="0" i="1" dirty="0">
                <a:effectLst/>
                <a:latin typeface="Roboto" panose="02000000000000000000" pitchFamily="2" charset="0"/>
              </a:rPr>
              <a:t>, </a:t>
            </a:r>
            <a:r>
              <a:rPr lang="ro-RO" b="1" i="1" dirty="0" err="1">
                <a:effectLst/>
                <a:latin typeface="Roboto" panose="02000000000000000000" pitchFamily="2" charset="0"/>
              </a:rPr>
              <a:t>priorităţi</a:t>
            </a:r>
            <a:r>
              <a:rPr lang="ro-RO" b="0" i="1" dirty="0">
                <a:effectLst/>
                <a:latin typeface="Roboto" panose="02000000000000000000" pitchFamily="2" charset="0"/>
              </a:rPr>
              <a:t> etc.);</a:t>
            </a:r>
            <a:br>
              <a:rPr lang="ro-RO" dirty="0"/>
            </a:br>
            <a:r>
              <a:rPr lang="ro-RO" b="0" i="0" dirty="0">
                <a:solidFill>
                  <a:srgbClr val="404040"/>
                </a:solidFill>
                <a:effectLst/>
                <a:latin typeface="Roboto" panose="02000000000000000000" pitchFamily="2" charset="0"/>
              </a:rPr>
              <a:t>– </a:t>
            </a:r>
            <a:r>
              <a:rPr lang="ro-RO" b="1" i="0" dirty="0">
                <a:solidFill>
                  <a:srgbClr val="008000"/>
                </a:solidFill>
                <a:effectLst/>
                <a:latin typeface="Roboto" panose="02000000000000000000" pitchFamily="2" charset="0"/>
              </a:rPr>
              <a:t>alocă</a:t>
            </a:r>
            <a:r>
              <a:rPr lang="ro-RO" b="0" i="0" dirty="0">
                <a:solidFill>
                  <a:srgbClr val="404040"/>
                </a:solidFill>
                <a:effectLst/>
                <a:latin typeface="Roboto" panose="02000000000000000000" pitchFamily="2" charset="0"/>
              </a:rPr>
              <a:t> </a:t>
            </a:r>
            <a:r>
              <a:rPr lang="ro-RO" b="1" i="0" dirty="0">
                <a:effectLst/>
                <a:latin typeface="Roboto" panose="02000000000000000000" pitchFamily="2" charset="0"/>
              </a:rPr>
              <a:t>resursele</a:t>
            </a:r>
            <a:r>
              <a:rPr lang="ro-RO" b="0" i="0" dirty="0">
                <a:effectLst/>
                <a:latin typeface="Roboto" panose="02000000000000000000" pitchFamily="2" charset="0"/>
              </a:rPr>
              <a:t> necesare executării programelor;</a:t>
            </a:r>
            <a:br>
              <a:rPr lang="ro-RO" dirty="0"/>
            </a:br>
            <a:r>
              <a:rPr lang="ro-RO" b="0" i="0" dirty="0">
                <a:solidFill>
                  <a:srgbClr val="404040"/>
                </a:solidFill>
                <a:effectLst/>
                <a:latin typeface="Roboto" panose="02000000000000000000" pitchFamily="2" charset="0"/>
              </a:rPr>
              <a:t>– </a:t>
            </a:r>
            <a:r>
              <a:rPr lang="ro-RO" b="1" i="0" dirty="0">
                <a:solidFill>
                  <a:srgbClr val="008000"/>
                </a:solidFill>
                <a:effectLst/>
                <a:latin typeface="Roboto" panose="02000000000000000000" pitchFamily="2" charset="0"/>
              </a:rPr>
              <a:t>efectuează</a:t>
            </a:r>
            <a:r>
              <a:rPr lang="ro-RO" b="0" i="0" dirty="0">
                <a:solidFill>
                  <a:srgbClr val="404040"/>
                </a:solidFill>
                <a:effectLst/>
                <a:latin typeface="Roboto" panose="02000000000000000000" pitchFamily="2" charset="0"/>
              </a:rPr>
              <a:t> </a:t>
            </a:r>
            <a:r>
              <a:rPr lang="ro-RO" b="1" i="0" dirty="0" err="1">
                <a:effectLst/>
                <a:latin typeface="Roboto" panose="02000000000000000000" pitchFamily="2" charset="0"/>
              </a:rPr>
              <a:t>operaţiile</a:t>
            </a:r>
            <a:r>
              <a:rPr lang="ro-RO" b="0" i="0" dirty="0">
                <a:effectLst/>
                <a:latin typeface="Roboto" panose="02000000000000000000" pitchFamily="2" charset="0"/>
              </a:rPr>
              <a:t> de intrare/</a:t>
            </a:r>
            <a:r>
              <a:rPr lang="ro-RO" b="0" i="0" dirty="0" err="1">
                <a:effectLst/>
                <a:latin typeface="Roboto" panose="02000000000000000000" pitchFamily="2" charset="0"/>
              </a:rPr>
              <a:t>ieşire</a:t>
            </a:r>
            <a:r>
              <a:rPr lang="ro-RO" b="0" i="0" dirty="0">
                <a:effectLst/>
                <a:latin typeface="Roboto" panose="02000000000000000000" pitchFamily="2" charset="0"/>
              </a:rPr>
              <a:t>;</a:t>
            </a:r>
            <a:br>
              <a:rPr lang="ro-RO" dirty="0"/>
            </a:br>
            <a:r>
              <a:rPr lang="ro-RO" b="0" i="0" dirty="0">
                <a:solidFill>
                  <a:srgbClr val="404040"/>
                </a:solidFill>
                <a:effectLst/>
                <a:latin typeface="Roboto" panose="02000000000000000000" pitchFamily="2" charset="0"/>
              </a:rPr>
              <a:t>– </a:t>
            </a:r>
            <a:r>
              <a:rPr lang="ro-RO" b="1" i="0" dirty="0">
                <a:solidFill>
                  <a:srgbClr val="008000"/>
                </a:solidFill>
                <a:effectLst/>
                <a:latin typeface="Roboto" panose="02000000000000000000" pitchFamily="2" charset="0"/>
              </a:rPr>
              <a:t>gestionează</a:t>
            </a:r>
            <a:r>
              <a:rPr lang="ro-RO" b="0" i="0" dirty="0">
                <a:solidFill>
                  <a:srgbClr val="404040"/>
                </a:solidFill>
                <a:effectLst/>
                <a:latin typeface="Roboto" panose="02000000000000000000" pitchFamily="2" charset="0"/>
              </a:rPr>
              <a:t> </a:t>
            </a:r>
            <a:r>
              <a:rPr lang="ro-RO" b="1" i="0" dirty="0">
                <a:effectLst/>
                <a:latin typeface="Roboto" panose="02000000000000000000" pitchFamily="2" charset="0"/>
              </a:rPr>
              <a:t>sistemul</a:t>
            </a:r>
            <a:r>
              <a:rPr lang="ro-RO" b="0" i="0" dirty="0">
                <a:effectLst/>
                <a:latin typeface="Roboto" panose="02000000000000000000" pitchFamily="2" charset="0"/>
              </a:rPr>
              <a:t> de </a:t>
            </a:r>
            <a:r>
              <a:rPr lang="ro-RO" b="0" i="0" dirty="0" err="1">
                <a:effectLst/>
                <a:latin typeface="Roboto" panose="02000000000000000000" pitchFamily="2" charset="0"/>
              </a:rPr>
              <a:t>fişiere</a:t>
            </a:r>
            <a:r>
              <a:rPr lang="ro-RO" b="0" i="0" dirty="0">
                <a:effectLst/>
                <a:latin typeface="Roboto" panose="02000000000000000000" pitchFamily="2" charset="0"/>
              </a:rPr>
              <a:t>;</a:t>
            </a:r>
            <a:br>
              <a:rPr lang="ro-RO" dirty="0"/>
            </a:br>
            <a:r>
              <a:rPr lang="ro-RO" b="0" i="0" dirty="0">
                <a:solidFill>
                  <a:srgbClr val="404040"/>
                </a:solidFill>
                <a:effectLst/>
                <a:latin typeface="Roboto" panose="02000000000000000000" pitchFamily="2" charset="0"/>
              </a:rPr>
              <a:t>– </a:t>
            </a:r>
            <a:r>
              <a:rPr lang="ro-RO" b="1" i="0" dirty="0">
                <a:solidFill>
                  <a:srgbClr val="008000"/>
                </a:solidFill>
                <a:effectLst/>
                <a:latin typeface="Roboto" panose="02000000000000000000" pitchFamily="2" charset="0"/>
              </a:rPr>
              <a:t>asigură</a:t>
            </a:r>
            <a:r>
              <a:rPr lang="ro-RO" b="0" i="0" dirty="0">
                <a:solidFill>
                  <a:srgbClr val="404040"/>
                </a:solidFill>
                <a:effectLst/>
                <a:latin typeface="Roboto" panose="02000000000000000000" pitchFamily="2" charset="0"/>
              </a:rPr>
              <a:t> </a:t>
            </a:r>
            <a:r>
              <a:rPr lang="ro-RO" b="1" i="0" dirty="0" err="1">
                <a:solidFill>
                  <a:srgbClr val="C41846"/>
                </a:solidFill>
                <a:effectLst/>
                <a:latin typeface="Roboto" panose="02000000000000000000" pitchFamily="2" charset="0"/>
              </a:rPr>
              <a:t>protecţia</a:t>
            </a:r>
            <a:r>
              <a:rPr lang="ro-RO" b="0" i="0" dirty="0">
                <a:solidFill>
                  <a:srgbClr val="404040"/>
                </a:solidFill>
                <a:effectLst/>
                <a:latin typeface="Roboto" panose="02000000000000000000" pitchFamily="2" charset="0"/>
              </a:rPr>
              <a:t> </a:t>
            </a:r>
            <a:r>
              <a:rPr lang="ro-RO" b="0" i="0" dirty="0">
                <a:effectLst/>
                <a:latin typeface="Roboto" panose="02000000000000000000" pitchFamily="2" charset="0"/>
              </a:rPr>
              <a:t>programelor de </a:t>
            </a:r>
            <a:r>
              <a:rPr lang="ro-RO" b="0" i="0" dirty="0" err="1">
                <a:effectLst/>
                <a:latin typeface="Roboto" panose="02000000000000000000" pitchFamily="2" charset="0"/>
              </a:rPr>
              <a:t>aplicaţii</a:t>
            </a:r>
            <a:r>
              <a:rPr lang="ro-RO" b="0" i="0" dirty="0">
                <a:effectLst/>
                <a:latin typeface="Roboto" panose="02000000000000000000" pitchFamily="2" charset="0"/>
              </a:rPr>
              <a:t>;</a:t>
            </a:r>
            <a:br>
              <a:rPr lang="ro-RO" dirty="0"/>
            </a:br>
            <a:r>
              <a:rPr lang="ro-RO" b="0" i="0" dirty="0">
                <a:solidFill>
                  <a:srgbClr val="404040"/>
                </a:solidFill>
                <a:effectLst/>
                <a:latin typeface="Roboto" panose="02000000000000000000" pitchFamily="2" charset="0"/>
              </a:rPr>
              <a:t>– </a:t>
            </a:r>
            <a:r>
              <a:rPr lang="ro-RO" b="1" i="0" dirty="0">
                <a:solidFill>
                  <a:srgbClr val="008000"/>
                </a:solidFill>
                <a:effectLst/>
                <a:latin typeface="Roboto" panose="02000000000000000000" pitchFamily="2" charset="0"/>
              </a:rPr>
              <a:t>detectează </a:t>
            </a:r>
            <a:r>
              <a:rPr lang="ro-RO" b="1" i="0" dirty="0" err="1">
                <a:solidFill>
                  <a:srgbClr val="000000"/>
                </a:solidFill>
                <a:effectLst/>
                <a:latin typeface="Roboto" panose="02000000000000000000" pitchFamily="2" charset="0"/>
              </a:rPr>
              <a:t>şi</a:t>
            </a:r>
            <a:r>
              <a:rPr lang="ro-RO" b="1" i="0" dirty="0">
                <a:solidFill>
                  <a:srgbClr val="008000"/>
                </a:solidFill>
                <a:effectLst/>
                <a:latin typeface="Roboto" panose="02000000000000000000" pitchFamily="2" charset="0"/>
              </a:rPr>
              <a:t> corectează</a:t>
            </a:r>
            <a:r>
              <a:rPr lang="ro-RO" b="0" i="0" dirty="0">
                <a:solidFill>
                  <a:srgbClr val="404040"/>
                </a:solidFill>
                <a:effectLst/>
                <a:latin typeface="Roboto" panose="02000000000000000000" pitchFamily="2" charset="0"/>
              </a:rPr>
              <a:t> </a:t>
            </a:r>
            <a:r>
              <a:rPr lang="ro-RO" b="1" i="0" dirty="0">
                <a:solidFill>
                  <a:srgbClr val="C41846"/>
                </a:solidFill>
                <a:effectLst/>
                <a:latin typeface="Roboto" panose="02000000000000000000" pitchFamily="2" charset="0"/>
              </a:rPr>
              <a:t>erorile</a:t>
            </a:r>
            <a:r>
              <a:rPr lang="ro-RO" b="0" i="0" dirty="0">
                <a:solidFill>
                  <a:srgbClr val="404040"/>
                </a:solidFill>
                <a:effectLst/>
                <a:latin typeface="Roboto" panose="02000000000000000000" pitchFamily="2" charset="0"/>
              </a:rPr>
              <a:t> </a:t>
            </a:r>
            <a:r>
              <a:rPr lang="ro-RO" b="0" i="0" dirty="0">
                <a:effectLst/>
                <a:latin typeface="Roboto" panose="02000000000000000000" pitchFamily="2" charset="0"/>
              </a:rPr>
              <a:t>care apar în procesul de prelucrare;</a:t>
            </a:r>
            <a:br>
              <a:rPr lang="ro-RO" dirty="0"/>
            </a:br>
            <a:r>
              <a:rPr lang="ro-RO" b="0" i="0" dirty="0">
                <a:solidFill>
                  <a:srgbClr val="404040"/>
                </a:solidFill>
                <a:effectLst/>
                <a:latin typeface="Roboto" panose="02000000000000000000" pitchFamily="2" charset="0"/>
              </a:rPr>
              <a:t>– </a:t>
            </a:r>
            <a:r>
              <a:rPr lang="ro-RO" b="1" i="0" dirty="0">
                <a:solidFill>
                  <a:srgbClr val="008000"/>
                </a:solidFill>
                <a:effectLst/>
                <a:latin typeface="Roboto" panose="02000000000000000000" pitchFamily="2" charset="0"/>
              </a:rPr>
              <a:t>sesizează</a:t>
            </a:r>
            <a:r>
              <a:rPr lang="ro-RO" b="0" i="0" dirty="0">
                <a:solidFill>
                  <a:srgbClr val="404040"/>
                </a:solidFill>
                <a:effectLst/>
                <a:latin typeface="Roboto" panose="02000000000000000000" pitchFamily="2" charset="0"/>
              </a:rPr>
              <a:t> </a:t>
            </a:r>
            <a:r>
              <a:rPr lang="ro-RO" b="1" i="0" dirty="0">
                <a:solidFill>
                  <a:srgbClr val="C41846"/>
                </a:solidFill>
                <a:effectLst/>
                <a:latin typeface="Roboto" panose="02000000000000000000" pitchFamily="2" charset="0"/>
              </a:rPr>
              <a:t>evenimentele deosebite</a:t>
            </a:r>
            <a:r>
              <a:rPr lang="ro-RO" b="0" i="0" dirty="0">
                <a:solidFill>
                  <a:srgbClr val="404040"/>
                </a:solidFill>
                <a:effectLst/>
                <a:latin typeface="Roboto" panose="02000000000000000000" pitchFamily="2" charset="0"/>
              </a:rPr>
              <a:t> </a:t>
            </a:r>
            <a:r>
              <a:rPr lang="ro-RO" b="0" i="0" dirty="0">
                <a:effectLst/>
                <a:latin typeface="Roboto" panose="02000000000000000000" pitchFamily="2" charset="0"/>
              </a:rPr>
              <a:t>care apar în timpul </a:t>
            </a:r>
            <a:r>
              <a:rPr lang="ro-RO" b="0" i="0" dirty="0" err="1">
                <a:effectLst/>
                <a:latin typeface="Roboto" panose="02000000000000000000" pitchFamily="2" charset="0"/>
              </a:rPr>
              <a:t>execuţiei</a:t>
            </a:r>
            <a:r>
              <a:rPr lang="ro-RO" b="0" i="0" dirty="0">
                <a:effectLst/>
                <a:latin typeface="Roboto" panose="02000000000000000000" pitchFamily="2" charset="0"/>
              </a:rPr>
              <a:t> </a:t>
            </a:r>
            <a:r>
              <a:rPr lang="ro-RO" b="0" i="0" dirty="0" err="1">
                <a:effectLst/>
                <a:latin typeface="Roboto" panose="02000000000000000000" pitchFamily="2" charset="0"/>
              </a:rPr>
              <a:t>şi</a:t>
            </a:r>
            <a:r>
              <a:rPr lang="ro-RO" b="0" i="0" dirty="0">
                <a:effectLst/>
                <a:latin typeface="Roboto" panose="02000000000000000000" pitchFamily="2" charset="0"/>
              </a:rPr>
              <a:t> </a:t>
            </a:r>
            <a:r>
              <a:rPr lang="ro-RO" b="1" i="0" dirty="0">
                <a:solidFill>
                  <a:srgbClr val="008000"/>
                </a:solidFill>
                <a:effectLst/>
                <a:latin typeface="Roboto" panose="02000000000000000000" pitchFamily="2" charset="0"/>
              </a:rPr>
              <a:t>le tratează</a:t>
            </a:r>
            <a:r>
              <a:rPr lang="ro-RO" b="0" i="0" dirty="0">
                <a:solidFill>
                  <a:srgbClr val="404040"/>
                </a:solidFill>
                <a:effectLst/>
                <a:latin typeface="Roboto" panose="02000000000000000000" pitchFamily="2" charset="0"/>
              </a:rPr>
              <a:t> </a:t>
            </a:r>
            <a:r>
              <a:rPr lang="ro-RO" b="0" i="0" dirty="0">
                <a:effectLst/>
                <a:latin typeface="Roboto" panose="02000000000000000000" pitchFamily="2" charset="0"/>
              </a:rPr>
              <a:t>adecvat;</a:t>
            </a:r>
            <a:br>
              <a:rPr lang="ro-RO" dirty="0"/>
            </a:br>
            <a:r>
              <a:rPr lang="ro-RO" b="0" i="0" dirty="0">
                <a:solidFill>
                  <a:srgbClr val="404040"/>
                </a:solidFill>
                <a:effectLst/>
                <a:latin typeface="Roboto" panose="02000000000000000000" pitchFamily="2" charset="0"/>
              </a:rPr>
              <a:t>– </a:t>
            </a:r>
            <a:r>
              <a:rPr lang="ro-RO" b="1" i="0" dirty="0">
                <a:solidFill>
                  <a:srgbClr val="008000"/>
                </a:solidFill>
                <a:effectLst/>
                <a:latin typeface="Roboto" panose="02000000000000000000" pitchFamily="2" charset="0"/>
              </a:rPr>
              <a:t>asigură</a:t>
            </a:r>
            <a:r>
              <a:rPr lang="ro-RO" b="0" i="0" dirty="0">
                <a:solidFill>
                  <a:srgbClr val="404040"/>
                </a:solidFill>
                <a:effectLst/>
                <a:latin typeface="Roboto" panose="02000000000000000000" pitchFamily="2" charset="0"/>
              </a:rPr>
              <a:t> </a:t>
            </a:r>
            <a:r>
              <a:rPr lang="ro-RO" b="1" i="0" dirty="0" err="1">
                <a:effectLst/>
                <a:latin typeface="Roboto" panose="02000000000000000000" pitchFamily="2" charset="0"/>
              </a:rPr>
              <a:t>interfaţa</a:t>
            </a:r>
            <a:r>
              <a:rPr lang="ro-RO" b="0" i="0" dirty="0">
                <a:effectLst/>
                <a:latin typeface="Roboto" panose="02000000000000000000" pitchFamily="2" charset="0"/>
              </a:rPr>
              <a:t> cu utilizatorul, pentru a-i permite acestuia accesul pentru controlul programului, </a:t>
            </a:r>
            <a:r>
              <a:rPr lang="ro-RO" b="0" i="0" dirty="0" err="1">
                <a:effectLst/>
                <a:latin typeface="Roboto" panose="02000000000000000000" pitchFamily="2" charset="0"/>
              </a:rPr>
              <a:t>intervenţia</a:t>
            </a:r>
            <a:r>
              <a:rPr lang="ro-RO" b="0" i="0" dirty="0">
                <a:effectLst/>
                <a:latin typeface="Roboto" panose="02000000000000000000" pitchFamily="2" charset="0"/>
              </a:rPr>
              <a:t> în </a:t>
            </a:r>
            <a:r>
              <a:rPr lang="ro-RO" b="0" i="0" dirty="0" err="1">
                <a:effectLst/>
                <a:latin typeface="Roboto" panose="02000000000000000000" pitchFamily="2" charset="0"/>
              </a:rPr>
              <a:t>execuţia</a:t>
            </a:r>
            <a:r>
              <a:rPr lang="ro-RO" b="0" i="0" dirty="0">
                <a:effectLst/>
                <a:latin typeface="Roboto" panose="02000000000000000000" pitchFamily="2" charset="0"/>
              </a:rPr>
              <a:t> unor programe </a:t>
            </a:r>
            <a:r>
              <a:rPr lang="ro-RO" b="0" i="0" dirty="0" err="1">
                <a:effectLst/>
                <a:latin typeface="Roboto" panose="02000000000000000000" pitchFamily="2" charset="0"/>
              </a:rPr>
              <a:t>şi</a:t>
            </a:r>
            <a:r>
              <a:rPr lang="ro-RO" b="0" i="0" dirty="0">
                <a:effectLst/>
                <a:latin typeface="Roboto" panose="02000000000000000000" pitchFamily="2" charset="0"/>
              </a:rPr>
              <a:t> examinarea stării sistemului.</a:t>
            </a:r>
            <a:endParaRPr lang="ru-RU" dirty="0"/>
          </a:p>
        </p:txBody>
      </p:sp>
    </p:spTree>
    <p:extLst>
      <p:ext uri="{BB962C8B-B14F-4D97-AF65-F5344CB8AC3E}">
        <p14:creationId xmlns:p14="http://schemas.microsoft.com/office/powerpoint/2010/main" val="252253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CAF2E0-3AD5-4E8B-845E-A439824690D0}"/>
              </a:ext>
            </a:extLst>
          </p:cNvPr>
          <p:cNvSpPr>
            <a:spLocks noGrp="1"/>
          </p:cNvSpPr>
          <p:nvPr>
            <p:ph type="title"/>
          </p:nvPr>
        </p:nvSpPr>
        <p:spPr>
          <a:xfrm>
            <a:off x="2364509" y="764373"/>
            <a:ext cx="9141691" cy="1293028"/>
          </a:xfrm>
        </p:spPr>
        <p:txBody>
          <a:bodyPr>
            <a:normAutofit/>
          </a:bodyPr>
          <a:lstStyle/>
          <a:p>
            <a:pPr algn="ctr"/>
            <a:r>
              <a:rPr lang="ro-RO" sz="3600" b="1" i="0" u="sng" dirty="0">
                <a:effectLst/>
                <a:latin typeface="Roboto" panose="02000000000000000000" pitchFamily="2" charset="0"/>
              </a:rPr>
              <a:t>Încărcarea sistemului de operare</a:t>
            </a:r>
            <a:br>
              <a:rPr lang="ro-RO" b="1" i="0" dirty="0">
                <a:solidFill>
                  <a:srgbClr val="404040"/>
                </a:solidFill>
                <a:effectLst/>
                <a:latin typeface="Roboto" panose="02000000000000000000" pitchFamily="2" charset="0"/>
              </a:rPr>
            </a:br>
            <a:endParaRPr lang="ru-RU" dirty="0"/>
          </a:p>
        </p:txBody>
      </p:sp>
      <p:sp>
        <p:nvSpPr>
          <p:cNvPr id="3" name="Объект 2">
            <a:extLst>
              <a:ext uri="{FF2B5EF4-FFF2-40B4-BE49-F238E27FC236}">
                <a16:creationId xmlns:a16="http://schemas.microsoft.com/office/drawing/2014/main" id="{F8E7FD34-D99A-42B0-8FF4-7D03F282F715}"/>
              </a:ext>
            </a:extLst>
          </p:cNvPr>
          <p:cNvSpPr>
            <a:spLocks noGrp="1"/>
          </p:cNvSpPr>
          <p:nvPr>
            <p:ph idx="1"/>
          </p:nvPr>
        </p:nvSpPr>
        <p:spPr>
          <a:xfrm>
            <a:off x="685800" y="1773382"/>
            <a:ext cx="10820400" cy="4445303"/>
          </a:xfrm>
        </p:spPr>
        <p:txBody>
          <a:bodyPr/>
          <a:lstStyle/>
          <a:p>
            <a:pPr algn="just">
              <a:lnSpc>
                <a:spcPct val="150000"/>
              </a:lnSpc>
            </a:pPr>
            <a:r>
              <a:rPr lang="ro-RO" b="0" i="0" dirty="0">
                <a:effectLst/>
                <a:latin typeface="Roboto" panose="02000000000000000000" pitchFamily="2" charset="0"/>
              </a:rPr>
              <a:t>Deoarece </a:t>
            </a:r>
            <a:r>
              <a:rPr lang="ro-RO" b="1" i="0" dirty="0">
                <a:solidFill>
                  <a:srgbClr val="008000"/>
                </a:solidFill>
                <a:effectLst/>
                <a:latin typeface="Roboto" panose="02000000000000000000" pitchFamily="2" charset="0"/>
              </a:rPr>
              <a:t>nucleul</a:t>
            </a:r>
            <a:r>
              <a:rPr lang="ro-RO" b="0" i="0" dirty="0">
                <a:solidFill>
                  <a:srgbClr val="404040"/>
                </a:solidFill>
                <a:effectLst/>
                <a:latin typeface="Roboto" panose="02000000000000000000" pitchFamily="2" charset="0"/>
              </a:rPr>
              <a:t> </a:t>
            </a:r>
            <a:r>
              <a:rPr lang="ro-RO" b="0" i="0" dirty="0">
                <a:effectLst/>
                <a:latin typeface="Roboto" panose="02000000000000000000" pitchFamily="2" charset="0"/>
              </a:rPr>
              <a:t>sistemului de operare </a:t>
            </a:r>
            <a:r>
              <a:rPr lang="ro-RO" b="0" i="0" dirty="0" err="1">
                <a:effectLst/>
                <a:latin typeface="Roboto" panose="02000000000000000000" pitchFamily="2" charset="0"/>
              </a:rPr>
              <a:t>conţine</a:t>
            </a:r>
            <a:r>
              <a:rPr lang="ro-RO" b="0" i="0" dirty="0">
                <a:effectLst/>
                <a:latin typeface="Roboto" panose="02000000000000000000" pitchFamily="2" charset="0"/>
              </a:rPr>
              <a:t> programele necesare pentru gestionarea resurselor calculatorului, el trebuie să fie </a:t>
            </a:r>
            <a:r>
              <a:rPr lang="ro-RO" b="1" i="0" dirty="0">
                <a:effectLst/>
                <a:latin typeface="Roboto" panose="02000000000000000000" pitchFamily="2" charset="0"/>
              </a:rPr>
              <a:t>în </a:t>
            </a:r>
            <a:r>
              <a:rPr lang="ro-RO" b="1" i="0" dirty="0" err="1">
                <a:effectLst/>
                <a:latin typeface="Roboto" panose="02000000000000000000" pitchFamily="2" charset="0"/>
              </a:rPr>
              <a:t>permanenţă</a:t>
            </a:r>
            <a:r>
              <a:rPr lang="ro-RO" b="1" i="0" dirty="0">
                <a:effectLst/>
                <a:latin typeface="Roboto" panose="02000000000000000000" pitchFamily="2" charset="0"/>
              </a:rPr>
              <a:t> </a:t>
            </a:r>
            <a:r>
              <a:rPr lang="ro-RO" b="1" i="0" dirty="0">
                <a:solidFill>
                  <a:srgbClr val="C41846"/>
                </a:solidFill>
                <a:effectLst/>
                <a:latin typeface="Roboto" panose="02000000000000000000" pitchFamily="2" charset="0"/>
              </a:rPr>
              <a:t>rezident</a:t>
            </a:r>
            <a:r>
              <a:rPr lang="ro-RO" b="0" i="0" dirty="0">
                <a:solidFill>
                  <a:srgbClr val="404040"/>
                </a:solidFill>
                <a:effectLst/>
                <a:latin typeface="Roboto" panose="02000000000000000000" pitchFamily="2" charset="0"/>
              </a:rPr>
              <a:t> </a:t>
            </a:r>
            <a:r>
              <a:rPr lang="ro-RO" b="0" i="0" dirty="0">
                <a:effectLst/>
                <a:latin typeface="Roboto" panose="02000000000000000000" pitchFamily="2" charset="0"/>
              </a:rPr>
              <a:t>în memoria internă.</a:t>
            </a:r>
          </a:p>
          <a:p>
            <a:pPr algn="just">
              <a:lnSpc>
                <a:spcPct val="150000"/>
              </a:lnSpc>
            </a:pPr>
            <a:r>
              <a:rPr lang="ro-RO" b="0" i="0" dirty="0">
                <a:effectLst/>
                <a:latin typeface="Roboto" panose="02000000000000000000" pitchFamily="2" charset="0"/>
              </a:rPr>
              <a:t>Din această cauză, </a:t>
            </a:r>
            <a:r>
              <a:rPr lang="ro-RO" b="1" i="0" dirty="0">
                <a:effectLst/>
                <a:latin typeface="Roboto" panose="02000000000000000000" pitchFamily="2" charset="0"/>
              </a:rPr>
              <a:t>la începutul fiecărei </a:t>
            </a:r>
            <a:r>
              <a:rPr lang="ro-RO" b="1" i="0" dirty="0">
                <a:solidFill>
                  <a:srgbClr val="008000"/>
                </a:solidFill>
                <a:effectLst/>
                <a:latin typeface="Roboto" panose="02000000000000000000" pitchFamily="2" charset="0"/>
              </a:rPr>
              <a:t>sesiuni de lucru</a:t>
            </a:r>
            <a:r>
              <a:rPr lang="ro-RO" b="0" i="0" dirty="0">
                <a:solidFill>
                  <a:srgbClr val="404040"/>
                </a:solidFill>
                <a:effectLst/>
                <a:latin typeface="Roboto" panose="02000000000000000000" pitchFamily="2" charset="0"/>
              </a:rPr>
              <a:t> </a:t>
            </a:r>
            <a:r>
              <a:rPr lang="ro-RO" b="0" i="0" dirty="0">
                <a:effectLst/>
                <a:latin typeface="Roboto" panose="02000000000000000000" pitchFamily="2" charset="0"/>
              </a:rPr>
              <a:t>cu calculatorul </a:t>
            </a:r>
            <a:r>
              <a:rPr lang="ro-RO" b="1" i="0" dirty="0">
                <a:solidFill>
                  <a:srgbClr val="C41846"/>
                </a:solidFill>
                <a:effectLst/>
                <a:latin typeface="Roboto" panose="02000000000000000000" pitchFamily="2" charset="0"/>
              </a:rPr>
              <a:t>trebuie încărcat</a:t>
            </a:r>
            <a:r>
              <a:rPr lang="ro-RO" b="1" i="0" dirty="0">
                <a:solidFill>
                  <a:srgbClr val="404040"/>
                </a:solidFill>
                <a:effectLst/>
                <a:latin typeface="Roboto" panose="02000000000000000000" pitchFamily="2" charset="0"/>
              </a:rPr>
              <a:t> </a:t>
            </a:r>
            <a:r>
              <a:rPr lang="ro-RO" b="1" i="0" dirty="0">
                <a:effectLst/>
                <a:latin typeface="Roboto" panose="02000000000000000000" pitchFamily="2" charset="0"/>
              </a:rPr>
              <a:t>în memoria internă </a:t>
            </a:r>
            <a:r>
              <a:rPr lang="ro-RO" b="1" i="0" dirty="0">
                <a:solidFill>
                  <a:srgbClr val="008000"/>
                </a:solidFill>
                <a:effectLst/>
                <a:latin typeface="Roboto" panose="02000000000000000000" pitchFamily="2" charset="0"/>
              </a:rPr>
              <a:t>nucleul sistemului de operare</a:t>
            </a:r>
            <a:r>
              <a:rPr lang="ro-RO" b="0" i="0" dirty="0">
                <a:solidFill>
                  <a:srgbClr val="008000"/>
                </a:solidFill>
                <a:effectLst/>
                <a:latin typeface="Roboto" panose="02000000000000000000" pitchFamily="2" charset="0"/>
              </a:rPr>
              <a:t>.</a:t>
            </a:r>
            <a:endParaRPr lang="ro-RO" b="0" i="0" dirty="0">
              <a:solidFill>
                <a:srgbClr val="404040"/>
              </a:solidFill>
              <a:effectLst/>
              <a:latin typeface="Roboto" panose="02000000000000000000" pitchFamily="2" charset="0"/>
            </a:endParaRPr>
          </a:p>
          <a:p>
            <a:pPr algn="just">
              <a:lnSpc>
                <a:spcPct val="150000"/>
              </a:lnSpc>
            </a:pPr>
            <a:r>
              <a:rPr lang="ro-RO" b="0" i="0" dirty="0">
                <a:effectLst/>
                <a:latin typeface="Roboto" panose="02000000000000000000" pitchFamily="2" charset="0"/>
              </a:rPr>
              <a:t>Atunci când se </a:t>
            </a:r>
            <a:r>
              <a:rPr lang="ro-RO" b="0" i="0" dirty="0" err="1">
                <a:effectLst/>
                <a:latin typeface="Roboto" panose="02000000000000000000" pitchFamily="2" charset="0"/>
              </a:rPr>
              <a:t>porneşte</a:t>
            </a:r>
            <a:r>
              <a:rPr lang="ro-RO" b="0" i="0" dirty="0">
                <a:effectLst/>
                <a:latin typeface="Roboto" panose="02000000000000000000" pitchFamily="2" charset="0"/>
              </a:rPr>
              <a:t> calculatorul, un program numit </a:t>
            </a:r>
            <a:r>
              <a:rPr lang="ro-RO" b="1" i="0" dirty="0">
                <a:solidFill>
                  <a:srgbClr val="008000"/>
                </a:solidFill>
                <a:effectLst/>
                <a:latin typeface="Roboto" panose="02000000000000000000" pitchFamily="2" charset="0"/>
              </a:rPr>
              <a:t>preîncărcător</a:t>
            </a:r>
            <a:r>
              <a:rPr lang="ro-RO" b="0" i="0" dirty="0">
                <a:solidFill>
                  <a:srgbClr val="404040"/>
                </a:solidFill>
                <a:effectLst/>
                <a:latin typeface="Roboto" panose="02000000000000000000" pitchFamily="2" charset="0"/>
              </a:rPr>
              <a:t> </a:t>
            </a:r>
            <a:r>
              <a:rPr lang="ro-RO" b="0" i="0" dirty="0">
                <a:effectLst/>
                <a:latin typeface="Roboto" panose="02000000000000000000" pitchFamily="2" charset="0"/>
              </a:rPr>
              <a:t>din memoria ROM </a:t>
            </a:r>
            <a:r>
              <a:rPr lang="ro-RO" b="1" i="0" dirty="0" err="1">
                <a:effectLst/>
                <a:latin typeface="Roboto" panose="02000000000000000000" pitchFamily="2" charset="0"/>
              </a:rPr>
              <a:t>iniţializează</a:t>
            </a:r>
            <a:r>
              <a:rPr lang="ro-RO" b="0" i="0" dirty="0">
                <a:effectLst/>
                <a:latin typeface="Roboto" panose="02000000000000000000" pitchFamily="2" charset="0"/>
              </a:rPr>
              <a:t> echipamentele periferice, </a:t>
            </a:r>
            <a:r>
              <a:rPr lang="ro-RO" b="1" i="0" dirty="0">
                <a:effectLst/>
                <a:latin typeface="Roboto" panose="02000000000000000000" pitchFamily="2" charset="0"/>
              </a:rPr>
              <a:t>identifică</a:t>
            </a:r>
            <a:r>
              <a:rPr lang="ro-RO" b="0" i="0" dirty="0">
                <a:effectLst/>
                <a:latin typeface="Roboto" panose="02000000000000000000" pitchFamily="2" charset="0"/>
              </a:rPr>
              <a:t> </a:t>
            </a:r>
            <a:r>
              <a:rPr lang="ro-RO" b="0" i="0" dirty="0" err="1">
                <a:effectLst/>
                <a:latin typeface="Roboto" panose="02000000000000000000" pitchFamily="2" charset="0"/>
              </a:rPr>
              <a:t>configuraţia</a:t>
            </a:r>
            <a:r>
              <a:rPr lang="ro-RO" b="0" i="0" dirty="0">
                <a:effectLst/>
                <a:latin typeface="Roboto" panose="02000000000000000000" pitchFamily="2" charset="0"/>
              </a:rPr>
              <a:t> calculatorului </a:t>
            </a:r>
            <a:r>
              <a:rPr lang="ro-RO" b="0" i="0" dirty="0" err="1">
                <a:effectLst/>
                <a:latin typeface="Roboto" panose="02000000000000000000" pitchFamily="2" charset="0"/>
              </a:rPr>
              <a:t>şi</a:t>
            </a:r>
            <a:r>
              <a:rPr lang="ro-RO" b="0" i="0" dirty="0">
                <a:effectLst/>
                <a:latin typeface="Roboto" panose="02000000000000000000" pitchFamily="2" charset="0"/>
              </a:rPr>
              <a:t> </a:t>
            </a:r>
            <a:r>
              <a:rPr lang="ro-RO" b="1" i="0" dirty="0">
                <a:effectLst/>
                <a:latin typeface="Roboto" panose="02000000000000000000" pitchFamily="2" charset="0"/>
              </a:rPr>
              <a:t>caută</a:t>
            </a:r>
            <a:r>
              <a:rPr lang="ro-RO" b="0" i="0" dirty="0">
                <a:effectLst/>
                <a:latin typeface="Roboto" panose="02000000000000000000" pitchFamily="2" charset="0"/>
              </a:rPr>
              <a:t> un suport magnetic pe care să existe un sistem de operare.</a:t>
            </a:r>
          </a:p>
          <a:p>
            <a:endParaRPr lang="ru-RU" dirty="0"/>
          </a:p>
        </p:txBody>
      </p:sp>
    </p:spTree>
    <p:extLst>
      <p:ext uri="{BB962C8B-B14F-4D97-AF65-F5344CB8AC3E}">
        <p14:creationId xmlns:p14="http://schemas.microsoft.com/office/powerpoint/2010/main" val="113533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98494F-D915-41C2-A660-3FA9ED67CCDF}"/>
              </a:ext>
            </a:extLst>
          </p:cNvPr>
          <p:cNvSpPr>
            <a:spLocks noGrp="1"/>
          </p:cNvSpPr>
          <p:nvPr>
            <p:ph type="title"/>
          </p:nvPr>
        </p:nvSpPr>
        <p:spPr>
          <a:xfrm>
            <a:off x="2895600" y="764373"/>
            <a:ext cx="8610600" cy="362463"/>
          </a:xfrm>
        </p:spPr>
        <p:txBody>
          <a:bodyPr>
            <a:normAutofit fontScale="90000"/>
          </a:bodyPr>
          <a:lstStyle/>
          <a:p>
            <a:r>
              <a:rPr lang="ro-RO" dirty="0"/>
              <a:t>   </a:t>
            </a:r>
            <a:endParaRPr lang="ru-RU" dirty="0"/>
          </a:p>
        </p:txBody>
      </p:sp>
      <p:sp>
        <p:nvSpPr>
          <p:cNvPr id="3" name="Объект 2">
            <a:extLst>
              <a:ext uri="{FF2B5EF4-FFF2-40B4-BE49-F238E27FC236}">
                <a16:creationId xmlns:a16="http://schemas.microsoft.com/office/drawing/2014/main" id="{96EB69CB-8ADA-4961-B234-445184C5AD5C}"/>
              </a:ext>
            </a:extLst>
          </p:cNvPr>
          <p:cNvSpPr>
            <a:spLocks noGrp="1"/>
          </p:cNvSpPr>
          <p:nvPr>
            <p:ph idx="1"/>
          </p:nvPr>
        </p:nvSpPr>
        <p:spPr>
          <a:xfrm>
            <a:off x="685800" y="141264"/>
            <a:ext cx="10820400" cy="6077422"/>
          </a:xfrm>
        </p:spPr>
        <p:txBody>
          <a:bodyPr/>
          <a:lstStyle/>
          <a:p>
            <a:pPr algn="l">
              <a:lnSpc>
                <a:spcPct val="150000"/>
              </a:lnSpc>
            </a:pPr>
            <a:r>
              <a:rPr lang="ro-RO" b="0" i="0" dirty="0">
                <a:effectLst/>
                <a:latin typeface="Roboto" panose="02000000000000000000" pitchFamily="2" charset="0"/>
              </a:rPr>
              <a:t>Dacă </a:t>
            </a:r>
            <a:r>
              <a:rPr lang="ro-RO" b="0" i="0" dirty="0" err="1">
                <a:effectLst/>
                <a:latin typeface="Roboto" panose="02000000000000000000" pitchFamily="2" charset="0"/>
              </a:rPr>
              <a:t>găseşte</a:t>
            </a:r>
            <a:r>
              <a:rPr lang="ro-RO" b="0" i="0" dirty="0">
                <a:effectLst/>
                <a:latin typeface="Roboto" panose="02000000000000000000" pitchFamily="2" charset="0"/>
              </a:rPr>
              <a:t>, </a:t>
            </a:r>
            <a:r>
              <a:rPr lang="ro-RO" b="1" i="0" dirty="0">
                <a:effectLst/>
                <a:latin typeface="Roboto" panose="02000000000000000000" pitchFamily="2" charset="0"/>
              </a:rPr>
              <a:t>încarcă</a:t>
            </a:r>
            <a:r>
              <a:rPr lang="ro-RO" b="0" i="0" dirty="0">
                <a:effectLst/>
                <a:latin typeface="Roboto" panose="02000000000000000000" pitchFamily="2" charset="0"/>
              </a:rPr>
              <a:t> în memoria internă programul numit </a:t>
            </a:r>
            <a:r>
              <a:rPr lang="ro-RO" b="1" i="0" dirty="0">
                <a:solidFill>
                  <a:srgbClr val="008000"/>
                </a:solidFill>
                <a:effectLst/>
                <a:latin typeface="Roboto" panose="02000000000000000000" pitchFamily="2" charset="0"/>
              </a:rPr>
              <a:t>încărcător</a:t>
            </a:r>
            <a:r>
              <a:rPr lang="ro-RO" b="0" i="0" dirty="0">
                <a:solidFill>
                  <a:srgbClr val="404040"/>
                </a:solidFill>
                <a:effectLst/>
                <a:latin typeface="Roboto" panose="02000000000000000000" pitchFamily="2" charset="0"/>
              </a:rPr>
              <a:t> </a:t>
            </a:r>
            <a:r>
              <a:rPr lang="ro-RO" b="0" i="0" dirty="0">
                <a:effectLst/>
                <a:latin typeface="Roboto" panose="02000000000000000000" pitchFamily="2" charset="0"/>
              </a:rPr>
              <a:t>care se </a:t>
            </a:r>
            <a:r>
              <a:rPr lang="ro-RO" b="0" i="0" dirty="0" err="1">
                <a:effectLst/>
                <a:latin typeface="Roboto" panose="02000000000000000000" pitchFamily="2" charset="0"/>
              </a:rPr>
              <a:t>găseşte</a:t>
            </a:r>
            <a:r>
              <a:rPr lang="ro-RO" b="0" i="0" dirty="0">
                <a:effectLst/>
                <a:latin typeface="Roboto" panose="02000000000000000000" pitchFamily="2" charset="0"/>
              </a:rPr>
              <a:t> la începutul suportului </a:t>
            </a:r>
            <a:r>
              <a:rPr lang="ro-RO" b="0" i="0" dirty="0" err="1">
                <a:effectLst/>
                <a:latin typeface="Roboto" panose="02000000000000000000" pitchFamily="2" charset="0"/>
              </a:rPr>
              <a:t>şi</a:t>
            </a:r>
            <a:r>
              <a:rPr lang="ro-RO" b="0" i="0" dirty="0">
                <a:effectLst/>
                <a:latin typeface="Roboto" panose="02000000000000000000" pitchFamily="2" charset="0"/>
              </a:rPr>
              <a:t> îl </a:t>
            </a:r>
            <a:r>
              <a:rPr lang="ro-RO" b="1" i="0" dirty="0">
                <a:effectLst/>
                <a:latin typeface="Roboto" panose="02000000000000000000" pitchFamily="2" charset="0"/>
              </a:rPr>
              <a:t>lansează</a:t>
            </a:r>
            <a:r>
              <a:rPr lang="ro-RO" b="0" i="0" dirty="0">
                <a:effectLst/>
                <a:latin typeface="Roboto" panose="02000000000000000000" pitchFamily="2" charset="0"/>
              </a:rPr>
              <a:t> în </a:t>
            </a:r>
            <a:r>
              <a:rPr lang="ro-RO" b="0" i="0" dirty="0" err="1">
                <a:effectLst/>
                <a:latin typeface="Roboto" panose="02000000000000000000" pitchFamily="2" charset="0"/>
              </a:rPr>
              <a:t>execuţie</a:t>
            </a:r>
            <a:r>
              <a:rPr lang="ro-RO" b="0" i="0" dirty="0">
                <a:effectLst/>
                <a:latin typeface="Roboto" panose="02000000000000000000" pitchFamily="2" charset="0"/>
              </a:rPr>
              <a:t>.</a:t>
            </a:r>
          </a:p>
          <a:p>
            <a:pPr algn="l">
              <a:lnSpc>
                <a:spcPct val="150000"/>
              </a:lnSpc>
            </a:pPr>
            <a:r>
              <a:rPr lang="ro-RO" b="1" i="0" dirty="0">
                <a:effectLst/>
                <a:latin typeface="Roboto" panose="02000000000000000000" pitchFamily="2" charset="0"/>
              </a:rPr>
              <a:t>Programele </a:t>
            </a:r>
            <a:r>
              <a:rPr lang="ro-RO" b="1" i="0" dirty="0">
                <a:solidFill>
                  <a:srgbClr val="008000"/>
                </a:solidFill>
                <a:effectLst/>
                <a:latin typeface="Roboto" panose="02000000000000000000" pitchFamily="2" charset="0"/>
              </a:rPr>
              <a:t>sistemului de operare</a:t>
            </a:r>
            <a:r>
              <a:rPr lang="ro-RO" b="0" i="0" dirty="0">
                <a:solidFill>
                  <a:srgbClr val="404040"/>
                </a:solidFill>
                <a:effectLst/>
                <a:latin typeface="Roboto" panose="02000000000000000000" pitchFamily="2" charset="0"/>
              </a:rPr>
              <a:t> </a:t>
            </a:r>
            <a:r>
              <a:rPr lang="ro-RO" b="0" i="0" dirty="0">
                <a:effectLst/>
                <a:latin typeface="Roboto" panose="02000000000000000000" pitchFamily="2" charset="0"/>
              </a:rPr>
              <a:t>vor încărca la rândul lor în memoria RAM diverse </a:t>
            </a:r>
            <a:r>
              <a:rPr lang="ro-RO" b="1" i="0" dirty="0">
                <a:effectLst/>
                <a:latin typeface="Roboto" panose="02000000000000000000" pitchFamily="2" charset="0"/>
              </a:rPr>
              <a:t>programe </a:t>
            </a:r>
            <a:r>
              <a:rPr lang="ro-RO" b="1" i="0" dirty="0">
                <a:solidFill>
                  <a:srgbClr val="008000"/>
                </a:solidFill>
                <a:effectLst/>
                <a:latin typeface="Roboto" panose="02000000000000000000" pitchFamily="2" charset="0"/>
              </a:rPr>
              <a:t>utilitare</a:t>
            </a:r>
            <a:r>
              <a:rPr lang="ro-RO" b="0" i="0" dirty="0">
                <a:solidFill>
                  <a:srgbClr val="404040"/>
                </a:solidFill>
                <a:effectLst/>
                <a:latin typeface="Roboto" panose="02000000000000000000" pitchFamily="2" charset="0"/>
              </a:rPr>
              <a:t> </a:t>
            </a:r>
            <a:r>
              <a:rPr lang="ro-RO" b="0" i="0" dirty="0">
                <a:effectLst/>
                <a:latin typeface="Roboto" panose="02000000000000000000" pitchFamily="2" charset="0"/>
              </a:rPr>
              <a:t>sau </a:t>
            </a:r>
            <a:r>
              <a:rPr lang="ro-RO" b="1" i="0" dirty="0">
                <a:effectLst/>
                <a:latin typeface="Roboto" panose="02000000000000000000" pitchFamily="2" charset="0"/>
              </a:rPr>
              <a:t>programe </a:t>
            </a:r>
            <a:r>
              <a:rPr lang="ro-RO" b="1" i="0" dirty="0">
                <a:solidFill>
                  <a:srgbClr val="008000"/>
                </a:solidFill>
                <a:effectLst/>
                <a:latin typeface="Roboto" panose="02000000000000000000" pitchFamily="2" charset="0"/>
              </a:rPr>
              <a:t>de </a:t>
            </a:r>
            <a:r>
              <a:rPr lang="ro-RO" b="1" i="0" dirty="0" err="1">
                <a:solidFill>
                  <a:srgbClr val="008000"/>
                </a:solidFill>
                <a:effectLst/>
                <a:latin typeface="Roboto" panose="02000000000000000000" pitchFamily="2" charset="0"/>
              </a:rPr>
              <a:t>aplicaţie</a:t>
            </a:r>
            <a:r>
              <a:rPr lang="ro-RO" b="0" i="0" dirty="0">
                <a:solidFill>
                  <a:srgbClr val="404040"/>
                </a:solidFill>
                <a:effectLst/>
                <a:latin typeface="Roboto" panose="02000000000000000000" pitchFamily="2" charset="0"/>
              </a:rPr>
              <a:t> </a:t>
            </a:r>
            <a:r>
              <a:rPr lang="ro-RO" b="0" i="0" dirty="0" err="1">
                <a:effectLst/>
                <a:latin typeface="Roboto" panose="02000000000000000000" pitchFamily="2" charset="0"/>
              </a:rPr>
              <a:t>şi</a:t>
            </a:r>
            <a:r>
              <a:rPr lang="ro-RO" b="0" i="0" dirty="0">
                <a:effectLst/>
                <a:latin typeface="Roboto" panose="02000000000000000000" pitchFamily="2" charset="0"/>
              </a:rPr>
              <a:t> le vor lansa în </a:t>
            </a:r>
            <a:r>
              <a:rPr lang="ro-RO" b="0" i="0" dirty="0" err="1">
                <a:effectLst/>
                <a:latin typeface="Roboto" panose="02000000000000000000" pitchFamily="2" charset="0"/>
              </a:rPr>
              <a:t>execuţie</a:t>
            </a:r>
            <a:r>
              <a:rPr lang="ro-RO" b="0" i="0" dirty="0">
                <a:effectLst/>
                <a:latin typeface="Roboto" panose="02000000000000000000" pitchFamily="2" charset="0"/>
              </a:rPr>
              <a:t>.</a:t>
            </a:r>
          </a:p>
          <a:p>
            <a:endParaRPr lang="ru-RU" dirty="0"/>
          </a:p>
        </p:txBody>
      </p:sp>
      <p:pic>
        <p:nvPicPr>
          <p:cNvPr id="5" name="Рисунок 4">
            <a:extLst>
              <a:ext uri="{FF2B5EF4-FFF2-40B4-BE49-F238E27FC236}">
                <a16:creationId xmlns:a16="http://schemas.microsoft.com/office/drawing/2014/main" id="{F6C75254-21BF-465B-A043-88762236B175}"/>
              </a:ext>
            </a:extLst>
          </p:cNvPr>
          <p:cNvPicPr>
            <a:picLocks noChangeAspect="1"/>
          </p:cNvPicPr>
          <p:nvPr/>
        </p:nvPicPr>
        <p:blipFill>
          <a:blip r:embed="rId2"/>
          <a:stretch>
            <a:fillRect/>
          </a:stretch>
        </p:blipFill>
        <p:spPr>
          <a:xfrm>
            <a:off x="3238500" y="2390077"/>
            <a:ext cx="5715000" cy="3703550"/>
          </a:xfrm>
          <a:prstGeom prst="rect">
            <a:avLst/>
          </a:prstGeom>
        </p:spPr>
      </p:pic>
    </p:spTree>
    <p:extLst>
      <p:ext uri="{BB962C8B-B14F-4D97-AF65-F5344CB8AC3E}">
        <p14:creationId xmlns:p14="http://schemas.microsoft.com/office/powerpoint/2010/main" val="197879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224215-CB0B-41DA-855A-F9FF0D62A0D1}"/>
              </a:ext>
            </a:extLst>
          </p:cNvPr>
          <p:cNvSpPr>
            <a:spLocks noGrp="1"/>
          </p:cNvSpPr>
          <p:nvPr>
            <p:ph type="title"/>
          </p:nvPr>
        </p:nvSpPr>
        <p:spPr>
          <a:xfrm>
            <a:off x="2895600" y="350982"/>
            <a:ext cx="8610600" cy="1006763"/>
          </a:xfrm>
        </p:spPr>
        <p:txBody>
          <a:bodyPr>
            <a:normAutofit fontScale="90000"/>
          </a:bodyPr>
          <a:lstStyle/>
          <a:p>
            <a:pPr algn="ctr"/>
            <a:r>
              <a:rPr lang="ro-RO" b="1" i="0" u="sng" dirty="0">
                <a:effectLst/>
                <a:latin typeface="Roboto" panose="02000000000000000000" pitchFamily="2" charset="0"/>
              </a:rPr>
              <a:t>Modulul ROM-BIOS</a:t>
            </a:r>
            <a:br>
              <a:rPr lang="ro-RO" b="1" i="0" dirty="0">
                <a:solidFill>
                  <a:srgbClr val="404040"/>
                </a:solidFill>
                <a:effectLst/>
                <a:latin typeface="Roboto" panose="02000000000000000000" pitchFamily="2" charset="0"/>
              </a:rPr>
            </a:br>
            <a:endParaRPr lang="ru-RU" dirty="0"/>
          </a:p>
        </p:txBody>
      </p:sp>
      <p:sp>
        <p:nvSpPr>
          <p:cNvPr id="3" name="Объект 2">
            <a:extLst>
              <a:ext uri="{FF2B5EF4-FFF2-40B4-BE49-F238E27FC236}">
                <a16:creationId xmlns:a16="http://schemas.microsoft.com/office/drawing/2014/main" id="{64C1CB93-9BFF-4951-9FBE-4B020EACB606}"/>
              </a:ext>
            </a:extLst>
          </p:cNvPr>
          <p:cNvSpPr>
            <a:spLocks noGrp="1"/>
          </p:cNvSpPr>
          <p:nvPr>
            <p:ph idx="1"/>
          </p:nvPr>
        </p:nvSpPr>
        <p:spPr>
          <a:xfrm>
            <a:off x="685800" y="1477818"/>
            <a:ext cx="10820400" cy="4740867"/>
          </a:xfrm>
        </p:spPr>
        <p:txBody>
          <a:bodyPr/>
          <a:lstStyle/>
          <a:p>
            <a:pPr algn="just">
              <a:lnSpc>
                <a:spcPct val="150000"/>
              </a:lnSpc>
            </a:pPr>
            <a:r>
              <a:rPr lang="ro-RO" b="0" i="0" dirty="0">
                <a:effectLst/>
                <a:latin typeface="Roboto" panose="02000000000000000000" pitchFamily="2" charset="0"/>
              </a:rPr>
              <a:t>Modulul </a:t>
            </a:r>
            <a:r>
              <a:rPr lang="ro-RO" b="1" i="0" dirty="0">
                <a:effectLst/>
                <a:latin typeface="Roboto" panose="02000000000000000000" pitchFamily="2" charset="0"/>
              </a:rPr>
              <a:t>ROM-BIOS</a:t>
            </a:r>
            <a:r>
              <a:rPr lang="ro-RO" b="0" i="0" dirty="0">
                <a:effectLst/>
                <a:latin typeface="Roboto" panose="02000000000000000000" pitchFamily="2" charset="0"/>
              </a:rPr>
              <a:t> </a:t>
            </a:r>
            <a:r>
              <a:rPr lang="ro-RO" b="0" i="1" dirty="0">
                <a:effectLst/>
                <a:latin typeface="Roboto" panose="02000000000000000000" pitchFamily="2" charset="0"/>
              </a:rPr>
              <a:t>(ROM – Basic Input Output </a:t>
            </a:r>
            <a:r>
              <a:rPr lang="ro-RO" b="0" i="1" dirty="0" err="1">
                <a:effectLst/>
                <a:latin typeface="Roboto" panose="02000000000000000000" pitchFamily="2" charset="0"/>
              </a:rPr>
              <a:t>System</a:t>
            </a:r>
            <a:r>
              <a:rPr lang="ro-RO" b="0" i="1" dirty="0">
                <a:effectLst/>
                <a:latin typeface="Roboto" panose="02000000000000000000" pitchFamily="2" charset="0"/>
              </a:rPr>
              <a:t>)</a:t>
            </a:r>
            <a:r>
              <a:rPr lang="ro-RO" b="0" i="0" dirty="0">
                <a:effectLst/>
                <a:latin typeface="Roboto" panose="02000000000000000000" pitchFamily="2" charset="0"/>
              </a:rPr>
              <a:t> </a:t>
            </a:r>
            <a:r>
              <a:rPr lang="ro-RO" b="0" i="0" dirty="0" err="1">
                <a:effectLst/>
                <a:latin typeface="Roboto" panose="02000000000000000000" pitchFamily="2" charset="0"/>
              </a:rPr>
              <a:t>conţine</a:t>
            </a:r>
            <a:r>
              <a:rPr lang="ro-RO" b="0" i="0" dirty="0">
                <a:effectLst/>
                <a:latin typeface="Roboto" panose="02000000000000000000" pitchFamily="2" charset="0"/>
              </a:rPr>
              <a:t> </a:t>
            </a:r>
            <a:r>
              <a:rPr lang="ro-RO" b="1" i="0" dirty="0">
                <a:solidFill>
                  <a:srgbClr val="008000"/>
                </a:solidFill>
                <a:effectLst/>
                <a:latin typeface="Roboto" panose="02000000000000000000" pitchFamily="2" charset="0"/>
              </a:rPr>
              <a:t>programe de sistem</a:t>
            </a:r>
            <a:r>
              <a:rPr lang="ro-RO" b="1" i="0" dirty="0">
                <a:solidFill>
                  <a:srgbClr val="404040"/>
                </a:solidFill>
                <a:effectLst/>
                <a:latin typeface="Roboto" panose="02000000000000000000" pitchFamily="2" charset="0"/>
              </a:rPr>
              <a:t> </a:t>
            </a:r>
            <a:r>
              <a:rPr lang="ro-RO" b="1" i="0" dirty="0" err="1">
                <a:effectLst/>
                <a:latin typeface="Roboto" panose="02000000000000000000" pitchFamily="2" charset="0"/>
              </a:rPr>
              <a:t>esenţiale</a:t>
            </a:r>
            <a:r>
              <a:rPr lang="ro-RO" b="0" i="0" dirty="0">
                <a:effectLst/>
                <a:latin typeface="Roboto" panose="02000000000000000000" pitchFamily="2" charset="0"/>
              </a:rPr>
              <a:t> în </a:t>
            </a:r>
            <a:r>
              <a:rPr lang="ro-RO" b="0" i="0" dirty="0" err="1">
                <a:effectLst/>
                <a:latin typeface="Roboto" panose="02000000000000000000" pitchFamily="2" charset="0"/>
              </a:rPr>
              <a:t>funcţionarea</a:t>
            </a:r>
            <a:r>
              <a:rPr lang="ro-RO" b="0" i="0" dirty="0">
                <a:effectLst/>
                <a:latin typeface="Roboto" panose="02000000000000000000" pitchFamily="2" charset="0"/>
              </a:rPr>
              <a:t> unui sistem de calcul, organizate într-o mică </a:t>
            </a:r>
            <a:r>
              <a:rPr lang="ro-RO" b="1" i="0" dirty="0">
                <a:solidFill>
                  <a:srgbClr val="008000"/>
                </a:solidFill>
                <a:effectLst/>
                <a:latin typeface="Roboto" panose="02000000000000000000" pitchFamily="2" charset="0"/>
              </a:rPr>
              <a:t>bibliotecă de </a:t>
            </a:r>
            <a:r>
              <a:rPr lang="ro-RO" b="1" i="0" dirty="0" err="1">
                <a:solidFill>
                  <a:srgbClr val="008000"/>
                </a:solidFill>
                <a:effectLst/>
                <a:latin typeface="Roboto" panose="02000000000000000000" pitchFamily="2" charset="0"/>
              </a:rPr>
              <a:t>funcţii</a:t>
            </a:r>
            <a:r>
              <a:rPr lang="ro-RO" b="1" i="0" dirty="0">
                <a:solidFill>
                  <a:srgbClr val="404040"/>
                </a:solidFill>
                <a:effectLst/>
                <a:latin typeface="Roboto" panose="02000000000000000000" pitchFamily="2" charset="0"/>
              </a:rPr>
              <a:t> </a:t>
            </a:r>
            <a:r>
              <a:rPr lang="ro-RO" b="1" i="0" dirty="0">
                <a:effectLst/>
                <a:latin typeface="Roboto" panose="02000000000000000000" pitchFamily="2" charset="0"/>
              </a:rPr>
              <a:t>de intrare/</a:t>
            </a:r>
            <a:r>
              <a:rPr lang="ro-RO" b="1" i="0" dirty="0" err="1">
                <a:effectLst/>
                <a:latin typeface="Roboto" panose="02000000000000000000" pitchFamily="2" charset="0"/>
              </a:rPr>
              <a:t>ieşire</a:t>
            </a:r>
            <a:r>
              <a:rPr lang="ro-RO" b="0" i="0" dirty="0">
                <a:effectLst/>
                <a:latin typeface="Roboto" panose="02000000000000000000" pitchFamily="2" charset="0"/>
              </a:rPr>
              <a:t>.</a:t>
            </a:r>
          </a:p>
          <a:p>
            <a:pPr algn="just">
              <a:lnSpc>
                <a:spcPct val="150000"/>
              </a:lnSpc>
            </a:pPr>
            <a:r>
              <a:rPr lang="ro-RO" b="0" i="0" dirty="0">
                <a:effectLst/>
                <a:latin typeface="Roboto" panose="02000000000000000000" pitchFamily="2" charset="0"/>
              </a:rPr>
              <a:t>Acestea asigură </a:t>
            </a:r>
            <a:r>
              <a:rPr lang="ro-RO" b="1" i="0" dirty="0">
                <a:solidFill>
                  <a:srgbClr val="C41846"/>
                </a:solidFill>
                <a:effectLst/>
                <a:latin typeface="Roboto" panose="02000000000000000000" pitchFamily="2" charset="0"/>
              </a:rPr>
              <a:t>autotestarea</a:t>
            </a:r>
            <a:r>
              <a:rPr lang="ro-RO" b="0" i="0" dirty="0">
                <a:solidFill>
                  <a:srgbClr val="404040"/>
                </a:solidFill>
                <a:effectLst/>
                <a:latin typeface="Roboto" panose="02000000000000000000" pitchFamily="2" charset="0"/>
              </a:rPr>
              <a:t> </a:t>
            </a:r>
            <a:r>
              <a:rPr lang="ro-RO" b="1" i="0" dirty="0">
                <a:effectLst/>
                <a:latin typeface="Roboto" panose="02000000000000000000" pitchFamily="2" charset="0"/>
              </a:rPr>
              <a:t>componentelor</a:t>
            </a:r>
            <a:r>
              <a:rPr lang="ro-RO" b="0" i="0" dirty="0">
                <a:effectLst/>
                <a:latin typeface="Roboto" panose="02000000000000000000" pitchFamily="2" charset="0"/>
              </a:rPr>
              <a:t> hardware, </a:t>
            </a:r>
            <a:r>
              <a:rPr lang="ro-RO" b="1" i="0" dirty="0" err="1">
                <a:solidFill>
                  <a:srgbClr val="C41846"/>
                </a:solidFill>
                <a:effectLst/>
                <a:latin typeface="Roboto" panose="02000000000000000000" pitchFamily="2" charset="0"/>
              </a:rPr>
              <a:t>iniţializarea</a:t>
            </a:r>
            <a:r>
              <a:rPr lang="ro-RO" b="0" i="0" dirty="0">
                <a:solidFill>
                  <a:srgbClr val="404040"/>
                </a:solidFill>
                <a:effectLst/>
                <a:latin typeface="Roboto" panose="02000000000000000000" pitchFamily="2" charset="0"/>
              </a:rPr>
              <a:t> </a:t>
            </a:r>
            <a:r>
              <a:rPr lang="ro-RO" b="1" i="0" dirty="0">
                <a:effectLst/>
                <a:latin typeface="Roboto" panose="02000000000000000000" pitchFamily="2" charset="0"/>
              </a:rPr>
              <a:t>lor,</a:t>
            </a:r>
            <a:r>
              <a:rPr lang="ro-RO" b="0" i="0" dirty="0">
                <a:solidFill>
                  <a:srgbClr val="404040"/>
                </a:solidFill>
                <a:effectLst/>
                <a:latin typeface="Roboto" panose="02000000000000000000" pitchFamily="2" charset="0"/>
              </a:rPr>
              <a:t> </a:t>
            </a:r>
          </a:p>
          <a:p>
            <a:pPr algn="just">
              <a:lnSpc>
                <a:spcPct val="150000"/>
              </a:lnSpc>
            </a:pPr>
            <a:r>
              <a:rPr lang="ro-RO" b="1" i="0" dirty="0" err="1">
                <a:solidFill>
                  <a:srgbClr val="C41846"/>
                </a:solidFill>
                <a:effectLst/>
                <a:latin typeface="Roboto" panose="02000000000000000000" pitchFamily="2" charset="0"/>
              </a:rPr>
              <a:t>comunicaţia</a:t>
            </a:r>
            <a:r>
              <a:rPr lang="ro-RO" b="0" i="0" dirty="0">
                <a:solidFill>
                  <a:srgbClr val="404040"/>
                </a:solidFill>
                <a:effectLst/>
                <a:latin typeface="Roboto" panose="02000000000000000000" pitchFamily="2" charset="0"/>
              </a:rPr>
              <a:t> </a:t>
            </a:r>
            <a:r>
              <a:rPr lang="ro-RO" b="1" i="0" dirty="0">
                <a:effectLst/>
                <a:latin typeface="Roboto" panose="02000000000000000000" pitchFamily="2" charset="0"/>
              </a:rPr>
              <a:t>între ele</a:t>
            </a:r>
            <a:r>
              <a:rPr lang="ro-RO" b="0" i="0" dirty="0">
                <a:effectLst/>
                <a:latin typeface="Roboto" panose="02000000000000000000" pitchFamily="2" charset="0"/>
              </a:rPr>
              <a:t> </a:t>
            </a:r>
            <a:r>
              <a:rPr lang="ro-RO" b="0" i="0" dirty="0" err="1">
                <a:effectLst/>
                <a:latin typeface="Roboto" panose="02000000000000000000" pitchFamily="2" charset="0"/>
              </a:rPr>
              <a:t>şi</a:t>
            </a:r>
            <a:r>
              <a:rPr lang="ro-RO" b="0" i="0" dirty="0">
                <a:effectLst/>
                <a:latin typeface="Roboto" panose="02000000000000000000" pitchFamily="2" charset="0"/>
              </a:rPr>
              <a:t> asigură</a:t>
            </a:r>
            <a:r>
              <a:rPr lang="ro-RO" b="0" i="0" dirty="0">
                <a:solidFill>
                  <a:srgbClr val="404040"/>
                </a:solidFill>
                <a:effectLst/>
                <a:latin typeface="Roboto" panose="02000000000000000000" pitchFamily="2" charset="0"/>
              </a:rPr>
              <a:t> </a:t>
            </a:r>
            <a:r>
              <a:rPr lang="ro-RO" b="1" i="0" dirty="0">
                <a:solidFill>
                  <a:srgbClr val="C41846"/>
                </a:solidFill>
                <a:effectLst/>
                <a:latin typeface="Roboto" panose="02000000000000000000" pitchFamily="2" charset="0"/>
              </a:rPr>
              <a:t>încărcarea</a:t>
            </a:r>
            <a:r>
              <a:rPr lang="ro-RO" b="0" i="0" dirty="0">
                <a:solidFill>
                  <a:srgbClr val="404040"/>
                </a:solidFill>
                <a:effectLst/>
                <a:latin typeface="Roboto" panose="02000000000000000000" pitchFamily="2" charset="0"/>
              </a:rPr>
              <a:t> </a:t>
            </a:r>
            <a:r>
              <a:rPr lang="ro-RO" b="1" i="0" dirty="0">
                <a:effectLst/>
                <a:latin typeface="Roboto" panose="02000000000000000000" pitchFamily="2" charset="0"/>
              </a:rPr>
              <a:t>sistemului de operare</a:t>
            </a:r>
            <a:r>
              <a:rPr lang="ro-RO" b="0" i="0" dirty="0">
                <a:effectLst/>
                <a:latin typeface="Roboto" panose="02000000000000000000" pitchFamily="2" charset="0"/>
              </a:rPr>
              <a:t> de pe un suport de stocare (magnetic, optic) sau din </a:t>
            </a:r>
            <a:r>
              <a:rPr lang="ro-RO" b="0" i="0" dirty="0" err="1">
                <a:effectLst/>
                <a:latin typeface="Roboto" panose="02000000000000000000" pitchFamily="2" charset="0"/>
              </a:rPr>
              <a:t>reţea</a:t>
            </a:r>
            <a:r>
              <a:rPr lang="ro-RO" b="0" i="0" dirty="0">
                <a:effectLst/>
                <a:latin typeface="Roboto" panose="02000000000000000000" pitchFamily="2" charset="0"/>
              </a:rPr>
              <a:t>.</a:t>
            </a:r>
          </a:p>
          <a:p>
            <a:pPr algn="just">
              <a:lnSpc>
                <a:spcPct val="150000"/>
              </a:lnSpc>
            </a:pPr>
            <a:r>
              <a:rPr lang="ro-RO" b="0" i="0" dirty="0">
                <a:effectLst/>
                <a:latin typeface="Roboto" panose="02000000000000000000" pitchFamily="2" charset="0"/>
              </a:rPr>
              <a:t>Ulterior </a:t>
            </a:r>
            <a:r>
              <a:rPr lang="ro-RO" b="0" i="0" dirty="0" err="1">
                <a:effectLst/>
                <a:latin typeface="Roboto" panose="02000000000000000000" pitchFamily="2" charset="0"/>
              </a:rPr>
              <a:t>secvenţei</a:t>
            </a:r>
            <a:r>
              <a:rPr lang="ro-RO" b="0" i="0" dirty="0">
                <a:effectLst/>
                <a:latin typeface="Roboto" panose="02000000000000000000" pitchFamily="2" charset="0"/>
              </a:rPr>
              <a:t> POST </a:t>
            </a:r>
            <a:r>
              <a:rPr lang="ro-RO" b="0" i="1" dirty="0">
                <a:effectLst/>
                <a:latin typeface="Roboto" panose="02000000000000000000" pitchFamily="2" charset="0"/>
              </a:rPr>
              <a:t>(Power-On Self Test)</a:t>
            </a:r>
            <a:r>
              <a:rPr lang="ro-RO" b="0" i="0" dirty="0">
                <a:effectLst/>
                <a:latin typeface="Roboto" panose="02000000000000000000" pitchFamily="2" charset="0"/>
              </a:rPr>
              <a:t> </a:t>
            </a:r>
            <a:r>
              <a:rPr lang="ro-RO" b="1" i="0" dirty="0">
                <a:solidFill>
                  <a:srgbClr val="008000"/>
                </a:solidFill>
                <a:effectLst/>
                <a:latin typeface="Roboto" panose="02000000000000000000" pitchFamily="2" charset="0"/>
              </a:rPr>
              <a:t>controlul este predat</a:t>
            </a:r>
            <a:r>
              <a:rPr lang="ro-RO" b="1" i="0" dirty="0">
                <a:solidFill>
                  <a:srgbClr val="404040"/>
                </a:solidFill>
                <a:effectLst/>
                <a:latin typeface="Roboto" panose="02000000000000000000" pitchFamily="2" charset="0"/>
              </a:rPr>
              <a:t> </a:t>
            </a:r>
            <a:r>
              <a:rPr lang="ro-RO" b="1" i="0" dirty="0">
                <a:effectLst/>
                <a:latin typeface="Roboto" panose="02000000000000000000" pitchFamily="2" charset="0"/>
              </a:rPr>
              <a:t>sistemului de operare</a:t>
            </a:r>
            <a:r>
              <a:rPr lang="ro-RO" b="0" i="0" dirty="0">
                <a:effectLst/>
                <a:latin typeface="Roboto" panose="02000000000000000000" pitchFamily="2" charset="0"/>
              </a:rPr>
              <a:t> care va oferi utilizatorului </a:t>
            </a:r>
            <a:r>
              <a:rPr lang="ro-RO" b="0" i="0" dirty="0" err="1">
                <a:effectLst/>
                <a:latin typeface="Roboto" panose="02000000000000000000" pitchFamily="2" charset="0"/>
              </a:rPr>
              <a:t>interfaţa</a:t>
            </a:r>
            <a:r>
              <a:rPr lang="ro-RO" b="0" i="0" dirty="0">
                <a:effectLst/>
                <a:latin typeface="Roboto" panose="02000000000000000000" pitchFamily="2" charset="0"/>
              </a:rPr>
              <a:t> pentru comenzi.</a:t>
            </a:r>
          </a:p>
          <a:p>
            <a:endParaRPr lang="ru-RU" dirty="0"/>
          </a:p>
        </p:txBody>
      </p:sp>
    </p:spTree>
    <p:extLst>
      <p:ext uri="{BB962C8B-B14F-4D97-AF65-F5344CB8AC3E}">
        <p14:creationId xmlns:p14="http://schemas.microsoft.com/office/powerpoint/2010/main" val="419698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381EC1-E55E-4336-8233-BE505DFA3C5B}"/>
              </a:ext>
            </a:extLst>
          </p:cNvPr>
          <p:cNvSpPr>
            <a:spLocks noGrp="1"/>
          </p:cNvSpPr>
          <p:nvPr>
            <p:ph type="title"/>
          </p:nvPr>
        </p:nvSpPr>
        <p:spPr>
          <a:xfrm>
            <a:off x="685801" y="203201"/>
            <a:ext cx="10820400" cy="554182"/>
          </a:xfrm>
        </p:spPr>
        <p:txBody>
          <a:bodyPr>
            <a:normAutofit fontScale="90000"/>
          </a:bodyPr>
          <a:lstStyle/>
          <a:p>
            <a:pPr algn="ctr"/>
            <a:br>
              <a:rPr lang="ro-RO" b="0" i="0" dirty="0">
                <a:solidFill>
                  <a:srgbClr val="FFFFFF"/>
                </a:solidFill>
                <a:effectLst/>
                <a:latin typeface="-apple-system"/>
              </a:rPr>
            </a:br>
            <a:r>
              <a:rPr lang="ro-RO" sz="3600" b="0" i="0" dirty="0">
                <a:effectLst/>
                <a:latin typeface="Helvetica Neue"/>
              </a:rPr>
              <a:t> concepte folosite în  sistemelor de operare</a:t>
            </a:r>
            <a:endParaRPr lang="ru-RU" sz="3600" dirty="0"/>
          </a:p>
        </p:txBody>
      </p:sp>
      <p:sp>
        <p:nvSpPr>
          <p:cNvPr id="3" name="Объект 2">
            <a:extLst>
              <a:ext uri="{FF2B5EF4-FFF2-40B4-BE49-F238E27FC236}">
                <a16:creationId xmlns:a16="http://schemas.microsoft.com/office/drawing/2014/main" id="{A0D399D4-B318-433D-AA6C-29FE64ABD07A}"/>
              </a:ext>
            </a:extLst>
          </p:cNvPr>
          <p:cNvSpPr>
            <a:spLocks noGrp="1"/>
          </p:cNvSpPr>
          <p:nvPr>
            <p:ph idx="1"/>
          </p:nvPr>
        </p:nvSpPr>
        <p:spPr>
          <a:xfrm>
            <a:off x="685800" y="1302327"/>
            <a:ext cx="10820400" cy="5126181"/>
          </a:xfrm>
        </p:spPr>
        <p:txBody>
          <a:bodyPr>
            <a:normAutofit fontScale="92500" lnSpcReduction="10000"/>
          </a:bodyPr>
          <a:lstStyle/>
          <a:p>
            <a:pPr algn="just"/>
            <a:r>
              <a:rPr lang="ro-RO" dirty="0"/>
              <a:t>De cele mai multe ori, când se fac referiri la un sistem de </a:t>
            </a:r>
            <a:r>
              <a:rPr lang="ro-RO" dirty="0" err="1"/>
              <a:t>operare,implicit</a:t>
            </a:r>
            <a:r>
              <a:rPr lang="ro-RO" dirty="0"/>
              <a:t> se fac trimiteri la conceptele de </a:t>
            </a:r>
            <a:r>
              <a:rPr lang="ro-RO" dirty="0">
                <a:solidFill>
                  <a:srgbClr val="00B0F0"/>
                </a:solidFill>
              </a:rPr>
              <a:t>program, </a:t>
            </a:r>
            <a:r>
              <a:rPr lang="ro-RO" dirty="0" err="1">
                <a:solidFill>
                  <a:srgbClr val="00B0F0"/>
                </a:solidFill>
              </a:rPr>
              <a:t>fişier</a:t>
            </a:r>
            <a:r>
              <a:rPr lang="ro-RO" dirty="0">
                <a:solidFill>
                  <a:srgbClr val="00B0F0"/>
                </a:solidFill>
              </a:rPr>
              <a:t>, proces, </a:t>
            </a:r>
            <a:r>
              <a:rPr lang="ro-RO" dirty="0" err="1">
                <a:solidFill>
                  <a:srgbClr val="00B0F0"/>
                </a:solidFill>
              </a:rPr>
              <a:t>device</a:t>
            </a:r>
            <a:r>
              <a:rPr lang="ro-RO" dirty="0">
                <a:solidFill>
                  <a:srgbClr val="00B0F0"/>
                </a:solidFill>
              </a:rPr>
              <a:t> </a:t>
            </a:r>
            <a:r>
              <a:rPr lang="ro-RO" dirty="0" err="1">
                <a:solidFill>
                  <a:srgbClr val="00B0F0"/>
                </a:solidFill>
              </a:rPr>
              <a:t>şi</a:t>
            </a:r>
            <a:r>
              <a:rPr lang="ro-RO" dirty="0">
                <a:solidFill>
                  <a:srgbClr val="00B0F0"/>
                </a:solidFill>
              </a:rPr>
              <a:t> drive.</a:t>
            </a:r>
          </a:p>
          <a:p>
            <a:pPr algn="just"/>
            <a:endParaRPr lang="ro-RO" dirty="0">
              <a:solidFill>
                <a:srgbClr val="00B0F0"/>
              </a:solidFill>
            </a:endParaRPr>
          </a:p>
          <a:p>
            <a:pPr algn="just"/>
            <a:r>
              <a:rPr lang="ro-RO" b="1" dirty="0">
                <a:solidFill>
                  <a:schemeClr val="accent1"/>
                </a:solidFill>
              </a:rPr>
              <a:t>Programul</a:t>
            </a:r>
            <a:r>
              <a:rPr lang="ro-RO" b="1" dirty="0">
                <a:solidFill>
                  <a:schemeClr val="accent4"/>
                </a:solidFill>
              </a:rPr>
              <a:t> – </a:t>
            </a:r>
            <a:r>
              <a:rPr lang="ro-RO" dirty="0"/>
              <a:t>reprezintă un ansamblu de </a:t>
            </a:r>
            <a:r>
              <a:rPr lang="ro-RO" dirty="0" err="1"/>
              <a:t>instrucţiuni</a:t>
            </a:r>
            <a:r>
              <a:rPr lang="ro-RO" dirty="0"/>
              <a:t>, scrise într-un limbaj de programare, care, executate cu ajutorul sistemelor de calcul, determină rezolvarea unei probleme. Rezultă că un program poate fi:</a:t>
            </a:r>
          </a:p>
          <a:p>
            <a:pPr algn="just"/>
            <a:endParaRPr lang="ro-RO" dirty="0"/>
          </a:p>
          <a:p>
            <a:pPr algn="just"/>
            <a:r>
              <a:rPr lang="ro-RO" i="1" dirty="0">
                <a:solidFill>
                  <a:schemeClr val="accent4"/>
                </a:solidFill>
              </a:rPr>
              <a:t>program sursă </a:t>
            </a:r>
            <a:r>
              <a:rPr lang="ro-RO" dirty="0"/>
              <a:t>– o </a:t>
            </a:r>
            <a:r>
              <a:rPr lang="ro-RO" dirty="0" err="1"/>
              <a:t>colecţie</a:t>
            </a:r>
            <a:r>
              <a:rPr lang="ro-RO" dirty="0"/>
              <a:t> de </a:t>
            </a:r>
            <a:r>
              <a:rPr lang="ro-RO" dirty="0" err="1"/>
              <a:t>instrucţiuni</a:t>
            </a:r>
            <a:r>
              <a:rPr lang="ro-RO" dirty="0"/>
              <a:t> </a:t>
            </a:r>
            <a:r>
              <a:rPr lang="ro-RO" dirty="0" err="1"/>
              <a:t>şi</a:t>
            </a:r>
            <a:r>
              <a:rPr lang="ro-RO" dirty="0"/>
              <a:t> </a:t>
            </a:r>
            <a:r>
              <a:rPr lang="ro-RO" dirty="0" err="1"/>
              <a:t>declaraţii</a:t>
            </a:r>
            <a:r>
              <a:rPr lang="ro-RO" dirty="0"/>
              <a:t> scrise într-un limbaj de programare;</a:t>
            </a:r>
          </a:p>
          <a:p>
            <a:pPr algn="just"/>
            <a:endParaRPr lang="ro-RO" dirty="0"/>
          </a:p>
          <a:p>
            <a:pPr algn="just"/>
            <a:r>
              <a:rPr lang="ro-RO" i="1" dirty="0">
                <a:solidFill>
                  <a:schemeClr val="accent4"/>
                </a:solidFill>
              </a:rPr>
              <a:t>program obiect – </a:t>
            </a:r>
            <a:r>
              <a:rPr lang="ro-RO" dirty="0"/>
              <a:t>rezultatul </a:t>
            </a:r>
            <a:r>
              <a:rPr lang="ro-RO" dirty="0" err="1"/>
              <a:t>acţiunii</a:t>
            </a:r>
            <a:r>
              <a:rPr lang="ro-RO" dirty="0"/>
              <a:t> compilatorului asupra programului sursă;</a:t>
            </a:r>
          </a:p>
          <a:p>
            <a:pPr algn="just"/>
            <a:endParaRPr lang="ro-RO" dirty="0"/>
          </a:p>
          <a:p>
            <a:pPr algn="just"/>
            <a:r>
              <a:rPr lang="ro-RO" i="1" dirty="0">
                <a:solidFill>
                  <a:schemeClr val="accent4"/>
                </a:solidFill>
              </a:rPr>
              <a:t>program executabil </a:t>
            </a:r>
            <a:r>
              <a:rPr lang="ro-RO" dirty="0"/>
              <a:t>- rezultatul traducerii formei obiect în limbaj </a:t>
            </a:r>
            <a:r>
              <a:rPr lang="ro-RO" dirty="0" err="1"/>
              <a:t>maşină</a:t>
            </a:r>
            <a:r>
              <a:rPr lang="ro-RO" dirty="0"/>
              <a:t>. </a:t>
            </a:r>
          </a:p>
          <a:p>
            <a:pPr algn="just"/>
            <a:r>
              <a:rPr lang="ro-RO" dirty="0"/>
              <a:t>Aceste programe sunt stocate sub formă de </a:t>
            </a:r>
            <a:r>
              <a:rPr lang="ro-RO" dirty="0" err="1"/>
              <a:t>fişiere</a:t>
            </a:r>
            <a:r>
              <a:rPr lang="ro-RO" dirty="0"/>
              <a:t>, pe suporturi de memorie externă.</a:t>
            </a:r>
            <a:endParaRPr lang="ru-RU" dirty="0"/>
          </a:p>
        </p:txBody>
      </p:sp>
    </p:spTree>
    <p:extLst>
      <p:ext uri="{BB962C8B-B14F-4D97-AF65-F5344CB8AC3E}">
        <p14:creationId xmlns:p14="http://schemas.microsoft.com/office/powerpoint/2010/main" val="79464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2D793B-8E38-4119-A422-A7F890F58144}"/>
              </a:ext>
            </a:extLst>
          </p:cNvPr>
          <p:cNvSpPr>
            <a:spLocks noGrp="1"/>
          </p:cNvSpPr>
          <p:nvPr>
            <p:ph type="title"/>
          </p:nvPr>
        </p:nvSpPr>
        <p:spPr>
          <a:xfrm>
            <a:off x="2895600" y="764373"/>
            <a:ext cx="8610600" cy="186972"/>
          </a:xfrm>
        </p:spPr>
        <p:txBody>
          <a:bodyPr>
            <a:normAutofit fontScale="90000"/>
          </a:bodyPr>
          <a:lstStyle/>
          <a:p>
            <a:r>
              <a:rPr lang="ro-RO" dirty="0"/>
              <a:t>  </a:t>
            </a:r>
            <a:endParaRPr lang="ru-RU" dirty="0"/>
          </a:p>
        </p:txBody>
      </p:sp>
      <p:sp>
        <p:nvSpPr>
          <p:cNvPr id="3" name="Объект 2">
            <a:extLst>
              <a:ext uri="{FF2B5EF4-FFF2-40B4-BE49-F238E27FC236}">
                <a16:creationId xmlns:a16="http://schemas.microsoft.com/office/drawing/2014/main" id="{9A99B961-6A7C-4D08-8787-C7615085E1E3}"/>
              </a:ext>
            </a:extLst>
          </p:cNvPr>
          <p:cNvSpPr>
            <a:spLocks noGrp="1"/>
          </p:cNvSpPr>
          <p:nvPr>
            <p:ph idx="1"/>
          </p:nvPr>
        </p:nvSpPr>
        <p:spPr>
          <a:xfrm>
            <a:off x="685800" y="1283856"/>
            <a:ext cx="10820400" cy="4934830"/>
          </a:xfrm>
        </p:spPr>
        <p:txBody>
          <a:bodyPr>
            <a:normAutofit fontScale="92500"/>
          </a:bodyPr>
          <a:lstStyle/>
          <a:p>
            <a:pPr algn="just">
              <a:lnSpc>
                <a:spcPct val="130000"/>
              </a:lnSpc>
            </a:pPr>
            <a:r>
              <a:rPr lang="ro-RO" b="1" dirty="0" err="1">
                <a:solidFill>
                  <a:schemeClr val="accent1"/>
                </a:solidFill>
              </a:rPr>
              <a:t>Fişierul</a:t>
            </a:r>
            <a:r>
              <a:rPr lang="ro-RO" dirty="0"/>
              <a:t> este o </a:t>
            </a:r>
            <a:r>
              <a:rPr lang="ro-RO" dirty="0" err="1"/>
              <a:t>colecţie</a:t>
            </a:r>
            <a:r>
              <a:rPr lang="ro-RO" dirty="0"/>
              <a:t> de date </a:t>
            </a:r>
            <a:r>
              <a:rPr lang="ro-RO" dirty="0" err="1"/>
              <a:t>şi</a:t>
            </a:r>
            <a:r>
              <a:rPr lang="ro-RO" dirty="0"/>
              <a:t> </a:t>
            </a:r>
            <a:r>
              <a:rPr lang="ro-RO" dirty="0" err="1"/>
              <a:t>informaţii</a:t>
            </a:r>
            <a:r>
              <a:rPr lang="ro-RO" dirty="0"/>
              <a:t>, stocate pe suporturi de memorie externă: hard disc(HD), flash drive. Conceptul de </a:t>
            </a:r>
            <a:r>
              <a:rPr lang="ro-RO" dirty="0" err="1"/>
              <a:t>fişier</a:t>
            </a:r>
            <a:r>
              <a:rPr lang="ro-RO" dirty="0"/>
              <a:t> reprezintă elementul fundamental al organizării </a:t>
            </a:r>
            <a:r>
              <a:rPr lang="ro-RO" dirty="0" err="1"/>
              <a:t>informaţiei</a:t>
            </a:r>
            <a:r>
              <a:rPr lang="ro-RO" dirty="0"/>
              <a:t>, </a:t>
            </a:r>
            <a:r>
              <a:rPr lang="ro-RO" dirty="0" err="1"/>
              <a:t>şi</a:t>
            </a:r>
            <a:r>
              <a:rPr lang="ro-RO" dirty="0"/>
              <a:t> asupra căruia sistemul operează prin intermediul comenzilor (directe sau indirecte) </a:t>
            </a:r>
            <a:r>
              <a:rPr lang="ro-RO" dirty="0" err="1"/>
              <a:t>şi</a:t>
            </a:r>
            <a:r>
              <a:rPr lang="ro-RO" dirty="0"/>
              <a:t> a utilitarelor. Sistemul de operare gestionează întregul sistem de </a:t>
            </a:r>
            <a:r>
              <a:rPr lang="ro-RO" dirty="0" err="1"/>
              <a:t>fişiere</a:t>
            </a:r>
            <a:r>
              <a:rPr lang="ro-RO" dirty="0"/>
              <a:t> create pe HD, printr-o organizare de tip arborescent cu un număr mare de niveluri. Identificarea unui </a:t>
            </a:r>
            <a:r>
              <a:rPr lang="ro-RO" dirty="0" err="1"/>
              <a:t>fişier</a:t>
            </a:r>
            <a:r>
              <a:rPr lang="ro-RO" dirty="0"/>
              <a:t> se realizează prin </a:t>
            </a:r>
            <a:r>
              <a:rPr lang="ro-RO" dirty="0" err="1"/>
              <a:t>aşa</a:t>
            </a:r>
            <a:r>
              <a:rPr lang="ro-RO" dirty="0"/>
              <a:t>-numitul specificator de </a:t>
            </a:r>
            <a:r>
              <a:rPr lang="ro-RO" dirty="0" err="1"/>
              <a:t>fişier</a:t>
            </a:r>
            <a:r>
              <a:rPr lang="ro-RO" dirty="0"/>
              <a:t> format, din punct de vedere lexical, din două </a:t>
            </a:r>
            <a:r>
              <a:rPr lang="ro-RO" dirty="0" err="1"/>
              <a:t>părţi</a:t>
            </a:r>
            <a:r>
              <a:rPr lang="ro-RO" dirty="0"/>
              <a:t>: numele </a:t>
            </a:r>
            <a:r>
              <a:rPr lang="ro-RO" dirty="0" err="1"/>
              <a:t>fişierului</a:t>
            </a:r>
            <a:r>
              <a:rPr lang="ro-RO" dirty="0"/>
              <a:t> (file </a:t>
            </a:r>
            <a:r>
              <a:rPr lang="ro-RO" dirty="0" err="1"/>
              <a:t>name</a:t>
            </a:r>
            <a:r>
              <a:rPr lang="ro-RO" dirty="0"/>
              <a:t>) </a:t>
            </a:r>
            <a:r>
              <a:rPr lang="ro-RO" dirty="0" err="1"/>
              <a:t>şi</a:t>
            </a:r>
            <a:r>
              <a:rPr lang="ro-RO" dirty="0"/>
              <a:t> extensia (</a:t>
            </a:r>
            <a:r>
              <a:rPr lang="ro-RO" dirty="0" err="1"/>
              <a:t>extension</a:t>
            </a:r>
            <a:r>
              <a:rPr lang="ro-RO" dirty="0"/>
              <a:t>) acestuia.</a:t>
            </a:r>
          </a:p>
          <a:p>
            <a:pPr algn="just">
              <a:lnSpc>
                <a:spcPct val="130000"/>
              </a:lnSpc>
            </a:pPr>
            <a:r>
              <a:rPr lang="ro-RO" b="1" dirty="0">
                <a:solidFill>
                  <a:schemeClr val="accent1"/>
                </a:solidFill>
              </a:rPr>
              <a:t>Procesele /</a:t>
            </a:r>
            <a:r>
              <a:rPr lang="ro-RO" b="1" dirty="0" err="1">
                <a:solidFill>
                  <a:schemeClr val="accent1"/>
                </a:solidFill>
              </a:rPr>
              <a:t>Tasks</a:t>
            </a:r>
            <a:r>
              <a:rPr lang="ro-RO" b="1" dirty="0">
                <a:solidFill>
                  <a:schemeClr val="accent1"/>
                </a:solidFill>
              </a:rPr>
              <a:t> </a:t>
            </a:r>
            <a:r>
              <a:rPr lang="ro-RO" dirty="0"/>
              <a:t>(sarcini /</a:t>
            </a:r>
            <a:r>
              <a:rPr lang="ro-RO" dirty="0" err="1"/>
              <a:t>acţiuni</a:t>
            </a:r>
            <a:r>
              <a:rPr lang="ro-RO" dirty="0"/>
              <a:t>) sunt programe executabile, gestionate de unitatea centrală, memoria internă </a:t>
            </a:r>
            <a:r>
              <a:rPr lang="ro-RO" dirty="0" err="1"/>
              <a:t>şi</a:t>
            </a:r>
            <a:r>
              <a:rPr lang="ro-RO" dirty="0"/>
              <a:t> dispozitivele de intrare /</a:t>
            </a:r>
            <a:r>
              <a:rPr lang="ro-RO" dirty="0" err="1"/>
              <a:t>ieşire</a:t>
            </a:r>
            <a:r>
              <a:rPr lang="ro-RO" dirty="0"/>
              <a:t>, conform cu </a:t>
            </a:r>
            <a:r>
              <a:rPr lang="ro-RO" dirty="0" err="1"/>
              <a:t>funcţiile</a:t>
            </a:r>
            <a:r>
              <a:rPr lang="ro-RO" dirty="0"/>
              <a:t> sistemului de operare instalat pe sistemul de calcul.</a:t>
            </a:r>
            <a:endParaRPr lang="ru-RU" dirty="0"/>
          </a:p>
        </p:txBody>
      </p:sp>
    </p:spTree>
    <p:extLst>
      <p:ext uri="{BB962C8B-B14F-4D97-AF65-F5344CB8AC3E}">
        <p14:creationId xmlns:p14="http://schemas.microsoft.com/office/powerpoint/2010/main" val="1103977850"/>
      </p:ext>
    </p:extLst>
  </p:cSld>
  <p:clrMapOvr>
    <a:masterClrMapping/>
  </p:clrMapOvr>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След самолета</Template>
  <TotalTime>127</TotalTime>
  <Words>2279</Words>
  <Application>Microsoft Office PowerPoint</Application>
  <PresentationFormat>Широкоэкранный</PresentationFormat>
  <Paragraphs>107</Paragraphs>
  <Slides>25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-apple-system</vt:lpstr>
      <vt:lpstr>Arial</vt:lpstr>
      <vt:lpstr>Century Gothic</vt:lpstr>
      <vt:lpstr>Helvetica Neue</vt:lpstr>
      <vt:lpstr>Roboto</vt:lpstr>
      <vt:lpstr>Tahoma</vt:lpstr>
      <vt:lpstr>Verdana</vt:lpstr>
      <vt:lpstr>След самолета</vt:lpstr>
      <vt:lpstr>Sisteme de operare - Prezentare generală.  caracteristici, structura,  clasificare,  funcții</vt:lpstr>
      <vt:lpstr>Prezentarea generala a sistemelor de operare </vt:lpstr>
      <vt:lpstr>Componentele sistemului de operare </vt:lpstr>
      <vt:lpstr>Operațiile sistemului de operare </vt:lpstr>
      <vt:lpstr>Încărcarea sistemului de operare </vt:lpstr>
      <vt:lpstr>   </vt:lpstr>
      <vt:lpstr>Modulul ROM-BIOS </vt:lpstr>
      <vt:lpstr>  concepte folosite în  sistemelor de operare</vt:lpstr>
      <vt:lpstr>  </vt:lpstr>
      <vt:lpstr>     </vt:lpstr>
      <vt:lpstr>Caracteristici ale sistemelor de operare</vt:lpstr>
      <vt:lpstr>  </vt:lpstr>
      <vt:lpstr>   </vt:lpstr>
      <vt:lpstr>SO  trebuie să posede următoarele caracteristici</vt:lpstr>
      <vt:lpstr>   </vt:lpstr>
      <vt:lpstr>Funcțiile principale ale unui sistem de operare</vt:lpstr>
      <vt:lpstr>1- Managementul proceselor</vt:lpstr>
      <vt:lpstr>2- Gestionarea memoriei principale</vt:lpstr>
      <vt:lpstr>4- Gestionarea sistemului de intrare și ieșire</vt:lpstr>
      <vt:lpstr>5- Registrul sistemului de fișiere</vt:lpstr>
      <vt:lpstr>6- Securitate</vt:lpstr>
      <vt:lpstr>7- Comunicarea între elemente și aplicații</vt:lpstr>
      <vt:lpstr>8- Raportați starea sistemului</vt:lpstr>
      <vt:lpstr>9- Managementul resurselor</vt:lpstr>
      <vt:lpstr>10- Administrarea utilizatorilor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Sisteme de operare - Prezentare generală.  caracteristici, structura,  clasificare,  funcții</dc:title>
  <dc:creator>Lilia Rotaru</dc:creator>
  <cp:lastModifiedBy>Lilia Rotaru</cp:lastModifiedBy>
  <cp:revision>4</cp:revision>
  <dcterms:created xsi:type="dcterms:W3CDTF">2023-09-06T18:56:28Z</dcterms:created>
  <dcterms:modified xsi:type="dcterms:W3CDTF">2023-09-06T21:04:12Z</dcterms:modified>
</cp:coreProperties>
</file>