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73E3-80EB-4C07-A0CD-369B1EE9A18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5429-D70E-4C46-9682-AB251AABBDF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49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73E3-80EB-4C07-A0CD-369B1EE9A18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5429-D70E-4C46-9682-AB251AABBD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69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73E3-80EB-4C07-A0CD-369B1EE9A18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5429-D70E-4C46-9682-AB251AABBD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65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73E3-80EB-4C07-A0CD-369B1EE9A18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5429-D70E-4C46-9682-AB251AABBD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61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73E3-80EB-4C07-A0CD-369B1EE9A18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5429-D70E-4C46-9682-AB251AABBDF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09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73E3-80EB-4C07-A0CD-369B1EE9A18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5429-D70E-4C46-9682-AB251AABBD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78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73E3-80EB-4C07-A0CD-369B1EE9A18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5429-D70E-4C46-9682-AB251AABBD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73E3-80EB-4C07-A0CD-369B1EE9A18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5429-D70E-4C46-9682-AB251AABBD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80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73E3-80EB-4C07-A0CD-369B1EE9A18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5429-D70E-4C46-9682-AB251AABBD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4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55273E3-80EB-4C07-A0CD-369B1EE9A18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E45429-D70E-4C46-9682-AB251AABBD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90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73E3-80EB-4C07-A0CD-369B1EE9A18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5429-D70E-4C46-9682-AB251AABBD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97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55273E3-80EB-4C07-A0CD-369B1EE9A18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E45429-D70E-4C46-9682-AB251AABBDF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67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featur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%3cuser_name%3e/%3crepository_name%3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-scm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65F97-1349-4CDD-A9D9-67FFE4CE7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1"/>
            <a:ext cx="10058400" cy="4302575"/>
          </a:xfrm>
        </p:spPr>
        <p:txBody>
          <a:bodyPr/>
          <a:lstStyle/>
          <a:p>
            <a:pPr algn="ctr"/>
            <a:r>
              <a:rPr lang="ro-RO" b="1" i="0" cap="all" dirty="0">
                <a:effectLst/>
                <a:latin typeface="Open Sans" panose="020B0606030504020204" pitchFamily="34" charset="0"/>
              </a:rPr>
              <a:t>GIT - CONCEPTE DE BAZA</a:t>
            </a:r>
            <a:br>
              <a:rPr lang="ro-RO" b="1" i="0" cap="all" dirty="0">
                <a:effectLst/>
                <a:latin typeface="Open Sans" panose="020B0606030504020204" pitchFamily="34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6E79FB-3CFC-485C-8604-B11CB0CBE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959926"/>
            <a:ext cx="10058400" cy="638693"/>
          </a:xfrm>
        </p:spPr>
        <p:txBody>
          <a:bodyPr/>
          <a:lstStyle/>
          <a:p>
            <a:r>
              <a:rPr lang="ro-RO" dirty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380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603888-F6CB-4319-9485-6DADA33D9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3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Securitate</a:t>
            </a:r>
            <a:br>
              <a:rPr lang="ro-RO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14C1FE-9F25-498F-A911-6C24AFAF0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30037"/>
            <a:ext cx="10058400" cy="4895272"/>
          </a:xfrm>
        </p:spPr>
        <p:txBody>
          <a:bodyPr>
            <a:normAutofit/>
          </a:bodyPr>
          <a:lstStyle/>
          <a:p>
            <a:pPr algn="just" fontAlgn="base">
              <a:buFont typeface="Arial" panose="020B0604020202020204" pitchFamily="34" charset="0"/>
              <a:buChar char="•"/>
            </a:pP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fost proiectat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avand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 prioritate integritatea codului sursa gestionat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endParaRPr lang="ro-RO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Continutul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fisierelor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relatiile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dintre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fisiere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 directoare, versiuni,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taguri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commit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-uri, toate aceste obiecte din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repository-ul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sunt securizate cu un algoritm de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hash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securizat criptografic numit SHA1. Aceasta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protejeaza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codul si istoricul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modificarilor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impotriva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schimbarilor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accidentale, cat si a celor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rau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intentionate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 asigura ca istoricul poate fi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urmarit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integral.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endParaRPr lang="ro-RO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puteti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fi sigur ca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aveti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istoric de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continut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autentic al codului sursa.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endParaRPr lang="ro-RO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Alte sisteme de control al versiunii nu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detin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protectie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impotriva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modificarilor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secrete la o data ulterioara. Aceasta poate fi o vulnerabilitate serioasa a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securitatii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informatiilor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pentru orice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organizatie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care se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bazeaza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 dezvoltarea de software.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376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3501BF-28ED-49E6-A0DA-D99F48DF8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17324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Flexibilitate</a:t>
            </a:r>
            <a:br>
              <a:rPr lang="ro-RO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551D34-F8FC-4CAA-A460-AB834F529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90255"/>
            <a:ext cx="10058400" cy="4178839"/>
          </a:xfrm>
        </p:spPr>
        <p:txBody>
          <a:bodyPr>
            <a:normAutofit/>
          </a:bodyPr>
          <a:lstStyle/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Git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este flexibil in mai multe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privinte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: in sprijinul diferitelor tipuri de fluxuri de lucru neliniare de dezvoltare, in eficienta sa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atat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in proiecte mici, cat si in proiecte mari si in compatibilitatea sa cu multe sisteme si protocoale existente.</a:t>
            </a:r>
          </a:p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o-RO" b="0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Este proiectat sa suporte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branch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-urile noi si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tag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-urile, iar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operatiunile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care le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afecteaza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pe acestea (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imbinare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, revenirea) sunt stocate de asemenea in istoricul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schimbarilor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. Nu toate sistemele de control al versiunilor prezinta acest nivel avansat de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tracking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532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173165-DBCC-4AF2-8D20-4615F1AA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Termeni de bază în </a:t>
            </a:r>
            <a:r>
              <a:rPr lang="ro-RO" dirty="0" err="1"/>
              <a:t>Git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D9DF5B-E8C0-46E2-8607-3EE2668E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- </a:t>
            </a:r>
            <a:r>
              <a:rPr lang="ro-RO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repository</a:t>
            </a:r>
            <a:r>
              <a:rPr lang="ro-RO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o-RO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</a:t>
            </a:r>
            <a:r>
              <a:rPr lang="ro-RO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un folder cu proiectul, unde se află fișierele, pictogramele programului, diverse imagini. În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GitHub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fiecare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are o pagină cu o descriere a proiectului.</a:t>
            </a:r>
            <a:r>
              <a:rPr lang="ro-RO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o-RO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o-RO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ro-RO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 copie a proiectului în cadrul </a:t>
            </a:r>
            <a:r>
              <a:rPr lang="ro-RO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repository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-lui. Există o ramură principală a proiectului, sau </a:t>
            </a:r>
            <a:r>
              <a:rPr lang="ro-RO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Dar orice dezvoltator poate copia proiectul în ramura sa și poate lucra la o parte din el fără a atinge codul sursă și fără a deranja alți dezvoltatori. Ramurile sunt independente unele de altele, dar pot fi îmbinate (merge), chiar dacă există o diferență în cod.</a:t>
            </a:r>
            <a:endParaRPr lang="ro-RO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</a:t>
            </a: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lonarea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 - copierea unui depozit de pe </a:t>
            </a:r>
            <a:r>
              <a:rPr lang="ro-RO" dirty="0" err="1">
                <a:latin typeface="Arial" panose="020B0604020202020204" pitchFamily="34" charset="0"/>
                <a:cs typeface="Arial" panose="020B0604020202020204" pitchFamily="34" charset="0"/>
              </a:rPr>
              <a:t>GitHub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 pe hard disk. Când se clonează (</a:t>
            </a:r>
            <a:r>
              <a:rPr lang="ro-RO" dirty="0" err="1">
                <a:latin typeface="Arial" panose="020B0604020202020204" pitchFamily="34" charset="0"/>
                <a:cs typeface="Arial" panose="020B0604020202020204" pitchFamily="34" charset="0"/>
              </a:rPr>
              <a:t>cloning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) pe un computer, se scrie întregul istoric al versiunilor, toate ramurile. Dacă cineva face modificări în depozit, le vei primi și tu. Simpla copiere a unor astfel de oportunități nu dă.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23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2A51A5-B860-4FE7-8DB2-986ADD48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pPr algn="ctr"/>
            <a:r>
              <a:rPr lang="ro-RO" sz="2800" dirty="0">
                <a:latin typeface="Arial" panose="020B0604020202020204" pitchFamily="34" charset="0"/>
                <a:cs typeface="Arial" panose="020B0604020202020204" pitchFamily="34" charset="0"/>
              </a:rPr>
              <a:t>continuare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65FDA6-372E-4E2B-852A-5D861FB18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28436"/>
            <a:ext cx="10058400" cy="479367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ro-RO" dirty="0"/>
              <a:t>- </a:t>
            </a:r>
            <a:r>
              <a:rPr lang="ro-RO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</a:t>
            </a:r>
            <a:r>
              <a:rPr lang="ro-RO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efectuarea de modificări în depozit, astfel încât alți dezvoltatori să le poată vedea. Fiecare </a:t>
            </a:r>
            <a:r>
              <a:rPr lang="ro-RO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</a:t>
            </a:r>
            <a:r>
              <a:rPr lang="ro-RO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un marcaj de timp și un  </a:t>
            </a:r>
            <a:r>
              <a:rPr lang="ro-RO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</a:t>
            </a:r>
            <a:r>
              <a:rPr lang="ro-RO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cod.</a:t>
            </a:r>
          </a:p>
          <a:p>
            <a:pPr>
              <a:lnSpc>
                <a:spcPct val="100000"/>
              </a:lnSpc>
            </a:pPr>
            <a:r>
              <a:rPr lang="ro-RO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Fork</a:t>
            </a:r>
            <a:r>
              <a:rPr lang="ro-RO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copierea unui depozit, de obicei al altcuiva, pentru a continua dezvoltarea pe o cale diferită. Se întâmplă adesea în proiecte open </a:t>
            </a:r>
            <a:r>
              <a:rPr lang="ro-RO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o-RO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ro-RO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r>
              <a:rPr lang="ro-RO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it-IT" sz="2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ro-RO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referință la ultimul commit in branch-ul curent</a:t>
            </a:r>
          </a:p>
          <a:p>
            <a:pPr>
              <a:lnSpc>
                <a:spcPct val="100000"/>
              </a:lnSpc>
            </a:pPr>
            <a:r>
              <a:rPr lang="ro-RO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pull</a:t>
            </a:r>
            <a:r>
              <a:rPr lang="ro-RO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ro-RO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 cerere de extragere este o propunere către autorul proiectului pentru ca îmbunătățirile tale să fie încărcate în depozitul original.</a:t>
            </a:r>
          </a:p>
          <a:p>
            <a:pPr algn="l"/>
            <a:r>
              <a:rPr lang="ro-RO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Repozitory</a:t>
            </a:r>
            <a:r>
              <a:rPr lang="ro-RO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remote</a:t>
            </a:r>
            <a:r>
              <a:rPr lang="ro-RO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ro-RO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 amplasat pe un server „central” și poate fi</a:t>
            </a:r>
            <a:r>
              <a:rPr lang="ro-RO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accesat de </a:t>
            </a:r>
            <a:r>
              <a:rPr lang="ro-RO" sz="22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toti</a:t>
            </a:r>
            <a:r>
              <a:rPr lang="ro-RO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2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utilizatori.Nu</a:t>
            </a:r>
            <a:r>
              <a:rPr lang="ro-RO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este pe local la fiecare </a:t>
            </a:r>
            <a:r>
              <a:rPr lang="ro-RO" sz="22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  <a:r>
              <a:rPr lang="ro-RO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și orice modificare se face prin</a:t>
            </a:r>
            <a:r>
              <a:rPr lang="ro-RO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commit</a:t>
            </a:r>
            <a:r>
              <a:rPr lang="ro-RO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și </a:t>
            </a:r>
            <a:r>
              <a:rPr lang="ro-RO" sz="2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push</a:t>
            </a:r>
            <a:r>
              <a:rPr lang="ro-RO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ro-RO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Repozitory</a:t>
            </a:r>
            <a:r>
              <a:rPr lang="ro-RO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local </a:t>
            </a:r>
            <a:r>
              <a:rPr lang="ro-RO" sz="2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 pe local și conține toate fișierele, istoria și reprezintă una din caracteristicile cheie ale unui sistem DCVS.</a:t>
            </a:r>
          </a:p>
          <a:p>
            <a:br>
              <a:rPr lang="ro-RO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</a:br>
            <a:endParaRPr lang="ro-RO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ro-RO" b="0" i="0" dirty="0">
                <a:solidFill>
                  <a:srgbClr val="000000"/>
                </a:solidFill>
                <a:effectLst/>
                <a:latin typeface="ff4"/>
              </a:rPr>
              <a:t> </a:t>
            </a:r>
            <a:endParaRPr lang="ro-RO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>
              <a:lnSpc>
                <a:spcPct val="100000"/>
              </a:lnSpc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590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AC8F1D-F30E-44DB-9F63-76FC2A210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18924"/>
          </a:xfrm>
        </p:spPr>
        <p:txBody>
          <a:bodyPr/>
          <a:lstStyle/>
          <a:p>
            <a:pPr algn="ctr"/>
            <a:r>
              <a:rPr lang="ro-RO" sz="3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Operatiuni</a:t>
            </a:r>
            <a:r>
              <a:rPr lang="ro-RO" sz="3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baza </a:t>
            </a:r>
            <a:r>
              <a:rPr lang="ro-RO" sz="3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br>
              <a:rPr lang="ro-RO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D496B2-7247-45F7-A211-649C705D0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Initialize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crearea unui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repository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adaugarea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unuia sau a mai multor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fisiere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în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ro-RO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Commit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(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aduceti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modificari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-ului</a:t>
            </a:r>
            <a:r>
              <a:rPr lang="ro-RO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  <a:endParaRPr lang="ro-RO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Pull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(aduceți 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mbinați modificările de pe serverul de la distanta in directorul local de lucru)</a:t>
            </a:r>
          </a:p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Push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trimiteti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modificari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-ului principal al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repository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-ului)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13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FF07B1-3994-4869-8CD7-2435EBFD9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37397"/>
          </a:xfrm>
        </p:spPr>
        <p:txBody>
          <a:bodyPr/>
          <a:lstStyle/>
          <a:p>
            <a:pPr algn="ctr"/>
            <a:r>
              <a:rPr lang="ro-RO" sz="3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Operatiuni</a:t>
            </a:r>
            <a:r>
              <a:rPr lang="ro-RO" sz="3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avansate </a:t>
            </a:r>
            <a:r>
              <a:rPr lang="ro-RO" sz="3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br>
              <a:rPr lang="ro-RO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F040CA-1EEB-4745-BB9A-667972FCE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27200"/>
            <a:ext cx="10058400" cy="4141894"/>
          </a:xfrm>
        </p:spPr>
        <p:txBody>
          <a:bodyPr/>
          <a:lstStyle/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Branching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pointere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specifice unui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commit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Merging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(combinarea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schimbarilor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efectuate pe mai multe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-uri)</a:t>
            </a:r>
          </a:p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Rebasing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(integrarea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modificarilor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la un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 altul)</a:t>
            </a:r>
          </a:p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o-RO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>
              <a:lnSpc>
                <a:spcPct val="150000"/>
              </a:lnSpc>
            </a:pP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Daca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utilizati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 un computer care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ruleaza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Windows, este recomandat sa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utilizati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Bash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interfata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care va permite executarea liniilor de comanda pe Windows, in plus,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ofera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functii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rulare a scripturilor automate.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809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C05A0-9B7D-4B11-AF5A-18BC05D7E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3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Cum </a:t>
            </a:r>
            <a:r>
              <a:rPr lang="ro-RO" sz="3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functioneaza</a:t>
            </a:r>
            <a:r>
              <a:rPr lang="ro-RO" sz="3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3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br>
              <a:rPr lang="ro-RO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7F3225-D0A5-4CE5-8B34-598344289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76218"/>
            <a:ext cx="10058400" cy="4492876"/>
          </a:xfrm>
        </p:spPr>
        <p:txBody>
          <a:bodyPr>
            <a:normAutofit/>
          </a:bodyPr>
          <a:lstStyle/>
          <a:p>
            <a:pPr algn="l" fontAlgn="base"/>
            <a:r>
              <a:rPr lang="ro-RO" dirty="0">
                <a:solidFill>
                  <a:schemeClr val="tx1"/>
                </a:solidFill>
                <a:latin typeface="Open Sans" panose="020B0606030504020204" pitchFamily="34" charset="0"/>
              </a:rPr>
              <a:t>O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prezentare sumara a modului in care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functioneaza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Git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:</a:t>
            </a:r>
          </a:p>
          <a:p>
            <a:pPr algn="l" fontAlgn="base">
              <a:buFont typeface="+mj-lt"/>
              <a:buAutoNum type="arabicPeriod"/>
            </a:pP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Creati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un „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repository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” (proiect) cu un instrument de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gazduire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git</a:t>
            </a:r>
            <a:r>
              <a:rPr lang="ro-RO" dirty="0">
                <a:solidFill>
                  <a:schemeClr val="tx1"/>
                </a:solidFill>
                <a:latin typeface="Open Sans" panose="020B0606030504020204" pitchFamily="34" charset="0"/>
              </a:rPr>
              <a:t>.</a:t>
            </a:r>
            <a:endParaRPr lang="ro-RO" b="0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  <a:p>
            <a:pPr algn="l" fontAlgn="base">
              <a:buFont typeface="+mj-lt"/>
              <a:buAutoNum type="arabicPeriod"/>
            </a:pP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Copiati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(sau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clonati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)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repository-ul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pe computerul dvs. local</a:t>
            </a:r>
          </a:p>
          <a:p>
            <a:pPr algn="l" fontAlgn="base">
              <a:buFont typeface="+mj-lt"/>
              <a:buAutoNum type="arabicPeriod"/>
            </a:pP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Adaugati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un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fisier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la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repo-ul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local si „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comiteti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” (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salvati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)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modificarile</a:t>
            </a:r>
            <a:endParaRPr lang="ro-RO" b="0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  <a:p>
            <a:pPr algn="l" fontAlgn="base">
              <a:buFont typeface="+mj-lt"/>
              <a:buAutoNum type="arabicPeriod"/>
            </a:pP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„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Trimiteti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” (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push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)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modificarile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la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branch-ul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principal</a:t>
            </a:r>
          </a:p>
          <a:p>
            <a:pPr algn="l" fontAlgn="base">
              <a:buFont typeface="+mj-lt"/>
              <a:buAutoNum type="arabicPeriod"/>
            </a:pP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Faceti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o modificare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fisierului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cu un instrument de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gazduire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git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si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comiteti</a:t>
            </a:r>
            <a:endParaRPr lang="ro-RO" b="0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  <a:p>
            <a:pPr algn="l" fontAlgn="base">
              <a:buFont typeface="+mj-lt"/>
              <a:buAutoNum type="arabicPeriod"/>
            </a:pP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„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Aduceti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” (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pull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)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modificarile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pe computerul local</a:t>
            </a:r>
          </a:p>
          <a:p>
            <a:pPr algn="l" fontAlgn="base">
              <a:buFont typeface="+mj-lt"/>
              <a:buAutoNum type="arabicPeriod"/>
            </a:pP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Creati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un „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branch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” (versiune),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faceti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o modificare,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comiteti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modificarea</a:t>
            </a:r>
          </a:p>
          <a:p>
            <a:pPr algn="l" fontAlgn="base">
              <a:buFont typeface="+mj-lt"/>
              <a:buAutoNum type="arabicPeriod"/>
            </a:pP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Deschideti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un „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pull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request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” (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propuneti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modificari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la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branch-ul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principal)</a:t>
            </a:r>
          </a:p>
          <a:p>
            <a:pPr algn="l" fontAlgn="base">
              <a:buFont typeface="+mj-lt"/>
              <a:buAutoNum type="arabicPeriod"/>
            </a:pP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„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Imbinati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” (merge)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branch-ul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cu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branch-ul</a:t>
            </a:r>
            <a:r>
              <a:rPr lang="ro-RO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principal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698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8B724-B2BA-4CFB-A4F2-34C593FDF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9470"/>
          </a:xfrm>
        </p:spPr>
        <p:txBody>
          <a:bodyPr>
            <a:normAutofit/>
          </a:bodyPr>
          <a:lstStyle/>
          <a:p>
            <a:pPr algn="ctr"/>
            <a:r>
              <a:rPr lang="ro-RO" sz="3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 este </a:t>
            </a:r>
            <a:r>
              <a:rPr lang="ro-RO" sz="3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GitHub</a:t>
            </a:r>
            <a:r>
              <a:rPr lang="ro-RO" sz="3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DA7EA1-326B-4257-BDA4-9450904D2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GitHub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 - este o platformă care ne oferă </a:t>
            </a:r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Git-ul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 ca și serviciu web. </a:t>
            </a:r>
          </a:p>
          <a:p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Astfel,  putem să ne salvăm </a:t>
            </a:r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repo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-urile online, și să avem un link de acces la ele oricând avem nevoie. </a:t>
            </a:r>
          </a:p>
          <a:p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Desigur, există multe alte </a:t>
            </a:r>
            <a:r>
              <a:rPr lang="ro-RO" b="1" i="0" u="none" strike="noStrike" dirty="0" err="1">
                <a:solidFill>
                  <a:srgbClr val="090A0B"/>
                </a:solidFill>
                <a:effectLst/>
                <a:latin typeface="inherit"/>
                <a:hlinkClick r:id="rId2"/>
              </a:rPr>
              <a:t>feature</a:t>
            </a:r>
            <a:r>
              <a:rPr lang="ro-RO" b="1" i="0" u="none" strike="noStrike" dirty="0">
                <a:solidFill>
                  <a:srgbClr val="090A0B"/>
                </a:solidFill>
                <a:effectLst/>
                <a:latin typeface="inherit"/>
                <a:hlinkClick r:id="rId2"/>
              </a:rPr>
              <a:t>-uri interesante și folositoare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 pe care </a:t>
            </a:r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GitHub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 le oferă.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31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A7658-EB0C-4518-B4F5-AAE127867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489252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200" dirty="0">
                <a:latin typeface="Arial" panose="020B0604020202020204" pitchFamily="34" charset="0"/>
                <a:cs typeface="Arial" panose="020B0604020202020204" pitchFamily="34" charset="0"/>
              </a:rPr>
              <a:t>Crearea </a:t>
            </a:r>
            <a:r>
              <a:rPr lang="ro-RO" sz="3200" i="0" dirty="0">
                <a:solidFill>
                  <a:srgbClr val="3C484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unui </a:t>
            </a:r>
            <a:r>
              <a:rPr lang="ro-RO" sz="3200" i="0" dirty="0" err="1">
                <a:solidFill>
                  <a:srgbClr val="3C484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repository</a:t>
            </a:r>
            <a:r>
              <a:rPr lang="ro-RO" sz="3200" i="0" dirty="0">
                <a:solidFill>
                  <a:srgbClr val="3C484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nou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01B97A-E3F5-4462-87FE-B6D9E027A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90254"/>
            <a:ext cx="10058400" cy="4498109"/>
          </a:xfrm>
        </p:spPr>
        <p:txBody>
          <a:bodyPr/>
          <a:lstStyle/>
          <a:p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După ce ne facem un cont pe </a:t>
            </a:r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GitHub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, putem să adăugăm un </a:t>
            </a:r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repo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 nou folosind butonul de </a:t>
            </a:r>
            <a:r>
              <a:rPr lang="ro-RO" b="1" i="0" dirty="0">
                <a:solidFill>
                  <a:srgbClr val="090A0B"/>
                </a:solidFill>
                <a:effectLst/>
                <a:latin typeface="Georgia" panose="02040502050405020303" pitchFamily="18" charset="0"/>
              </a:rPr>
              <a:t>New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 de pe prima pagină, și după ce îi dăm un nume, ne va apărea o pagină care descrie cum să procedăm mai departe.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4F904C1-9481-4763-AB89-555896D3F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3214255"/>
            <a:ext cx="962025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55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102918-1146-49F3-9879-5798B88D0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44670"/>
          </a:xfrm>
        </p:spPr>
        <p:txBody>
          <a:bodyPr>
            <a:normAutofit/>
          </a:bodyPr>
          <a:lstStyle/>
          <a:p>
            <a:pPr algn="ctr"/>
            <a:r>
              <a:rPr lang="ro-RO" sz="3200" dirty="0">
                <a:latin typeface="Arial" panose="020B0604020202020204" pitchFamily="34" charset="0"/>
                <a:cs typeface="Arial" panose="020B0604020202020204" pitchFamily="34" charset="0"/>
              </a:rPr>
              <a:t>Legătura </a:t>
            </a:r>
            <a:r>
              <a:rPr lang="ro-RO" sz="3200" dirty="0" err="1">
                <a:latin typeface="Arial" panose="020B0604020202020204" pitchFamily="34" charset="0"/>
                <a:cs typeface="Arial" panose="020B0604020202020204" pitchFamily="34" charset="0"/>
              </a:rPr>
              <a:t>repository</a:t>
            </a:r>
            <a:r>
              <a:rPr lang="ro-RO" sz="3200" dirty="0">
                <a:latin typeface="Arial" panose="020B0604020202020204" pitchFamily="34" charset="0"/>
                <a:cs typeface="Arial" panose="020B0604020202020204" pitchFamily="34" charset="0"/>
              </a:rPr>
              <a:t>-lor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3E5C0C-B77A-4CAA-8967-187EC4C06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73382"/>
            <a:ext cx="10058400" cy="4095712"/>
          </a:xfrm>
        </p:spPr>
        <p:txBody>
          <a:bodyPr/>
          <a:lstStyle/>
          <a:p>
            <a:pPr algn="just" fontAlgn="base"/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Din moment ce noi avem deja un </a:t>
            </a:r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repo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 local, putem să îl conectăm cu </a:t>
            </a:r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repo-ul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 nostru din </a:t>
            </a:r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GitHub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. Pentru a face asta copiem acel link (să ne asigurăm că avem HTTPS selectat).</a:t>
            </a:r>
          </a:p>
          <a:p>
            <a:pPr algn="just" fontAlgn="base"/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Mergem în linia de comandă și îi vom zice </a:t>
            </a:r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git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-ului să adauge o legătură de tip </a:t>
            </a:r>
            <a:r>
              <a:rPr lang="ro-RO" b="1" i="0" dirty="0" err="1">
                <a:solidFill>
                  <a:srgbClr val="090A0B"/>
                </a:solidFill>
                <a:effectLst/>
                <a:latin typeface="inherit"/>
              </a:rPr>
              <a:t>remote</a:t>
            </a:r>
            <a:r>
              <a:rPr lang="ro-RO" b="1" i="0" dirty="0">
                <a:solidFill>
                  <a:srgbClr val="090A0B"/>
                </a:solidFill>
                <a:effectLst/>
                <a:latin typeface="inherit"/>
              </a:rPr>
              <a:t> 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(numită </a:t>
            </a:r>
            <a:r>
              <a:rPr lang="ro-RO" b="1" i="0" dirty="0" err="1">
                <a:solidFill>
                  <a:srgbClr val="090A0B"/>
                </a:solidFill>
                <a:effectLst/>
                <a:latin typeface="inherit"/>
              </a:rPr>
              <a:t>origin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) către </a:t>
            </a:r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GitHub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repo-ul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 nostru.</a:t>
            </a:r>
          </a:p>
          <a:p>
            <a:pPr algn="just" fontAlgn="base"/>
            <a:endParaRPr lang="ro-RO" b="0" i="0" dirty="0">
              <a:solidFill>
                <a:srgbClr val="3C484E"/>
              </a:solidFill>
              <a:effectLst/>
              <a:latin typeface="Georgia" panose="02040502050405020303" pitchFamily="18" charset="0"/>
            </a:endParaRPr>
          </a:p>
          <a:p>
            <a:r>
              <a:rPr lang="ro-RO" b="1" dirty="0" err="1">
                <a:solidFill>
                  <a:srgbClr val="C00000"/>
                </a:solidFill>
                <a:latin typeface="Constantia" panose="02030602050306030303" pitchFamily="18" charset="0"/>
                <a:cs typeface="Calibri Light" panose="020F0302020204030204" pitchFamily="34" charset="0"/>
              </a:rPr>
              <a:t>git</a:t>
            </a:r>
            <a:r>
              <a:rPr lang="ro-RO" b="1" dirty="0">
                <a:solidFill>
                  <a:srgbClr val="C00000"/>
                </a:solidFill>
                <a:latin typeface="Constantia" panose="02030602050306030303" pitchFamily="18" charset="0"/>
                <a:cs typeface="Calibri Light" panose="020F0302020204030204" pitchFamily="34" charset="0"/>
              </a:rPr>
              <a:t> </a:t>
            </a:r>
            <a:r>
              <a:rPr lang="ro-RO" b="1" dirty="0" err="1">
                <a:solidFill>
                  <a:srgbClr val="C00000"/>
                </a:solidFill>
                <a:latin typeface="Constantia" panose="02030602050306030303" pitchFamily="18" charset="0"/>
                <a:cs typeface="Calibri Light" panose="020F0302020204030204" pitchFamily="34" charset="0"/>
              </a:rPr>
              <a:t>remote</a:t>
            </a:r>
            <a:r>
              <a:rPr lang="ro-RO" b="1" dirty="0">
                <a:solidFill>
                  <a:srgbClr val="C00000"/>
                </a:solidFill>
                <a:latin typeface="Constantia" panose="02030602050306030303" pitchFamily="18" charset="0"/>
                <a:cs typeface="Calibri Light" panose="020F0302020204030204" pitchFamily="34" charset="0"/>
              </a:rPr>
              <a:t> </a:t>
            </a:r>
            <a:r>
              <a:rPr lang="ro-RO" b="1" dirty="0" err="1">
                <a:solidFill>
                  <a:srgbClr val="C00000"/>
                </a:solidFill>
                <a:latin typeface="Constantia" panose="02030602050306030303" pitchFamily="18" charset="0"/>
                <a:cs typeface="Calibri Light" panose="020F0302020204030204" pitchFamily="34" charset="0"/>
              </a:rPr>
              <a:t>add</a:t>
            </a:r>
            <a:r>
              <a:rPr lang="ro-RO" b="1" dirty="0">
                <a:solidFill>
                  <a:srgbClr val="C00000"/>
                </a:solidFill>
                <a:latin typeface="Constantia" panose="02030602050306030303" pitchFamily="18" charset="0"/>
                <a:cs typeface="Calibri Light" panose="020F0302020204030204" pitchFamily="34" charset="0"/>
              </a:rPr>
              <a:t> </a:t>
            </a:r>
            <a:r>
              <a:rPr lang="ro-RO" b="1" dirty="0" err="1">
                <a:solidFill>
                  <a:srgbClr val="C00000"/>
                </a:solidFill>
                <a:latin typeface="Constantia" panose="02030602050306030303" pitchFamily="18" charset="0"/>
                <a:cs typeface="Calibri Light" panose="020F0302020204030204" pitchFamily="34" charset="0"/>
              </a:rPr>
              <a:t>origin</a:t>
            </a:r>
            <a:r>
              <a:rPr lang="ro-RO" b="1" dirty="0">
                <a:solidFill>
                  <a:srgbClr val="C00000"/>
                </a:solidFill>
                <a:latin typeface="Constantia" panose="02030602050306030303" pitchFamily="18" charset="0"/>
                <a:cs typeface="Calibri Light" panose="020F0302020204030204" pitchFamily="34" charset="0"/>
              </a:rPr>
              <a:t> &lt;URL_COPIAT_DE_PE_GITHUB&gt;   </a:t>
            </a:r>
          </a:p>
          <a:p>
            <a:r>
              <a:rPr lang="ro-RO" b="1" dirty="0" err="1">
                <a:solidFill>
                  <a:srgbClr val="C00000"/>
                </a:solidFill>
                <a:latin typeface="Constantia" panose="02030602050306030303" pitchFamily="18" charset="0"/>
                <a:cs typeface="Calibri Light" panose="020F0302020204030204" pitchFamily="34" charset="0"/>
              </a:rPr>
              <a:t>git</a:t>
            </a:r>
            <a:r>
              <a:rPr lang="ro-RO" b="1" dirty="0">
                <a:solidFill>
                  <a:srgbClr val="C00000"/>
                </a:solidFill>
                <a:latin typeface="Constantia" panose="02030602050306030303" pitchFamily="18" charset="0"/>
                <a:cs typeface="Calibri Light" panose="020F0302020204030204" pitchFamily="34" charset="0"/>
              </a:rPr>
              <a:t> </a:t>
            </a:r>
            <a:r>
              <a:rPr lang="ro-RO" b="1" dirty="0" err="1">
                <a:solidFill>
                  <a:srgbClr val="C00000"/>
                </a:solidFill>
                <a:latin typeface="Constantia" panose="02030602050306030303" pitchFamily="18" charset="0"/>
                <a:cs typeface="Calibri Light" panose="020F0302020204030204" pitchFamily="34" charset="0"/>
              </a:rPr>
              <a:t>push</a:t>
            </a:r>
            <a:r>
              <a:rPr lang="ro-RO" b="1" dirty="0">
                <a:solidFill>
                  <a:srgbClr val="C00000"/>
                </a:solidFill>
                <a:latin typeface="Constantia" panose="02030602050306030303" pitchFamily="18" charset="0"/>
                <a:cs typeface="Calibri Light" panose="020F0302020204030204" pitchFamily="34" charset="0"/>
              </a:rPr>
              <a:t> </a:t>
            </a:r>
            <a:r>
              <a:rPr lang="ro-RO" b="1" dirty="0" err="1">
                <a:solidFill>
                  <a:srgbClr val="C00000"/>
                </a:solidFill>
                <a:latin typeface="Constantia" panose="02030602050306030303" pitchFamily="18" charset="0"/>
                <a:cs typeface="Calibri Light" panose="020F0302020204030204" pitchFamily="34" charset="0"/>
              </a:rPr>
              <a:t>origin</a:t>
            </a:r>
            <a:r>
              <a:rPr lang="ro-RO" b="1" dirty="0">
                <a:solidFill>
                  <a:srgbClr val="C00000"/>
                </a:solidFill>
                <a:latin typeface="Constantia" panose="02030602050306030303" pitchFamily="18" charset="0"/>
                <a:cs typeface="Calibri Light" panose="020F0302020204030204" pitchFamily="34" charset="0"/>
              </a:rPr>
              <a:t> master</a:t>
            </a:r>
          </a:p>
          <a:p>
            <a:endParaRPr lang="ru-RU" b="1" dirty="0">
              <a:latin typeface="Constantia" panose="02030602050306030303" pitchFamily="18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4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9E3DC-C987-4BD7-ABDE-97E52510A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4197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Version</a:t>
            </a:r>
            <a:r>
              <a:rPr lang="ro-RO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Control</a:t>
            </a:r>
            <a:br>
              <a:rPr lang="ro-RO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1C869A-FE14-453C-A82F-DE066FB47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6436"/>
            <a:ext cx="10058400" cy="4132657"/>
          </a:xfrm>
        </p:spPr>
        <p:txBody>
          <a:bodyPr>
            <a:normAutofit/>
          </a:bodyPr>
          <a:lstStyle/>
          <a:p>
            <a:pPr algn="just"/>
            <a:r>
              <a:rPr lang="ro-RO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sistem pentru controlul versiuni este un sistem care înregistrează modificările suferite de un fișier sau un grup de fișiere în decursul timpului pentru a facilita revenirea la o versiune specifică ulterior.</a:t>
            </a:r>
          </a:p>
          <a:p>
            <a:pPr algn="just"/>
            <a:r>
              <a:rPr lang="ro-RO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Există 3 tipuri de sisteme pentru controlul versiunii (VCS – </a:t>
            </a:r>
            <a:r>
              <a:rPr lang="ro-RO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Version</a:t>
            </a:r>
            <a:r>
              <a:rPr lang="ro-RO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Control </a:t>
            </a:r>
            <a:r>
              <a:rPr lang="ro-RO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ro-RO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algn="just"/>
            <a:endParaRPr lang="ro-RO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it-IT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Sisteme locale pentru controlul versiunii</a:t>
            </a:r>
            <a:endParaRPr lang="ro-RO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it-IT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Sisteme centralizate pentru controlul versiunii</a:t>
            </a:r>
            <a:endParaRPr lang="ro-RO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it-IT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Sisteme distribuite pentru controlul versiunii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254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FED33-66C6-4EC9-85EF-B6F34B02A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00088"/>
          </a:xfrm>
        </p:spPr>
        <p:txBody>
          <a:bodyPr>
            <a:normAutofit/>
          </a:bodyPr>
          <a:lstStyle/>
          <a:p>
            <a:pPr algn="ctr"/>
            <a:r>
              <a:rPr lang="ro-RO" sz="3200" dirty="0">
                <a:latin typeface="Arial" panose="020B0604020202020204" pitchFamily="34" charset="0"/>
                <a:cs typeface="Arial" panose="020B0604020202020204" pitchFamily="34" charset="0"/>
              </a:rPr>
              <a:t>continuare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0CB3CD-3FED-4823-954F-761CE1213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ulterior să îi zicem să facă </a:t>
            </a:r>
            <a:r>
              <a:rPr lang="ro-RO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către </a:t>
            </a:r>
            <a:r>
              <a:rPr lang="ro-RO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branch-ul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master de pe </a:t>
            </a:r>
            <a:r>
              <a:rPr lang="ro-RO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Cel mai probabil o să trebuiască să vă </a:t>
            </a:r>
            <a:r>
              <a:rPr lang="ro-RO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logați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iar după ce </a:t>
            </a:r>
            <a:r>
              <a:rPr lang="ro-RO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push-ul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fost făcut, codul vostru ar trebui să se afle pe </a:t>
            </a:r>
            <a:r>
              <a:rPr lang="ro-RO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repo-ul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vostru de </a:t>
            </a:r>
            <a:r>
              <a:rPr lang="ro-RO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GitHub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a trimite modificări către </a:t>
            </a:r>
            <a:r>
              <a:rPr lang="ro-RO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folosim </a:t>
            </a:r>
            <a:r>
              <a:rPr lang="ro-RO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Iar pentru a lua modificările făcute </a:t>
            </a:r>
            <a:r>
              <a:rPr lang="ro-RO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altcineva (sau tot de noi, dar de pe un alt calculator) trebuie să îi zicem </a:t>
            </a:r>
            <a:r>
              <a:rPr lang="ro-RO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pull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o-R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git</a:t>
            </a:r>
            <a:r>
              <a:rPr lang="ro-RO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o-RO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pull</a:t>
            </a:r>
            <a:r>
              <a:rPr lang="ro-RO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o-RO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origin</a:t>
            </a:r>
            <a:r>
              <a:rPr lang="ro-RO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master</a:t>
            </a:r>
            <a:endParaRPr lang="ro-RO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o-RO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Comenzile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push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pull pot fi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folosite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orice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branch pe care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îl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avem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31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444676-B6D7-4908-B309-55AD8E43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07724"/>
          </a:xfrm>
        </p:spPr>
        <p:txBody>
          <a:bodyPr>
            <a:normAutofit/>
          </a:bodyPr>
          <a:lstStyle/>
          <a:p>
            <a:pPr algn="ctr"/>
            <a:r>
              <a:rPr lang="ro-RO" sz="3200" dirty="0">
                <a:latin typeface="Arial" panose="020B0604020202020204" pitchFamily="34" charset="0"/>
                <a:cs typeface="Arial" panose="020B0604020202020204" pitchFamily="34" charset="0"/>
              </a:rPr>
              <a:t>continuare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065462-5A63-47EF-8443-C24A9EA14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Ultimul lucru pe care îl mai precizez este că putem să luăm un </a:t>
            </a:r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repo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 scris de altcineva, si să îl folosim sau să lucrăm pe el. Pentru a face acest lucru, vom folosi un procedeu foarte complex de clonare.</a:t>
            </a:r>
          </a:p>
          <a:p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Tot ce avem nevoie este de link-</a:t>
            </a:r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ul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 către </a:t>
            </a:r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repo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. Putem să îl cerem persoanei sau să îl luăm direct de pe </a:t>
            </a:r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GitHub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 (pe pagina </a:t>
            </a:r>
            <a:r>
              <a:rPr lang="ro-RO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repo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-ului este un buton verde cu </a:t>
            </a:r>
            <a:r>
              <a:rPr lang="ro-RO" b="1" i="0" dirty="0">
                <a:solidFill>
                  <a:srgbClr val="090A0B"/>
                </a:solidFill>
                <a:effectLst/>
                <a:latin typeface="Georgia" panose="02040502050405020303" pitchFamily="18" charset="0"/>
              </a:rPr>
              <a:t>Clone or </a:t>
            </a:r>
            <a:r>
              <a:rPr lang="ro-RO" b="1" i="0" dirty="0" err="1">
                <a:solidFill>
                  <a:srgbClr val="090A0B"/>
                </a:solidFill>
                <a:effectLst/>
                <a:latin typeface="Georgia" panose="02040502050405020303" pitchFamily="18" charset="0"/>
              </a:rPr>
              <a:t>download</a:t>
            </a:r>
            <a:r>
              <a:rPr lang="ro-RO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) iar apoi în linia noastră de comandă îi spunem:</a:t>
            </a:r>
          </a:p>
          <a:p>
            <a:endParaRPr lang="ro-RO" dirty="0">
              <a:solidFill>
                <a:srgbClr val="3C484E"/>
              </a:solidFill>
              <a:latin typeface="Georgia" panose="02040502050405020303" pitchFamily="18" charset="0"/>
            </a:endParaRPr>
          </a:p>
          <a:p>
            <a:r>
              <a:rPr lang="ro-RO" b="1" dirty="0" err="1">
                <a:solidFill>
                  <a:srgbClr val="00B0F0"/>
                </a:solidFill>
                <a:latin typeface="Century" panose="02040604050505020304" pitchFamily="18" charset="0"/>
              </a:rPr>
              <a:t>git</a:t>
            </a:r>
            <a:r>
              <a:rPr lang="ro-RO" b="1" dirty="0">
                <a:solidFill>
                  <a:srgbClr val="00B0F0"/>
                </a:solidFill>
                <a:latin typeface="Century" panose="02040604050505020304" pitchFamily="18" charset="0"/>
              </a:rPr>
              <a:t> clone </a:t>
            </a:r>
            <a:r>
              <a:rPr lang="ro-RO" b="1" dirty="0">
                <a:solidFill>
                  <a:srgbClr val="C00000"/>
                </a:solidFill>
                <a:latin typeface="Century" panose="02040604050505020304" pitchFamily="18" charset="0"/>
                <a:hlinkClick r:id="rId2"/>
              </a:rPr>
              <a:t>https://github.com/&lt;user_name&gt;/&lt;repository_name&gt;/</a:t>
            </a:r>
            <a:endParaRPr lang="ro-RO" b="1" dirty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endParaRPr lang="ro-RO" b="1" dirty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r>
              <a:rPr lang="fr-FR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Git-</a:t>
            </a:r>
            <a:r>
              <a:rPr lang="fr-FR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ul</a:t>
            </a:r>
            <a:r>
              <a:rPr lang="fr-FR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 ne va face un folder </a:t>
            </a:r>
            <a:r>
              <a:rPr lang="fr-FR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nou</a:t>
            </a:r>
            <a:r>
              <a:rPr lang="fr-FR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 care </a:t>
            </a:r>
            <a:r>
              <a:rPr lang="fr-FR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conține</a:t>
            </a:r>
            <a:r>
              <a:rPr lang="fr-FR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tot</a:t>
            </a:r>
            <a:r>
              <a:rPr lang="fr-FR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 repo-</a:t>
            </a:r>
            <a:r>
              <a:rPr lang="fr-FR" b="0" i="0" dirty="0" err="1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ul</a:t>
            </a:r>
            <a:r>
              <a:rPr lang="fr-FR" b="0" i="0" dirty="0">
                <a:solidFill>
                  <a:srgbClr val="3C484E"/>
                </a:solidFill>
                <a:effectLst/>
                <a:latin typeface="Georgia" panose="02040502050405020303" pitchFamily="18" charset="0"/>
              </a:rPr>
              <a:t>.</a:t>
            </a:r>
            <a:endParaRPr lang="ru-RU" b="1" dirty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41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022512-250A-452B-A8B4-F0B03D0CC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37309"/>
            <a:ext cx="10058400" cy="1208425"/>
          </a:xfrm>
        </p:spPr>
        <p:txBody>
          <a:bodyPr>
            <a:normAutofit/>
          </a:bodyPr>
          <a:lstStyle/>
          <a:p>
            <a:pPr algn="ctr"/>
            <a:r>
              <a:rPr lang="it-IT" sz="36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Sisteme locale pentru controlul versiunii</a:t>
            </a:r>
            <a:br>
              <a:rPr lang="it-IT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D25E0A-982C-4F83-9899-A6E96CD7A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6436"/>
            <a:ext cx="10058400" cy="413265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o-RO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Cele mai vechi VCS-uri au presupus că toți dezvoltatorii lucrau în propriile directoare pe un singur sistem de fișiere partajat. </a:t>
            </a:r>
            <a:r>
              <a:rPr lang="ro-RO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Repository-ul</a:t>
            </a:r>
            <a:r>
              <a:rPr lang="ro-RO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fost păstrat într-un director separat (adesea ascuns). A face </a:t>
            </a:r>
            <a:r>
              <a:rPr lang="ro-RO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lang="ro-RO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out </a:t>
            </a:r>
            <a:r>
              <a:rPr lang="ro-RO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trimite </a:t>
            </a:r>
            <a:r>
              <a:rPr lang="ro-RO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commit</a:t>
            </a:r>
            <a:r>
              <a:rPr lang="ro-RO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-uri se rezolva prin operații obișnuite cu fișiere, precum copieri și redenumiri.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47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B4A6B-8338-4E32-B6EA-5391B4310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Sisteme centralizate pentru controlul versiunii</a:t>
            </a:r>
            <a:br>
              <a:rPr lang="it-IT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2D0E28-8BEF-40B0-B514-E66CF2709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200000"/>
              </a:lnSpc>
            </a:pPr>
            <a:r>
              <a:rPr lang="en-US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CVCS</a:t>
            </a:r>
            <a:r>
              <a:rPr lang="ro-RO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(Centralized Version Control Systems)</a:t>
            </a:r>
            <a:r>
              <a:rPr lang="ro-RO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bazează pe ideea că există o copie a unui proiect și că restul </a:t>
            </a:r>
            <a:r>
              <a:rPr lang="ro-RO" sz="22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prgramatorilor</a:t>
            </a:r>
            <a:r>
              <a:rPr lang="ro-RO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pot observa pe acesta. Se bazează pe </a:t>
            </a:r>
            <a:r>
              <a:rPr lang="ro-RO" sz="22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descarcarea</a:t>
            </a:r>
            <a:r>
              <a:rPr lang="ro-RO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 local, modificarea și </a:t>
            </a:r>
            <a:r>
              <a:rPr lang="ro-RO" sz="22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încarcarea</a:t>
            </a:r>
            <a:r>
              <a:rPr lang="ro-RO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modificărilor spre server sau punct de acces comun pentru restul utilizatorilor. </a:t>
            </a:r>
          </a:p>
          <a:p>
            <a:pPr algn="l">
              <a:lnSpc>
                <a:spcPct val="200000"/>
              </a:lnSpc>
            </a:pPr>
            <a:r>
              <a:rPr lang="ro-RO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bazează pe relația Client-Server, </a:t>
            </a:r>
            <a:r>
              <a:rPr lang="ro-RO" sz="22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repozitoriu</a:t>
            </a:r>
            <a:r>
              <a:rPr lang="ro-RO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fiind amplasat pe server și oferă acces la mai mulți clienți.</a:t>
            </a:r>
          </a:p>
          <a:p>
            <a:br>
              <a:rPr lang="ro-RO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</a:br>
            <a:endParaRPr lang="en-US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65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98A7AB-1CFC-40B6-A2C4-2D8ABBC6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pPr algn="ctr"/>
            <a:r>
              <a:rPr lang="ro-RO" sz="3200" dirty="0"/>
              <a:t>continuare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FA17E9-CD76-4E5A-91E8-A80A2A953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27200"/>
            <a:ext cx="10058400" cy="4141894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ro-RO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problemă evidentă este legată de disponibilitatea nodului central: </a:t>
            </a:r>
          </a:p>
          <a:p>
            <a:pPr algn="just">
              <a:lnSpc>
                <a:spcPct val="200000"/>
              </a:lnSpc>
            </a:pPr>
            <a:r>
              <a:rPr lang="ro-RO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dacă acesta întâmpină orice fel de problemă o să împiedice orice acțiune din partea utilizatorilor până problema va fi rezolvată. </a:t>
            </a:r>
            <a:endParaRPr lang="ro-RO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ro-RO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fiind singurul sistem care conține toate stările fișierelor din cadrul unui proiect, în cazul în care aceste date sunt pierdute recuperarea acestora este de foarte multe ori imposibilă.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3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4954E9-C4EE-4024-95FF-68B8985E6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pPr algn="ctr"/>
            <a:r>
              <a:rPr lang="it-IT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Sisteme distribuite pentru controlul versiunii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892E1A-8D09-47F8-B98F-D960B4753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45673"/>
            <a:ext cx="10058400" cy="4123421"/>
          </a:xfrm>
        </p:spPr>
        <p:txBody>
          <a:bodyPr/>
          <a:lstStyle/>
          <a:p>
            <a:pPr algn="l">
              <a:lnSpc>
                <a:spcPct val="200000"/>
              </a:lnSpc>
            </a:pPr>
            <a:r>
              <a:rPr lang="ro-RO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DVCS</a:t>
            </a:r>
            <a:r>
              <a:rPr lang="ro-RO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o-RO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Distributed</a:t>
            </a:r>
            <a:r>
              <a:rPr lang="ro-RO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VersionControl</a:t>
            </a:r>
            <a:r>
              <a:rPr lang="ro-RO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ro-RO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se bazează pe „clonarea” o copie a unui</a:t>
            </a:r>
          </a:p>
          <a:p>
            <a:pPr algn="l">
              <a:lnSpc>
                <a:spcPct val="200000"/>
              </a:lnSpc>
            </a:pPr>
            <a:r>
              <a:rPr lang="ro-RO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repozitoriu</a:t>
            </a:r>
            <a:r>
              <a:rPr lang="ro-RO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cu istorie </a:t>
            </a:r>
            <a:r>
              <a:rPr lang="ro-RO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commit</a:t>
            </a:r>
            <a:r>
              <a:rPr lang="ro-RO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 comprimarea </a:t>
            </a:r>
            <a:r>
              <a:rPr lang="ro-RO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fisierelor</a:t>
            </a:r>
            <a:r>
              <a:rPr lang="ro-RO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 local. </a:t>
            </a:r>
            <a:r>
              <a:rPr lang="ro-RO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Modificarile</a:t>
            </a:r>
            <a:r>
              <a:rPr lang="ro-RO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ro-RO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salveaza</a:t>
            </a:r>
            <a:r>
              <a:rPr lang="ro-RO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 local, iar ca sa fie accesate de </a:t>
            </a:r>
            <a:r>
              <a:rPr lang="ro-RO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ceilalti</a:t>
            </a:r>
            <a:r>
              <a:rPr lang="ro-RO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membri se încarcă (</a:t>
            </a:r>
            <a:r>
              <a:rPr lang="ro-RO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ro-RO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pe server.</a:t>
            </a:r>
          </a:p>
          <a:p>
            <a:pPr algn="l">
              <a:lnSpc>
                <a:spcPct val="200000"/>
              </a:lnSpc>
            </a:pPr>
            <a:r>
              <a:rPr lang="ro-RO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DVCS </a:t>
            </a:r>
            <a:r>
              <a:rPr lang="ro-RO" b="0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pote</a:t>
            </a:r>
            <a:r>
              <a:rPr lang="ro-RO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fi realizat prin  </a:t>
            </a:r>
            <a:r>
              <a:rPr lang="ro-RO" b="0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Git</a:t>
            </a:r>
            <a:r>
              <a:rPr lang="ro-RO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, Mercurial, </a:t>
            </a:r>
            <a:r>
              <a:rPr lang="ro-RO" b="0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Bazaar</a:t>
            </a:r>
            <a:r>
              <a:rPr lang="ro-RO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ro-RO" b="0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Darcs</a:t>
            </a:r>
            <a:r>
              <a:rPr lang="ro-RO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etc.</a:t>
            </a:r>
            <a:endParaRPr lang="ro-RO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655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7967FC-F076-48CD-9113-57E871787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pPr algn="ctr"/>
            <a:r>
              <a:rPr lang="ro-RO" sz="3200" dirty="0"/>
              <a:t>continuare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2DE60A-564C-46CB-A7E9-7AAD683A5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99491"/>
            <a:ext cx="10058400" cy="4169603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ro-RO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o-RO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ierderea tuturor datelor în modelul distribuit nu va avea loc, deoarece mai mulți dezvoltatori își pot uni </a:t>
            </a:r>
            <a:r>
              <a:rPr lang="ro-RO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repository</a:t>
            </a:r>
            <a:r>
              <a:rPr lang="ro-RO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-le pentru a recupera întregul istoric al proiectului. Majoritatea echipelor care lucrează cu VCS distribuite vor desemna în continuare un </a:t>
            </a:r>
            <a:r>
              <a:rPr lang="ro-RO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repository</a:t>
            </a:r>
            <a:r>
              <a:rPr lang="ro-RO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 origine centrală a copiilor lor, pur și simplu pentru că acest lucru simplifică comunicarea în echipă.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77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79616-BFF3-4A7C-B501-A4040A5D8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32597"/>
          </a:xfrm>
        </p:spPr>
        <p:txBody>
          <a:bodyPr>
            <a:normAutofit/>
          </a:bodyPr>
          <a:lstStyle/>
          <a:p>
            <a:pPr algn="ctr"/>
            <a:r>
              <a:rPr lang="ro-RO" sz="3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 este </a:t>
            </a:r>
            <a:r>
              <a:rPr lang="ro-RO" sz="3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ro-RO" sz="3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ro-RO" sz="3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36D4DC-5191-4899-BA1E-379B3AB7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19201"/>
            <a:ext cx="10058400" cy="46498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este cel mai utilizat sistem de control al versiunilor software. </a:t>
            </a:r>
            <a:r>
              <a:rPr lang="ro-RO" b="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este un proiect open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matur și 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ntreținut activ. A fost dezvoltat inițial in 2005 de Linus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Torvalds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celebrul creator al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kernel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-ului sistemului de operare Linux. Un număr uimitor de proiecte software se bazează pe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pentru controlul versiunilor, inclusiv proiecte comerciale și open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asemenea, funcționează bine pe o gama largă de sisteme de operare (Linux, POSIX, Windows, OS X) si IDE (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Integrated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Environments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it-IT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 langa arhitectura distribuita, Git a fost proiectat avand in vedere performanta, securitatea si flexibilitatea.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120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C487A7-7160-47C3-AC84-FD0C6D666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81979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6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Performanta</a:t>
            </a:r>
            <a:br>
              <a:rPr lang="ro-RO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974803-E75D-4411-8840-D863D2F30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54908"/>
            <a:ext cx="10058400" cy="4114185"/>
          </a:xfrm>
        </p:spPr>
        <p:txBody>
          <a:bodyPr>
            <a:normAutofit lnSpcReduction="10000"/>
          </a:bodyPr>
          <a:lstStyle/>
          <a:p>
            <a:pPr algn="just" fontAlgn="base"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Modificările, ramificarea, combinarea și compararea versiunilor anterioare sunt optimizate pentru performanta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Cunoașterea aprofundata a atributelor comune dictează modul in care sunt modificate fișierele 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care sunt tiparele de acces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nu se lasă păcălit de numele fișierelor atunci când determina care ar trebui sa fie stocarea si istoricul versiunilor din arborele fișierelor. In schimb,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concentrează asupra conținutului fișierului in sine, 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inând cont de faptul ca fișierele sunt deseori redenumite, </a:t>
            </a:r>
            <a:r>
              <a:rPr lang="ro-R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mpărțite si rearanjate.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Formatul fișierelor din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repository-ul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folosește o combinație de codificare delta (stocând diferențele de conținut), si comprimare, stocând in mod explicit conținutul directorului și </a:t>
            </a:r>
            <a:r>
              <a:rPr lang="ro-RO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metadatele</a:t>
            </a: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obiectelor legate de versiuni.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o-RO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Fiind un sistem distribuit, adaugă plusuri importante performanței.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7897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346</TotalTime>
  <Words>1854</Words>
  <Application>Microsoft Office PowerPoint</Application>
  <PresentationFormat>Широкоэкранный</PresentationFormat>
  <Paragraphs>111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4" baseType="lpstr">
      <vt:lpstr>Arial</vt:lpstr>
      <vt:lpstr>Calibri</vt:lpstr>
      <vt:lpstr>Calibri Light</vt:lpstr>
      <vt:lpstr>Cambria</vt:lpstr>
      <vt:lpstr>Century</vt:lpstr>
      <vt:lpstr>Constantia</vt:lpstr>
      <vt:lpstr>ff4</vt:lpstr>
      <vt:lpstr>Georgia</vt:lpstr>
      <vt:lpstr>inherit</vt:lpstr>
      <vt:lpstr>Open Sans</vt:lpstr>
      <vt:lpstr>Source Sans Pro</vt:lpstr>
      <vt:lpstr>Verdana</vt:lpstr>
      <vt:lpstr>Ретро</vt:lpstr>
      <vt:lpstr>GIT - CONCEPTE DE BAZA </vt:lpstr>
      <vt:lpstr>Version Control </vt:lpstr>
      <vt:lpstr>Sisteme locale pentru controlul versiunii </vt:lpstr>
      <vt:lpstr>Sisteme centralizate pentru controlul versiunii </vt:lpstr>
      <vt:lpstr>continuare</vt:lpstr>
      <vt:lpstr>Sisteme distribuite pentru controlul versiunii</vt:lpstr>
      <vt:lpstr>continuare</vt:lpstr>
      <vt:lpstr>Ce este Git? </vt:lpstr>
      <vt:lpstr>Performanta </vt:lpstr>
      <vt:lpstr>Securitate </vt:lpstr>
      <vt:lpstr>Flexibilitate </vt:lpstr>
      <vt:lpstr>Termeni de bază în Git</vt:lpstr>
      <vt:lpstr>continuare</vt:lpstr>
      <vt:lpstr>Operatiuni de baza Git </vt:lpstr>
      <vt:lpstr>Operatiuni avansate Git </vt:lpstr>
      <vt:lpstr>Cum functioneaza Git </vt:lpstr>
      <vt:lpstr>Ce este GitHub?</vt:lpstr>
      <vt:lpstr>Crearea unui repository nou</vt:lpstr>
      <vt:lpstr>Legătura repository-lor</vt:lpstr>
      <vt:lpstr>continuare</vt:lpstr>
      <vt:lpstr>continuare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 - CONCEPTE DE BAZA </dc:title>
  <dc:creator>Lilia Rotaru</dc:creator>
  <cp:lastModifiedBy>Lilia Rotaru</cp:lastModifiedBy>
  <cp:revision>4</cp:revision>
  <dcterms:created xsi:type="dcterms:W3CDTF">2023-09-05T18:07:55Z</dcterms:created>
  <dcterms:modified xsi:type="dcterms:W3CDTF">2023-09-08T07:49:01Z</dcterms:modified>
</cp:coreProperties>
</file>