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7"/>
  </p:notesMasterIdLst>
  <p:sldIdLst>
    <p:sldId id="256" r:id="rId2"/>
    <p:sldId id="318" r:id="rId3"/>
    <p:sldId id="319" r:id="rId4"/>
    <p:sldId id="321" r:id="rId5"/>
    <p:sldId id="335" r:id="rId6"/>
    <p:sldId id="337" r:id="rId7"/>
    <p:sldId id="402" r:id="rId8"/>
    <p:sldId id="401" r:id="rId9"/>
    <p:sldId id="367" r:id="rId10"/>
    <p:sldId id="368" r:id="rId11"/>
    <p:sldId id="369" r:id="rId12"/>
    <p:sldId id="371" r:id="rId13"/>
    <p:sldId id="372" r:id="rId14"/>
    <p:sldId id="373" r:id="rId15"/>
    <p:sldId id="374" r:id="rId16"/>
    <p:sldId id="375" r:id="rId17"/>
    <p:sldId id="378" r:id="rId18"/>
    <p:sldId id="381" r:id="rId19"/>
    <p:sldId id="382" r:id="rId20"/>
    <p:sldId id="383" r:id="rId21"/>
    <p:sldId id="384" r:id="rId22"/>
    <p:sldId id="386" r:id="rId23"/>
    <p:sldId id="387" r:id="rId24"/>
    <p:sldId id="388" r:id="rId25"/>
    <p:sldId id="3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0121-AA76-4302-86A5-63227970498A}" type="datetimeFigureOut">
              <a:rPr lang="ro-RO" smtClean="0"/>
              <a:t>17.11.2022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E0665-171B-4F32-BF12-7344AAB88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112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11/17/2022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7978" y="677732"/>
            <a:ext cx="3394022" cy="3463962"/>
          </a:xfrm>
        </p:spPr>
        <p:txBody>
          <a:bodyPr>
            <a:normAutofit fontScale="92500"/>
          </a:bodyPr>
          <a:lstStyle/>
          <a:p>
            <a:r>
              <a:rPr lang="en-US" sz="4400" b="1" dirty="0" err="1" smtClean="0"/>
              <a:t>Circuite</a:t>
            </a:r>
            <a:r>
              <a:rPr lang="en-US" sz="4400" b="1" dirty="0" smtClean="0"/>
              <a:t> Integrate. </a:t>
            </a:r>
          </a:p>
          <a:p>
            <a:endParaRPr lang="en-US" sz="4400" b="1" dirty="0"/>
          </a:p>
          <a:p>
            <a:r>
              <a:rPr lang="en-US" sz="4400" b="1" dirty="0" err="1" smtClean="0"/>
              <a:t>Supraconductibilitatea</a:t>
            </a:r>
            <a:endParaRPr lang="en-GB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97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8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6504"/>
            <a:ext cx="4171122" cy="29175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3006" y="146470"/>
            <a:ext cx="45915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/>
              <a:t>Kelvin: </a:t>
            </a:r>
            <a:r>
              <a:rPr lang="ro-RO" sz="2400" dirty="0"/>
              <a:t>electronii sunt înghețați cu scăderea T, astfel rezistivitatea tinde spre infinit</a:t>
            </a:r>
          </a:p>
          <a:p>
            <a:r>
              <a:rPr lang="ro-RO" sz="2400" b="1" dirty="0" err="1"/>
              <a:t>Dewar</a:t>
            </a:r>
            <a:r>
              <a:rPr lang="ro-RO" sz="2400" b="1" dirty="0"/>
              <a:t>: </a:t>
            </a:r>
            <a:r>
              <a:rPr lang="ro-RO" sz="2400" dirty="0" err="1"/>
              <a:t>rețeau</a:t>
            </a:r>
            <a:r>
              <a:rPr lang="ro-RO" sz="2400" dirty="0"/>
              <a:t> cristalină </a:t>
            </a:r>
            <a:r>
              <a:rPr lang="ro-RO" sz="2400" dirty="0" err="1"/>
              <a:t>ingheață</a:t>
            </a:r>
            <a:r>
              <a:rPr lang="ro-RO" sz="2400" dirty="0"/>
              <a:t>, astfel electronii nu vor fi împrăștiați. Rezistivitatea scade spre zero</a:t>
            </a:r>
          </a:p>
          <a:p>
            <a:r>
              <a:rPr lang="ro-RO" sz="2400" b="1" dirty="0" err="1"/>
              <a:t>Matthiesen</a:t>
            </a:r>
            <a:r>
              <a:rPr lang="ro-RO" sz="2400" dirty="0"/>
              <a:t>: Rezistivitatea reziduală apare deoarece metalul nu este pur și sunt și defecte in rețeaua cristalină</a:t>
            </a:r>
          </a:p>
          <a:p>
            <a:r>
              <a:rPr lang="ro-RO" sz="2400" dirty="0"/>
              <a:t>                                               Kelvin a lichefiat hidrogenul (20,28K în 1898)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1" y="2965862"/>
            <a:ext cx="3503023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9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675827"/>
            <a:ext cx="3657600" cy="2521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228601"/>
            <a:ext cx="45915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/>
              <a:t>La temperaturi critice, aproape de 0 K rezistența conductorului scade spre 0 din cauza atomilor ce nu mai vibrează intens. Electronii astfel nu mai intilnesc obstacole săs e ciocnească. La temperaturi mici electronii se deplaseaza mai repede si din cauza ca se deplaseaza in perechi!</a:t>
            </a:r>
          </a:p>
          <a:p>
            <a:r>
              <a:rPr lang="ro-RO" sz="2400" b="1" dirty="0"/>
              <a:t>Supraconductibilitatea depinde și de câmpul magnetic aplicat!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65141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1"/>
            <a:ext cx="8229600" cy="492443"/>
          </a:xfrm>
        </p:spPr>
        <p:txBody>
          <a:bodyPr>
            <a:normAutofit fontScale="90000"/>
          </a:bodyPr>
          <a:lstStyle/>
          <a:p>
            <a:r>
              <a:rPr lang="ro-RO" sz="3200" b="1" dirty="0"/>
              <a:t>De ce </a:t>
            </a:r>
            <a:r>
              <a:rPr lang="ro-RO" sz="3200" b="1" dirty="0" err="1"/>
              <a:t>superconductivitatea</a:t>
            </a:r>
            <a:r>
              <a:rPr lang="ro-RO" sz="3200" b="1" dirty="0"/>
              <a:t> este așa fascinantă?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81201"/>
            <a:ext cx="8305800" cy="355481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 smtClean="0"/>
              <a:t>Mecanism fundamental al </a:t>
            </a:r>
            <a:r>
              <a:rPr lang="ro-RO" dirty="0" err="1" smtClean="0"/>
              <a:t>superconductivității</a:t>
            </a:r>
            <a:endParaRPr lang="ro-R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 smtClean="0"/>
              <a:t>Nou fenomen colectiv la temperaturi joase</a:t>
            </a:r>
          </a:p>
          <a:p>
            <a:r>
              <a:rPr lang="ro-RO" b="1" dirty="0" smtClean="0"/>
              <a:t>Aplicații: </a:t>
            </a:r>
          </a:p>
          <a:p>
            <a:r>
              <a:rPr lang="ro-RO" b="1" dirty="0"/>
              <a:t> </a:t>
            </a:r>
            <a:r>
              <a:rPr lang="ro-RO" b="1" dirty="0" smtClean="0"/>
              <a:t>      În volum </a:t>
            </a:r>
            <a:r>
              <a:rPr lang="ro-RO" dirty="0" smtClean="0"/>
              <a:t>-  curent fără pierderi practic, </a:t>
            </a:r>
          </a:p>
          <a:p>
            <a:r>
              <a:rPr lang="ro-RO" dirty="0"/>
              <a:t> </a:t>
            </a:r>
            <a:r>
              <a:rPr lang="ro-RO" dirty="0" smtClean="0"/>
              <a:t>                         stocare de putere, </a:t>
            </a:r>
          </a:p>
          <a:p>
            <a:r>
              <a:rPr lang="ro-RO" dirty="0"/>
              <a:t> </a:t>
            </a:r>
            <a:r>
              <a:rPr lang="ro-RO" dirty="0" smtClean="0"/>
              <a:t>                         levitație magnetică, </a:t>
            </a:r>
          </a:p>
          <a:p>
            <a:r>
              <a:rPr lang="ro-RO" dirty="0"/>
              <a:t> </a:t>
            </a:r>
            <a:r>
              <a:rPr lang="ro-RO" dirty="0" smtClean="0"/>
              <a:t>                         magneți cu câmpuri mari, </a:t>
            </a:r>
          </a:p>
          <a:p>
            <a:r>
              <a:rPr lang="ro-RO" dirty="0"/>
              <a:t> </a:t>
            </a:r>
            <a:r>
              <a:rPr lang="ro-RO" dirty="0" smtClean="0"/>
              <a:t>                         în medicină MRI</a:t>
            </a:r>
          </a:p>
          <a:p>
            <a:endParaRPr lang="ro-RO" dirty="0"/>
          </a:p>
          <a:p>
            <a:r>
              <a:rPr lang="ro-RO" dirty="0" smtClean="0"/>
              <a:t> </a:t>
            </a:r>
            <a:r>
              <a:rPr lang="ro-RO" b="1" dirty="0" smtClean="0"/>
              <a:t>Electronică:</a:t>
            </a:r>
            <a:r>
              <a:rPr lang="ro-RO" dirty="0" smtClean="0"/>
              <a:t>  SQUID magnetometre</a:t>
            </a:r>
          </a:p>
          <a:p>
            <a:r>
              <a:rPr lang="ro-RO" dirty="0" smtClean="0"/>
              <a:t>                     Electronica joncțiunii </a:t>
            </a:r>
            <a:r>
              <a:rPr lang="ro-RO" dirty="0" err="1" smtClean="0"/>
              <a:t>Josephson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2426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537" y="533401"/>
            <a:ext cx="6683765" cy="323165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/>
              <a:t>Impact așteptat</a:t>
            </a:r>
            <a:endParaRPr lang="ro-RO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219200"/>
            <a:ext cx="7896683" cy="5105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</a:rPr>
              <a:t>ENERGETICĂ:</a:t>
            </a:r>
          </a:p>
          <a:p>
            <a:r>
              <a:rPr lang="ro-RO" b="1" dirty="0" smtClean="0"/>
              <a:t>Generatoare și motoare cu </a:t>
            </a:r>
            <a:r>
              <a:rPr lang="ro-RO" b="1" dirty="0" err="1" smtClean="0"/>
              <a:t>superconductivitate</a:t>
            </a:r>
            <a:endParaRPr lang="ro-RO" b="1" dirty="0" smtClean="0"/>
          </a:p>
          <a:p>
            <a:r>
              <a:rPr lang="ro-RO" b="1" dirty="0" smtClean="0"/>
              <a:t>Distribuirea și transmiterea de putere</a:t>
            </a:r>
          </a:p>
          <a:p>
            <a:r>
              <a:rPr lang="ro-RO" b="1" dirty="0" smtClean="0"/>
              <a:t>Sisteme de stocare a energiei</a:t>
            </a:r>
          </a:p>
          <a:p>
            <a:r>
              <a:rPr lang="ro-RO" b="1" dirty="0" smtClean="0"/>
              <a:t>Magneți pentru centrale  de </a:t>
            </a:r>
            <a:r>
              <a:rPr lang="ro-RO" b="1" dirty="0" err="1" smtClean="0"/>
              <a:t>fusiunea</a:t>
            </a:r>
            <a:r>
              <a:rPr lang="ro-RO" b="1" dirty="0" smtClean="0"/>
              <a:t> </a:t>
            </a:r>
          </a:p>
          <a:p>
            <a:r>
              <a:rPr lang="ro-RO" b="1" dirty="0" smtClean="0"/>
              <a:t>Magneți pentru centrale </a:t>
            </a:r>
            <a:r>
              <a:rPr lang="ro-RO" b="1" dirty="0" err="1" smtClean="0"/>
              <a:t>magneto</a:t>
            </a:r>
            <a:r>
              <a:rPr lang="ro-RO" b="1" dirty="0" smtClean="0"/>
              <a:t>-hidrodinamice</a:t>
            </a:r>
          </a:p>
          <a:p>
            <a:endParaRPr lang="ro-RO" b="1" dirty="0" smtClean="0"/>
          </a:p>
          <a:p>
            <a:pPr algn="ctr"/>
            <a:r>
              <a:rPr lang="ro-RO" b="1" dirty="0" smtClean="0">
                <a:solidFill>
                  <a:srgbClr val="FF0000"/>
                </a:solidFill>
              </a:rPr>
              <a:t>TRANSPORT:</a:t>
            </a:r>
          </a:p>
          <a:p>
            <a:r>
              <a:rPr lang="ro-RO" b="1" dirty="0" err="1" smtClean="0"/>
              <a:t>Mahneți</a:t>
            </a:r>
            <a:r>
              <a:rPr lang="ro-RO" b="1" dirty="0" smtClean="0"/>
              <a:t> pentru trenuri cu levitației</a:t>
            </a:r>
          </a:p>
          <a:p>
            <a:r>
              <a:rPr lang="ro-RO" b="1" dirty="0" smtClean="0"/>
              <a:t>Magneți pentru automobile</a:t>
            </a:r>
          </a:p>
          <a:p>
            <a:r>
              <a:rPr lang="ro-RO" b="1" dirty="0" smtClean="0"/>
              <a:t>Nave cu electromagneți</a:t>
            </a:r>
          </a:p>
          <a:p>
            <a:endParaRPr lang="ro-RO" b="1" dirty="0" smtClean="0"/>
          </a:p>
          <a:p>
            <a:pPr algn="ctr"/>
            <a:r>
              <a:rPr lang="ro-RO" b="1" dirty="0" smtClean="0">
                <a:solidFill>
                  <a:srgbClr val="FF0000"/>
                </a:solidFill>
              </a:rPr>
              <a:t>MEDICINĂ:</a:t>
            </a:r>
          </a:p>
          <a:p>
            <a:pPr algn="just"/>
            <a:r>
              <a:rPr lang="ro-RO" b="1" dirty="0" smtClean="0"/>
              <a:t>MRI diagnostic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193946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1"/>
            <a:ext cx="7848600" cy="323165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BCS  - perechile Cooper</a:t>
            </a:r>
            <a:endParaRPr lang="ro-RO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914400"/>
            <a:ext cx="7226342" cy="5170646"/>
          </a:xfrm>
        </p:spPr>
        <p:txBody>
          <a:bodyPr/>
          <a:lstStyle/>
          <a:p>
            <a:r>
              <a:rPr lang="ro-RO" dirty="0" smtClean="0"/>
              <a:t>O pereche Cooper este dat electronilor ce sunt legați între ei  într-o manieră descrisă de Leon Cooper. În supraconductor normal apare atracția dintre 2 electroni grație interacțiunii electronilor prin schimb de fotoni. Energia fononilor este mai mică ca 0,1 eV. </a:t>
            </a:r>
          </a:p>
          <a:p>
            <a:endParaRPr lang="ro-RO" dirty="0"/>
          </a:p>
          <a:p>
            <a:r>
              <a:rPr lang="ro-RO" dirty="0" smtClean="0"/>
              <a:t>Electronii legați între ei se comportă ca </a:t>
            </a:r>
            <a:r>
              <a:rPr lang="ro-RO" dirty="0" err="1" smtClean="0"/>
              <a:t>bozonii</a:t>
            </a:r>
            <a:r>
              <a:rPr lang="ro-RO" dirty="0" smtClean="0"/>
              <a:t>. Funcția distribuției a acești 2 electroni nu se supune principiului Pauli de excludere și astfel pot ocupa aceiași stare cuantică. </a:t>
            </a:r>
          </a:p>
          <a:p>
            <a:r>
              <a:rPr lang="ro-RO" dirty="0" smtClean="0"/>
              <a:t>Conform teoriei supraconductibilității acești fotoni cuplați (legați între ei) au o energie mai mică, ce previne coliziunile cu rețeaua cristalină și astfel elimină prezența rezistenței.</a:t>
            </a:r>
          </a:p>
          <a:p>
            <a:r>
              <a:rPr lang="ro-RO" dirty="0" smtClean="0"/>
              <a:t>Atât timp cât </a:t>
            </a:r>
            <a:r>
              <a:rPr lang="ro-RO" dirty="0" err="1" smtClean="0"/>
              <a:t>kT</a:t>
            </a:r>
            <a:r>
              <a:rPr lang="ro-RO" dirty="0" smtClean="0"/>
              <a:t> &lt; energia de legătură curentul poate curge fără pierderi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343" y="1752601"/>
            <a:ext cx="191765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4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734" y="178825"/>
            <a:ext cx="7333058" cy="960668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Modelul clasic al </a:t>
            </a:r>
            <a:r>
              <a:rPr lang="ro-RO" b="1" dirty="0" err="1" smtClean="0"/>
              <a:t>superconductivității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2025" dirty="0"/>
              <a:t>1957: John Bardeen, Leon Cooper, John Robert </a:t>
            </a:r>
            <a:r>
              <a:rPr lang="ro-RO" sz="2025" dirty="0" err="1"/>
              <a:t>Schrieffer</a:t>
            </a:r>
            <a:endParaRPr lang="ro-RO" sz="2025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542" y="2540398"/>
            <a:ext cx="1635919" cy="735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71" y="2540397"/>
            <a:ext cx="1550194" cy="750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030" y="2540397"/>
            <a:ext cx="1535906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964" y="2522539"/>
            <a:ext cx="1578769" cy="721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473" y="2551113"/>
            <a:ext cx="1507331" cy="714375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543734" y="1421999"/>
            <a:ext cx="7226342" cy="65268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o-RO" kern="0" dirty="0">
                <a:solidFill>
                  <a:sysClr val="windowText" lastClr="000000"/>
                </a:solidFill>
              </a:rPr>
              <a:t>Un electron în parcursul său prin rețeaua cristalină interacționează cu rețeaua (cationii). Electronii </a:t>
            </a:r>
            <a:r>
              <a:rPr lang="ro-RO" kern="0" dirty="0">
                <a:solidFill>
                  <a:srgbClr val="FF0000"/>
                </a:solidFill>
              </a:rPr>
              <a:t>produc fononi</a:t>
            </a:r>
            <a:r>
              <a:rPr lang="ro-RO" kern="0" dirty="0">
                <a:solidFill>
                  <a:sysClr val="windowText" lastClr="000000"/>
                </a:solidFill>
              </a:rPr>
              <a:t>. 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600200" y="4419600"/>
            <a:ext cx="8915400" cy="116937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kern="0" dirty="0">
                <a:solidFill>
                  <a:sysClr val="windowText" lastClr="000000"/>
                </a:solidFill>
              </a:rPr>
              <a:t>Deformarea rețelei creează o regiune cu sarcină relativ pozitivă care pot atrage alt electron. În timpul oscilației unui foton un electron poate parcurge o distanță de 10</a:t>
            </a:r>
            <a:r>
              <a:rPr lang="ro-RO" b="1" kern="0" baseline="30000" dirty="0">
                <a:solidFill>
                  <a:sysClr val="windowText" lastClr="000000"/>
                </a:solidFill>
              </a:rPr>
              <a:t>4</a:t>
            </a:r>
            <a:r>
              <a:rPr lang="ro-RO" b="1" kern="0" dirty="0">
                <a:solidFill>
                  <a:sysClr val="windowText" lastClr="000000"/>
                </a:solidFill>
              </a:rPr>
              <a:t> Angstromi. </a:t>
            </a:r>
          </a:p>
          <a:p>
            <a:r>
              <a:rPr lang="ro-RO" b="1" kern="0" dirty="0">
                <a:solidFill>
                  <a:sysClr val="windowText" lastClr="000000"/>
                </a:solidFill>
              </a:rPr>
              <a:t>Al doilea electron va fi atras fără a fi supus forței electrostatice de respingere ș.a.m.d.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12542" y="1615926"/>
            <a:ext cx="297259" cy="1051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0" y="2915444"/>
            <a:ext cx="537170" cy="13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4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442913"/>
            <a:ext cx="83439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541" y="150767"/>
            <a:ext cx="114310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Efectul</a:t>
            </a:r>
            <a:r>
              <a:rPr lang="en-GB" sz="2400" b="1" dirty="0"/>
              <a:t> </a:t>
            </a:r>
            <a:r>
              <a:rPr lang="en-GB" sz="2400" b="1" dirty="0" err="1"/>
              <a:t>rezisten</a:t>
            </a:r>
            <a:r>
              <a:rPr lang="ro-RO" sz="2400" b="1" dirty="0" err="1"/>
              <a:t>ței</a:t>
            </a:r>
            <a:r>
              <a:rPr lang="en-GB" sz="2400" b="1" dirty="0"/>
              <a:t>.</a:t>
            </a:r>
            <a:r>
              <a:rPr lang="ro-RO" sz="2400" b="1" dirty="0"/>
              <a:t> </a:t>
            </a:r>
            <a:r>
              <a:rPr lang="ro-RO" sz="2400" dirty="0"/>
              <a:t>Virtual – rezistența zero</a:t>
            </a:r>
          </a:p>
          <a:p>
            <a:r>
              <a:rPr lang="ro-RO" sz="2400" b="1" dirty="0"/>
              <a:t>Efectul impurităților </a:t>
            </a:r>
            <a:r>
              <a:rPr lang="ro-RO" sz="2400" dirty="0"/>
              <a:t>– când impuritățile sunt adăugate la materiale </a:t>
            </a:r>
            <a:r>
              <a:rPr lang="ro-RO" sz="2400" dirty="0" err="1"/>
              <a:t>supraconductibile</a:t>
            </a:r>
            <a:r>
              <a:rPr lang="ro-RO" sz="2400" dirty="0"/>
              <a:t>, supraconductibilitatea nu este pierdută, dar temperatura este mai joasă</a:t>
            </a:r>
          </a:p>
          <a:p>
            <a:r>
              <a:rPr lang="ro-RO" sz="2400" b="1" dirty="0"/>
              <a:t>Efectul presiunii și stresului </a:t>
            </a:r>
            <a:r>
              <a:rPr lang="ro-RO" sz="2400" dirty="0"/>
              <a:t>– unele materiale manifestă  supraconductibilitatea la creșterea presiunii in supraconductor, supraconductibilitatea nu dispare, dar temperatura apariției </a:t>
            </a:r>
            <a:r>
              <a:rPr lang="ro-RO" sz="2400" dirty="0" smtClean="0"/>
              <a:t>crește</a:t>
            </a:r>
          </a:p>
          <a:p>
            <a:r>
              <a:rPr lang="ro-RO" sz="2400" b="1" dirty="0" smtClean="0"/>
              <a:t>Efectul izotopilor </a:t>
            </a:r>
            <a:r>
              <a:rPr lang="ro-RO" sz="2400" dirty="0" smtClean="0"/>
              <a:t>– T</a:t>
            </a:r>
            <a:r>
              <a:rPr lang="ro-RO" sz="2400" baseline="-25000" dirty="0" smtClean="0"/>
              <a:t>c </a:t>
            </a:r>
            <a:r>
              <a:rPr lang="ro-RO" sz="2400" dirty="0" smtClean="0"/>
              <a:t>variază cu masa izotopică – invers proporțională</a:t>
            </a:r>
            <a:r>
              <a:rPr lang="en-US" sz="2400" dirty="0" smtClean="0"/>
              <a:t> cu r</a:t>
            </a:r>
            <a:r>
              <a:rPr lang="ro-RO" sz="2400" dirty="0" smtClean="0"/>
              <a:t>ădăcina pătrată a masei izotopice a semiconductorului</a:t>
            </a:r>
          </a:p>
          <a:p>
            <a:endParaRPr lang="ro-RO" sz="2400" dirty="0" smtClean="0"/>
          </a:p>
          <a:p>
            <a:r>
              <a:rPr lang="ro-RO" sz="2400" b="1" dirty="0" smtClean="0"/>
              <a:t>Efectul câmpului magnetic </a:t>
            </a:r>
            <a:r>
              <a:rPr lang="ro-RO" sz="2400" dirty="0" smtClean="0"/>
              <a:t>– la aplicarea unui câmp magnetic puternic la temperaturi sub Tc, supraconductorul va trece din starea supraconductibilității in starea normală</a:t>
            </a:r>
          </a:p>
          <a:p>
            <a:r>
              <a:rPr lang="ro-RO" sz="2400" b="1" dirty="0" smtClean="0"/>
              <a:t>Câmpul magnetic critic </a:t>
            </a:r>
            <a:r>
              <a:rPr lang="ro-RO" sz="2400" dirty="0" smtClean="0"/>
              <a:t>– peste această valoare a câmpului magnetic </a:t>
            </a:r>
          </a:p>
          <a:p>
            <a:r>
              <a:rPr lang="ro-RO" sz="2400" dirty="0"/>
              <a:t>e</a:t>
            </a:r>
            <a:r>
              <a:rPr lang="ro-RO" sz="2400" dirty="0" smtClean="0"/>
              <a:t>xtern aplicat, starea supeconducției va fi anulată. Acest câmp magnetic</a:t>
            </a:r>
          </a:p>
          <a:p>
            <a:r>
              <a:rPr lang="ro-RO" sz="2400" dirty="0" smtClean="0"/>
              <a:t>necesar anulării stării superconducției se numește câmp magnetic critic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412" y="3254135"/>
            <a:ext cx="1569856" cy="510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700" y="6152410"/>
            <a:ext cx="1867062" cy="403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318" y="4785180"/>
            <a:ext cx="1874682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57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623" y="304801"/>
            <a:ext cx="11555505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1933,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fizicienii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germani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V. Meissner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Oksenfeld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câmp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magnetic slab nu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pătrunde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adânc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superconductor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indiferent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câmpul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pornit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înainte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trecerea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metalului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sup</a:t>
            </a:r>
            <a:r>
              <a:rPr lang="ro-RO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raconducție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critică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tranziției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supraconductoare,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eșantionul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plasat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câmp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magnetic extern,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inducția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câmpului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magnetic din interior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diferită de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câmpul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magnetic extern,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redusă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treptat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trecerii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supraconductor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câmpul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magnetic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împins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volumul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inducția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câmpului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magnetic din interior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devine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egală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zero.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tocmai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efectul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Meissner.</a:t>
            </a:r>
            <a:endParaRPr lang="ro-RO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distinge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supraconductor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un conductor ideal (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conductor cu o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rezistență</a:t>
            </a:r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mică ce dispare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inducția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câmpului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magnetic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rămâne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neschimbată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rezistivitatea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fig. 1 </a:t>
            </a:r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arată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distribuția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câmpului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magnetic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supraconductoare la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3401" y="0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00008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Efectul </a:t>
            </a:r>
            <a:r>
              <a:rPr lang="ro-RO" b="1" dirty="0" err="1">
                <a:solidFill>
                  <a:srgbClr val="00008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Meis</a:t>
            </a:r>
            <a:r>
              <a:rPr lang="en-US" b="1" dirty="0">
                <a:solidFill>
                  <a:srgbClr val="00008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b="1" dirty="0" err="1">
                <a:solidFill>
                  <a:srgbClr val="00008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012" y="3369204"/>
            <a:ext cx="73247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9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68879"/>
            <a:ext cx="5391150" cy="1895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729" y="1964354"/>
            <a:ext cx="112955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/>
              <a:t>      </a:t>
            </a:r>
            <a:r>
              <a:rPr lang="ro-RO" sz="2400" dirty="0" smtClean="0"/>
              <a:t>           </a:t>
            </a:r>
            <a:r>
              <a:rPr lang="ru-RU" sz="2400" b="1" dirty="0"/>
              <a:t>Т</a:t>
            </a:r>
            <a:r>
              <a:rPr lang="en-GB" sz="2400" b="1" dirty="0"/>
              <a:t> </a:t>
            </a:r>
            <a:r>
              <a:rPr lang="ru-RU" sz="2400" b="1" dirty="0"/>
              <a:t>&gt;</a:t>
            </a:r>
            <a:r>
              <a:rPr lang="en-GB" sz="2400" b="1" dirty="0"/>
              <a:t> </a:t>
            </a:r>
            <a:r>
              <a:rPr lang="ru-RU" sz="2400" b="1" dirty="0"/>
              <a:t>Тс </a:t>
            </a:r>
            <a:r>
              <a:rPr lang="ro-RO" sz="2400" b="1" dirty="0"/>
              <a:t>Fig. </a:t>
            </a:r>
            <a:r>
              <a:rPr lang="ru-RU" sz="2400" b="1" dirty="0"/>
              <a:t>2а</a:t>
            </a:r>
            <a:r>
              <a:rPr lang="ro-RO" sz="2400" b="1" dirty="0"/>
              <a:t>     </a:t>
            </a:r>
            <a:r>
              <a:rPr lang="en-GB" sz="2400" b="1" dirty="0"/>
              <a:t> </a:t>
            </a:r>
            <a:r>
              <a:rPr lang="ru-RU" sz="2400" b="1" dirty="0"/>
              <a:t>Т</a:t>
            </a:r>
            <a:r>
              <a:rPr lang="en-GB" sz="2400" b="1" dirty="0"/>
              <a:t> </a:t>
            </a:r>
            <a:r>
              <a:rPr lang="ru-RU" sz="2400" b="1" dirty="0"/>
              <a:t>&lt;</a:t>
            </a:r>
            <a:r>
              <a:rPr lang="en-GB" sz="2400" b="1" dirty="0"/>
              <a:t> </a:t>
            </a:r>
            <a:r>
              <a:rPr lang="ru-RU" sz="2400" b="1" dirty="0"/>
              <a:t>Тс,</a:t>
            </a:r>
            <a:r>
              <a:rPr lang="en-GB" sz="2400" b="1" dirty="0"/>
              <a:t> </a:t>
            </a:r>
            <a:r>
              <a:rPr lang="ru-RU" sz="2400" b="1" dirty="0"/>
              <a:t>НВН</a:t>
            </a:r>
            <a:r>
              <a:rPr lang="en-GB" sz="2400" b="1" dirty="0"/>
              <a:t> </a:t>
            </a:r>
            <a:r>
              <a:rPr lang="ru-RU" sz="2400" b="1" dirty="0"/>
              <a:t>№</a:t>
            </a:r>
            <a:r>
              <a:rPr lang="en-GB" sz="2400" b="1" dirty="0"/>
              <a:t> </a:t>
            </a:r>
            <a:r>
              <a:rPr lang="ru-RU" sz="2400" b="1" dirty="0"/>
              <a:t>0</a:t>
            </a:r>
            <a:r>
              <a:rPr lang="ro-RO" sz="2400" b="1" dirty="0"/>
              <a:t> Fig. </a:t>
            </a:r>
            <a:r>
              <a:rPr lang="ru-RU" sz="2400" b="1" dirty="0"/>
              <a:t>2</a:t>
            </a:r>
            <a:r>
              <a:rPr lang="ro-RO" sz="2400" b="1" dirty="0"/>
              <a:t>b</a:t>
            </a:r>
            <a:r>
              <a:rPr lang="en-GB" sz="2400" b="1" dirty="0"/>
              <a:t> </a:t>
            </a:r>
            <a:r>
              <a:rPr lang="ro-RO" sz="2400" b="1" dirty="0"/>
              <a:t>     </a:t>
            </a:r>
            <a:r>
              <a:rPr lang="ru-RU" sz="2400" b="1" dirty="0"/>
              <a:t>Т</a:t>
            </a:r>
            <a:r>
              <a:rPr lang="en-GB" sz="2400" b="1" dirty="0"/>
              <a:t> </a:t>
            </a:r>
            <a:r>
              <a:rPr lang="ru-RU" sz="2400" b="1" dirty="0"/>
              <a:t>&lt;</a:t>
            </a:r>
            <a:r>
              <a:rPr lang="en-GB" sz="2400" b="1" dirty="0"/>
              <a:t> </a:t>
            </a:r>
            <a:r>
              <a:rPr lang="ru-RU" sz="2400" b="1" dirty="0"/>
              <a:t>Тс,</a:t>
            </a:r>
            <a:r>
              <a:rPr lang="en-GB" sz="2400" b="1" dirty="0"/>
              <a:t> </a:t>
            </a:r>
            <a:r>
              <a:rPr lang="ru-RU" sz="2400" b="1" dirty="0"/>
              <a:t>НВН</a:t>
            </a:r>
            <a:r>
              <a:rPr lang="en-GB" sz="2400" b="1" dirty="0"/>
              <a:t> </a:t>
            </a:r>
            <a:r>
              <a:rPr lang="ru-RU" sz="2400" b="1" dirty="0"/>
              <a:t>= 0 </a:t>
            </a:r>
            <a:r>
              <a:rPr lang="ro-RO" sz="2400" b="1" dirty="0"/>
              <a:t>Fig. </a:t>
            </a:r>
            <a:r>
              <a:rPr lang="ru-RU" sz="2400" b="1" dirty="0"/>
              <a:t>2</a:t>
            </a:r>
            <a:r>
              <a:rPr lang="ro-RO" sz="2400" b="1" dirty="0" smtClean="0"/>
              <a:t>c</a:t>
            </a:r>
          </a:p>
          <a:p>
            <a:endParaRPr lang="ro-RO" sz="2400" b="1" dirty="0"/>
          </a:p>
          <a:p>
            <a:r>
              <a:rPr lang="en-GB" sz="2400" dirty="0" err="1"/>
              <a:t>Pentru</a:t>
            </a:r>
            <a:r>
              <a:rPr lang="en-GB" sz="2400" dirty="0"/>
              <a:t> </a:t>
            </a:r>
            <a:r>
              <a:rPr lang="en-GB" sz="2400" dirty="0" err="1"/>
              <a:t>comparație</a:t>
            </a:r>
            <a:r>
              <a:rPr lang="en-GB" sz="2400" dirty="0"/>
              <a:t>, </a:t>
            </a:r>
            <a:r>
              <a:rPr lang="en-GB" sz="2400" dirty="0" err="1"/>
              <a:t>în</a:t>
            </a:r>
            <a:r>
              <a:rPr lang="en-GB" sz="2400" dirty="0"/>
              <a:t> fig. Fig</a:t>
            </a:r>
            <a:r>
              <a:rPr lang="ro-RO" sz="2400" dirty="0"/>
              <a:t>.</a:t>
            </a:r>
            <a:r>
              <a:rPr lang="en-GB" sz="2400" dirty="0"/>
              <a:t> 2 </a:t>
            </a:r>
            <a:r>
              <a:rPr lang="ro-RO" sz="2400" dirty="0"/>
              <a:t>se </a:t>
            </a:r>
            <a:r>
              <a:rPr lang="en-GB" sz="2400" dirty="0" err="1"/>
              <a:t>arată</a:t>
            </a:r>
            <a:r>
              <a:rPr lang="en-GB" sz="2400" dirty="0"/>
              <a:t> </a:t>
            </a:r>
            <a:r>
              <a:rPr lang="en-GB" sz="2400" dirty="0" err="1"/>
              <a:t>distribuția</a:t>
            </a:r>
            <a:r>
              <a:rPr lang="en-GB" sz="2400" dirty="0"/>
              <a:t> </a:t>
            </a:r>
            <a:r>
              <a:rPr lang="en-GB" sz="2400" dirty="0" err="1"/>
              <a:t>câmpului</a:t>
            </a:r>
            <a:r>
              <a:rPr lang="en-GB" sz="2400" dirty="0"/>
              <a:t> magnetic </a:t>
            </a:r>
            <a:r>
              <a:rPr lang="en-GB" sz="2400" dirty="0" err="1"/>
              <a:t>lângă</a:t>
            </a:r>
            <a:r>
              <a:rPr lang="en-GB" sz="2400" dirty="0"/>
              <a:t> o </a:t>
            </a:r>
            <a:r>
              <a:rPr lang="en-GB" sz="2400" dirty="0" err="1"/>
              <a:t>bilă</a:t>
            </a:r>
            <a:r>
              <a:rPr lang="en-GB" sz="2400" dirty="0"/>
              <a:t> cu </a:t>
            </a:r>
            <a:r>
              <a:rPr lang="en-GB" sz="2400" dirty="0" err="1"/>
              <a:t>rezistență</a:t>
            </a:r>
            <a:r>
              <a:rPr lang="en-GB" sz="2400" dirty="0"/>
              <a:t> </a:t>
            </a:r>
            <a:r>
              <a:rPr lang="ro-RO" sz="2400" dirty="0" err="1"/>
              <a:t>dispărînd</a:t>
            </a:r>
            <a:r>
              <a:rPr lang="ro-RO" sz="2400" dirty="0"/>
              <a:t> </a:t>
            </a:r>
            <a:r>
              <a:rPr lang="en-GB" sz="2400" dirty="0"/>
              <a:t>(conductor </a:t>
            </a:r>
            <a:r>
              <a:rPr lang="en-GB" sz="2400" dirty="0" err="1"/>
              <a:t>imaginar</a:t>
            </a:r>
            <a:r>
              <a:rPr lang="en-GB" sz="2400" dirty="0"/>
              <a:t> ideal) </a:t>
            </a:r>
            <a:r>
              <a:rPr lang="ro-RO" sz="2400" dirty="0"/>
              <a:t>cu</a:t>
            </a:r>
            <a:r>
              <a:rPr lang="en-GB" sz="2400" dirty="0"/>
              <a:t> </a:t>
            </a:r>
            <a:r>
              <a:rPr lang="en-GB" sz="2400" dirty="0" err="1"/>
              <a:t>temperatur</a:t>
            </a:r>
            <a:r>
              <a:rPr lang="ro-RO" sz="2400" dirty="0"/>
              <a:t>a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Distribuția</a:t>
            </a:r>
            <a:r>
              <a:rPr lang="en-GB" sz="2400" dirty="0"/>
              <a:t> </a:t>
            </a:r>
            <a:r>
              <a:rPr lang="en-GB" sz="2400" dirty="0" err="1"/>
              <a:t>câmpului</a:t>
            </a:r>
            <a:r>
              <a:rPr lang="en-GB" sz="2400" dirty="0"/>
              <a:t> magnetic </a:t>
            </a:r>
            <a:r>
              <a:rPr lang="en-GB" sz="2400" dirty="0" err="1"/>
              <a:t>lângă</a:t>
            </a:r>
            <a:r>
              <a:rPr lang="en-GB" sz="2400" dirty="0"/>
              <a:t> un conductor ideal</a:t>
            </a:r>
          </a:p>
          <a:p>
            <a:r>
              <a:rPr lang="en-GB" sz="2400" dirty="0" err="1"/>
              <a:t>Studiile</a:t>
            </a:r>
            <a:r>
              <a:rPr lang="en-GB" sz="2400" dirty="0"/>
              <a:t> au </a:t>
            </a:r>
            <a:r>
              <a:rPr lang="en-GB" sz="2400" dirty="0" err="1"/>
              <a:t>arătat</a:t>
            </a:r>
            <a:r>
              <a:rPr lang="en-GB" sz="2400" dirty="0"/>
              <a:t> </a:t>
            </a:r>
            <a:r>
              <a:rPr lang="en-GB" sz="2400" dirty="0" err="1"/>
              <a:t>că</a:t>
            </a:r>
            <a:r>
              <a:rPr lang="en-GB" sz="2400" dirty="0"/>
              <a:t> </a:t>
            </a:r>
            <a:r>
              <a:rPr lang="en-GB" sz="2400" dirty="0" err="1"/>
              <a:t>câmpul</a:t>
            </a:r>
            <a:r>
              <a:rPr lang="en-GB" sz="2400" dirty="0"/>
              <a:t> magnetic </a:t>
            </a:r>
            <a:r>
              <a:rPr lang="en-GB" sz="2400" dirty="0" err="1"/>
              <a:t>este</a:t>
            </a:r>
            <a:r>
              <a:rPr lang="en-GB" sz="2400" dirty="0"/>
              <a:t> zero </a:t>
            </a:r>
            <a:r>
              <a:rPr lang="en-GB" sz="2400" dirty="0" err="1"/>
              <a:t>doar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cea</a:t>
            </a:r>
            <a:r>
              <a:rPr lang="en-GB" sz="2400" dirty="0"/>
              <a:t> </a:t>
            </a:r>
            <a:r>
              <a:rPr lang="en-GB" sz="2400" dirty="0" err="1"/>
              <a:t>mai</a:t>
            </a:r>
            <a:r>
              <a:rPr lang="en-GB" sz="2400" dirty="0"/>
              <a:t> mare parte a </a:t>
            </a:r>
            <a:r>
              <a:rPr lang="en-GB" sz="2400" dirty="0" err="1"/>
              <a:t>unei</a:t>
            </a:r>
            <a:r>
              <a:rPr lang="en-GB" sz="2400" dirty="0"/>
              <a:t> probe </a:t>
            </a:r>
            <a:r>
              <a:rPr lang="en-GB" sz="2400" dirty="0" err="1"/>
              <a:t>masive</a:t>
            </a:r>
            <a:r>
              <a:rPr lang="en-GB" sz="2400" dirty="0"/>
              <a:t>. </a:t>
            </a:r>
            <a:r>
              <a:rPr lang="en-GB" sz="2400" dirty="0" err="1"/>
              <a:t>Într</a:t>
            </a:r>
            <a:r>
              <a:rPr lang="en-GB" sz="2400" dirty="0"/>
              <a:t>-un </a:t>
            </a:r>
            <a:r>
              <a:rPr lang="en-GB" sz="2400" dirty="0" err="1"/>
              <a:t>strat</a:t>
            </a:r>
            <a:r>
              <a:rPr lang="en-GB" sz="2400" dirty="0"/>
              <a:t> </a:t>
            </a:r>
            <a:r>
              <a:rPr lang="en-GB" sz="2400" dirty="0" err="1"/>
              <a:t>subțire</a:t>
            </a:r>
            <a:r>
              <a:rPr lang="en-GB" sz="2400" dirty="0"/>
              <a:t> de </a:t>
            </a:r>
            <a:r>
              <a:rPr lang="en-GB" sz="2400" dirty="0" err="1"/>
              <a:t>suprafață</a:t>
            </a:r>
            <a:r>
              <a:rPr lang="en-GB" sz="2400" dirty="0"/>
              <a:t>, </a:t>
            </a:r>
            <a:r>
              <a:rPr lang="ro-RO" sz="2400" dirty="0"/>
              <a:t>el </a:t>
            </a:r>
            <a:r>
              <a:rPr lang="en-GB" sz="2400" dirty="0" err="1"/>
              <a:t>scade</a:t>
            </a:r>
            <a:r>
              <a:rPr lang="en-GB" sz="2400" dirty="0"/>
              <a:t> </a:t>
            </a:r>
            <a:r>
              <a:rPr lang="en-GB" sz="2400" dirty="0" err="1"/>
              <a:t>treptat</a:t>
            </a:r>
            <a:r>
              <a:rPr lang="en-GB" sz="2400" dirty="0"/>
              <a:t> de la o </a:t>
            </a:r>
            <a:r>
              <a:rPr lang="en-GB" sz="2400" dirty="0" err="1"/>
              <a:t>valoare</a:t>
            </a:r>
            <a:r>
              <a:rPr lang="en-GB" sz="2400" dirty="0"/>
              <a:t> </a:t>
            </a:r>
            <a:r>
              <a:rPr lang="en-GB" sz="2400" dirty="0" err="1"/>
              <a:t>dată</a:t>
            </a:r>
            <a:r>
              <a:rPr lang="en-GB" sz="2400" dirty="0"/>
              <a:t> la </a:t>
            </a:r>
            <a:r>
              <a:rPr lang="en-GB" sz="2400" dirty="0" err="1"/>
              <a:t>suprafață</a:t>
            </a:r>
            <a:r>
              <a:rPr lang="en-GB" sz="2400" dirty="0"/>
              <a:t> la zero. </a:t>
            </a:r>
            <a:r>
              <a:rPr lang="en-GB" sz="2400" dirty="0" err="1"/>
              <a:t>Grosimea</a:t>
            </a:r>
            <a:r>
              <a:rPr lang="en-GB" sz="2400" dirty="0"/>
              <a:t> </a:t>
            </a:r>
            <a:r>
              <a:rPr lang="en-GB" sz="2400" dirty="0" err="1"/>
              <a:t>acestui</a:t>
            </a:r>
            <a:r>
              <a:rPr lang="en-GB" sz="2400" dirty="0"/>
              <a:t> </a:t>
            </a:r>
            <a:r>
              <a:rPr lang="en-GB" sz="2400" dirty="0" err="1"/>
              <a:t>strat</a:t>
            </a:r>
            <a:r>
              <a:rPr lang="en-GB" sz="2400" dirty="0"/>
              <a:t>, </a:t>
            </a:r>
            <a:r>
              <a:rPr lang="en-GB" sz="2400" dirty="0" err="1"/>
              <a:t>numită</a:t>
            </a:r>
            <a:r>
              <a:rPr lang="en-GB" sz="2400" dirty="0"/>
              <a:t> </a:t>
            </a:r>
            <a:r>
              <a:rPr lang="en-GB" sz="2400" dirty="0" err="1"/>
              <a:t>adâncimea</a:t>
            </a:r>
            <a:r>
              <a:rPr lang="en-GB" sz="2400" dirty="0"/>
              <a:t> de </a:t>
            </a:r>
            <a:r>
              <a:rPr lang="en-GB" sz="2400" dirty="0" err="1"/>
              <a:t>penetrare</a:t>
            </a:r>
            <a:r>
              <a:rPr lang="en-GB" sz="2400" dirty="0"/>
              <a:t>, are de </a:t>
            </a:r>
            <a:r>
              <a:rPr lang="en-GB" sz="2400" dirty="0" err="1"/>
              <a:t>obicei</a:t>
            </a:r>
            <a:r>
              <a:rPr lang="en-GB" sz="2400" dirty="0"/>
              <a:t> un </a:t>
            </a:r>
            <a:r>
              <a:rPr lang="en-GB" sz="2400" dirty="0" err="1"/>
              <a:t>ordin</a:t>
            </a:r>
            <a:r>
              <a:rPr lang="en-GB" sz="2400" dirty="0"/>
              <a:t> de </a:t>
            </a:r>
            <a:r>
              <a:rPr lang="en-GB" sz="2400" dirty="0" err="1"/>
              <a:t>mărime</a:t>
            </a:r>
            <a:r>
              <a:rPr lang="en-GB" sz="2400" dirty="0"/>
              <a:t> de 10</a:t>
            </a:r>
            <a:r>
              <a:rPr lang="ro-RO" sz="2400" dirty="0"/>
              <a:t>-</a:t>
            </a:r>
            <a:r>
              <a:rPr lang="en-GB" sz="2400" baseline="30000" dirty="0"/>
              <a:t>5</a:t>
            </a:r>
            <a:r>
              <a:rPr lang="en-GB" sz="2400" dirty="0"/>
              <a:t> </a:t>
            </a:r>
            <a:r>
              <a:rPr lang="ro-RO" sz="2400" dirty="0"/>
              <a:t>–</a:t>
            </a:r>
            <a:r>
              <a:rPr lang="en-GB" sz="2400" dirty="0"/>
              <a:t> 10</a:t>
            </a:r>
            <a:r>
              <a:rPr lang="ro-RO" sz="2400" dirty="0"/>
              <a:t>-</a:t>
            </a:r>
            <a:r>
              <a:rPr lang="en-GB" sz="2400" baseline="30000" dirty="0"/>
              <a:t>6</a:t>
            </a:r>
            <a:r>
              <a:rPr lang="en-GB" sz="2400" dirty="0"/>
              <a:t> cm. </a:t>
            </a:r>
            <a:r>
              <a:rPr lang="en-GB" sz="2400" dirty="0" err="1"/>
              <a:t>Comportamentul</a:t>
            </a:r>
            <a:r>
              <a:rPr lang="en-GB" sz="2400" dirty="0"/>
              <a:t> </a:t>
            </a:r>
            <a:r>
              <a:rPr lang="en-GB" sz="2400" dirty="0" err="1"/>
              <a:t>câmpului</a:t>
            </a:r>
            <a:r>
              <a:rPr lang="en-GB" sz="2400" dirty="0"/>
              <a:t> magnetic (B &lt;B</a:t>
            </a:r>
            <a:r>
              <a:rPr lang="ro-RO" sz="2400" dirty="0"/>
              <a:t>c</a:t>
            </a:r>
            <a:r>
              <a:rPr lang="en-GB" sz="2400" dirty="0"/>
              <a:t>) </a:t>
            </a:r>
            <a:r>
              <a:rPr lang="en-GB" sz="2400" dirty="0" err="1"/>
              <a:t>lângă</a:t>
            </a:r>
            <a:r>
              <a:rPr lang="en-GB" sz="2400" dirty="0"/>
              <a:t> </a:t>
            </a:r>
            <a:r>
              <a:rPr lang="en-GB" sz="2400" dirty="0" err="1"/>
              <a:t>eșantion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starea</a:t>
            </a:r>
            <a:r>
              <a:rPr lang="en-GB" sz="2400" dirty="0"/>
              <a:t> </a:t>
            </a:r>
            <a:r>
              <a:rPr lang="en-GB" sz="2400" dirty="0" err="1"/>
              <a:t>normală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starea</a:t>
            </a:r>
            <a:r>
              <a:rPr lang="en-GB" sz="2400" dirty="0"/>
              <a:t> de </a:t>
            </a:r>
            <a:r>
              <a:rPr lang="en-GB" sz="2400" dirty="0" err="1"/>
              <a:t>supraconductor</a:t>
            </a:r>
            <a:r>
              <a:rPr lang="en-GB" sz="2400" dirty="0"/>
              <a:t>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prezentat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Fig. 2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227415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4" y="484632"/>
            <a:ext cx="6699683" cy="160934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 P-layer Substrate Manufacture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305" y="2121407"/>
            <a:ext cx="8552329" cy="4566263"/>
          </a:xfrm>
        </p:spPr>
        <p:txBody>
          <a:bodyPr>
            <a:normAutofit/>
          </a:bodyPr>
          <a:lstStyle/>
          <a:p>
            <a:r>
              <a:rPr lang="en-GB" sz="2400" dirty="0" err="1"/>
              <a:t>Fiind</a:t>
            </a:r>
            <a:r>
              <a:rPr lang="en-GB" sz="2400" dirty="0"/>
              <a:t> </a:t>
            </a:r>
            <a:r>
              <a:rPr lang="en-GB" sz="2400" dirty="0" err="1"/>
              <a:t>stratul</a:t>
            </a:r>
            <a:r>
              <a:rPr lang="en-GB" sz="2400" dirty="0"/>
              <a:t> de </a:t>
            </a:r>
            <a:r>
              <a:rPr lang="en-GB" sz="2400" dirty="0" err="1"/>
              <a:t>bază</a:t>
            </a:r>
            <a:r>
              <a:rPr lang="en-GB" sz="2400" dirty="0"/>
              <a:t> al IC, </a:t>
            </a:r>
            <a:r>
              <a:rPr lang="en-GB" sz="2400" dirty="0" err="1"/>
              <a:t>tipul</a:t>
            </a:r>
            <a:r>
              <a:rPr lang="en-GB" sz="2400" dirty="0"/>
              <a:t> P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siliciu</a:t>
            </a:r>
            <a:r>
              <a:rPr lang="en-GB" sz="2400" dirty="0"/>
              <a:t>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construit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IC. Un </a:t>
            </a:r>
            <a:r>
              <a:rPr lang="en-GB" sz="2400" dirty="0" err="1"/>
              <a:t>cristal</a:t>
            </a:r>
            <a:r>
              <a:rPr lang="en-GB" sz="2400" dirty="0"/>
              <a:t> de </a:t>
            </a:r>
            <a:r>
              <a:rPr lang="en-GB" sz="2400" dirty="0" err="1"/>
              <a:t>siliciu</a:t>
            </a:r>
            <a:r>
              <a:rPr lang="en-GB" sz="2400" dirty="0"/>
              <a:t> de tip P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cultivat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dimensiuni</a:t>
            </a:r>
            <a:r>
              <a:rPr lang="en-GB" sz="2400" dirty="0"/>
              <a:t> de 250 mm </a:t>
            </a:r>
            <a:r>
              <a:rPr lang="en-GB" sz="2400" dirty="0" err="1"/>
              <a:t>lungime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25 mm </a:t>
            </a:r>
            <a:r>
              <a:rPr lang="en-GB" sz="2400" dirty="0" err="1"/>
              <a:t>diametru</a:t>
            </a:r>
            <a:r>
              <a:rPr lang="en-GB" sz="2400" dirty="0"/>
              <a:t>. </a:t>
            </a:r>
            <a:r>
              <a:rPr lang="en-GB" sz="2400" dirty="0" err="1"/>
              <a:t>Siliciul</a:t>
            </a:r>
            <a:r>
              <a:rPr lang="en-GB" sz="2400" dirty="0"/>
              <a:t>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apoi</a:t>
            </a:r>
            <a:r>
              <a:rPr lang="en-GB" sz="2400" dirty="0"/>
              <a:t> </a:t>
            </a:r>
            <a:r>
              <a:rPr lang="en-GB" sz="2400" dirty="0" err="1"/>
              <a:t>tăiat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felii</a:t>
            </a:r>
            <a:r>
              <a:rPr lang="en-GB" sz="2400" dirty="0"/>
              <a:t> </a:t>
            </a:r>
            <a:r>
              <a:rPr lang="en-GB" sz="2400" dirty="0" err="1"/>
              <a:t>subțiri</a:t>
            </a:r>
            <a:r>
              <a:rPr lang="en-GB" sz="2400" dirty="0"/>
              <a:t> cu o </a:t>
            </a:r>
            <a:r>
              <a:rPr lang="en-GB" sz="2400" dirty="0" err="1"/>
              <a:t>precizie</a:t>
            </a:r>
            <a:r>
              <a:rPr lang="en-GB" sz="2400" dirty="0"/>
              <a:t> </a:t>
            </a:r>
            <a:r>
              <a:rPr lang="en-GB" sz="2400" dirty="0" err="1"/>
              <a:t>ridicată</a:t>
            </a:r>
            <a:r>
              <a:rPr lang="en-GB" sz="2400" dirty="0"/>
              <a:t> </a:t>
            </a:r>
            <a:r>
              <a:rPr lang="en-GB" sz="2400" dirty="0" err="1"/>
              <a:t>folosind</a:t>
            </a:r>
            <a:r>
              <a:rPr lang="en-GB" sz="2400" dirty="0"/>
              <a:t> un </a:t>
            </a:r>
            <a:r>
              <a:rPr lang="en-GB" sz="2400" dirty="0" err="1"/>
              <a:t>ferăstrău</a:t>
            </a:r>
            <a:r>
              <a:rPr lang="en-GB" sz="2400" dirty="0"/>
              <a:t> de </a:t>
            </a:r>
            <a:r>
              <a:rPr lang="en-GB" sz="2400" dirty="0" err="1"/>
              <a:t>diamant</a:t>
            </a:r>
            <a:r>
              <a:rPr lang="en-GB" sz="2400" dirty="0"/>
              <a:t>. </a:t>
            </a:r>
            <a:r>
              <a:rPr lang="en-GB" sz="2400" dirty="0" err="1"/>
              <a:t>Fiecare</a:t>
            </a:r>
            <a:r>
              <a:rPr lang="en-GB" sz="2400" dirty="0"/>
              <a:t> </a:t>
            </a:r>
            <a:r>
              <a:rPr lang="en-GB" sz="2400" dirty="0" err="1"/>
              <a:t>plafonă</a:t>
            </a:r>
            <a:r>
              <a:rPr lang="en-GB" sz="2400" dirty="0"/>
              <a:t> </a:t>
            </a:r>
            <a:r>
              <a:rPr lang="en-GB" sz="2400" dirty="0" err="1"/>
              <a:t>va</a:t>
            </a:r>
            <a:r>
              <a:rPr lang="en-GB" sz="2400" dirty="0"/>
              <a:t> </a:t>
            </a:r>
            <a:r>
              <a:rPr lang="en-GB" sz="2400" dirty="0" err="1"/>
              <a:t>avea</a:t>
            </a:r>
            <a:r>
              <a:rPr lang="en-GB" sz="2400" dirty="0"/>
              <a:t> cu </a:t>
            </a:r>
            <a:r>
              <a:rPr lang="en-GB" sz="2400" dirty="0" err="1"/>
              <a:t>precizie</a:t>
            </a:r>
            <a:r>
              <a:rPr lang="en-GB" sz="2400" dirty="0"/>
              <a:t> o </a:t>
            </a:r>
            <a:r>
              <a:rPr lang="en-GB" sz="2400" dirty="0" err="1"/>
              <a:t>grosime</a:t>
            </a:r>
            <a:r>
              <a:rPr lang="en-GB" sz="2400" dirty="0"/>
              <a:t> de 200 </a:t>
            </a:r>
            <a:r>
              <a:rPr lang="en-GB" sz="2400" dirty="0" err="1"/>
              <a:t>micrometri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un </a:t>
            </a:r>
            <a:r>
              <a:rPr lang="en-GB" sz="2400" dirty="0" err="1"/>
              <a:t>diametru</a:t>
            </a:r>
            <a:r>
              <a:rPr lang="en-GB" sz="2400" dirty="0"/>
              <a:t> de 25 mm. </a:t>
            </a:r>
            <a:endParaRPr lang="en-GB" sz="2400" dirty="0" smtClean="0"/>
          </a:p>
          <a:p>
            <a:r>
              <a:rPr lang="en-GB" sz="2400" dirty="0" err="1" smtClean="0"/>
              <a:t>Aceste</a:t>
            </a:r>
            <a:r>
              <a:rPr lang="en-GB" sz="2400" dirty="0" smtClean="0"/>
              <a:t> </a:t>
            </a:r>
            <a:r>
              <a:rPr lang="en-GB" sz="2400" dirty="0" err="1"/>
              <a:t>felii</a:t>
            </a:r>
            <a:r>
              <a:rPr lang="en-GB" sz="2400" dirty="0"/>
              <a:t> </a:t>
            </a:r>
            <a:r>
              <a:rPr lang="en-GB" sz="2400" dirty="0" err="1"/>
              <a:t>subțiri</a:t>
            </a:r>
            <a:r>
              <a:rPr lang="en-GB" sz="2400" dirty="0"/>
              <a:t> </a:t>
            </a:r>
            <a:r>
              <a:rPr lang="en-GB" sz="2400" dirty="0" err="1"/>
              <a:t>sunt</a:t>
            </a:r>
            <a:r>
              <a:rPr lang="en-GB" sz="2400" dirty="0"/>
              <a:t> </a:t>
            </a:r>
            <a:r>
              <a:rPr lang="en-GB" sz="2400" dirty="0" err="1"/>
              <a:t>denumite</a:t>
            </a:r>
            <a:r>
              <a:rPr lang="en-GB" sz="2400" dirty="0"/>
              <a:t> </a:t>
            </a:r>
            <a:r>
              <a:rPr lang="en-GB" sz="2400" dirty="0" err="1"/>
              <a:t>napolitane</a:t>
            </a:r>
            <a:r>
              <a:rPr lang="en-GB" sz="2400" dirty="0"/>
              <a:t>. </a:t>
            </a:r>
            <a:r>
              <a:rPr lang="en-GB" sz="2400" dirty="0" err="1"/>
              <a:t>Aceste</a:t>
            </a:r>
            <a:r>
              <a:rPr lang="en-GB" sz="2400" dirty="0"/>
              <a:t> </a:t>
            </a:r>
            <a:r>
              <a:rPr lang="en-GB" sz="2400" dirty="0" err="1"/>
              <a:t>napolitane</a:t>
            </a:r>
            <a:r>
              <a:rPr lang="en-GB" sz="2400" dirty="0"/>
              <a:t> pot </a:t>
            </a:r>
            <a:r>
              <a:rPr lang="en-GB" sz="2400" dirty="0" err="1"/>
              <a:t>avea</a:t>
            </a:r>
            <a:r>
              <a:rPr lang="en-GB" sz="2400" dirty="0"/>
              <a:t> </a:t>
            </a:r>
            <a:r>
              <a:rPr lang="en-GB" sz="2400" dirty="0" err="1"/>
              <a:t>formă</a:t>
            </a:r>
            <a:r>
              <a:rPr lang="en-GB" sz="2400" dirty="0"/>
              <a:t> </a:t>
            </a:r>
            <a:r>
              <a:rPr lang="en-GB" sz="2400" dirty="0" err="1"/>
              <a:t>circulară</a:t>
            </a:r>
            <a:r>
              <a:rPr lang="en-GB" sz="2400" dirty="0"/>
              <a:t> </a:t>
            </a:r>
            <a:r>
              <a:rPr lang="en-GB" sz="2400" dirty="0" err="1"/>
              <a:t>sau</a:t>
            </a:r>
            <a:r>
              <a:rPr lang="en-GB" sz="2400" dirty="0"/>
              <a:t> </a:t>
            </a:r>
            <a:r>
              <a:rPr lang="en-GB" sz="2400" dirty="0" err="1"/>
              <a:t>dreptunghiulară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raport</a:t>
            </a:r>
            <a:r>
              <a:rPr lang="en-GB" sz="2400" dirty="0"/>
              <a:t> cu forma IC. </a:t>
            </a:r>
            <a:endParaRPr lang="en-GB" sz="2400" dirty="0" smtClean="0"/>
          </a:p>
          <a:p>
            <a:r>
              <a:rPr lang="en-GB" sz="2400" dirty="0" err="1" smtClean="0"/>
              <a:t>După</a:t>
            </a:r>
            <a:r>
              <a:rPr lang="en-GB" sz="2400" dirty="0" smtClean="0"/>
              <a:t> </a:t>
            </a:r>
            <a:r>
              <a:rPr lang="en-GB" sz="2400" dirty="0" err="1"/>
              <a:t>tăierea</a:t>
            </a:r>
            <a:r>
              <a:rPr lang="en-GB" sz="2400" dirty="0"/>
              <a:t> a </a:t>
            </a:r>
            <a:r>
              <a:rPr lang="en-GB" sz="2400" dirty="0" err="1"/>
              <a:t>sute</a:t>
            </a:r>
            <a:r>
              <a:rPr lang="en-GB" sz="2400" dirty="0"/>
              <a:t> </a:t>
            </a:r>
            <a:r>
              <a:rPr lang="en-GB" sz="2400" dirty="0" err="1"/>
              <a:t>dintre</a:t>
            </a:r>
            <a:r>
              <a:rPr lang="en-GB" sz="2400" dirty="0"/>
              <a:t> </a:t>
            </a:r>
            <a:r>
              <a:rPr lang="en-GB" sz="2400" dirty="0" err="1"/>
              <a:t>ele</a:t>
            </a:r>
            <a:r>
              <a:rPr lang="en-GB" sz="2400" dirty="0"/>
              <a:t>, </a:t>
            </a:r>
            <a:r>
              <a:rPr lang="en-GB" sz="2400" dirty="0" err="1"/>
              <a:t>fiecare</a:t>
            </a:r>
            <a:r>
              <a:rPr lang="en-GB" sz="2400" dirty="0"/>
              <a:t> </a:t>
            </a:r>
            <a:r>
              <a:rPr lang="en-GB" sz="2400" dirty="0" err="1"/>
              <a:t>placă</a:t>
            </a:r>
            <a:r>
              <a:rPr lang="en-GB" sz="2400" dirty="0"/>
              <a:t>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lustruită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curățată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a forma un </a:t>
            </a:r>
            <a:r>
              <a:rPr lang="en-GB" sz="2400" dirty="0" err="1"/>
              <a:t>strat</a:t>
            </a:r>
            <a:r>
              <a:rPr lang="en-GB" sz="2400" dirty="0"/>
              <a:t> de </a:t>
            </a:r>
            <a:r>
              <a:rPr lang="en-GB" sz="2400" dirty="0" err="1"/>
              <a:t>substrat</a:t>
            </a:r>
            <a:r>
              <a:rPr lang="en-GB" sz="2400" dirty="0"/>
              <a:t> de tip 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209365" cy="68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71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595" y="10887"/>
            <a:ext cx="11530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Dacă</a:t>
            </a:r>
            <a:r>
              <a:rPr lang="en-GB" dirty="0"/>
              <a:t> un metal </a:t>
            </a:r>
            <a:r>
              <a:rPr lang="en-GB" dirty="0" err="1"/>
              <a:t>într</a:t>
            </a:r>
            <a:r>
              <a:rPr lang="en-GB" dirty="0"/>
              <a:t>-o stare </a:t>
            </a:r>
            <a:r>
              <a:rPr lang="en-GB" dirty="0" err="1"/>
              <a:t>normală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plasat</a:t>
            </a:r>
            <a:r>
              <a:rPr lang="en-GB" dirty="0"/>
              <a:t> </a:t>
            </a:r>
            <a:r>
              <a:rPr lang="en-GB" dirty="0" err="1"/>
              <a:t>într</a:t>
            </a:r>
            <a:r>
              <a:rPr lang="en-GB" dirty="0"/>
              <a:t>-un </a:t>
            </a:r>
            <a:r>
              <a:rPr lang="en-GB" dirty="0" err="1"/>
              <a:t>câmp</a:t>
            </a:r>
            <a:r>
              <a:rPr lang="en-GB" dirty="0"/>
              <a:t> magnetic B </a:t>
            </a:r>
            <a:r>
              <a:rPr lang="en-GB" dirty="0" err="1"/>
              <a:t>mai</a:t>
            </a:r>
            <a:r>
              <a:rPr lang="en-GB" dirty="0"/>
              <a:t> mic </a:t>
            </a:r>
            <a:r>
              <a:rPr lang="en-GB" dirty="0" err="1"/>
              <a:t>decât</a:t>
            </a:r>
            <a:r>
              <a:rPr lang="en-GB" dirty="0"/>
              <a:t> </a:t>
            </a:r>
            <a:r>
              <a:rPr lang="ro-RO" dirty="0" err="1"/>
              <a:t>Bc</a:t>
            </a:r>
            <a:r>
              <a:rPr lang="en-GB" dirty="0"/>
              <a:t> critic, </a:t>
            </a:r>
            <a:r>
              <a:rPr lang="en-GB" dirty="0" err="1"/>
              <a:t>iar</a:t>
            </a:r>
            <a:r>
              <a:rPr lang="en-GB" dirty="0"/>
              <a:t> </a:t>
            </a:r>
            <a:r>
              <a:rPr lang="en-GB" dirty="0" err="1"/>
              <a:t>apoi</a:t>
            </a:r>
            <a:r>
              <a:rPr lang="en-GB" dirty="0"/>
              <a:t> </a:t>
            </a:r>
            <a:r>
              <a:rPr lang="en-GB" dirty="0" err="1"/>
              <a:t>temperatura</a:t>
            </a:r>
            <a:r>
              <a:rPr lang="en-GB" dirty="0"/>
              <a:t> </a:t>
            </a:r>
            <a:r>
              <a:rPr lang="en-GB" dirty="0" err="1"/>
              <a:t>metalului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scăzută</a:t>
            </a:r>
            <a:r>
              <a:rPr lang="en-GB" dirty="0"/>
              <a:t>, </a:t>
            </a:r>
            <a:r>
              <a:rPr lang="en-GB" dirty="0" err="1"/>
              <a:t>atunci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momentul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care </a:t>
            </a:r>
            <a:r>
              <a:rPr lang="en-GB" dirty="0" err="1"/>
              <a:t>metalul</a:t>
            </a:r>
            <a:r>
              <a:rPr lang="en-GB" dirty="0"/>
              <a:t> </a:t>
            </a:r>
            <a:r>
              <a:rPr lang="en-GB" dirty="0" err="1"/>
              <a:t>trece</a:t>
            </a:r>
            <a:r>
              <a:rPr lang="en-GB" dirty="0"/>
              <a:t> la </a:t>
            </a:r>
            <a:r>
              <a:rPr lang="en-GB" dirty="0" err="1"/>
              <a:t>starea</a:t>
            </a:r>
            <a:r>
              <a:rPr lang="en-GB" dirty="0"/>
              <a:t> supraconductoare, </a:t>
            </a:r>
            <a:r>
              <a:rPr lang="en-GB" dirty="0" err="1"/>
              <a:t>câmpul</a:t>
            </a:r>
            <a:r>
              <a:rPr lang="en-GB" dirty="0"/>
              <a:t> magnetic </a:t>
            </a:r>
            <a:r>
              <a:rPr lang="en-GB" dirty="0" err="1"/>
              <a:t>este</a:t>
            </a:r>
            <a:r>
              <a:rPr lang="en-GB" dirty="0"/>
              <a:t> „</a:t>
            </a:r>
            <a:r>
              <a:rPr lang="en-GB" dirty="0" err="1"/>
              <a:t>împins</a:t>
            </a:r>
            <a:r>
              <a:rPr lang="en-GB" dirty="0"/>
              <a:t>” din </a:t>
            </a:r>
            <a:r>
              <a:rPr lang="en-GB" dirty="0" err="1"/>
              <a:t>probă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inducția</a:t>
            </a:r>
            <a:r>
              <a:rPr lang="en-GB" dirty="0"/>
              <a:t> </a:t>
            </a:r>
            <a:r>
              <a:rPr lang="en-GB" dirty="0" err="1"/>
              <a:t>magnetică</a:t>
            </a:r>
            <a:r>
              <a:rPr lang="en-GB" dirty="0"/>
              <a:t> din </a:t>
            </a:r>
            <a:r>
              <a:rPr lang="en-GB" dirty="0" err="1"/>
              <a:t>eșantion</a:t>
            </a:r>
            <a:r>
              <a:rPr lang="en-GB" dirty="0"/>
              <a:t> se </a:t>
            </a:r>
            <a:r>
              <a:rPr lang="en-GB" dirty="0" err="1"/>
              <a:t>stinge</a:t>
            </a:r>
            <a:r>
              <a:rPr lang="en-GB" dirty="0"/>
              <a:t>.</a:t>
            </a:r>
          </a:p>
          <a:p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acest</a:t>
            </a:r>
            <a:r>
              <a:rPr lang="en-GB" dirty="0"/>
              <a:t> </a:t>
            </a:r>
            <a:r>
              <a:rPr lang="en-GB" dirty="0" err="1"/>
              <a:t>caz</a:t>
            </a:r>
            <a:r>
              <a:rPr lang="en-GB" dirty="0"/>
              <a:t>, </a:t>
            </a:r>
            <a:r>
              <a:rPr lang="en-GB" dirty="0" err="1"/>
              <a:t>supraconductorul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un </a:t>
            </a:r>
            <a:r>
              <a:rPr lang="en-GB" dirty="0" err="1"/>
              <a:t>diamagnet</a:t>
            </a:r>
            <a:r>
              <a:rPr lang="en-GB" dirty="0"/>
              <a:t> ideal cu o </a:t>
            </a:r>
            <a:r>
              <a:rPr lang="en-GB" dirty="0" err="1"/>
              <a:t>susceptibilitate</a:t>
            </a:r>
            <a:r>
              <a:rPr lang="en-GB" dirty="0"/>
              <a:t> </a:t>
            </a:r>
            <a:r>
              <a:rPr lang="en-GB" dirty="0" err="1"/>
              <a:t>magnetică</a:t>
            </a:r>
            <a:r>
              <a:rPr lang="en-GB" dirty="0"/>
              <a:t> de c = -1.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acest</a:t>
            </a:r>
            <a:r>
              <a:rPr lang="en-GB" dirty="0"/>
              <a:t> </a:t>
            </a:r>
            <a:r>
              <a:rPr lang="en-GB" dirty="0" err="1"/>
              <a:t>caz</a:t>
            </a:r>
            <a:r>
              <a:rPr lang="en-GB" dirty="0"/>
              <a:t>, </a:t>
            </a:r>
            <a:r>
              <a:rPr lang="en-GB" dirty="0" err="1"/>
              <a:t>permeabilitatea</a:t>
            </a:r>
            <a:r>
              <a:rPr lang="en-GB" dirty="0"/>
              <a:t> </a:t>
            </a:r>
            <a:r>
              <a:rPr lang="en-GB" dirty="0" err="1"/>
              <a:t>magnetică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m = 1 + c = 0 </a:t>
            </a:r>
            <a:r>
              <a:rPr lang="en-GB" dirty="0" err="1"/>
              <a:t>și</a:t>
            </a:r>
            <a:r>
              <a:rPr lang="en-GB" dirty="0"/>
              <a:t> B = m</a:t>
            </a:r>
            <a:r>
              <a:rPr lang="en-GB" baseline="-25000" dirty="0"/>
              <a:t>0</a:t>
            </a:r>
            <a:r>
              <a:rPr lang="en-GB" dirty="0"/>
              <a:t>m</a:t>
            </a:r>
            <a:r>
              <a:rPr lang="en-GB" baseline="-25000" dirty="0"/>
              <a:t>H</a:t>
            </a:r>
            <a:r>
              <a:rPr lang="en-GB" dirty="0"/>
              <a:t> = 0.</a:t>
            </a:r>
          </a:p>
          <a:p>
            <a:r>
              <a:rPr lang="en-GB" dirty="0" err="1"/>
              <a:t>Efectul</a:t>
            </a:r>
            <a:r>
              <a:rPr lang="en-GB" dirty="0"/>
              <a:t> Meissner se </a:t>
            </a:r>
            <a:r>
              <a:rPr lang="en-GB" dirty="0" err="1"/>
              <a:t>datorează</a:t>
            </a:r>
            <a:r>
              <a:rPr lang="en-GB" dirty="0"/>
              <a:t> </a:t>
            </a:r>
            <a:r>
              <a:rPr lang="en-GB" dirty="0" err="1"/>
              <a:t>faptului</a:t>
            </a:r>
            <a:r>
              <a:rPr lang="en-GB" dirty="0"/>
              <a:t> </a:t>
            </a:r>
            <a:r>
              <a:rPr lang="en-GB" dirty="0" err="1"/>
              <a:t>că</a:t>
            </a:r>
            <a:r>
              <a:rPr lang="en-GB" dirty="0"/>
              <a:t> la </a:t>
            </a:r>
            <a:r>
              <a:rPr lang="en-GB" dirty="0" err="1"/>
              <a:t>trecerea</a:t>
            </a:r>
            <a:r>
              <a:rPr lang="en-GB" dirty="0"/>
              <a:t> la o stare </a:t>
            </a:r>
            <a:r>
              <a:rPr lang="en-GB" dirty="0" err="1"/>
              <a:t>superconductoare</a:t>
            </a:r>
            <a:r>
              <a:rPr lang="en-GB" dirty="0"/>
              <a:t>, de </a:t>
            </a:r>
            <a:r>
              <a:rPr lang="en-GB" dirty="0" err="1"/>
              <a:t>exemplu</a:t>
            </a:r>
            <a:r>
              <a:rPr lang="en-GB" dirty="0"/>
              <a:t>, a </a:t>
            </a:r>
            <a:r>
              <a:rPr lang="en-GB" dirty="0" err="1"/>
              <a:t>unei</a:t>
            </a:r>
            <a:r>
              <a:rPr lang="en-GB" dirty="0"/>
              <a:t> probe </a:t>
            </a:r>
            <a:r>
              <a:rPr lang="en-GB" dirty="0" err="1"/>
              <a:t>cilindrice</a:t>
            </a:r>
            <a:r>
              <a:rPr lang="en-GB" dirty="0"/>
              <a:t> </a:t>
            </a:r>
            <a:r>
              <a:rPr lang="en-GB" dirty="0" err="1"/>
              <a:t>într</a:t>
            </a:r>
            <a:r>
              <a:rPr lang="en-GB" dirty="0"/>
              <a:t>-un </a:t>
            </a:r>
            <a:r>
              <a:rPr lang="en-GB" dirty="0" err="1"/>
              <a:t>câmp</a:t>
            </a:r>
            <a:r>
              <a:rPr lang="en-GB" dirty="0"/>
              <a:t> magnetic B &lt;</a:t>
            </a:r>
            <a:r>
              <a:rPr lang="ro-RO" dirty="0" err="1"/>
              <a:t>Bc</a:t>
            </a:r>
            <a:r>
              <a:rPr lang="en-GB" dirty="0"/>
              <a:t>, un </a:t>
            </a:r>
            <a:r>
              <a:rPr lang="en-GB" dirty="0" err="1"/>
              <a:t>curent</a:t>
            </a:r>
            <a:r>
              <a:rPr lang="en-GB" dirty="0"/>
              <a:t> circular I</a:t>
            </a:r>
            <a:r>
              <a:rPr lang="en-GB" baseline="-25000" dirty="0"/>
              <a:t>S</a:t>
            </a:r>
            <a:r>
              <a:rPr lang="en-GB" dirty="0"/>
              <a:t> </a:t>
            </a:r>
            <a:r>
              <a:rPr lang="ro-RO" dirty="0"/>
              <a:t>cu valoarea egală compensatoare a câmpului magnetic extern în volumul supraconductorului. </a:t>
            </a:r>
            <a:r>
              <a:rPr lang="en-GB" dirty="0"/>
              <a:t>(Fig. 3).</a:t>
            </a:r>
            <a:r>
              <a:rPr lang="ro-RO" dirty="0"/>
              <a:t> În fig. Figura 3 se prezintă cilindrul supraconductor, curentul circular nestins în acesta și poziția relativă a vectorilor de inducție magnetici ai câmpului extern B și câmpul curent B</a:t>
            </a:r>
            <a:r>
              <a:rPr lang="ru-RU" dirty="0"/>
              <a:t>ў. </a:t>
            </a:r>
            <a:r>
              <a:rPr lang="ro-RO" dirty="0"/>
              <a:t>În fig. Figura 3b oferă dependența vectorului de inducție magnetică în prezența unui cilindru supraconductor pe distanța r față de axa sa. Același efect al expulzării unui câmp magnetic dintr-un </a:t>
            </a:r>
            <a:r>
              <a:rPr lang="ro-RO" dirty="0" err="1"/>
              <a:t>superconductor</a:t>
            </a:r>
            <a:r>
              <a:rPr lang="ro-RO" dirty="0"/>
              <a:t> este observat dacă un eșantion de metal este plasat într-un câmp magnetic în stare normală și apoi transferat la starea de supraconductor.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3869872"/>
            <a:ext cx="54197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6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177" y="152401"/>
            <a:ext cx="114778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/>
              <a:t>I</a:t>
            </a:r>
            <a:r>
              <a:rPr lang="en-GB" sz="2400" b="1" dirty="0" err="1"/>
              <a:t>mplementarea</a:t>
            </a:r>
            <a:r>
              <a:rPr lang="en-GB" sz="2400" b="1" dirty="0"/>
              <a:t> </a:t>
            </a:r>
            <a:r>
              <a:rPr lang="en-GB" sz="2400" b="1" dirty="0" err="1"/>
              <a:t>tehnică</a:t>
            </a:r>
            <a:r>
              <a:rPr lang="en-GB" sz="2400" b="1" dirty="0"/>
              <a:t> a </a:t>
            </a:r>
            <a:r>
              <a:rPr lang="en-GB" sz="2400" b="1" dirty="0" err="1"/>
              <a:t>efectului</a:t>
            </a:r>
            <a:r>
              <a:rPr lang="en-GB" sz="2400" b="1" dirty="0"/>
              <a:t> Meissner</a:t>
            </a:r>
          </a:p>
          <a:p>
            <a:r>
              <a:rPr lang="en-GB" sz="2400" dirty="0" err="1"/>
              <a:t>Cea</a:t>
            </a:r>
            <a:r>
              <a:rPr lang="en-GB" sz="2400" dirty="0"/>
              <a:t> </a:t>
            </a:r>
            <a:r>
              <a:rPr lang="en-GB" sz="2400" dirty="0" err="1"/>
              <a:t>mai</a:t>
            </a:r>
            <a:r>
              <a:rPr lang="en-GB" sz="2400" dirty="0"/>
              <a:t> </a:t>
            </a:r>
            <a:r>
              <a:rPr lang="en-GB" sz="2400" dirty="0" err="1"/>
              <a:t>simplă</a:t>
            </a:r>
            <a:r>
              <a:rPr lang="en-GB" sz="2400" dirty="0"/>
              <a:t> </a:t>
            </a:r>
            <a:r>
              <a:rPr lang="en-GB" sz="2400" dirty="0" err="1"/>
              <a:t>demonstrație</a:t>
            </a:r>
            <a:r>
              <a:rPr lang="en-GB" sz="2400" dirty="0"/>
              <a:t>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aceea</a:t>
            </a:r>
            <a:r>
              <a:rPr lang="en-GB" sz="2400" dirty="0"/>
              <a:t> </a:t>
            </a:r>
            <a:r>
              <a:rPr lang="en-GB" sz="2400" dirty="0" err="1"/>
              <a:t>că</a:t>
            </a:r>
            <a:r>
              <a:rPr lang="en-GB" sz="2400" dirty="0"/>
              <a:t> o </a:t>
            </a:r>
            <a:r>
              <a:rPr lang="en-GB" sz="2400" dirty="0" err="1"/>
              <a:t>tabletă</a:t>
            </a:r>
            <a:r>
              <a:rPr lang="en-GB" sz="2400" dirty="0"/>
              <a:t> </a:t>
            </a:r>
            <a:r>
              <a:rPr lang="en-GB" sz="2400" dirty="0" err="1" smtClean="0"/>
              <a:t>superconductoare</a:t>
            </a:r>
            <a:r>
              <a:rPr lang="en-GB" sz="2400" dirty="0" smtClean="0"/>
              <a:t> </a:t>
            </a:r>
            <a:r>
              <a:rPr lang="en-GB" sz="2400" dirty="0"/>
              <a:t>Y-Ba-Cu-O, </a:t>
            </a:r>
            <a:r>
              <a:rPr lang="ro-RO" sz="2400" dirty="0"/>
              <a:t>nerăcită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azot</a:t>
            </a:r>
            <a:r>
              <a:rPr lang="en-GB" sz="2400" dirty="0"/>
              <a:t>, se </a:t>
            </a:r>
            <a:r>
              <a:rPr lang="en-GB" sz="2400" dirty="0" err="1"/>
              <a:t>află</a:t>
            </a:r>
            <a:r>
              <a:rPr lang="en-GB" sz="2400" dirty="0"/>
              <a:t> </a:t>
            </a:r>
            <a:r>
              <a:rPr lang="en-GB" sz="2400" dirty="0" err="1"/>
              <a:t>liniștit</a:t>
            </a:r>
            <a:r>
              <a:rPr lang="en-GB" sz="2400" dirty="0"/>
              <a:t> </a:t>
            </a:r>
            <a:r>
              <a:rPr lang="en-GB" sz="2400" dirty="0" err="1"/>
              <a:t>pe</a:t>
            </a:r>
            <a:r>
              <a:rPr lang="en-GB" sz="2400" dirty="0"/>
              <a:t> un magnet, nu </a:t>
            </a:r>
            <a:r>
              <a:rPr lang="en-GB" sz="2400" dirty="0" err="1"/>
              <a:t>reacționează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niciun</a:t>
            </a:r>
            <a:r>
              <a:rPr lang="en-GB" sz="2400" dirty="0"/>
              <a:t> </a:t>
            </a:r>
            <a:r>
              <a:rPr lang="en-GB" sz="2400" dirty="0" err="1"/>
              <a:t>fel</a:t>
            </a:r>
            <a:r>
              <a:rPr lang="en-GB" sz="2400" dirty="0"/>
              <a:t> la un </a:t>
            </a:r>
            <a:r>
              <a:rPr lang="en-GB" sz="2400" dirty="0" err="1"/>
              <a:t>câmp</a:t>
            </a:r>
            <a:r>
              <a:rPr lang="en-GB" sz="2400" dirty="0"/>
              <a:t> magnetic, </a:t>
            </a:r>
            <a:r>
              <a:rPr lang="ro-RO" sz="2400" dirty="0"/>
              <a:t>dar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răcită</a:t>
            </a:r>
            <a:r>
              <a:rPr lang="en-GB" sz="2400" dirty="0"/>
              <a:t> </a:t>
            </a:r>
            <a:r>
              <a:rPr lang="en-GB" sz="2400" dirty="0" err="1"/>
              <a:t>atârnă</a:t>
            </a:r>
            <a:r>
              <a:rPr lang="en-GB" sz="2400" dirty="0"/>
              <a:t> </a:t>
            </a:r>
            <a:r>
              <a:rPr lang="en-GB" sz="2400" dirty="0" err="1"/>
              <a:t>deasupra</a:t>
            </a:r>
            <a:r>
              <a:rPr lang="en-GB" sz="2400" dirty="0"/>
              <a:t> </a:t>
            </a:r>
            <a:r>
              <a:rPr lang="en-GB" sz="2400" dirty="0" err="1"/>
              <a:t>lui</a:t>
            </a:r>
            <a:r>
              <a:rPr lang="en-GB" sz="2400" dirty="0"/>
              <a:t>. </a:t>
            </a:r>
            <a:r>
              <a:rPr lang="en-GB" sz="2400" dirty="0" err="1"/>
              <a:t>După</a:t>
            </a:r>
            <a:r>
              <a:rPr lang="en-GB" sz="2400" dirty="0"/>
              <a:t> </a:t>
            </a:r>
            <a:r>
              <a:rPr lang="en-GB" sz="2400" dirty="0" err="1"/>
              <a:t>răcirea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azot</a:t>
            </a:r>
            <a:r>
              <a:rPr lang="en-GB" sz="2400" dirty="0"/>
              <a:t> </a:t>
            </a:r>
            <a:r>
              <a:rPr lang="en-GB" sz="2400" dirty="0" err="1"/>
              <a:t>lichid</a:t>
            </a:r>
            <a:r>
              <a:rPr lang="en-GB" sz="2400" dirty="0"/>
              <a:t>, o </a:t>
            </a:r>
            <a:r>
              <a:rPr lang="en-GB" sz="2400" dirty="0" err="1"/>
              <a:t>tabletă</a:t>
            </a:r>
            <a:r>
              <a:rPr lang="en-GB" sz="2400" dirty="0"/>
              <a:t> din sup</a:t>
            </a:r>
            <a:r>
              <a:rPr lang="ro-RO" sz="2400" dirty="0" err="1"/>
              <a:t>ra</a:t>
            </a:r>
            <a:r>
              <a:rPr lang="en-GB" sz="2400" dirty="0"/>
              <a:t>conductor</a:t>
            </a:r>
            <a:r>
              <a:rPr lang="ro-RO" sz="2400" dirty="0"/>
              <a:t> </a:t>
            </a:r>
            <a:r>
              <a:rPr lang="en-GB" sz="2400" dirty="0" err="1"/>
              <a:t>păstrează</a:t>
            </a:r>
            <a:r>
              <a:rPr lang="en-GB" sz="2400" dirty="0"/>
              <a:t> </a:t>
            </a:r>
            <a:r>
              <a:rPr lang="en-GB" sz="2400" dirty="0" err="1"/>
              <a:t>superconductivitatea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aer</a:t>
            </a:r>
            <a:r>
              <a:rPr lang="en-GB" sz="2400" dirty="0"/>
              <a:t> la </a:t>
            </a:r>
            <a:r>
              <a:rPr lang="en-GB" sz="2400" dirty="0" err="1"/>
              <a:t>temperatura</a:t>
            </a:r>
            <a:r>
              <a:rPr lang="en-GB" sz="2400" dirty="0"/>
              <a:t> </a:t>
            </a:r>
            <a:r>
              <a:rPr lang="en-GB" sz="2400" dirty="0" err="1"/>
              <a:t>camerei</a:t>
            </a:r>
            <a:r>
              <a:rPr lang="en-GB" sz="2400" dirty="0"/>
              <a:t> </a:t>
            </a:r>
            <a:r>
              <a:rPr lang="en-GB" sz="2400" dirty="0" err="1"/>
              <a:t>timp</a:t>
            </a:r>
            <a:r>
              <a:rPr lang="en-GB" sz="2400" dirty="0"/>
              <a:t> de </a:t>
            </a:r>
            <a:r>
              <a:rPr lang="en-GB" sz="2400" dirty="0" err="1"/>
              <a:t>aproximativ</a:t>
            </a:r>
            <a:r>
              <a:rPr lang="en-GB" sz="2400" dirty="0"/>
              <a:t> un </a:t>
            </a:r>
            <a:r>
              <a:rPr lang="en-GB" sz="2400" dirty="0" err="1"/>
              <a:t>minut</a:t>
            </a:r>
            <a:r>
              <a:rPr lang="en-GB" sz="2400" dirty="0"/>
              <a:t>. </a:t>
            </a:r>
            <a:r>
              <a:rPr lang="en-GB" sz="2400" dirty="0" err="1"/>
              <a:t>Demonstrații</a:t>
            </a:r>
            <a:r>
              <a:rPr lang="en-GB" sz="2400" dirty="0"/>
              <a:t> </a:t>
            </a:r>
            <a:r>
              <a:rPr lang="en-GB" sz="2400" dirty="0" err="1"/>
              <a:t>mai</a:t>
            </a:r>
            <a:r>
              <a:rPr lang="en-GB" sz="2400" dirty="0"/>
              <a:t> lungi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trebui</a:t>
            </a:r>
            <a:r>
              <a:rPr lang="en-GB" sz="2400" dirty="0"/>
              <a:t> </a:t>
            </a:r>
            <a:r>
              <a:rPr lang="en-GB" sz="2400" dirty="0" err="1"/>
              <a:t>realizate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ro-RO" sz="2400" dirty="0"/>
              <a:t>vapori </a:t>
            </a:r>
            <a:r>
              <a:rPr lang="en-GB" sz="2400" dirty="0"/>
              <a:t>de </a:t>
            </a:r>
            <a:r>
              <a:rPr lang="en-GB" sz="2400" dirty="0" err="1"/>
              <a:t>azot</a:t>
            </a:r>
            <a:r>
              <a:rPr lang="en-GB" sz="2400" dirty="0"/>
              <a:t> </a:t>
            </a:r>
            <a:r>
              <a:rPr lang="en-GB" sz="2400" dirty="0" err="1"/>
              <a:t>lichid</a:t>
            </a:r>
            <a:r>
              <a:rPr lang="en-GB" sz="2400" dirty="0"/>
              <a:t>. </a:t>
            </a:r>
            <a:r>
              <a:rPr lang="en-GB" sz="2400" dirty="0" err="1"/>
              <a:t>Opțiunile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</a:t>
            </a:r>
            <a:r>
              <a:rPr lang="en-GB" sz="2400" dirty="0" err="1"/>
              <a:t>demonstrarea</a:t>
            </a:r>
            <a:r>
              <a:rPr lang="en-GB" sz="2400" dirty="0"/>
              <a:t> </a:t>
            </a:r>
            <a:r>
              <a:rPr lang="en-GB" sz="2400" dirty="0" err="1"/>
              <a:t>efectului</a:t>
            </a:r>
            <a:r>
              <a:rPr lang="en-GB" sz="2400" dirty="0"/>
              <a:t> Meissner </a:t>
            </a:r>
            <a:r>
              <a:rPr lang="en-GB" sz="2400" dirty="0" err="1"/>
              <a:t>sunt</a:t>
            </a:r>
            <a:r>
              <a:rPr lang="en-GB" sz="2400" dirty="0"/>
              <a:t> </a:t>
            </a:r>
            <a:r>
              <a:rPr lang="en-GB" sz="2400" dirty="0" err="1"/>
              <a:t>prezentate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Fig. 4a </a:t>
            </a:r>
            <a:r>
              <a:rPr lang="en-GB" sz="2400" dirty="0" err="1"/>
              <a:t>și</a:t>
            </a:r>
            <a:r>
              <a:rPr lang="en-GB" sz="2400" dirty="0"/>
              <a:t> 4b:</a:t>
            </a:r>
          </a:p>
          <a:p>
            <a:r>
              <a:rPr lang="en-GB" sz="2400" dirty="0"/>
              <a:t> O </a:t>
            </a:r>
            <a:r>
              <a:rPr lang="en-GB" sz="2400" dirty="0" err="1"/>
              <a:t>tabletă</a:t>
            </a:r>
            <a:r>
              <a:rPr lang="en-GB" sz="2400" dirty="0"/>
              <a:t> superconductor </a:t>
            </a:r>
            <a:r>
              <a:rPr lang="en-GB" sz="2400" dirty="0" err="1"/>
              <a:t>răcită</a:t>
            </a:r>
            <a:r>
              <a:rPr lang="en-GB" sz="2400" dirty="0"/>
              <a:t> de un flux de </a:t>
            </a:r>
            <a:r>
              <a:rPr lang="en-GB" sz="2400" dirty="0" err="1"/>
              <a:t>azot</a:t>
            </a:r>
            <a:r>
              <a:rPr lang="en-GB" sz="2400" dirty="0"/>
              <a:t> </a:t>
            </a:r>
            <a:r>
              <a:rPr lang="en-GB" sz="2400" dirty="0" err="1"/>
              <a:t>lichid</a:t>
            </a:r>
            <a:r>
              <a:rPr lang="en-GB" sz="2400" dirty="0"/>
              <a:t> </a:t>
            </a:r>
            <a:r>
              <a:rPr lang="en-GB" sz="2400" dirty="0" err="1"/>
              <a:t>evaporat</a:t>
            </a:r>
            <a:r>
              <a:rPr lang="en-GB" sz="2400" dirty="0"/>
              <a:t> </a:t>
            </a:r>
            <a:r>
              <a:rPr lang="en-GB" sz="2400" dirty="0" err="1"/>
              <a:t>atârnă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golul</a:t>
            </a:r>
            <a:r>
              <a:rPr lang="en-GB" sz="2400" dirty="0"/>
              <a:t> </a:t>
            </a:r>
            <a:r>
              <a:rPr lang="en-GB" sz="2400" dirty="0" err="1"/>
              <a:t>unui</a:t>
            </a:r>
            <a:r>
              <a:rPr lang="en-GB" sz="2400" dirty="0"/>
              <a:t> magnet permanent</a:t>
            </a:r>
          </a:p>
        </p:txBody>
      </p:sp>
    </p:spTree>
    <p:extLst>
      <p:ext uri="{BB962C8B-B14F-4D97-AF65-F5344CB8AC3E}">
        <p14:creationId xmlns:p14="http://schemas.microsoft.com/office/powerpoint/2010/main" val="1540513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7418"/>
            <a:ext cx="8969731" cy="630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65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457200"/>
            <a:ext cx="912361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20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8686800" cy="58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68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0" y="108312"/>
            <a:ext cx="6434188" cy="4733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103" y="2781743"/>
            <a:ext cx="5294811" cy="39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16854"/>
          </a:xfrm>
        </p:spPr>
        <p:txBody>
          <a:bodyPr>
            <a:normAutofit fontScale="90000"/>
          </a:bodyPr>
          <a:lstStyle/>
          <a:p>
            <a:r>
              <a:rPr lang="en-GB" sz="3100" b="1" dirty="0"/>
              <a:t>N-type Epitaxial Growth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58" y="743059"/>
            <a:ext cx="11801421" cy="1852095"/>
          </a:xfrm>
        </p:spPr>
        <p:txBody>
          <a:bodyPr/>
          <a:lstStyle/>
          <a:p>
            <a:r>
              <a:rPr lang="ro-RO" dirty="0" smtClean="0"/>
              <a:t>Formarea stratului </a:t>
            </a:r>
            <a:r>
              <a:rPr lang="en-GB" dirty="0" smtClean="0"/>
              <a:t>de </a:t>
            </a:r>
            <a:r>
              <a:rPr lang="en-GB" dirty="0"/>
              <a:t>tip N </a:t>
            </a:r>
            <a:r>
              <a:rPr lang="en-GB" dirty="0" err="1" smtClean="0"/>
              <a:t>rezistiv</a:t>
            </a:r>
            <a:r>
              <a:rPr lang="en-GB" dirty="0" smtClean="0"/>
              <a:t> </a:t>
            </a:r>
            <a:r>
              <a:rPr lang="en-GB" dirty="0" err="1"/>
              <a:t>scăzut</a:t>
            </a:r>
            <a:r>
              <a:rPr lang="en-GB" dirty="0"/>
              <a:t> </a:t>
            </a:r>
            <a:r>
              <a:rPr lang="en-GB" dirty="0" err="1"/>
              <a:t>peste</a:t>
            </a:r>
            <a:r>
              <a:rPr lang="en-GB" dirty="0"/>
              <a:t> un tip P </a:t>
            </a:r>
            <a:r>
              <a:rPr lang="en-GB" dirty="0" err="1"/>
              <a:t>rezistiv</a:t>
            </a:r>
            <a:r>
              <a:rPr lang="en-GB" dirty="0"/>
              <a:t> </a:t>
            </a:r>
            <a:r>
              <a:rPr lang="en-GB" dirty="0" err="1"/>
              <a:t>ridicat</a:t>
            </a:r>
            <a:r>
              <a:rPr lang="en-GB" dirty="0"/>
              <a:t> </a:t>
            </a:r>
            <a:r>
              <a:rPr lang="en-GB" dirty="0" smtClean="0"/>
              <a:t>se </a:t>
            </a:r>
            <a:r>
              <a:rPr lang="en-GB" dirty="0" err="1"/>
              <a:t>realizează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plasarea</a:t>
            </a:r>
            <a:r>
              <a:rPr lang="en-GB" dirty="0"/>
              <a:t> </a:t>
            </a:r>
            <a:r>
              <a:rPr lang="en-GB" dirty="0" err="1"/>
              <a:t>stratului</a:t>
            </a:r>
            <a:r>
              <a:rPr lang="en-GB" dirty="0"/>
              <a:t> de tip </a:t>
            </a:r>
            <a:r>
              <a:rPr lang="ro-RO" dirty="0" smtClean="0"/>
              <a:t>N</a:t>
            </a:r>
            <a:r>
              <a:rPr lang="en-GB" dirty="0" smtClean="0"/>
              <a:t> </a:t>
            </a:r>
            <a:r>
              <a:rPr lang="en-GB" dirty="0" err="1"/>
              <a:t>deasupra</a:t>
            </a:r>
            <a:r>
              <a:rPr lang="en-GB" dirty="0"/>
              <a:t> </a:t>
            </a:r>
            <a:r>
              <a:rPr lang="en-GB" dirty="0" err="1"/>
              <a:t>tipului</a:t>
            </a:r>
            <a:r>
              <a:rPr lang="en-GB" dirty="0"/>
              <a:t> P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încălzirea</a:t>
            </a:r>
            <a:r>
              <a:rPr lang="en-GB" dirty="0"/>
              <a:t> </a:t>
            </a:r>
            <a:r>
              <a:rPr lang="en-GB" dirty="0" err="1"/>
              <a:t>apoi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interiorul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cuptor</a:t>
            </a:r>
            <a:r>
              <a:rPr lang="en-GB" dirty="0"/>
              <a:t> de </a:t>
            </a:r>
            <a:r>
              <a:rPr lang="en-GB" dirty="0" err="1"/>
              <a:t>difuzie</a:t>
            </a:r>
            <a:r>
              <a:rPr lang="en-GB" dirty="0"/>
              <a:t> la </a:t>
            </a:r>
            <a:r>
              <a:rPr lang="en-GB" dirty="0" err="1"/>
              <a:t>temperaturi</a:t>
            </a:r>
            <a:r>
              <a:rPr lang="en-GB" dirty="0"/>
              <a:t> </a:t>
            </a:r>
            <a:r>
              <a:rPr lang="en-GB" dirty="0" err="1"/>
              <a:t>foarte</a:t>
            </a:r>
            <a:r>
              <a:rPr lang="en-GB" dirty="0"/>
              <a:t> </a:t>
            </a:r>
            <a:r>
              <a:rPr lang="en-GB" dirty="0" err="1"/>
              <a:t>ridicate</a:t>
            </a:r>
            <a:r>
              <a:rPr lang="en-GB" dirty="0"/>
              <a:t> (</a:t>
            </a:r>
            <a:r>
              <a:rPr lang="en-GB" dirty="0" err="1"/>
              <a:t>aproape</a:t>
            </a:r>
            <a:r>
              <a:rPr lang="en-GB" dirty="0"/>
              <a:t> 1200C). </a:t>
            </a:r>
            <a:r>
              <a:rPr lang="en-GB" dirty="0" err="1"/>
              <a:t>După</a:t>
            </a:r>
            <a:r>
              <a:rPr lang="en-GB" dirty="0"/>
              <a:t> </a:t>
            </a:r>
            <a:r>
              <a:rPr lang="en-GB" dirty="0" err="1"/>
              <a:t>încălzire</a:t>
            </a:r>
            <a:r>
              <a:rPr lang="en-GB" dirty="0"/>
              <a:t>, un </a:t>
            </a:r>
            <a:r>
              <a:rPr lang="en-GB" dirty="0" err="1"/>
              <a:t>amestec</a:t>
            </a:r>
            <a:r>
              <a:rPr lang="en-GB" dirty="0"/>
              <a:t> de gaze </a:t>
            </a:r>
            <a:r>
              <a:rPr lang="ro-RO" dirty="0" smtClean="0"/>
              <a:t>format din</a:t>
            </a:r>
            <a:r>
              <a:rPr lang="en-GB" dirty="0" smtClean="0"/>
              <a:t> </a:t>
            </a:r>
            <a:r>
              <a:rPr lang="en-GB" dirty="0" err="1"/>
              <a:t>atomi</a:t>
            </a:r>
            <a:r>
              <a:rPr lang="en-GB" dirty="0"/>
              <a:t> de </a:t>
            </a:r>
            <a:r>
              <a:rPr lang="en-GB" dirty="0" err="1"/>
              <a:t>siliciu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atomi</a:t>
            </a:r>
            <a:r>
              <a:rPr lang="en-GB" dirty="0"/>
              <a:t> </a:t>
            </a:r>
            <a:r>
              <a:rPr lang="en-GB" dirty="0" err="1"/>
              <a:t>pentavalenți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 de </a:t>
            </a:r>
            <a:r>
              <a:rPr lang="en-GB" dirty="0" err="1"/>
              <a:t>asemenea</a:t>
            </a:r>
            <a:r>
              <a:rPr lang="en-GB" dirty="0"/>
              <a:t> </a:t>
            </a:r>
            <a:r>
              <a:rPr lang="en-GB" dirty="0" err="1"/>
              <a:t>trecuți</a:t>
            </a:r>
            <a:r>
              <a:rPr lang="en-GB" dirty="0"/>
              <a:t> </a:t>
            </a:r>
            <a:r>
              <a:rPr lang="en-GB" dirty="0" err="1"/>
              <a:t>peste</a:t>
            </a:r>
            <a:r>
              <a:rPr lang="en-GB" dirty="0"/>
              <a:t> </a:t>
            </a:r>
            <a:r>
              <a:rPr lang="en-GB" dirty="0" err="1"/>
              <a:t>strat</a:t>
            </a:r>
            <a:r>
              <a:rPr lang="en-GB" dirty="0"/>
              <a:t>. </a:t>
            </a:r>
            <a:r>
              <a:rPr lang="en-GB" dirty="0" err="1"/>
              <a:t>Aceasta</a:t>
            </a:r>
            <a:r>
              <a:rPr lang="en-GB" dirty="0"/>
              <a:t> </a:t>
            </a:r>
            <a:r>
              <a:rPr lang="en-GB" dirty="0" err="1"/>
              <a:t>formează</a:t>
            </a:r>
            <a:r>
              <a:rPr lang="en-GB" dirty="0"/>
              <a:t> </a:t>
            </a:r>
            <a:r>
              <a:rPr lang="en-GB" dirty="0" err="1"/>
              <a:t>stratul</a:t>
            </a:r>
            <a:r>
              <a:rPr lang="en-GB" dirty="0"/>
              <a:t> epitaxial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substrat</a:t>
            </a:r>
            <a:r>
              <a:rPr lang="en-GB" dirty="0"/>
              <a:t>. </a:t>
            </a:r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componentele</a:t>
            </a:r>
            <a:r>
              <a:rPr lang="en-GB" dirty="0"/>
              <a:t> </a:t>
            </a:r>
            <a:r>
              <a:rPr lang="en-GB" dirty="0" err="1"/>
              <a:t>necesare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ro-RO" dirty="0" smtClean="0"/>
              <a:t>CI</a:t>
            </a:r>
            <a:r>
              <a:rPr lang="en-GB" dirty="0" smtClean="0"/>
              <a:t> </a:t>
            </a:r>
            <a:r>
              <a:rPr lang="en-GB" dirty="0" err="1"/>
              <a:t>sunt</a:t>
            </a:r>
            <a:r>
              <a:rPr lang="en-GB" dirty="0"/>
              <a:t> </a:t>
            </a:r>
            <a:r>
              <a:rPr lang="en-GB" dirty="0" err="1"/>
              <a:t>construite</a:t>
            </a:r>
            <a:r>
              <a:rPr lang="en-GB" dirty="0"/>
              <a:t> </a:t>
            </a:r>
            <a:r>
              <a:rPr lang="en-GB" dirty="0" err="1"/>
              <a:t>deasupra</a:t>
            </a:r>
            <a:r>
              <a:rPr lang="en-GB" dirty="0"/>
              <a:t> </a:t>
            </a:r>
            <a:r>
              <a:rPr lang="en-GB" dirty="0" err="1"/>
              <a:t>acestui</a:t>
            </a:r>
            <a:r>
              <a:rPr lang="en-GB" dirty="0"/>
              <a:t> </a:t>
            </a:r>
            <a:r>
              <a:rPr lang="en-GB" dirty="0" err="1"/>
              <a:t>strat</a:t>
            </a:r>
            <a:r>
              <a:rPr lang="en-GB" dirty="0"/>
              <a:t>. </a:t>
            </a:r>
            <a:r>
              <a:rPr lang="en-GB" dirty="0" err="1"/>
              <a:t>Stratul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apoi</a:t>
            </a:r>
            <a:r>
              <a:rPr lang="en-GB" dirty="0"/>
              <a:t> </a:t>
            </a:r>
            <a:r>
              <a:rPr lang="en-GB" dirty="0" err="1"/>
              <a:t>răcit</a:t>
            </a:r>
            <a:r>
              <a:rPr lang="en-GB" dirty="0"/>
              <a:t>, </a:t>
            </a:r>
            <a:r>
              <a:rPr lang="en-GB" dirty="0" err="1"/>
              <a:t>lustruit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curățat</a:t>
            </a:r>
            <a:r>
              <a:rPr lang="en-GB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4269" y="2734491"/>
            <a:ext cx="1127019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The Silicon Dioxide Insulation Layer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8659" y="3039291"/>
            <a:ext cx="1153580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cum am </a:t>
            </a:r>
            <a:r>
              <a:rPr lang="en-GB" dirty="0" err="1" smtClean="0"/>
              <a:t>explicat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sus, </a:t>
            </a:r>
            <a:r>
              <a:rPr lang="ro-RO" dirty="0" smtClean="0"/>
              <a:t>la </a:t>
            </a:r>
            <a:r>
              <a:rPr lang="en-GB" dirty="0" err="1" smtClean="0"/>
              <a:t>acest</a:t>
            </a:r>
            <a:r>
              <a:rPr lang="en-GB" dirty="0" smtClean="0"/>
              <a:t> </a:t>
            </a:r>
            <a:r>
              <a:rPr lang="en-GB" dirty="0" err="1" smtClean="0"/>
              <a:t>strat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necesar</a:t>
            </a:r>
            <a:r>
              <a:rPr lang="ro-RO" dirty="0" smtClean="0"/>
              <a:t>ă</a:t>
            </a:r>
            <a:r>
              <a:rPr lang="en-GB" dirty="0" smtClean="0"/>
              <a:t> </a:t>
            </a:r>
            <a:r>
              <a:rPr lang="ro-RO" dirty="0" smtClean="0"/>
              <a:t>doparea</a:t>
            </a:r>
            <a:r>
              <a:rPr lang="en-GB" dirty="0" smtClean="0"/>
              <a:t> </a:t>
            </a:r>
            <a:r>
              <a:rPr lang="en-GB" dirty="0" err="1" smtClean="0"/>
              <a:t>epitaxiei</a:t>
            </a:r>
            <a:r>
              <a:rPr lang="en-GB" dirty="0" smtClean="0"/>
              <a:t> cu </a:t>
            </a:r>
            <a:r>
              <a:rPr lang="en-GB" dirty="0" err="1" smtClean="0"/>
              <a:t>stratul</a:t>
            </a:r>
            <a:r>
              <a:rPr lang="en-GB" dirty="0" smtClean="0"/>
              <a:t> N. </a:t>
            </a:r>
            <a:r>
              <a:rPr lang="en-GB" dirty="0" err="1" smtClean="0"/>
              <a:t>Acest</a:t>
            </a:r>
            <a:r>
              <a:rPr lang="en-GB" dirty="0" smtClean="0"/>
              <a:t> </a:t>
            </a:r>
            <a:r>
              <a:rPr lang="en-GB" dirty="0" err="1" smtClean="0"/>
              <a:t>strat</a:t>
            </a:r>
            <a:r>
              <a:rPr lang="en-GB" dirty="0" smtClean="0"/>
              <a:t> are </a:t>
            </a:r>
            <a:r>
              <a:rPr lang="en-GB" dirty="0" err="1" smtClean="0"/>
              <a:t>doar</a:t>
            </a:r>
            <a:r>
              <a:rPr lang="en-GB" dirty="0" smtClean="0"/>
              <a:t> 1 </a:t>
            </a:r>
            <a:r>
              <a:rPr lang="en-GB" dirty="0" err="1" smtClean="0"/>
              <a:t>micrometru</a:t>
            </a:r>
            <a:r>
              <a:rPr lang="en-GB" dirty="0" smtClean="0"/>
              <a:t> </a:t>
            </a:r>
            <a:r>
              <a:rPr lang="en-GB" dirty="0" err="1" smtClean="0"/>
              <a:t>subțire</a:t>
            </a:r>
            <a:r>
              <a:rPr lang="en-GB" dirty="0" smtClean="0"/>
              <a:t> </a:t>
            </a:r>
            <a:r>
              <a:rPr lang="en-GB" dirty="0" err="1" smtClean="0"/>
              <a:t>și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crescut</a:t>
            </a:r>
            <a:r>
              <a:rPr lang="en-GB" dirty="0" smtClean="0"/>
              <a:t> </a:t>
            </a:r>
            <a:r>
              <a:rPr lang="en-GB" dirty="0" err="1" smtClean="0"/>
              <a:t>prin</a:t>
            </a:r>
            <a:r>
              <a:rPr lang="en-GB" dirty="0" smtClean="0"/>
              <a:t> </a:t>
            </a:r>
            <a:r>
              <a:rPr lang="en-GB" dirty="0" err="1" smtClean="0"/>
              <a:t>expunerea</a:t>
            </a:r>
            <a:r>
              <a:rPr lang="en-GB" dirty="0" smtClean="0"/>
              <a:t> </a:t>
            </a:r>
            <a:r>
              <a:rPr lang="en-GB" dirty="0" err="1" smtClean="0"/>
              <a:t>stratului</a:t>
            </a:r>
            <a:r>
              <a:rPr lang="en-GB" dirty="0" smtClean="0"/>
              <a:t> epitaxial la </a:t>
            </a:r>
            <a:r>
              <a:rPr lang="en-GB" dirty="0" err="1" smtClean="0"/>
              <a:t>atmosfera</a:t>
            </a:r>
            <a:r>
              <a:rPr lang="en-GB" dirty="0" smtClean="0"/>
              <a:t> de </a:t>
            </a:r>
            <a:r>
              <a:rPr lang="en-GB" dirty="0" err="1" smtClean="0"/>
              <a:t>oxigen</a:t>
            </a:r>
            <a:r>
              <a:rPr lang="en-GB" dirty="0" smtClean="0"/>
              <a:t> la 1000C. O imagine </a:t>
            </a:r>
            <a:r>
              <a:rPr lang="en-GB" dirty="0" err="1" smtClean="0"/>
              <a:t>detaliată</a:t>
            </a:r>
            <a:r>
              <a:rPr lang="en-GB" dirty="0" smtClean="0"/>
              <a:t> care </a:t>
            </a:r>
            <a:r>
              <a:rPr lang="en-GB" dirty="0" err="1" smtClean="0"/>
              <a:t>arată</a:t>
            </a:r>
            <a:r>
              <a:rPr lang="en-GB" dirty="0" smtClean="0"/>
              <a:t> </a:t>
            </a:r>
            <a:r>
              <a:rPr lang="en-GB" dirty="0" err="1" smtClean="0"/>
              <a:t>stratul</a:t>
            </a:r>
            <a:r>
              <a:rPr lang="en-GB" dirty="0" smtClean="0"/>
              <a:t> epitaxial de tip P </a:t>
            </a:r>
            <a:r>
              <a:rPr lang="en-GB" dirty="0" err="1" smtClean="0"/>
              <a:t>și</a:t>
            </a:r>
            <a:r>
              <a:rPr lang="en-GB" dirty="0" smtClean="0"/>
              <a:t> N </a:t>
            </a:r>
            <a:r>
              <a:rPr lang="en-GB" dirty="0" err="1" smtClean="0"/>
              <a:t>și</a:t>
            </a:r>
            <a:r>
              <a:rPr lang="en-GB" dirty="0" smtClean="0"/>
              <a:t> </a:t>
            </a:r>
            <a:r>
              <a:rPr lang="en-GB" dirty="0" err="1" smtClean="0"/>
              <a:t>stratul</a:t>
            </a:r>
            <a:r>
              <a:rPr lang="en-GB" dirty="0" smtClean="0"/>
              <a:t> de SiO2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prezentată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jos.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816" y="4037492"/>
            <a:ext cx="3109439" cy="24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8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03465" y="3014651"/>
            <a:ext cx="6710082" cy="931792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Photolithographic</a:t>
            </a:r>
            <a:r>
              <a:rPr lang="ro-RO" sz="2800" b="1" dirty="0" smtClean="0"/>
              <a:t> </a:t>
            </a:r>
            <a:r>
              <a:rPr lang="en-GB" sz="2800" b="1" dirty="0" smtClean="0"/>
              <a:t>Process </a:t>
            </a:r>
            <a:r>
              <a:rPr lang="en-GB" sz="2800" b="1" dirty="0"/>
              <a:t>for SiO</a:t>
            </a:r>
            <a:r>
              <a:rPr lang="en-GB" sz="2800" b="1" baseline="-25000" dirty="0"/>
              <a:t>2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01" y="0"/>
            <a:ext cx="2671482" cy="6873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011" y="-22412"/>
            <a:ext cx="500274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361" y="0"/>
            <a:ext cx="1958510" cy="331498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283337" y="3406588"/>
            <a:ext cx="2908663" cy="3493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Resistors</a:t>
            </a:r>
          </a:p>
          <a:p>
            <a:endParaRPr lang="en-US" dirty="0"/>
          </a:p>
          <a:p>
            <a:endParaRPr lang="ro-RO" dirty="0" smtClean="0"/>
          </a:p>
          <a:p>
            <a:r>
              <a:rPr lang="en-US" dirty="0" smtClean="0"/>
              <a:t>Capacitors</a:t>
            </a:r>
            <a:endParaRPr lang="en-US" dirty="0" smtClean="0"/>
          </a:p>
          <a:p>
            <a:endParaRPr lang="ro-RO" dirty="0"/>
          </a:p>
        </p:txBody>
      </p:sp>
      <p:pic>
        <p:nvPicPr>
          <p:cNvPr id="8" name="Picture 2" descr="http://www.circuitstoday.com/wp-content/uploads/2009/09/Monolithic-IC-Resistor-Fabric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979" y="3704191"/>
            <a:ext cx="2530548" cy="9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ircuitstoday.com/wp-content/uploads/2009/09/Monolithic-IC-Diffused-Capacitor-Fabric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979" y="4982815"/>
            <a:ext cx="2413781" cy="90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ircuitstoday.com/wp-content/uploads/2009/09/Monolithic-IC-Thin-Plate-Capacit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57" y="5885503"/>
            <a:ext cx="2336303" cy="9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7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1687" cy="1280890"/>
          </a:xfrm>
        </p:spPr>
        <p:txBody>
          <a:bodyPr/>
          <a:lstStyle/>
          <a:p>
            <a:r>
              <a:rPr lang="en-GB" dirty="0"/>
              <a:t>Thick Film Integrated Circuits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25" y="1280890"/>
            <a:ext cx="8703075" cy="3777622"/>
          </a:xfrm>
        </p:spPr>
        <p:txBody>
          <a:bodyPr>
            <a:noAutofit/>
          </a:bodyPr>
          <a:lstStyle/>
          <a:p>
            <a:r>
              <a:rPr lang="en-GB" sz="2400" dirty="0" err="1" smtClean="0"/>
              <a:t>sunt</a:t>
            </a:r>
            <a:r>
              <a:rPr lang="en-GB" sz="2400" dirty="0" smtClean="0"/>
              <a:t> </a:t>
            </a:r>
            <a:r>
              <a:rPr lang="en-GB" sz="2400" dirty="0" err="1"/>
              <a:t>denumite</a:t>
            </a:r>
            <a:r>
              <a:rPr lang="en-GB" sz="2400" dirty="0"/>
              <a:t> </a:t>
            </a:r>
            <a:r>
              <a:rPr lang="en-GB" sz="2400" dirty="0" err="1" smtClean="0"/>
              <a:t>ircuite</a:t>
            </a:r>
            <a:r>
              <a:rPr lang="en-GB" sz="2400" dirty="0" smtClean="0"/>
              <a:t> </a:t>
            </a:r>
            <a:r>
              <a:rPr lang="en-GB" sz="2400" dirty="0" err="1"/>
              <a:t>imprimate</a:t>
            </a:r>
            <a:r>
              <a:rPr lang="en-GB" sz="2400" dirty="0"/>
              <a:t> cu </a:t>
            </a:r>
            <a:r>
              <a:rPr lang="en-GB" sz="2400" dirty="0" err="1"/>
              <a:t>peliculă</a:t>
            </a:r>
            <a:r>
              <a:rPr lang="en-GB" sz="2400" dirty="0"/>
              <a:t> </a:t>
            </a:r>
            <a:r>
              <a:rPr lang="en-GB" sz="2400" dirty="0" err="1"/>
              <a:t>subțire</a:t>
            </a:r>
            <a:r>
              <a:rPr lang="en-GB" sz="2400" dirty="0"/>
              <a:t>. </a:t>
            </a:r>
            <a:r>
              <a:rPr lang="en-GB" sz="2400" dirty="0" err="1"/>
              <a:t>Modelul</a:t>
            </a:r>
            <a:r>
              <a:rPr lang="en-GB" sz="2400" dirty="0"/>
              <a:t> de circuit </a:t>
            </a:r>
            <a:r>
              <a:rPr lang="en-GB" sz="2400" dirty="0" err="1"/>
              <a:t>dorit</a:t>
            </a:r>
            <a:r>
              <a:rPr lang="en-GB" sz="2400" dirty="0"/>
              <a:t>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obținut</a:t>
            </a:r>
            <a:r>
              <a:rPr lang="en-GB" sz="2400" dirty="0"/>
              <a:t> </a:t>
            </a:r>
            <a:r>
              <a:rPr lang="en-GB" sz="2400" dirty="0" err="1"/>
              <a:t>pe</a:t>
            </a:r>
            <a:r>
              <a:rPr lang="en-GB" sz="2400" dirty="0"/>
              <a:t> o </a:t>
            </a:r>
            <a:r>
              <a:rPr lang="en-GB" sz="2400" dirty="0" err="1"/>
              <a:t>substanță</a:t>
            </a:r>
            <a:r>
              <a:rPr lang="en-GB" sz="2400" dirty="0"/>
              <a:t> </a:t>
            </a:r>
            <a:r>
              <a:rPr lang="en-GB" sz="2400" dirty="0" err="1"/>
              <a:t>ceramică</a:t>
            </a:r>
            <a:r>
              <a:rPr lang="en-GB" sz="2400" dirty="0"/>
              <a:t> </a:t>
            </a:r>
            <a:r>
              <a:rPr lang="en-GB" sz="2400" dirty="0" err="1"/>
              <a:t>prin</a:t>
            </a:r>
            <a:r>
              <a:rPr lang="en-GB" sz="2400" dirty="0"/>
              <a:t> </a:t>
            </a:r>
            <a:r>
              <a:rPr lang="en-GB" sz="2400" dirty="0" err="1"/>
              <a:t>utilizarea</a:t>
            </a:r>
            <a:r>
              <a:rPr lang="en-GB" sz="2400" dirty="0"/>
              <a:t> </a:t>
            </a:r>
            <a:r>
              <a:rPr lang="en-GB" sz="2400" dirty="0" err="1"/>
              <a:t>unui</a:t>
            </a:r>
            <a:r>
              <a:rPr lang="en-GB" sz="2400" dirty="0"/>
              <a:t> </a:t>
            </a:r>
            <a:r>
              <a:rPr lang="en-GB" sz="2400" dirty="0" err="1"/>
              <a:t>procedeu</a:t>
            </a:r>
            <a:r>
              <a:rPr lang="en-GB" sz="2400" dirty="0"/>
              <a:t> de </a:t>
            </a:r>
            <a:r>
              <a:rPr lang="en-GB" sz="2400" dirty="0" err="1"/>
              <a:t>fabricație</a:t>
            </a:r>
            <a:r>
              <a:rPr lang="en-GB" sz="2400" dirty="0"/>
              <a:t> </a:t>
            </a:r>
            <a:r>
              <a:rPr lang="en-GB" sz="2400" dirty="0" err="1"/>
              <a:t>numit</a:t>
            </a:r>
            <a:r>
              <a:rPr lang="en-GB" sz="2400" dirty="0"/>
              <a:t> </a:t>
            </a:r>
            <a:r>
              <a:rPr lang="en-GB" sz="2400" dirty="0" err="1"/>
              <a:t>tehnica</a:t>
            </a:r>
            <a:r>
              <a:rPr lang="en-GB" sz="2400" dirty="0"/>
              <a:t> de </a:t>
            </a:r>
            <a:r>
              <a:rPr lang="en-GB" sz="2400" dirty="0" err="1"/>
              <a:t>imprimare</a:t>
            </a:r>
            <a:r>
              <a:rPr lang="en-GB" sz="2400" dirty="0"/>
              <a:t> a </a:t>
            </a:r>
            <a:r>
              <a:rPr lang="en-GB" sz="2400" dirty="0" err="1"/>
              <a:t>seriei</a:t>
            </a:r>
            <a:r>
              <a:rPr lang="en-GB" sz="2400" dirty="0"/>
              <a:t>. </a:t>
            </a:r>
            <a:r>
              <a:rPr lang="en-GB" sz="2400" dirty="0" err="1"/>
              <a:t>Cernelurile</a:t>
            </a:r>
            <a:r>
              <a:rPr lang="en-GB" sz="2400" dirty="0"/>
              <a:t> </a:t>
            </a:r>
            <a:r>
              <a:rPr lang="en-GB" sz="2400" dirty="0" err="1"/>
              <a:t>utilizate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</a:t>
            </a:r>
            <a:r>
              <a:rPr lang="en-GB" sz="2400" dirty="0" err="1"/>
              <a:t>imprimare</a:t>
            </a:r>
            <a:r>
              <a:rPr lang="en-GB" sz="2400" dirty="0"/>
              <a:t> </a:t>
            </a:r>
            <a:r>
              <a:rPr lang="en-GB" sz="2400" dirty="0" err="1"/>
              <a:t>sunt</a:t>
            </a:r>
            <a:r>
              <a:rPr lang="en-GB" sz="2400" dirty="0"/>
              <a:t> de </a:t>
            </a:r>
            <a:r>
              <a:rPr lang="en-GB" sz="2400" dirty="0" err="1"/>
              <a:t>obicei</a:t>
            </a:r>
            <a:r>
              <a:rPr lang="en-GB" sz="2400" dirty="0"/>
              <a:t> </a:t>
            </a:r>
            <a:r>
              <a:rPr lang="en-GB" sz="2400" dirty="0" err="1"/>
              <a:t>materiale</a:t>
            </a:r>
            <a:r>
              <a:rPr lang="en-GB" sz="2400" dirty="0"/>
              <a:t> care au </a:t>
            </a:r>
            <a:r>
              <a:rPr lang="en-GB" sz="2400" dirty="0" err="1"/>
              <a:t>proprietăți</a:t>
            </a:r>
            <a:r>
              <a:rPr lang="en-GB" sz="2400" dirty="0"/>
              <a:t> </a:t>
            </a:r>
            <a:r>
              <a:rPr lang="en-GB" sz="2400" dirty="0" err="1"/>
              <a:t>rezistive</a:t>
            </a:r>
            <a:r>
              <a:rPr lang="en-GB" sz="2400" dirty="0"/>
              <a:t>, conductive </a:t>
            </a:r>
            <a:r>
              <a:rPr lang="en-GB" sz="2400" dirty="0" err="1"/>
              <a:t>sau</a:t>
            </a:r>
            <a:r>
              <a:rPr lang="en-GB" sz="2400" dirty="0"/>
              <a:t> </a:t>
            </a:r>
            <a:r>
              <a:rPr lang="en-GB" sz="2400" dirty="0" err="1"/>
              <a:t>dielectrice</a:t>
            </a:r>
            <a:r>
              <a:rPr lang="en-GB" sz="2400" dirty="0"/>
              <a:t>. </a:t>
            </a:r>
            <a:r>
              <a:rPr lang="en-GB" sz="2400" dirty="0" err="1"/>
              <a:t>Acestea</a:t>
            </a:r>
            <a:r>
              <a:rPr lang="en-GB" sz="2400" dirty="0"/>
              <a:t> </a:t>
            </a:r>
            <a:r>
              <a:rPr lang="en-GB" sz="2400" dirty="0" err="1"/>
              <a:t>sunt</a:t>
            </a:r>
            <a:r>
              <a:rPr lang="en-GB" sz="2400" dirty="0"/>
              <a:t> </a:t>
            </a:r>
            <a:r>
              <a:rPr lang="en-GB" sz="2400" dirty="0" err="1"/>
              <a:t>selectate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consecință</a:t>
            </a:r>
            <a:r>
              <a:rPr lang="en-GB" sz="2400" dirty="0"/>
              <a:t> de </a:t>
            </a:r>
            <a:r>
              <a:rPr lang="en-GB" sz="2400" dirty="0" err="1"/>
              <a:t>către</a:t>
            </a:r>
            <a:r>
              <a:rPr lang="en-GB" sz="2400" dirty="0"/>
              <a:t> </a:t>
            </a:r>
            <a:r>
              <a:rPr lang="en-GB" sz="2400" dirty="0" err="1"/>
              <a:t>producător</a:t>
            </a:r>
            <a:r>
              <a:rPr lang="en-GB" sz="2400" dirty="0"/>
              <a:t>. </a:t>
            </a:r>
            <a:r>
              <a:rPr lang="en-GB" sz="2400" dirty="0" err="1"/>
              <a:t>Ecranele</a:t>
            </a:r>
            <a:r>
              <a:rPr lang="en-GB" sz="2400" dirty="0"/>
              <a:t> </a:t>
            </a:r>
            <a:r>
              <a:rPr lang="en-GB" sz="2400" dirty="0" err="1"/>
              <a:t>sunt</a:t>
            </a:r>
            <a:r>
              <a:rPr lang="en-GB" sz="2400" dirty="0"/>
              <a:t> de </a:t>
            </a:r>
            <a:r>
              <a:rPr lang="en-GB" sz="2400" dirty="0" err="1"/>
              <a:t>fapt</a:t>
            </a:r>
            <a:r>
              <a:rPr lang="en-GB" sz="2400" dirty="0"/>
              <a:t> din </a:t>
            </a:r>
            <a:r>
              <a:rPr lang="en-GB" sz="2400" dirty="0" err="1"/>
              <a:t>ochiuri</a:t>
            </a:r>
            <a:r>
              <a:rPr lang="en-GB" sz="2400" dirty="0"/>
              <a:t> de </a:t>
            </a:r>
            <a:r>
              <a:rPr lang="en-GB" sz="2400" dirty="0" err="1"/>
              <a:t>sârmă</a:t>
            </a:r>
            <a:r>
              <a:rPr lang="en-GB" sz="2400" dirty="0"/>
              <a:t> din </a:t>
            </a:r>
            <a:r>
              <a:rPr lang="en-GB" sz="2400" dirty="0" err="1"/>
              <a:t>oțel</a:t>
            </a:r>
            <a:r>
              <a:rPr lang="en-GB" sz="2400" dirty="0"/>
              <a:t> </a:t>
            </a:r>
            <a:r>
              <a:rPr lang="en-GB" sz="2400" dirty="0" err="1"/>
              <a:t>inoxidabil</a:t>
            </a:r>
            <a:r>
              <a:rPr lang="en-GB" sz="2400" dirty="0"/>
              <a:t> fin. </a:t>
            </a:r>
            <a:r>
              <a:rPr lang="en-GB" sz="2400" dirty="0" err="1"/>
              <a:t>Filmele</a:t>
            </a:r>
            <a:r>
              <a:rPr lang="en-GB" sz="2400" dirty="0"/>
              <a:t> </a:t>
            </a:r>
            <a:r>
              <a:rPr lang="en-GB" sz="2400" dirty="0" err="1"/>
              <a:t>sunt</a:t>
            </a:r>
            <a:r>
              <a:rPr lang="en-GB" sz="2400" dirty="0"/>
              <a:t> </a:t>
            </a:r>
            <a:r>
              <a:rPr lang="en-GB" sz="2400" dirty="0" err="1"/>
              <a:t>topite</a:t>
            </a:r>
            <a:r>
              <a:rPr lang="en-GB" sz="2400" dirty="0"/>
              <a:t> cu </a:t>
            </a:r>
            <a:r>
              <a:rPr lang="en-GB" sz="2400" dirty="0" err="1"/>
              <a:t>substratul</a:t>
            </a:r>
            <a:r>
              <a:rPr lang="en-GB" sz="2400" dirty="0"/>
              <a:t> </a:t>
            </a:r>
            <a:r>
              <a:rPr lang="en-GB" sz="2400" dirty="0" err="1"/>
              <a:t>după</a:t>
            </a:r>
            <a:r>
              <a:rPr lang="en-GB" sz="2400" dirty="0"/>
              <a:t> </a:t>
            </a:r>
            <a:r>
              <a:rPr lang="en-GB" sz="2400" dirty="0" err="1"/>
              <a:t>imprimare</a:t>
            </a:r>
            <a:r>
              <a:rPr lang="en-GB" sz="2400" dirty="0"/>
              <a:t>, </a:t>
            </a:r>
            <a:r>
              <a:rPr lang="en-GB" sz="2400" dirty="0" err="1"/>
              <a:t>așezându</a:t>
            </a:r>
            <a:r>
              <a:rPr lang="en-GB" sz="2400" dirty="0"/>
              <a:t>-le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cuptoare</a:t>
            </a:r>
            <a:r>
              <a:rPr lang="en-GB" sz="2400" dirty="0"/>
              <a:t> cu </a:t>
            </a:r>
            <a:r>
              <a:rPr lang="en-GB" sz="2400" dirty="0" err="1"/>
              <a:t>temperaturi</a:t>
            </a:r>
            <a:r>
              <a:rPr lang="en-GB" sz="2400" dirty="0"/>
              <a:t> </a:t>
            </a:r>
            <a:r>
              <a:rPr lang="en-GB" sz="2400" dirty="0" err="1"/>
              <a:t>ridicate</a:t>
            </a:r>
            <a:r>
              <a:rPr lang="en-GB" sz="2400" dirty="0"/>
              <a:t>. </a:t>
            </a:r>
            <a:r>
              <a:rPr lang="en-GB" sz="2400" dirty="0" err="1"/>
              <a:t>Tehnicile</a:t>
            </a:r>
            <a:r>
              <a:rPr lang="en-GB" sz="2400" dirty="0"/>
              <a:t> de </a:t>
            </a:r>
            <a:r>
              <a:rPr lang="en-GB" sz="2400" dirty="0" err="1"/>
              <a:t>fabricație</a:t>
            </a:r>
            <a:r>
              <a:rPr lang="en-GB" sz="2400" dirty="0"/>
              <a:t> </a:t>
            </a:r>
            <a:r>
              <a:rPr lang="en-GB" sz="2400" dirty="0" err="1"/>
              <a:t>utilizate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</a:t>
            </a:r>
            <a:r>
              <a:rPr lang="en-GB" sz="2400" dirty="0" err="1"/>
              <a:t>componente</a:t>
            </a:r>
            <a:r>
              <a:rPr lang="en-GB" sz="2400" dirty="0"/>
              <a:t> </a:t>
            </a:r>
            <a:r>
              <a:rPr lang="en-GB" sz="2400" dirty="0" err="1"/>
              <a:t>pasive</a:t>
            </a:r>
            <a:r>
              <a:rPr lang="en-GB" sz="2400" dirty="0"/>
              <a:t> cu </a:t>
            </a:r>
            <a:r>
              <a:rPr lang="en-GB" sz="2400" dirty="0" err="1"/>
              <a:t>peliculă</a:t>
            </a:r>
            <a:r>
              <a:rPr lang="en-GB" sz="2400" dirty="0"/>
              <a:t> </a:t>
            </a:r>
            <a:r>
              <a:rPr lang="en-GB" sz="2400" dirty="0" err="1"/>
              <a:t>subțire</a:t>
            </a:r>
            <a:r>
              <a:rPr lang="en-GB" sz="2400" dirty="0"/>
              <a:t> </a:t>
            </a:r>
            <a:r>
              <a:rPr lang="en-GB" sz="2400" dirty="0" err="1"/>
              <a:t>sunt</a:t>
            </a:r>
            <a:r>
              <a:rPr lang="en-GB" sz="2400" dirty="0"/>
              <a:t> </a:t>
            </a:r>
            <a:r>
              <a:rPr lang="en-GB" sz="2400" dirty="0" err="1"/>
              <a:t>adoptate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</a:t>
            </a:r>
            <a:r>
              <a:rPr lang="en-GB" sz="2400" dirty="0" err="1"/>
              <a:t>filme</a:t>
            </a:r>
            <a:r>
              <a:rPr lang="en-GB" sz="2400" dirty="0"/>
              <a:t> </a:t>
            </a:r>
            <a:r>
              <a:rPr lang="en-GB" sz="2400" dirty="0" err="1"/>
              <a:t>groase</a:t>
            </a:r>
            <a:r>
              <a:rPr lang="en-GB" sz="2400" dirty="0"/>
              <a:t>. Ca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cazul</a:t>
            </a:r>
            <a:r>
              <a:rPr lang="en-GB" sz="2400" dirty="0"/>
              <a:t> </a:t>
            </a:r>
            <a:r>
              <a:rPr lang="en-GB" sz="2400" dirty="0" err="1"/>
              <a:t>circuitelor</a:t>
            </a:r>
            <a:r>
              <a:rPr lang="en-GB" sz="2400" dirty="0"/>
              <a:t> cu film </a:t>
            </a:r>
            <a:r>
              <a:rPr lang="en-GB" sz="2400" dirty="0" err="1"/>
              <a:t>subțire</a:t>
            </a:r>
            <a:r>
              <a:rPr lang="en-GB" sz="2400" dirty="0"/>
              <a:t>, </a:t>
            </a:r>
            <a:r>
              <a:rPr lang="en-GB" sz="2400" dirty="0" err="1"/>
              <a:t>componentele</a:t>
            </a:r>
            <a:r>
              <a:rPr lang="en-GB" sz="2400" dirty="0"/>
              <a:t> active </a:t>
            </a:r>
            <a:r>
              <a:rPr lang="en-GB" sz="2400" dirty="0" err="1"/>
              <a:t>sunt</a:t>
            </a:r>
            <a:r>
              <a:rPr lang="en-GB" sz="2400" dirty="0"/>
              <a:t> </a:t>
            </a:r>
            <a:r>
              <a:rPr lang="en-GB" sz="2400" dirty="0" err="1"/>
              <a:t>adăugate</a:t>
            </a:r>
            <a:r>
              <a:rPr lang="en-GB" sz="2400" dirty="0"/>
              <a:t> ca </a:t>
            </a:r>
            <a:r>
              <a:rPr lang="en-GB" sz="2400" dirty="0" err="1"/>
              <a:t>dispozitive</a:t>
            </a:r>
            <a:r>
              <a:rPr lang="en-GB" sz="2400" dirty="0"/>
              <a:t> separate. </a:t>
            </a:r>
            <a:endParaRPr lang="ro-RO" sz="2400" dirty="0" smtClean="0"/>
          </a:p>
          <a:p>
            <a:r>
              <a:rPr lang="ro-RO" sz="2400" dirty="0" smtClean="0"/>
              <a:t>Un segment</a:t>
            </a:r>
            <a:r>
              <a:rPr lang="en-GB" sz="2400" dirty="0" smtClean="0"/>
              <a:t> </a:t>
            </a:r>
            <a:r>
              <a:rPr lang="en-GB" sz="2400" dirty="0"/>
              <a:t>de circuit cu film </a:t>
            </a:r>
            <a:r>
              <a:rPr lang="en-GB" sz="2400" dirty="0" err="1"/>
              <a:t>gros</a:t>
            </a:r>
            <a:r>
              <a:rPr lang="en-GB" sz="2400" dirty="0"/>
              <a:t>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prezentată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figura</a:t>
            </a:r>
            <a:r>
              <a:rPr lang="en-GB" sz="2400" dirty="0"/>
              <a:t> de </a:t>
            </a:r>
            <a:r>
              <a:rPr lang="en-GB" sz="2400" dirty="0" err="1"/>
              <a:t>mai</a:t>
            </a:r>
            <a:r>
              <a:rPr lang="en-GB" sz="2400" dirty="0"/>
              <a:t> </a:t>
            </a:r>
            <a:r>
              <a:rPr lang="en-GB" sz="2400" dirty="0" err="1"/>
              <a:t>jos.</a:t>
            </a:r>
            <a:endParaRPr lang="en-GB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2053786"/>
            <a:ext cx="3232897" cy="28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3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08" y="484632"/>
            <a:ext cx="11996692" cy="988568"/>
          </a:xfrm>
        </p:spPr>
        <p:txBody>
          <a:bodyPr/>
          <a:lstStyle/>
          <a:p>
            <a:r>
              <a:rPr lang="en-GB" dirty="0"/>
              <a:t>Hybrid or Multi-chip Integrated Circuits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684" y="2133600"/>
            <a:ext cx="7562927" cy="4586796"/>
          </a:xfrm>
        </p:spPr>
        <p:txBody>
          <a:bodyPr>
            <a:normAutofit/>
          </a:bodyPr>
          <a:lstStyle/>
          <a:p>
            <a:r>
              <a:rPr lang="en-GB" sz="2400" dirty="0" err="1"/>
              <a:t>După</a:t>
            </a:r>
            <a:r>
              <a:rPr lang="en-GB" sz="2400" dirty="0"/>
              <a:t> cum </a:t>
            </a:r>
            <a:r>
              <a:rPr lang="en-GB" sz="2400" dirty="0" err="1"/>
              <a:t>sugerează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numele</a:t>
            </a:r>
            <a:r>
              <a:rPr lang="en-GB" sz="2400" dirty="0"/>
              <a:t>, </a:t>
            </a:r>
            <a:r>
              <a:rPr lang="en-GB" sz="2400" dirty="0" err="1"/>
              <a:t>circuitul</a:t>
            </a:r>
            <a:r>
              <a:rPr lang="en-GB" sz="2400" dirty="0"/>
              <a:t>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fabricat</a:t>
            </a:r>
            <a:r>
              <a:rPr lang="en-GB" sz="2400" dirty="0"/>
              <a:t> </a:t>
            </a:r>
            <a:r>
              <a:rPr lang="en-GB" sz="2400" dirty="0" err="1"/>
              <a:t>prin</a:t>
            </a:r>
            <a:r>
              <a:rPr lang="en-GB" sz="2400" dirty="0"/>
              <a:t> </a:t>
            </a:r>
            <a:r>
              <a:rPr lang="en-GB" sz="2400" dirty="0" err="1"/>
              <a:t>interconectarea</a:t>
            </a:r>
            <a:r>
              <a:rPr lang="en-GB" sz="2400" dirty="0"/>
              <a:t> </a:t>
            </a:r>
            <a:r>
              <a:rPr lang="en-GB" sz="2400" dirty="0" err="1"/>
              <a:t>unui</a:t>
            </a:r>
            <a:r>
              <a:rPr lang="en-GB" sz="2400" dirty="0"/>
              <a:t> </a:t>
            </a:r>
            <a:r>
              <a:rPr lang="en-GB" sz="2400" dirty="0" err="1"/>
              <a:t>număr</a:t>
            </a:r>
            <a:r>
              <a:rPr lang="en-GB" sz="2400" dirty="0"/>
              <a:t> de </a:t>
            </a:r>
            <a:r>
              <a:rPr lang="en-GB" sz="2400" dirty="0" err="1"/>
              <a:t>cipuri</a:t>
            </a:r>
            <a:r>
              <a:rPr lang="en-GB" sz="2400" dirty="0"/>
              <a:t> </a:t>
            </a:r>
            <a:r>
              <a:rPr lang="en-GB" sz="2400" dirty="0" err="1"/>
              <a:t>individuale</a:t>
            </a:r>
            <a:r>
              <a:rPr lang="en-GB" sz="2400" dirty="0"/>
              <a:t>. IC-</a:t>
            </a:r>
            <a:r>
              <a:rPr lang="en-GB" sz="2400" dirty="0" err="1"/>
              <a:t>urile</a:t>
            </a:r>
            <a:r>
              <a:rPr lang="en-GB" sz="2400" dirty="0"/>
              <a:t> </a:t>
            </a:r>
            <a:r>
              <a:rPr lang="en-GB" sz="2400" dirty="0" err="1"/>
              <a:t>hibride</a:t>
            </a:r>
            <a:r>
              <a:rPr lang="en-GB" sz="2400" dirty="0"/>
              <a:t> </a:t>
            </a:r>
            <a:r>
              <a:rPr lang="en-GB" sz="2400" dirty="0" err="1"/>
              <a:t>sunt</a:t>
            </a:r>
            <a:r>
              <a:rPr lang="en-GB" sz="2400" dirty="0"/>
              <a:t> </a:t>
            </a:r>
            <a:r>
              <a:rPr lang="en-GB" sz="2400" dirty="0" err="1"/>
              <a:t>utilizate</a:t>
            </a:r>
            <a:r>
              <a:rPr lang="en-GB" sz="2400" dirty="0"/>
              <a:t> </a:t>
            </a:r>
            <a:r>
              <a:rPr lang="en-GB" sz="2400" dirty="0" err="1"/>
              <a:t>mai</a:t>
            </a:r>
            <a:r>
              <a:rPr lang="en-GB" sz="2400" dirty="0"/>
              <a:t> ales </a:t>
            </a:r>
            <a:r>
              <a:rPr lang="en-GB" sz="2400" dirty="0" err="1"/>
              <a:t>pentru</a:t>
            </a:r>
            <a:r>
              <a:rPr lang="en-GB" sz="2400" dirty="0"/>
              <a:t> </a:t>
            </a:r>
            <a:r>
              <a:rPr lang="en-GB" sz="2400" dirty="0" err="1"/>
              <a:t>aplicații</a:t>
            </a:r>
            <a:r>
              <a:rPr lang="en-GB" sz="2400" dirty="0"/>
              <a:t> de </a:t>
            </a:r>
            <a:r>
              <a:rPr lang="en-GB" sz="2400" dirty="0" err="1"/>
              <a:t>amplificare</a:t>
            </a:r>
            <a:r>
              <a:rPr lang="en-GB" sz="2400" dirty="0"/>
              <a:t> audio de mare </a:t>
            </a:r>
            <a:r>
              <a:rPr lang="en-GB" sz="2400" dirty="0" err="1"/>
              <a:t>putere</a:t>
            </a:r>
            <a:r>
              <a:rPr lang="en-GB" sz="2400" dirty="0"/>
              <a:t> de la 5 W la </a:t>
            </a:r>
            <a:r>
              <a:rPr lang="en-GB" sz="2400" dirty="0" err="1"/>
              <a:t>mai</a:t>
            </a:r>
            <a:r>
              <a:rPr lang="en-GB" sz="2400" dirty="0"/>
              <a:t> </a:t>
            </a:r>
            <a:r>
              <a:rPr lang="en-GB" sz="2400" dirty="0" err="1"/>
              <a:t>mult</a:t>
            </a:r>
            <a:r>
              <a:rPr lang="en-GB" sz="2400" dirty="0"/>
              <a:t> de 50 W. </a:t>
            </a:r>
            <a:r>
              <a:rPr lang="en-GB" sz="2400" dirty="0" err="1"/>
              <a:t>Componentele</a:t>
            </a:r>
            <a:r>
              <a:rPr lang="en-GB" sz="2400" dirty="0"/>
              <a:t> active </a:t>
            </a:r>
            <a:r>
              <a:rPr lang="en-GB" sz="2400" dirty="0" err="1"/>
              <a:t>sunt</a:t>
            </a:r>
            <a:r>
              <a:rPr lang="en-GB" sz="2400" dirty="0"/>
              <a:t> </a:t>
            </a:r>
            <a:r>
              <a:rPr lang="en-GB" sz="2400" dirty="0" err="1"/>
              <a:t>tranzistori</a:t>
            </a:r>
            <a:r>
              <a:rPr lang="en-GB" sz="2400" dirty="0"/>
              <a:t> </a:t>
            </a:r>
            <a:r>
              <a:rPr lang="en-GB" sz="2400" dirty="0" err="1"/>
              <a:t>sau</a:t>
            </a:r>
            <a:r>
              <a:rPr lang="en-GB" sz="2400" dirty="0"/>
              <a:t> diode </a:t>
            </a:r>
            <a:r>
              <a:rPr lang="en-GB" sz="2400" dirty="0" err="1"/>
              <a:t>difuzate</a:t>
            </a:r>
            <a:r>
              <a:rPr lang="en-GB" sz="2400" dirty="0"/>
              <a:t>. </a:t>
            </a:r>
            <a:r>
              <a:rPr lang="en-GB" sz="2400" dirty="0" err="1"/>
              <a:t>Componentele</a:t>
            </a:r>
            <a:r>
              <a:rPr lang="en-GB" sz="2400" dirty="0"/>
              <a:t> </a:t>
            </a:r>
            <a:r>
              <a:rPr lang="en-GB" sz="2400" dirty="0" err="1"/>
              <a:t>pasive</a:t>
            </a:r>
            <a:r>
              <a:rPr lang="en-GB" sz="2400" dirty="0"/>
              <a:t> pot fi </a:t>
            </a:r>
            <a:r>
              <a:rPr lang="en-GB" sz="2400" dirty="0" err="1"/>
              <a:t>grupuri</a:t>
            </a:r>
            <a:r>
              <a:rPr lang="en-GB" sz="2400" dirty="0"/>
              <a:t> de </a:t>
            </a:r>
            <a:r>
              <a:rPr lang="en-GB" sz="2400" dirty="0" err="1"/>
              <a:t>rezistențe</a:t>
            </a:r>
            <a:r>
              <a:rPr lang="en-GB" sz="2400" dirty="0"/>
              <a:t> </a:t>
            </a:r>
            <a:r>
              <a:rPr lang="en-GB" sz="2400" dirty="0" err="1"/>
              <a:t>difuzate</a:t>
            </a:r>
            <a:r>
              <a:rPr lang="en-GB" sz="2400" dirty="0"/>
              <a:t> </a:t>
            </a:r>
            <a:r>
              <a:rPr lang="en-GB" sz="2400" dirty="0" err="1"/>
              <a:t>sau</a:t>
            </a:r>
            <a:r>
              <a:rPr lang="en-GB" sz="2400" dirty="0"/>
              <a:t> </a:t>
            </a:r>
            <a:r>
              <a:rPr lang="en-GB" sz="2400" dirty="0" err="1"/>
              <a:t>condensatoare</a:t>
            </a:r>
            <a:r>
              <a:rPr lang="en-GB" sz="2400" dirty="0"/>
              <a:t> </a:t>
            </a:r>
            <a:r>
              <a:rPr lang="en-GB" sz="2400" dirty="0" err="1"/>
              <a:t>pe</a:t>
            </a:r>
            <a:r>
              <a:rPr lang="en-GB" sz="2400" dirty="0"/>
              <a:t> un </a:t>
            </a:r>
            <a:r>
              <a:rPr lang="en-GB" sz="2400" dirty="0" err="1"/>
              <a:t>singur</a:t>
            </a:r>
            <a:r>
              <a:rPr lang="en-GB" sz="2400" dirty="0"/>
              <a:t> </a:t>
            </a:r>
            <a:r>
              <a:rPr lang="en-GB" sz="2400" dirty="0" err="1"/>
              <a:t>cip</a:t>
            </a:r>
            <a:r>
              <a:rPr lang="en-GB" sz="2400" dirty="0"/>
              <a:t> </a:t>
            </a:r>
            <a:r>
              <a:rPr lang="en-GB" sz="2400" dirty="0" err="1"/>
              <a:t>sau</a:t>
            </a:r>
            <a:r>
              <a:rPr lang="en-GB" sz="2400" dirty="0"/>
              <a:t> pot fi </a:t>
            </a:r>
            <a:r>
              <a:rPr lang="en-GB" sz="2400" dirty="0" err="1"/>
              <a:t>componente</a:t>
            </a:r>
            <a:r>
              <a:rPr lang="en-GB" sz="2400" dirty="0"/>
              <a:t> cu film </a:t>
            </a:r>
            <a:r>
              <a:rPr lang="en-GB" sz="2400" dirty="0" err="1"/>
              <a:t>subțire</a:t>
            </a:r>
            <a:r>
              <a:rPr lang="en-GB" sz="2400" dirty="0"/>
              <a:t>. </a:t>
            </a:r>
            <a:r>
              <a:rPr lang="en-GB" sz="2400" dirty="0" err="1"/>
              <a:t>Interconectarea</a:t>
            </a:r>
            <a:r>
              <a:rPr lang="en-GB" sz="2400" dirty="0"/>
              <a:t> </a:t>
            </a:r>
            <a:r>
              <a:rPr lang="en-GB" sz="2400" dirty="0" err="1"/>
              <a:t>dintre</a:t>
            </a:r>
            <a:r>
              <a:rPr lang="en-GB" sz="2400" dirty="0"/>
              <a:t> </a:t>
            </a:r>
            <a:r>
              <a:rPr lang="en-GB" sz="2400" dirty="0" err="1"/>
              <a:t>cipurile</a:t>
            </a:r>
            <a:r>
              <a:rPr lang="en-GB" sz="2400" dirty="0"/>
              <a:t> </a:t>
            </a:r>
            <a:r>
              <a:rPr lang="en-GB" sz="2400" dirty="0" err="1"/>
              <a:t>individuale</a:t>
            </a:r>
            <a:r>
              <a:rPr lang="en-GB" sz="2400" dirty="0"/>
              <a:t> se face </a:t>
            </a:r>
            <a:r>
              <a:rPr lang="en-GB" sz="2400" dirty="0" err="1"/>
              <a:t>prin</a:t>
            </a:r>
            <a:r>
              <a:rPr lang="en-GB" sz="2400" dirty="0"/>
              <a:t> </a:t>
            </a:r>
            <a:r>
              <a:rPr lang="en-GB" sz="2400" dirty="0" err="1"/>
              <a:t>procesul</a:t>
            </a:r>
            <a:r>
              <a:rPr lang="en-GB" sz="2400" dirty="0"/>
              <a:t> de </a:t>
            </a:r>
            <a:r>
              <a:rPr lang="en-GB" sz="2400" dirty="0" err="1"/>
              <a:t>cablare</a:t>
            </a:r>
            <a:r>
              <a:rPr lang="en-GB" sz="2400" dirty="0"/>
              <a:t> </a:t>
            </a:r>
            <a:r>
              <a:rPr lang="en-GB" sz="2400" dirty="0" err="1"/>
              <a:t>sau</a:t>
            </a:r>
            <a:r>
              <a:rPr lang="en-GB" sz="2400" dirty="0"/>
              <a:t> un model </a:t>
            </a:r>
            <a:r>
              <a:rPr lang="en-GB" sz="2400" dirty="0" err="1"/>
              <a:t>metalizat</a:t>
            </a:r>
            <a:r>
              <a:rPr lang="en-GB" sz="2400" dirty="0"/>
              <a:t>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8" y="2414726"/>
            <a:ext cx="3524284" cy="29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Mixed- Signal ICs – combine analog and digital circuit functions</a:t>
            </a:r>
          </a:p>
          <a:p>
            <a:r>
              <a:rPr lang="ro-RO" dirty="0" smtClean="0"/>
              <a:t>Analog to Digital Conversion ICs</a:t>
            </a:r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r>
              <a:rPr lang="ro-RO" dirty="0" smtClean="0"/>
              <a:t>Digital to Analog Conversion ICs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083" y="2607733"/>
            <a:ext cx="2406098" cy="209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335" y="2607733"/>
            <a:ext cx="3932261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7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127863" y="3609468"/>
            <a:ext cx="575959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600" b="1" spc="-5" dirty="0" err="1" smtClean="0">
                <a:solidFill>
                  <a:srgbClr val="464646"/>
                </a:solidFill>
                <a:latin typeface="Lucida Sans Unicode"/>
                <a:cs typeface="Lucida Sans Unicode"/>
              </a:rPr>
              <a:t>Supraconductibilitatea</a:t>
            </a:r>
            <a:r>
              <a:rPr lang="ro-RO" sz="3600" b="1" spc="-5" dirty="0" smtClean="0">
                <a:solidFill>
                  <a:srgbClr val="464646"/>
                </a:solidFill>
                <a:latin typeface="Lucida Sans Unicode"/>
                <a:cs typeface="Lucida Sans Unicode"/>
              </a:rPr>
              <a:t> și Dispozitive</a:t>
            </a:r>
            <a:endParaRPr lang="en-US" sz="3600" b="1" spc="-5" dirty="0">
              <a:solidFill>
                <a:srgbClr val="464646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76825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22860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222222"/>
                </a:solidFill>
                <a:latin typeface="Arial" panose="020B0604020202020204" pitchFamily="34" charset="0"/>
              </a:rPr>
              <a:t>Ce este supraconductibilitatea?</a:t>
            </a:r>
          </a:p>
          <a:p>
            <a:endParaRPr lang="ro-RO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o-RO" sz="2400" dirty="0">
                <a:solidFill>
                  <a:srgbClr val="222222"/>
                </a:solidFill>
                <a:latin typeface="Arial" panose="020B0604020202020204" pitchFamily="34" charset="0"/>
              </a:rPr>
              <a:t>Un fenomen când rezistența electrică devine zero! </a:t>
            </a:r>
          </a:p>
          <a:p>
            <a:r>
              <a:rPr lang="ro-RO" sz="2400" dirty="0">
                <a:solidFill>
                  <a:srgbClr val="222222"/>
                </a:solidFill>
                <a:latin typeface="Arial" panose="020B0604020202020204" pitchFamily="34" charset="0"/>
              </a:rPr>
              <a:t>Și câmpul magnetic este expulzat din material când materialul este răcit sub o careva temperatură critică!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514601"/>
            <a:ext cx="5279898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70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301</TotalTime>
  <Words>1603</Words>
  <Application>Microsoft Office PowerPoint</Application>
  <PresentationFormat>Widescreen</PresentationFormat>
  <Paragraphs>99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</vt:lpstr>
      <vt:lpstr>Lucida Sans Unicode</vt:lpstr>
      <vt:lpstr>Rockwell</vt:lpstr>
      <vt:lpstr>Rockwell Condensed</vt:lpstr>
      <vt:lpstr>Times New Roman</vt:lpstr>
      <vt:lpstr>Verdana</vt:lpstr>
      <vt:lpstr>Wingdings</vt:lpstr>
      <vt:lpstr>Wood Type</vt:lpstr>
      <vt:lpstr>PowerPoint Presentation</vt:lpstr>
      <vt:lpstr> P-layer Substrate Manufacture </vt:lpstr>
      <vt:lpstr>N-type Epitaxial Growth </vt:lpstr>
      <vt:lpstr>Photolithographic Process for SiO2 </vt:lpstr>
      <vt:lpstr>Thick Film Integrated Circuits </vt:lpstr>
      <vt:lpstr>Hybrid or Multi-chip Integrated Circuits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 ce superconductivitatea este așa fascinantă?</vt:lpstr>
      <vt:lpstr>Impact așteptat</vt:lpstr>
      <vt:lpstr>BCS  - perechile Cooper</vt:lpstr>
      <vt:lpstr>Modelul clasic al superconductivității 1957: John Bardeen, Leon Cooper, John Robert Schrieffer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Nusec</dc:creator>
  <cp:lastModifiedBy>Microsoft account</cp:lastModifiedBy>
  <cp:revision>35</cp:revision>
  <dcterms:created xsi:type="dcterms:W3CDTF">2020-03-09T18:14:26Z</dcterms:created>
  <dcterms:modified xsi:type="dcterms:W3CDTF">2022-11-17T20:50:32Z</dcterms:modified>
</cp:coreProperties>
</file>