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1" r:id="rId3"/>
    <p:sldId id="257" r:id="rId4"/>
    <p:sldId id="293" r:id="rId5"/>
    <p:sldId id="294" r:id="rId6"/>
    <p:sldId id="301" r:id="rId7"/>
    <p:sldId id="302" r:id="rId8"/>
    <p:sldId id="303" r:id="rId9"/>
    <p:sldId id="304" r:id="rId10"/>
    <p:sldId id="305" r:id="rId11"/>
    <p:sldId id="306" r:id="rId12"/>
    <p:sldId id="307" r:id="rId13"/>
    <p:sldId id="258" r:id="rId14"/>
    <p:sldId id="259" r:id="rId15"/>
    <p:sldId id="260" r:id="rId16"/>
    <p:sldId id="261" r:id="rId17"/>
    <p:sldId id="262" r:id="rId18"/>
    <p:sldId id="263" r:id="rId19"/>
    <p:sldId id="264" r:id="rId20"/>
    <p:sldId id="265" r:id="rId21"/>
    <p:sldId id="266" r:id="rId22"/>
    <p:sldId id="267" r:id="rId23"/>
    <p:sldId id="268" r:id="rId24"/>
    <p:sldId id="270" r:id="rId25"/>
    <p:sldId id="278" r:id="rId26"/>
    <p:sldId id="271" r:id="rId27"/>
    <p:sldId id="272" r:id="rId28"/>
    <p:sldId id="273" r:id="rId29"/>
    <p:sldId id="274" r:id="rId30"/>
    <p:sldId id="275" r:id="rId31"/>
    <p:sldId id="276" r:id="rId32"/>
    <p:sldId id="279" r:id="rId33"/>
    <p:sldId id="277" r:id="rId34"/>
    <p:sldId id="280" r:id="rId35"/>
    <p:sldId id="290" r:id="rId36"/>
    <p:sldId id="281" r:id="rId37"/>
    <p:sldId id="282" r:id="rId38"/>
    <p:sldId id="283" r:id="rId39"/>
    <p:sldId id="284" r:id="rId40"/>
    <p:sldId id="285" r:id="rId41"/>
    <p:sldId id="286" r:id="rId42"/>
    <p:sldId id="287" r:id="rId43"/>
    <p:sldId id="288" r:id="rId44"/>
    <p:sldId id="291" r:id="rId45"/>
    <p:sldId id="292" r:id="rId46"/>
    <p:sldId id="289" r:id="rId47"/>
    <p:sldId id="295" r:id="rId48"/>
    <p:sldId id="296" r:id="rId49"/>
    <p:sldId id="297" r:id="rId50"/>
    <p:sldId id="298" r:id="rId51"/>
    <p:sldId id="299" r:id="rId52"/>
    <p:sldId id="300" r:id="rId53"/>
    <p:sldId id="308" r:id="rId54"/>
    <p:sldId id="310" r:id="rId55"/>
    <p:sldId id="30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8" autoAdjust="0"/>
    <p:restoredTop sz="94660"/>
  </p:normalViewPr>
  <p:slideViewPr>
    <p:cSldViewPr snapToGrid="0">
      <p:cViewPr varScale="1">
        <p:scale>
          <a:sx n="101" d="100"/>
          <a:sy n="101" d="100"/>
        </p:scale>
        <p:origin x="8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044A4C01-CB89-4506-AA06-234F916A6C45}"/>
    <pc:docChg chg="undo custSel addSld delSld modSld">
      <pc:chgData name="buzdugan artur" userId="1770a38c255ab84c" providerId="LiveId" clId="{044A4C01-CB89-4506-AA06-234F916A6C45}" dt="2025-08-24T11:02:12.262" v="921" actId="6549"/>
      <pc:docMkLst>
        <pc:docMk/>
      </pc:docMkLst>
      <pc:sldChg chg="modSp mod">
        <pc:chgData name="buzdugan artur" userId="1770a38c255ab84c" providerId="LiveId" clId="{044A4C01-CB89-4506-AA06-234F916A6C45}" dt="2025-08-24T10:40:13.247" v="736" actId="207"/>
        <pc:sldMkLst>
          <pc:docMk/>
          <pc:sldMk cId="2887525655" sldId="257"/>
        </pc:sldMkLst>
        <pc:spChg chg="mod">
          <ac:chgData name="buzdugan artur" userId="1770a38c255ab84c" providerId="LiveId" clId="{044A4C01-CB89-4506-AA06-234F916A6C45}" dt="2025-08-24T10:40:13.247" v="736" actId="207"/>
          <ac:spMkLst>
            <pc:docMk/>
            <pc:sldMk cId="2887525655" sldId="257"/>
            <ac:spMk id="5" creationId="{2EA6E5D5-AACF-E2EC-32E3-3CEFDE679AF8}"/>
          </ac:spMkLst>
        </pc:spChg>
        <pc:picChg chg="mod">
          <ac:chgData name="buzdugan artur" userId="1770a38c255ab84c" providerId="LiveId" clId="{044A4C01-CB89-4506-AA06-234F916A6C45}" dt="2025-08-13T18:27:39.299" v="239" actId="1076"/>
          <ac:picMkLst>
            <pc:docMk/>
            <pc:sldMk cId="2887525655" sldId="257"/>
            <ac:picMk id="8" creationId="{E3D1D641-1544-9665-757F-E074148FFEE5}"/>
          </ac:picMkLst>
        </pc:picChg>
      </pc:sldChg>
      <pc:sldChg chg="modSp mod">
        <pc:chgData name="buzdugan artur" userId="1770a38c255ab84c" providerId="LiveId" clId="{044A4C01-CB89-4506-AA06-234F916A6C45}" dt="2025-08-24T10:53:44.440" v="850" actId="2711"/>
        <pc:sldMkLst>
          <pc:docMk/>
          <pc:sldMk cId="2044376093" sldId="258"/>
        </pc:sldMkLst>
        <pc:spChg chg="mod">
          <ac:chgData name="buzdugan artur" userId="1770a38c255ab84c" providerId="LiveId" clId="{044A4C01-CB89-4506-AA06-234F916A6C45}" dt="2025-08-24T10:53:44.440" v="850" actId="2711"/>
          <ac:spMkLst>
            <pc:docMk/>
            <pc:sldMk cId="2044376093" sldId="258"/>
            <ac:spMk id="5" creationId="{AC7F08B3-57C8-3406-C195-2EAE94ABB149}"/>
          </ac:spMkLst>
        </pc:spChg>
      </pc:sldChg>
      <pc:sldChg chg="modSp mod">
        <pc:chgData name="buzdugan artur" userId="1770a38c255ab84c" providerId="LiveId" clId="{044A4C01-CB89-4506-AA06-234F916A6C45}" dt="2025-08-24T10:54:55.190" v="858" actId="20577"/>
        <pc:sldMkLst>
          <pc:docMk/>
          <pc:sldMk cId="783293707" sldId="259"/>
        </pc:sldMkLst>
        <pc:spChg chg="mod">
          <ac:chgData name="buzdugan artur" userId="1770a38c255ab84c" providerId="LiveId" clId="{044A4C01-CB89-4506-AA06-234F916A6C45}" dt="2025-08-24T10:54:55.190" v="858" actId="20577"/>
          <ac:spMkLst>
            <pc:docMk/>
            <pc:sldMk cId="783293707" sldId="259"/>
            <ac:spMk id="5" creationId="{6A62E17E-F997-1366-34C1-53E3142B6FCA}"/>
          </ac:spMkLst>
        </pc:spChg>
      </pc:sldChg>
      <pc:sldChg chg="modSp mod">
        <pc:chgData name="buzdugan artur" userId="1770a38c255ab84c" providerId="LiveId" clId="{044A4C01-CB89-4506-AA06-234F916A6C45}" dt="2025-08-24T10:55:52.414" v="862" actId="20577"/>
        <pc:sldMkLst>
          <pc:docMk/>
          <pc:sldMk cId="4117424363" sldId="260"/>
        </pc:sldMkLst>
        <pc:spChg chg="mod">
          <ac:chgData name="buzdugan artur" userId="1770a38c255ab84c" providerId="LiveId" clId="{044A4C01-CB89-4506-AA06-234F916A6C45}" dt="2025-08-24T10:55:52.414" v="862" actId="20577"/>
          <ac:spMkLst>
            <pc:docMk/>
            <pc:sldMk cId="4117424363" sldId="260"/>
            <ac:spMk id="5" creationId="{C14B4238-4975-3831-E1C5-388A294F70F8}"/>
          </ac:spMkLst>
        </pc:spChg>
      </pc:sldChg>
      <pc:sldChg chg="modSp mod">
        <pc:chgData name="buzdugan artur" userId="1770a38c255ab84c" providerId="LiveId" clId="{044A4C01-CB89-4506-AA06-234F916A6C45}" dt="2025-08-24T10:56:37.932" v="873" actId="20577"/>
        <pc:sldMkLst>
          <pc:docMk/>
          <pc:sldMk cId="902502051" sldId="261"/>
        </pc:sldMkLst>
        <pc:spChg chg="mod">
          <ac:chgData name="buzdugan artur" userId="1770a38c255ab84c" providerId="LiveId" clId="{044A4C01-CB89-4506-AA06-234F916A6C45}" dt="2025-08-24T10:56:37.932" v="873" actId="20577"/>
          <ac:spMkLst>
            <pc:docMk/>
            <pc:sldMk cId="902502051" sldId="261"/>
            <ac:spMk id="2" creationId="{81CF276E-C7D9-587D-2CDA-C48C87E425A0}"/>
          </ac:spMkLst>
        </pc:spChg>
      </pc:sldChg>
      <pc:sldChg chg="modSp mod">
        <pc:chgData name="buzdugan artur" userId="1770a38c255ab84c" providerId="LiveId" clId="{044A4C01-CB89-4506-AA06-234F916A6C45}" dt="2025-08-24T10:57:53.148" v="878" actId="20577"/>
        <pc:sldMkLst>
          <pc:docMk/>
          <pc:sldMk cId="2911772681" sldId="265"/>
        </pc:sldMkLst>
        <pc:spChg chg="mod">
          <ac:chgData name="buzdugan artur" userId="1770a38c255ab84c" providerId="LiveId" clId="{044A4C01-CB89-4506-AA06-234F916A6C45}" dt="2025-08-24T10:57:53.148" v="878" actId="20577"/>
          <ac:spMkLst>
            <pc:docMk/>
            <pc:sldMk cId="2911772681" sldId="265"/>
            <ac:spMk id="5" creationId="{7EE9E689-28FD-5723-9089-995BADA6A32D}"/>
          </ac:spMkLst>
        </pc:spChg>
      </pc:sldChg>
      <pc:sldChg chg="modSp mod">
        <pc:chgData name="buzdugan artur" userId="1770a38c255ab84c" providerId="LiveId" clId="{044A4C01-CB89-4506-AA06-234F916A6C45}" dt="2025-08-24T10:58:40.097" v="916" actId="20577"/>
        <pc:sldMkLst>
          <pc:docMk/>
          <pc:sldMk cId="3719826084" sldId="272"/>
        </pc:sldMkLst>
        <pc:spChg chg="mod">
          <ac:chgData name="buzdugan artur" userId="1770a38c255ab84c" providerId="LiveId" clId="{044A4C01-CB89-4506-AA06-234F916A6C45}" dt="2025-08-24T10:58:40.097" v="916" actId="20577"/>
          <ac:spMkLst>
            <pc:docMk/>
            <pc:sldMk cId="3719826084" sldId="272"/>
            <ac:spMk id="5" creationId="{F40295BD-C68F-72FE-95B6-1FC530D05057}"/>
          </ac:spMkLst>
        </pc:spChg>
      </pc:sldChg>
      <pc:sldChg chg="modSp mod">
        <pc:chgData name="buzdugan artur" userId="1770a38c255ab84c" providerId="LiveId" clId="{044A4C01-CB89-4506-AA06-234F916A6C45}" dt="2025-08-24T11:00:02.684" v="920" actId="20577"/>
        <pc:sldMkLst>
          <pc:docMk/>
          <pc:sldMk cId="3592528151" sldId="277"/>
        </pc:sldMkLst>
        <pc:spChg chg="mod">
          <ac:chgData name="buzdugan artur" userId="1770a38c255ab84c" providerId="LiveId" clId="{044A4C01-CB89-4506-AA06-234F916A6C45}" dt="2025-08-24T11:00:02.684" v="920" actId="20577"/>
          <ac:spMkLst>
            <pc:docMk/>
            <pc:sldMk cId="3592528151" sldId="277"/>
            <ac:spMk id="5" creationId="{614DE76C-3742-E11D-942C-F9636AD14E0E}"/>
          </ac:spMkLst>
        </pc:spChg>
      </pc:sldChg>
      <pc:sldChg chg="modSp mod">
        <pc:chgData name="buzdugan artur" userId="1770a38c255ab84c" providerId="LiveId" clId="{044A4C01-CB89-4506-AA06-234F916A6C45}" dt="2025-08-24T10:59:31.485" v="918" actId="20577"/>
        <pc:sldMkLst>
          <pc:docMk/>
          <pc:sldMk cId="1951243235" sldId="279"/>
        </pc:sldMkLst>
        <pc:spChg chg="mod">
          <ac:chgData name="buzdugan artur" userId="1770a38c255ab84c" providerId="LiveId" clId="{044A4C01-CB89-4506-AA06-234F916A6C45}" dt="2025-08-24T10:59:31.485" v="918" actId="20577"/>
          <ac:spMkLst>
            <pc:docMk/>
            <pc:sldMk cId="1951243235" sldId="279"/>
            <ac:spMk id="3" creationId="{5194F634-01B5-CBC2-CEEE-17A6A334BA94}"/>
          </ac:spMkLst>
        </pc:spChg>
      </pc:sldChg>
      <pc:sldChg chg="modSp mod">
        <pc:chgData name="buzdugan artur" userId="1770a38c255ab84c" providerId="LiveId" clId="{044A4C01-CB89-4506-AA06-234F916A6C45}" dt="2025-08-13T17:59:19.161" v="113" actId="27636"/>
        <pc:sldMkLst>
          <pc:docMk/>
          <pc:sldMk cId="1217057471" sldId="281"/>
        </pc:sldMkLst>
        <pc:spChg chg="mod">
          <ac:chgData name="buzdugan artur" userId="1770a38c255ab84c" providerId="LiveId" clId="{044A4C01-CB89-4506-AA06-234F916A6C45}" dt="2025-08-13T17:59:19.161" v="113" actId="27636"/>
          <ac:spMkLst>
            <pc:docMk/>
            <pc:sldMk cId="1217057471" sldId="281"/>
            <ac:spMk id="3" creationId="{CD294D9D-8060-DD04-1DFD-77F0B2B2E91C}"/>
          </ac:spMkLst>
        </pc:spChg>
      </pc:sldChg>
      <pc:sldChg chg="addSp modSp new mod">
        <pc:chgData name="buzdugan artur" userId="1770a38c255ab84c" providerId="LiveId" clId="{044A4C01-CB89-4506-AA06-234F916A6C45}" dt="2025-08-13T18:00:02.899" v="115" actId="27636"/>
        <pc:sldMkLst>
          <pc:docMk/>
          <pc:sldMk cId="2334099017" sldId="282"/>
        </pc:sldMkLst>
        <pc:spChg chg="mod">
          <ac:chgData name="buzdugan artur" userId="1770a38c255ab84c" providerId="LiveId" clId="{044A4C01-CB89-4506-AA06-234F916A6C45}" dt="2025-08-13T17:47:03.048" v="14" actId="113"/>
          <ac:spMkLst>
            <pc:docMk/>
            <pc:sldMk cId="2334099017" sldId="282"/>
            <ac:spMk id="2" creationId="{99D63A31-8ED4-49F5-3D15-16650F86919D}"/>
          </ac:spMkLst>
        </pc:spChg>
        <pc:spChg chg="mod">
          <ac:chgData name="buzdugan artur" userId="1770a38c255ab84c" providerId="LiveId" clId="{044A4C01-CB89-4506-AA06-234F916A6C45}" dt="2025-08-13T18:00:02.899" v="115" actId="27636"/>
          <ac:spMkLst>
            <pc:docMk/>
            <pc:sldMk cId="2334099017" sldId="282"/>
            <ac:spMk id="3" creationId="{3CBE8C4F-5587-6746-C97E-3EC7BBCDE80B}"/>
          </ac:spMkLst>
        </pc:spChg>
        <pc:picChg chg="add mod">
          <ac:chgData name="buzdugan artur" userId="1770a38c255ab84c" providerId="LiveId" clId="{044A4C01-CB89-4506-AA06-234F916A6C45}" dt="2025-08-13T17:46:55.216" v="13" actId="1076"/>
          <ac:picMkLst>
            <pc:docMk/>
            <pc:sldMk cId="2334099017" sldId="282"/>
            <ac:picMk id="5" creationId="{11FED567-3032-507A-8162-8FADF27F3621}"/>
          </ac:picMkLst>
        </pc:picChg>
      </pc:sldChg>
      <pc:sldChg chg="modSp new mod">
        <pc:chgData name="buzdugan artur" userId="1770a38c255ab84c" providerId="LiveId" clId="{044A4C01-CB89-4506-AA06-234F916A6C45}" dt="2025-08-13T17:48:05.889" v="28" actId="20577"/>
        <pc:sldMkLst>
          <pc:docMk/>
          <pc:sldMk cId="3042598130" sldId="283"/>
        </pc:sldMkLst>
        <pc:spChg chg="mod">
          <ac:chgData name="buzdugan artur" userId="1770a38c255ab84c" providerId="LiveId" clId="{044A4C01-CB89-4506-AA06-234F916A6C45}" dt="2025-08-13T17:47:40.695" v="21" actId="113"/>
          <ac:spMkLst>
            <pc:docMk/>
            <pc:sldMk cId="3042598130" sldId="283"/>
            <ac:spMk id="2" creationId="{29338746-B0C9-D3BE-4A06-D0650C404CD3}"/>
          </ac:spMkLst>
        </pc:spChg>
        <pc:spChg chg="mod">
          <ac:chgData name="buzdugan artur" userId="1770a38c255ab84c" providerId="LiveId" clId="{044A4C01-CB89-4506-AA06-234F916A6C45}" dt="2025-08-13T17:48:05.889" v="28" actId="20577"/>
          <ac:spMkLst>
            <pc:docMk/>
            <pc:sldMk cId="3042598130" sldId="283"/>
            <ac:spMk id="3" creationId="{41C8D0D5-584A-8D9F-A7A3-42A55499A90E}"/>
          </ac:spMkLst>
        </pc:spChg>
      </pc:sldChg>
      <pc:sldChg chg="addSp delSp modSp new mod">
        <pc:chgData name="buzdugan artur" userId="1770a38c255ab84c" providerId="LiveId" clId="{044A4C01-CB89-4506-AA06-234F916A6C45}" dt="2025-08-13T17:48:48.797" v="34" actId="1076"/>
        <pc:sldMkLst>
          <pc:docMk/>
          <pc:sldMk cId="2022088067" sldId="284"/>
        </pc:sldMkLst>
        <pc:spChg chg="mod">
          <ac:chgData name="buzdugan artur" userId="1770a38c255ab84c" providerId="LiveId" clId="{044A4C01-CB89-4506-AA06-234F916A6C45}" dt="2025-08-13T17:48:23.344" v="31" actId="113"/>
          <ac:spMkLst>
            <pc:docMk/>
            <pc:sldMk cId="2022088067" sldId="284"/>
            <ac:spMk id="2" creationId="{D580E29A-EAD7-E89B-1BDF-DC10386A9D3D}"/>
          </ac:spMkLst>
        </pc:spChg>
        <pc:picChg chg="add mod ord">
          <ac:chgData name="buzdugan artur" userId="1770a38c255ab84c" providerId="LiveId" clId="{044A4C01-CB89-4506-AA06-234F916A6C45}" dt="2025-08-13T17:48:48.797" v="34" actId="1076"/>
          <ac:picMkLst>
            <pc:docMk/>
            <pc:sldMk cId="2022088067" sldId="284"/>
            <ac:picMk id="5" creationId="{B0D2E376-AA65-87AB-0608-A35EEB963DBF}"/>
          </ac:picMkLst>
        </pc:picChg>
      </pc:sldChg>
      <pc:sldChg chg="modSp new mod">
        <pc:chgData name="buzdugan artur" userId="1770a38c255ab84c" providerId="LiveId" clId="{044A4C01-CB89-4506-AA06-234F916A6C45}" dt="2025-08-13T18:01:03" v="117" actId="27636"/>
        <pc:sldMkLst>
          <pc:docMk/>
          <pc:sldMk cId="929598144" sldId="285"/>
        </pc:sldMkLst>
        <pc:spChg chg="mod">
          <ac:chgData name="buzdugan artur" userId="1770a38c255ab84c" providerId="LiveId" clId="{044A4C01-CB89-4506-AA06-234F916A6C45}" dt="2025-08-13T17:49:15.385" v="37" actId="113"/>
          <ac:spMkLst>
            <pc:docMk/>
            <pc:sldMk cId="929598144" sldId="285"/>
            <ac:spMk id="2" creationId="{D6A89430-2AD0-95A1-DF4F-5C9D73F92262}"/>
          </ac:spMkLst>
        </pc:spChg>
        <pc:spChg chg="mod">
          <ac:chgData name="buzdugan artur" userId="1770a38c255ab84c" providerId="LiveId" clId="{044A4C01-CB89-4506-AA06-234F916A6C45}" dt="2025-08-13T18:01:03" v="117" actId="27636"/>
          <ac:spMkLst>
            <pc:docMk/>
            <pc:sldMk cId="929598144" sldId="285"/>
            <ac:spMk id="3" creationId="{8A69CA0A-A5C2-D8AF-3A52-E649EFA3FDDE}"/>
          </ac:spMkLst>
        </pc:spChg>
      </pc:sldChg>
      <pc:sldChg chg="addSp modSp new mod">
        <pc:chgData name="buzdugan artur" userId="1770a38c255ab84c" providerId="LiveId" clId="{044A4C01-CB89-4506-AA06-234F916A6C45}" dt="2025-08-13T17:51:11.966" v="62" actId="1076"/>
        <pc:sldMkLst>
          <pc:docMk/>
          <pc:sldMk cId="2275024930" sldId="286"/>
        </pc:sldMkLst>
        <pc:spChg chg="mod">
          <ac:chgData name="buzdugan artur" userId="1770a38c255ab84c" providerId="LiveId" clId="{044A4C01-CB89-4506-AA06-234F916A6C45}" dt="2025-08-13T17:51:05.223" v="60" actId="27636"/>
          <ac:spMkLst>
            <pc:docMk/>
            <pc:sldMk cId="2275024930" sldId="286"/>
            <ac:spMk id="2" creationId="{C31DEE8A-9466-C9E4-9B1C-CE6925F41E99}"/>
          </ac:spMkLst>
        </pc:spChg>
        <pc:spChg chg="mod">
          <ac:chgData name="buzdugan artur" userId="1770a38c255ab84c" providerId="LiveId" clId="{044A4C01-CB89-4506-AA06-234F916A6C45}" dt="2025-08-13T17:51:07.632" v="61" actId="1076"/>
          <ac:spMkLst>
            <pc:docMk/>
            <pc:sldMk cId="2275024930" sldId="286"/>
            <ac:spMk id="3" creationId="{2B7678AA-AF31-B7D9-A382-CDD7A81A9794}"/>
          </ac:spMkLst>
        </pc:spChg>
        <pc:picChg chg="add mod">
          <ac:chgData name="buzdugan artur" userId="1770a38c255ab84c" providerId="LiveId" clId="{044A4C01-CB89-4506-AA06-234F916A6C45}" dt="2025-08-13T17:51:11.966" v="62" actId="1076"/>
          <ac:picMkLst>
            <pc:docMk/>
            <pc:sldMk cId="2275024930" sldId="286"/>
            <ac:picMk id="5" creationId="{0E5E2771-6609-3770-C267-8A4E9AAA388A}"/>
          </ac:picMkLst>
        </pc:picChg>
      </pc:sldChg>
      <pc:sldChg chg="addSp modSp new mod">
        <pc:chgData name="buzdugan artur" userId="1770a38c255ab84c" providerId="LiveId" clId="{044A4C01-CB89-4506-AA06-234F916A6C45}" dt="2025-08-13T17:52:38.706" v="78" actId="14100"/>
        <pc:sldMkLst>
          <pc:docMk/>
          <pc:sldMk cId="459344035" sldId="287"/>
        </pc:sldMkLst>
        <pc:spChg chg="mod">
          <ac:chgData name="buzdugan artur" userId="1770a38c255ab84c" providerId="LiveId" clId="{044A4C01-CB89-4506-AA06-234F916A6C45}" dt="2025-08-13T17:51:33.761" v="65" actId="113"/>
          <ac:spMkLst>
            <pc:docMk/>
            <pc:sldMk cId="459344035" sldId="287"/>
            <ac:spMk id="2" creationId="{447C3AF0-4770-267C-DA9A-0F0EC69C67E4}"/>
          </ac:spMkLst>
        </pc:spChg>
        <pc:spChg chg="mod">
          <ac:chgData name="buzdugan artur" userId="1770a38c255ab84c" providerId="LiveId" clId="{044A4C01-CB89-4506-AA06-234F916A6C45}" dt="2025-08-13T17:52:38.706" v="78" actId="14100"/>
          <ac:spMkLst>
            <pc:docMk/>
            <pc:sldMk cId="459344035" sldId="287"/>
            <ac:spMk id="3" creationId="{9ADA7B7A-6513-DF4D-5378-60BF1ECA0FF1}"/>
          </ac:spMkLst>
        </pc:spChg>
        <pc:picChg chg="add mod">
          <ac:chgData name="buzdugan artur" userId="1770a38c255ab84c" providerId="LiveId" clId="{044A4C01-CB89-4506-AA06-234F916A6C45}" dt="2025-08-13T17:52:33.346" v="77" actId="1076"/>
          <ac:picMkLst>
            <pc:docMk/>
            <pc:sldMk cId="459344035" sldId="287"/>
            <ac:picMk id="5" creationId="{452FF4DA-EEB4-3378-D3F9-39A9897C4D63}"/>
          </ac:picMkLst>
        </pc:picChg>
      </pc:sldChg>
      <pc:sldChg chg="addSp modSp new mod">
        <pc:chgData name="buzdugan artur" userId="1770a38c255ab84c" providerId="LiveId" clId="{044A4C01-CB89-4506-AA06-234F916A6C45}" dt="2025-08-13T17:53:58.030" v="90" actId="14100"/>
        <pc:sldMkLst>
          <pc:docMk/>
          <pc:sldMk cId="3992106431" sldId="288"/>
        </pc:sldMkLst>
        <pc:spChg chg="mod">
          <ac:chgData name="buzdugan artur" userId="1770a38c255ab84c" providerId="LiveId" clId="{044A4C01-CB89-4506-AA06-234F916A6C45}" dt="2025-08-13T17:53:03.714" v="81" actId="113"/>
          <ac:spMkLst>
            <pc:docMk/>
            <pc:sldMk cId="3992106431" sldId="288"/>
            <ac:spMk id="2" creationId="{CF5E2589-7B25-6DB5-2AB1-B85552DBAD82}"/>
          </ac:spMkLst>
        </pc:spChg>
        <pc:spChg chg="mod">
          <ac:chgData name="buzdugan artur" userId="1770a38c255ab84c" providerId="LiveId" clId="{044A4C01-CB89-4506-AA06-234F916A6C45}" dt="2025-08-13T17:53:33.006" v="87" actId="14100"/>
          <ac:spMkLst>
            <pc:docMk/>
            <pc:sldMk cId="3992106431" sldId="288"/>
            <ac:spMk id="3" creationId="{94A482E9-9143-B0E0-1F8E-558206F4518F}"/>
          </ac:spMkLst>
        </pc:spChg>
        <pc:picChg chg="add mod">
          <ac:chgData name="buzdugan artur" userId="1770a38c255ab84c" providerId="LiveId" clId="{044A4C01-CB89-4506-AA06-234F916A6C45}" dt="2025-08-13T17:53:58.030" v="90" actId="14100"/>
          <ac:picMkLst>
            <pc:docMk/>
            <pc:sldMk cId="3992106431" sldId="288"/>
            <ac:picMk id="5" creationId="{21565745-A7E6-92C2-4563-05812D866780}"/>
          </ac:picMkLst>
        </pc:picChg>
      </pc:sldChg>
      <pc:sldChg chg="addSp delSp modSp new mod">
        <pc:chgData name="buzdugan artur" userId="1770a38c255ab84c" providerId="LiveId" clId="{044A4C01-CB89-4506-AA06-234F916A6C45}" dt="2025-08-13T18:04:44.189" v="144" actId="14100"/>
        <pc:sldMkLst>
          <pc:docMk/>
          <pc:sldMk cId="1712570461" sldId="289"/>
        </pc:sldMkLst>
        <pc:spChg chg="mod">
          <ac:chgData name="buzdugan artur" userId="1770a38c255ab84c" providerId="LiveId" clId="{044A4C01-CB89-4506-AA06-234F916A6C45}" dt="2025-08-13T17:54:15.939" v="93" actId="113"/>
          <ac:spMkLst>
            <pc:docMk/>
            <pc:sldMk cId="1712570461" sldId="289"/>
            <ac:spMk id="2" creationId="{5CA63DF7-ADE8-B82E-263E-860BE2393133}"/>
          </ac:spMkLst>
        </pc:spChg>
        <pc:picChg chg="add mod">
          <ac:chgData name="buzdugan artur" userId="1770a38c255ab84c" providerId="LiveId" clId="{044A4C01-CB89-4506-AA06-234F916A6C45}" dt="2025-08-13T18:04:44.189" v="144" actId="14100"/>
          <ac:picMkLst>
            <pc:docMk/>
            <pc:sldMk cId="1712570461" sldId="289"/>
            <ac:picMk id="22532" creationId="{4BAC0744-8FF7-08D0-6434-4CFCEAABBF09}"/>
          </ac:picMkLst>
        </pc:picChg>
      </pc:sldChg>
      <pc:sldChg chg="modSp new mod">
        <pc:chgData name="buzdugan artur" userId="1770a38c255ab84c" providerId="LiveId" clId="{044A4C01-CB89-4506-AA06-234F916A6C45}" dt="2025-08-13T17:57:25.266" v="104"/>
        <pc:sldMkLst>
          <pc:docMk/>
          <pc:sldMk cId="2039513529" sldId="290"/>
        </pc:sldMkLst>
        <pc:spChg chg="mod">
          <ac:chgData name="buzdugan artur" userId="1770a38c255ab84c" providerId="LiveId" clId="{044A4C01-CB89-4506-AA06-234F916A6C45}" dt="2025-08-13T17:57:14.803" v="103" actId="14100"/>
          <ac:spMkLst>
            <pc:docMk/>
            <pc:sldMk cId="2039513529" sldId="290"/>
            <ac:spMk id="2" creationId="{E698892D-A68D-6AE8-56B5-9CF8B0B8753D}"/>
          </ac:spMkLst>
        </pc:spChg>
        <pc:spChg chg="mod">
          <ac:chgData name="buzdugan artur" userId="1770a38c255ab84c" providerId="LiveId" clId="{044A4C01-CB89-4506-AA06-234F916A6C45}" dt="2025-08-13T17:57:25.266" v="104"/>
          <ac:spMkLst>
            <pc:docMk/>
            <pc:sldMk cId="2039513529" sldId="290"/>
            <ac:spMk id="3" creationId="{371B31BE-628C-97FC-CCBD-E9D660DDAD9B}"/>
          </ac:spMkLst>
        </pc:spChg>
      </pc:sldChg>
      <pc:sldChg chg="modSp new mod">
        <pc:chgData name="buzdugan artur" userId="1770a38c255ab84c" providerId="LiveId" clId="{044A4C01-CB89-4506-AA06-234F916A6C45}" dt="2025-08-13T18:02:27.879" v="126"/>
        <pc:sldMkLst>
          <pc:docMk/>
          <pc:sldMk cId="4117086315" sldId="291"/>
        </pc:sldMkLst>
        <pc:spChg chg="mod">
          <ac:chgData name="buzdugan artur" userId="1770a38c255ab84c" providerId="LiveId" clId="{044A4C01-CB89-4506-AA06-234F916A6C45}" dt="2025-08-13T18:02:27.879" v="126"/>
          <ac:spMkLst>
            <pc:docMk/>
            <pc:sldMk cId="4117086315" sldId="291"/>
            <ac:spMk id="2" creationId="{1CCF2602-E9E0-DFE2-0252-CEC4FD43081A}"/>
          </ac:spMkLst>
        </pc:spChg>
        <pc:spChg chg="mod">
          <ac:chgData name="buzdugan artur" userId="1770a38c255ab84c" providerId="LiveId" clId="{044A4C01-CB89-4506-AA06-234F916A6C45}" dt="2025-08-13T18:02:16.247" v="125" actId="20577"/>
          <ac:spMkLst>
            <pc:docMk/>
            <pc:sldMk cId="4117086315" sldId="291"/>
            <ac:spMk id="3" creationId="{34186B7C-EB47-3E47-A9CB-A163A58E69A4}"/>
          </ac:spMkLst>
        </pc:spChg>
      </pc:sldChg>
      <pc:sldChg chg="modSp new mod">
        <pc:chgData name="buzdugan artur" userId="1770a38c255ab84c" providerId="LiveId" clId="{044A4C01-CB89-4506-AA06-234F916A6C45}" dt="2025-08-13T18:03:02.168" v="132" actId="20577"/>
        <pc:sldMkLst>
          <pc:docMk/>
          <pc:sldMk cId="803485656" sldId="292"/>
        </pc:sldMkLst>
        <pc:spChg chg="mod">
          <ac:chgData name="buzdugan artur" userId="1770a38c255ab84c" providerId="LiveId" clId="{044A4C01-CB89-4506-AA06-234F916A6C45}" dt="2025-08-13T18:02:34.783" v="128"/>
          <ac:spMkLst>
            <pc:docMk/>
            <pc:sldMk cId="803485656" sldId="292"/>
            <ac:spMk id="2" creationId="{CB3C0121-384E-2B3F-B8C9-A0EA28ADC7C2}"/>
          </ac:spMkLst>
        </pc:spChg>
        <pc:spChg chg="mod">
          <ac:chgData name="buzdugan artur" userId="1770a38c255ab84c" providerId="LiveId" clId="{044A4C01-CB89-4506-AA06-234F916A6C45}" dt="2025-08-13T18:03:02.168" v="132" actId="20577"/>
          <ac:spMkLst>
            <pc:docMk/>
            <pc:sldMk cId="803485656" sldId="292"/>
            <ac:spMk id="3" creationId="{9A9A1E84-68FD-0FD6-FA59-B265FF2C8C41}"/>
          </ac:spMkLst>
        </pc:spChg>
      </pc:sldChg>
      <pc:sldChg chg="addSp delSp modSp new del mod">
        <pc:chgData name="buzdugan artur" userId="1770a38c255ab84c" providerId="LiveId" clId="{044A4C01-CB89-4506-AA06-234F916A6C45}" dt="2025-08-13T18:15:18.437" v="156" actId="47"/>
        <pc:sldMkLst>
          <pc:docMk/>
          <pc:sldMk cId="227051714" sldId="293"/>
        </pc:sldMkLst>
      </pc:sldChg>
      <pc:sldChg chg="modSp new mod">
        <pc:chgData name="buzdugan artur" userId="1770a38c255ab84c" providerId="LiveId" clId="{044A4C01-CB89-4506-AA06-234F916A6C45}" dt="2025-08-24T10:41:59.321" v="756" actId="27636"/>
        <pc:sldMkLst>
          <pc:docMk/>
          <pc:sldMk cId="2925797294" sldId="293"/>
        </pc:sldMkLst>
        <pc:spChg chg="mod">
          <ac:chgData name="buzdugan artur" userId="1770a38c255ab84c" providerId="LiveId" clId="{044A4C01-CB89-4506-AA06-234F916A6C45}" dt="2025-08-13T18:18:56.190" v="160" actId="20578"/>
          <ac:spMkLst>
            <pc:docMk/>
            <pc:sldMk cId="2925797294" sldId="293"/>
            <ac:spMk id="2" creationId="{78680BC9-FA53-F251-0814-E9866F757476}"/>
          </ac:spMkLst>
        </pc:spChg>
        <pc:spChg chg="mod">
          <ac:chgData name="buzdugan artur" userId="1770a38c255ab84c" providerId="LiveId" clId="{044A4C01-CB89-4506-AA06-234F916A6C45}" dt="2025-08-24T10:41:59.321" v="756" actId="27636"/>
          <ac:spMkLst>
            <pc:docMk/>
            <pc:sldMk cId="2925797294" sldId="293"/>
            <ac:spMk id="3" creationId="{9CECC4F5-2F5F-7464-FB83-E26F20293232}"/>
          </ac:spMkLst>
        </pc:spChg>
      </pc:sldChg>
      <pc:sldChg chg="modSp new mod">
        <pc:chgData name="buzdugan artur" userId="1770a38c255ab84c" providerId="LiveId" clId="{044A4C01-CB89-4506-AA06-234F916A6C45}" dt="2025-08-24T10:43:09.276" v="766" actId="1076"/>
        <pc:sldMkLst>
          <pc:docMk/>
          <pc:sldMk cId="1164702016" sldId="294"/>
        </pc:sldMkLst>
        <pc:spChg chg="mod">
          <ac:chgData name="buzdugan artur" userId="1770a38c255ab84c" providerId="LiveId" clId="{044A4C01-CB89-4506-AA06-234F916A6C45}" dt="2025-08-13T18:19:40.194" v="164" actId="20578"/>
          <ac:spMkLst>
            <pc:docMk/>
            <pc:sldMk cId="1164702016" sldId="294"/>
            <ac:spMk id="2" creationId="{0D72226A-33AE-9FBC-2FA1-13B840375572}"/>
          </ac:spMkLst>
        </pc:spChg>
        <pc:spChg chg="mod">
          <ac:chgData name="buzdugan artur" userId="1770a38c255ab84c" providerId="LiveId" clId="{044A4C01-CB89-4506-AA06-234F916A6C45}" dt="2025-08-24T10:43:09.276" v="766" actId="1076"/>
          <ac:spMkLst>
            <pc:docMk/>
            <pc:sldMk cId="1164702016" sldId="294"/>
            <ac:spMk id="3" creationId="{E4F977FE-9F69-746C-AAD2-1AD3840EEB1F}"/>
          </ac:spMkLst>
        </pc:spChg>
      </pc:sldChg>
      <pc:sldChg chg="modSp new mod">
        <pc:chgData name="buzdugan artur" userId="1770a38c255ab84c" providerId="LiveId" clId="{044A4C01-CB89-4506-AA06-234F916A6C45}" dt="2025-08-13T18:21:07.459" v="172" actId="27636"/>
        <pc:sldMkLst>
          <pc:docMk/>
          <pc:sldMk cId="1561574556" sldId="295"/>
        </pc:sldMkLst>
        <pc:spChg chg="mod">
          <ac:chgData name="buzdugan artur" userId="1770a38c255ab84c" providerId="LiveId" clId="{044A4C01-CB89-4506-AA06-234F916A6C45}" dt="2025-08-13T18:20:54.743" v="168"/>
          <ac:spMkLst>
            <pc:docMk/>
            <pc:sldMk cId="1561574556" sldId="295"/>
            <ac:spMk id="2" creationId="{63B99D5F-91C5-0651-BD91-0EF15E35FBD9}"/>
          </ac:spMkLst>
        </pc:spChg>
        <pc:spChg chg="mod">
          <ac:chgData name="buzdugan artur" userId="1770a38c255ab84c" providerId="LiveId" clId="{044A4C01-CB89-4506-AA06-234F916A6C45}" dt="2025-08-13T18:21:07.459" v="172" actId="27636"/>
          <ac:spMkLst>
            <pc:docMk/>
            <pc:sldMk cId="1561574556" sldId="295"/>
            <ac:spMk id="3" creationId="{6F7A6811-1EB4-CE9F-95A3-EF85370C4A30}"/>
          </ac:spMkLst>
        </pc:spChg>
      </pc:sldChg>
      <pc:sldChg chg="modSp new mod">
        <pc:chgData name="buzdugan artur" userId="1770a38c255ab84c" providerId="LiveId" clId="{044A4C01-CB89-4506-AA06-234F916A6C45}" dt="2025-08-13T18:21:50.051" v="183" actId="27636"/>
        <pc:sldMkLst>
          <pc:docMk/>
          <pc:sldMk cId="2734099351" sldId="296"/>
        </pc:sldMkLst>
        <pc:spChg chg="mod">
          <ac:chgData name="buzdugan artur" userId="1770a38c255ab84c" providerId="LiveId" clId="{044A4C01-CB89-4506-AA06-234F916A6C45}" dt="2025-08-13T18:21:23.234" v="176" actId="20578"/>
          <ac:spMkLst>
            <pc:docMk/>
            <pc:sldMk cId="2734099351" sldId="296"/>
            <ac:spMk id="2" creationId="{5B7220D2-54DC-B4CA-0687-85BE6397AFA5}"/>
          </ac:spMkLst>
        </pc:spChg>
        <pc:spChg chg="mod">
          <ac:chgData name="buzdugan artur" userId="1770a38c255ab84c" providerId="LiveId" clId="{044A4C01-CB89-4506-AA06-234F916A6C45}" dt="2025-08-13T18:21:50.051" v="183" actId="27636"/>
          <ac:spMkLst>
            <pc:docMk/>
            <pc:sldMk cId="2734099351" sldId="296"/>
            <ac:spMk id="3" creationId="{BA1306B4-399C-D3C7-8D0B-7290AAD76F86}"/>
          </ac:spMkLst>
        </pc:spChg>
      </pc:sldChg>
      <pc:sldChg chg="modSp new mod">
        <pc:chgData name="buzdugan artur" userId="1770a38c255ab84c" providerId="LiveId" clId="{044A4C01-CB89-4506-AA06-234F916A6C45}" dt="2025-08-13T18:22:25.573" v="194" actId="6549"/>
        <pc:sldMkLst>
          <pc:docMk/>
          <pc:sldMk cId="4077117622" sldId="297"/>
        </pc:sldMkLst>
        <pc:spChg chg="mod">
          <ac:chgData name="buzdugan artur" userId="1770a38c255ab84c" providerId="LiveId" clId="{044A4C01-CB89-4506-AA06-234F916A6C45}" dt="2025-08-13T18:22:12.203" v="187" actId="20578"/>
          <ac:spMkLst>
            <pc:docMk/>
            <pc:sldMk cId="4077117622" sldId="297"/>
            <ac:spMk id="2" creationId="{7A0F371F-706B-7281-FCE3-27AE98272EE9}"/>
          </ac:spMkLst>
        </pc:spChg>
        <pc:spChg chg="mod">
          <ac:chgData name="buzdugan artur" userId="1770a38c255ab84c" providerId="LiveId" clId="{044A4C01-CB89-4506-AA06-234F916A6C45}" dt="2025-08-13T18:22:25.573" v="194" actId="6549"/>
          <ac:spMkLst>
            <pc:docMk/>
            <pc:sldMk cId="4077117622" sldId="297"/>
            <ac:spMk id="3" creationId="{D2662777-EEE4-C179-6C7F-43A6105A5FE2}"/>
          </ac:spMkLst>
        </pc:spChg>
      </pc:sldChg>
      <pc:sldChg chg="modSp new mod">
        <pc:chgData name="buzdugan artur" userId="1770a38c255ab84c" providerId="LiveId" clId="{044A4C01-CB89-4506-AA06-234F916A6C45}" dt="2025-08-13T18:22:52.524" v="200" actId="27636"/>
        <pc:sldMkLst>
          <pc:docMk/>
          <pc:sldMk cId="4270579223" sldId="298"/>
        </pc:sldMkLst>
        <pc:spChg chg="mod">
          <ac:chgData name="buzdugan artur" userId="1770a38c255ab84c" providerId="LiveId" clId="{044A4C01-CB89-4506-AA06-234F916A6C45}" dt="2025-08-13T18:22:48.618" v="198" actId="20578"/>
          <ac:spMkLst>
            <pc:docMk/>
            <pc:sldMk cId="4270579223" sldId="298"/>
            <ac:spMk id="2" creationId="{C815DCEF-6735-6245-CC40-7937426FA3D1}"/>
          </ac:spMkLst>
        </pc:spChg>
        <pc:spChg chg="mod">
          <ac:chgData name="buzdugan artur" userId="1770a38c255ab84c" providerId="LiveId" clId="{044A4C01-CB89-4506-AA06-234F916A6C45}" dt="2025-08-13T18:22:52.524" v="200" actId="27636"/>
          <ac:spMkLst>
            <pc:docMk/>
            <pc:sldMk cId="4270579223" sldId="298"/>
            <ac:spMk id="3" creationId="{7B524486-7E8B-1159-2E8F-1487495833A6}"/>
          </ac:spMkLst>
        </pc:spChg>
      </pc:sldChg>
      <pc:sldChg chg="modSp new mod">
        <pc:chgData name="buzdugan artur" userId="1770a38c255ab84c" providerId="LiveId" clId="{044A4C01-CB89-4506-AA06-234F916A6C45}" dt="2025-08-13T18:23:14.733" v="207" actId="14100"/>
        <pc:sldMkLst>
          <pc:docMk/>
          <pc:sldMk cId="1629036548" sldId="299"/>
        </pc:sldMkLst>
        <pc:spChg chg="mod">
          <ac:chgData name="buzdugan artur" userId="1770a38c255ab84c" providerId="LiveId" clId="{044A4C01-CB89-4506-AA06-234F916A6C45}" dt="2025-08-13T18:23:10.038" v="204" actId="20578"/>
          <ac:spMkLst>
            <pc:docMk/>
            <pc:sldMk cId="1629036548" sldId="299"/>
            <ac:spMk id="2" creationId="{58CB2B71-8A2D-165B-CEAB-71FC387B2437}"/>
          </ac:spMkLst>
        </pc:spChg>
        <pc:spChg chg="mod">
          <ac:chgData name="buzdugan artur" userId="1770a38c255ab84c" providerId="LiveId" clId="{044A4C01-CB89-4506-AA06-234F916A6C45}" dt="2025-08-13T18:23:14.733" v="207" actId="14100"/>
          <ac:spMkLst>
            <pc:docMk/>
            <pc:sldMk cId="1629036548" sldId="299"/>
            <ac:spMk id="3" creationId="{0534A9EC-6EE2-B591-3CEB-B8CDA69F1A03}"/>
          </ac:spMkLst>
        </pc:spChg>
      </pc:sldChg>
      <pc:sldChg chg="modSp new mod">
        <pc:chgData name="buzdugan artur" userId="1770a38c255ab84c" providerId="LiveId" clId="{044A4C01-CB89-4506-AA06-234F916A6C45}" dt="2025-08-13T18:24:41.461" v="233" actId="20577"/>
        <pc:sldMkLst>
          <pc:docMk/>
          <pc:sldMk cId="2513657956" sldId="300"/>
        </pc:sldMkLst>
        <pc:spChg chg="mod">
          <ac:chgData name="buzdugan artur" userId="1770a38c255ab84c" providerId="LiveId" clId="{044A4C01-CB89-4506-AA06-234F916A6C45}" dt="2025-08-13T18:24:41.461" v="233" actId="20577"/>
          <ac:spMkLst>
            <pc:docMk/>
            <pc:sldMk cId="2513657956" sldId="300"/>
            <ac:spMk id="2" creationId="{A4775C13-CD34-014A-089F-834A0A79AEED}"/>
          </ac:spMkLst>
        </pc:spChg>
        <pc:spChg chg="mod">
          <ac:chgData name="buzdugan artur" userId="1770a38c255ab84c" providerId="LiveId" clId="{044A4C01-CB89-4506-AA06-234F916A6C45}" dt="2025-08-13T18:23:57.977" v="214" actId="1076"/>
          <ac:spMkLst>
            <pc:docMk/>
            <pc:sldMk cId="2513657956" sldId="300"/>
            <ac:spMk id="3" creationId="{4F899556-062A-5F06-4683-7DB4E2C8137D}"/>
          </ac:spMkLst>
        </pc:spChg>
      </pc:sldChg>
      <pc:sldChg chg="modSp new mod">
        <pc:chgData name="buzdugan artur" userId="1770a38c255ab84c" providerId="LiveId" clId="{044A4C01-CB89-4506-AA06-234F916A6C45}" dt="2025-08-24T10:44:06.879" v="772" actId="207"/>
        <pc:sldMkLst>
          <pc:docMk/>
          <pc:sldMk cId="2320475411" sldId="301"/>
        </pc:sldMkLst>
        <pc:spChg chg="mod">
          <ac:chgData name="buzdugan artur" userId="1770a38c255ab84c" providerId="LiveId" clId="{044A4C01-CB89-4506-AA06-234F916A6C45}" dt="2025-08-13T18:31:20.834" v="244" actId="122"/>
          <ac:spMkLst>
            <pc:docMk/>
            <pc:sldMk cId="2320475411" sldId="301"/>
            <ac:spMk id="2" creationId="{AF0BD053-EAE2-F976-B753-693973AF09E7}"/>
          </ac:spMkLst>
        </pc:spChg>
        <pc:spChg chg="mod">
          <ac:chgData name="buzdugan artur" userId="1770a38c255ab84c" providerId="LiveId" clId="{044A4C01-CB89-4506-AA06-234F916A6C45}" dt="2025-08-24T10:44:06.879" v="772" actId="207"/>
          <ac:spMkLst>
            <pc:docMk/>
            <pc:sldMk cId="2320475411" sldId="301"/>
            <ac:spMk id="3" creationId="{EFF6E57C-B57D-9505-13BA-DF7B24826B2C}"/>
          </ac:spMkLst>
        </pc:spChg>
      </pc:sldChg>
      <pc:sldChg chg="modSp new mod">
        <pc:chgData name="buzdugan artur" userId="1770a38c255ab84c" providerId="LiveId" clId="{044A4C01-CB89-4506-AA06-234F916A6C45}" dt="2025-08-24T10:45:51.963" v="793" actId="113"/>
        <pc:sldMkLst>
          <pc:docMk/>
          <pc:sldMk cId="2990286924" sldId="302"/>
        </pc:sldMkLst>
        <pc:spChg chg="mod">
          <ac:chgData name="buzdugan artur" userId="1770a38c255ab84c" providerId="LiveId" clId="{044A4C01-CB89-4506-AA06-234F916A6C45}" dt="2025-08-13T18:33:35.017" v="288" actId="14100"/>
          <ac:spMkLst>
            <pc:docMk/>
            <pc:sldMk cId="2990286924" sldId="302"/>
            <ac:spMk id="2" creationId="{A296A06A-8CBA-CA64-20BB-E3DF792112B3}"/>
          </ac:spMkLst>
        </pc:spChg>
        <pc:spChg chg="mod">
          <ac:chgData name="buzdugan artur" userId="1770a38c255ab84c" providerId="LiveId" clId="{044A4C01-CB89-4506-AA06-234F916A6C45}" dt="2025-08-24T10:45:51.963" v="793" actId="113"/>
          <ac:spMkLst>
            <pc:docMk/>
            <pc:sldMk cId="2990286924" sldId="302"/>
            <ac:spMk id="3" creationId="{06CB125C-6129-F7A5-9232-34AFF56A0197}"/>
          </ac:spMkLst>
        </pc:spChg>
      </pc:sldChg>
      <pc:sldChg chg="modSp new mod">
        <pc:chgData name="buzdugan artur" userId="1770a38c255ab84c" providerId="LiveId" clId="{044A4C01-CB89-4506-AA06-234F916A6C45}" dt="2025-08-24T10:47:04.225" v="802" actId="207"/>
        <pc:sldMkLst>
          <pc:docMk/>
          <pc:sldMk cId="2184017352" sldId="303"/>
        </pc:sldMkLst>
        <pc:spChg chg="mod">
          <ac:chgData name="buzdugan artur" userId="1770a38c255ab84c" providerId="LiveId" clId="{044A4C01-CB89-4506-AA06-234F916A6C45}" dt="2025-08-13T18:35:05.750" v="318" actId="113"/>
          <ac:spMkLst>
            <pc:docMk/>
            <pc:sldMk cId="2184017352" sldId="303"/>
            <ac:spMk id="2" creationId="{F2911DD4-FFE8-6F2F-2E08-00EC13182237}"/>
          </ac:spMkLst>
        </pc:spChg>
        <pc:spChg chg="mod">
          <ac:chgData name="buzdugan artur" userId="1770a38c255ab84c" providerId="LiveId" clId="{044A4C01-CB89-4506-AA06-234F916A6C45}" dt="2025-08-24T10:47:04.225" v="802" actId="207"/>
          <ac:spMkLst>
            <pc:docMk/>
            <pc:sldMk cId="2184017352" sldId="303"/>
            <ac:spMk id="3" creationId="{40FBE4BD-AE76-6C22-7698-FFF7D7BF97B7}"/>
          </ac:spMkLst>
        </pc:spChg>
      </pc:sldChg>
      <pc:sldChg chg="modSp new mod">
        <pc:chgData name="buzdugan artur" userId="1770a38c255ab84c" providerId="LiveId" clId="{044A4C01-CB89-4506-AA06-234F916A6C45}" dt="2025-08-24T10:48:14.484" v="817" actId="113"/>
        <pc:sldMkLst>
          <pc:docMk/>
          <pc:sldMk cId="2442167192" sldId="304"/>
        </pc:sldMkLst>
        <pc:spChg chg="mod">
          <ac:chgData name="buzdugan artur" userId="1770a38c255ab84c" providerId="LiveId" clId="{044A4C01-CB89-4506-AA06-234F916A6C45}" dt="2025-08-13T18:36:29.183" v="328" actId="122"/>
          <ac:spMkLst>
            <pc:docMk/>
            <pc:sldMk cId="2442167192" sldId="304"/>
            <ac:spMk id="2" creationId="{F2F9DA69-EB49-E29B-FFF9-74072DC4BA83}"/>
          </ac:spMkLst>
        </pc:spChg>
        <pc:spChg chg="mod">
          <ac:chgData name="buzdugan artur" userId="1770a38c255ab84c" providerId="LiveId" clId="{044A4C01-CB89-4506-AA06-234F916A6C45}" dt="2025-08-24T10:48:14.484" v="817" actId="113"/>
          <ac:spMkLst>
            <pc:docMk/>
            <pc:sldMk cId="2442167192" sldId="304"/>
            <ac:spMk id="3" creationId="{40719354-9749-23F8-912B-18012103AFE7}"/>
          </ac:spMkLst>
        </pc:spChg>
      </pc:sldChg>
      <pc:sldChg chg="modSp new mod">
        <pc:chgData name="buzdugan artur" userId="1770a38c255ab84c" providerId="LiveId" clId="{044A4C01-CB89-4506-AA06-234F916A6C45}" dt="2025-08-24T10:49:33.620" v="819" actId="20577"/>
        <pc:sldMkLst>
          <pc:docMk/>
          <pc:sldMk cId="1823776843" sldId="305"/>
        </pc:sldMkLst>
        <pc:spChg chg="mod">
          <ac:chgData name="buzdugan artur" userId="1770a38c255ab84c" providerId="LiveId" clId="{044A4C01-CB89-4506-AA06-234F916A6C45}" dt="2025-08-13T18:38:51.791" v="344" actId="122"/>
          <ac:spMkLst>
            <pc:docMk/>
            <pc:sldMk cId="1823776843" sldId="305"/>
            <ac:spMk id="2" creationId="{7D8C43BB-FA96-CC90-5D1D-36A72798916F}"/>
          </ac:spMkLst>
        </pc:spChg>
        <pc:spChg chg="mod">
          <ac:chgData name="buzdugan artur" userId="1770a38c255ab84c" providerId="LiveId" clId="{044A4C01-CB89-4506-AA06-234F916A6C45}" dt="2025-08-24T10:49:33.620" v="819" actId="20577"/>
          <ac:spMkLst>
            <pc:docMk/>
            <pc:sldMk cId="1823776843" sldId="305"/>
            <ac:spMk id="3" creationId="{0777ACE8-EE14-07BC-CBDF-4EDBA710E431}"/>
          </ac:spMkLst>
        </pc:spChg>
      </pc:sldChg>
      <pc:sldChg chg="modSp new mod">
        <pc:chgData name="buzdugan artur" userId="1770a38c255ab84c" providerId="LiveId" clId="{044A4C01-CB89-4506-AA06-234F916A6C45}" dt="2025-08-24T10:50:56.304" v="833" actId="6549"/>
        <pc:sldMkLst>
          <pc:docMk/>
          <pc:sldMk cId="3180084780" sldId="306"/>
        </pc:sldMkLst>
        <pc:spChg chg="mod">
          <ac:chgData name="buzdugan artur" userId="1770a38c255ab84c" providerId="LiveId" clId="{044A4C01-CB89-4506-AA06-234F916A6C45}" dt="2025-08-13T18:39:41.227" v="363" actId="20577"/>
          <ac:spMkLst>
            <pc:docMk/>
            <pc:sldMk cId="3180084780" sldId="306"/>
            <ac:spMk id="2" creationId="{6B387F55-60A8-F87C-45F9-570D82079C3B}"/>
          </ac:spMkLst>
        </pc:spChg>
        <pc:spChg chg="mod">
          <ac:chgData name="buzdugan artur" userId="1770a38c255ab84c" providerId="LiveId" clId="{044A4C01-CB89-4506-AA06-234F916A6C45}" dt="2025-08-24T10:50:56.304" v="833" actId="6549"/>
          <ac:spMkLst>
            <pc:docMk/>
            <pc:sldMk cId="3180084780" sldId="306"/>
            <ac:spMk id="3" creationId="{8068C2FC-8174-ED91-5E14-E97F7A2FDA6A}"/>
          </ac:spMkLst>
        </pc:spChg>
      </pc:sldChg>
      <pc:sldChg chg="modSp new mod">
        <pc:chgData name="buzdugan artur" userId="1770a38c255ab84c" providerId="LiveId" clId="{044A4C01-CB89-4506-AA06-234F916A6C45}" dt="2025-08-24T10:52:29.989" v="841" actId="6549"/>
        <pc:sldMkLst>
          <pc:docMk/>
          <pc:sldMk cId="1432209585" sldId="307"/>
        </pc:sldMkLst>
        <pc:spChg chg="mod">
          <ac:chgData name="buzdugan artur" userId="1770a38c255ab84c" providerId="LiveId" clId="{044A4C01-CB89-4506-AA06-234F916A6C45}" dt="2025-08-13T18:40:43.024" v="373"/>
          <ac:spMkLst>
            <pc:docMk/>
            <pc:sldMk cId="1432209585" sldId="307"/>
            <ac:spMk id="2" creationId="{7ABA0A77-7319-E00E-BE67-1D4AB69441F8}"/>
          </ac:spMkLst>
        </pc:spChg>
        <pc:spChg chg="mod">
          <ac:chgData name="buzdugan artur" userId="1770a38c255ab84c" providerId="LiveId" clId="{044A4C01-CB89-4506-AA06-234F916A6C45}" dt="2025-08-24T10:52:29.989" v="841" actId="6549"/>
          <ac:spMkLst>
            <pc:docMk/>
            <pc:sldMk cId="1432209585" sldId="307"/>
            <ac:spMk id="3" creationId="{7F6E1E8B-2990-A201-1ADE-3EE5A61FE71B}"/>
          </ac:spMkLst>
        </pc:spChg>
      </pc:sldChg>
      <pc:sldChg chg="modSp new mod">
        <pc:chgData name="buzdugan artur" userId="1770a38c255ab84c" providerId="LiveId" clId="{044A4C01-CB89-4506-AA06-234F916A6C45}" dt="2025-08-24T11:02:12.262" v="921" actId="6549"/>
        <pc:sldMkLst>
          <pc:docMk/>
          <pc:sldMk cId="3688815100" sldId="308"/>
        </pc:sldMkLst>
        <pc:spChg chg="mod">
          <ac:chgData name="buzdugan artur" userId="1770a38c255ab84c" providerId="LiveId" clId="{044A4C01-CB89-4506-AA06-234F916A6C45}" dt="2025-08-13T18:45:46.914" v="410" actId="20577"/>
          <ac:spMkLst>
            <pc:docMk/>
            <pc:sldMk cId="3688815100" sldId="308"/>
            <ac:spMk id="2" creationId="{F385A47E-9F82-B011-2F37-3E833ED6A6D6}"/>
          </ac:spMkLst>
        </pc:spChg>
        <pc:spChg chg="mod">
          <ac:chgData name="buzdugan artur" userId="1770a38c255ab84c" providerId="LiveId" clId="{044A4C01-CB89-4506-AA06-234F916A6C45}" dt="2025-08-24T11:02:12.262" v="921" actId="6549"/>
          <ac:spMkLst>
            <pc:docMk/>
            <pc:sldMk cId="3688815100" sldId="308"/>
            <ac:spMk id="3" creationId="{4EC18046-091A-F198-2556-D638CFB04171}"/>
          </ac:spMkLst>
        </pc:spChg>
      </pc:sldChg>
      <pc:sldChg chg="delSp modSp new mod">
        <pc:chgData name="buzdugan artur" userId="1770a38c255ab84c" providerId="LiveId" clId="{044A4C01-CB89-4506-AA06-234F916A6C45}" dt="2025-08-24T10:38:33.407" v="727" actId="13926"/>
        <pc:sldMkLst>
          <pc:docMk/>
          <pc:sldMk cId="1931221986" sldId="309"/>
        </pc:sldMkLst>
        <pc:spChg chg="del">
          <ac:chgData name="buzdugan artur" userId="1770a38c255ab84c" providerId="LiveId" clId="{044A4C01-CB89-4506-AA06-234F916A6C45}" dt="2025-08-24T10:35:43.811" v="623" actId="478"/>
          <ac:spMkLst>
            <pc:docMk/>
            <pc:sldMk cId="1931221986" sldId="309"/>
            <ac:spMk id="2" creationId="{B70FA0BC-AD65-A59F-01E2-C1BBA86944EE}"/>
          </ac:spMkLst>
        </pc:spChg>
        <pc:spChg chg="mod">
          <ac:chgData name="buzdugan artur" userId="1770a38c255ab84c" providerId="LiveId" clId="{044A4C01-CB89-4506-AA06-234F916A6C45}" dt="2025-08-24T10:38:33.407" v="727" actId="13926"/>
          <ac:spMkLst>
            <pc:docMk/>
            <pc:sldMk cId="1931221986" sldId="309"/>
            <ac:spMk id="3" creationId="{3056FC4D-5859-0638-1400-942EBC7CA80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F494C41-DCFF-81E2-1977-67561CB2D486}"/>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EB8DF748-D6CC-77A8-F308-4E4774F16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C7B51570-620B-AA67-5294-CC147F1AB502}"/>
              </a:ext>
            </a:extLst>
          </p:cNvPr>
          <p:cNvSpPr>
            <a:spLocks noGrp="1"/>
          </p:cNvSpPr>
          <p:nvPr>
            <p:ph type="dt" sz="half" idx="10"/>
          </p:nvPr>
        </p:nvSpPr>
        <p:spPr/>
        <p:txBody>
          <a:bodyPr/>
          <a:lstStyle/>
          <a:p>
            <a:fld id="{E47DB6EA-E69C-4FF3-B479-1683A333F558}" type="datetimeFigureOut">
              <a:rPr lang="en-US" smtClean="0"/>
              <a:t>9/4/2025</a:t>
            </a:fld>
            <a:endParaRPr lang="en-US"/>
          </a:p>
        </p:txBody>
      </p:sp>
      <p:sp>
        <p:nvSpPr>
          <p:cNvPr id="5" name="Substituent subsol 4">
            <a:extLst>
              <a:ext uri="{FF2B5EF4-FFF2-40B4-BE49-F238E27FC236}">
                <a16:creationId xmlns:a16="http://schemas.microsoft.com/office/drawing/2014/main" id="{D374CA70-B308-4C6B-FFF4-F95BF621B326}"/>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A1AEEB87-B90B-D251-DD39-6F4EB6586B14}"/>
              </a:ext>
            </a:extLst>
          </p:cNvPr>
          <p:cNvSpPr>
            <a:spLocks noGrp="1"/>
          </p:cNvSpPr>
          <p:nvPr>
            <p:ph type="sldNum" sz="quarter" idx="12"/>
          </p:nvPr>
        </p:nvSpPr>
        <p:spPr/>
        <p:txBody>
          <a:bodyPr/>
          <a:lstStyle/>
          <a:p>
            <a:fld id="{091523CD-AF3F-427D-9A47-433A2D53FA83}" type="slidenum">
              <a:rPr lang="en-US" smtClean="0"/>
              <a:t>‹#›</a:t>
            </a:fld>
            <a:endParaRPr lang="en-US"/>
          </a:p>
        </p:txBody>
      </p:sp>
    </p:spTree>
    <p:extLst>
      <p:ext uri="{BB962C8B-B14F-4D97-AF65-F5344CB8AC3E}">
        <p14:creationId xmlns:p14="http://schemas.microsoft.com/office/powerpoint/2010/main" val="415362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9C9EADF-B330-29EB-0664-D95A35F96D96}"/>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26B3ACF5-7D55-B5E2-3F19-FC1276F7ECE9}"/>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1B245B8E-D345-0DEC-12D2-9FA1220D8EBC}"/>
              </a:ext>
            </a:extLst>
          </p:cNvPr>
          <p:cNvSpPr>
            <a:spLocks noGrp="1"/>
          </p:cNvSpPr>
          <p:nvPr>
            <p:ph type="dt" sz="half" idx="10"/>
          </p:nvPr>
        </p:nvSpPr>
        <p:spPr/>
        <p:txBody>
          <a:bodyPr/>
          <a:lstStyle/>
          <a:p>
            <a:fld id="{E47DB6EA-E69C-4FF3-B479-1683A333F558}" type="datetimeFigureOut">
              <a:rPr lang="en-US" smtClean="0"/>
              <a:t>9/4/2025</a:t>
            </a:fld>
            <a:endParaRPr lang="en-US"/>
          </a:p>
        </p:txBody>
      </p:sp>
      <p:sp>
        <p:nvSpPr>
          <p:cNvPr id="5" name="Substituent subsol 4">
            <a:extLst>
              <a:ext uri="{FF2B5EF4-FFF2-40B4-BE49-F238E27FC236}">
                <a16:creationId xmlns:a16="http://schemas.microsoft.com/office/drawing/2014/main" id="{280E1EDE-D190-AC71-E974-6FCD00D5DACC}"/>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B49B7A4A-42FA-AB3F-557F-13471972323F}"/>
              </a:ext>
            </a:extLst>
          </p:cNvPr>
          <p:cNvSpPr>
            <a:spLocks noGrp="1"/>
          </p:cNvSpPr>
          <p:nvPr>
            <p:ph type="sldNum" sz="quarter" idx="12"/>
          </p:nvPr>
        </p:nvSpPr>
        <p:spPr/>
        <p:txBody>
          <a:bodyPr/>
          <a:lstStyle/>
          <a:p>
            <a:fld id="{091523CD-AF3F-427D-9A47-433A2D53FA83}" type="slidenum">
              <a:rPr lang="en-US" smtClean="0"/>
              <a:t>‹#›</a:t>
            </a:fld>
            <a:endParaRPr lang="en-US"/>
          </a:p>
        </p:txBody>
      </p:sp>
    </p:spTree>
    <p:extLst>
      <p:ext uri="{BB962C8B-B14F-4D97-AF65-F5344CB8AC3E}">
        <p14:creationId xmlns:p14="http://schemas.microsoft.com/office/powerpoint/2010/main" val="366742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AE60EFE1-675E-5632-E48E-8AB2AC746A84}"/>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98340047-EDCC-BE21-8FFB-9DE630AA819F}"/>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4D7DB3F7-4043-F53A-572E-D7A468BA432F}"/>
              </a:ext>
            </a:extLst>
          </p:cNvPr>
          <p:cNvSpPr>
            <a:spLocks noGrp="1"/>
          </p:cNvSpPr>
          <p:nvPr>
            <p:ph type="dt" sz="half" idx="10"/>
          </p:nvPr>
        </p:nvSpPr>
        <p:spPr/>
        <p:txBody>
          <a:bodyPr/>
          <a:lstStyle/>
          <a:p>
            <a:fld id="{E47DB6EA-E69C-4FF3-B479-1683A333F558}" type="datetimeFigureOut">
              <a:rPr lang="en-US" smtClean="0"/>
              <a:t>9/4/2025</a:t>
            </a:fld>
            <a:endParaRPr lang="en-US"/>
          </a:p>
        </p:txBody>
      </p:sp>
      <p:sp>
        <p:nvSpPr>
          <p:cNvPr id="5" name="Substituent subsol 4">
            <a:extLst>
              <a:ext uri="{FF2B5EF4-FFF2-40B4-BE49-F238E27FC236}">
                <a16:creationId xmlns:a16="http://schemas.microsoft.com/office/drawing/2014/main" id="{72F37A7D-B30E-10A5-2EA5-1C89697B8C85}"/>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8F803641-D0CF-60D9-AB2E-ECD24531CDE7}"/>
              </a:ext>
            </a:extLst>
          </p:cNvPr>
          <p:cNvSpPr>
            <a:spLocks noGrp="1"/>
          </p:cNvSpPr>
          <p:nvPr>
            <p:ph type="sldNum" sz="quarter" idx="12"/>
          </p:nvPr>
        </p:nvSpPr>
        <p:spPr/>
        <p:txBody>
          <a:bodyPr/>
          <a:lstStyle/>
          <a:p>
            <a:fld id="{091523CD-AF3F-427D-9A47-433A2D53FA83}" type="slidenum">
              <a:rPr lang="en-US" smtClean="0"/>
              <a:t>‹#›</a:t>
            </a:fld>
            <a:endParaRPr lang="en-US"/>
          </a:p>
        </p:txBody>
      </p:sp>
    </p:spTree>
    <p:extLst>
      <p:ext uri="{BB962C8B-B14F-4D97-AF65-F5344CB8AC3E}">
        <p14:creationId xmlns:p14="http://schemas.microsoft.com/office/powerpoint/2010/main" val="264064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5DE61D9-E375-DD94-4456-38EB87B5B0A2}"/>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8B75BB63-867E-84AF-0E94-01A003B06365}"/>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3D52F9D6-B8DB-7B6E-6EE4-6C76642E427F}"/>
              </a:ext>
            </a:extLst>
          </p:cNvPr>
          <p:cNvSpPr>
            <a:spLocks noGrp="1"/>
          </p:cNvSpPr>
          <p:nvPr>
            <p:ph type="dt" sz="half" idx="10"/>
          </p:nvPr>
        </p:nvSpPr>
        <p:spPr/>
        <p:txBody>
          <a:bodyPr/>
          <a:lstStyle/>
          <a:p>
            <a:fld id="{E47DB6EA-E69C-4FF3-B479-1683A333F558}" type="datetimeFigureOut">
              <a:rPr lang="en-US" smtClean="0"/>
              <a:t>9/4/2025</a:t>
            </a:fld>
            <a:endParaRPr lang="en-US"/>
          </a:p>
        </p:txBody>
      </p:sp>
      <p:sp>
        <p:nvSpPr>
          <p:cNvPr id="5" name="Substituent subsol 4">
            <a:extLst>
              <a:ext uri="{FF2B5EF4-FFF2-40B4-BE49-F238E27FC236}">
                <a16:creationId xmlns:a16="http://schemas.microsoft.com/office/drawing/2014/main" id="{BE403B15-2C25-1069-082F-151A4C5277FA}"/>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294CBD7F-EA74-63C2-E612-1223847A6D60}"/>
              </a:ext>
            </a:extLst>
          </p:cNvPr>
          <p:cNvSpPr>
            <a:spLocks noGrp="1"/>
          </p:cNvSpPr>
          <p:nvPr>
            <p:ph type="sldNum" sz="quarter" idx="12"/>
          </p:nvPr>
        </p:nvSpPr>
        <p:spPr/>
        <p:txBody>
          <a:bodyPr/>
          <a:lstStyle/>
          <a:p>
            <a:fld id="{091523CD-AF3F-427D-9A47-433A2D53FA83}" type="slidenum">
              <a:rPr lang="en-US" smtClean="0"/>
              <a:t>‹#›</a:t>
            </a:fld>
            <a:endParaRPr lang="en-US"/>
          </a:p>
        </p:txBody>
      </p:sp>
    </p:spTree>
    <p:extLst>
      <p:ext uri="{BB962C8B-B14F-4D97-AF65-F5344CB8AC3E}">
        <p14:creationId xmlns:p14="http://schemas.microsoft.com/office/powerpoint/2010/main" val="57526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FDA2AA2-6B13-FB11-17C7-9B6C0B1B6868}"/>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23F0774E-0FFC-6DF9-84D1-87DD4F0E23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09EE4DE0-C6B6-F3A2-68C5-D9306B892804}"/>
              </a:ext>
            </a:extLst>
          </p:cNvPr>
          <p:cNvSpPr>
            <a:spLocks noGrp="1"/>
          </p:cNvSpPr>
          <p:nvPr>
            <p:ph type="dt" sz="half" idx="10"/>
          </p:nvPr>
        </p:nvSpPr>
        <p:spPr/>
        <p:txBody>
          <a:bodyPr/>
          <a:lstStyle/>
          <a:p>
            <a:fld id="{E47DB6EA-E69C-4FF3-B479-1683A333F558}" type="datetimeFigureOut">
              <a:rPr lang="en-US" smtClean="0"/>
              <a:t>9/4/2025</a:t>
            </a:fld>
            <a:endParaRPr lang="en-US"/>
          </a:p>
        </p:txBody>
      </p:sp>
      <p:sp>
        <p:nvSpPr>
          <p:cNvPr id="5" name="Substituent subsol 4">
            <a:extLst>
              <a:ext uri="{FF2B5EF4-FFF2-40B4-BE49-F238E27FC236}">
                <a16:creationId xmlns:a16="http://schemas.microsoft.com/office/drawing/2014/main" id="{702059CC-EB7E-6602-284E-5C986DFFB539}"/>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D533D6CD-ED33-C78F-2106-D4DA6F1A3EAA}"/>
              </a:ext>
            </a:extLst>
          </p:cNvPr>
          <p:cNvSpPr>
            <a:spLocks noGrp="1"/>
          </p:cNvSpPr>
          <p:nvPr>
            <p:ph type="sldNum" sz="quarter" idx="12"/>
          </p:nvPr>
        </p:nvSpPr>
        <p:spPr/>
        <p:txBody>
          <a:bodyPr/>
          <a:lstStyle/>
          <a:p>
            <a:fld id="{091523CD-AF3F-427D-9A47-433A2D53FA83}" type="slidenum">
              <a:rPr lang="en-US" smtClean="0"/>
              <a:t>‹#›</a:t>
            </a:fld>
            <a:endParaRPr lang="en-US"/>
          </a:p>
        </p:txBody>
      </p:sp>
    </p:spTree>
    <p:extLst>
      <p:ext uri="{BB962C8B-B14F-4D97-AF65-F5344CB8AC3E}">
        <p14:creationId xmlns:p14="http://schemas.microsoft.com/office/powerpoint/2010/main" val="362259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FDDF59F-8EA1-9500-2FC2-506516213497}"/>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6A9A0E75-354F-CEF9-8ECF-58104BED86AC}"/>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46CAAA54-190E-271D-37EA-E501E5D024EA}"/>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52CA7826-AA17-5BB3-80B9-4910BEA5CA47}"/>
              </a:ext>
            </a:extLst>
          </p:cNvPr>
          <p:cNvSpPr>
            <a:spLocks noGrp="1"/>
          </p:cNvSpPr>
          <p:nvPr>
            <p:ph type="dt" sz="half" idx="10"/>
          </p:nvPr>
        </p:nvSpPr>
        <p:spPr/>
        <p:txBody>
          <a:bodyPr/>
          <a:lstStyle/>
          <a:p>
            <a:fld id="{E47DB6EA-E69C-4FF3-B479-1683A333F558}" type="datetimeFigureOut">
              <a:rPr lang="en-US" smtClean="0"/>
              <a:t>9/4/2025</a:t>
            </a:fld>
            <a:endParaRPr lang="en-US"/>
          </a:p>
        </p:txBody>
      </p:sp>
      <p:sp>
        <p:nvSpPr>
          <p:cNvPr id="6" name="Substituent subsol 5">
            <a:extLst>
              <a:ext uri="{FF2B5EF4-FFF2-40B4-BE49-F238E27FC236}">
                <a16:creationId xmlns:a16="http://schemas.microsoft.com/office/drawing/2014/main" id="{C10F79E9-DA7F-2865-C1C8-C58ABB13C833}"/>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C83AE462-8045-2990-DA0C-7C70C235A18F}"/>
              </a:ext>
            </a:extLst>
          </p:cNvPr>
          <p:cNvSpPr>
            <a:spLocks noGrp="1"/>
          </p:cNvSpPr>
          <p:nvPr>
            <p:ph type="sldNum" sz="quarter" idx="12"/>
          </p:nvPr>
        </p:nvSpPr>
        <p:spPr/>
        <p:txBody>
          <a:bodyPr/>
          <a:lstStyle/>
          <a:p>
            <a:fld id="{091523CD-AF3F-427D-9A47-433A2D53FA83}" type="slidenum">
              <a:rPr lang="en-US" smtClean="0"/>
              <a:t>‹#›</a:t>
            </a:fld>
            <a:endParaRPr lang="en-US"/>
          </a:p>
        </p:txBody>
      </p:sp>
    </p:spTree>
    <p:extLst>
      <p:ext uri="{BB962C8B-B14F-4D97-AF65-F5344CB8AC3E}">
        <p14:creationId xmlns:p14="http://schemas.microsoft.com/office/powerpoint/2010/main" val="132964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E196105-6350-BA67-15C2-FA0F419C946D}"/>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7A8BA2A6-D6D2-3600-D17B-ECE77338C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E17408AB-CA8F-58C9-7C4E-6ED410CA24B2}"/>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655C6AC2-C556-536E-81B6-619E8E470C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20F3B62B-71AA-4BE5-0526-F2949D7E19BD}"/>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6A701C7E-FCB3-7D9D-984E-01E57192B54E}"/>
              </a:ext>
            </a:extLst>
          </p:cNvPr>
          <p:cNvSpPr>
            <a:spLocks noGrp="1"/>
          </p:cNvSpPr>
          <p:nvPr>
            <p:ph type="dt" sz="half" idx="10"/>
          </p:nvPr>
        </p:nvSpPr>
        <p:spPr/>
        <p:txBody>
          <a:bodyPr/>
          <a:lstStyle/>
          <a:p>
            <a:fld id="{E47DB6EA-E69C-4FF3-B479-1683A333F558}" type="datetimeFigureOut">
              <a:rPr lang="en-US" smtClean="0"/>
              <a:t>9/4/2025</a:t>
            </a:fld>
            <a:endParaRPr lang="en-US"/>
          </a:p>
        </p:txBody>
      </p:sp>
      <p:sp>
        <p:nvSpPr>
          <p:cNvPr id="8" name="Substituent subsol 7">
            <a:extLst>
              <a:ext uri="{FF2B5EF4-FFF2-40B4-BE49-F238E27FC236}">
                <a16:creationId xmlns:a16="http://schemas.microsoft.com/office/drawing/2014/main" id="{BEFC3E4B-1495-1B04-ADD6-71FF428A0A1B}"/>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E161FB77-6FC6-B830-FC83-91948345D65A}"/>
              </a:ext>
            </a:extLst>
          </p:cNvPr>
          <p:cNvSpPr>
            <a:spLocks noGrp="1"/>
          </p:cNvSpPr>
          <p:nvPr>
            <p:ph type="sldNum" sz="quarter" idx="12"/>
          </p:nvPr>
        </p:nvSpPr>
        <p:spPr/>
        <p:txBody>
          <a:bodyPr/>
          <a:lstStyle/>
          <a:p>
            <a:fld id="{091523CD-AF3F-427D-9A47-433A2D53FA83}" type="slidenum">
              <a:rPr lang="en-US" smtClean="0"/>
              <a:t>‹#›</a:t>
            </a:fld>
            <a:endParaRPr lang="en-US"/>
          </a:p>
        </p:txBody>
      </p:sp>
    </p:spTree>
    <p:extLst>
      <p:ext uri="{BB962C8B-B14F-4D97-AF65-F5344CB8AC3E}">
        <p14:creationId xmlns:p14="http://schemas.microsoft.com/office/powerpoint/2010/main" val="268991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BFCA49B-8ADB-CAAE-E4F3-2655203D58DD}"/>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074C02D3-B9CC-BDA5-6A9E-D92B2A3ECFAD}"/>
              </a:ext>
            </a:extLst>
          </p:cNvPr>
          <p:cNvSpPr>
            <a:spLocks noGrp="1"/>
          </p:cNvSpPr>
          <p:nvPr>
            <p:ph type="dt" sz="half" idx="10"/>
          </p:nvPr>
        </p:nvSpPr>
        <p:spPr/>
        <p:txBody>
          <a:bodyPr/>
          <a:lstStyle/>
          <a:p>
            <a:fld id="{E47DB6EA-E69C-4FF3-B479-1683A333F558}" type="datetimeFigureOut">
              <a:rPr lang="en-US" smtClean="0"/>
              <a:t>9/4/2025</a:t>
            </a:fld>
            <a:endParaRPr lang="en-US"/>
          </a:p>
        </p:txBody>
      </p:sp>
      <p:sp>
        <p:nvSpPr>
          <p:cNvPr id="4" name="Substituent subsol 3">
            <a:extLst>
              <a:ext uri="{FF2B5EF4-FFF2-40B4-BE49-F238E27FC236}">
                <a16:creationId xmlns:a16="http://schemas.microsoft.com/office/drawing/2014/main" id="{EC57FAD3-38D6-26E3-ED46-8F6173ED8593}"/>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D077D68E-A5BD-17CD-89B3-65C14D6F64C0}"/>
              </a:ext>
            </a:extLst>
          </p:cNvPr>
          <p:cNvSpPr>
            <a:spLocks noGrp="1"/>
          </p:cNvSpPr>
          <p:nvPr>
            <p:ph type="sldNum" sz="quarter" idx="12"/>
          </p:nvPr>
        </p:nvSpPr>
        <p:spPr/>
        <p:txBody>
          <a:bodyPr/>
          <a:lstStyle/>
          <a:p>
            <a:fld id="{091523CD-AF3F-427D-9A47-433A2D53FA83}" type="slidenum">
              <a:rPr lang="en-US" smtClean="0"/>
              <a:t>‹#›</a:t>
            </a:fld>
            <a:endParaRPr lang="en-US"/>
          </a:p>
        </p:txBody>
      </p:sp>
    </p:spTree>
    <p:extLst>
      <p:ext uri="{BB962C8B-B14F-4D97-AF65-F5344CB8AC3E}">
        <p14:creationId xmlns:p14="http://schemas.microsoft.com/office/powerpoint/2010/main" val="125861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A5C6E7CA-645B-FE7D-07D8-744A00FBC365}"/>
              </a:ext>
            </a:extLst>
          </p:cNvPr>
          <p:cNvSpPr>
            <a:spLocks noGrp="1"/>
          </p:cNvSpPr>
          <p:nvPr>
            <p:ph type="dt" sz="half" idx="10"/>
          </p:nvPr>
        </p:nvSpPr>
        <p:spPr/>
        <p:txBody>
          <a:bodyPr/>
          <a:lstStyle/>
          <a:p>
            <a:fld id="{E47DB6EA-E69C-4FF3-B479-1683A333F558}" type="datetimeFigureOut">
              <a:rPr lang="en-US" smtClean="0"/>
              <a:t>9/4/2025</a:t>
            </a:fld>
            <a:endParaRPr lang="en-US"/>
          </a:p>
        </p:txBody>
      </p:sp>
      <p:sp>
        <p:nvSpPr>
          <p:cNvPr id="3" name="Substituent subsol 2">
            <a:extLst>
              <a:ext uri="{FF2B5EF4-FFF2-40B4-BE49-F238E27FC236}">
                <a16:creationId xmlns:a16="http://schemas.microsoft.com/office/drawing/2014/main" id="{0DE728E5-321F-8C84-D1AA-396813AD572C}"/>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F46A9EB7-543B-D8D7-BD04-534932BBEC2D}"/>
              </a:ext>
            </a:extLst>
          </p:cNvPr>
          <p:cNvSpPr>
            <a:spLocks noGrp="1"/>
          </p:cNvSpPr>
          <p:nvPr>
            <p:ph type="sldNum" sz="quarter" idx="12"/>
          </p:nvPr>
        </p:nvSpPr>
        <p:spPr/>
        <p:txBody>
          <a:bodyPr/>
          <a:lstStyle/>
          <a:p>
            <a:fld id="{091523CD-AF3F-427D-9A47-433A2D53FA83}" type="slidenum">
              <a:rPr lang="en-US" smtClean="0"/>
              <a:t>‹#›</a:t>
            </a:fld>
            <a:endParaRPr lang="en-US"/>
          </a:p>
        </p:txBody>
      </p:sp>
    </p:spTree>
    <p:extLst>
      <p:ext uri="{BB962C8B-B14F-4D97-AF65-F5344CB8AC3E}">
        <p14:creationId xmlns:p14="http://schemas.microsoft.com/office/powerpoint/2010/main" val="129869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855892C-3794-1657-D0E5-7F881295FB1D}"/>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C1379485-7972-972E-6803-20198A1E00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278883E7-AA51-3A91-58D1-B92225E941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CD579C5-C50B-7D9F-96F5-8BF821840C4C}"/>
              </a:ext>
            </a:extLst>
          </p:cNvPr>
          <p:cNvSpPr>
            <a:spLocks noGrp="1"/>
          </p:cNvSpPr>
          <p:nvPr>
            <p:ph type="dt" sz="half" idx="10"/>
          </p:nvPr>
        </p:nvSpPr>
        <p:spPr/>
        <p:txBody>
          <a:bodyPr/>
          <a:lstStyle/>
          <a:p>
            <a:fld id="{E47DB6EA-E69C-4FF3-B479-1683A333F558}" type="datetimeFigureOut">
              <a:rPr lang="en-US" smtClean="0"/>
              <a:t>9/4/2025</a:t>
            </a:fld>
            <a:endParaRPr lang="en-US"/>
          </a:p>
        </p:txBody>
      </p:sp>
      <p:sp>
        <p:nvSpPr>
          <p:cNvPr id="6" name="Substituent subsol 5">
            <a:extLst>
              <a:ext uri="{FF2B5EF4-FFF2-40B4-BE49-F238E27FC236}">
                <a16:creationId xmlns:a16="http://schemas.microsoft.com/office/drawing/2014/main" id="{6F73C584-03B6-2B19-AAD3-B363F260E879}"/>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7D38CED3-CFC2-240C-C23F-526462DFACF7}"/>
              </a:ext>
            </a:extLst>
          </p:cNvPr>
          <p:cNvSpPr>
            <a:spLocks noGrp="1"/>
          </p:cNvSpPr>
          <p:nvPr>
            <p:ph type="sldNum" sz="quarter" idx="12"/>
          </p:nvPr>
        </p:nvSpPr>
        <p:spPr/>
        <p:txBody>
          <a:bodyPr/>
          <a:lstStyle/>
          <a:p>
            <a:fld id="{091523CD-AF3F-427D-9A47-433A2D53FA83}" type="slidenum">
              <a:rPr lang="en-US" smtClean="0"/>
              <a:t>‹#›</a:t>
            </a:fld>
            <a:endParaRPr lang="en-US"/>
          </a:p>
        </p:txBody>
      </p:sp>
    </p:spTree>
    <p:extLst>
      <p:ext uri="{BB962C8B-B14F-4D97-AF65-F5344CB8AC3E}">
        <p14:creationId xmlns:p14="http://schemas.microsoft.com/office/powerpoint/2010/main" val="299148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C108B19-6300-AF42-0267-5615F252C9B6}"/>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E1D923A4-DECC-2B53-F464-C4ED77E0C4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7FAA4D4D-991C-2B56-C1DE-6EF6974A8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46232DFB-E843-71AF-6BCF-120E45229B86}"/>
              </a:ext>
            </a:extLst>
          </p:cNvPr>
          <p:cNvSpPr>
            <a:spLocks noGrp="1"/>
          </p:cNvSpPr>
          <p:nvPr>
            <p:ph type="dt" sz="half" idx="10"/>
          </p:nvPr>
        </p:nvSpPr>
        <p:spPr/>
        <p:txBody>
          <a:bodyPr/>
          <a:lstStyle/>
          <a:p>
            <a:fld id="{E47DB6EA-E69C-4FF3-B479-1683A333F558}" type="datetimeFigureOut">
              <a:rPr lang="en-US" smtClean="0"/>
              <a:t>9/4/2025</a:t>
            </a:fld>
            <a:endParaRPr lang="en-US"/>
          </a:p>
        </p:txBody>
      </p:sp>
      <p:sp>
        <p:nvSpPr>
          <p:cNvPr id="6" name="Substituent subsol 5">
            <a:extLst>
              <a:ext uri="{FF2B5EF4-FFF2-40B4-BE49-F238E27FC236}">
                <a16:creationId xmlns:a16="http://schemas.microsoft.com/office/drawing/2014/main" id="{FCD85292-B255-4DE0-7C02-EAA9886BB61C}"/>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8AB0572C-6EF1-7823-3C28-0B9C0CDD3947}"/>
              </a:ext>
            </a:extLst>
          </p:cNvPr>
          <p:cNvSpPr>
            <a:spLocks noGrp="1"/>
          </p:cNvSpPr>
          <p:nvPr>
            <p:ph type="sldNum" sz="quarter" idx="12"/>
          </p:nvPr>
        </p:nvSpPr>
        <p:spPr/>
        <p:txBody>
          <a:bodyPr/>
          <a:lstStyle/>
          <a:p>
            <a:fld id="{091523CD-AF3F-427D-9A47-433A2D53FA83}" type="slidenum">
              <a:rPr lang="en-US" smtClean="0"/>
              <a:t>‹#›</a:t>
            </a:fld>
            <a:endParaRPr lang="en-US"/>
          </a:p>
        </p:txBody>
      </p:sp>
    </p:spTree>
    <p:extLst>
      <p:ext uri="{BB962C8B-B14F-4D97-AF65-F5344CB8AC3E}">
        <p14:creationId xmlns:p14="http://schemas.microsoft.com/office/powerpoint/2010/main" val="326215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C1203402-A933-1E8A-E7ED-72FDA0A1F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7B9BE1F9-1AB5-3C3A-2D16-C1CA07879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07821990-DE4F-DA9F-E178-124B94699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DB6EA-E69C-4FF3-B479-1683A333F558}" type="datetimeFigureOut">
              <a:rPr lang="en-US" smtClean="0"/>
              <a:t>9/4/2025</a:t>
            </a:fld>
            <a:endParaRPr lang="en-US"/>
          </a:p>
        </p:txBody>
      </p:sp>
      <p:sp>
        <p:nvSpPr>
          <p:cNvPr id="5" name="Substituent subsol 4">
            <a:extLst>
              <a:ext uri="{FF2B5EF4-FFF2-40B4-BE49-F238E27FC236}">
                <a16:creationId xmlns:a16="http://schemas.microsoft.com/office/drawing/2014/main" id="{1474282B-6990-6C9D-AEFB-9FF796C0F4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82788373-97A2-F151-92AD-ACDFA4A482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523CD-AF3F-427D-9A47-433A2D53FA83}" type="slidenum">
              <a:rPr lang="en-US" smtClean="0"/>
              <a:t>‹#›</a:t>
            </a:fld>
            <a:endParaRPr lang="en-US"/>
          </a:p>
        </p:txBody>
      </p:sp>
    </p:spTree>
    <p:extLst>
      <p:ext uri="{BB962C8B-B14F-4D97-AF65-F5344CB8AC3E}">
        <p14:creationId xmlns:p14="http://schemas.microsoft.com/office/powerpoint/2010/main" val="127583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image1.slideserve.com/2337280/slide8-l.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image1.slideserve.com/2337280/slide9-l.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image1.slideserve.com/2337280/slide10-l.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image1.slideserve.com/2337280/slide11-l.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image1.slideserve.com/2337280/slide12-l.jpg"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hyperlink" Target="https://image1.slideserve.com/2337280/slide13-l.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image1.slideserve.com/2337280/slide14-l.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image1.slideserve.com/2337280/slide15-l.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image1.slideserve.com/2337280/slide16-l.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image1.slideserve.com/2337280/slide17-l.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YcedXDN6a88" TargetMode="External"/><Relationship Id="rId2" Type="http://schemas.openxmlformats.org/officeDocument/2006/relationships/hyperlink" Target="https://image1.slideserve.com/2337280/slide18-l.jp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hyperlink" Target="https://image1.slideserve.com/2337280/slide19-l.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image1.slideserve.com/2337280/slide20-l.j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image1.slideserve.com/2337280/slide21-l.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image1.slideserve.com/2337280/slide22-l.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image1.slideserve.com/2337280/slide23-l.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image1.slideserve.com/2337280/slide24-l.jpg"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mage1.slideserve.com/2337280/slide7-l.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image1.slideserve.com/2337280/slide25-l.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image1.slideserve.com/2337280/slide26-l.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image1.slideserve.com/2337280/slide27-l.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image1.slideserve.com/2337280/slide27-l.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electrical4u.com/cathode-ray-oscilloscope-cro/"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437D0CD-784F-9959-200B-EDFD073D1E85}"/>
              </a:ext>
            </a:extLst>
          </p:cNvPr>
          <p:cNvSpPr>
            <a:spLocks noGrp="1"/>
          </p:cNvSpPr>
          <p:nvPr>
            <p:ph type="ctrTitle"/>
          </p:nvPr>
        </p:nvSpPr>
        <p:spPr/>
        <p:txBody>
          <a:bodyPr/>
          <a:lstStyle/>
          <a:p>
            <a:r>
              <a:rPr lang="ro-RO" dirty="0"/>
              <a:t>Introducere in Biofizica pentru Inginerie</a:t>
            </a:r>
            <a:endParaRPr lang="en-US" dirty="0"/>
          </a:p>
        </p:txBody>
      </p:sp>
      <p:sp>
        <p:nvSpPr>
          <p:cNvPr id="3" name="Subtitlu 2">
            <a:extLst>
              <a:ext uri="{FF2B5EF4-FFF2-40B4-BE49-F238E27FC236}">
                <a16:creationId xmlns:a16="http://schemas.microsoft.com/office/drawing/2014/main" id="{E19429C0-F7E9-533F-30F3-F61615D141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276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D8C43BB-FA96-CC90-5D1D-36A72798916F}"/>
              </a:ext>
            </a:extLst>
          </p:cNvPr>
          <p:cNvSpPr>
            <a:spLocks noGrp="1"/>
          </p:cNvSpPr>
          <p:nvPr>
            <p:ph type="title"/>
          </p:nvPr>
        </p:nvSpPr>
        <p:spPr/>
        <p:txBody>
          <a:bodyPr/>
          <a:lstStyle/>
          <a:p>
            <a:pPr algn="ctr"/>
            <a:r>
              <a:rPr lang="en-US" b="1" dirty="0"/>
              <a:t>Learn from the science of life to</a:t>
            </a:r>
            <a:br>
              <a:rPr lang="en-US" b="1" dirty="0"/>
            </a:br>
            <a:endParaRPr lang="en-US" b="1" dirty="0"/>
          </a:p>
        </p:txBody>
      </p:sp>
      <p:sp>
        <p:nvSpPr>
          <p:cNvPr id="3" name="Substituent conținut 2">
            <a:extLst>
              <a:ext uri="{FF2B5EF4-FFF2-40B4-BE49-F238E27FC236}">
                <a16:creationId xmlns:a16="http://schemas.microsoft.com/office/drawing/2014/main" id="{0777ACE8-EE14-07BC-CBDF-4EDBA710E431}"/>
              </a:ext>
            </a:extLst>
          </p:cNvPr>
          <p:cNvSpPr>
            <a:spLocks noGrp="1"/>
          </p:cNvSpPr>
          <p:nvPr>
            <p:ph idx="1"/>
          </p:nvPr>
        </p:nvSpPr>
        <p:spPr>
          <a:xfrm>
            <a:off x="1099457" y="2848914"/>
            <a:ext cx="10515600" cy="1160171"/>
          </a:xfrm>
        </p:spPr>
        <p:txBody>
          <a:bodyPr/>
          <a:lstStyle/>
          <a:p>
            <a:r>
              <a:rPr lang="en-US" dirty="0"/>
              <a:t>1. </a:t>
            </a:r>
            <a:r>
              <a:rPr lang="en-US" dirty="0" err="1"/>
              <a:t>Imitarea</a:t>
            </a:r>
            <a:r>
              <a:rPr lang="en-US" dirty="0"/>
              <a:t> </a:t>
            </a:r>
            <a:r>
              <a:rPr lang="en-US" dirty="0" err="1"/>
              <a:t>vieții</a:t>
            </a:r>
            <a:r>
              <a:rPr lang="en-US" dirty="0"/>
              <a:t>, </a:t>
            </a:r>
            <a:r>
              <a:rPr lang="en-US" dirty="0" err="1"/>
              <a:t>biomimetică</a:t>
            </a:r>
            <a:endParaRPr lang="en-US" dirty="0"/>
          </a:p>
          <a:p>
            <a:r>
              <a:rPr lang="en-US" dirty="0"/>
              <a:t>2. </a:t>
            </a:r>
            <a:r>
              <a:rPr lang="en-US" dirty="0" err="1"/>
              <a:t>Bunăstare</a:t>
            </a:r>
            <a:r>
              <a:rPr lang="en-US" dirty="0"/>
              <a:t>, </a:t>
            </a:r>
            <a:r>
              <a:rPr lang="en-US" dirty="0" err="1"/>
              <a:t>fizică</a:t>
            </a:r>
            <a:r>
              <a:rPr lang="en-US" dirty="0"/>
              <a:t> </a:t>
            </a:r>
            <a:r>
              <a:rPr lang="en-US" dirty="0" err="1"/>
              <a:t>medicală</a:t>
            </a:r>
            <a:endParaRPr lang="en-US" dirty="0"/>
          </a:p>
        </p:txBody>
      </p:sp>
    </p:spTree>
    <p:extLst>
      <p:ext uri="{BB962C8B-B14F-4D97-AF65-F5344CB8AC3E}">
        <p14:creationId xmlns:p14="http://schemas.microsoft.com/office/powerpoint/2010/main" val="182377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B387F55-60A8-F87C-45F9-570D82079C3B}"/>
              </a:ext>
            </a:extLst>
          </p:cNvPr>
          <p:cNvSpPr>
            <a:spLocks noGrp="1"/>
          </p:cNvSpPr>
          <p:nvPr>
            <p:ph type="title"/>
          </p:nvPr>
        </p:nvSpPr>
        <p:spPr/>
        <p:txBody>
          <a:bodyPr/>
          <a:lstStyle/>
          <a:p>
            <a:r>
              <a:rPr lang="en-US" dirty="0"/>
              <a:t>Why biophysics?</a:t>
            </a:r>
          </a:p>
        </p:txBody>
      </p:sp>
      <p:sp>
        <p:nvSpPr>
          <p:cNvPr id="3" name="Substituent conținut 2">
            <a:extLst>
              <a:ext uri="{FF2B5EF4-FFF2-40B4-BE49-F238E27FC236}">
                <a16:creationId xmlns:a16="http://schemas.microsoft.com/office/drawing/2014/main" id="{8068C2FC-8174-ED91-5E14-E97F7A2FDA6A}"/>
              </a:ext>
            </a:extLst>
          </p:cNvPr>
          <p:cNvSpPr>
            <a:spLocks noGrp="1"/>
          </p:cNvSpPr>
          <p:nvPr>
            <p:ph idx="1"/>
          </p:nvPr>
        </p:nvSpPr>
        <p:spPr>
          <a:xfrm>
            <a:off x="838200" y="1825624"/>
            <a:ext cx="10515600" cy="4855093"/>
          </a:xfrm>
        </p:spPr>
        <p:txBody>
          <a:bodyPr>
            <a:normAutofit/>
          </a:bodyPr>
          <a:lstStyle/>
          <a:p>
            <a:pPr marL="0" indent="0">
              <a:buNone/>
            </a:pPr>
            <a:r>
              <a:rPr lang="en-US" b="1" dirty="0" err="1"/>
              <a:t>Biomimetică</a:t>
            </a:r>
            <a:r>
              <a:rPr lang="en-US" b="1" dirty="0"/>
              <a:t>: </a:t>
            </a:r>
            <a:r>
              <a:rPr lang="en-US" dirty="0"/>
              <a:t>Pe </a:t>
            </a:r>
            <a:r>
              <a:rPr lang="en-US" dirty="0" err="1"/>
              <a:t>lângă</a:t>
            </a:r>
            <a:r>
              <a:rPr lang="en-US" dirty="0"/>
              <a:t> </a:t>
            </a:r>
            <a:r>
              <a:rPr lang="en-US" dirty="0" err="1"/>
              <a:t>subiectele</a:t>
            </a:r>
            <a:r>
              <a:rPr lang="en-US" dirty="0"/>
              <a:t> </a:t>
            </a:r>
            <a:r>
              <a:rPr lang="en-US" dirty="0" err="1"/>
              <a:t>biofizice</a:t>
            </a:r>
            <a:r>
              <a:rPr lang="en-US" dirty="0"/>
              <a:t> </a:t>
            </a:r>
            <a:r>
              <a:rPr lang="en-US" dirty="0" err="1"/>
              <a:t>tradiționale</a:t>
            </a:r>
            <a:r>
              <a:rPr lang="en-US" dirty="0"/>
              <a:t> (</a:t>
            </a:r>
            <a:r>
              <a:rPr lang="en-US" dirty="0" err="1"/>
              <a:t>adică</a:t>
            </a:r>
            <a:r>
              <a:rPr lang="en-US" dirty="0"/>
              <a:t> </a:t>
            </a:r>
            <a:r>
              <a:rPr lang="en-US" dirty="0" err="1"/>
              <a:t>moleculare</a:t>
            </a:r>
            <a:r>
              <a:rPr lang="en-US" dirty="0"/>
              <a:t> </a:t>
            </a:r>
            <a:r>
              <a:rPr lang="en-US" dirty="0" err="1"/>
              <a:t>și</a:t>
            </a:r>
            <a:r>
              <a:rPr lang="en-US" dirty="0"/>
              <a:t> </a:t>
            </a:r>
            <a:r>
              <a:rPr lang="en-US" dirty="0" err="1"/>
              <a:t>celulare</a:t>
            </a:r>
            <a:r>
              <a:rPr lang="en-US" dirty="0"/>
              <a:t>), cum </a:t>
            </a:r>
            <a:r>
              <a:rPr lang="en-US" dirty="0" err="1"/>
              <a:t>ar</a:t>
            </a:r>
            <a:r>
              <a:rPr lang="en-US" dirty="0"/>
              <a:t> fi </a:t>
            </a:r>
            <a:r>
              <a:rPr lang="en-US" dirty="0" err="1"/>
              <a:t>biologia</a:t>
            </a:r>
            <a:r>
              <a:rPr lang="en-US" dirty="0"/>
              <a:t> </a:t>
            </a:r>
            <a:r>
              <a:rPr lang="en-US" dirty="0" err="1"/>
              <a:t>structurală</a:t>
            </a:r>
            <a:r>
              <a:rPr lang="en-US" dirty="0"/>
              <a:t> </a:t>
            </a:r>
            <a:r>
              <a:rPr lang="en-US" dirty="0" err="1"/>
              <a:t>sau</a:t>
            </a:r>
            <a:r>
              <a:rPr lang="en-US" dirty="0"/>
              <a:t> </a:t>
            </a:r>
            <a:r>
              <a:rPr lang="en-US" dirty="0" err="1"/>
              <a:t>cinetica</a:t>
            </a:r>
            <a:r>
              <a:rPr lang="en-US" dirty="0"/>
              <a:t> </a:t>
            </a:r>
            <a:r>
              <a:rPr lang="en-US" dirty="0" err="1"/>
              <a:t>enzimatică</a:t>
            </a:r>
            <a:r>
              <a:rPr lang="en-US" dirty="0"/>
              <a:t>, </a:t>
            </a:r>
            <a:r>
              <a:rPr lang="en-US" dirty="0" err="1"/>
              <a:t>biofizica</a:t>
            </a:r>
            <a:r>
              <a:rPr lang="en-US" dirty="0"/>
              <a:t> </a:t>
            </a:r>
            <a:r>
              <a:rPr lang="en-US" dirty="0" err="1"/>
              <a:t>modernă</a:t>
            </a:r>
            <a:r>
              <a:rPr lang="en-US" dirty="0"/>
              <a:t> </a:t>
            </a:r>
            <a:r>
              <a:rPr lang="en-US" dirty="0" err="1"/>
              <a:t>cuprinde</a:t>
            </a:r>
            <a:r>
              <a:rPr lang="en-US" dirty="0"/>
              <a:t> o </a:t>
            </a:r>
            <a:r>
              <a:rPr lang="en-US" dirty="0" err="1"/>
              <a:t>gamă</a:t>
            </a:r>
            <a:r>
              <a:rPr lang="en-US" dirty="0"/>
              <a:t> </a:t>
            </a:r>
            <a:r>
              <a:rPr lang="en-US" dirty="0" err="1"/>
              <a:t>extraordinar</a:t>
            </a:r>
            <a:r>
              <a:rPr lang="en-US" dirty="0"/>
              <a:t> de </a:t>
            </a:r>
            <a:r>
              <a:rPr lang="en-US" dirty="0" err="1"/>
              <a:t>largă</a:t>
            </a:r>
            <a:r>
              <a:rPr lang="en-US" dirty="0"/>
              <a:t> de </a:t>
            </a:r>
            <a:r>
              <a:rPr lang="en-US" dirty="0" err="1"/>
              <a:t>cercetare</a:t>
            </a:r>
            <a:r>
              <a:rPr lang="en-US" dirty="0"/>
              <a:t>, de la </a:t>
            </a:r>
            <a:r>
              <a:rPr lang="en-US" dirty="0" err="1"/>
              <a:t>bioelectronică</a:t>
            </a:r>
            <a:r>
              <a:rPr lang="en-US" dirty="0"/>
              <a:t> la </a:t>
            </a:r>
            <a:r>
              <a:rPr lang="en-US" dirty="0" err="1"/>
              <a:t>biologia</a:t>
            </a:r>
            <a:r>
              <a:rPr lang="en-US" dirty="0"/>
              <a:t> </a:t>
            </a:r>
            <a:r>
              <a:rPr lang="en-US" dirty="0" err="1"/>
              <a:t>cuantică</a:t>
            </a:r>
            <a:r>
              <a:rPr lang="en-US" dirty="0"/>
              <a:t>, </a:t>
            </a:r>
            <a:r>
              <a:rPr lang="en-US" dirty="0" err="1"/>
              <a:t>implicând</a:t>
            </a:r>
            <a:r>
              <a:rPr lang="en-US" dirty="0"/>
              <a:t> </a:t>
            </a:r>
            <a:r>
              <a:rPr lang="en-US" dirty="0" err="1"/>
              <a:t>atât</a:t>
            </a:r>
            <a:r>
              <a:rPr lang="en-US" dirty="0"/>
              <a:t> </a:t>
            </a:r>
            <a:r>
              <a:rPr lang="en-US" dirty="0" err="1"/>
              <a:t>instrumente</a:t>
            </a:r>
            <a:r>
              <a:rPr lang="en-US" dirty="0"/>
              <a:t> </a:t>
            </a:r>
            <a:r>
              <a:rPr lang="en-US" dirty="0" err="1"/>
              <a:t>experimentale</a:t>
            </a:r>
            <a:r>
              <a:rPr lang="en-US" dirty="0"/>
              <a:t>, </a:t>
            </a:r>
            <a:r>
              <a:rPr lang="en-US" dirty="0" err="1"/>
              <a:t>cât</a:t>
            </a:r>
            <a:r>
              <a:rPr lang="en-US" dirty="0"/>
              <a:t> </a:t>
            </a:r>
            <a:r>
              <a:rPr lang="en-US" dirty="0" err="1"/>
              <a:t>și</a:t>
            </a:r>
            <a:r>
              <a:rPr lang="en-US" dirty="0"/>
              <a:t> </a:t>
            </a:r>
            <a:r>
              <a:rPr lang="en-US" dirty="0" err="1"/>
              <a:t>teoretice</a:t>
            </a:r>
            <a:r>
              <a:rPr lang="en-US" dirty="0"/>
              <a:t>.</a:t>
            </a:r>
          </a:p>
          <a:p>
            <a:r>
              <a:rPr lang="en-US" b="1" dirty="0" err="1"/>
              <a:t>Bioelectronică</a:t>
            </a:r>
            <a:r>
              <a:rPr lang="en-US" b="1" dirty="0"/>
              <a:t>: </a:t>
            </a:r>
            <a:r>
              <a:rPr lang="en-US" dirty="0" err="1"/>
              <a:t>implementarea</a:t>
            </a:r>
            <a:r>
              <a:rPr lang="en-US" dirty="0"/>
              <a:t> de </a:t>
            </a:r>
            <a:r>
              <a:rPr lang="en-US" dirty="0" err="1"/>
              <a:t>noi</a:t>
            </a:r>
            <a:r>
              <a:rPr lang="en-US" dirty="0"/>
              <a:t> </a:t>
            </a:r>
            <a:r>
              <a:rPr lang="en-US" dirty="0" err="1"/>
              <a:t>sisteme</a:t>
            </a:r>
            <a:r>
              <a:rPr lang="en-US" dirty="0"/>
              <a:t> de </a:t>
            </a:r>
            <a:r>
              <a:rPr lang="en-US" dirty="0" err="1"/>
              <a:t>procesare</a:t>
            </a:r>
            <a:r>
              <a:rPr lang="en-US" dirty="0"/>
              <a:t> a </a:t>
            </a:r>
            <a:r>
              <a:rPr lang="en-US" dirty="0" err="1"/>
              <a:t>informațiilor</a:t>
            </a:r>
            <a:r>
              <a:rPr lang="en-US" dirty="0"/>
              <a:t>, </a:t>
            </a:r>
            <a:r>
              <a:rPr lang="en-US" dirty="0" err="1"/>
              <a:t>senzori</a:t>
            </a:r>
            <a:r>
              <a:rPr lang="en-US" dirty="0"/>
              <a:t> </a:t>
            </a:r>
            <a:r>
              <a:rPr lang="en-US" dirty="0" err="1"/>
              <a:t>și</a:t>
            </a:r>
            <a:r>
              <a:rPr lang="en-US" dirty="0"/>
              <a:t> </a:t>
            </a:r>
            <a:r>
              <a:rPr lang="en-US" dirty="0" err="1"/>
              <a:t>actuatori</a:t>
            </a:r>
            <a:endParaRPr lang="en-US" dirty="0"/>
          </a:p>
          <a:p>
            <a:r>
              <a:rPr lang="en-US" b="1" dirty="0" err="1"/>
              <a:t>Biologie</a:t>
            </a:r>
            <a:r>
              <a:rPr lang="en-US" b="1" dirty="0"/>
              <a:t> </a:t>
            </a:r>
            <a:r>
              <a:rPr lang="en-US" b="1" dirty="0" err="1"/>
              <a:t>cuantică</a:t>
            </a:r>
            <a:r>
              <a:rPr lang="en-US" b="1" dirty="0"/>
              <a:t>: </a:t>
            </a:r>
            <a:r>
              <a:rPr lang="en-US" dirty="0" err="1"/>
              <a:t>procese</a:t>
            </a:r>
            <a:r>
              <a:rPr lang="en-US" dirty="0"/>
              <a:t> din </a:t>
            </a:r>
            <a:r>
              <a:rPr lang="en-US" dirty="0" err="1"/>
              <a:t>biologie</a:t>
            </a:r>
            <a:r>
              <a:rPr lang="en-US" dirty="0"/>
              <a:t> explicate </a:t>
            </a:r>
            <a:r>
              <a:rPr lang="en-US" dirty="0" err="1"/>
              <a:t>prin</a:t>
            </a:r>
            <a:r>
              <a:rPr lang="en-US" dirty="0"/>
              <a:t> </a:t>
            </a:r>
            <a:r>
              <a:rPr lang="en-US" dirty="0" err="1"/>
              <a:t>fizica</a:t>
            </a:r>
            <a:r>
              <a:rPr lang="en-US" dirty="0"/>
              <a:t> </a:t>
            </a:r>
            <a:r>
              <a:rPr lang="en-US" dirty="0" err="1"/>
              <a:t>cuantică</a:t>
            </a:r>
            <a:r>
              <a:rPr lang="en-US" dirty="0"/>
              <a:t>, </a:t>
            </a:r>
            <a:r>
              <a:rPr lang="en-US" dirty="0" err="1"/>
              <a:t>adică</a:t>
            </a:r>
            <a:r>
              <a:rPr lang="en-US" dirty="0"/>
              <a:t> </a:t>
            </a:r>
            <a:r>
              <a:rPr lang="en-US" dirty="0" err="1"/>
              <a:t>fotovoltaică</a:t>
            </a:r>
            <a:r>
              <a:rPr lang="en-US" dirty="0"/>
              <a:t> (</a:t>
            </a:r>
            <a:r>
              <a:rPr lang="en-US" dirty="0" err="1"/>
              <a:t>fotovoltaica</a:t>
            </a:r>
            <a:r>
              <a:rPr lang="en-US" dirty="0"/>
              <a:t> </a:t>
            </a:r>
            <a:r>
              <a:rPr lang="en-US" dirty="0" err="1"/>
              <a:t>biologică</a:t>
            </a:r>
            <a:r>
              <a:rPr lang="en-US" dirty="0"/>
              <a:t> se </a:t>
            </a:r>
            <a:r>
              <a:rPr lang="en-US" dirty="0" err="1"/>
              <a:t>găsește</a:t>
            </a:r>
            <a:r>
              <a:rPr lang="en-US" dirty="0"/>
              <a:t> </a:t>
            </a:r>
            <a:r>
              <a:rPr lang="en-US" dirty="0" err="1"/>
              <a:t>în</a:t>
            </a:r>
            <a:r>
              <a:rPr lang="en-US" dirty="0"/>
              <a:t> </a:t>
            </a:r>
            <a:r>
              <a:rPr lang="en-US" dirty="0" err="1"/>
              <a:t>plante</a:t>
            </a:r>
            <a:r>
              <a:rPr lang="en-US" dirty="0"/>
              <a:t>, </a:t>
            </a:r>
            <a:r>
              <a:rPr lang="en-US" dirty="0" err="1"/>
              <a:t>bogată</a:t>
            </a:r>
            <a:r>
              <a:rPr lang="en-US" dirty="0"/>
              <a:t> </a:t>
            </a:r>
            <a:r>
              <a:rPr lang="en-US" dirty="0" err="1"/>
              <a:t>în</a:t>
            </a:r>
            <a:r>
              <a:rPr lang="en-US" dirty="0"/>
              <a:t> </a:t>
            </a:r>
            <a:r>
              <a:rPr lang="en-US" dirty="0" err="1"/>
              <a:t>clorofiluri</a:t>
            </a:r>
            <a:r>
              <a:rPr lang="en-US" dirty="0"/>
              <a:t>!!!)</a:t>
            </a:r>
          </a:p>
        </p:txBody>
      </p:sp>
    </p:spTree>
    <p:extLst>
      <p:ext uri="{BB962C8B-B14F-4D97-AF65-F5344CB8AC3E}">
        <p14:creationId xmlns:p14="http://schemas.microsoft.com/office/powerpoint/2010/main" val="318008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ABA0A77-7319-E00E-BE67-1D4AB69441F8}"/>
              </a:ext>
            </a:extLst>
          </p:cNvPr>
          <p:cNvSpPr>
            <a:spLocks noGrp="1"/>
          </p:cNvSpPr>
          <p:nvPr>
            <p:ph type="title"/>
          </p:nvPr>
        </p:nvSpPr>
        <p:spPr/>
        <p:txBody>
          <a:bodyPr/>
          <a:lstStyle/>
          <a:p>
            <a:r>
              <a:rPr lang="en-US" dirty="0"/>
              <a:t>Why biophysics?</a:t>
            </a:r>
          </a:p>
        </p:txBody>
      </p:sp>
      <p:sp>
        <p:nvSpPr>
          <p:cNvPr id="3" name="Substituent conținut 2">
            <a:extLst>
              <a:ext uri="{FF2B5EF4-FFF2-40B4-BE49-F238E27FC236}">
                <a16:creationId xmlns:a16="http://schemas.microsoft.com/office/drawing/2014/main" id="{7F6E1E8B-2990-A201-1ADE-3EE5A61FE71B}"/>
              </a:ext>
            </a:extLst>
          </p:cNvPr>
          <p:cNvSpPr>
            <a:spLocks noGrp="1"/>
          </p:cNvSpPr>
          <p:nvPr>
            <p:ph idx="1"/>
          </p:nvPr>
        </p:nvSpPr>
        <p:spPr>
          <a:xfrm>
            <a:off x="428625" y="1825625"/>
            <a:ext cx="11572875" cy="4351338"/>
          </a:xfrm>
        </p:spPr>
        <p:txBody>
          <a:bodyPr>
            <a:normAutofit/>
          </a:bodyPr>
          <a:lstStyle/>
          <a:p>
            <a:r>
              <a:rPr lang="en-US" dirty="0" err="1"/>
              <a:t>Fizica</a:t>
            </a:r>
            <a:r>
              <a:rPr lang="en-US" dirty="0"/>
              <a:t> </a:t>
            </a:r>
            <a:r>
              <a:rPr lang="en-US" dirty="0" err="1"/>
              <a:t>medicală</a:t>
            </a:r>
            <a:r>
              <a:rPr lang="en-US" dirty="0"/>
              <a:t>, o </a:t>
            </a:r>
            <a:r>
              <a:rPr lang="en-US" dirty="0" err="1"/>
              <a:t>ramură</a:t>
            </a:r>
            <a:r>
              <a:rPr lang="en-US" dirty="0"/>
              <a:t> a </a:t>
            </a:r>
            <a:r>
              <a:rPr lang="en-US" dirty="0" err="1"/>
              <a:t>biofizicii</a:t>
            </a:r>
            <a:r>
              <a:rPr lang="en-US" dirty="0"/>
              <a:t>, </a:t>
            </a:r>
            <a:r>
              <a:rPr lang="en-US" dirty="0" err="1"/>
              <a:t>este</a:t>
            </a:r>
            <a:r>
              <a:rPr lang="en-US" dirty="0"/>
              <a:t> </a:t>
            </a:r>
            <a:r>
              <a:rPr lang="en-US" dirty="0" err="1"/>
              <a:t>orice</a:t>
            </a:r>
            <a:r>
              <a:rPr lang="en-US" dirty="0"/>
              <a:t> </a:t>
            </a:r>
            <a:r>
              <a:rPr lang="en-US" dirty="0" err="1"/>
              <a:t>aplicație</a:t>
            </a:r>
            <a:r>
              <a:rPr lang="en-US" dirty="0"/>
              <a:t> a </a:t>
            </a:r>
            <a:r>
              <a:rPr lang="en-US" dirty="0" err="1"/>
              <a:t>fizicii</a:t>
            </a:r>
            <a:r>
              <a:rPr lang="en-US" dirty="0"/>
              <a:t> </a:t>
            </a:r>
            <a:r>
              <a:rPr lang="en-US" dirty="0" err="1"/>
              <a:t>în</a:t>
            </a:r>
            <a:r>
              <a:rPr lang="en-US" dirty="0"/>
              <a:t> </a:t>
            </a:r>
            <a:r>
              <a:rPr lang="en-US" dirty="0" err="1"/>
              <a:t>medicină</a:t>
            </a:r>
            <a:r>
              <a:rPr lang="en-US" dirty="0"/>
              <a:t> </a:t>
            </a:r>
            <a:r>
              <a:rPr lang="en-US" dirty="0" err="1"/>
              <a:t>sau</a:t>
            </a:r>
            <a:r>
              <a:rPr lang="en-US" dirty="0"/>
              <a:t> </a:t>
            </a:r>
            <a:r>
              <a:rPr lang="en-US" dirty="0" err="1"/>
              <a:t>asistență</a:t>
            </a:r>
            <a:r>
              <a:rPr lang="en-US" dirty="0"/>
              <a:t> </a:t>
            </a:r>
            <a:r>
              <a:rPr lang="en-US" dirty="0" err="1"/>
              <a:t>medicală</a:t>
            </a:r>
            <a:r>
              <a:rPr lang="en-US" dirty="0"/>
              <a:t>, de la </a:t>
            </a:r>
            <a:r>
              <a:rPr lang="en-US" dirty="0" err="1"/>
              <a:t>radiologie</a:t>
            </a:r>
            <a:r>
              <a:rPr lang="en-US" dirty="0"/>
              <a:t> la </a:t>
            </a:r>
            <a:r>
              <a:rPr lang="en-US" dirty="0" err="1"/>
              <a:t>microscopie</a:t>
            </a:r>
            <a:r>
              <a:rPr lang="en-US" dirty="0"/>
              <a:t> </a:t>
            </a:r>
            <a:r>
              <a:rPr lang="en-US" dirty="0" err="1"/>
              <a:t>și</a:t>
            </a:r>
            <a:r>
              <a:rPr lang="en-US" dirty="0"/>
              <a:t> </a:t>
            </a:r>
            <a:r>
              <a:rPr lang="en-US" dirty="0" err="1"/>
              <a:t>nanomedicină</a:t>
            </a:r>
            <a:r>
              <a:rPr lang="en-US" dirty="0"/>
              <a:t>.</a:t>
            </a:r>
          </a:p>
          <a:p>
            <a:r>
              <a:rPr lang="en-US" dirty="0"/>
              <a:t>De </a:t>
            </a:r>
            <a:r>
              <a:rPr lang="en-US" dirty="0" err="1"/>
              <a:t>exemplu</a:t>
            </a:r>
            <a:r>
              <a:rPr lang="en-US" dirty="0"/>
              <a:t>, </a:t>
            </a:r>
            <a:r>
              <a:rPr lang="en-US" dirty="0" err="1"/>
              <a:t>fizicianul</a:t>
            </a:r>
            <a:r>
              <a:rPr lang="en-US" dirty="0"/>
              <a:t> Richard Feynman a </a:t>
            </a:r>
            <a:r>
              <a:rPr lang="en-US" dirty="0" err="1"/>
              <a:t>teoretizat</a:t>
            </a:r>
            <a:r>
              <a:rPr lang="en-US" dirty="0"/>
              <a:t> </a:t>
            </a:r>
            <a:r>
              <a:rPr lang="en-US" dirty="0" err="1"/>
              <a:t>despre</a:t>
            </a:r>
            <a:r>
              <a:rPr lang="en-US" dirty="0"/>
              <a:t> </a:t>
            </a:r>
            <a:r>
              <a:rPr lang="en-US" dirty="0" err="1"/>
              <a:t>viitorul</a:t>
            </a:r>
            <a:r>
              <a:rPr lang="en-US" dirty="0"/>
              <a:t> </a:t>
            </a:r>
            <a:r>
              <a:rPr lang="en-US" dirty="0" err="1"/>
              <a:t>nanomedicinei</a:t>
            </a:r>
            <a:r>
              <a:rPr lang="en-US" dirty="0"/>
              <a:t>. El a </a:t>
            </a:r>
            <a:r>
              <a:rPr lang="en-US" dirty="0" err="1"/>
              <a:t>scris</a:t>
            </a:r>
            <a:r>
              <a:rPr lang="en-US" dirty="0"/>
              <a:t> </a:t>
            </a:r>
            <a:r>
              <a:rPr lang="en-US" dirty="0" err="1"/>
              <a:t>despre</a:t>
            </a:r>
            <a:r>
              <a:rPr lang="en-US" dirty="0"/>
              <a:t> </a:t>
            </a:r>
            <a:r>
              <a:rPr lang="en-US" dirty="0" err="1"/>
              <a:t>ideea</a:t>
            </a:r>
            <a:r>
              <a:rPr lang="en-US" dirty="0"/>
              <a:t> </a:t>
            </a:r>
            <a:r>
              <a:rPr lang="en-US" dirty="0" err="1"/>
              <a:t>unei</a:t>
            </a:r>
            <a:r>
              <a:rPr lang="en-US" dirty="0"/>
              <a:t> </a:t>
            </a:r>
            <a:r>
              <a:rPr lang="en-US" dirty="0" err="1"/>
              <a:t>utilizări</a:t>
            </a:r>
            <a:r>
              <a:rPr lang="en-US" dirty="0"/>
              <a:t> </a:t>
            </a:r>
            <a:r>
              <a:rPr lang="en-US" dirty="0" err="1"/>
              <a:t>medicale</a:t>
            </a:r>
            <a:r>
              <a:rPr lang="en-US" dirty="0"/>
              <a:t> </a:t>
            </a:r>
            <a:r>
              <a:rPr lang="en-US" dirty="0" err="1"/>
              <a:t>pentru</a:t>
            </a:r>
            <a:r>
              <a:rPr lang="en-US" dirty="0"/>
              <a:t> </a:t>
            </a:r>
            <a:r>
              <a:rPr lang="en-US" dirty="0" err="1"/>
              <a:t>mașinile</a:t>
            </a:r>
            <a:r>
              <a:rPr lang="en-US" dirty="0"/>
              <a:t> </a:t>
            </a:r>
            <a:r>
              <a:rPr lang="en-US" dirty="0" err="1"/>
              <a:t>biologice</a:t>
            </a:r>
            <a:r>
              <a:rPr lang="en-US" dirty="0"/>
              <a:t> (</a:t>
            </a:r>
            <a:r>
              <a:rPr lang="en-US" dirty="0" err="1"/>
              <a:t>vezi</a:t>
            </a:r>
            <a:r>
              <a:rPr lang="en-US" dirty="0"/>
              <a:t> </a:t>
            </a:r>
            <a:r>
              <a:rPr lang="en-US" dirty="0" err="1"/>
              <a:t>nanomașini</a:t>
            </a:r>
            <a:r>
              <a:rPr lang="en-US" dirty="0"/>
              <a:t>). </a:t>
            </a:r>
          </a:p>
          <a:p>
            <a:r>
              <a:rPr lang="en-US" dirty="0"/>
              <a:t>Feynman </a:t>
            </a:r>
            <a:r>
              <a:rPr lang="en-US" dirty="0" err="1"/>
              <a:t>și</a:t>
            </a:r>
            <a:r>
              <a:rPr lang="en-US" dirty="0"/>
              <a:t> Albert Hibbs au </a:t>
            </a:r>
            <a:r>
              <a:rPr lang="en-US" dirty="0" err="1"/>
              <a:t>sugerat</a:t>
            </a:r>
            <a:r>
              <a:rPr lang="en-US" dirty="0"/>
              <a:t> </a:t>
            </a:r>
            <a:r>
              <a:rPr lang="en-US" dirty="0" err="1"/>
              <a:t>că</a:t>
            </a:r>
            <a:r>
              <a:rPr lang="en-US" dirty="0"/>
              <a:t> </a:t>
            </a:r>
            <a:r>
              <a:rPr lang="en-US" dirty="0" err="1"/>
              <a:t>anumite</a:t>
            </a:r>
            <a:r>
              <a:rPr lang="en-US" dirty="0"/>
              <a:t> </a:t>
            </a:r>
            <a:r>
              <a:rPr lang="en-US" dirty="0" err="1"/>
              <a:t>mașini</a:t>
            </a:r>
            <a:r>
              <a:rPr lang="en-US" dirty="0"/>
              <a:t> de </a:t>
            </a:r>
            <a:r>
              <a:rPr lang="en-US" dirty="0" err="1"/>
              <a:t>reparare</a:t>
            </a:r>
            <a:r>
              <a:rPr lang="en-US" dirty="0"/>
              <a:t> </a:t>
            </a:r>
            <a:r>
              <a:rPr lang="en-US" dirty="0" err="1"/>
              <a:t>ar</a:t>
            </a:r>
            <a:r>
              <a:rPr lang="en-US" dirty="0"/>
              <a:t> </a:t>
            </a:r>
            <a:r>
              <a:rPr lang="en-US" dirty="0" err="1"/>
              <a:t>putea</a:t>
            </a:r>
            <a:r>
              <a:rPr lang="en-US" dirty="0"/>
              <a:t> fi </a:t>
            </a:r>
            <a:r>
              <a:rPr lang="en-US" dirty="0" err="1"/>
              <a:t>într</a:t>
            </a:r>
            <a:r>
              <a:rPr lang="en-US" dirty="0"/>
              <a:t>-o zi </a:t>
            </a:r>
            <a:r>
              <a:rPr lang="en-US" dirty="0" err="1"/>
              <a:t>reduse</a:t>
            </a:r>
            <a:r>
              <a:rPr lang="en-US" dirty="0"/>
              <a:t> </a:t>
            </a:r>
            <a:r>
              <a:rPr lang="en-US" dirty="0" err="1"/>
              <a:t>în</a:t>
            </a:r>
            <a:r>
              <a:rPr lang="en-US" dirty="0"/>
              <a:t> </a:t>
            </a:r>
            <a:r>
              <a:rPr lang="en-US" dirty="0" err="1"/>
              <a:t>dimensiuni</a:t>
            </a:r>
            <a:r>
              <a:rPr lang="en-US" dirty="0"/>
              <a:t> </a:t>
            </a:r>
            <a:r>
              <a:rPr lang="en-US" dirty="0" err="1"/>
              <a:t>până</a:t>
            </a:r>
            <a:r>
              <a:rPr lang="en-US" dirty="0"/>
              <a:t> la </a:t>
            </a:r>
            <a:r>
              <a:rPr lang="en-US" dirty="0" err="1"/>
              <a:t>punctul</a:t>
            </a:r>
            <a:r>
              <a:rPr lang="en-US" dirty="0"/>
              <a:t> </a:t>
            </a:r>
            <a:r>
              <a:rPr lang="en-US" dirty="0" err="1"/>
              <a:t>în</a:t>
            </a:r>
            <a:r>
              <a:rPr lang="en-US" dirty="0"/>
              <a:t> care </a:t>
            </a:r>
            <a:r>
              <a:rPr lang="en-US" dirty="0" err="1"/>
              <a:t>ar</a:t>
            </a:r>
            <a:r>
              <a:rPr lang="en-US" dirty="0"/>
              <a:t> fi </a:t>
            </a:r>
            <a:r>
              <a:rPr lang="en-US" dirty="0" err="1"/>
              <a:t>posibil</a:t>
            </a:r>
            <a:r>
              <a:rPr lang="en-US" dirty="0"/>
              <a:t> (</a:t>
            </a:r>
            <a:r>
              <a:rPr lang="en-US" dirty="0" err="1"/>
              <a:t>așa</a:t>
            </a:r>
            <a:r>
              <a:rPr lang="en-US" dirty="0"/>
              <a:t> cum s-a </a:t>
            </a:r>
            <a:r>
              <a:rPr lang="en-US" dirty="0" err="1"/>
              <a:t>exprimat</a:t>
            </a:r>
            <a:r>
              <a:rPr lang="en-US" dirty="0"/>
              <a:t> Feynman) </a:t>
            </a:r>
            <a:r>
              <a:rPr lang="en-US" dirty="0" err="1"/>
              <a:t>să</a:t>
            </a:r>
            <a:r>
              <a:rPr lang="en-US" dirty="0"/>
              <a:t> „</a:t>
            </a:r>
            <a:r>
              <a:rPr lang="en-US" dirty="0" err="1"/>
              <a:t>înghită</a:t>
            </a:r>
            <a:r>
              <a:rPr lang="en-US" dirty="0"/>
              <a:t> </a:t>
            </a:r>
            <a:r>
              <a:rPr lang="en-US" dirty="0" err="1"/>
              <a:t>doctorul</a:t>
            </a:r>
            <a:r>
              <a:rPr lang="en-US" dirty="0"/>
              <a:t>”. </a:t>
            </a:r>
          </a:p>
          <a:p>
            <a:r>
              <a:rPr lang="en-US" i="1" dirty="0" err="1"/>
              <a:t>Ideea</a:t>
            </a:r>
            <a:r>
              <a:rPr lang="en-US" i="1" dirty="0"/>
              <a:t> a </a:t>
            </a:r>
            <a:r>
              <a:rPr lang="en-US" i="1" dirty="0" err="1"/>
              <a:t>fost</a:t>
            </a:r>
            <a:r>
              <a:rPr lang="en-US" i="1" dirty="0"/>
              <a:t> </a:t>
            </a:r>
            <a:r>
              <a:rPr lang="en-US" i="1" dirty="0" err="1"/>
              <a:t>discutată</a:t>
            </a:r>
            <a:r>
              <a:rPr lang="en-US" i="1" dirty="0"/>
              <a:t> </a:t>
            </a:r>
            <a:r>
              <a:rPr lang="en-US" i="1" dirty="0" err="1"/>
              <a:t>în</a:t>
            </a:r>
            <a:r>
              <a:rPr lang="en-US" i="1" dirty="0"/>
              <a:t> </a:t>
            </a:r>
            <a:r>
              <a:rPr lang="en-US" i="1" dirty="0" err="1"/>
              <a:t>eseul</a:t>
            </a:r>
            <a:r>
              <a:rPr lang="en-US" i="1" dirty="0"/>
              <a:t> </a:t>
            </a:r>
            <a:r>
              <a:rPr lang="en-US" i="1" dirty="0" err="1"/>
              <a:t>lui</a:t>
            </a:r>
            <a:r>
              <a:rPr lang="en-US" i="1" dirty="0"/>
              <a:t> Feynman din 1959, „</a:t>
            </a:r>
            <a:r>
              <a:rPr lang="en-US" i="1" dirty="0" err="1"/>
              <a:t>Există</a:t>
            </a:r>
            <a:r>
              <a:rPr lang="en-US" i="1" dirty="0"/>
              <a:t> </a:t>
            </a:r>
            <a:r>
              <a:rPr lang="en-US" i="1" dirty="0" err="1"/>
              <a:t>mult</a:t>
            </a:r>
            <a:r>
              <a:rPr lang="en-US" i="1" dirty="0"/>
              <a:t> </a:t>
            </a:r>
            <a:r>
              <a:rPr lang="en-US" i="1" dirty="0" err="1"/>
              <a:t>spațiu</a:t>
            </a:r>
            <a:r>
              <a:rPr lang="en-US" i="1" dirty="0"/>
              <a:t> la fund”.</a:t>
            </a:r>
          </a:p>
        </p:txBody>
      </p:sp>
    </p:spTree>
    <p:extLst>
      <p:ext uri="{BB962C8B-B14F-4D97-AF65-F5344CB8AC3E}">
        <p14:creationId xmlns:p14="http://schemas.microsoft.com/office/powerpoint/2010/main" val="143220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1C75A36-5B01-4A3B-F618-A7B715C6E1A0}"/>
              </a:ext>
            </a:extLst>
          </p:cNvPr>
          <p:cNvSpPr>
            <a:spLocks noGrp="1"/>
          </p:cNvSpPr>
          <p:nvPr>
            <p:ph type="title"/>
          </p:nvPr>
        </p:nvSpPr>
        <p:spPr/>
        <p:txBody>
          <a:bodyPr/>
          <a:lstStyle/>
          <a:p>
            <a:r>
              <a:rPr lang="en-US" b="1" i="0" u="none" strike="noStrike" dirty="0">
                <a:solidFill>
                  <a:srgbClr val="2B2A2A"/>
                </a:solidFill>
                <a:effectLst/>
                <a:latin typeface="Open Sans" panose="020B0606030504020204" pitchFamily="34" charset="0"/>
                <a:hlinkClick r:id="rId2" tooltip="slide8"/>
              </a:rPr>
              <a:t>Variations in proteins make people respond to drugs</a:t>
            </a:r>
            <a:r>
              <a:rPr lang="ro-RO" b="0" i="0" dirty="0">
                <a:solidFill>
                  <a:srgbClr val="212529"/>
                </a:solidFill>
                <a:effectLst/>
                <a:latin typeface="Open Sans" panose="020B0606030504020204" pitchFamily="34" charset="0"/>
              </a:rPr>
              <a:t> </a:t>
            </a:r>
            <a:r>
              <a:rPr lang="ro-RO" b="0" i="0" dirty="0" err="1">
                <a:solidFill>
                  <a:srgbClr val="212529"/>
                </a:solidFill>
                <a:effectLst/>
                <a:latin typeface="Open Sans" panose="020B0606030504020204" pitchFamily="34" charset="0"/>
              </a:rPr>
              <a:t>differently</a:t>
            </a:r>
            <a:endParaRPr lang="en-US" dirty="0"/>
          </a:p>
        </p:txBody>
      </p:sp>
      <p:sp>
        <p:nvSpPr>
          <p:cNvPr id="5" name="CasetăText 4">
            <a:extLst>
              <a:ext uri="{FF2B5EF4-FFF2-40B4-BE49-F238E27FC236}">
                <a16:creationId xmlns:a16="http://schemas.microsoft.com/office/drawing/2014/main" id="{AC7F08B3-57C8-3406-C195-2EAE94ABB149}"/>
              </a:ext>
            </a:extLst>
          </p:cNvPr>
          <p:cNvSpPr txBox="1"/>
          <p:nvPr/>
        </p:nvSpPr>
        <p:spPr>
          <a:xfrm>
            <a:off x="571500" y="2493139"/>
            <a:ext cx="11410950" cy="3221395"/>
          </a:xfrm>
          <a:prstGeom prst="rect">
            <a:avLst/>
          </a:prstGeom>
          <a:noFill/>
        </p:spPr>
        <p:txBody>
          <a:bodyPr wrap="square">
            <a:spAutoFit/>
          </a:bodyPr>
          <a:lstStyle/>
          <a:p>
            <a:pPr algn="l">
              <a:spcAft>
                <a:spcPts val="375"/>
              </a:spcAft>
            </a:pPr>
            <a:r>
              <a:rPr lang="en-US" sz="2000" i="0" dirty="0" err="1">
                <a:solidFill>
                  <a:srgbClr val="212529"/>
                </a:solidFill>
                <a:effectLst/>
              </a:rPr>
              <a:t>Înțelegerea</a:t>
            </a:r>
            <a:r>
              <a:rPr lang="en-US" sz="2000" i="0" dirty="0">
                <a:solidFill>
                  <a:srgbClr val="212529"/>
                </a:solidFill>
                <a:effectLst/>
              </a:rPr>
              <a:t> </a:t>
            </a:r>
            <a:r>
              <a:rPr lang="en-US" sz="2000" i="0" dirty="0" err="1">
                <a:solidFill>
                  <a:srgbClr val="212529"/>
                </a:solidFill>
                <a:effectLst/>
              </a:rPr>
              <a:t>acestor</a:t>
            </a:r>
            <a:r>
              <a:rPr lang="en-US" sz="2000" i="0" dirty="0">
                <a:solidFill>
                  <a:srgbClr val="212529"/>
                </a:solidFill>
                <a:effectLst/>
              </a:rPr>
              <a:t> </a:t>
            </a:r>
            <a:r>
              <a:rPr lang="en-US" sz="2000" i="0" dirty="0" err="1">
                <a:solidFill>
                  <a:srgbClr val="212529"/>
                </a:solidFill>
                <a:effectLst/>
              </a:rPr>
              <a:t>diferențe</a:t>
            </a:r>
            <a:r>
              <a:rPr lang="en-US" sz="2000" i="0" dirty="0">
                <a:solidFill>
                  <a:srgbClr val="212529"/>
                </a:solidFill>
                <a:effectLst/>
              </a:rPr>
              <a:t> </a:t>
            </a:r>
            <a:r>
              <a:rPr lang="en-US" sz="2000" i="0" dirty="0" err="1">
                <a:solidFill>
                  <a:srgbClr val="212529"/>
                </a:solidFill>
                <a:effectLst/>
              </a:rPr>
              <a:t>deschide</a:t>
            </a:r>
            <a:r>
              <a:rPr lang="en-US" sz="2000" i="0" dirty="0">
                <a:solidFill>
                  <a:srgbClr val="212529"/>
                </a:solidFill>
                <a:effectLst/>
              </a:rPr>
              <a:t> </a:t>
            </a:r>
            <a:r>
              <a:rPr lang="en-US" sz="2000" i="0" dirty="0" err="1">
                <a:solidFill>
                  <a:srgbClr val="212529"/>
                </a:solidFill>
                <a:effectLst/>
              </a:rPr>
              <a:t>noi</a:t>
            </a:r>
            <a:r>
              <a:rPr lang="en-US" sz="2000" i="0" dirty="0">
                <a:solidFill>
                  <a:srgbClr val="212529"/>
                </a:solidFill>
                <a:effectLst/>
              </a:rPr>
              <a:t> </a:t>
            </a:r>
            <a:r>
              <a:rPr lang="en-US" sz="2000" i="0" dirty="0" err="1">
                <a:solidFill>
                  <a:srgbClr val="212529"/>
                </a:solidFill>
                <a:effectLst/>
              </a:rPr>
              <a:t>posibilități</a:t>
            </a:r>
            <a:r>
              <a:rPr lang="en-US" sz="2000" i="0" dirty="0">
                <a:solidFill>
                  <a:srgbClr val="212529"/>
                </a:solidFill>
                <a:effectLst/>
              </a:rPr>
              <a:t> </a:t>
            </a:r>
            <a:r>
              <a:rPr lang="en-US" sz="2000" i="0" dirty="0" err="1">
                <a:solidFill>
                  <a:srgbClr val="212529"/>
                </a:solidFill>
                <a:effectLst/>
              </a:rPr>
              <a:t>în</a:t>
            </a:r>
            <a:r>
              <a:rPr lang="en-US" sz="2000" i="0" dirty="0">
                <a:solidFill>
                  <a:srgbClr val="212529"/>
                </a:solidFill>
                <a:effectLst/>
              </a:rPr>
              <a:t> </a:t>
            </a:r>
            <a:r>
              <a:rPr lang="en-US" sz="2000" i="0" dirty="0" err="1">
                <a:solidFill>
                  <a:srgbClr val="212529"/>
                </a:solidFill>
                <a:effectLst/>
              </a:rPr>
              <a:t>proiectarea</a:t>
            </a:r>
            <a:r>
              <a:rPr lang="en-US" sz="2000" i="0" dirty="0">
                <a:solidFill>
                  <a:srgbClr val="212529"/>
                </a:solidFill>
                <a:effectLst/>
              </a:rPr>
              <a:t> </a:t>
            </a:r>
            <a:r>
              <a:rPr lang="en-US" sz="2000" i="0" dirty="0" err="1">
                <a:solidFill>
                  <a:srgbClr val="212529"/>
                </a:solidFill>
                <a:effectLst/>
              </a:rPr>
              <a:t>medicamentelor</a:t>
            </a:r>
            <a:r>
              <a:rPr lang="en-US" sz="2000" i="0" dirty="0">
                <a:solidFill>
                  <a:srgbClr val="212529"/>
                </a:solidFill>
                <a:effectLst/>
              </a:rPr>
              <a:t>, </a:t>
            </a:r>
            <a:r>
              <a:rPr lang="en-US" sz="2000" i="0" dirty="0" err="1">
                <a:solidFill>
                  <a:srgbClr val="212529"/>
                </a:solidFill>
                <a:effectLst/>
              </a:rPr>
              <a:t>diagnosticare</a:t>
            </a:r>
            <a:r>
              <a:rPr lang="en-US" sz="2000" i="0" dirty="0">
                <a:solidFill>
                  <a:srgbClr val="212529"/>
                </a:solidFill>
                <a:effectLst/>
              </a:rPr>
              <a:t> </a:t>
            </a:r>
            <a:r>
              <a:rPr lang="en-US" sz="2000" i="0" dirty="0" err="1">
                <a:solidFill>
                  <a:srgbClr val="212529"/>
                </a:solidFill>
                <a:effectLst/>
              </a:rPr>
              <a:t>și</a:t>
            </a:r>
            <a:r>
              <a:rPr lang="en-US" sz="2000" i="0" dirty="0">
                <a:solidFill>
                  <a:srgbClr val="212529"/>
                </a:solidFill>
                <a:effectLst/>
              </a:rPr>
              <a:t> </a:t>
            </a:r>
            <a:r>
              <a:rPr lang="en-US" sz="2000" i="0" dirty="0" err="1">
                <a:solidFill>
                  <a:srgbClr val="212529"/>
                </a:solidFill>
                <a:effectLst/>
              </a:rPr>
              <a:t>controlul</a:t>
            </a:r>
            <a:r>
              <a:rPr lang="en-US" sz="2000" i="0" dirty="0">
                <a:solidFill>
                  <a:srgbClr val="212529"/>
                </a:solidFill>
                <a:effectLst/>
              </a:rPr>
              <a:t> </a:t>
            </a:r>
            <a:r>
              <a:rPr lang="en-US" sz="2000" i="0" dirty="0" err="1">
                <a:solidFill>
                  <a:srgbClr val="212529"/>
                </a:solidFill>
                <a:effectLst/>
              </a:rPr>
              <a:t>bolilor</a:t>
            </a:r>
            <a:r>
              <a:rPr lang="en-US" sz="2000" i="0" dirty="0">
                <a:solidFill>
                  <a:srgbClr val="212529"/>
                </a:solidFill>
                <a:effectLst/>
              </a:rPr>
              <a:t>.</a:t>
            </a:r>
          </a:p>
          <a:p>
            <a:pPr algn="l">
              <a:spcAft>
                <a:spcPts val="375"/>
              </a:spcAft>
            </a:pPr>
            <a:r>
              <a:rPr lang="en-US" sz="2000" i="0" dirty="0" err="1">
                <a:solidFill>
                  <a:srgbClr val="212529"/>
                </a:solidFill>
                <a:effectLst/>
              </a:rPr>
              <a:t>În</a:t>
            </a:r>
            <a:r>
              <a:rPr lang="en-US" sz="2000" i="0" dirty="0">
                <a:solidFill>
                  <a:srgbClr val="212529"/>
                </a:solidFill>
                <a:effectLst/>
              </a:rPr>
              <a:t> </a:t>
            </a:r>
            <a:r>
              <a:rPr lang="en-US" sz="2000" i="0" dirty="0" err="1">
                <a:solidFill>
                  <a:srgbClr val="212529"/>
                </a:solidFill>
                <a:effectLst/>
              </a:rPr>
              <a:t>curând</a:t>
            </a:r>
            <a:r>
              <a:rPr lang="en-US" sz="2000" i="0" dirty="0">
                <a:solidFill>
                  <a:srgbClr val="212529"/>
                </a:solidFill>
                <a:effectLst/>
              </a:rPr>
              <a:t>, </a:t>
            </a:r>
            <a:r>
              <a:rPr lang="en-US" sz="2000" i="0" dirty="0" err="1">
                <a:solidFill>
                  <a:srgbClr val="212529"/>
                </a:solidFill>
                <a:effectLst/>
              </a:rPr>
              <a:t>medicamentele</a:t>
            </a:r>
            <a:r>
              <a:rPr lang="en-US" sz="2000" i="0" dirty="0">
                <a:solidFill>
                  <a:srgbClr val="212529"/>
                </a:solidFill>
                <a:effectLst/>
              </a:rPr>
              <a:t> </a:t>
            </a:r>
            <a:r>
              <a:rPr lang="en-US" sz="2000" i="0" dirty="0" err="1">
                <a:solidFill>
                  <a:srgbClr val="212529"/>
                </a:solidFill>
                <a:effectLst/>
              </a:rPr>
              <a:t>vor</a:t>
            </a:r>
            <a:r>
              <a:rPr lang="en-US" sz="2000" i="0" dirty="0">
                <a:solidFill>
                  <a:srgbClr val="212529"/>
                </a:solidFill>
                <a:effectLst/>
              </a:rPr>
              <a:t> fi </a:t>
            </a:r>
            <a:r>
              <a:rPr lang="en-US" sz="2000" i="0" dirty="0" err="1">
                <a:solidFill>
                  <a:srgbClr val="212529"/>
                </a:solidFill>
                <a:effectLst/>
              </a:rPr>
              <a:t>adaptate</a:t>
            </a:r>
            <a:r>
              <a:rPr lang="en-US" sz="2000" i="0" dirty="0">
                <a:solidFill>
                  <a:srgbClr val="212529"/>
                </a:solidFill>
                <a:effectLst/>
              </a:rPr>
              <a:t> la </a:t>
            </a:r>
            <a:r>
              <a:rPr lang="en-US" sz="2000" i="0" dirty="0" err="1">
                <a:solidFill>
                  <a:srgbClr val="212529"/>
                </a:solidFill>
                <a:effectLst/>
              </a:rPr>
              <a:t>predispoziția</a:t>
            </a:r>
            <a:r>
              <a:rPr lang="en-US" sz="2000" i="0" dirty="0">
                <a:solidFill>
                  <a:srgbClr val="212529"/>
                </a:solidFill>
                <a:effectLst/>
              </a:rPr>
              <a:t> </a:t>
            </a:r>
            <a:r>
              <a:rPr lang="en-US" sz="2000" i="0" dirty="0" err="1">
                <a:solidFill>
                  <a:srgbClr val="212529"/>
                </a:solidFill>
                <a:effectLst/>
              </a:rPr>
              <a:t>fiecărui</a:t>
            </a:r>
            <a:r>
              <a:rPr lang="en-US" sz="2000" i="0" dirty="0">
                <a:solidFill>
                  <a:srgbClr val="212529"/>
                </a:solidFill>
                <a:effectLst/>
              </a:rPr>
              <a:t> </a:t>
            </a:r>
            <a:r>
              <a:rPr lang="en-US" sz="2000" i="0" dirty="0" err="1">
                <a:solidFill>
                  <a:srgbClr val="212529"/>
                </a:solidFill>
                <a:effectLst/>
              </a:rPr>
              <a:t>pacient</a:t>
            </a:r>
            <a:r>
              <a:rPr lang="en-US" sz="2000" i="0" dirty="0">
                <a:solidFill>
                  <a:srgbClr val="212529"/>
                </a:solidFill>
                <a:effectLst/>
              </a:rPr>
              <a:t> individual la </a:t>
            </a:r>
            <a:r>
              <a:rPr lang="en-US" sz="2000" i="0" dirty="0" err="1">
                <a:solidFill>
                  <a:srgbClr val="212529"/>
                </a:solidFill>
                <a:effectLst/>
              </a:rPr>
              <a:t>efecte</a:t>
            </a:r>
            <a:r>
              <a:rPr lang="en-US" sz="2000" i="0" dirty="0">
                <a:solidFill>
                  <a:srgbClr val="212529"/>
                </a:solidFill>
                <a:effectLst/>
              </a:rPr>
              <a:t> </a:t>
            </a:r>
            <a:r>
              <a:rPr lang="en-US" sz="2000" i="0" dirty="0" err="1">
                <a:solidFill>
                  <a:srgbClr val="212529"/>
                </a:solidFill>
                <a:effectLst/>
              </a:rPr>
              <a:t>secundare</a:t>
            </a:r>
            <a:r>
              <a:rPr lang="en-US" sz="2000" i="0" dirty="0">
                <a:solidFill>
                  <a:srgbClr val="212529"/>
                </a:solidFill>
                <a:effectLst/>
              </a:rPr>
              <a:t>.</a:t>
            </a:r>
          </a:p>
          <a:p>
            <a:pPr algn="l">
              <a:spcAft>
                <a:spcPts val="375"/>
              </a:spcAft>
            </a:pPr>
            <a:endParaRPr lang="en-US" sz="2000" i="0" dirty="0">
              <a:solidFill>
                <a:srgbClr val="212529"/>
              </a:solidFill>
              <a:effectLst/>
            </a:endParaRPr>
          </a:p>
          <a:p>
            <a:pPr algn="l">
              <a:spcAft>
                <a:spcPts val="375"/>
              </a:spcAft>
            </a:pPr>
            <a:r>
              <a:rPr lang="en-US" sz="2000" i="0" dirty="0">
                <a:solidFill>
                  <a:srgbClr val="212529"/>
                </a:solidFill>
                <a:effectLst/>
              </a:rPr>
              <a:t>Care sunt </a:t>
            </a:r>
            <a:r>
              <a:rPr lang="en-US" sz="2000" i="0" dirty="0" err="1">
                <a:solidFill>
                  <a:srgbClr val="212529"/>
                </a:solidFill>
                <a:effectLst/>
              </a:rPr>
              <a:t>aplicațiile</a:t>
            </a:r>
            <a:r>
              <a:rPr lang="en-US" sz="2000" i="0" dirty="0">
                <a:solidFill>
                  <a:srgbClr val="212529"/>
                </a:solidFill>
                <a:effectLst/>
              </a:rPr>
              <a:t> </a:t>
            </a:r>
            <a:r>
              <a:rPr lang="en-US" sz="2000" i="0" dirty="0" err="1">
                <a:solidFill>
                  <a:srgbClr val="212529"/>
                </a:solidFill>
                <a:effectLst/>
              </a:rPr>
              <a:t>biofizicii</a:t>
            </a:r>
            <a:r>
              <a:rPr lang="en-US" sz="2000" i="0" dirty="0">
                <a:solidFill>
                  <a:srgbClr val="212529"/>
                </a:solidFill>
                <a:effectLst/>
              </a:rPr>
              <a:t>?</a:t>
            </a:r>
          </a:p>
          <a:p>
            <a:pPr algn="l">
              <a:spcAft>
                <a:spcPts val="375"/>
              </a:spcAft>
            </a:pPr>
            <a:r>
              <a:rPr lang="en-US" sz="2000" i="0" dirty="0">
                <a:solidFill>
                  <a:srgbClr val="212529"/>
                </a:solidFill>
                <a:effectLst/>
              </a:rPr>
              <a:t>• </a:t>
            </a:r>
            <a:r>
              <a:rPr lang="en-US" sz="2000" i="0" dirty="0" err="1">
                <a:solidFill>
                  <a:srgbClr val="212529"/>
                </a:solidFill>
                <a:effectLst/>
              </a:rPr>
              <a:t>Aplicațiile</a:t>
            </a:r>
            <a:r>
              <a:rPr lang="en-US" sz="2000" i="0" dirty="0">
                <a:solidFill>
                  <a:srgbClr val="212529"/>
                </a:solidFill>
                <a:effectLst/>
              </a:rPr>
              <a:t> </a:t>
            </a:r>
            <a:r>
              <a:rPr lang="en-US" sz="2000" i="0" dirty="0" err="1">
                <a:solidFill>
                  <a:srgbClr val="212529"/>
                </a:solidFill>
                <a:effectLst/>
              </a:rPr>
              <a:t>biofizicii</a:t>
            </a:r>
            <a:r>
              <a:rPr lang="en-US" sz="2000" i="0" dirty="0">
                <a:solidFill>
                  <a:srgbClr val="212529"/>
                </a:solidFill>
                <a:effectLst/>
              </a:rPr>
              <a:t> </a:t>
            </a:r>
            <a:r>
              <a:rPr lang="en-US" sz="2000" i="0" dirty="0" err="1">
                <a:solidFill>
                  <a:srgbClr val="212529"/>
                </a:solidFill>
                <a:effectLst/>
              </a:rPr>
              <a:t>depind</a:t>
            </a:r>
            <a:r>
              <a:rPr lang="en-US" sz="2000" i="0" dirty="0">
                <a:solidFill>
                  <a:srgbClr val="212529"/>
                </a:solidFill>
                <a:effectLst/>
              </a:rPr>
              <a:t> de </a:t>
            </a:r>
            <a:r>
              <a:rPr lang="en-US" sz="2000" i="0" dirty="0" err="1">
                <a:solidFill>
                  <a:srgbClr val="212529"/>
                </a:solidFill>
                <a:effectLst/>
              </a:rPr>
              <a:t>nevoile</a:t>
            </a:r>
            <a:r>
              <a:rPr lang="en-US" sz="2000" i="0" dirty="0">
                <a:solidFill>
                  <a:srgbClr val="212529"/>
                </a:solidFill>
                <a:effectLst/>
              </a:rPr>
              <a:t> </a:t>
            </a:r>
            <a:r>
              <a:rPr lang="en-US" sz="2000" i="0" dirty="0" err="1">
                <a:solidFill>
                  <a:srgbClr val="212529"/>
                </a:solidFill>
                <a:effectLst/>
              </a:rPr>
              <a:t>societății</a:t>
            </a:r>
            <a:r>
              <a:rPr lang="en-US" sz="2000" i="0" dirty="0">
                <a:solidFill>
                  <a:srgbClr val="212529"/>
                </a:solidFill>
                <a:effectLst/>
              </a:rPr>
              <a:t>.</a:t>
            </a:r>
          </a:p>
          <a:p>
            <a:pPr algn="l">
              <a:spcAft>
                <a:spcPts val="375"/>
              </a:spcAft>
            </a:pPr>
            <a:r>
              <a:rPr lang="en-US" sz="2000" i="0" dirty="0">
                <a:solidFill>
                  <a:srgbClr val="212529"/>
                </a:solidFill>
                <a:effectLst/>
              </a:rPr>
              <a:t>• </a:t>
            </a:r>
            <a:r>
              <a:rPr lang="en-US" sz="2000" i="0" dirty="0" err="1">
                <a:solidFill>
                  <a:srgbClr val="212529"/>
                </a:solidFill>
                <a:effectLst/>
              </a:rPr>
              <a:t>În</a:t>
            </a:r>
            <a:r>
              <a:rPr lang="en-US" sz="2000" i="0" dirty="0">
                <a:solidFill>
                  <a:srgbClr val="212529"/>
                </a:solidFill>
                <a:effectLst/>
              </a:rPr>
              <a:t> </a:t>
            </a:r>
            <a:r>
              <a:rPr lang="en-US" sz="2000" i="0" dirty="0" err="1">
                <a:solidFill>
                  <a:srgbClr val="212529"/>
                </a:solidFill>
                <a:effectLst/>
              </a:rPr>
              <a:t>secolul</a:t>
            </a:r>
            <a:r>
              <a:rPr lang="en-US" sz="2000" i="0" dirty="0">
                <a:solidFill>
                  <a:srgbClr val="212529"/>
                </a:solidFill>
                <a:effectLst/>
              </a:rPr>
              <a:t> al XX-lea, s-au </a:t>
            </a:r>
            <a:r>
              <a:rPr lang="en-US" sz="2000" i="0" dirty="0" err="1">
                <a:solidFill>
                  <a:srgbClr val="212529"/>
                </a:solidFill>
                <a:effectLst/>
              </a:rPr>
              <a:t>înregistrat</a:t>
            </a:r>
            <a:r>
              <a:rPr lang="en-US" sz="2000" i="0" dirty="0">
                <a:solidFill>
                  <a:srgbClr val="212529"/>
                </a:solidFill>
                <a:effectLst/>
              </a:rPr>
              <a:t> </a:t>
            </a:r>
            <a:r>
              <a:rPr lang="en-US" sz="2000" i="0" dirty="0" err="1">
                <a:solidFill>
                  <a:srgbClr val="212529"/>
                </a:solidFill>
                <a:effectLst/>
              </a:rPr>
              <a:t>progrese</a:t>
            </a:r>
            <a:r>
              <a:rPr lang="en-US" sz="2000" i="0" dirty="0">
                <a:solidFill>
                  <a:srgbClr val="212529"/>
                </a:solidFill>
                <a:effectLst/>
              </a:rPr>
              <a:t> </a:t>
            </a:r>
            <a:r>
              <a:rPr lang="en-US" sz="2000" i="0" dirty="0" err="1">
                <a:solidFill>
                  <a:srgbClr val="212529"/>
                </a:solidFill>
                <a:effectLst/>
              </a:rPr>
              <a:t>mari</a:t>
            </a:r>
            <a:r>
              <a:rPr lang="en-US" sz="2000" i="0" dirty="0">
                <a:solidFill>
                  <a:srgbClr val="212529"/>
                </a:solidFill>
                <a:effectLst/>
              </a:rPr>
              <a:t> </a:t>
            </a:r>
            <a:r>
              <a:rPr lang="en-US" sz="2000" i="0" dirty="0" err="1">
                <a:solidFill>
                  <a:srgbClr val="212529"/>
                </a:solidFill>
                <a:effectLst/>
              </a:rPr>
              <a:t>în</a:t>
            </a:r>
            <a:r>
              <a:rPr lang="en-US" sz="2000" i="0" dirty="0">
                <a:solidFill>
                  <a:srgbClr val="212529"/>
                </a:solidFill>
                <a:effectLst/>
              </a:rPr>
              <a:t> </a:t>
            </a:r>
            <a:r>
              <a:rPr lang="en-US" sz="2000" i="0" dirty="0" err="1">
                <a:solidFill>
                  <a:srgbClr val="212529"/>
                </a:solidFill>
                <a:effectLst/>
              </a:rPr>
              <a:t>tratarea</a:t>
            </a:r>
            <a:r>
              <a:rPr lang="en-US" sz="2000" i="0" dirty="0">
                <a:solidFill>
                  <a:srgbClr val="212529"/>
                </a:solidFill>
                <a:effectLst/>
              </a:rPr>
              <a:t> </a:t>
            </a:r>
            <a:r>
              <a:rPr lang="en-US" sz="2000" i="0" dirty="0" err="1">
                <a:solidFill>
                  <a:srgbClr val="212529"/>
                </a:solidFill>
                <a:effectLst/>
              </a:rPr>
              <a:t>bolilor</a:t>
            </a:r>
            <a:r>
              <a:rPr lang="en-US" sz="2000" i="0" dirty="0">
                <a:solidFill>
                  <a:srgbClr val="212529"/>
                </a:solidFill>
                <a:effectLst/>
              </a:rPr>
              <a:t>. </a:t>
            </a:r>
          </a:p>
          <a:p>
            <a:pPr algn="l">
              <a:spcAft>
                <a:spcPts val="375"/>
              </a:spcAft>
            </a:pPr>
            <a:endParaRPr lang="en-US" sz="2000" dirty="0">
              <a:solidFill>
                <a:srgbClr val="212529"/>
              </a:solidFill>
            </a:endParaRPr>
          </a:p>
          <a:p>
            <a:pPr algn="l">
              <a:spcAft>
                <a:spcPts val="375"/>
              </a:spcAft>
            </a:pPr>
            <a:r>
              <a:rPr lang="en-US" sz="2000" i="0" dirty="0">
                <a:solidFill>
                  <a:srgbClr val="212529"/>
                </a:solidFill>
                <a:effectLst/>
              </a:rPr>
              <a:t>Biofizica a </a:t>
            </a:r>
            <a:r>
              <a:rPr lang="en-US" sz="2000" i="0" dirty="0" err="1">
                <a:solidFill>
                  <a:srgbClr val="212529"/>
                </a:solidFill>
                <a:effectLst/>
              </a:rPr>
              <a:t>contribuit</a:t>
            </a:r>
            <a:r>
              <a:rPr lang="en-US" sz="2000" i="0" dirty="0">
                <a:solidFill>
                  <a:srgbClr val="212529"/>
                </a:solidFill>
                <a:effectLst/>
              </a:rPr>
              <a:t> la </a:t>
            </a:r>
            <a:r>
              <a:rPr lang="en-US" sz="2000" i="0" dirty="0" err="1">
                <a:solidFill>
                  <a:srgbClr val="212529"/>
                </a:solidFill>
                <a:effectLst/>
              </a:rPr>
              <a:t>crearea</a:t>
            </a:r>
            <a:r>
              <a:rPr lang="en-US" sz="2000" i="0" dirty="0">
                <a:solidFill>
                  <a:srgbClr val="212529"/>
                </a:solidFill>
                <a:effectLst/>
              </a:rPr>
              <a:t> </a:t>
            </a:r>
            <a:r>
              <a:rPr lang="en-US" sz="2000" i="0" dirty="0" err="1">
                <a:solidFill>
                  <a:srgbClr val="212529"/>
                </a:solidFill>
                <a:effectLst/>
              </a:rPr>
              <a:t>unor</a:t>
            </a:r>
            <a:r>
              <a:rPr lang="en-US" sz="2000" i="0" dirty="0">
                <a:solidFill>
                  <a:srgbClr val="212529"/>
                </a:solidFill>
                <a:effectLst/>
              </a:rPr>
              <a:t> </a:t>
            </a:r>
            <a:r>
              <a:rPr lang="en-US" sz="2000" i="0" dirty="0" err="1">
                <a:solidFill>
                  <a:srgbClr val="212529"/>
                </a:solidFill>
                <a:effectLst/>
              </a:rPr>
              <a:t>vaccinuri</a:t>
            </a:r>
            <a:r>
              <a:rPr lang="en-US" sz="2000" i="0" dirty="0">
                <a:solidFill>
                  <a:srgbClr val="212529"/>
                </a:solidFill>
                <a:effectLst/>
              </a:rPr>
              <a:t> </a:t>
            </a:r>
            <a:r>
              <a:rPr lang="en-US" sz="2000" i="0" dirty="0" err="1">
                <a:solidFill>
                  <a:srgbClr val="212529"/>
                </a:solidFill>
                <a:effectLst/>
              </a:rPr>
              <a:t>puternice</a:t>
            </a:r>
            <a:r>
              <a:rPr lang="en-US" sz="2000" i="0" dirty="0">
                <a:solidFill>
                  <a:srgbClr val="212529"/>
                </a:solidFill>
                <a:effectLst/>
              </a:rPr>
              <a:t> </a:t>
            </a:r>
            <a:r>
              <a:rPr lang="en-US" sz="2000" i="0" dirty="0" err="1">
                <a:solidFill>
                  <a:srgbClr val="212529"/>
                </a:solidFill>
                <a:effectLst/>
              </a:rPr>
              <a:t>împotriva</a:t>
            </a:r>
            <a:r>
              <a:rPr lang="en-US" sz="2000" i="0" dirty="0">
                <a:solidFill>
                  <a:srgbClr val="212529"/>
                </a:solidFill>
                <a:effectLst/>
              </a:rPr>
              <a:t> </a:t>
            </a:r>
            <a:r>
              <a:rPr lang="en-US" sz="2000" i="0" dirty="0" err="1">
                <a:solidFill>
                  <a:srgbClr val="212529"/>
                </a:solidFill>
                <a:effectLst/>
              </a:rPr>
              <a:t>bolilor</a:t>
            </a:r>
            <a:r>
              <a:rPr lang="en-US" sz="2000" i="0" dirty="0">
                <a:solidFill>
                  <a:srgbClr val="212529"/>
                </a:solidFill>
                <a:effectLst/>
              </a:rPr>
              <a:t> </a:t>
            </a:r>
            <a:r>
              <a:rPr lang="en-US" sz="2000" i="0" dirty="0" err="1">
                <a:solidFill>
                  <a:srgbClr val="212529"/>
                </a:solidFill>
                <a:effectLst/>
              </a:rPr>
              <a:t>infecțioase</a:t>
            </a:r>
            <a:r>
              <a:rPr lang="en-US" sz="2000" i="0" dirty="0">
                <a:solidFill>
                  <a:srgbClr val="212529"/>
                </a:solidFill>
                <a:effectLst/>
              </a:rPr>
              <a:t>.</a:t>
            </a:r>
          </a:p>
        </p:txBody>
      </p:sp>
    </p:spTree>
    <p:extLst>
      <p:ext uri="{BB962C8B-B14F-4D97-AF65-F5344CB8AC3E}">
        <p14:creationId xmlns:p14="http://schemas.microsoft.com/office/powerpoint/2010/main" val="2044376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56E528E-B1F5-6B8D-7941-B10C6CA7E097}"/>
              </a:ext>
            </a:extLst>
          </p:cNvPr>
          <p:cNvSpPr>
            <a:spLocks noGrp="1"/>
          </p:cNvSpPr>
          <p:nvPr>
            <p:ph type="title"/>
          </p:nvPr>
        </p:nvSpPr>
        <p:spPr/>
        <p:txBody>
          <a:bodyPr/>
          <a:lstStyle/>
          <a:p>
            <a:r>
              <a:rPr lang="en-US" b="1" i="0" u="none" strike="noStrike" dirty="0">
                <a:solidFill>
                  <a:srgbClr val="2B2A2A"/>
                </a:solidFill>
                <a:effectLst/>
                <a:latin typeface="Open Sans" panose="020B0606030504020204" pitchFamily="34" charset="0"/>
                <a:hlinkClick r:id="rId2" tooltip="slide9"/>
              </a:rPr>
              <a:t>It described and controlled diseases of metabolism, such as</a:t>
            </a:r>
            <a:r>
              <a:rPr lang="en-US" b="0" i="0" dirty="0">
                <a:solidFill>
                  <a:srgbClr val="212529"/>
                </a:solidFill>
                <a:effectLst/>
                <a:latin typeface="Open Sans" panose="020B0606030504020204" pitchFamily="34" charset="0"/>
              </a:rPr>
              <a:t> diabetes. </a:t>
            </a:r>
            <a:endParaRPr lang="en-US" dirty="0"/>
          </a:p>
        </p:txBody>
      </p:sp>
      <p:sp>
        <p:nvSpPr>
          <p:cNvPr id="5" name="CasetăText 4">
            <a:extLst>
              <a:ext uri="{FF2B5EF4-FFF2-40B4-BE49-F238E27FC236}">
                <a16:creationId xmlns:a16="http://schemas.microsoft.com/office/drawing/2014/main" id="{6A62E17E-F997-1366-34C1-53E3142B6FCA}"/>
              </a:ext>
            </a:extLst>
          </p:cNvPr>
          <p:cNvSpPr txBox="1"/>
          <p:nvPr/>
        </p:nvSpPr>
        <p:spPr>
          <a:xfrm>
            <a:off x="1028700" y="1859340"/>
            <a:ext cx="10515600" cy="3785652"/>
          </a:xfrm>
          <a:prstGeom prst="rect">
            <a:avLst/>
          </a:prstGeom>
          <a:noFill/>
        </p:spPr>
        <p:txBody>
          <a:bodyPr wrap="square">
            <a:spAutoFit/>
          </a:bodyPr>
          <a:lstStyle/>
          <a:p>
            <a:pPr algn="l">
              <a:spcAft>
                <a:spcPts val="375"/>
              </a:spcAft>
            </a:pPr>
            <a:r>
              <a:rPr lang="en-US" sz="2000" b="1" i="0" dirty="0">
                <a:solidFill>
                  <a:srgbClr val="212529"/>
                </a:solidFill>
                <a:effectLst/>
                <a:latin typeface="Open Sans" panose="020B0606030504020204" pitchFamily="34" charset="0"/>
              </a:rPr>
              <a:t>• </a:t>
            </a:r>
            <a:r>
              <a:rPr lang="en-US" sz="2000" b="1" i="0" dirty="0">
                <a:solidFill>
                  <a:srgbClr val="212529"/>
                </a:solidFill>
                <a:effectLst/>
              </a:rPr>
              <a:t>Biofizica a </a:t>
            </a:r>
            <a:r>
              <a:rPr lang="en-US" sz="2000" b="1" i="0" dirty="0" err="1">
                <a:solidFill>
                  <a:srgbClr val="212529"/>
                </a:solidFill>
                <a:effectLst/>
              </a:rPr>
              <a:t>furnizat</a:t>
            </a:r>
            <a:r>
              <a:rPr lang="en-US" sz="2000" b="1" i="0" dirty="0">
                <a:solidFill>
                  <a:srgbClr val="212529"/>
                </a:solidFill>
                <a:effectLst/>
              </a:rPr>
              <a:t> </a:t>
            </a:r>
            <a:r>
              <a:rPr lang="en-US" sz="2000" b="1" i="0" dirty="0" err="1">
                <a:solidFill>
                  <a:srgbClr val="212529"/>
                </a:solidFill>
                <a:effectLst/>
              </a:rPr>
              <a:t>atât</a:t>
            </a:r>
            <a:r>
              <a:rPr lang="en-US" sz="2000" b="1" i="0" dirty="0">
                <a:solidFill>
                  <a:srgbClr val="212529"/>
                </a:solidFill>
                <a:effectLst/>
              </a:rPr>
              <a:t> </a:t>
            </a:r>
            <a:r>
              <a:rPr lang="en-US" sz="2000" b="1" i="0" dirty="0" err="1">
                <a:solidFill>
                  <a:srgbClr val="212529"/>
                </a:solidFill>
                <a:effectLst/>
              </a:rPr>
              <a:t>instrumentele</a:t>
            </a:r>
            <a:r>
              <a:rPr lang="en-US" sz="2000" b="1" i="0" dirty="0">
                <a:solidFill>
                  <a:srgbClr val="212529"/>
                </a:solidFill>
                <a:effectLst/>
              </a:rPr>
              <a:t>, </a:t>
            </a:r>
            <a:r>
              <a:rPr lang="en-US" sz="2000" b="1" i="0" dirty="0" err="1">
                <a:solidFill>
                  <a:srgbClr val="212529"/>
                </a:solidFill>
                <a:effectLst/>
              </a:rPr>
              <a:t>cât</a:t>
            </a:r>
            <a:r>
              <a:rPr lang="en-US" sz="2000" b="1" i="0" dirty="0">
                <a:solidFill>
                  <a:srgbClr val="212529"/>
                </a:solidFill>
                <a:effectLst/>
              </a:rPr>
              <a:t> </a:t>
            </a:r>
            <a:r>
              <a:rPr lang="en-US" sz="2000" b="1" i="0" dirty="0" err="1">
                <a:solidFill>
                  <a:srgbClr val="212529"/>
                </a:solidFill>
                <a:effectLst/>
              </a:rPr>
              <a:t>și</a:t>
            </a:r>
            <a:r>
              <a:rPr lang="en-US" sz="2000" b="1" i="0" dirty="0">
                <a:solidFill>
                  <a:srgbClr val="212529"/>
                </a:solidFill>
                <a:effectLst/>
              </a:rPr>
              <a:t> </a:t>
            </a:r>
            <a:r>
              <a:rPr lang="en-US" sz="2000" b="1" i="0" dirty="0" err="1">
                <a:solidFill>
                  <a:srgbClr val="212529"/>
                </a:solidFill>
                <a:effectLst/>
              </a:rPr>
              <a:t>înțelegerea</a:t>
            </a:r>
            <a:r>
              <a:rPr lang="en-US" sz="2000" b="1" i="0" dirty="0">
                <a:solidFill>
                  <a:srgbClr val="212529"/>
                </a:solidFill>
                <a:effectLst/>
              </a:rPr>
              <a:t> </a:t>
            </a:r>
            <a:r>
              <a:rPr lang="en-US" sz="2000" b="1" i="0" dirty="0" err="1">
                <a:solidFill>
                  <a:srgbClr val="212529"/>
                </a:solidFill>
                <a:effectLst/>
              </a:rPr>
              <a:t>pentru</a:t>
            </a:r>
            <a:r>
              <a:rPr lang="en-US" sz="2000" b="1" i="0" dirty="0">
                <a:solidFill>
                  <a:srgbClr val="212529"/>
                </a:solidFill>
                <a:effectLst/>
              </a:rPr>
              <a:t> </a:t>
            </a:r>
            <a:r>
              <a:rPr lang="en-US" sz="2000" b="1" i="0" dirty="0" err="1">
                <a:solidFill>
                  <a:srgbClr val="212529"/>
                </a:solidFill>
                <a:effectLst/>
              </a:rPr>
              <a:t>tratarea</a:t>
            </a:r>
            <a:r>
              <a:rPr lang="en-US" sz="2000" b="1" i="0" dirty="0">
                <a:solidFill>
                  <a:srgbClr val="212529"/>
                </a:solidFill>
                <a:effectLst/>
              </a:rPr>
              <a:t> </a:t>
            </a:r>
            <a:r>
              <a:rPr lang="en-US" sz="2000" b="1" i="0" dirty="0" err="1">
                <a:solidFill>
                  <a:srgbClr val="212529"/>
                </a:solidFill>
                <a:effectLst/>
              </a:rPr>
              <a:t>bolilor</a:t>
            </a:r>
            <a:r>
              <a:rPr lang="en-US" sz="2000" b="1" i="0" dirty="0">
                <a:solidFill>
                  <a:srgbClr val="212529"/>
                </a:solidFill>
                <a:effectLst/>
              </a:rPr>
              <a:t> de </a:t>
            </a:r>
            <a:r>
              <a:rPr lang="en-US" sz="2000" b="1" i="0" dirty="0" err="1">
                <a:solidFill>
                  <a:srgbClr val="212529"/>
                </a:solidFill>
                <a:effectLst/>
              </a:rPr>
              <a:t>creștere</a:t>
            </a:r>
            <a:r>
              <a:rPr lang="en-US" sz="2000" b="1" i="0" dirty="0">
                <a:solidFill>
                  <a:srgbClr val="212529"/>
                </a:solidFill>
                <a:effectLst/>
              </a:rPr>
              <a:t> </a:t>
            </a:r>
            <a:r>
              <a:rPr lang="en-US" sz="2000" b="1" i="0" dirty="0" err="1">
                <a:solidFill>
                  <a:srgbClr val="212529"/>
                </a:solidFill>
                <a:effectLst/>
              </a:rPr>
              <a:t>cunoscute</a:t>
            </a:r>
            <a:r>
              <a:rPr lang="en-US" sz="2000" b="1" i="0" dirty="0">
                <a:solidFill>
                  <a:srgbClr val="212529"/>
                </a:solidFill>
                <a:effectLst/>
              </a:rPr>
              <a:t> sub </a:t>
            </a:r>
            <a:r>
              <a:rPr lang="en-US" sz="2000" b="1" i="0" dirty="0" err="1">
                <a:solidFill>
                  <a:srgbClr val="212529"/>
                </a:solidFill>
                <a:effectLst/>
              </a:rPr>
              <a:t>numele</a:t>
            </a:r>
            <a:r>
              <a:rPr lang="en-US" sz="2000" b="1" i="0" dirty="0">
                <a:solidFill>
                  <a:srgbClr val="212529"/>
                </a:solidFill>
                <a:effectLst/>
              </a:rPr>
              <a:t> de </a:t>
            </a:r>
            <a:r>
              <a:rPr lang="en-US" sz="2000" b="1" i="0" dirty="0" err="1">
                <a:solidFill>
                  <a:srgbClr val="212529"/>
                </a:solidFill>
                <a:effectLst/>
              </a:rPr>
              <a:t>cancere</a:t>
            </a:r>
            <a:r>
              <a:rPr lang="en-US" sz="2000" b="1" i="0" dirty="0">
                <a:solidFill>
                  <a:srgbClr val="212529"/>
                </a:solidFill>
                <a:effectLst/>
              </a:rPr>
              <a:t>.</a:t>
            </a:r>
          </a:p>
          <a:p>
            <a:pPr algn="l">
              <a:spcAft>
                <a:spcPts val="375"/>
              </a:spcAft>
            </a:pPr>
            <a:endParaRPr lang="en-US" sz="2000" b="1" i="0" dirty="0">
              <a:solidFill>
                <a:srgbClr val="212529"/>
              </a:solidFill>
              <a:effectLst/>
            </a:endParaRPr>
          </a:p>
          <a:p>
            <a:pPr algn="l">
              <a:spcAft>
                <a:spcPts val="375"/>
              </a:spcAft>
            </a:pPr>
            <a:r>
              <a:rPr lang="en-US" sz="2000" b="1" i="0" dirty="0">
                <a:solidFill>
                  <a:srgbClr val="212529"/>
                </a:solidFill>
                <a:effectLst/>
              </a:rPr>
              <a:t>• </a:t>
            </a:r>
            <a:r>
              <a:rPr lang="en-US" sz="2000" b="1" i="0" dirty="0" err="1">
                <a:solidFill>
                  <a:srgbClr val="212529"/>
                </a:solidFill>
                <a:effectLst/>
              </a:rPr>
              <a:t>Metodele</a:t>
            </a:r>
            <a:r>
              <a:rPr lang="en-US" sz="2000" b="1" i="0" dirty="0">
                <a:solidFill>
                  <a:srgbClr val="212529"/>
                </a:solidFill>
                <a:effectLst/>
              </a:rPr>
              <a:t> </a:t>
            </a:r>
            <a:r>
              <a:rPr lang="en-US" sz="2000" b="1" i="0" dirty="0" err="1">
                <a:solidFill>
                  <a:srgbClr val="212529"/>
                </a:solidFill>
                <a:effectLst/>
              </a:rPr>
              <a:t>biofizice</a:t>
            </a:r>
            <a:r>
              <a:rPr lang="en-US" sz="2000" b="1" i="0" dirty="0">
                <a:solidFill>
                  <a:srgbClr val="212529"/>
                </a:solidFill>
                <a:effectLst/>
              </a:rPr>
              <a:t> sunt din </a:t>
            </a:r>
            <a:r>
              <a:rPr lang="en-US" sz="2000" b="1" i="0" dirty="0" err="1">
                <a:solidFill>
                  <a:srgbClr val="212529"/>
                </a:solidFill>
                <a:effectLst/>
              </a:rPr>
              <a:t>ce</a:t>
            </a:r>
            <a:r>
              <a:rPr lang="en-US" sz="2000" b="1" i="0" dirty="0">
                <a:solidFill>
                  <a:srgbClr val="212529"/>
                </a:solidFill>
                <a:effectLst/>
              </a:rPr>
              <a:t> </a:t>
            </a:r>
            <a:r>
              <a:rPr lang="en-US" sz="2000" b="1" i="0" dirty="0" err="1">
                <a:solidFill>
                  <a:srgbClr val="212529"/>
                </a:solidFill>
                <a:effectLst/>
              </a:rPr>
              <a:t>în</a:t>
            </a:r>
            <a:r>
              <a:rPr lang="en-US" sz="2000" b="1" i="0" dirty="0">
                <a:solidFill>
                  <a:srgbClr val="212529"/>
                </a:solidFill>
                <a:effectLst/>
              </a:rPr>
              <a:t> </a:t>
            </a:r>
            <a:r>
              <a:rPr lang="en-US" sz="2000" b="1" i="0" dirty="0" err="1">
                <a:solidFill>
                  <a:srgbClr val="212529"/>
                </a:solidFill>
                <a:effectLst/>
              </a:rPr>
              <a:t>ce</a:t>
            </a:r>
            <a:r>
              <a:rPr lang="en-US" sz="2000" b="1" i="0" dirty="0">
                <a:solidFill>
                  <a:srgbClr val="212529"/>
                </a:solidFill>
                <a:effectLst/>
              </a:rPr>
              <a:t> </a:t>
            </a:r>
            <a:r>
              <a:rPr lang="en-US" sz="2000" b="1" i="0" dirty="0" err="1">
                <a:solidFill>
                  <a:srgbClr val="212529"/>
                </a:solidFill>
                <a:effectLst/>
              </a:rPr>
              <a:t>mai</a:t>
            </a:r>
            <a:r>
              <a:rPr lang="en-US" sz="2000" b="1" i="0" dirty="0">
                <a:solidFill>
                  <a:srgbClr val="212529"/>
                </a:solidFill>
                <a:effectLst/>
              </a:rPr>
              <a:t> </a:t>
            </a:r>
            <a:r>
              <a:rPr lang="en-US" sz="2000" b="1" i="0" dirty="0" err="1">
                <a:solidFill>
                  <a:srgbClr val="212529"/>
                </a:solidFill>
                <a:effectLst/>
              </a:rPr>
              <a:t>utilizate</a:t>
            </a:r>
            <a:r>
              <a:rPr lang="en-US" sz="2000" b="1" i="0" dirty="0">
                <a:solidFill>
                  <a:srgbClr val="212529"/>
                </a:solidFill>
                <a:effectLst/>
              </a:rPr>
              <a:t> </a:t>
            </a:r>
            <a:r>
              <a:rPr lang="en-US" sz="2000" b="1" i="0" dirty="0" err="1">
                <a:solidFill>
                  <a:srgbClr val="212529"/>
                </a:solidFill>
                <a:effectLst/>
              </a:rPr>
              <a:t>pentru</a:t>
            </a:r>
            <a:r>
              <a:rPr lang="en-US" sz="2000" b="1" i="0" dirty="0">
                <a:solidFill>
                  <a:srgbClr val="212529"/>
                </a:solidFill>
                <a:effectLst/>
              </a:rPr>
              <a:t> a </a:t>
            </a:r>
            <a:r>
              <a:rPr lang="en-US" sz="2000" b="1" i="0" dirty="0" err="1">
                <a:solidFill>
                  <a:srgbClr val="212529"/>
                </a:solidFill>
                <a:effectLst/>
              </a:rPr>
              <a:t>satisface</a:t>
            </a:r>
            <a:r>
              <a:rPr lang="en-US" sz="2000" b="1" i="0" dirty="0">
                <a:solidFill>
                  <a:srgbClr val="212529"/>
                </a:solidFill>
                <a:effectLst/>
              </a:rPr>
              <a:t> </a:t>
            </a:r>
            <a:r>
              <a:rPr lang="en-US" sz="2000" b="1" i="0" dirty="0" err="1">
                <a:solidFill>
                  <a:srgbClr val="212529"/>
                </a:solidFill>
                <a:effectLst/>
              </a:rPr>
              <a:t>nevoile</a:t>
            </a:r>
            <a:r>
              <a:rPr lang="en-US" sz="2000" b="1" i="0" dirty="0">
                <a:solidFill>
                  <a:srgbClr val="212529"/>
                </a:solidFill>
                <a:effectLst/>
              </a:rPr>
              <a:t> </a:t>
            </a:r>
            <a:r>
              <a:rPr lang="en-US" sz="2000" b="1" i="0" dirty="0" err="1">
                <a:solidFill>
                  <a:srgbClr val="212529"/>
                </a:solidFill>
                <a:effectLst/>
              </a:rPr>
              <a:t>cotidiene</a:t>
            </a:r>
            <a:r>
              <a:rPr lang="en-US" sz="2000" b="1" i="0" dirty="0">
                <a:solidFill>
                  <a:srgbClr val="212529"/>
                </a:solidFill>
                <a:effectLst/>
              </a:rPr>
              <a:t>, de la </a:t>
            </a:r>
            <a:r>
              <a:rPr lang="en-US" sz="2000" b="1" i="0" dirty="0" err="1">
                <a:solidFill>
                  <a:srgbClr val="212529"/>
                </a:solidFill>
                <a:effectLst/>
              </a:rPr>
              <a:t>știința</a:t>
            </a:r>
            <a:r>
              <a:rPr lang="en-US" sz="2000" b="1" i="0" dirty="0">
                <a:solidFill>
                  <a:srgbClr val="212529"/>
                </a:solidFill>
                <a:effectLst/>
              </a:rPr>
              <a:t> </a:t>
            </a:r>
            <a:r>
              <a:rPr lang="en-US" sz="2000" b="1" i="0" dirty="0" err="1">
                <a:solidFill>
                  <a:srgbClr val="212529"/>
                </a:solidFill>
                <a:effectLst/>
              </a:rPr>
              <a:t>criminalistică</a:t>
            </a:r>
            <a:r>
              <a:rPr lang="en-US" sz="2000" b="1" i="0" dirty="0">
                <a:solidFill>
                  <a:srgbClr val="212529"/>
                </a:solidFill>
                <a:effectLst/>
              </a:rPr>
              <a:t> la </a:t>
            </a:r>
            <a:r>
              <a:rPr lang="en-US" sz="2000" b="1" i="0" dirty="0" err="1">
                <a:solidFill>
                  <a:srgbClr val="212529"/>
                </a:solidFill>
                <a:effectLst/>
              </a:rPr>
              <a:t>bioremediere</a:t>
            </a:r>
            <a:r>
              <a:rPr lang="en-US" sz="2000" b="1" i="0" dirty="0">
                <a:solidFill>
                  <a:srgbClr val="212529"/>
                </a:solidFill>
                <a:effectLst/>
              </a:rPr>
              <a:t>.</a:t>
            </a:r>
          </a:p>
          <a:p>
            <a:pPr algn="l">
              <a:spcAft>
                <a:spcPts val="375"/>
              </a:spcAft>
            </a:pPr>
            <a:endParaRPr lang="en-US" sz="2000" b="1" i="0" dirty="0">
              <a:solidFill>
                <a:srgbClr val="212529"/>
              </a:solidFill>
              <a:effectLst/>
            </a:endParaRPr>
          </a:p>
          <a:p>
            <a:pPr algn="l">
              <a:spcAft>
                <a:spcPts val="375"/>
              </a:spcAft>
            </a:pPr>
            <a:r>
              <a:rPr lang="en-US" sz="2000" b="1" i="0" dirty="0">
                <a:solidFill>
                  <a:srgbClr val="212529"/>
                </a:solidFill>
                <a:effectLst/>
              </a:rPr>
              <a:t>• Biofizica ne </a:t>
            </a:r>
            <a:r>
              <a:rPr lang="en-US" sz="2000" b="1" i="0" dirty="0" err="1">
                <a:solidFill>
                  <a:srgbClr val="212529"/>
                </a:solidFill>
                <a:effectLst/>
              </a:rPr>
              <a:t>oferă</a:t>
            </a:r>
            <a:r>
              <a:rPr lang="en-US" sz="2000" b="1" i="0" dirty="0">
                <a:solidFill>
                  <a:srgbClr val="212529"/>
                </a:solidFill>
                <a:effectLst/>
              </a:rPr>
              <a:t> </a:t>
            </a:r>
            <a:r>
              <a:rPr lang="en-US" sz="2000" b="1" i="0" dirty="0" err="1">
                <a:solidFill>
                  <a:srgbClr val="212529"/>
                </a:solidFill>
                <a:effectLst/>
              </a:rPr>
              <a:t>tehnologii</a:t>
            </a:r>
            <a:r>
              <a:rPr lang="en-US" sz="2000" b="1" i="0" dirty="0">
                <a:solidFill>
                  <a:srgbClr val="212529"/>
                </a:solidFill>
                <a:effectLst/>
              </a:rPr>
              <a:t> de </a:t>
            </a:r>
            <a:r>
              <a:rPr lang="en-US" sz="2000" b="1" i="0" dirty="0" err="1">
                <a:solidFill>
                  <a:srgbClr val="212529"/>
                </a:solidFill>
                <a:effectLst/>
              </a:rPr>
              <a:t>imagistică</a:t>
            </a:r>
            <a:r>
              <a:rPr lang="en-US" sz="2000" b="1" i="0" dirty="0">
                <a:solidFill>
                  <a:srgbClr val="212529"/>
                </a:solidFill>
                <a:effectLst/>
              </a:rPr>
              <a:t> </a:t>
            </a:r>
            <a:r>
              <a:rPr lang="en-US" sz="2000" b="1" i="0" dirty="0" err="1">
                <a:solidFill>
                  <a:srgbClr val="212529"/>
                </a:solidFill>
                <a:effectLst/>
              </a:rPr>
              <a:t>medicală</a:t>
            </a:r>
            <a:r>
              <a:rPr lang="en-US" sz="2000" b="1" i="0" dirty="0">
                <a:solidFill>
                  <a:srgbClr val="212529"/>
                </a:solidFill>
                <a:effectLst/>
              </a:rPr>
              <a:t>, </a:t>
            </a:r>
            <a:r>
              <a:rPr lang="en-US" sz="2000" b="1" i="0" dirty="0" err="1">
                <a:solidFill>
                  <a:srgbClr val="212529"/>
                </a:solidFill>
                <a:effectLst/>
              </a:rPr>
              <a:t>inclusiv</a:t>
            </a:r>
            <a:r>
              <a:rPr lang="en-US" sz="2000" b="1" i="0" dirty="0">
                <a:solidFill>
                  <a:srgbClr val="212529"/>
                </a:solidFill>
                <a:effectLst/>
              </a:rPr>
              <a:t> RMN, </a:t>
            </a:r>
            <a:r>
              <a:rPr lang="en-US" sz="2000" b="1" i="0" dirty="0" err="1">
                <a:solidFill>
                  <a:srgbClr val="212529"/>
                </a:solidFill>
                <a:effectLst/>
              </a:rPr>
              <a:t>scanări</a:t>
            </a:r>
            <a:r>
              <a:rPr lang="en-US" sz="2000" b="1" i="0" dirty="0">
                <a:solidFill>
                  <a:srgbClr val="212529"/>
                </a:solidFill>
                <a:effectLst/>
              </a:rPr>
              <a:t> CAT </a:t>
            </a:r>
            <a:r>
              <a:rPr lang="en-US" sz="2000" b="1" i="0" dirty="0" err="1">
                <a:solidFill>
                  <a:srgbClr val="212529"/>
                </a:solidFill>
                <a:effectLst/>
              </a:rPr>
              <a:t>și</a:t>
            </a:r>
            <a:r>
              <a:rPr lang="en-US" sz="2000" b="1" i="0" dirty="0">
                <a:solidFill>
                  <a:srgbClr val="212529"/>
                </a:solidFill>
                <a:effectLst/>
              </a:rPr>
              <a:t> </a:t>
            </a:r>
            <a:r>
              <a:rPr lang="en-US" sz="2000" b="1" i="0" dirty="0" err="1">
                <a:solidFill>
                  <a:srgbClr val="212529"/>
                </a:solidFill>
                <a:effectLst/>
              </a:rPr>
              <a:t>sonograme</a:t>
            </a:r>
            <a:r>
              <a:rPr lang="en-US" sz="2000" b="1" i="0" dirty="0">
                <a:solidFill>
                  <a:srgbClr val="212529"/>
                </a:solidFill>
                <a:effectLst/>
              </a:rPr>
              <a:t> </a:t>
            </a:r>
            <a:r>
              <a:rPr lang="en-US" sz="2000" b="1" i="0" dirty="0" err="1">
                <a:solidFill>
                  <a:srgbClr val="212529"/>
                </a:solidFill>
                <a:effectLst/>
              </a:rPr>
              <a:t>pentru</a:t>
            </a:r>
            <a:r>
              <a:rPr lang="en-US" sz="2000" b="1" i="0" dirty="0">
                <a:solidFill>
                  <a:srgbClr val="212529"/>
                </a:solidFill>
                <a:effectLst/>
              </a:rPr>
              <a:t> </a:t>
            </a:r>
            <a:r>
              <a:rPr lang="en-US" sz="2000" b="1" i="0" dirty="0" err="1">
                <a:solidFill>
                  <a:srgbClr val="212529"/>
                </a:solidFill>
                <a:effectLst/>
              </a:rPr>
              <a:t>diagnosticarea</a:t>
            </a:r>
            <a:r>
              <a:rPr lang="en-US" sz="2000" b="1" i="0" dirty="0">
                <a:solidFill>
                  <a:srgbClr val="212529"/>
                </a:solidFill>
                <a:effectLst/>
              </a:rPr>
              <a:t> </a:t>
            </a:r>
            <a:r>
              <a:rPr lang="en-US" sz="2000" b="1" i="0" dirty="0" err="1">
                <a:solidFill>
                  <a:srgbClr val="212529"/>
                </a:solidFill>
                <a:effectLst/>
              </a:rPr>
              <a:t>bolilor</a:t>
            </a:r>
            <a:r>
              <a:rPr lang="en-US" sz="2000" b="1" i="0" dirty="0">
                <a:solidFill>
                  <a:srgbClr val="212529"/>
                </a:solidFill>
                <a:effectLst/>
              </a:rPr>
              <a:t>.</a:t>
            </a:r>
          </a:p>
          <a:p>
            <a:pPr algn="l">
              <a:spcAft>
                <a:spcPts val="375"/>
              </a:spcAft>
            </a:pPr>
            <a:endParaRPr lang="en-US" sz="2000" b="1" i="0" dirty="0">
              <a:solidFill>
                <a:srgbClr val="212529"/>
              </a:solidFill>
              <a:effectLst/>
            </a:endParaRPr>
          </a:p>
          <a:p>
            <a:pPr algn="l">
              <a:spcAft>
                <a:spcPts val="375"/>
              </a:spcAft>
            </a:pPr>
            <a:r>
              <a:rPr lang="en-US" sz="2000" b="1" i="0" dirty="0">
                <a:solidFill>
                  <a:srgbClr val="212529"/>
                </a:solidFill>
                <a:effectLst/>
              </a:rPr>
              <a:t>• </a:t>
            </a:r>
            <a:r>
              <a:rPr lang="en-US" sz="2000" b="1" i="0" dirty="0" err="1">
                <a:solidFill>
                  <a:srgbClr val="212529"/>
                </a:solidFill>
                <a:effectLst/>
              </a:rPr>
              <a:t>Oferă</a:t>
            </a:r>
            <a:r>
              <a:rPr lang="en-US" sz="2000" b="1" i="0" dirty="0">
                <a:solidFill>
                  <a:srgbClr val="212529"/>
                </a:solidFill>
                <a:effectLst/>
              </a:rPr>
              <a:t> </a:t>
            </a:r>
            <a:r>
              <a:rPr lang="en-US" sz="2000" b="1" i="0" dirty="0" err="1">
                <a:solidFill>
                  <a:srgbClr val="212529"/>
                </a:solidFill>
                <a:effectLst/>
              </a:rPr>
              <a:t>metode</a:t>
            </a:r>
            <a:r>
              <a:rPr lang="en-US" sz="2000" b="1" i="0" dirty="0">
                <a:solidFill>
                  <a:srgbClr val="212529"/>
                </a:solidFill>
                <a:effectLst/>
              </a:rPr>
              <a:t> de </a:t>
            </a:r>
            <a:r>
              <a:rPr lang="en-US" sz="2000" b="1" i="0" dirty="0" err="1">
                <a:solidFill>
                  <a:srgbClr val="212529"/>
                </a:solidFill>
                <a:effectLst/>
              </a:rPr>
              <a:t>tratament</a:t>
            </a:r>
            <a:r>
              <a:rPr lang="en-US" sz="2000" b="1" i="0" dirty="0">
                <a:solidFill>
                  <a:srgbClr val="212529"/>
                </a:solidFill>
                <a:effectLst/>
              </a:rPr>
              <a:t> care </a:t>
            </a:r>
            <a:r>
              <a:rPr lang="en-US" sz="2000" b="1" i="0" dirty="0" err="1">
                <a:solidFill>
                  <a:srgbClr val="212529"/>
                </a:solidFill>
                <a:effectLst/>
              </a:rPr>
              <a:t>salvează</a:t>
            </a:r>
            <a:r>
              <a:rPr lang="en-US" sz="2000" b="1" i="0" dirty="0">
                <a:solidFill>
                  <a:srgbClr val="212529"/>
                </a:solidFill>
                <a:effectLst/>
              </a:rPr>
              <a:t> </a:t>
            </a:r>
            <a:r>
              <a:rPr lang="en-US" sz="2000" b="1" i="0" dirty="0" err="1">
                <a:solidFill>
                  <a:srgbClr val="212529"/>
                </a:solidFill>
                <a:effectLst/>
              </a:rPr>
              <a:t>vieți</a:t>
            </a:r>
            <a:r>
              <a:rPr lang="en-US" sz="2000" b="1" i="0" dirty="0">
                <a:solidFill>
                  <a:srgbClr val="212529"/>
                </a:solidFill>
                <a:effectLst/>
              </a:rPr>
              <a:t>, cum </a:t>
            </a:r>
            <a:r>
              <a:rPr lang="en-US" sz="2000" b="1" i="0" dirty="0" err="1">
                <a:solidFill>
                  <a:srgbClr val="212529"/>
                </a:solidFill>
                <a:effectLst/>
              </a:rPr>
              <a:t>ar</a:t>
            </a:r>
            <a:r>
              <a:rPr lang="en-US" sz="2000" b="1" i="0" dirty="0">
                <a:solidFill>
                  <a:srgbClr val="212529"/>
                </a:solidFill>
                <a:effectLst/>
              </a:rPr>
              <a:t> fi </a:t>
            </a:r>
            <a:r>
              <a:rPr lang="en-US" sz="2000" b="1" i="0" dirty="0" err="1">
                <a:solidFill>
                  <a:srgbClr val="212529"/>
                </a:solidFill>
                <a:effectLst/>
              </a:rPr>
              <a:t>dializa</a:t>
            </a:r>
            <a:r>
              <a:rPr lang="en-US" sz="2000" b="1" i="0" dirty="0">
                <a:solidFill>
                  <a:srgbClr val="212529"/>
                </a:solidFill>
                <a:effectLst/>
              </a:rPr>
              <a:t> </a:t>
            </a:r>
            <a:r>
              <a:rPr lang="en-US" sz="2000" b="1" i="0" dirty="0" err="1">
                <a:solidFill>
                  <a:srgbClr val="212529"/>
                </a:solidFill>
                <a:effectLst/>
              </a:rPr>
              <a:t>renală</a:t>
            </a:r>
            <a:r>
              <a:rPr lang="en-US" sz="2000" b="1" i="0" dirty="0">
                <a:solidFill>
                  <a:srgbClr val="212529"/>
                </a:solidFill>
                <a:effectLst/>
              </a:rPr>
              <a:t>, </a:t>
            </a:r>
            <a:r>
              <a:rPr lang="en-US" sz="2000" b="1" i="0" dirty="0" err="1">
                <a:solidFill>
                  <a:srgbClr val="212529"/>
                </a:solidFill>
                <a:effectLst/>
              </a:rPr>
              <a:t>radioterapia</a:t>
            </a:r>
            <a:r>
              <a:rPr lang="en-US" sz="2000" b="1" i="0" dirty="0">
                <a:solidFill>
                  <a:srgbClr val="212529"/>
                </a:solidFill>
                <a:effectLst/>
              </a:rPr>
              <a:t>, </a:t>
            </a:r>
            <a:r>
              <a:rPr lang="en-US" sz="2000" b="1" i="0" dirty="0" err="1">
                <a:solidFill>
                  <a:srgbClr val="212529"/>
                </a:solidFill>
                <a:effectLst/>
              </a:rPr>
              <a:t>defibrilatoarele</a:t>
            </a:r>
            <a:r>
              <a:rPr lang="en-US" sz="2000" b="1" i="0" dirty="0">
                <a:solidFill>
                  <a:srgbClr val="212529"/>
                </a:solidFill>
                <a:effectLst/>
              </a:rPr>
              <a:t> </a:t>
            </a:r>
            <a:r>
              <a:rPr lang="en-US" sz="2000" b="1" i="0" dirty="0" err="1">
                <a:solidFill>
                  <a:srgbClr val="212529"/>
                </a:solidFill>
                <a:effectLst/>
              </a:rPr>
              <a:t>cardiace</a:t>
            </a:r>
            <a:r>
              <a:rPr lang="en-US" sz="2000" b="1" i="0" dirty="0">
                <a:solidFill>
                  <a:srgbClr val="212529"/>
                </a:solidFill>
                <a:effectLst/>
              </a:rPr>
              <a:t> </a:t>
            </a:r>
            <a:r>
              <a:rPr lang="en-US" sz="2000" b="1" i="0" dirty="0" err="1">
                <a:solidFill>
                  <a:srgbClr val="212529"/>
                </a:solidFill>
                <a:effectLst/>
              </a:rPr>
              <a:t>și</a:t>
            </a:r>
            <a:r>
              <a:rPr lang="en-US" sz="2000" b="1" i="0" dirty="0">
                <a:solidFill>
                  <a:srgbClr val="212529"/>
                </a:solidFill>
                <a:effectLst/>
              </a:rPr>
              <a:t> </a:t>
            </a:r>
            <a:r>
              <a:rPr lang="en-US" sz="2000" b="1" i="0" dirty="0" err="1">
                <a:solidFill>
                  <a:srgbClr val="212529"/>
                </a:solidFill>
                <a:effectLst/>
              </a:rPr>
              <a:t>stimulatoarele</a:t>
            </a:r>
            <a:r>
              <a:rPr lang="en-US" sz="2000" b="1" i="0" dirty="0">
                <a:solidFill>
                  <a:srgbClr val="212529"/>
                </a:solidFill>
                <a:effectLst/>
              </a:rPr>
              <a:t> </a:t>
            </a:r>
            <a:r>
              <a:rPr lang="en-US" sz="2000" b="1" i="0" dirty="0" err="1">
                <a:solidFill>
                  <a:srgbClr val="212529"/>
                </a:solidFill>
                <a:effectLst/>
              </a:rPr>
              <a:t>cardiace</a:t>
            </a:r>
            <a:r>
              <a:rPr lang="en-US" sz="2000" b="1" i="0" dirty="0">
                <a:solidFill>
                  <a:srgbClr val="212529"/>
                </a:solidFill>
                <a:effectLst/>
              </a:rPr>
              <a:t>.</a:t>
            </a:r>
          </a:p>
        </p:txBody>
      </p:sp>
    </p:spTree>
    <p:extLst>
      <p:ext uri="{BB962C8B-B14F-4D97-AF65-F5344CB8AC3E}">
        <p14:creationId xmlns:p14="http://schemas.microsoft.com/office/powerpoint/2010/main" val="783293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DBA45C9-CF9A-7F0F-4498-74FE792A77C7}"/>
              </a:ext>
            </a:extLst>
          </p:cNvPr>
          <p:cNvSpPr>
            <a:spLocks noGrp="1"/>
          </p:cNvSpPr>
          <p:nvPr>
            <p:ph type="title"/>
          </p:nvPr>
        </p:nvSpPr>
        <p:spPr/>
        <p:txBody>
          <a:bodyPr>
            <a:normAutofit fontScale="90000"/>
          </a:bodyPr>
          <a:lstStyle/>
          <a:p>
            <a:r>
              <a:rPr lang="en-US" b="1" i="0" u="none" strike="noStrike" dirty="0">
                <a:solidFill>
                  <a:srgbClr val="2B2A2A"/>
                </a:solidFill>
                <a:effectLst/>
                <a:latin typeface="Open Sans" panose="020B0606030504020204" pitchFamily="34" charset="0"/>
                <a:hlinkClick r:id="rId2" tooltip="slide10"/>
              </a:rPr>
              <a:t>Biophysicists invented instruments for detecting, purifying,</a:t>
            </a:r>
            <a:r>
              <a:rPr lang="en-US" b="0" i="0" dirty="0">
                <a:solidFill>
                  <a:srgbClr val="212529"/>
                </a:solidFill>
                <a:effectLst/>
                <a:latin typeface="Open Sans" panose="020B0606030504020204" pitchFamily="34" charset="0"/>
              </a:rPr>
              <a:t> imaging, and manipulating chemicals and materials. </a:t>
            </a:r>
            <a:endParaRPr lang="en-US" dirty="0"/>
          </a:p>
        </p:txBody>
      </p:sp>
      <p:sp>
        <p:nvSpPr>
          <p:cNvPr id="5" name="CasetăText 4">
            <a:extLst>
              <a:ext uri="{FF2B5EF4-FFF2-40B4-BE49-F238E27FC236}">
                <a16:creationId xmlns:a16="http://schemas.microsoft.com/office/drawing/2014/main" id="{C14B4238-4975-3831-E1C5-388A294F70F8}"/>
              </a:ext>
            </a:extLst>
          </p:cNvPr>
          <p:cNvSpPr txBox="1"/>
          <p:nvPr/>
        </p:nvSpPr>
        <p:spPr>
          <a:xfrm>
            <a:off x="1009650" y="2136339"/>
            <a:ext cx="9886950" cy="2554545"/>
          </a:xfrm>
          <a:prstGeom prst="rect">
            <a:avLst/>
          </a:prstGeom>
          <a:noFill/>
        </p:spPr>
        <p:txBody>
          <a:bodyPr wrap="square">
            <a:spAutoFit/>
          </a:bodyPr>
          <a:lstStyle/>
          <a:p>
            <a:r>
              <a:rPr lang="en-US" sz="2000" b="1" i="0" dirty="0">
                <a:solidFill>
                  <a:srgbClr val="212529"/>
                </a:solidFill>
                <a:effectLst/>
              </a:rPr>
              <a:t>• Why Is Biophysics Important Right Now? </a:t>
            </a:r>
            <a:endParaRPr lang="ro-RO" sz="2000" b="1" i="0" dirty="0">
              <a:solidFill>
                <a:srgbClr val="212529"/>
              </a:solidFill>
              <a:effectLst/>
            </a:endParaRPr>
          </a:p>
          <a:p>
            <a:endParaRPr lang="ro-RO" sz="2000" b="1" i="0" dirty="0">
              <a:solidFill>
                <a:srgbClr val="212529"/>
              </a:solidFill>
              <a:effectLst/>
            </a:endParaRPr>
          </a:p>
          <a:p>
            <a:r>
              <a:rPr lang="en-US" sz="2000" b="1" i="0" dirty="0">
                <a:solidFill>
                  <a:srgbClr val="212529"/>
                </a:solidFill>
                <a:effectLst/>
              </a:rPr>
              <a:t>• Biofizica </a:t>
            </a:r>
            <a:r>
              <a:rPr lang="en-US" sz="2000" b="1" i="0" dirty="0" err="1">
                <a:solidFill>
                  <a:srgbClr val="212529"/>
                </a:solidFill>
                <a:effectLst/>
              </a:rPr>
              <a:t>descoperă</a:t>
            </a:r>
            <a:r>
              <a:rPr lang="en-US" sz="2000" b="1" i="0" dirty="0">
                <a:solidFill>
                  <a:srgbClr val="212529"/>
                </a:solidFill>
                <a:effectLst/>
              </a:rPr>
              <a:t> cum se pot </a:t>
            </a:r>
            <a:r>
              <a:rPr lang="en-US" sz="2000" b="1" i="0" dirty="0" err="1">
                <a:solidFill>
                  <a:srgbClr val="212529"/>
                </a:solidFill>
                <a:effectLst/>
              </a:rPr>
              <a:t>modifica</a:t>
            </a:r>
            <a:r>
              <a:rPr lang="en-US" sz="2000" b="1" i="0" dirty="0">
                <a:solidFill>
                  <a:srgbClr val="212529"/>
                </a:solidFill>
                <a:effectLst/>
              </a:rPr>
              <a:t> </a:t>
            </a:r>
            <a:r>
              <a:rPr lang="en-US" sz="2000" b="1" i="0" dirty="0" err="1">
                <a:solidFill>
                  <a:srgbClr val="212529"/>
                </a:solidFill>
                <a:effectLst/>
              </a:rPr>
              <a:t>microorganismele</a:t>
            </a:r>
            <a:r>
              <a:rPr lang="en-US" sz="2000" b="1" i="0" dirty="0">
                <a:solidFill>
                  <a:srgbClr val="212529"/>
                </a:solidFill>
                <a:effectLst/>
              </a:rPr>
              <a:t> </a:t>
            </a:r>
            <a:r>
              <a:rPr lang="en-US" sz="2000" b="1" i="0" dirty="0" err="1">
                <a:solidFill>
                  <a:srgbClr val="212529"/>
                </a:solidFill>
                <a:effectLst/>
              </a:rPr>
              <a:t>pentru</a:t>
            </a:r>
            <a:r>
              <a:rPr lang="en-US" sz="2000" b="1" i="0" dirty="0">
                <a:solidFill>
                  <a:srgbClr val="212529"/>
                </a:solidFill>
                <a:effectLst/>
              </a:rPr>
              <a:t> </a:t>
            </a:r>
            <a:r>
              <a:rPr lang="en-US" sz="2000" b="1" i="0" dirty="0" err="1">
                <a:solidFill>
                  <a:srgbClr val="212529"/>
                </a:solidFill>
                <a:effectLst/>
              </a:rPr>
              <a:t>biocombustibil</a:t>
            </a:r>
            <a:r>
              <a:rPr lang="en-US" sz="2000" b="1" i="0" dirty="0">
                <a:solidFill>
                  <a:srgbClr val="212529"/>
                </a:solidFill>
                <a:effectLst/>
              </a:rPr>
              <a:t> (</a:t>
            </a:r>
            <a:r>
              <a:rPr lang="en-US" sz="2000" b="1" i="0" dirty="0" err="1">
                <a:solidFill>
                  <a:srgbClr val="212529"/>
                </a:solidFill>
                <a:effectLst/>
              </a:rPr>
              <a:t>înlocuind</a:t>
            </a:r>
            <a:r>
              <a:rPr lang="en-US" sz="2000" b="1" i="0" dirty="0">
                <a:solidFill>
                  <a:srgbClr val="212529"/>
                </a:solidFill>
                <a:effectLst/>
              </a:rPr>
              <a:t> </a:t>
            </a:r>
            <a:r>
              <a:rPr lang="en-US" sz="2000" b="1" i="0" dirty="0" err="1">
                <a:solidFill>
                  <a:srgbClr val="212529"/>
                </a:solidFill>
                <a:effectLst/>
              </a:rPr>
              <a:t>benzina</a:t>
            </a:r>
            <a:r>
              <a:rPr lang="en-US" sz="2000" b="1" i="0" dirty="0">
                <a:solidFill>
                  <a:srgbClr val="212529"/>
                </a:solidFill>
                <a:effectLst/>
              </a:rPr>
              <a:t> </a:t>
            </a:r>
            <a:r>
              <a:rPr lang="en-US" sz="2000" b="1" i="0" dirty="0" err="1">
                <a:solidFill>
                  <a:srgbClr val="212529"/>
                </a:solidFill>
                <a:effectLst/>
              </a:rPr>
              <a:t>și</a:t>
            </a:r>
            <a:r>
              <a:rPr lang="en-US" sz="2000" b="1" i="0" dirty="0">
                <a:solidFill>
                  <a:srgbClr val="212529"/>
                </a:solidFill>
                <a:effectLst/>
              </a:rPr>
              <a:t> </a:t>
            </a:r>
            <a:r>
              <a:rPr lang="en-US" sz="2000" b="1" i="0" dirty="0" err="1">
                <a:solidFill>
                  <a:srgbClr val="212529"/>
                </a:solidFill>
                <a:effectLst/>
              </a:rPr>
              <a:t>motorina</a:t>
            </a:r>
            <a:r>
              <a:rPr lang="en-US" sz="2000" b="1" i="0" dirty="0">
                <a:solidFill>
                  <a:srgbClr val="212529"/>
                </a:solidFill>
                <a:effectLst/>
              </a:rPr>
              <a:t>) </a:t>
            </a:r>
            <a:r>
              <a:rPr lang="en-US" sz="2000" b="1" i="0" dirty="0" err="1">
                <a:solidFill>
                  <a:srgbClr val="212529"/>
                </a:solidFill>
                <a:effectLst/>
              </a:rPr>
              <a:t>și</a:t>
            </a:r>
            <a:r>
              <a:rPr lang="en-US" sz="2000" b="1" i="0" dirty="0">
                <a:solidFill>
                  <a:srgbClr val="212529"/>
                </a:solidFill>
                <a:effectLst/>
              </a:rPr>
              <a:t> </a:t>
            </a:r>
            <a:r>
              <a:rPr lang="en-US" sz="2000" b="1" i="0" dirty="0" err="1">
                <a:solidFill>
                  <a:srgbClr val="212529"/>
                </a:solidFill>
                <a:effectLst/>
              </a:rPr>
              <a:t>bioelectricitate</a:t>
            </a:r>
            <a:r>
              <a:rPr lang="en-US" sz="2000" b="1" i="0" dirty="0">
                <a:solidFill>
                  <a:srgbClr val="212529"/>
                </a:solidFill>
                <a:effectLst/>
              </a:rPr>
              <a:t> (</a:t>
            </a:r>
            <a:r>
              <a:rPr lang="en-US" sz="2000" b="1" i="0" dirty="0" err="1">
                <a:solidFill>
                  <a:srgbClr val="212529"/>
                </a:solidFill>
                <a:effectLst/>
              </a:rPr>
              <a:t>înlocuind</a:t>
            </a:r>
            <a:r>
              <a:rPr lang="en-US" sz="2000" b="1" i="0" dirty="0">
                <a:solidFill>
                  <a:srgbClr val="212529"/>
                </a:solidFill>
                <a:effectLst/>
              </a:rPr>
              <a:t> </a:t>
            </a:r>
            <a:r>
              <a:rPr lang="en-US" sz="2000" b="1" i="0" dirty="0" err="1">
                <a:solidFill>
                  <a:srgbClr val="212529"/>
                </a:solidFill>
                <a:effectLst/>
              </a:rPr>
              <a:t>produsele</a:t>
            </a:r>
            <a:r>
              <a:rPr lang="en-US" sz="2000" b="1" i="0" dirty="0">
                <a:solidFill>
                  <a:srgbClr val="212529"/>
                </a:solidFill>
                <a:effectLst/>
              </a:rPr>
              <a:t> </a:t>
            </a:r>
            <a:r>
              <a:rPr lang="en-US" sz="2000" b="1" i="0" dirty="0" err="1">
                <a:solidFill>
                  <a:srgbClr val="212529"/>
                </a:solidFill>
                <a:effectLst/>
              </a:rPr>
              <a:t>petroliere</a:t>
            </a:r>
            <a:r>
              <a:rPr lang="en-US" sz="2000" b="1" i="0" dirty="0">
                <a:solidFill>
                  <a:srgbClr val="212529"/>
                </a:solidFill>
                <a:effectLst/>
              </a:rPr>
              <a:t> </a:t>
            </a:r>
            <a:r>
              <a:rPr lang="en-US" sz="2000" b="1" i="0" dirty="0" err="1">
                <a:solidFill>
                  <a:srgbClr val="212529"/>
                </a:solidFill>
                <a:effectLst/>
              </a:rPr>
              <a:t>și</a:t>
            </a:r>
            <a:r>
              <a:rPr lang="en-US" sz="2000" b="1" i="0" dirty="0">
                <a:solidFill>
                  <a:srgbClr val="212529"/>
                </a:solidFill>
                <a:effectLst/>
              </a:rPr>
              <a:t> </a:t>
            </a:r>
            <a:r>
              <a:rPr lang="en-US" sz="2000" b="1" i="0" dirty="0" err="1">
                <a:solidFill>
                  <a:srgbClr val="212529"/>
                </a:solidFill>
                <a:effectLst/>
              </a:rPr>
              <a:t>cărbunele</a:t>
            </a:r>
            <a:r>
              <a:rPr lang="en-US" sz="2000" b="1" i="0" dirty="0">
                <a:solidFill>
                  <a:srgbClr val="212529"/>
                </a:solidFill>
                <a:effectLst/>
              </a:rPr>
              <a:t> </a:t>
            </a:r>
            <a:r>
              <a:rPr lang="en-US" sz="2000" b="1" i="0" dirty="0" err="1">
                <a:solidFill>
                  <a:srgbClr val="212529"/>
                </a:solidFill>
                <a:effectLst/>
              </a:rPr>
              <a:t>pentru</a:t>
            </a:r>
            <a:r>
              <a:rPr lang="en-US" sz="2000" b="1" i="0" dirty="0">
                <a:solidFill>
                  <a:srgbClr val="212529"/>
                </a:solidFill>
                <a:effectLst/>
              </a:rPr>
              <a:t> </a:t>
            </a:r>
            <a:r>
              <a:rPr lang="en-US" sz="2000" b="1" i="0" dirty="0" err="1">
                <a:solidFill>
                  <a:srgbClr val="212529"/>
                </a:solidFill>
                <a:effectLst/>
              </a:rPr>
              <a:t>producerea</a:t>
            </a:r>
            <a:r>
              <a:rPr lang="en-US" sz="2000" b="1" i="0" dirty="0">
                <a:solidFill>
                  <a:srgbClr val="212529"/>
                </a:solidFill>
                <a:effectLst/>
              </a:rPr>
              <a:t> de </a:t>
            </a:r>
            <a:r>
              <a:rPr lang="en-US" sz="2000" b="1" i="0" dirty="0" err="1">
                <a:solidFill>
                  <a:srgbClr val="212529"/>
                </a:solidFill>
                <a:effectLst/>
              </a:rPr>
              <a:t>electricitate</a:t>
            </a:r>
            <a:r>
              <a:rPr lang="en-US" sz="2000" b="1" i="0" dirty="0">
                <a:solidFill>
                  <a:srgbClr val="212529"/>
                </a:solidFill>
                <a:effectLst/>
              </a:rPr>
              <a:t>).</a:t>
            </a:r>
          </a:p>
          <a:p>
            <a:endParaRPr lang="en-US" sz="2000" b="1" dirty="0">
              <a:solidFill>
                <a:srgbClr val="212529"/>
              </a:solidFill>
            </a:endParaRPr>
          </a:p>
          <a:p>
            <a:r>
              <a:rPr lang="en-US" sz="2000" b="1" i="0" dirty="0">
                <a:solidFill>
                  <a:srgbClr val="212529"/>
                </a:solidFill>
                <a:effectLst/>
              </a:rPr>
              <a:t>• Biofizica </a:t>
            </a:r>
            <a:r>
              <a:rPr lang="en-US" sz="2000" b="1" i="0" dirty="0" err="1">
                <a:solidFill>
                  <a:srgbClr val="212529"/>
                </a:solidFill>
                <a:effectLst/>
              </a:rPr>
              <a:t>descoperă</a:t>
            </a:r>
            <a:r>
              <a:rPr lang="en-US" sz="2000" b="1" i="0" dirty="0">
                <a:solidFill>
                  <a:srgbClr val="212529"/>
                </a:solidFill>
                <a:effectLst/>
              </a:rPr>
              <a:t> </a:t>
            </a:r>
            <a:r>
              <a:rPr lang="en-US" sz="2000" b="1" i="0" dirty="0" err="1">
                <a:solidFill>
                  <a:srgbClr val="212529"/>
                </a:solidFill>
                <a:effectLst/>
              </a:rPr>
              <a:t>ciclurile</a:t>
            </a:r>
            <a:r>
              <a:rPr lang="en-US" sz="2000" b="1" i="0" dirty="0">
                <a:solidFill>
                  <a:srgbClr val="212529"/>
                </a:solidFill>
                <a:effectLst/>
              </a:rPr>
              <a:t> </a:t>
            </a:r>
            <a:r>
              <a:rPr lang="en-US" sz="2000" b="1" i="0" dirty="0" err="1">
                <a:solidFill>
                  <a:srgbClr val="212529"/>
                </a:solidFill>
                <a:effectLst/>
              </a:rPr>
              <a:t>biologice</a:t>
            </a:r>
            <a:r>
              <a:rPr lang="en-US" sz="2000" b="1" i="0" dirty="0">
                <a:solidFill>
                  <a:srgbClr val="212529"/>
                </a:solidFill>
                <a:effectLst/>
              </a:rPr>
              <a:t> ale </a:t>
            </a:r>
            <a:r>
              <a:rPr lang="en-US" sz="2000" b="1" i="0" dirty="0" err="1">
                <a:solidFill>
                  <a:srgbClr val="212529"/>
                </a:solidFill>
                <a:effectLst/>
              </a:rPr>
              <a:t>căldurii</a:t>
            </a:r>
            <a:r>
              <a:rPr lang="en-US" sz="2000" b="1" i="0" dirty="0">
                <a:solidFill>
                  <a:srgbClr val="212529"/>
                </a:solidFill>
                <a:effectLst/>
              </a:rPr>
              <a:t>, </a:t>
            </a:r>
            <a:r>
              <a:rPr lang="en-US" sz="2000" b="1" i="0" dirty="0" err="1">
                <a:solidFill>
                  <a:srgbClr val="212529"/>
                </a:solidFill>
                <a:effectLst/>
              </a:rPr>
              <a:t>luminii</a:t>
            </a:r>
            <a:r>
              <a:rPr lang="en-US" sz="2000" b="1" i="0" dirty="0">
                <a:solidFill>
                  <a:srgbClr val="212529"/>
                </a:solidFill>
                <a:effectLst/>
              </a:rPr>
              <a:t>, </a:t>
            </a:r>
            <a:r>
              <a:rPr lang="en-US" sz="2000" b="1" i="0" dirty="0" err="1">
                <a:solidFill>
                  <a:srgbClr val="212529"/>
                </a:solidFill>
                <a:effectLst/>
              </a:rPr>
              <a:t>apei</a:t>
            </a:r>
            <a:r>
              <a:rPr lang="en-US" sz="2000" b="1" i="0" dirty="0">
                <a:solidFill>
                  <a:srgbClr val="212529"/>
                </a:solidFill>
                <a:effectLst/>
              </a:rPr>
              <a:t>, </a:t>
            </a:r>
            <a:r>
              <a:rPr lang="en-US" sz="2000" b="1" i="0" dirty="0" err="1">
                <a:solidFill>
                  <a:srgbClr val="212529"/>
                </a:solidFill>
                <a:effectLst/>
              </a:rPr>
              <a:t>carbonului</a:t>
            </a:r>
            <a:r>
              <a:rPr lang="en-US" sz="2000" b="1" i="0" dirty="0">
                <a:solidFill>
                  <a:srgbClr val="212529"/>
                </a:solidFill>
                <a:effectLst/>
              </a:rPr>
              <a:t>, </a:t>
            </a:r>
            <a:r>
              <a:rPr lang="en-US" sz="2000" b="1" i="0" dirty="0" err="1">
                <a:solidFill>
                  <a:srgbClr val="212529"/>
                </a:solidFill>
                <a:effectLst/>
              </a:rPr>
              <a:t>azotului</a:t>
            </a:r>
            <a:r>
              <a:rPr lang="en-US" sz="2000" b="1" i="0" dirty="0">
                <a:solidFill>
                  <a:srgbClr val="212529"/>
                </a:solidFill>
                <a:effectLst/>
              </a:rPr>
              <a:t>, </a:t>
            </a:r>
            <a:r>
              <a:rPr lang="en-US" sz="2000" b="1" i="0" dirty="0" err="1">
                <a:solidFill>
                  <a:srgbClr val="212529"/>
                </a:solidFill>
                <a:effectLst/>
              </a:rPr>
              <a:t>oxigenului</a:t>
            </a:r>
            <a:r>
              <a:rPr lang="en-US" sz="2000" b="1" i="0" dirty="0">
                <a:solidFill>
                  <a:srgbClr val="212529"/>
                </a:solidFill>
                <a:effectLst/>
              </a:rPr>
              <a:t>, </a:t>
            </a:r>
            <a:r>
              <a:rPr lang="en-US" sz="2000" b="1" i="0" dirty="0" err="1">
                <a:solidFill>
                  <a:srgbClr val="212529"/>
                </a:solidFill>
                <a:effectLst/>
              </a:rPr>
              <a:t>căldurii</a:t>
            </a:r>
            <a:r>
              <a:rPr lang="en-US" sz="2000" b="1" i="0" dirty="0">
                <a:solidFill>
                  <a:srgbClr val="212529"/>
                </a:solidFill>
                <a:effectLst/>
              </a:rPr>
              <a:t> </a:t>
            </a:r>
            <a:r>
              <a:rPr lang="en-US" sz="2000" b="1" i="0" dirty="0" err="1">
                <a:solidFill>
                  <a:srgbClr val="212529"/>
                </a:solidFill>
                <a:effectLst/>
              </a:rPr>
              <a:t>și</a:t>
            </a:r>
            <a:r>
              <a:rPr lang="en-US" sz="2000" b="1" i="0" dirty="0">
                <a:solidFill>
                  <a:srgbClr val="212529"/>
                </a:solidFill>
                <a:effectLst/>
              </a:rPr>
              <a:t> </a:t>
            </a:r>
            <a:r>
              <a:rPr lang="en-US" sz="2000" b="1" i="0" dirty="0" err="1">
                <a:solidFill>
                  <a:srgbClr val="212529"/>
                </a:solidFill>
                <a:effectLst/>
              </a:rPr>
              <a:t>organismelor</a:t>
            </a:r>
            <a:r>
              <a:rPr lang="en-US" sz="2000" b="1" i="0" dirty="0">
                <a:solidFill>
                  <a:srgbClr val="212529"/>
                </a:solidFill>
                <a:effectLst/>
              </a:rPr>
              <a:t> de pe </a:t>
            </a:r>
            <a:r>
              <a:rPr lang="en-US" sz="2000" b="1" i="0" dirty="0" err="1">
                <a:solidFill>
                  <a:srgbClr val="212529"/>
                </a:solidFill>
                <a:effectLst/>
              </a:rPr>
              <a:t>planetă</a:t>
            </a:r>
            <a:r>
              <a:rPr lang="en-US" sz="2000" b="1" i="0" dirty="0">
                <a:solidFill>
                  <a:srgbClr val="212529"/>
                </a:solidFill>
                <a:effectLst/>
              </a:rPr>
              <a:t>.</a:t>
            </a:r>
            <a:endParaRPr lang="en-US" sz="2000" b="1" dirty="0"/>
          </a:p>
        </p:txBody>
      </p:sp>
    </p:spTree>
    <p:extLst>
      <p:ext uri="{BB962C8B-B14F-4D97-AF65-F5344CB8AC3E}">
        <p14:creationId xmlns:p14="http://schemas.microsoft.com/office/powerpoint/2010/main" val="411742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1CF276E-C7D9-587D-2CDA-C48C87E425A0}"/>
              </a:ext>
            </a:extLst>
          </p:cNvPr>
          <p:cNvSpPr>
            <a:spLocks noGrp="1"/>
          </p:cNvSpPr>
          <p:nvPr>
            <p:ph type="title"/>
          </p:nvPr>
        </p:nvSpPr>
        <p:spPr/>
        <p:txBody>
          <a:bodyPr>
            <a:normAutofit/>
          </a:bodyPr>
          <a:lstStyle/>
          <a:p>
            <a:r>
              <a:rPr lang="en-US" b="1" i="0" u="none" strike="noStrike" dirty="0">
                <a:solidFill>
                  <a:srgbClr val="2B2A2A"/>
                </a:solidFill>
                <a:effectLst/>
                <a:latin typeface="Open Sans" panose="020B0606030504020204" pitchFamily="34" charset="0"/>
                <a:hlinkClick r:id="rId2" tooltip="slide11"/>
              </a:rPr>
              <a:t>Biophysics harnesses </a:t>
            </a:r>
            <a:r>
              <a:rPr lang="en-US" b="1" i="0" u="none" strike="noStrike" dirty="0" err="1">
                <a:solidFill>
                  <a:srgbClr val="2B2A2A"/>
                </a:solidFill>
                <a:effectLst/>
                <a:latin typeface="Open Sans" panose="020B0606030504020204" pitchFamily="34" charset="0"/>
                <a:hlinkClick r:id="rId2" tooltip="slide11"/>
              </a:rPr>
              <a:t>valorifica</a:t>
            </a:r>
            <a:r>
              <a:rPr lang="en-US" b="1" i="0" u="none" strike="noStrike" dirty="0">
                <a:solidFill>
                  <a:srgbClr val="2B2A2A"/>
                </a:solidFill>
                <a:effectLst/>
                <a:latin typeface="Open Sans" panose="020B0606030504020204" pitchFamily="34" charset="0"/>
                <a:hlinkClick r:id="rId2" tooltip="slide11"/>
              </a:rPr>
              <a:t> microorganisms to clean our water and</a:t>
            </a:r>
            <a:r>
              <a:rPr lang="en-US" b="0" i="0" dirty="0">
                <a:solidFill>
                  <a:srgbClr val="212529"/>
                </a:solidFill>
                <a:effectLst/>
                <a:latin typeface="Open Sans" panose="020B0606030504020204" pitchFamily="34" charset="0"/>
              </a:rPr>
              <a:t> to produce lifesaving drugs</a:t>
            </a:r>
            <a:endParaRPr lang="en-US" dirty="0"/>
          </a:p>
        </p:txBody>
      </p:sp>
      <p:sp>
        <p:nvSpPr>
          <p:cNvPr id="5" name="CasetăText 4">
            <a:extLst>
              <a:ext uri="{FF2B5EF4-FFF2-40B4-BE49-F238E27FC236}">
                <a16:creationId xmlns:a16="http://schemas.microsoft.com/office/drawing/2014/main" id="{67EB85F3-D422-C00C-4F2A-ADE7A8AF0155}"/>
              </a:ext>
            </a:extLst>
          </p:cNvPr>
          <p:cNvSpPr txBox="1"/>
          <p:nvPr/>
        </p:nvSpPr>
        <p:spPr>
          <a:xfrm>
            <a:off x="1028700" y="2296855"/>
            <a:ext cx="10515600" cy="4196020"/>
          </a:xfrm>
          <a:prstGeom prst="rect">
            <a:avLst/>
          </a:prstGeom>
          <a:noFill/>
        </p:spPr>
        <p:txBody>
          <a:bodyPr wrap="square">
            <a:spAutoFit/>
          </a:bodyPr>
          <a:lstStyle/>
          <a:p>
            <a:pPr algn="l">
              <a:spcAft>
                <a:spcPts val="375"/>
              </a:spcAft>
            </a:pP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Instrumentație</a:t>
            </a:r>
            <a:r>
              <a:rPr lang="en-US" sz="2000" i="0" dirty="0">
                <a:solidFill>
                  <a:srgbClr val="212529"/>
                </a:solidFill>
                <a:effectLst/>
                <a:latin typeface="Open Sans" panose="020B0606030504020204" pitchFamily="34" charset="0"/>
              </a:rPr>
              <a:t> ȘI Metode </a:t>
            </a:r>
            <a:r>
              <a:rPr lang="en-US" sz="2000" i="0" dirty="0" err="1">
                <a:solidFill>
                  <a:srgbClr val="212529"/>
                </a:solidFill>
                <a:effectLst/>
                <a:latin typeface="Open Sans" panose="020B0606030504020204" pitchFamily="34" charset="0"/>
              </a:rPr>
              <a:t>Biofizice</a:t>
            </a:r>
            <a:endParaRPr lang="ro-RO" sz="2000" i="0" dirty="0">
              <a:solidFill>
                <a:srgbClr val="212529"/>
              </a:solidFill>
              <a:effectLst/>
              <a:latin typeface="Open Sans" panose="020B0606030504020204" pitchFamily="34" charset="0"/>
            </a:endParaRPr>
          </a:p>
          <a:p>
            <a:pPr algn="l">
              <a:spcAft>
                <a:spcPts val="375"/>
              </a:spcAft>
            </a:pPr>
            <a:endParaRPr lang="ro-RO" sz="2000" i="0" dirty="0">
              <a:solidFill>
                <a:srgbClr val="212529"/>
              </a:solidFill>
              <a:effectLst/>
              <a:latin typeface="Open Sans" panose="020B0606030504020204" pitchFamily="34" charset="0"/>
            </a:endParaRPr>
          </a:p>
          <a:p>
            <a:pPr algn="l">
              <a:spcAft>
                <a:spcPts val="375"/>
              </a:spcAft>
            </a:pP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Sistemele</a:t>
            </a:r>
            <a:r>
              <a:rPr lang="en-US" sz="2000" i="0" dirty="0">
                <a:solidFill>
                  <a:srgbClr val="212529"/>
                </a:solidFill>
                <a:effectLst/>
                <a:latin typeface="Open Sans" panose="020B0606030504020204" pitchFamily="34" charset="0"/>
              </a:rPr>
              <a:t> de </a:t>
            </a:r>
            <a:r>
              <a:rPr lang="en-US" sz="2000" i="0" dirty="0" err="1">
                <a:solidFill>
                  <a:srgbClr val="212529"/>
                </a:solidFill>
                <a:effectLst/>
                <a:latin typeface="Open Sans" panose="020B0606030504020204" pitchFamily="34" charset="0"/>
              </a:rPr>
              <a:t>măsurare</a:t>
            </a:r>
            <a:r>
              <a:rPr lang="en-US" sz="2000" i="0" dirty="0">
                <a:solidFill>
                  <a:srgbClr val="212529"/>
                </a:solidFill>
                <a:effectLst/>
                <a:latin typeface="Open Sans" panose="020B0606030504020204" pitchFamily="34" charset="0"/>
              </a:rPr>
              <a:t> sunt </a:t>
            </a:r>
            <a:r>
              <a:rPr lang="en-US" sz="2000" i="0" dirty="0" err="1">
                <a:solidFill>
                  <a:srgbClr val="212529"/>
                </a:solidFill>
                <a:effectLst/>
                <a:latin typeface="Open Sans" panose="020B0606030504020204" pitchFamily="34" charset="0"/>
              </a:rPr>
              <a:t>utilizate</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pentru</a:t>
            </a:r>
            <a:r>
              <a:rPr lang="en-US" sz="2000" i="0" dirty="0">
                <a:solidFill>
                  <a:srgbClr val="212529"/>
                </a:solidFill>
                <a:effectLst/>
                <a:latin typeface="Open Sans" panose="020B0606030504020204" pitchFamily="34" charset="0"/>
              </a:rPr>
              <a:t> a </a:t>
            </a:r>
            <a:r>
              <a:rPr lang="en-US" sz="2000" i="0" dirty="0" err="1">
                <a:solidFill>
                  <a:srgbClr val="212529"/>
                </a:solidFill>
                <a:effectLst/>
                <a:latin typeface="Open Sans" panose="020B0606030504020204" pitchFamily="34" charset="0"/>
              </a:rPr>
              <a:t>furniza</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informații</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cantitative</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despre</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parametrii</a:t>
            </a:r>
            <a:r>
              <a:rPr lang="en-US" sz="2000" i="0" dirty="0">
                <a:solidFill>
                  <a:srgbClr val="212529"/>
                </a:solidFill>
                <a:effectLst/>
                <a:latin typeface="Open Sans" panose="020B0606030504020204" pitchFamily="34" charset="0"/>
              </a:rPr>
              <a:t> de </a:t>
            </a:r>
            <a:r>
              <a:rPr lang="en-US" sz="2000" i="0" dirty="0" err="1">
                <a:solidFill>
                  <a:srgbClr val="212529"/>
                </a:solidFill>
                <a:effectLst/>
                <a:latin typeface="Open Sans" panose="020B0606030504020204" pitchFamily="34" charset="0"/>
              </a:rPr>
              <a:t>importanță</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biologică</a:t>
            </a:r>
            <a:r>
              <a:rPr lang="en-US" sz="2000" i="0" dirty="0">
                <a:solidFill>
                  <a:srgbClr val="212529"/>
                </a:solidFill>
                <a:effectLst/>
                <a:latin typeface="Open Sans" panose="020B0606030504020204" pitchFamily="34" charset="0"/>
              </a:rPr>
              <a:t>.</a:t>
            </a:r>
            <a:endParaRPr lang="ro-RO" sz="2000" i="0" dirty="0">
              <a:solidFill>
                <a:srgbClr val="212529"/>
              </a:solidFill>
              <a:effectLst/>
              <a:latin typeface="Open Sans" panose="020B0606030504020204" pitchFamily="34" charset="0"/>
            </a:endParaRPr>
          </a:p>
          <a:p>
            <a:pPr algn="l">
              <a:spcAft>
                <a:spcPts val="375"/>
              </a:spcAft>
            </a:pPr>
            <a:endParaRPr lang="ro-RO" sz="2000" i="0" dirty="0">
              <a:solidFill>
                <a:srgbClr val="212529"/>
              </a:solidFill>
              <a:effectLst/>
              <a:latin typeface="Open Sans" panose="020B0606030504020204" pitchFamily="34" charset="0"/>
            </a:endParaRPr>
          </a:p>
          <a:p>
            <a:pPr algn="l">
              <a:spcAft>
                <a:spcPts val="375"/>
              </a:spcAft>
            </a:pP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Acești</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parametri</a:t>
            </a:r>
            <a:r>
              <a:rPr lang="en-US" sz="2000" i="0" dirty="0">
                <a:solidFill>
                  <a:srgbClr val="212529"/>
                </a:solidFill>
                <a:effectLst/>
                <a:latin typeface="Open Sans" panose="020B0606030504020204" pitchFamily="34" charset="0"/>
              </a:rPr>
              <a:t> pot include </a:t>
            </a:r>
            <a:r>
              <a:rPr lang="en-US" sz="2000" i="0" dirty="0" err="1">
                <a:solidFill>
                  <a:srgbClr val="212529"/>
                </a:solidFill>
                <a:effectLst/>
                <a:latin typeface="Open Sans" panose="020B0606030504020204" pitchFamily="34" charset="0"/>
              </a:rPr>
              <a:t>biopotențiale</a:t>
            </a:r>
            <a:r>
              <a:rPr lang="en-US" sz="2000" i="0" dirty="0">
                <a:solidFill>
                  <a:srgbClr val="212529"/>
                </a:solidFill>
                <a:effectLst/>
                <a:latin typeface="Open Sans" panose="020B0606030504020204" pitchFamily="34" charset="0"/>
              </a:rPr>
              <a:t> din </a:t>
            </a:r>
            <a:r>
              <a:rPr lang="en-US" sz="2000" i="0" dirty="0" err="1">
                <a:solidFill>
                  <a:srgbClr val="212529"/>
                </a:solidFill>
                <a:effectLst/>
                <a:latin typeface="Open Sans" panose="020B0606030504020204" pitchFamily="34" charset="0"/>
              </a:rPr>
              <a:t>mușchi</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neuroni</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ochi</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inimă</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sau</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creier</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tensiune</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arterială</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sau</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forțe</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musculare</a:t>
            </a:r>
            <a:r>
              <a:rPr lang="en-US" sz="2000" i="0" dirty="0">
                <a:solidFill>
                  <a:srgbClr val="212529"/>
                </a:solidFill>
                <a:effectLst/>
                <a:latin typeface="Open Sans" panose="020B0606030504020204" pitchFamily="34" charset="0"/>
              </a:rPr>
              <a:t>.</a:t>
            </a:r>
            <a:endParaRPr lang="ro-RO" sz="2000" i="0" dirty="0">
              <a:solidFill>
                <a:srgbClr val="212529"/>
              </a:solidFill>
              <a:effectLst/>
              <a:latin typeface="Open Sans" panose="020B0606030504020204" pitchFamily="34" charset="0"/>
            </a:endParaRPr>
          </a:p>
          <a:p>
            <a:pPr algn="l">
              <a:spcAft>
                <a:spcPts val="375"/>
              </a:spcAft>
            </a:pPr>
            <a:endParaRPr lang="ro-RO" sz="2000" i="0" dirty="0">
              <a:solidFill>
                <a:srgbClr val="212529"/>
              </a:solidFill>
              <a:effectLst/>
              <a:latin typeface="Open Sans" panose="020B0606030504020204" pitchFamily="34" charset="0"/>
            </a:endParaRPr>
          </a:p>
          <a:p>
            <a:pPr algn="l">
              <a:spcAft>
                <a:spcPts val="375"/>
              </a:spcAft>
            </a:pP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Semnalul</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poate</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lua</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diferite</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forme</a:t>
            </a:r>
            <a:r>
              <a:rPr lang="en-US" sz="2000" i="0" dirty="0">
                <a:solidFill>
                  <a:srgbClr val="212529"/>
                </a:solidFill>
                <a:effectLst/>
                <a:latin typeface="Open Sans" panose="020B0606030504020204" pitchFamily="34" charset="0"/>
              </a:rPr>
              <a:t>, cum </a:t>
            </a:r>
            <a:r>
              <a:rPr lang="en-US" sz="2000" i="0" dirty="0" err="1">
                <a:solidFill>
                  <a:srgbClr val="212529"/>
                </a:solidFill>
                <a:effectLst/>
                <a:latin typeface="Open Sans" panose="020B0606030504020204" pitchFamily="34" charset="0"/>
              </a:rPr>
              <a:t>ar</a:t>
            </a:r>
            <a:r>
              <a:rPr lang="en-US" sz="2000" i="0" dirty="0">
                <a:solidFill>
                  <a:srgbClr val="212529"/>
                </a:solidFill>
                <a:effectLst/>
                <a:latin typeface="Open Sans" panose="020B0606030504020204" pitchFamily="34" charset="0"/>
              </a:rPr>
              <a:t> fi </a:t>
            </a:r>
            <a:r>
              <a:rPr lang="en-US" sz="2000" i="0" dirty="0" err="1">
                <a:solidFill>
                  <a:srgbClr val="212529"/>
                </a:solidFill>
                <a:effectLst/>
                <a:latin typeface="Open Sans" panose="020B0606030504020204" pitchFamily="34" charset="0"/>
              </a:rPr>
              <a:t>mecanic</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sau</a:t>
            </a:r>
            <a:r>
              <a:rPr lang="en-US" sz="2000" i="0" dirty="0">
                <a:solidFill>
                  <a:srgbClr val="212529"/>
                </a:solidFill>
                <a:effectLst/>
                <a:latin typeface="Open Sans" panose="020B0606030504020204" pitchFamily="34" charset="0"/>
              </a:rPr>
              <a:t> electric.</a:t>
            </a:r>
            <a:endParaRPr lang="ro-RO" sz="2000" i="0" dirty="0">
              <a:solidFill>
                <a:srgbClr val="212529"/>
              </a:solidFill>
              <a:effectLst/>
              <a:latin typeface="Open Sans" panose="020B0606030504020204" pitchFamily="34" charset="0"/>
            </a:endParaRPr>
          </a:p>
          <a:p>
            <a:pPr algn="l">
              <a:spcAft>
                <a:spcPts val="375"/>
              </a:spcAft>
            </a:pPr>
            <a:endParaRPr lang="ro-RO" sz="2000" i="0" dirty="0">
              <a:solidFill>
                <a:srgbClr val="212529"/>
              </a:solidFill>
              <a:effectLst/>
              <a:latin typeface="Open Sans" panose="020B0606030504020204" pitchFamily="34" charset="0"/>
            </a:endParaRPr>
          </a:p>
          <a:p>
            <a:pPr algn="l">
              <a:spcAft>
                <a:spcPts val="375"/>
              </a:spcAft>
            </a:pP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Semnalele</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electrice</a:t>
            </a:r>
            <a:r>
              <a:rPr lang="en-US" sz="2000" i="0" dirty="0">
                <a:solidFill>
                  <a:srgbClr val="212529"/>
                </a:solidFill>
                <a:effectLst/>
                <a:latin typeface="Open Sans" panose="020B0606030504020204" pitchFamily="34" charset="0"/>
              </a:rPr>
              <a:t> sunt </a:t>
            </a:r>
            <a:r>
              <a:rPr lang="en-US" sz="2000" i="0" dirty="0" err="1">
                <a:solidFill>
                  <a:srgbClr val="212529"/>
                </a:solidFill>
                <a:effectLst/>
                <a:latin typeface="Open Sans" panose="020B0606030504020204" pitchFamily="34" charset="0"/>
              </a:rPr>
              <a:t>cele</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mai</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populare</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și</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trebuie</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tratate</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corespunzător</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pentru</a:t>
            </a:r>
            <a:r>
              <a:rPr lang="en-US" sz="2000" i="0" dirty="0">
                <a:solidFill>
                  <a:srgbClr val="212529"/>
                </a:solidFill>
                <a:effectLst/>
                <a:latin typeface="Open Sans" panose="020B0606030504020204" pitchFamily="34" charset="0"/>
              </a:rPr>
              <a:t> a </a:t>
            </a:r>
            <a:r>
              <a:rPr lang="en-US" sz="2000" i="0" dirty="0" err="1">
                <a:solidFill>
                  <a:srgbClr val="212529"/>
                </a:solidFill>
                <a:effectLst/>
                <a:latin typeface="Open Sans" panose="020B0606030504020204" pitchFamily="34" charset="0"/>
              </a:rPr>
              <a:t>elimina</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semnalele</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nedorite</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și</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amplificate</a:t>
            </a:r>
            <a:r>
              <a:rPr lang="en-US" sz="2000" i="0" dirty="0">
                <a:solidFill>
                  <a:srgbClr val="212529"/>
                </a:solidFill>
                <a:effectLst/>
                <a:latin typeface="Open Sans" panose="020B0606030504020204" pitchFamily="34" charset="0"/>
              </a:rPr>
              <a:t> </a:t>
            </a:r>
            <a:r>
              <a:rPr lang="en-US" sz="2000" i="0" dirty="0" err="1">
                <a:solidFill>
                  <a:srgbClr val="212529"/>
                </a:solidFill>
                <a:effectLst/>
                <a:latin typeface="Open Sans" panose="020B0606030504020204" pitchFamily="34" charset="0"/>
              </a:rPr>
              <a:t>pentru</a:t>
            </a:r>
            <a:r>
              <a:rPr lang="en-US" sz="2000" i="0" dirty="0">
                <a:solidFill>
                  <a:srgbClr val="212529"/>
                </a:solidFill>
                <a:effectLst/>
                <a:latin typeface="Open Sans" panose="020B0606030504020204" pitchFamily="34" charset="0"/>
              </a:rPr>
              <a:t> a fi </a:t>
            </a:r>
            <a:r>
              <a:rPr lang="en-US" sz="2000" i="0" dirty="0" err="1">
                <a:solidFill>
                  <a:srgbClr val="212529"/>
                </a:solidFill>
                <a:effectLst/>
                <a:latin typeface="Open Sans" panose="020B0606030504020204" pitchFamily="34" charset="0"/>
              </a:rPr>
              <a:t>afișate</a:t>
            </a:r>
            <a:r>
              <a:rPr lang="en-US" sz="2000" i="0" dirty="0">
                <a:solidFill>
                  <a:srgbClr val="212529"/>
                </a:solidFill>
                <a:effectLst/>
                <a:latin typeface="Open Sans" panose="020B0606030504020204" pitchFamily="34" charset="0"/>
              </a:rPr>
              <a:t>.</a:t>
            </a:r>
          </a:p>
        </p:txBody>
      </p:sp>
    </p:spTree>
    <p:extLst>
      <p:ext uri="{BB962C8B-B14F-4D97-AF65-F5344CB8AC3E}">
        <p14:creationId xmlns:p14="http://schemas.microsoft.com/office/powerpoint/2010/main" val="902502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0F1E6C3-8D82-30E2-8640-8509D0753E94}"/>
              </a:ext>
            </a:extLst>
          </p:cNvPr>
          <p:cNvSpPr>
            <a:spLocks noGrp="1"/>
          </p:cNvSpPr>
          <p:nvPr>
            <p:ph type="title"/>
          </p:nvPr>
        </p:nvSpPr>
        <p:spPr/>
        <p:txBody>
          <a:bodyPr/>
          <a:lstStyle/>
          <a:p>
            <a:r>
              <a:rPr lang="en-US" b="1" i="0" u="none" strike="noStrike" dirty="0">
                <a:solidFill>
                  <a:srgbClr val="2B2A2A"/>
                </a:solidFill>
                <a:effectLst/>
                <a:latin typeface="Open Sans" panose="020B0606030504020204" pitchFamily="34" charset="0"/>
                <a:hlinkClick r:id="rId2" tooltip="slide12"/>
              </a:rPr>
              <a:t>Examples of Electric Signals</a:t>
            </a:r>
            <a:r>
              <a:rPr lang="en-US" b="0" i="0" dirty="0">
                <a:solidFill>
                  <a:srgbClr val="212529"/>
                </a:solidFill>
                <a:effectLst/>
                <a:latin typeface="Open Sans" panose="020B0606030504020204" pitchFamily="34" charset="0"/>
              </a:rPr>
              <a:t> </a:t>
            </a:r>
            <a:endParaRPr lang="en-US" dirty="0"/>
          </a:p>
        </p:txBody>
      </p:sp>
      <p:sp>
        <p:nvSpPr>
          <p:cNvPr id="5" name="CasetăText 4">
            <a:extLst>
              <a:ext uri="{FF2B5EF4-FFF2-40B4-BE49-F238E27FC236}">
                <a16:creationId xmlns:a16="http://schemas.microsoft.com/office/drawing/2014/main" id="{3EF45C95-E2E1-4431-2D45-641D3B7EE290}"/>
              </a:ext>
            </a:extLst>
          </p:cNvPr>
          <p:cNvSpPr txBox="1"/>
          <p:nvPr/>
        </p:nvSpPr>
        <p:spPr>
          <a:xfrm>
            <a:off x="628650" y="1690688"/>
            <a:ext cx="11220450" cy="3272691"/>
          </a:xfrm>
          <a:prstGeom prst="rect">
            <a:avLst/>
          </a:prstGeom>
          <a:noFill/>
        </p:spPr>
        <p:txBody>
          <a:bodyPr wrap="square">
            <a:spAutoFit/>
          </a:bodyPr>
          <a:lstStyle/>
          <a:p>
            <a:pPr algn="l">
              <a:spcAft>
                <a:spcPts val="375"/>
              </a:spcAft>
            </a:pPr>
            <a:r>
              <a:rPr lang="en-US" sz="2000" b="1" i="0" dirty="0">
                <a:solidFill>
                  <a:srgbClr val="212529"/>
                </a:solidFill>
                <a:effectLst/>
                <a:latin typeface="Open Sans" panose="020B0606030504020204" pitchFamily="34" charset="0"/>
              </a:rPr>
              <a:t>• Electrical potentials of nerves.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Electrical signals from muscles the electro- myogram. </a:t>
            </a:r>
            <a:endParaRPr lang="ro-RO" sz="2000" b="1" i="0" dirty="0">
              <a:solidFill>
                <a:srgbClr val="212529"/>
              </a:solidFill>
              <a:effectLst/>
              <a:latin typeface="Open Sans" panose="020B0606030504020204" pitchFamily="34" charset="0"/>
            </a:endParaRPr>
          </a:p>
          <a:p>
            <a:pPr algn="l">
              <a:spcAft>
                <a:spcPts val="375"/>
              </a:spcAft>
            </a:pPr>
            <a:endParaRPr lang="ro-RO" sz="2000" b="1" dirty="0">
              <a:solidFill>
                <a:srgbClr val="212529"/>
              </a:solidFill>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Electrical signal from the heart the electro- cardiogram.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Electrical signal from the brain the electro-encephalogram.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Electrical signal from the eye the electro-</a:t>
            </a:r>
            <a:r>
              <a:rPr lang="en-US" sz="2000" b="1" i="0" dirty="0" err="1">
                <a:solidFill>
                  <a:srgbClr val="212529"/>
                </a:solidFill>
                <a:effectLst/>
                <a:latin typeface="Open Sans" panose="020B0606030504020204" pitchFamily="34" charset="0"/>
              </a:rPr>
              <a:t>retinogram</a:t>
            </a:r>
            <a:r>
              <a:rPr lang="en-US" sz="2000" b="1" i="0" dirty="0">
                <a:solidFill>
                  <a:srgbClr val="212529"/>
                </a:solidFill>
                <a:effectLst/>
                <a:latin typeface="Open Sans" panose="020B0606030504020204" pitchFamily="34" charset="0"/>
              </a:rPr>
              <a:t> and the electro </a:t>
            </a:r>
            <a:r>
              <a:rPr lang="en-US" sz="2000" b="1" i="0" dirty="0" err="1">
                <a:solidFill>
                  <a:srgbClr val="212529"/>
                </a:solidFill>
                <a:effectLst/>
                <a:latin typeface="Open Sans" panose="020B0606030504020204" pitchFamily="34" charset="0"/>
              </a:rPr>
              <a:t>oculogram</a:t>
            </a:r>
            <a:r>
              <a:rPr lang="en-US" sz="2000" b="1" i="0" dirty="0">
                <a:solidFill>
                  <a:srgbClr val="212529"/>
                </a:solidFill>
                <a:effectLst/>
                <a:latin typeface="Open Sans" panose="020B0606030504020204" pitchFamily="34" charset="0"/>
              </a:rPr>
              <a:t>.</a:t>
            </a:r>
          </a:p>
        </p:txBody>
      </p:sp>
      <p:pic>
        <p:nvPicPr>
          <p:cNvPr id="6148" name="Picture 4" descr="4+ Thousand Brain Electrical Activity Royalty-Free Images, Stock Photos &amp;  Pictures | Shutterstock">
            <a:extLst>
              <a:ext uri="{FF2B5EF4-FFF2-40B4-BE49-F238E27FC236}">
                <a16:creationId xmlns:a16="http://schemas.microsoft.com/office/drawing/2014/main" id="{B65A0747-849F-185D-C761-90CC9A8CE9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9411" y="2387461"/>
            <a:ext cx="2882900" cy="18123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350+ Electrical Signals Nerves Stock Photos, Pictures ...">
            <a:extLst>
              <a:ext uri="{FF2B5EF4-FFF2-40B4-BE49-F238E27FC236}">
                <a16:creationId xmlns:a16="http://schemas.microsoft.com/office/drawing/2014/main" id="{440DA004-6C2D-BAD0-52F8-C6DAF88FA1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2150" y="487737"/>
            <a:ext cx="17716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ine 7">
            <a:extLst>
              <a:ext uri="{FF2B5EF4-FFF2-40B4-BE49-F238E27FC236}">
                <a16:creationId xmlns:a16="http://schemas.microsoft.com/office/drawing/2014/main" id="{50E71D30-A261-079D-272B-9F80D1E70A31}"/>
              </a:ext>
            </a:extLst>
          </p:cNvPr>
          <p:cNvPicPr>
            <a:picLocks noChangeAspect="1"/>
          </p:cNvPicPr>
          <p:nvPr/>
        </p:nvPicPr>
        <p:blipFill>
          <a:blip r:embed="rId5"/>
          <a:stretch>
            <a:fillRect/>
          </a:stretch>
        </p:blipFill>
        <p:spPr>
          <a:xfrm>
            <a:off x="8849411" y="4896534"/>
            <a:ext cx="2665627" cy="1757828"/>
          </a:xfrm>
          <a:prstGeom prst="rect">
            <a:avLst/>
          </a:prstGeom>
        </p:spPr>
      </p:pic>
    </p:spTree>
    <p:extLst>
      <p:ext uri="{BB962C8B-B14F-4D97-AF65-F5344CB8AC3E}">
        <p14:creationId xmlns:p14="http://schemas.microsoft.com/office/powerpoint/2010/main" val="3811819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021B96A-C10A-379F-4E0E-814FBD51BD5D}"/>
              </a:ext>
            </a:extLst>
          </p:cNvPr>
          <p:cNvSpPr>
            <a:spLocks noGrp="1"/>
          </p:cNvSpPr>
          <p:nvPr>
            <p:ph type="title"/>
          </p:nvPr>
        </p:nvSpPr>
        <p:spPr/>
        <p:txBody>
          <a:bodyPr/>
          <a:lstStyle/>
          <a:p>
            <a:r>
              <a:rPr lang="en-US" b="1" i="0" u="sng" dirty="0">
                <a:solidFill>
                  <a:srgbClr val="2B2A2A"/>
                </a:solidFill>
                <a:effectLst/>
                <a:latin typeface="Open Sans" panose="020B0606030504020204" pitchFamily="34" charset="0"/>
                <a:hlinkClick r:id="rId2" tooltip="slide13"/>
              </a:rPr>
              <a:t>Cardiovascular Instrumentation</a:t>
            </a:r>
            <a:r>
              <a:rPr lang="en-US" b="0" i="0" dirty="0">
                <a:solidFill>
                  <a:srgbClr val="212529"/>
                </a:solidFill>
                <a:effectLst/>
                <a:latin typeface="Open Sans" panose="020B0606030504020204" pitchFamily="34" charset="0"/>
              </a:rPr>
              <a:t> </a:t>
            </a:r>
            <a:endParaRPr lang="en-US" dirty="0"/>
          </a:p>
        </p:txBody>
      </p:sp>
      <p:sp>
        <p:nvSpPr>
          <p:cNvPr id="5" name="CasetăText 4">
            <a:extLst>
              <a:ext uri="{FF2B5EF4-FFF2-40B4-BE49-F238E27FC236}">
                <a16:creationId xmlns:a16="http://schemas.microsoft.com/office/drawing/2014/main" id="{ACDD959B-5E6E-2440-B86D-6F49D85B0494}"/>
              </a:ext>
            </a:extLst>
          </p:cNvPr>
          <p:cNvSpPr txBox="1"/>
          <p:nvPr/>
        </p:nvSpPr>
        <p:spPr>
          <a:xfrm>
            <a:off x="3048000" y="2967335"/>
            <a:ext cx="6096000" cy="2195473"/>
          </a:xfrm>
          <a:prstGeom prst="rect">
            <a:avLst/>
          </a:prstGeom>
          <a:noFill/>
        </p:spPr>
        <p:txBody>
          <a:bodyPr wrap="square">
            <a:spAutoFit/>
          </a:bodyPr>
          <a:lstStyle/>
          <a:p>
            <a:pPr algn="l">
              <a:spcAft>
                <a:spcPts val="375"/>
              </a:spcAft>
            </a:pPr>
            <a:r>
              <a:rPr lang="en-US" sz="2000" b="1" i="0" dirty="0">
                <a:solidFill>
                  <a:srgbClr val="212529"/>
                </a:solidFill>
                <a:effectLst/>
                <a:latin typeface="Open Sans" panose="020B0606030504020204" pitchFamily="34" charset="0"/>
              </a:rPr>
              <a:t>• Bio potentials of the heart.</a:t>
            </a: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Electrodes. </a:t>
            </a: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Amplifiers. </a:t>
            </a: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Patient monitoring. </a:t>
            </a: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Defibrillators. </a:t>
            </a: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Pacemakers.</a:t>
            </a:r>
          </a:p>
        </p:txBody>
      </p:sp>
    </p:spTree>
    <p:extLst>
      <p:ext uri="{BB962C8B-B14F-4D97-AF65-F5344CB8AC3E}">
        <p14:creationId xmlns:p14="http://schemas.microsoft.com/office/powerpoint/2010/main" val="3742833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30D2780-B4B8-8621-8810-6769806109E9}"/>
              </a:ext>
            </a:extLst>
          </p:cNvPr>
          <p:cNvSpPr>
            <a:spLocks noGrp="1"/>
          </p:cNvSpPr>
          <p:nvPr>
            <p:ph type="title"/>
          </p:nvPr>
        </p:nvSpPr>
        <p:spPr/>
        <p:txBody>
          <a:bodyPr/>
          <a:lstStyle/>
          <a:p>
            <a:r>
              <a:rPr lang="en-US" b="1" i="0" u="none" strike="noStrike" dirty="0">
                <a:solidFill>
                  <a:srgbClr val="2B2A2A"/>
                </a:solidFill>
                <a:effectLst/>
                <a:latin typeface="Open Sans" panose="020B0606030504020204" pitchFamily="34" charset="0"/>
                <a:hlinkClick r:id="rId2" tooltip="slide14"/>
              </a:rPr>
              <a:t>Applications Of Electricity And Magnetism In Medicine</a:t>
            </a:r>
            <a:r>
              <a:rPr lang="en-US" b="0" i="0" dirty="0">
                <a:solidFill>
                  <a:srgbClr val="212529"/>
                </a:solidFill>
                <a:effectLst/>
                <a:latin typeface="Open Sans" panose="020B0606030504020204" pitchFamily="34" charset="0"/>
              </a:rPr>
              <a:t> </a:t>
            </a:r>
            <a:endParaRPr lang="en-US" dirty="0"/>
          </a:p>
        </p:txBody>
      </p:sp>
      <p:sp>
        <p:nvSpPr>
          <p:cNvPr id="5" name="CasetăText 4">
            <a:extLst>
              <a:ext uri="{FF2B5EF4-FFF2-40B4-BE49-F238E27FC236}">
                <a16:creationId xmlns:a16="http://schemas.microsoft.com/office/drawing/2014/main" id="{175203CB-854B-2587-4A53-36620EC3B922}"/>
              </a:ext>
            </a:extLst>
          </p:cNvPr>
          <p:cNvSpPr txBox="1"/>
          <p:nvPr/>
        </p:nvSpPr>
        <p:spPr>
          <a:xfrm>
            <a:off x="838200" y="2518886"/>
            <a:ext cx="8305800" cy="2554545"/>
          </a:xfrm>
          <a:prstGeom prst="rect">
            <a:avLst/>
          </a:prstGeom>
          <a:noFill/>
        </p:spPr>
        <p:txBody>
          <a:bodyPr wrap="square">
            <a:spAutoFit/>
          </a:bodyPr>
          <a:lstStyle/>
          <a:p>
            <a:pPr algn="l">
              <a:spcAft>
                <a:spcPts val="375"/>
              </a:spcAft>
            </a:pPr>
            <a:r>
              <a:rPr lang="en-US" sz="2000" b="1" i="0" dirty="0">
                <a:solidFill>
                  <a:srgbClr val="212529"/>
                </a:solidFill>
                <a:effectLst/>
                <a:latin typeface="Open Sans" panose="020B0606030504020204" pitchFamily="34" charset="0"/>
              </a:rPr>
              <a:t>• Electrical shock </a:t>
            </a:r>
            <a:endParaRPr lang="ro-RO" sz="2000" b="1" dirty="0">
              <a:solidFill>
                <a:srgbClr val="212529"/>
              </a:solidFill>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High frequency electricity in medicine.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Low frequency electricity and magnetism in medicine.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Current research involving electricity applied in the body.</a:t>
            </a:r>
          </a:p>
        </p:txBody>
      </p:sp>
    </p:spTree>
    <p:extLst>
      <p:ext uri="{BB962C8B-B14F-4D97-AF65-F5344CB8AC3E}">
        <p14:creationId xmlns:p14="http://schemas.microsoft.com/office/powerpoint/2010/main" val="266007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2635"/>
          </a:xfrm>
        </p:spPr>
        <p:txBody>
          <a:bodyPr/>
          <a:lstStyle/>
          <a:p>
            <a:pPr algn="ctr"/>
            <a:r>
              <a:rPr lang="ro-RO" b="1" dirty="0"/>
              <a:t>Bibliografia recomandată</a:t>
            </a:r>
            <a:endParaRPr lang="en-US" b="1" dirty="0"/>
          </a:p>
        </p:txBody>
      </p:sp>
      <p:sp>
        <p:nvSpPr>
          <p:cNvPr id="3" name="Content Placeholder 2"/>
          <p:cNvSpPr>
            <a:spLocks noGrp="1"/>
          </p:cNvSpPr>
          <p:nvPr>
            <p:ph idx="1"/>
          </p:nvPr>
        </p:nvSpPr>
        <p:spPr>
          <a:xfrm>
            <a:off x="838200" y="1371600"/>
            <a:ext cx="10820400" cy="5120640"/>
          </a:xfrm>
        </p:spPr>
        <p:txBody>
          <a:bodyPr>
            <a:normAutofit fontScale="77500" lnSpcReduction="20000"/>
          </a:bodyPr>
          <a:lstStyle/>
          <a:p>
            <a:r>
              <a:rPr lang="en-US" dirty="0"/>
              <a:t>Biofizica </a:t>
            </a:r>
            <a:r>
              <a:rPr lang="en-US" dirty="0" err="1"/>
              <a:t>medicală</a:t>
            </a:r>
            <a:r>
              <a:rPr lang="en-US" dirty="0"/>
              <a:t>. </a:t>
            </a:r>
            <a:r>
              <a:rPr lang="en-US" dirty="0" err="1"/>
              <a:t>Prelegeri</a:t>
            </a:r>
            <a:r>
              <a:rPr lang="en-US" dirty="0"/>
              <a:t>. </a:t>
            </a:r>
            <a:r>
              <a:rPr lang="en-US" dirty="0" err="1"/>
              <a:t>Exerciții</a:t>
            </a:r>
            <a:r>
              <a:rPr lang="en-US" dirty="0"/>
              <a:t>. </a:t>
            </a:r>
            <a:r>
              <a:rPr lang="en-US" dirty="0" err="1"/>
              <a:t>Dumitru</a:t>
            </a:r>
            <a:r>
              <a:rPr lang="en-US" dirty="0"/>
              <a:t> </a:t>
            </a:r>
            <a:r>
              <a:rPr lang="en-US" dirty="0" err="1"/>
              <a:t>Croitoru</a:t>
            </a:r>
            <a:r>
              <a:rPr lang="en-US" dirty="0"/>
              <a:t> </a:t>
            </a:r>
            <a:r>
              <a:rPr lang="en-US" dirty="0" err="1"/>
              <a:t>ș.a</a:t>
            </a:r>
            <a:r>
              <a:rPr lang="en-US" dirty="0"/>
              <a:t>. </a:t>
            </a:r>
            <a:r>
              <a:rPr lang="en-US" dirty="0" err="1"/>
              <a:t>Chișinău</a:t>
            </a:r>
            <a:r>
              <a:rPr lang="en-US" dirty="0"/>
              <a:t>, 2013, Tip. </a:t>
            </a:r>
            <a:r>
              <a:rPr lang="en-US" dirty="0" err="1"/>
              <a:t>Bons</a:t>
            </a:r>
            <a:r>
              <a:rPr lang="en-US" dirty="0"/>
              <a:t>. Offices. 236 p.</a:t>
            </a:r>
          </a:p>
          <a:p>
            <a:r>
              <a:rPr lang="en-US" dirty="0"/>
              <a:t>Biofizica </a:t>
            </a:r>
            <a:r>
              <a:rPr lang="en-US" dirty="0" err="1"/>
              <a:t>medicală</a:t>
            </a:r>
            <a:r>
              <a:rPr lang="en-US" dirty="0"/>
              <a:t>. </a:t>
            </a:r>
            <a:r>
              <a:rPr lang="en-US" dirty="0" err="1"/>
              <a:t>Lucrări</a:t>
            </a:r>
            <a:r>
              <a:rPr lang="en-US" dirty="0"/>
              <a:t> practice. </a:t>
            </a:r>
            <a:r>
              <a:rPr lang="en-US" dirty="0" err="1"/>
              <a:t>Demonstrații</a:t>
            </a:r>
            <a:r>
              <a:rPr lang="en-US" dirty="0"/>
              <a:t>. </a:t>
            </a:r>
            <a:r>
              <a:rPr lang="en-US" dirty="0" err="1"/>
              <a:t>Exerciții</a:t>
            </a:r>
            <a:r>
              <a:rPr lang="en-US" dirty="0"/>
              <a:t>. </a:t>
            </a:r>
            <a:r>
              <a:rPr lang="en-US" dirty="0" err="1"/>
              <a:t>Croitoru</a:t>
            </a:r>
            <a:r>
              <a:rPr lang="en-US" dirty="0"/>
              <a:t> D. </a:t>
            </a:r>
            <a:r>
              <a:rPr lang="en-US" dirty="0" err="1"/>
              <a:t>ș.a</a:t>
            </a:r>
            <a:r>
              <a:rPr lang="en-US" dirty="0"/>
              <a:t>. </a:t>
            </a:r>
            <a:r>
              <a:rPr lang="en-US" dirty="0" err="1"/>
              <a:t>Chișinău</a:t>
            </a:r>
            <a:r>
              <a:rPr lang="en-US" dirty="0"/>
              <a:t>, 2017. Tip. </a:t>
            </a:r>
            <a:r>
              <a:rPr lang="en-US" dirty="0" err="1"/>
              <a:t>Bons</a:t>
            </a:r>
            <a:r>
              <a:rPr lang="en-US" dirty="0"/>
              <a:t> offices. 240 p. </a:t>
            </a:r>
          </a:p>
          <a:p>
            <a:r>
              <a:rPr lang="en-US" dirty="0" err="1"/>
              <a:t>Biofizică</a:t>
            </a:r>
            <a:r>
              <a:rPr lang="en-US" dirty="0"/>
              <a:t>: </a:t>
            </a:r>
            <a:r>
              <a:rPr lang="en-US" dirty="0" err="1"/>
              <a:t>Îndrumar</a:t>
            </a:r>
            <a:r>
              <a:rPr lang="en-US" dirty="0"/>
              <a:t> </a:t>
            </a:r>
            <a:r>
              <a:rPr lang="en-US" dirty="0" err="1"/>
              <a:t>pentru</a:t>
            </a:r>
            <a:r>
              <a:rPr lang="en-US" dirty="0"/>
              <a:t> </a:t>
            </a:r>
            <a:r>
              <a:rPr lang="en-US" dirty="0" err="1"/>
              <a:t>lucrările</a:t>
            </a:r>
            <a:r>
              <a:rPr lang="en-US" dirty="0"/>
              <a:t> de </a:t>
            </a:r>
            <a:r>
              <a:rPr lang="en-US" dirty="0" err="1"/>
              <a:t>laborator</a:t>
            </a:r>
            <a:r>
              <a:rPr lang="en-US" dirty="0"/>
              <a:t> / </a:t>
            </a:r>
            <a:r>
              <a:rPr lang="en-US" dirty="0" err="1"/>
              <a:t>Alexandr</a:t>
            </a:r>
            <a:r>
              <a:rPr lang="en-US" dirty="0"/>
              <a:t> </a:t>
            </a:r>
            <a:r>
              <a:rPr lang="en-US" dirty="0" err="1"/>
              <a:t>Corlăteanu</a:t>
            </a:r>
            <a:r>
              <a:rPr lang="en-US" dirty="0"/>
              <a:t>; </a:t>
            </a:r>
            <a:r>
              <a:rPr lang="en-US" dirty="0" err="1"/>
              <a:t>Chișinău</a:t>
            </a:r>
            <a:r>
              <a:rPr lang="en-US" dirty="0"/>
              <a:t>, </a:t>
            </a:r>
            <a:r>
              <a:rPr lang="en-US" dirty="0" err="1"/>
              <a:t>Tehnica</a:t>
            </a:r>
            <a:r>
              <a:rPr lang="en-US" dirty="0"/>
              <a:t>-UTM, 2024, 140 p.</a:t>
            </a:r>
          </a:p>
          <a:p>
            <a:r>
              <a:rPr lang="en-US" dirty="0"/>
              <a:t>Rodney </a:t>
            </a:r>
            <a:r>
              <a:rPr lang="en-US" dirty="0" err="1"/>
              <a:t>Cotterill</a:t>
            </a:r>
            <a:r>
              <a:rPr lang="en-US" dirty="0"/>
              <a:t>. Biophysics. An Introduction. </a:t>
            </a:r>
            <a:r>
              <a:rPr lang="en-US"/>
              <a:t>2002</a:t>
            </a:r>
            <a:endParaRPr lang="en-US" dirty="0"/>
          </a:p>
          <a:p>
            <a:r>
              <a:rPr lang="en-US" dirty="0"/>
              <a:t>Basics of Medical Physics and Biophysics for electronic education of health professionals, </a:t>
            </a:r>
            <a:r>
              <a:rPr lang="en-US" dirty="0" err="1"/>
              <a:t>Kukurova</a:t>
            </a:r>
            <a:r>
              <a:rPr lang="en-US" dirty="0"/>
              <a:t> Elena et al. ASKLEPIOS, Bratislava, 2013</a:t>
            </a:r>
          </a:p>
          <a:p>
            <a:r>
              <a:rPr lang="ru-RU" dirty="0"/>
              <a:t>А.Н. Ремизов, А.Г.Максина, А.Я.Потапенко. Учебник по медицинской и биологической физике. Дрофа, Москва, 2003, 560 с.</a:t>
            </a:r>
          </a:p>
          <a:p>
            <a:r>
              <a:rPr lang="ru-RU" dirty="0"/>
              <a:t>В.О.Самойлов. Медицинская биофизика. Учебник для вузов. Санкт-Петербург, СпецЛит, 2013, 591 с.</a:t>
            </a:r>
          </a:p>
          <a:p>
            <a:r>
              <a:rPr lang="ru-RU" dirty="0"/>
              <a:t>М.Б. Баскаков, и др. Лекции по биофизике: учебное пособие. – Томск, Сибирский государственный медицинский университет, 2009. – 200 с.,</a:t>
            </a:r>
            <a:endParaRPr lang="ro-RO" dirty="0"/>
          </a:p>
          <a:p>
            <a:r>
              <a:rPr lang="ru-RU" dirty="0"/>
              <a:t>Рубин А.Ф. Биофизика в 2-х томах. 2000.</a:t>
            </a:r>
          </a:p>
          <a:p>
            <a:endParaRPr lang="en-US" dirty="0"/>
          </a:p>
        </p:txBody>
      </p:sp>
    </p:spTree>
    <p:extLst>
      <p:ext uri="{BB962C8B-B14F-4D97-AF65-F5344CB8AC3E}">
        <p14:creationId xmlns:p14="http://schemas.microsoft.com/office/powerpoint/2010/main" val="3336922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538BF98-7049-4FF5-90E7-266374B72408}"/>
              </a:ext>
            </a:extLst>
          </p:cNvPr>
          <p:cNvSpPr>
            <a:spLocks noGrp="1"/>
          </p:cNvSpPr>
          <p:nvPr>
            <p:ph type="title"/>
          </p:nvPr>
        </p:nvSpPr>
        <p:spPr/>
        <p:txBody>
          <a:bodyPr/>
          <a:lstStyle/>
          <a:p>
            <a:r>
              <a:rPr lang="en-US" b="1" i="0" u="none" strike="noStrike" dirty="0">
                <a:solidFill>
                  <a:srgbClr val="2B2A2A"/>
                </a:solidFill>
                <a:effectLst/>
                <a:latin typeface="Open Sans" panose="020B0606030504020204" pitchFamily="34" charset="0"/>
                <a:hlinkClick r:id="rId2" tooltip="slide15"/>
              </a:rPr>
              <a:t>Sound In Medicine</a:t>
            </a:r>
            <a:r>
              <a:rPr lang="en-US" b="0" i="0" dirty="0">
                <a:solidFill>
                  <a:srgbClr val="212529"/>
                </a:solidFill>
                <a:effectLst/>
                <a:latin typeface="Open Sans" panose="020B0606030504020204" pitchFamily="34" charset="0"/>
              </a:rPr>
              <a:t> </a:t>
            </a:r>
            <a:endParaRPr lang="en-US" dirty="0"/>
          </a:p>
        </p:txBody>
      </p:sp>
      <p:sp>
        <p:nvSpPr>
          <p:cNvPr id="5" name="CasetăText 4">
            <a:extLst>
              <a:ext uri="{FF2B5EF4-FFF2-40B4-BE49-F238E27FC236}">
                <a16:creationId xmlns:a16="http://schemas.microsoft.com/office/drawing/2014/main" id="{7EE9E689-28FD-5723-9089-995BADA6A32D}"/>
              </a:ext>
            </a:extLst>
          </p:cNvPr>
          <p:cNvSpPr txBox="1"/>
          <p:nvPr/>
        </p:nvSpPr>
        <p:spPr>
          <a:xfrm>
            <a:off x="838200" y="2177375"/>
            <a:ext cx="6877050" cy="3990836"/>
          </a:xfrm>
          <a:prstGeom prst="rect">
            <a:avLst/>
          </a:prstGeom>
          <a:noFill/>
        </p:spPr>
        <p:txBody>
          <a:bodyPr wrap="square">
            <a:spAutoFit/>
          </a:bodyPr>
          <a:lstStyle/>
          <a:p>
            <a:pPr algn="l">
              <a:spcAft>
                <a:spcPts val="375"/>
              </a:spcAft>
            </a:pPr>
            <a:r>
              <a:rPr lang="en-US" sz="2000" b="1" i="0" dirty="0">
                <a:solidFill>
                  <a:srgbClr val="212529"/>
                </a:solidFill>
                <a:effectLst/>
                <a:latin typeface="Open Sans" panose="020B0606030504020204" pitchFamily="34" charset="0"/>
              </a:rPr>
              <a:t>• General properties of the sound.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The body as a drum/</a:t>
            </a:r>
            <a:r>
              <a:rPr lang="en-US" sz="2000" b="1" i="0" dirty="0" err="1">
                <a:solidFill>
                  <a:srgbClr val="212529"/>
                </a:solidFill>
                <a:effectLst/>
                <a:latin typeface="Open Sans" panose="020B0606030504020204" pitchFamily="34" charset="0"/>
              </a:rPr>
              <a:t>toba</a:t>
            </a:r>
            <a:r>
              <a:rPr lang="en-US" sz="2000" b="1" i="0" dirty="0">
                <a:solidFill>
                  <a:srgbClr val="212529"/>
                </a:solidFill>
                <a:effectLst/>
                <a:latin typeface="Open Sans" panose="020B0606030504020204" pitchFamily="34" charset="0"/>
              </a:rPr>
              <a:t> (percussion in medicine).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Ultrasound pictures of the body.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Ultrasound measure motion.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Physiological effects of ultrasound in therapy.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The production of speech (phonation).</a:t>
            </a:r>
          </a:p>
        </p:txBody>
      </p:sp>
    </p:spTree>
    <p:extLst>
      <p:ext uri="{BB962C8B-B14F-4D97-AF65-F5344CB8AC3E}">
        <p14:creationId xmlns:p14="http://schemas.microsoft.com/office/powerpoint/2010/main" val="2911772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DF005A9-E41C-E83F-1528-09E8FA809751}"/>
              </a:ext>
            </a:extLst>
          </p:cNvPr>
          <p:cNvSpPr>
            <a:spLocks noGrp="1"/>
          </p:cNvSpPr>
          <p:nvPr>
            <p:ph type="title"/>
          </p:nvPr>
        </p:nvSpPr>
        <p:spPr/>
        <p:txBody>
          <a:bodyPr/>
          <a:lstStyle/>
          <a:p>
            <a:r>
              <a:rPr lang="en-US" b="1" i="0" u="none" strike="noStrike" dirty="0">
                <a:solidFill>
                  <a:srgbClr val="2B2A2A"/>
                </a:solidFill>
                <a:effectLst/>
                <a:latin typeface="Open Sans" panose="020B0606030504020204" pitchFamily="34" charset="0"/>
                <a:hlinkClick r:id="rId2" tooltip="slide16"/>
              </a:rPr>
              <a:t>Physics Of Ear And Hearing</a:t>
            </a:r>
            <a:r>
              <a:rPr lang="en-US" b="0" i="0" dirty="0">
                <a:solidFill>
                  <a:srgbClr val="212529"/>
                </a:solidFill>
                <a:effectLst/>
                <a:latin typeface="Open Sans" panose="020B0606030504020204" pitchFamily="34" charset="0"/>
              </a:rPr>
              <a:t> </a:t>
            </a:r>
            <a:endParaRPr lang="en-US" dirty="0"/>
          </a:p>
        </p:txBody>
      </p:sp>
      <p:sp>
        <p:nvSpPr>
          <p:cNvPr id="5" name="CasetăText 4">
            <a:extLst>
              <a:ext uri="{FF2B5EF4-FFF2-40B4-BE49-F238E27FC236}">
                <a16:creationId xmlns:a16="http://schemas.microsoft.com/office/drawing/2014/main" id="{4694C6B6-CB09-CF87-1EA8-32F0B84DA3B3}"/>
              </a:ext>
            </a:extLst>
          </p:cNvPr>
          <p:cNvSpPr txBox="1"/>
          <p:nvPr/>
        </p:nvSpPr>
        <p:spPr>
          <a:xfrm>
            <a:off x="990600" y="1919585"/>
            <a:ext cx="6096000" cy="3990836"/>
          </a:xfrm>
          <a:prstGeom prst="rect">
            <a:avLst/>
          </a:prstGeom>
          <a:noFill/>
        </p:spPr>
        <p:txBody>
          <a:bodyPr wrap="square">
            <a:spAutoFit/>
          </a:bodyPr>
          <a:lstStyle/>
          <a:p>
            <a:pPr algn="l">
              <a:spcAft>
                <a:spcPts val="375"/>
              </a:spcAft>
            </a:pPr>
            <a:r>
              <a:rPr lang="en-US" sz="2000" b="1" i="0" dirty="0">
                <a:solidFill>
                  <a:srgbClr val="212529"/>
                </a:solidFill>
                <a:effectLst/>
                <a:latin typeface="Open Sans" panose="020B0606030504020204" pitchFamily="34" charset="0"/>
              </a:rPr>
              <a:t>• The outer ear.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The middle ear.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The inner ear.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Sensitivity of the ears.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Testing your hearing.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Deafness and hearing aids.</a:t>
            </a:r>
          </a:p>
        </p:txBody>
      </p:sp>
      <p:pic>
        <p:nvPicPr>
          <p:cNvPr id="10244" name="Picture 4" descr="Physics Tutorial: The Human Ear">
            <a:extLst>
              <a:ext uri="{FF2B5EF4-FFF2-40B4-BE49-F238E27FC236}">
                <a16:creationId xmlns:a16="http://schemas.microsoft.com/office/drawing/2014/main" id="{30E959CF-32A7-CF62-17EC-D17A46DD1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62074"/>
            <a:ext cx="6324600" cy="482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430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BBBAB2B-3085-C714-34D9-E498ADD81854}"/>
              </a:ext>
            </a:extLst>
          </p:cNvPr>
          <p:cNvSpPr>
            <a:spLocks noGrp="1"/>
          </p:cNvSpPr>
          <p:nvPr>
            <p:ph type="title"/>
          </p:nvPr>
        </p:nvSpPr>
        <p:spPr/>
        <p:txBody>
          <a:bodyPr/>
          <a:lstStyle/>
          <a:p>
            <a:r>
              <a:rPr lang="en-US" b="1" i="0" u="none" strike="noStrike" dirty="0">
                <a:solidFill>
                  <a:srgbClr val="2B2A2A"/>
                </a:solidFill>
                <a:effectLst/>
                <a:latin typeface="Open Sans" panose="020B0606030504020204" pitchFamily="34" charset="0"/>
                <a:hlinkClick r:id="rId2" tooltip="slide17"/>
              </a:rPr>
              <a:t>Light In Medicine</a:t>
            </a:r>
            <a:r>
              <a:rPr lang="en-US" b="0" i="0" dirty="0">
                <a:solidFill>
                  <a:srgbClr val="212529"/>
                </a:solidFill>
                <a:effectLst/>
                <a:latin typeface="Open Sans" panose="020B0606030504020204" pitchFamily="34" charset="0"/>
              </a:rPr>
              <a:t> </a:t>
            </a:r>
            <a:endParaRPr lang="en-US" dirty="0"/>
          </a:p>
        </p:txBody>
      </p:sp>
      <p:sp>
        <p:nvSpPr>
          <p:cNvPr id="5" name="CasetăText 4">
            <a:extLst>
              <a:ext uri="{FF2B5EF4-FFF2-40B4-BE49-F238E27FC236}">
                <a16:creationId xmlns:a16="http://schemas.microsoft.com/office/drawing/2014/main" id="{BC8D0E50-803B-4F48-04B0-9C9E41535916}"/>
              </a:ext>
            </a:extLst>
          </p:cNvPr>
          <p:cNvSpPr txBox="1"/>
          <p:nvPr/>
        </p:nvSpPr>
        <p:spPr>
          <a:xfrm>
            <a:off x="647700" y="2175986"/>
            <a:ext cx="8058150" cy="3272691"/>
          </a:xfrm>
          <a:prstGeom prst="rect">
            <a:avLst/>
          </a:prstGeom>
          <a:noFill/>
        </p:spPr>
        <p:txBody>
          <a:bodyPr wrap="square">
            <a:spAutoFit/>
          </a:bodyPr>
          <a:lstStyle/>
          <a:p>
            <a:pPr algn="l">
              <a:spcAft>
                <a:spcPts val="375"/>
              </a:spcAft>
            </a:pPr>
            <a:r>
              <a:rPr lang="en-US" sz="2000" b="1" i="0" dirty="0">
                <a:solidFill>
                  <a:srgbClr val="212529"/>
                </a:solidFill>
                <a:effectLst/>
                <a:latin typeface="Open Sans" panose="020B0606030504020204" pitchFamily="34" charset="0"/>
              </a:rPr>
              <a:t>• Measurement of light and its units.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Applications of visible light in medicine.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Applications of ultraviolet and infrared light in medicine.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Laser in medicine.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Application of microscopes in medicine.</a:t>
            </a:r>
          </a:p>
        </p:txBody>
      </p:sp>
    </p:spTree>
    <p:extLst>
      <p:ext uri="{BB962C8B-B14F-4D97-AF65-F5344CB8AC3E}">
        <p14:creationId xmlns:p14="http://schemas.microsoft.com/office/powerpoint/2010/main" val="4091168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85C2EC6-80C9-0BEC-34BF-6518393E5BAB}"/>
              </a:ext>
            </a:extLst>
          </p:cNvPr>
          <p:cNvSpPr>
            <a:spLocks noGrp="1"/>
          </p:cNvSpPr>
          <p:nvPr>
            <p:ph type="title"/>
          </p:nvPr>
        </p:nvSpPr>
        <p:spPr/>
        <p:txBody>
          <a:bodyPr/>
          <a:lstStyle/>
          <a:p>
            <a:r>
              <a:rPr lang="en-US" b="1" i="0" u="none" strike="noStrike" dirty="0">
                <a:solidFill>
                  <a:srgbClr val="2B2A2A"/>
                </a:solidFill>
                <a:effectLst/>
                <a:latin typeface="Open Sans" panose="020B0606030504020204" pitchFamily="34" charset="0"/>
                <a:hlinkClick r:id="rId2" tooltip="slide18"/>
              </a:rPr>
              <a:t>Physics Of Eyes And Vision</a:t>
            </a:r>
            <a:r>
              <a:rPr lang="en-US" b="0" i="0" dirty="0">
                <a:solidFill>
                  <a:srgbClr val="212529"/>
                </a:solidFill>
                <a:effectLst/>
                <a:latin typeface="Open Sans" panose="020B0606030504020204" pitchFamily="34" charset="0"/>
              </a:rPr>
              <a:t> </a:t>
            </a:r>
            <a:endParaRPr lang="en-US" dirty="0"/>
          </a:p>
        </p:txBody>
      </p:sp>
      <p:sp>
        <p:nvSpPr>
          <p:cNvPr id="5" name="CasetăText 4">
            <a:extLst>
              <a:ext uri="{FF2B5EF4-FFF2-40B4-BE49-F238E27FC236}">
                <a16:creationId xmlns:a16="http://schemas.microsoft.com/office/drawing/2014/main" id="{A5D949D5-9599-9A67-D421-70E263134D2B}"/>
              </a:ext>
            </a:extLst>
          </p:cNvPr>
          <p:cNvSpPr txBox="1"/>
          <p:nvPr/>
        </p:nvSpPr>
        <p:spPr>
          <a:xfrm>
            <a:off x="838200" y="1294537"/>
            <a:ext cx="6096000" cy="5427127"/>
          </a:xfrm>
          <a:prstGeom prst="rect">
            <a:avLst/>
          </a:prstGeom>
          <a:noFill/>
        </p:spPr>
        <p:txBody>
          <a:bodyPr wrap="square">
            <a:spAutoFit/>
          </a:bodyPr>
          <a:lstStyle/>
          <a:p>
            <a:pPr algn="l">
              <a:spcAft>
                <a:spcPts val="375"/>
              </a:spcAft>
            </a:pPr>
            <a:r>
              <a:rPr lang="en-US" sz="2000" b="1" i="0" dirty="0">
                <a:solidFill>
                  <a:srgbClr val="212529"/>
                </a:solidFill>
                <a:effectLst/>
                <a:latin typeface="Open Sans" panose="020B0606030504020204" pitchFamily="34" charset="0"/>
              </a:rPr>
              <a:t>• Focusing elements of eye.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The retina the light detector of eye.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How little light can you see?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Diffraction effects on the eye.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How sharp are your eyes?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Defective vision and its correction.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Color vision and chromatic aberration.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Instruments used in ophthalmology.</a:t>
            </a:r>
          </a:p>
        </p:txBody>
      </p:sp>
      <p:sp>
        <p:nvSpPr>
          <p:cNvPr id="8" name="CasetăText 7">
            <a:extLst>
              <a:ext uri="{FF2B5EF4-FFF2-40B4-BE49-F238E27FC236}">
                <a16:creationId xmlns:a16="http://schemas.microsoft.com/office/drawing/2014/main" id="{E3B3A64B-10CC-BA4C-04F2-D3B90B156168}"/>
              </a:ext>
            </a:extLst>
          </p:cNvPr>
          <p:cNvSpPr txBox="1"/>
          <p:nvPr/>
        </p:nvSpPr>
        <p:spPr>
          <a:xfrm>
            <a:off x="7143750" y="6169709"/>
            <a:ext cx="5048250" cy="646331"/>
          </a:xfrm>
          <a:prstGeom prst="rect">
            <a:avLst/>
          </a:prstGeom>
          <a:noFill/>
        </p:spPr>
        <p:txBody>
          <a:bodyPr wrap="square">
            <a:spAutoFit/>
          </a:bodyPr>
          <a:lstStyle/>
          <a:p>
            <a:r>
              <a:rPr lang="en-US" dirty="0">
                <a:hlinkClick r:id="rId3"/>
              </a:rPr>
              <a:t>https://www.youtube.com/watch?v=YcedXDN6a88</a:t>
            </a:r>
            <a:endParaRPr lang="ro-RO" dirty="0"/>
          </a:p>
          <a:p>
            <a:endParaRPr lang="en-US" dirty="0"/>
          </a:p>
        </p:txBody>
      </p:sp>
      <p:pic>
        <p:nvPicPr>
          <p:cNvPr id="12292" name="Picture 4" descr="Science With Me - Learn about the Human Eye">
            <a:extLst>
              <a:ext uri="{FF2B5EF4-FFF2-40B4-BE49-F238E27FC236}">
                <a16:creationId xmlns:a16="http://schemas.microsoft.com/office/drawing/2014/main" id="{411DD6DC-6387-F168-A7B0-E0131C3281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5820" y="1294537"/>
            <a:ext cx="389636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052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87952E4-C7FA-41BE-6D5C-E93F9F04EA7A}"/>
              </a:ext>
            </a:extLst>
          </p:cNvPr>
          <p:cNvSpPr>
            <a:spLocks noGrp="1"/>
          </p:cNvSpPr>
          <p:nvPr>
            <p:ph type="title"/>
          </p:nvPr>
        </p:nvSpPr>
        <p:spPr/>
        <p:txBody>
          <a:bodyPr/>
          <a:lstStyle/>
          <a:p>
            <a:r>
              <a:rPr lang="en-US" b="1" i="0" u="none" strike="noStrike" dirty="0">
                <a:solidFill>
                  <a:srgbClr val="2B2A2A"/>
                </a:solidFill>
                <a:effectLst/>
                <a:latin typeface="Open Sans" panose="020B0606030504020204" pitchFamily="34" charset="0"/>
                <a:hlinkClick r:id="rId2" tooltip="slide19"/>
              </a:rPr>
              <a:t>Physics Of Diagnostic X-ray</a:t>
            </a:r>
            <a:r>
              <a:rPr lang="en-US" b="0" i="0" dirty="0">
                <a:solidFill>
                  <a:srgbClr val="212529"/>
                </a:solidFill>
                <a:effectLst/>
                <a:latin typeface="Open Sans" panose="020B0606030504020204" pitchFamily="34" charset="0"/>
              </a:rPr>
              <a:t> </a:t>
            </a:r>
            <a:endParaRPr lang="en-US" dirty="0"/>
          </a:p>
        </p:txBody>
      </p:sp>
      <p:sp>
        <p:nvSpPr>
          <p:cNvPr id="5" name="CasetăText 4">
            <a:extLst>
              <a:ext uri="{FF2B5EF4-FFF2-40B4-BE49-F238E27FC236}">
                <a16:creationId xmlns:a16="http://schemas.microsoft.com/office/drawing/2014/main" id="{99BF489F-11E9-C957-80EA-E669F75311DA}"/>
              </a:ext>
            </a:extLst>
          </p:cNvPr>
          <p:cNvSpPr txBox="1"/>
          <p:nvPr/>
        </p:nvSpPr>
        <p:spPr>
          <a:xfrm>
            <a:off x="609600" y="1783894"/>
            <a:ext cx="5848350" cy="4708981"/>
          </a:xfrm>
          <a:prstGeom prst="rect">
            <a:avLst/>
          </a:prstGeom>
          <a:noFill/>
        </p:spPr>
        <p:txBody>
          <a:bodyPr wrap="square">
            <a:spAutoFit/>
          </a:bodyPr>
          <a:lstStyle/>
          <a:p>
            <a:pPr algn="l">
              <a:spcAft>
                <a:spcPts val="375"/>
              </a:spcAft>
            </a:pPr>
            <a:r>
              <a:rPr lang="en-US" sz="2000" b="1" i="0" dirty="0">
                <a:solidFill>
                  <a:srgbClr val="212529"/>
                </a:solidFill>
                <a:effectLst/>
                <a:latin typeface="Open Sans" panose="020B0606030504020204" pitchFamily="34" charset="0"/>
              </a:rPr>
              <a:t>• Production of X-ray beam.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How X-ray are absorbed.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Making an X-ray image.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Radiation to patient from X-rays.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Production live X-ray images fluoroscopy.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X-ray slices of the body.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Radiographs taken without film.</a:t>
            </a:r>
          </a:p>
        </p:txBody>
      </p:sp>
    </p:spTree>
    <p:extLst>
      <p:ext uri="{BB962C8B-B14F-4D97-AF65-F5344CB8AC3E}">
        <p14:creationId xmlns:p14="http://schemas.microsoft.com/office/powerpoint/2010/main" val="627006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EB5245B-8836-C811-9849-B93C8AF011DD}"/>
              </a:ext>
            </a:extLst>
          </p:cNvPr>
          <p:cNvSpPr>
            <a:spLocks noGrp="1"/>
          </p:cNvSpPr>
          <p:nvPr>
            <p:ph type="title"/>
          </p:nvPr>
        </p:nvSpPr>
        <p:spPr/>
        <p:txBody>
          <a:bodyPr/>
          <a:lstStyle/>
          <a:p>
            <a:r>
              <a:rPr lang="en-US" b="1" i="0" u="none" strike="noStrike" dirty="0">
                <a:solidFill>
                  <a:srgbClr val="2B2A2A"/>
                </a:solidFill>
                <a:effectLst/>
                <a:latin typeface="Open Sans" panose="020B0606030504020204" pitchFamily="34" charset="0"/>
                <a:hlinkClick r:id="rId2" tooltip="slide20"/>
              </a:rPr>
              <a:t>Physics Of Radiation Therapy:</a:t>
            </a:r>
            <a:endParaRPr lang="en-US" dirty="0"/>
          </a:p>
        </p:txBody>
      </p:sp>
      <p:sp>
        <p:nvSpPr>
          <p:cNvPr id="3" name="Substituent conținut 2">
            <a:extLst>
              <a:ext uri="{FF2B5EF4-FFF2-40B4-BE49-F238E27FC236}">
                <a16:creationId xmlns:a16="http://schemas.microsoft.com/office/drawing/2014/main" id="{A34A1FAC-389C-9861-0FE3-15A7567E0E71}"/>
              </a:ext>
            </a:extLst>
          </p:cNvPr>
          <p:cNvSpPr>
            <a:spLocks noGrp="1"/>
          </p:cNvSpPr>
          <p:nvPr>
            <p:ph idx="1"/>
          </p:nvPr>
        </p:nvSpPr>
        <p:spPr/>
        <p:txBody>
          <a:bodyPr/>
          <a:lstStyle/>
          <a:p>
            <a:pPr marL="0" indent="0" algn="l">
              <a:spcAft>
                <a:spcPts val="375"/>
              </a:spcAft>
              <a:buNone/>
            </a:pPr>
            <a:r>
              <a:rPr lang="en-US" b="0" i="0" dirty="0">
                <a:solidFill>
                  <a:srgbClr val="212529"/>
                </a:solidFill>
                <a:effectLst/>
                <a:latin typeface="Open Sans" panose="020B0606030504020204" pitchFamily="34" charset="0"/>
              </a:rPr>
              <a:t>• The dose units used in radiotherapy are the rad and gray. </a:t>
            </a:r>
            <a:endParaRPr lang="ro-RO" b="0" i="0" dirty="0">
              <a:solidFill>
                <a:srgbClr val="212529"/>
              </a:solidFill>
              <a:effectLst/>
              <a:latin typeface="Open Sans" panose="020B0606030504020204" pitchFamily="34" charset="0"/>
            </a:endParaRPr>
          </a:p>
          <a:p>
            <a:pPr marL="0" indent="0" algn="l">
              <a:spcAft>
                <a:spcPts val="375"/>
              </a:spcAft>
              <a:buNone/>
            </a:pPr>
            <a:endParaRPr lang="ro-RO" dirty="0">
              <a:solidFill>
                <a:srgbClr val="212529"/>
              </a:solidFill>
              <a:latin typeface="Open Sans" panose="020B0606030504020204" pitchFamily="34" charset="0"/>
            </a:endParaRPr>
          </a:p>
          <a:p>
            <a:pPr marL="0" indent="0" algn="l">
              <a:spcAft>
                <a:spcPts val="375"/>
              </a:spcAft>
              <a:buNone/>
            </a:pPr>
            <a:r>
              <a:rPr lang="en-US" b="0" i="0" dirty="0">
                <a:solidFill>
                  <a:srgbClr val="212529"/>
                </a:solidFill>
                <a:effectLst/>
                <a:latin typeface="Open Sans" panose="020B0606030504020204" pitchFamily="34" charset="0"/>
              </a:rPr>
              <a:t>• Principles of radiation therapy. </a:t>
            </a:r>
            <a:endParaRPr lang="ro-RO" b="0" i="0" dirty="0">
              <a:solidFill>
                <a:srgbClr val="212529"/>
              </a:solidFill>
              <a:effectLst/>
              <a:latin typeface="Open Sans" panose="020B0606030504020204" pitchFamily="34" charset="0"/>
            </a:endParaRPr>
          </a:p>
          <a:p>
            <a:pPr marL="0" indent="0" algn="l">
              <a:spcAft>
                <a:spcPts val="375"/>
              </a:spcAft>
              <a:buNone/>
            </a:pPr>
            <a:endParaRPr lang="ro-RO" b="0" i="0" dirty="0">
              <a:solidFill>
                <a:srgbClr val="212529"/>
              </a:solidFill>
              <a:effectLst/>
              <a:latin typeface="Open Sans" panose="020B0606030504020204" pitchFamily="34" charset="0"/>
            </a:endParaRPr>
          </a:p>
          <a:p>
            <a:pPr marL="0" indent="0" algn="l">
              <a:spcAft>
                <a:spcPts val="375"/>
              </a:spcAft>
              <a:buNone/>
            </a:pPr>
            <a:r>
              <a:rPr lang="en-US" b="0" i="0" dirty="0">
                <a:solidFill>
                  <a:srgbClr val="212529"/>
                </a:solidFill>
                <a:effectLst/>
                <a:latin typeface="Open Sans" panose="020B0606030504020204" pitchFamily="34" charset="0"/>
              </a:rPr>
              <a:t>• A short course in radiotherapy treatment planning. </a:t>
            </a:r>
            <a:endParaRPr lang="ro-RO" b="0" i="0" dirty="0">
              <a:solidFill>
                <a:srgbClr val="212529"/>
              </a:solidFill>
              <a:effectLst/>
              <a:latin typeface="Open Sans" panose="020B0606030504020204" pitchFamily="34" charset="0"/>
            </a:endParaRPr>
          </a:p>
          <a:p>
            <a:pPr marL="0" indent="0" algn="l">
              <a:spcAft>
                <a:spcPts val="375"/>
              </a:spcAft>
              <a:buNone/>
            </a:pPr>
            <a:endParaRPr lang="ro-RO" dirty="0">
              <a:solidFill>
                <a:srgbClr val="212529"/>
              </a:solidFill>
              <a:latin typeface="Open Sans" panose="020B0606030504020204" pitchFamily="34" charset="0"/>
            </a:endParaRPr>
          </a:p>
          <a:p>
            <a:pPr marL="0" indent="0" algn="l">
              <a:spcAft>
                <a:spcPts val="375"/>
              </a:spcAft>
              <a:buNone/>
            </a:pPr>
            <a:r>
              <a:rPr lang="en-US" b="0" i="0" dirty="0">
                <a:solidFill>
                  <a:srgbClr val="212529"/>
                </a:solidFill>
                <a:effectLst/>
                <a:latin typeface="Open Sans" panose="020B0606030504020204" pitchFamily="34" charset="0"/>
              </a:rPr>
              <a:t>• Megavoltage therapy.</a:t>
            </a:r>
          </a:p>
          <a:p>
            <a:endParaRPr lang="en-US" dirty="0"/>
          </a:p>
        </p:txBody>
      </p:sp>
    </p:spTree>
    <p:extLst>
      <p:ext uri="{BB962C8B-B14F-4D97-AF65-F5344CB8AC3E}">
        <p14:creationId xmlns:p14="http://schemas.microsoft.com/office/powerpoint/2010/main" val="3245511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BC3A232-00FB-FCA4-311F-1FFFB18E5BE2}"/>
              </a:ext>
            </a:extLst>
          </p:cNvPr>
          <p:cNvSpPr>
            <a:spLocks noGrp="1"/>
          </p:cNvSpPr>
          <p:nvPr>
            <p:ph type="title"/>
          </p:nvPr>
        </p:nvSpPr>
        <p:spPr/>
        <p:txBody>
          <a:bodyPr/>
          <a:lstStyle/>
          <a:p>
            <a:r>
              <a:rPr lang="en-US" b="1" i="0" u="none" strike="noStrike" dirty="0">
                <a:solidFill>
                  <a:srgbClr val="2B2A2A"/>
                </a:solidFill>
                <a:effectLst/>
                <a:latin typeface="Open Sans" panose="020B0606030504020204" pitchFamily="34" charset="0"/>
                <a:hlinkClick r:id="rId2" tooltip="slide21"/>
              </a:rPr>
              <a:t>Heat And Cold In Medicine</a:t>
            </a:r>
            <a:r>
              <a:rPr lang="en-US" b="0" i="0" dirty="0">
                <a:solidFill>
                  <a:srgbClr val="212529"/>
                </a:solidFill>
                <a:effectLst/>
                <a:latin typeface="Open Sans" panose="020B0606030504020204" pitchFamily="34" charset="0"/>
              </a:rPr>
              <a:t> </a:t>
            </a:r>
            <a:endParaRPr lang="en-US" dirty="0"/>
          </a:p>
        </p:txBody>
      </p:sp>
      <p:sp>
        <p:nvSpPr>
          <p:cNvPr id="5" name="CasetăText 4">
            <a:extLst>
              <a:ext uri="{FF2B5EF4-FFF2-40B4-BE49-F238E27FC236}">
                <a16:creationId xmlns:a16="http://schemas.microsoft.com/office/drawing/2014/main" id="{A33A0E41-CB2A-9425-8BE5-ECEC8B74524C}"/>
              </a:ext>
            </a:extLst>
          </p:cNvPr>
          <p:cNvSpPr txBox="1"/>
          <p:nvPr/>
        </p:nvSpPr>
        <p:spPr>
          <a:xfrm>
            <a:off x="514350" y="1833086"/>
            <a:ext cx="6858000" cy="3990836"/>
          </a:xfrm>
          <a:prstGeom prst="rect">
            <a:avLst/>
          </a:prstGeom>
          <a:noFill/>
        </p:spPr>
        <p:txBody>
          <a:bodyPr wrap="square">
            <a:spAutoFit/>
          </a:bodyPr>
          <a:lstStyle/>
          <a:p>
            <a:pPr algn="l">
              <a:spcAft>
                <a:spcPts val="375"/>
              </a:spcAft>
            </a:pPr>
            <a:r>
              <a:rPr lang="en-US" sz="2000" b="1" i="0" dirty="0">
                <a:solidFill>
                  <a:srgbClr val="212529"/>
                </a:solidFill>
                <a:effectLst/>
                <a:latin typeface="Open Sans" panose="020B0606030504020204" pitchFamily="34" charset="0"/>
              </a:rPr>
              <a:t>• Physical basis of heat and temperature. </a:t>
            </a:r>
            <a:endParaRPr lang="ro-RO" sz="2000" b="1" i="0" dirty="0">
              <a:solidFill>
                <a:srgbClr val="212529"/>
              </a:solidFill>
              <a:effectLst/>
              <a:latin typeface="Open Sans" panose="020B0606030504020204" pitchFamily="34" charset="0"/>
            </a:endParaRPr>
          </a:p>
          <a:p>
            <a:pPr algn="l">
              <a:spcAft>
                <a:spcPts val="375"/>
              </a:spcAft>
            </a:pPr>
            <a:endParaRPr lang="ro-RO" sz="2000" b="1" dirty="0">
              <a:solidFill>
                <a:srgbClr val="212529"/>
              </a:solidFill>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Thermometry and temperature scales. </a:t>
            </a:r>
            <a:endParaRPr lang="ro-RO" sz="2000" b="1" i="0" dirty="0">
              <a:solidFill>
                <a:srgbClr val="212529"/>
              </a:solidFill>
              <a:effectLst/>
              <a:latin typeface="Open Sans" panose="020B0606030504020204" pitchFamily="34" charset="0"/>
            </a:endParaRPr>
          </a:p>
          <a:p>
            <a:pPr algn="l">
              <a:spcAft>
                <a:spcPts val="375"/>
              </a:spcAft>
            </a:pPr>
            <a:endParaRPr lang="ro-RO" sz="2000" b="1" dirty="0">
              <a:solidFill>
                <a:srgbClr val="212529"/>
              </a:solidFill>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Thermography mapping the body’s temperature.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Heat therapy.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Use of cold in medicine. </a:t>
            </a:r>
            <a:endParaRPr lang="ro-RO" sz="2000" b="1" i="0" dirty="0">
              <a:solidFill>
                <a:srgbClr val="212529"/>
              </a:solidFill>
              <a:effectLst/>
              <a:latin typeface="Open Sans" panose="020B0606030504020204" pitchFamily="34" charset="0"/>
            </a:endParaRPr>
          </a:p>
          <a:p>
            <a:pPr algn="l">
              <a:spcAft>
                <a:spcPts val="375"/>
              </a:spcAft>
            </a:pPr>
            <a:endParaRPr lang="ro-RO" sz="2000" b="1" dirty="0">
              <a:solidFill>
                <a:srgbClr val="212529"/>
              </a:solidFill>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Cryosurgery.</a:t>
            </a:r>
          </a:p>
        </p:txBody>
      </p:sp>
    </p:spTree>
    <p:extLst>
      <p:ext uri="{BB962C8B-B14F-4D97-AF65-F5344CB8AC3E}">
        <p14:creationId xmlns:p14="http://schemas.microsoft.com/office/powerpoint/2010/main" val="2912301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4DFEEC4-B3C1-9D3E-0D69-82686E00B388}"/>
              </a:ext>
            </a:extLst>
          </p:cNvPr>
          <p:cNvSpPr>
            <a:spLocks noGrp="1"/>
          </p:cNvSpPr>
          <p:nvPr>
            <p:ph type="title"/>
          </p:nvPr>
        </p:nvSpPr>
        <p:spPr/>
        <p:txBody>
          <a:bodyPr/>
          <a:lstStyle/>
          <a:p>
            <a:r>
              <a:rPr lang="en-US" b="1" i="0" u="none" strike="noStrike" dirty="0">
                <a:solidFill>
                  <a:srgbClr val="2B2A2A"/>
                </a:solidFill>
                <a:effectLst/>
                <a:latin typeface="Open Sans" panose="020B0606030504020204" pitchFamily="34" charset="0"/>
                <a:hlinkClick r:id="rId2" tooltip="slide22"/>
              </a:rPr>
              <a:t>Definition Of Measuring Process:</a:t>
            </a:r>
            <a:r>
              <a:rPr lang="en-US" b="0" i="0" dirty="0">
                <a:solidFill>
                  <a:srgbClr val="212529"/>
                </a:solidFill>
                <a:effectLst/>
                <a:latin typeface="Open Sans" panose="020B0606030504020204" pitchFamily="34" charset="0"/>
              </a:rPr>
              <a:t> </a:t>
            </a:r>
            <a:endParaRPr lang="en-US" dirty="0"/>
          </a:p>
        </p:txBody>
      </p:sp>
      <p:sp>
        <p:nvSpPr>
          <p:cNvPr id="5" name="CasetăText 4">
            <a:extLst>
              <a:ext uri="{FF2B5EF4-FFF2-40B4-BE49-F238E27FC236}">
                <a16:creationId xmlns:a16="http://schemas.microsoft.com/office/drawing/2014/main" id="{F40295BD-C68F-72FE-95B6-1FC530D05057}"/>
              </a:ext>
            </a:extLst>
          </p:cNvPr>
          <p:cNvSpPr txBox="1"/>
          <p:nvPr/>
        </p:nvSpPr>
        <p:spPr>
          <a:xfrm>
            <a:off x="247650" y="1490603"/>
            <a:ext cx="11239500" cy="5324535"/>
          </a:xfrm>
          <a:prstGeom prst="rect">
            <a:avLst/>
          </a:prstGeom>
          <a:noFill/>
        </p:spPr>
        <p:txBody>
          <a:bodyPr wrap="square">
            <a:spAutoFit/>
          </a:bodyPr>
          <a:lstStyle/>
          <a:p>
            <a:pPr algn="l">
              <a:spcAft>
                <a:spcPts val="375"/>
              </a:spcAft>
            </a:pPr>
            <a:r>
              <a:rPr lang="en-US" sz="2000" b="1" i="0" dirty="0">
                <a:solidFill>
                  <a:srgbClr val="212529"/>
                </a:solidFill>
                <a:effectLst/>
                <a:latin typeface="Open Sans" panose="020B0606030504020204" pitchFamily="34" charset="0"/>
              </a:rPr>
              <a:t>• Measurement is a process for comparing an unknown quantity with an accepted standard (calibrated) quantity.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This process involves connecting a measuring instrument into the system and observing the response of instrument.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Categories of measurements (Types)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dirty="0">
                <a:solidFill>
                  <a:srgbClr val="212529"/>
                </a:solidFill>
                <a:latin typeface="Open Sans" panose="020B0606030504020204" pitchFamily="34" charset="0"/>
              </a:rPr>
              <a:t>                                    </a:t>
            </a:r>
            <a:r>
              <a:rPr lang="en-US" sz="2000" b="1" i="0" dirty="0">
                <a:solidFill>
                  <a:srgbClr val="212529"/>
                </a:solidFill>
                <a:effectLst/>
                <a:latin typeface="Open Sans" panose="020B0606030504020204" pitchFamily="34" charset="0"/>
              </a:rPr>
              <a:t>There Are Three Main Types Of Measurements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Direct measurement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Indirect measurement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Null measurement</a:t>
            </a:r>
          </a:p>
        </p:txBody>
      </p:sp>
    </p:spTree>
    <p:extLst>
      <p:ext uri="{BB962C8B-B14F-4D97-AF65-F5344CB8AC3E}">
        <p14:creationId xmlns:p14="http://schemas.microsoft.com/office/powerpoint/2010/main" val="3719826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746F3AD-074B-AD67-DD41-BB18F9B82CE7}"/>
              </a:ext>
            </a:extLst>
          </p:cNvPr>
          <p:cNvSpPr>
            <a:spLocks noGrp="1"/>
          </p:cNvSpPr>
          <p:nvPr>
            <p:ph type="title"/>
          </p:nvPr>
        </p:nvSpPr>
        <p:spPr/>
        <p:txBody>
          <a:bodyPr/>
          <a:lstStyle/>
          <a:p>
            <a:r>
              <a:rPr lang="en-US" b="1" i="0" u="none" strike="noStrike" dirty="0">
                <a:solidFill>
                  <a:srgbClr val="2B2A2A"/>
                </a:solidFill>
                <a:effectLst/>
                <a:latin typeface="Open Sans" panose="020B0606030504020204" pitchFamily="34" charset="0"/>
                <a:hlinkClick r:id="rId2" tooltip="slide23"/>
              </a:rPr>
              <a:t>Direct Measurement</a:t>
            </a:r>
            <a:r>
              <a:rPr lang="en-US" b="0" i="0" dirty="0">
                <a:solidFill>
                  <a:srgbClr val="212529"/>
                </a:solidFill>
                <a:effectLst/>
                <a:latin typeface="Open Sans" panose="020B0606030504020204" pitchFamily="34" charset="0"/>
              </a:rPr>
              <a:t> </a:t>
            </a:r>
            <a:endParaRPr lang="en-US" dirty="0"/>
          </a:p>
        </p:txBody>
      </p:sp>
      <p:sp>
        <p:nvSpPr>
          <p:cNvPr id="5" name="CasetăText 4">
            <a:extLst>
              <a:ext uri="{FF2B5EF4-FFF2-40B4-BE49-F238E27FC236}">
                <a16:creationId xmlns:a16="http://schemas.microsoft.com/office/drawing/2014/main" id="{816F52FA-DC0B-D39D-4EDD-62096BEE01D4}"/>
              </a:ext>
            </a:extLst>
          </p:cNvPr>
          <p:cNvSpPr txBox="1"/>
          <p:nvPr/>
        </p:nvSpPr>
        <p:spPr>
          <a:xfrm>
            <a:off x="1066800" y="2037487"/>
            <a:ext cx="10287000" cy="2092881"/>
          </a:xfrm>
          <a:prstGeom prst="rect">
            <a:avLst/>
          </a:prstGeom>
          <a:noFill/>
        </p:spPr>
        <p:txBody>
          <a:bodyPr wrap="square">
            <a:spAutoFit/>
          </a:bodyPr>
          <a:lstStyle/>
          <a:p>
            <a:pPr algn="l">
              <a:spcAft>
                <a:spcPts val="375"/>
              </a:spcAft>
            </a:pPr>
            <a:r>
              <a:rPr lang="en-US" sz="2000" b="1" i="0" dirty="0">
                <a:solidFill>
                  <a:srgbClr val="212529"/>
                </a:solidFill>
                <a:effectLst/>
                <a:latin typeface="Open Sans" panose="020B0606030504020204" pitchFamily="34" charset="0"/>
              </a:rPr>
              <a:t>Direct measurements are made by holding the measured (required quantity to be measured) up to some calibrated standard and comparing the two. </a:t>
            </a:r>
            <a:endParaRPr lang="ro-RO" sz="2000" b="1" i="0" dirty="0">
              <a:solidFill>
                <a:srgbClr val="212529"/>
              </a:solidFill>
              <a:effectLst/>
              <a:latin typeface="Open Sans" panose="020B0606030504020204" pitchFamily="34" charset="0"/>
            </a:endParaRPr>
          </a:p>
          <a:p>
            <a:pPr algn="l">
              <a:spcAft>
                <a:spcPts val="375"/>
              </a:spcAft>
            </a:pPr>
            <a:endParaRPr lang="ro-RO" sz="2000" b="1" dirty="0">
              <a:solidFill>
                <a:srgbClr val="212529"/>
              </a:solidFill>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A good example is the meter stick ruler used to measure and cut a piece of cable to the correct length</a:t>
            </a:r>
          </a:p>
        </p:txBody>
      </p:sp>
    </p:spTree>
    <p:extLst>
      <p:ext uri="{BB962C8B-B14F-4D97-AF65-F5344CB8AC3E}">
        <p14:creationId xmlns:p14="http://schemas.microsoft.com/office/powerpoint/2010/main" val="3250962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E93F769-3821-014A-4921-3FA1C695D0F1}"/>
              </a:ext>
            </a:extLst>
          </p:cNvPr>
          <p:cNvSpPr>
            <a:spLocks noGrp="1"/>
          </p:cNvSpPr>
          <p:nvPr>
            <p:ph type="title"/>
          </p:nvPr>
        </p:nvSpPr>
        <p:spPr/>
        <p:txBody>
          <a:bodyPr/>
          <a:lstStyle/>
          <a:p>
            <a:r>
              <a:rPr lang="en-US" b="1" i="0" u="none" strike="noStrike" dirty="0">
                <a:solidFill>
                  <a:srgbClr val="2B2A2A"/>
                </a:solidFill>
                <a:effectLst/>
                <a:latin typeface="Open Sans" panose="020B0606030504020204" pitchFamily="34" charset="0"/>
                <a:hlinkClick r:id="rId2" tooltip="slide24"/>
              </a:rPr>
              <a:t>Indirect Measurement</a:t>
            </a:r>
            <a:r>
              <a:rPr lang="en-US" b="0" i="0" dirty="0">
                <a:solidFill>
                  <a:srgbClr val="212529"/>
                </a:solidFill>
                <a:effectLst/>
                <a:latin typeface="Open Sans" panose="020B0606030504020204" pitchFamily="34" charset="0"/>
              </a:rPr>
              <a:t> </a:t>
            </a:r>
            <a:endParaRPr lang="en-US" dirty="0"/>
          </a:p>
        </p:txBody>
      </p:sp>
      <p:sp>
        <p:nvSpPr>
          <p:cNvPr id="5" name="CasetăText 4">
            <a:extLst>
              <a:ext uri="{FF2B5EF4-FFF2-40B4-BE49-F238E27FC236}">
                <a16:creationId xmlns:a16="http://schemas.microsoft.com/office/drawing/2014/main" id="{DBAA085A-3083-110E-2D7A-4331EFDBF6AE}"/>
              </a:ext>
            </a:extLst>
          </p:cNvPr>
          <p:cNvSpPr txBox="1"/>
          <p:nvPr/>
        </p:nvSpPr>
        <p:spPr>
          <a:xfrm>
            <a:off x="1371600" y="2366486"/>
            <a:ext cx="5734050" cy="2349361"/>
          </a:xfrm>
          <a:prstGeom prst="rect">
            <a:avLst/>
          </a:prstGeom>
          <a:noFill/>
        </p:spPr>
        <p:txBody>
          <a:bodyPr wrap="square">
            <a:spAutoFit/>
          </a:bodyPr>
          <a:lstStyle/>
          <a:p>
            <a:pPr algn="l">
              <a:spcAft>
                <a:spcPts val="375"/>
              </a:spcAft>
            </a:pPr>
            <a:r>
              <a:rPr lang="en-US" sz="2000" b="1" i="0" dirty="0">
                <a:solidFill>
                  <a:srgbClr val="212529"/>
                </a:solidFill>
                <a:effectLst/>
                <a:latin typeface="Open Sans" panose="020B0606030504020204" pitchFamily="34" charset="0"/>
              </a:rPr>
              <a:t>• Indirect measurements are made by measuring some thing other than the actual measured </a:t>
            </a:r>
            <a:endParaRPr lang="ro-RO" sz="2000" b="1" i="0" dirty="0">
              <a:solidFill>
                <a:srgbClr val="212529"/>
              </a:solidFill>
              <a:effectLst/>
              <a:latin typeface="Open Sans" panose="020B0606030504020204" pitchFamily="34" charset="0"/>
            </a:endParaRPr>
          </a:p>
          <a:p>
            <a:pPr algn="l">
              <a:spcAft>
                <a:spcPts val="375"/>
              </a:spcAft>
            </a:pPr>
            <a:endParaRPr lang="ro-RO" sz="2000" b="1" i="0" dirty="0">
              <a:solidFill>
                <a:srgbClr val="212529"/>
              </a:solidFill>
              <a:effectLst/>
              <a:latin typeface="Open Sans" panose="020B0606030504020204" pitchFamily="34" charset="0"/>
            </a:endParaRPr>
          </a:p>
          <a:p>
            <a:pPr algn="l">
              <a:spcAft>
                <a:spcPts val="375"/>
              </a:spcAft>
            </a:pPr>
            <a:r>
              <a:rPr lang="en-US" sz="2000" b="1" i="0" dirty="0">
                <a:solidFill>
                  <a:srgbClr val="212529"/>
                </a:solidFill>
                <a:effectLst/>
                <a:latin typeface="Open Sans" panose="020B0606030504020204" pitchFamily="34" charset="0"/>
              </a:rPr>
              <a:t>• The most common example of indirect measurement is the blood pressure measurements</a:t>
            </a:r>
          </a:p>
        </p:txBody>
      </p:sp>
      <p:pic>
        <p:nvPicPr>
          <p:cNvPr id="18436" name="Picture 4">
            <a:extLst>
              <a:ext uri="{FF2B5EF4-FFF2-40B4-BE49-F238E27FC236}">
                <a16:creationId xmlns:a16="http://schemas.microsoft.com/office/drawing/2014/main" id="{7BF86A5C-BCFE-803E-E5C6-B8D05A2DBF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2739" y="1528172"/>
            <a:ext cx="4049712" cy="4777377"/>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a:extLst>
              <a:ext uri="{FF2B5EF4-FFF2-40B4-BE49-F238E27FC236}">
                <a16:creationId xmlns:a16="http://schemas.microsoft.com/office/drawing/2014/main" id="{8AB2D0C7-9AA1-A156-C83B-2ED6BF575E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953441" y="4715847"/>
            <a:ext cx="1836297"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80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54D1191-17FC-626D-1687-EF37E220CBD5}"/>
              </a:ext>
            </a:extLst>
          </p:cNvPr>
          <p:cNvSpPr>
            <a:spLocks noGrp="1"/>
          </p:cNvSpPr>
          <p:nvPr>
            <p:ph type="title"/>
          </p:nvPr>
        </p:nvSpPr>
        <p:spPr/>
        <p:txBody>
          <a:bodyPr/>
          <a:lstStyle/>
          <a:p>
            <a:r>
              <a:rPr lang="en-US" b="1" i="0" u="none" strike="noStrike" dirty="0">
                <a:solidFill>
                  <a:srgbClr val="2B2A2A"/>
                </a:solidFill>
                <a:effectLst/>
                <a:latin typeface="Open Sans" panose="020B0606030504020204" pitchFamily="34" charset="0"/>
                <a:hlinkClick r:id="rId2" tooltip="slide7"/>
              </a:rPr>
              <a:t>What Is Biophysics</a:t>
            </a:r>
            <a:r>
              <a:rPr lang="ro-RO" b="1" i="0" u="none" strike="noStrike" dirty="0">
                <a:solidFill>
                  <a:srgbClr val="2B2A2A"/>
                </a:solidFill>
                <a:effectLst/>
                <a:latin typeface="Open Sans" panose="020B0606030504020204" pitchFamily="34" charset="0"/>
              </a:rPr>
              <a:t> ?</a:t>
            </a:r>
            <a:r>
              <a:rPr lang="en-US" b="0" i="0" dirty="0">
                <a:solidFill>
                  <a:srgbClr val="212529"/>
                </a:solidFill>
                <a:effectLst/>
                <a:latin typeface="Open Sans" panose="020B0606030504020204" pitchFamily="34" charset="0"/>
              </a:rPr>
              <a:t> </a:t>
            </a:r>
            <a:endParaRPr lang="en-US" dirty="0"/>
          </a:p>
        </p:txBody>
      </p:sp>
      <p:sp>
        <p:nvSpPr>
          <p:cNvPr id="5" name="CasetăText 4">
            <a:extLst>
              <a:ext uri="{FF2B5EF4-FFF2-40B4-BE49-F238E27FC236}">
                <a16:creationId xmlns:a16="http://schemas.microsoft.com/office/drawing/2014/main" id="{2EA6E5D5-AACF-E2EC-32E3-3CEFDE679AF8}"/>
              </a:ext>
            </a:extLst>
          </p:cNvPr>
          <p:cNvSpPr txBox="1"/>
          <p:nvPr/>
        </p:nvSpPr>
        <p:spPr>
          <a:xfrm>
            <a:off x="552450" y="1614488"/>
            <a:ext cx="11449050" cy="3857466"/>
          </a:xfrm>
          <a:prstGeom prst="rect">
            <a:avLst/>
          </a:prstGeom>
          <a:noFill/>
        </p:spPr>
        <p:txBody>
          <a:bodyPr wrap="square">
            <a:spAutoFit/>
          </a:bodyPr>
          <a:lstStyle/>
          <a:p>
            <a:pPr algn="l">
              <a:spcAft>
                <a:spcPts val="375"/>
              </a:spcAft>
            </a:pPr>
            <a:r>
              <a:rPr lang="en-US" sz="2000" b="1" i="0" dirty="0">
                <a:solidFill>
                  <a:srgbClr val="212529"/>
                </a:solidFill>
                <a:effectLst/>
                <a:latin typeface="Open Sans" panose="020B0606030504020204" pitchFamily="34" charset="0"/>
              </a:rPr>
              <a:t>• </a:t>
            </a:r>
            <a:r>
              <a:rPr lang="ro-RO" sz="2000" b="1" i="0" dirty="0">
                <a:solidFill>
                  <a:srgbClr val="212529"/>
                </a:solidFill>
                <a:effectLst/>
                <a:latin typeface="Open Sans" panose="020B0606030504020204" pitchFamily="34" charset="0"/>
              </a:rPr>
              <a:t>este o punte între biologie și fizică</a:t>
            </a:r>
            <a:endParaRPr lang="en-US" sz="2000" b="1" i="0" dirty="0">
              <a:solidFill>
                <a:srgbClr val="212529"/>
              </a:solidFill>
              <a:effectLst/>
              <a:latin typeface="Open Sans" panose="020B0606030504020204" pitchFamily="34" charset="0"/>
            </a:endParaRPr>
          </a:p>
          <a:p>
            <a:pPr algn="l">
              <a:spcAft>
                <a:spcPts val="375"/>
              </a:spcAft>
            </a:pPr>
            <a:r>
              <a:rPr lang="ro-RO" sz="2000" b="1" i="0" dirty="0">
                <a:solidFill>
                  <a:srgbClr val="212529"/>
                </a:solidFill>
                <a:effectLst/>
                <a:latin typeface="Open Sans" panose="020B0606030504020204" pitchFamily="34" charset="0"/>
              </a:rPr>
              <a:t>• este studiul sistemelor biologice și al proceselor biologice folosind metode bazate pe fizică sau pe principii fizice.</a:t>
            </a:r>
            <a:endParaRPr lang="en-US" sz="2000" b="1" i="0" dirty="0">
              <a:solidFill>
                <a:srgbClr val="212529"/>
              </a:solidFill>
              <a:effectLst/>
              <a:latin typeface="Open Sans" panose="020B0606030504020204" pitchFamily="34" charset="0"/>
            </a:endParaRPr>
          </a:p>
          <a:p>
            <a:pPr algn="l">
              <a:spcAft>
                <a:spcPts val="375"/>
              </a:spcAft>
            </a:pPr>
            <a:endParaRPr lang="en-US" sz="2000" b="1" i="0" dirty="0">
              <a:solidFill>
                <a:srgbClr val="212529"/>
              </a:solidFill>
              <a:effectLst/>
              <a:latin typeface="Open Sans" panose="020B0606030504020204" pitchFamily="34" charset="0"/>
            </a:endParaRPr>
          </a:p>
          <a:p>
            <a:pPr algn="l">
              <a:spcAft>
                <a:spcPts val="375"/>
              </a:spcAft>
            </a:pPr>
            <a:r>
              <a:rPr lang="ro-RO" sz="2000" b="1" i="0" dirty="0">
                <a:solidFill>
                  <a:srgbClr val="FF0000"/>
                </a:solidFill>
                <a:effectLst/>
                <a:latin typeface="Open Sans" panose="020B0606030504020204" pitchFamily="34" charset="0"/>
              </a:rPr>
              <a:t>Cât de esențială este biofizica pentru progresul în biologie?</a:t>
            </a:r>
            <a:endParaRPr lang="en-US" sz="2000" b="1" i="0" dirty="0">
              <a:solidFill>
                <a:srgbClr val="FF0000"/>
              </a:solidFill>
              <a:effectLst/>
              <a:latin typeface="Open Sans" panose="020B0606030504020204" pitchFamily="34" charset="0"/>
            </a:endParaRPr>
          </a:p>
          <a:p>
            <a:pPr algn="l">
              <a:spcAft>
                <a:spcPts val="375"/>
              </a:spcAft>
            </a:pPr>
            <a:endParaRPr lang="en-US" sz="2000" b="1" i="0" dirty="0">
              <a:solidFill>
                <a:srgbClr val="212529"/>
              </a:solidFill>
              <a:effectLst/>
              <a:latin typeface="Open Sans" panose="020B0606030504020204" pitchFamily="34" charset="0"/>
            </a:endParaRPr>
          </a:p>
          <a:p>
            <a:pPr marL="342900" indent="-342900" algn="l">
              <a:spcAft>
                <a:spcPts val="375"/>
              </a:spcAft>
              <a:buFont typeface="Arial" panose="020B0604020202020204" pitchFamily="34" charset="0"/>
              <a:buChar char="•"/>
            </a:pPr>
            <a:r>
              <a:rPr lang="ro-RO" sz="2000" b="1" i="0" dirty="0">
                <a:solidFill>
                  <a:srgbClr val="212529"/>
                </a:solidFill>
                <a:effectLst/>
                <a:latin typeface="Open Sans" panose="020B0606030504020204" pitchFamily="34" charset="0"/>
              </a:rPr>
              <a:t>descoperă cum sunt aranjați atomii pentru a funcționa în ADN și proteine;</a:t>
            </a:r>
            <a:endParaRPr lang="en-US" sz="2000" b="1" i="0" dirty="0">
              <a:solidFill>
                <a:srgbClr val="212529"/>
              </a:solidFill>
              <a:effectLst/>
              <a:latin typeface="Open Sans" panose="020B0606030504020204" pitchFamily="34" charset="0"/>
            </a:endParaRPr>
          </a:p>
          <a:p>
            <a:pPr marL="342900" indent="-342900" algn="l">
              <a:spcAft>
                <a:spcPts val="375"/>
              </a:spcAft>
              <a:buFont typeface="Arial" panose="020B0604020202020204" pitchFamily="34" charset="0"/>
              <a:buChar char="•"/>
            </a:pPr>
            <a:r>
              <a:rPr lang="ro-RO" sz="2000" b="1" i="0" dirty="0">
                <a:solidFill>
                  <a:srgbClr val="212529"/>
                </a:solidFill>
                <a:effectLst/>
                <a:latin typeface="Open Sans" panose="020B0606030504020204" pitchFamily="34" charset="0"/>
              </a:rPr>
              <a:t>descoperă cum funcționează proteinele; </a:t>
            </a:r>
          </a:p>
          <a:p>
            <a:pPr marL="342900" indent="-342900" algn="l">
              <a:spcAft>
                <a:spcPts val="375"/>
              </a:spcAft>
              <a:buFont typeface="Arial" panose="020B0604020202020204" pitchFamily="34" charset="0"/>
              <a:buChar char="•"/>
            </a:pPr>
            <a:r>
              <a:rPr lang="ro-RO" sz="2000" b="1" i="0" dirty="0">
                <a:solidFill>
                  <a:srgbClr val="212529"/>
                </a:solidFill>
                <a:effectLst/>
                <a:latin typeface="Open Sans" panose="020B0606030504020204" pitchFamily="34" charset="0"/>
              </a:rPr>
              <a:t>descoperă c</a:t>
            </a:r>
            <a:r>
              <a:rPr lang="ro-RO" sz="2000" b="1" dirty="0">
                <a:solidFill>
                  <a:srgbClr val="212529"/>
                </a:solidFill>
                <a:latin typeface="Open Sans" panose="020B0606030504020204" pitchFamily="34" charset="0"/>
              </a:rPr>
              <a:t>um </a:t>
            </a:r>
            <a:r>
              <a:rPr lang="ro-RO" sz="2000" b="1" i="0" dirty="0">
                <a:solidFill>
                  <a:srgbClr val="212529"/>
                </a:solidFill>
                <a:effectLst/>
                <a:latin typeface="Open Sans" panose="020B0606030504020204" pitchFamily="34" charset="0"/>
              </a:rPr>
              <a:t>folosesc aceste structuri proteice pentru </a:t>
            </a:r>
          </a:p>
          <a:p>
            <a:pPr marL="342900" indent="-342900" algn="l">
              <a:spcAft>
                <a:spcPts val="375"/>
              </a:spcAft>
              <a:buFont typeface="Arial" panose="020B0604020202020204" pitchFamily="34" charset="0"/>
              <a:buChar char="•"/>
            </a:pPr>
            <a:r>
              <a:rPr lang="ro-RO" sz="2000" b="1" dirty="0">
                <a:solidFill>
                  <a:srgbClr val="212529"/>
                </a:solidFill>
                <a:latin typeface="Open Sans" panose="020B0606030504020204" pitchFamily="34" charset="0"/>
              </a:rPr>
              <a:t>a </a:t>
            </a:r>
            <a:r>
              <a:rPr lang="ro-RO" sz="2000" b="1" i="0" dirty="0">
                <a:solidFill>
                  <a:srgbClr val="212529"/>
                </a:solidFill>
                <a:effectLst/>
                <a:latin typeface="Open Sans" panose="020B0606030504020204" pitchFamily="34" charset="0"/>
              </a:rPr>
              <a:t>descoperi cum funcționează mașinile biologice, în sănătate și, de asemenea, în boli.</a:t>
            </a:r>
            <a:br>
              <a:rPr lang="en-US" dirty="0"/>
            </a:br>
            <a:endParaRPr lang="en-US" dirty="0"/>
          </a:p>
        </p:txBody>
      </p:sp>
      <p:pic>
        <p:nvPicPr>
          <p:cNvPr id="8" name="Imagine 7">
            <a:extLst>
              <a:ext uri="{FF2B5EF4-FFF2-40B4-BE49-F238E27FC236}">
                <a16:creationId xmlns:a16="http://schemas.microsoft.com/office/drawing/2014/main" id="{E3D1D641-1544-9665-757F-E074148FFEE5}"/>
              </a:ext>
            </a:extLst>
          </p:cNvPr>
          <p:cNvPicPr>
            <a:picLocks noChangeAspect="1"/>
          </p:cNvPicPr>
          <p:nvPr/>
        </p:nvPicPr>
        <p:blipFill>
          <a:blip r:embed="rId3"/>
          <a:stretch>
            <a:fillRect/>
          </a:stretch>
        </p:blipFill>
        <p:spPr>
          <a:xfrm>
            <a:off x="7316173" y="153492"/>
            <a:ext cx="3408978" cy="1672630"/>
          </a:xfrm>
          <a:prstGeom prst="rect">
            <a:avLst/>
          </a:prstGeom>
        </p:spPr>
      </p:pic>
    </p:spTree>
    <p:extLst>
      <p:ext uri="{BB962C8B-B14F-4D97-AF65-F5344CB8AC3E}">
        <p14:creationId xmlns:p14="http://schemas.microsoft.com/office/powerpoint/2010/main" val="2887525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A393559-249F-F0F5-4E2F-B3F4B11E0784}"/>
              </a:ext>
            </a:extLst>
          </p:cNvPr>
          <p:cNvSpPr>
            <a:spLocks noGrp="1"/>
          </p:cNvSpPr>
          <p:nvPr>
            <p:ph type="title"/>
          </p:nvPr>
        </p:nvSpPr>
        <p:spPr/>
        <p:txBody>
          <a:bodyPr/>
          <a:lstStyle/>
          <a:p>
            <a:r>
              <a:rPr lang="en-US" b="1" i="0" u="none" strike="noStrike" dirty="0">
                <a:solidFill>
                  <a:srgbClr val="2B2A2A"/>
                </a:solidFill>
                <a:effectLst/>
                <a:latin typeface="Open Sans" panose="020B0606030504020204" pitchFamily="34" charset="0"/>
                <a:hlinkClick r:id="rId2" tooltip="slide25"/>
              </a:rPr>
              <a:t>Null Measurement</a:t>
            </a:r>
            <a:r>
              <a:rPr lang="en-US" b="0" i="0" dirty="0">
                <a:solidFill>
                  <a:srgbClr val="212529"/>
                </a:solidFill>
                <a:effectLst/>
                <a:latin typeface="Open Sans" panose="020B0606030504020204" pitchFamily="34" charset="0"/>
              </a:rPr>
              <a:t> </a:t>
            </a:r>
            <a:endParaRPr lang="en-US" dirty="0"/>
          </a:p>
        </p:txBody>
      </p:sp>
      <p:sp>
        <p:nvSpPr>
          <p:cNvPr id="5" name="CasetăText 4">
            <a:extLst>
              <a:ext uri="{FF2B5EF4-FFF2-40B4-BE49-F238E27FC236}">
                <a16:creationId xmlns:a16="http://schemas.microsoft.com/office/drawing/2014/main" id="{5A952630-16A9-1643-8F2B-FFEED3AE7EE2}"/>
              </a:ext>
            </a:extLst>
          </p:cNvPr>
          <p:cNvSpPr txBox="1"/>
          <p:nvPr/>
        </p:nvSpPr>
        <p:spPr>
          <a:xfrm>
            <a:off x="590550" y="1987718"/>
            <a:ext cx="5791200" cy="1631216"/>
          </a:xfrm>
          <a:prstGeom prst="rect">
            <a:avLst/>
          </a:prstGeom>
          <a:noFill/>
        </p:spPr>
        <p:txBody>
          <a:bodyPr wrap="square">
            <a:spAutoFit/>
          </a:bodyPr>
          <a:lstStyle/>
          <a:p>
            <a:pPr algn="l">
              <a:spcAft>
                <a:spcPts val="375"/>
              </a:spcAft>
            </a:pPr>
            <a:r>
              <a:rPr lang="en-US" sz="2000" b="1" i="0" dirty="0">
                <a:solidFill>
                  <a:srgbClr val="212529"/>
                </a:solidFill>
                <a:effectLst/>
                <a:latin typeface="Open Sans" panose="020B0606030504020204" pitchFamily="34" charset="0"/>
              </a:rPr>
              <a:t>• Null measurements are made by comparing a calibrated source to an unknown measured and then adjust the reference until the difference between them become zero.</a:t>
            </a:r>
          </a:p>
        </p:txBody>
      </p:sp>
      <p:pic>
        <p:nvPicPr>
          <p:cNvPr id="19460" name="Picture 4" descr="21.5 Null Measurements – College Physics">
            <a:extLst>
              <a:ext uri="{FF2B5EF4-FFF2-40B4-BE49-F238E27FC236}">
                <a16:creationId xmlns:a16="http://schemas.microsoft.com/office/drawing/2014/main" id="{A8A9E71D-7115-B1AC-BFFE-EBAB7BC65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1690688"/>
            <a:ext cx="4552950" cy="4285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16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405CD73-E6DD-34C1-706D-400FB0AF2065}"/>
              </a:ext>
            </a:extLst>
          </p:cNvPr>
          <p:cNvSpPr>
            <a:spLocks noGrp="1"/>
          </p:cNvSpPr>
          <p:nvPr>
            <p:ph type="title"/>
          </p:nvPr>
        </p:nvSpPr>
        <p:spPr>
          <a:xfrm>
            <a:off x="752474" y="247650"/>
            <a:ext cx="10515600" cy="1325563"/>
          </a:xfrm>
        </p:spPr>
        <p:txBody>
          <a:bodyPr/>
          <a:lstStyle/>
          <a:p>
            <a:r>
              <a:rPr lang="en-US" b="1" i="0" u="none" strike="noStrike" dirty="0">
                <a:solidFill>
                  <a:srgbClr val="2B2A2A"/>
                </a:solidFill>
                <a:effectLst/>
                <a:latin typeface="Open Sans" panose="020B0606030504020204" pitchFamily="34" charset="0"/>
                <a:hlinkClick r:id="rId2" tooltip="slide26"/>
              </a:rPr>
              <a:t>Electronic Measurement System</a:t>
            </a:r>
            <a:r>
              <a:rPr lang="en-US" b="0" i="0" dirty="0">
                <a:solidFill>
                  <a:srgbClr val="212529"/>
                </a:solidFill>
                <a:effectLst/>
                <a:latin typeface="Open Sans" panose="020B0606030504020204" pitchFamily="34" charset="0"/>
              </a:rPr>
              <a:t> </a:t>
            </a:r>
            <a:endParaRPr lang="en-US" dirty="0"/>
          </a:p>
        </p:txBody>
      </p:sp>
      <p:pic>
        <p:nvPicPr>
          <p:cNvPr id="20484" name="Picture 4" descr="Understand Electrical Measurement System with Block Diagram - ETechnoG">
            <a:extLst>
              <a:ext uri="{FF2B5EF4-FFF2-40B4-BE49-F238E27FC236}">
                <a16:creationId xmlns:a16="http://schemas.microsoft.com/office/drawing/2014/main" id="{504B7440-AF64-9E67-D627-F038B3400F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009" y="1268845"/>
            <a:ext cx="5639491" cy="534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427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54DF70-8653-9A87-1DE0-65E5EBA0F234}"/>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2B2A2A"/>
                </a:solidFill>
                <a:effectLst/>
                <a:uLnTx/>
                <a:uFillTx/>
                <a:latin typeface="Open Sans" panose="020B0606030504020204" pitchFamily="34" charset="0"/>
                <a:ea typeface="+mj-ea"/>
                <a:cs typeface="+mj-cs"/>
                <a:hlinkClick r:id="rId2" tooltip="slide27"/>
              </a:rPr>
              <a:t>Generalized Medical (Measurement</a:t>
            </a:r>
            <a:r>
              <a:rPr kumimoji="0" lang="ro-RO" sz="4400" b="1" i="0" u="none" strike="noStrike" kern="1200" cap="none" spc="0" normalizeH="0" baseline="0" noProof="0" dirty="0">
                <a:ln>
                  <a:noFill/>
                </a:ln>
                <a:solidFill>
                  <a:srgbClr val="2B2A2A"/>
                </a:solidFill>
                <a:effectLst/>
                <a:uLnTx/>
                <a:uFillTx/>
                <a:latin typeface="Open Sans" panose="020B0606030504020204" pitchFamily="34" charset="0"/>
                <a:ea typeface="+mj-ea"/>
                <a:cs typeface="+mj-cs"/>
              </a:rPr>
              <a:t> </a:t>
            </a:r>
            <a:r>
              <a:rPr kumimoji="0" lang="en-US" sz="4400" b="1" i="0" u="none" strike="noStrike" kern="1200" cap="none" spc="0" normalizeH="0" baseline="0" noProof="0" dirty="0">
                <a:ln>
                  <a:noFill/>
                </a:ln>
                <a:solidFill>
                  <a:srgbClr val="212529"/>
                </a:solidFill>
                <a:effectLst/>
                <a:uLnTx/>
                <a:uFillTx/>
                <a:latin typeface="Open Sans" panose="020B0606030504020204" pitchFamily="34" charset="0"/>
                <a:ea typeface="+mj-ea"/>
                <a:cs typeface="+mj-cs"/>
              </a:rPr>
              <a:t>Instrumentation System</a:t>
            </a:r>
            <a:endParaRPr lang="en-US" dirty="0"/>
          </a:p>
        </p:txBody>
      </p:sp>
      <p:sp>
        <p:nvSpPr>
          <p:cNvPr id="3" name="Substituent conținut 2">
            <a:extLst>
              <a:ext uri="{FF2B5EF4-FFF2-40B4-BE49-F238E27FC236}">
                <a16:creationId xmlns:a16="http://schemas.microsoft.com/office/drawing/2014/main" id="{5194F634-01B5-CBC2-CEEE-17A6A334BA94}"/>
              </a:ext>
            </a:extLst>
          </p:cNvPr>
          <p:cNvSpPr>
            <a:spLocks noGrp="1"/>
          </p:cNvSpPr>
          <p:nvPr>
            <p:ph idx="1"/>
          </p:nvPr>
        </p:nvSpPr>
        <p:spPr>
          <a:xfrm>
            <a:off x="838200" y="1825624"/>
            <a:ext cx="10877550" cy="4879975"/>
          </a:xfrm>
        </p:spPr>
        <p:txBody>
          <a:bodyPr>
            <a:normAutofit fontScale="85000" lnSpcReduction="10000"/>
          </a:bodyPr>
          <a:lstStyle/>
          <a:p>
            <a:pPr marL="0" indent="0">
              <a:buNone/>
            </a:pPr>
            <a:r>
              <a:rPr lang="en-US" dirty="0"/>
              <a:t>Conform OMS: „</a:t>
            </a:r>
            <a:r>
              <a:rPr lang="en-US" dirty="0" err="1"/>
              <a:t>dispozitiv</a:t>
            </a:r>
            <a:r>
              <a:rPr lang="en-US" dirty="0"/>
              <a:t> medical” </a:t>
            </a:r>
            <a:r>
              <a:rPr lang="en-US" dirty="0" err="1"/>
              <a:t>înseamnă</a:t>
            </a:r>
            <a:r>
              <a:rPr lang="en-US" dirty="0"/>
              <a:t> </a:t>
            </a:r>
            <a:r>
              <a:rPr lang="en-US" dirty="0" err="1"/>
              <a:t>orice</a:t>
            </a:r>
            <a:r>
              <a:rPr lang="en-US" dirty="0"/>
              <a:t> instrument, </a:t>
            </a:r>
            <a:r>
              <a:rPr lang="en-US" dirty="0" err="1"/>
              <a:t>aparat</a:t>
            </a:r>
            <a:r>
              <a:rPr lang="en-US" dirty="0"/>
              <a:t>, instrument, </a:t>
            </a:r>
            <a:r>
              <a:rPr lang="en-US" dirty="0" err="1"/>
              <a:t>mașină</a:t>
            </a:r>
            <a:r>
              <a:rPr lang="en-US" dirty="0"/>
              <a:t>, </a:t>
            </a:r>
            <a:r>
              <a:rPr lang="en-US" dirty="0" err="1"/>
              <a:t>dispozitiv</a:t>
            </a:r>
            <a:r>
              <a:rPr lang="en-US" dirty="0"/>
              <a:t>, implant, </a:t>
            </a:r>
            <a:r>
              <a:rPr lang="en-US" dirty="0" err="1"/>
              <a:t>reactiv</a:t>
            </a:r>
            <a:r>
              <a:rPr lang="en-US" dirty="0"/>
              <a:t> </a:t>
            </a:r>
            <a:r>
              <a:rPr lang="en-US" dirty="0" err="1"/>
              <a:t>pentru</a:t>
            </a:r>
            <a:r>
              <a:rPr lang="en-US" dirty="0"/>
              <a:t> </a:t>
            </a:r>
            <a:r>
              <a:rPr lang="en-US" dirty="0" err="1"/>
              <a:t>utilizare</a:t>
            </a:r>
            <a:r>
              <a:rPr lang="en-US" dirty="0"/>
              <a:t> in vitro, software, material </a:t>
            </a:r>
            <a:r>
              <a:rPr lang="en-US" dirty="0" err="1"/>
              <a:t>sau</a:t>
            </a:r>
            <a:r>
              <a:rPr lang="en-US" dirty="0"/>
              <a:t> alt </a:t>
            </a:r>
            <a:r>
              <a:rPr lang="en-US" dirty="0" err="1"/>
              <a:t>articol</a:t>
            </a:r>
            <a:r>
              <a:rPr lang="en-US" dirty="0"/>
              <a:t> similar </a:t>
            </a:r>
            <a:r>
              <a:rPr lang="en-US" dirty="0" err="1"/>
              <a:t>sau</a:t>
            </a:r>
            <a:r>
              <a:rPr lang="en-US" dirty="0"/>
              <a:t> </a:t>
            </a:r>
            <a:r>
              <a:rPr lang="en-US" dirty="0" err="1"/>
              <a:t>înrudit</a:t>
            </a:r>
            <a:r>
              <a:rPr lang="en-US" dirty="0"/>
              <a:t>, </a:t>
            </a:r>
            <a:r>
              <a:rPr lang="en-US" dirty="0" err="1"/>
              <a:t>destinat</a:t>
            </a:r>
            <a:r>
              <a:rPr lang="en-US" dirty="0"/>
              <a:t> de </a:t>
            </a:r>
            <a:r>
              <a:rPr lang="en-US" dirty="0" err="1"/>
              <a:t>producător</a:t>
            </a:r>
            <a:r>
              <a:rPr lang="en-US" dirty="0"/>
              <a:t> a fi </a:t>
            </a:r>
            <a:r>
              <a:rPr lang="en-US" dirty="0" err="1"/>
              <a:t>utilizat</a:t>
            </a:r>
            <a:r>
              <a:rPr lang="en-US" dirty="0"/>
              <a:t>, </a:t>
            </a:r>
            <a:r>
              <a:rPr lang="en-US" dirty="0" err="1"/>
              <a:t>singur</a:t>
            </a:r>
            <a:r>
              <a:rPr lang="en-US" dirty="0"/>
              <a:t> </a:t>
            </a:r>
            <a:r>
              <a:rPr lang="en-US" dirty="0" err="1"/>
              <a:t>sau</a:t>
            </a:r>
            <a:r>
              <a:rPr lang="en-US" dirty="0"/>
              <a:t> </a:t>
            </a:r>
            <a:r>
              <a:rPr lang="en-US" dirty="0" err="1"/>
              <a:t>în</a:t>
            </a:r>
            <a:r>
              <a:rPr lang="en-US" dirty="0"/>
              <a:t> </a:t>
            </a:r>
            <a:r>
              <a:rPr lang="en-US" dirty="0" err="1"/>
              <a:t>combinație</a:t>
            </a:r>
            <a:r>
              <a:rPr lang="en-US" dirty="0"/>
              <a:t>, la </a:t>
            </a:r>
            <a:r>
              <a:rPr lang="en-US" dirty="0" err="1"/>
              <a:t>ființe</a:t>
            </a:r>
            <a:r>
              <a:rPr lang="en-US" dirty="0"/>
              <a:t> </a:t>
            </a:r>
            <a:r>
              <a:rPr lang="en-US" dirty="0" err="1"/>
              <a:t>umane</a:t>
            </a:r>
            <a:r>
              <a:rPr lang="en-US" dirty="0"/>
              <a:t>, </a:t>
            </a:r>
            <a:r>
              <a:rPr lang="en-US" dirty="0" err="1"/>
              <a:t>pentru</a:t>
            </a:r>
            <a:r>
              <a:rPr lang="en-US" dirty="0"/>
              <a:t> </a:t>
            </a:r>
            <a:r>
              <a:rPr lang="en-US" dirty="0" err="1"/>
              <a:t>unul</a:t>
            </a:r>
            <a:r>
              <a:rPr lang="en-US" dirty="0"/>
              <a:t> </a:t>
            </a:r>
            <a:r>
              <a:rPr lang="en-US" dirty="0" err="1"/>
              <a:t>sau</a:t>
            </a:r>
            <a:r>
              <a:rPr lang="en-US" dirty="0"/>
              <a:t> </a:t>
            </a:r>
            <a:r>
              <a:rPr lang="en-US" dirty="0" err="1"/>
              <a:t>mai</a:t>
            </a:r>
            <a:r>
              <a:rPr lang="en-US" dirty="0"/>
              <a:t> </a:t>
            </a:r>
            <a:r>
              <a:rPr lang="en-US" dirty="0" err="1"/>
              <a:t>multe</a:t>
            </a:r>
            <a:r>
              <a:rPr lang="en-US" dirty="0"/>
              <a:t> </a:t>
            </a:r>
            <a:r>
              <a:rPr lang="en-US" dirty="0" err="1"/>
              <a:t>dintre</a:t>
            </a:r>
            <a:r>
              <a:rPr lang="en-US" dirty="0"/>
              <a:t> </a:t>
            </a:r>
            <a:r>
              <a:rPr lang="en-US" dirty="0" err="1"/>
              <a:t>scopurile</a:t>
            </a:r>
            <a:r>
              <a:rPr lang="en-US" dirty="0"/>
              <a:t> </a:t>
            </a:r>
            <a:r>
              <a:rPr lang="en-US" dirty="0" err="1"/>
              <a:t>medicale</a:t>
            </a:r>
            <a:r>
              <a:rPr lang="en-US" dirty="0"/>
              <a:t> </a:t>
            </a:r>
            <a:r>
              <a:rPr lang="en-US" dirty="0" err="1"/>
              <a:t>specifice</a:t>
            </a:r>
            <a:r>
              <a:rPr lang="en-US" dirty="0"/>
              <a:t>:</a:t>
            </a:r>
          </a:p>
          <a:p>
            <a:pPr marL="0" indent="0">
              <a:buNone/>
            </a:pPr>
            <a:r>
              <a:rPr lang="en-US" dirty="0"/>
              <a:t> • diagnosis, prevention, monitoring, treatment, or alleviation of disease, </a:t>
            </a:r>
            <a:endParaRPr lang="ro-RO" dirty="0"/>
          </a:p>
          <a:p>
            <a:r>
              <a:rPr lang="en-US" dirty="0"/>
              <a:t>• diagnosis, monitoring, treatment, alleviation of, or compensation for an injury, </a:t>
            </a:r>
            <a:endParaRPr lang="ro-RO" dirty="0"/>
          </a:p>
          <a:p>
            <a:r>
              <a:rPr lang="en-US" dirty="0"/>
              <a:t>• investigation, replacement, modification, or support of the anatomy or of a physiological process, </a:t>
            </a:r>
            <a:endParaRPr lang="ro-RO" dirty="0"/>
          </a:p>
          <a:p>
            <a:r>
              <a:rPr lang="en-US" dirty="0"/>
              <a:t>• supporting or sustaining life,</a:t>
            </a:r>
            <a:endParaRPr lang="ro-RO" dirty="0"/>
          </a:p>
          <a:p>
            <a:r>
              <a:rPr lang="en-US" dirty="0"/>
              <a:t> • control of conception, </a:t>
            </a:r>
            <a:endParaRPr lang="ro-RO" dirty="0"/>
          </a:p>
          <a:p>
            <a:r>
              <a:rPr lang="en-US" dirty="0"/>
              <a:t>• disinfection of medical devices, </a:t>
            </a:r>
            <a:endParaRPr lang="ro-RO" dirty="0"/>
          </a:p>
          <a:p>
            <a:r>
              <a:rPr lang="en-US" dirty="0"/>
              <a:t>• providing information by means of in vitro examination of specimens derived from the human body;</a:t>
            </a:r>
          </a:p>
        </p:txBody>
      </p:sp>
    </p:spTree>
    <p:extLst>
      <p:ext uri="{BB962C8B-B14F-4D97-AF65-F5344CB8AC3E}">
        <p14:creationId xmlns:p14="http://schemas.microsoft.com/office/powerpoint/2010/main" val="1951243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5B817E7-3FFF-6D17-BE2E-AFCB38C4164E}"/>
              </a:ext>
            </a:extLst>
          </p:cNvPr>
          <p:cNvSpPr>
            <a:spLocks noGrp="1"/>
          </p:cNvSpPr>
          <p:nvPr>
            <p:ph type="title"/>
          </p:nvPr>
        </p:nvSpPr>
        <p:spPr/>
        <p:txBody>
          <a:bodyPr>
            <a:normAutofit/>
          </a:bodyPr>
          <a:lstStyle/>
          <a:p>
            <a:r>
              <a:rPr lang="en-US" b="1" i="0" u="none" strike="noStrike" dirty="0">
                <a:solidFill>
                  <a:srgbClr val="2B2A2A"/>
                </a:solidFill>
                <a:effectLst/>
                <a:latin typeface="Open Sans" panose="020B0606030504020204" pitchFamily="34" charset="0"/>
                <a:hlinkClick r:id="rId2" tooltip="slide27"/>
              </a:rPr>
              <a:t>Generalized Medical (Measurement</a:t>
            </a:r>
            <a:r>
              <a:rPr lang="ro-RO" b="1" i="0" u="none" strike="noStrike" dirty="0">
                <a:solidFill>
                  <a:srgbClr val="2B2A2A"/>
                </a:solidFill>
                <a:effectLst/>
                <a:latin typeface="Open Sans" panose="020B0606030504020204" pitchFamily="34" charset="0"/>
              </a:rPr>
              <a:t> </a:t>
            </a:r>
            <a:r>
              <a:rPr lang="en-US" b="1" dirty="0">
                <a:solidFill>
                  <a:srgbClr val="212529"/>
                </a:solidFill>
                <a:latin typeface="Open Sans" panose="020B0606030504020204" pitchFamily="34" charset="0"/>
              </a:rPr>
              <a:t>Instrumentation System</a:t>
            </a:r>
            <a:endParaRPr lang="en-US" dirty="0"/>
          </a:p>
        </p:txBody>
      </p:sp>
      <p:sp>
        <p:nvSpPr>
          <p:cNvPr id="5" name="CasetăText 4">
            <a:extLst>
              <a:ext uri="{FF2B5EF4-FFF2-40B4-BE49-F238E27FC236}">
                <a16:creationId xmlns:a16="http://schemas.microsoft.com/office/drawing/2014/main" id="{614DE76C-3742-E11D-942C-F9636AD14E0E}"/>
              </a:ext>
            </a:extLst>
          </p:cNvPr>
          <p:cNvSpPr txBox="1"/>
          <p:nvPr/>
        </p:nvSpPr>
        <p:spPr>
          <a:xfrm>
            <a:off x="1019174" y="2336393"/>
            <a:ext cx="9801225" cy="2728952"/>
          </a:xfrm>
          <a:prstGeom prst="rect">
            <a:avLst/>
          </a:prstGeom>
          <a:noFill/>
        </p:spPr>
        <p:txBody>
          <a:bodyPr wrap="square">
            <a:spAutoFit/>
          </a:bodyPr>
          <a:lstStyle/>
          <a:p>
            <a:pPr algn="l">
              <a:spcAft>
                <a:spcPts val="375"/>
              </a:spcAft>
            </a:pPr>
            <a:r>
              <a:rPr lang="en-US" sz="2000" b="1" dirty="0"/>
              <a:t>The major difference between this system of medical instrumentation and the conventional instrumentation system is that </a:t>
            </a:r>
            <a:r>
              <a:rPr lang="en-US" sz="2000" b="1" dirty="0">
                <a:solidFill>
                  <a:srgbClr val="FF0000"/>
                </a:solidFill>
              </a:rPr>
              <a:t>the source of the signals is living tissue or energy applied to living tissue. </a:t>
            </a:r>
            <a:endParaRPr lang="ro-RO" sz="2000" b="1" dirty="0">
              <a:solidFill>
                <a:srgbClr val="FF0000"/>
              </a:solidFill>
            </a:endParaRPr>
          </a:p>
          <a:p>
            <a:pPr algn="l">
              <a:spcAft>
                <a:spcPts val="375"/>
              </a:spcAft>
            </a:pPr>
            <a:endParaRPr lang="ro-RO" sz="2000" b="1" dirty="0"/>
          </a:p>
          <a:p>
            <a:pPr algn="l">
              <a:spcAft>
                <a:spcPts val="375"/>
              </a:spcAft>
            </a:pPr>
            <a:r>
              <a:rPr lang="en-US" sz="2000" b="1" dirty="0"/>
              <a:t>The design of the instrument must match: </a:t>
            </a:r>
            <a:endParaRPr lang="ro-RO" sz="2000" b="1" dirty="0"/>
          </a:p>
          <a:p>
            <a:pPr algn="l">
              <a:spcAft>
                <a:spcPts val="375"/>
              </a:spcAft>
            </a:pPr>
            <a:r>
              <a:rPr lang="en-US" sz="2000" b="1" dirty="0"/>
              <a:t>› Measurement needs (environmental conditions, safety, reliability, etc.).</a:t>
            </a:r>
          </a:p>
          <a:p>
            <a:pPr algn="l">
              <a:spcAft>
                <a:spcPts val="375"/>
              </a:spcAft>
            </a:pPr>
            <a:r>
              <a:rPr lang="en-US" sz="2000" b="1" dirty="0"/>
              <a:t> › Instrument performance (speed, power, resolution, range, etc.).</a:t>
            </a:r>
            <a:br>
              <a:rPr lang="en-US" dirty="0"/>
            </a:br>
            <a:endParaRPr lang="en-US" dirty="0"/>
          </a:p>
        </p:txBody>
      </p:sp>
    </p:spTree>
    <p:extLst>
      <p:ext uri="{BB962C8B-B14F-4D97-AF65-F5344CB8AC3E}">
        <p14:creationId xmlns:p14="http://schemas.microsoft.com/office/powerpoint/2010/main" val="3592528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9280949-8065-ACEE-0600-18F09460CB35}"/>
              </a:ext>
            </a:extLst>
          </p:cNvPr>
          <p:cNvSpPr>
            <a:spLocks noGrp="1"/>
          </p:cNvSpPr>
          <p:nvPr>
            <p:ph type="title"/>
          </p:nvPr>
        </p:nvSpPr>
        <p:spPr/>
        <p:txBody>
          <a:bodyPr/>
          <a:lstStyle/>
          <a:p>
            <a:r>
              <a:rPr lang="en-US" b="1" dirty="0"/>
              <a:t>Biomedical Instrumentation Design</a:t>
            </a:r>
          </a:p>
        </p:txBody>
      </p:sp>
      <p:pic>
        <p:nvPicPr>
          <p:cNvPr id="5" name="Substituent conținut 4">
            <a:extLst>
              <a:ext uri="{FF2B5EF4-FFF2-40B4-BE49-F238E27FC236}">
                <a16:creationId xmlns:a16="http://schemas.microsoft.com/office/drawing/2014/main" id="{C2176CE7-1890-BF1F-FE3C-82932CEFB21E}"/>
              </a:ext>
            </a:extLst>
          </p:cNvPr>
          <p:cNvPicPr>
            <a:picLocks noGrp="1" noChangeAspect="1"/>
          </p:cNvPicPr>
          <p:nvPr>
            <p:ph idx="1"/>
          </p:nvPr>
        </p:nvPicPr>
        <p:blipFill>
          <a:blip r:embed="rId2"/>
          <a:stretch>
            <a:fillRect/>
          </a:stretch>
        </p:blipFill>
        <p:spPr>
          <a:xfrm>
            <a:off x="1098469" y="1368753"/>
            <a:ext cx="9722184" cy="5232071"/>
          </a:xfrm>
          <a:prstGeom prst="rect">
            <a:avLst/>
          </a:prstGeom>
        </p:spPr>
      </p:pic>
    </p:spTree>
    <p:extLst>
      <p:ext uri="{BB962C8B-B14F-4D97-AF65-F5344CB8AC3E}">
        <p14:creationId xmlns:p14="http://schemas.microsoft.com/office/powerpoint/2010/main" val="4226314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698892D-A68D-6AE8-56B5-9CF8B0B8753D}"/>
              </a:ext>
            </a:extLst>
          </p:cNvPr>
          <p:cNvSpPr>
            <a:spLocks noGrp="1"/>
          </p:cNvSpPr>
          <p:nvPr>
            <p:ph type="title"/>
          </p:nvPr>
        </p:nvSpPr>
        <p:spPr>
          <a:xfrm>
            <a:off x="838200" y="365125"/>
            <a:ext cx="10515600" cy="1025525"/>
          </a:xfrm>
        </p:spPr>
        <p:txBody>
          <a:bodyPr/>
          <a:lstStyle/>
          <a:p>
            <a:r>
              <a:rPr lang="en-US" b="1" dirty="0"/>
              <a:t>What is Biomedical Instrumentation?</a:t>
            </a:r>
            <a:endParaRPr lang="en-US" dirty="0"/>
          </a:p>
        </p:txBody>
      </p:sp>
      <p:sp>
        <p:nvSpPr>
          <p:cNvPr id="3" name="Substituent conținut 2">
            <a:extLst>
              <a:ext uri="{FF2B5EF4-FFF2-40B4-BE49-F238E27FC236}">
                <a16:creationId xmlns:a16="http://schemas.microsoft.com/office/drawing/2014/main" id="{371B31BE-628C-97FC-CCBD-E9D660DDAD9B}"/>
              </a:ext>
            </a:extLst>
          </p:cNvPr>
          <p:cNvSpPr>
            <a:spLocks noGrp="1"/>
          </p:cNvSpPr>
          <p:nvPr>
            <p:ph idx="1"/>
          </p:nvPr>
        </p:nvSpPr>
        <p:spPr/>
        <p:txBody>
          <a:bodyPr/>
          <a:lstStyle/>
          <a:p>
            <a:r>
              <a:rPr lang="en-US" dirty="0"/>
              <a:t>Biomedical instrumentation applies engineering and technology to solve medical problems in diagnosis, treatment, and disease prevention. The field combines principles of biophysics and biochemistry—where physics and chemistry meet biology—with medical and engineering practices.</a:t>
            </a:r>
          </a:p>
          <a:p>
            <a:r>
              <a:rPr lang="en-US" dirty="0"/>
              <a:t>Biomedical instrumentation measures biological signals such as ECG and EMG, aiding physicians in diagnosing and treating patients. Designing medical instruments requires understanding electronics and measurement techniques.</a:t>
            </a:r>
          </a:p>
          <a:p>
            <a:endParaRPr lang="en-US" dirty="0"/>
          </a:p>
        </p:txBody>
      </p:sp>
    </p:spTree>
    <p:extLst>
      <p:ext uri="{BB962C8B-B14F-4D97-AF65-F5344CB8AC3E}">
        <p14:creationId xmlns:p14="http://schemas.microsoft.com/office/powerpoint/2010/main" val="2039513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57D8A9D-6E8B-BD63-4201-547A7DA7A3A5}"/>
              </a:ext>
            </a:extLst>
          </p:cNvPr>
          <p:cNvSpPr>
            <a:spLocks noGrp="1"/>
          </p:cNvSpPr>
          <p:nvPr>
            <p:ph type="title"/>
          </p:nvPr>
        </p:nvSpPr>
        <p:spPr/>
        <p:txBody>
          <a:bodyPr/>
          <a:lstStyle/>
          <a:p>
            <a:r>
              <a:rPr lang="en-US" b="1" dirty="0"/>
              <a:t>Biomedical Instrumentation Design</a:t>
            </a:r>
          </a:p>
        </p:txBody>
      </p:sp>
      <p:sp>
        <p:nvSpPr>
          <p:cNvPr id="3" name="Substituent conținut 2">
            <a:extLst>
              <a:ext uri="{FF2B5EF4-FFF2-40B4-BE49-F238E27FC236}">
                <a16:creationId xmlns:a16="http://schemas.microsoft.com/office/drawing/2014/main" id="{CD294D9D-8060-DD04-1DFD-77F0B2B2E91C}"/>
              </a:ext>
            </a:extLst>
          </p:cNvPr>
          <p:cNvSpPr>
            <a:spLocks noGrp="1"/>
          </p:cNvSpPr>
          <p:nvPr>
            <p:ph idx="1"/>
          </p:nvPr>
        </p:nvSpPr>
        <p:spPr>
          <a:xfrm>
            <a:off x="304800" y="1628776"/>
            <a:ext cx="8610600" cy="5038724"/>
          </a:xfrm>
        </p:spPr>
        <p:txBody>
          <a:bodyPr>
            <a:normAutofit fontScale="92500" lnSpcReduction="10000"/>
          </a:bodyPr>
          <a:lstStyle/>
          <a:p>
            <a:r>
              <a:rPr lang="en-US" b="1" dirty="0"/>
              <a:t>Measurand:</a:t>
            </a:r>
            <a:r>
              <a:rPr lang="en-US" dirty="0"/>
              <a:t> the physical quantity, property, or condition that the system measures. Human body acts as the source for measurand, and it generates bio-signals. </a:t>
            </a:r>
          </a:p>
          <a:p>
            <a:pPr marL="0" indent="0">
              <a:buNone/>
            </a:pPr>
            <a:r>
              <a:rPr lang="en-US" b="1" dirty="0">
                <a:solidFill>
                  <a:srgbClr val="FF0000"/>
                </a:solidFill>
              </a:rPr>
              <a:t>Types of biomedical measurands: </a:t>
            </a:r>
            <a:endParaRPr lang="ro-RO" b="1" dirty="0">
              <a:solidFill>
                <a:srgbClr val="FF0000"/>
              </a:solidFill>
            </a:endParaRPr>
          </a:p>
          <a:p>
            <a:r>
              <a:rPr lang="en-US" b="1" dirty="0"/>
              <a:t>› Internal </a:t>
            </a:r>
            <a:r>
              <a:rPr lang="en-US" dirty="0"/>
              <a:t>– Blood pressure. </a:t>
            </a:r>
            <a:endParaRPr lang="ro-RO" dirty="0"/>
          </a:p>
          <a:p>
            <a:r>
              <a:rPr lang="en-US" b="1" dirty="0"/>
              <a:t>› Body surface </a:t>
            </a:r>
            <a:r>
              <a:rPr lang="en-US" dirty="0"/>
              <a:t>– ECG or EEG potentials. </a:t>
            </a:r>
            <a:endParaRPr lang="ro-RO" dirty="0"/>
          </a:p>
          <a:p>
            <a:r>
              <a:rPr lang="en-US" b="1" dirty="0"/>
              <a:t>› Peripheral </a:t>
            </a:r>
            <a:r>
              <a:rPr lang="en-US" dirty="0"/>
              <a:t>– Infrared radiation. </a:t>
            </a:r>
            <a:endParaRPr lang="ro-RO" dirty="0"/>
          </a:p>
          <a:p>
            <a:r>
              <a:rPr lang="en-US" b="1" dirty="0"/>
              <a:t>› Offline </a:t>
            </a:r>
            <a:r>
              <a:rPr lang="en-US" dirty="0"/>
              <a:t>– Extract tissue samples, blood analysis, or biopsy. </a:t>
            </a:r>
            <a:endParaRPr lang="ro-RO" dirty="0"/>
          </a:p>
          <a:p>
            <a:r>
              <a:rPr lang="en-US" b="1" dirty="0"/>
              <a:t>› Typical biomedical measurements quantities: </a:t>
            </a:r>
            <a:r>
              <a:rPr lang="en-US" dirty="0"/>
              <a:t>Biopotential, pressure, flow, dimensions (imaging), displacement (velocity, acceleration, and force), impedance, temperature, and chemical concentration. The measurand may be restricted to an exact organ or anatomical structure.</a:t>
            </a:r>
          </a:p>
        </p:txBody>
      </p:sp>
      <p:pic>
        <p:nvPicPr>
          <p:cNvPr id="5" name="Imagine 4">
            <a:extLst>
              <a:ext uri="{FF2B5EF4-FFF2-40B4-BE49-F238E27FC236}">
                <a16:creationId xmlns:a16="http://schemas.microsoft.com/office/drawing/2014/main" id="{9AC1BBAF-3246-0E67-ADB4-5300D72A933E}"/>
              </a:ext>
            </a:extLst>
          </p:cNvPr>
          <p:cNvPicPr>
            <a:picLocks noChangeAspect="1"/>
          </p:cNvPicPr>
          <p:nvPr/>
        </p:nvPicPr>
        <p:blipFill>
          <a:blip r:embed="rId2"/>
          <a:stretch>
            <a:fillRect/>
          </a:stretch>
        </p:blipFill>
        <p:spPr>
          <a:xfrm>
            <a:off x="9410700" y="677885"/>
            <a:ext cx="2267014" cy="5502230"/>
          </a:xfrm>
          <a:prstGeom prst="rect">
            <a:avLst/>
          </a:prstGeom>
        </p:spPr>
      </p:pic>
    </p:spTree>
    <p:extLst>
      <p:ext uri="{BB962C8B-B14F-4D97-AF65-F5344CB8AC3E}">
        <p14:creationId xmlns:p14="http://schemas.microsoft.com/office/powerpoint/2010/main" val="1217057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9D63A31-8ED4-49F5-3D15-16650F86919D}"/>
              </a:ext>
            </a:extLst>
          </p:cNvPr>
          <p:cNvSpPr>
            <a:spLocks noGrp="1"/>
          </p:cNvSpPr>
          <p:nvPr>
            <p:ph type="title"/>
          </p:nvPr>
        </p:nvSpPr>
        <p:spPr/>
        <p:txBody>
          <a:bodyPr/>
          <a:lstStyle/>
          <a:p>
            <a:r>
              <a:rPr lang="en-US" b="1" dirty="0"/>
              <a:t>Biomedical Instrumentation Design</a:t>
            </a:r>
          </a:p>
        </p:txBody>
      </p:sp>
      <p:sp>
        <p:nvSpPr>
          <p:cNvPr id="3" name="Substituent conținut 2">
            <a:extLst>
              <a:ext uri="{FF2B5EF4-FFF2-40B4-BE49-F238E27FC236}">
                <a16:creationId xmlns:a16="http://schemas.microsoft.com/office/drawing/2014/main" id="{3CBE8C4F-5587-6746-C97E-3EC7BBCDE80B}"/>
              </a:ext>
            </a:extLst>
          </p:cNvPr>
          <p:cNvSpPr>
            <a:spLocks noGrp="1"/>
          </p:cNvSpPr>
          <p:nvPr>
            <p:ph idx="1"/>
          </p:nvPr>
        </p:nvSpPr>
        <p:spPr/>
        <p:txBody>
          <a:bodyPr>
            <a:normAutofit fontScale="92500" lnSpcReduction="10000"/>
          </a:bodyPr>
          <a:lstStyle/>
          <a:p>
            <a:pPr marL="0" indent="0">
              <a:buNone/>
            </a:pPr>
            <a:r>
              <a:rPr lang="en-US" b="1" dirty="0"/>
              <a:t>Sensor and transducer</a:t>
            </a:r>
          </a:p>
          <a:p>
            <a:pPr marL="0" indent="0">
              <a:buNone/>
            </a:pPr>
            <a:r>
              <a:rPr lang="en-US" dirty="0"/>
              <a:t> › </a:t>
            </a:r>
            <a:r>
              <a:rPr lang="en-US" b="1" dirty="0"/>
              <a:t>A sensor </a:t>
            </a:r>
            <a:r>
              <a:rPr lang="en-US" dirty="0"/>
              <a:t>is a device that converts physical measurand to an electrical output, in contrast, </a:t>
            </a:r>
            <a:r>
              <a:rPr lang="en-US" b="1" dirty="0"/>
              <a:t>a transducer </a:t>
            </a:r>
            <a:r>
              <a:rPr lang="en-US" dirty="0"/>
              <a:t>is a device that converts one form of energy to another. The transducer produces a usable output depending on the measurand. The sensor is used to sense the signal from the source. It is used to interface the signal with the human.</a:t>
            </a:r>
          </a:p>
          <a:p>
            <a:r>
              <a:rPr lang="en-US" dirty="0"/>
              <a:t>› Sensor requirements: </a:t>
            </a:r>
          </a:p>
          <a:p>
            <a:r>
              <a:rPr lang="en-US" dirty="0"/>
              <a:t>› Selective – should respond to a specific form of energy in the measurand. </a:t>
            </a:r>
          </a:p>
          <a:p>
            <a:r>
              <a:rPr lang="en-US" dirty="0"/>
              <a:t>› Minimally invasive (invasive = requiring entry into a part of the body). </a:t>
            </a:r>
          </a:p>
          <a:p>
            <a:r>
              <a:rPr lang="en-US" dirty="0"/>
              <a:t>› Sensor should not affect the response of the living tissue. Most common types of sensors in biomedical systems: are displacement and pressure</a:t>
            </a:r>
          </a:p>
        </p:txBody>
      </p:sp>
      <p:pic>
        <p:nvPicPr>
          <p:cNvPr id="5" name="Imagine 4">
            <a:extLst>
              <a:ext uri="{FF2B5EF4-FFF2-40B4-BE49-F238E27FC236}">
                <a16:creationId xmlns:a16="http://schemas.microsoft.com/office/drawing/2014/main" id="{11FED567-3032-507A-8162-8FADF27F3621}"/>
              </a:ext>
            </a:extLst>
          </p:cNvPr>
          <p:cNvPicPr>
            <a:picLocks noChangeAspect="1"/>
          </p:cNvPicPr>
          <p:nvPr/>
        </p:nvPicPr>
        <p:blipFill>
          <a:blip r:embed="rId2"/>
          <a:stretch>
            <a:fillRect/>
          </a:stretch>
        </p:blipFill>
        <p:spPr>
          <a:xfrm>
            <a:off x="9563100" y="20754"/>
            <a:ext cx="2452801" cy="2079861"/>
          </a:xfrm>
          <a:prstGeom prst="rect">
            <a:avLst/>
          </a:prstGeom>
        </p:spPr>
      </p:pic>
    </p:spTree>
    <p:extLst>
      <p:ext uri="{BB962C8B-B14F-4D97-AF65-F5344CB8AC3E}">
        <p14:creationId xmlns:p14="http://schemas.microsoft.com/office/powerpoint/2010/main" val="2334099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9338746-B0C9-D3BE-4A06-D0650C404CD3}"/>
              </a:ext>
            </a:extLst>
          </p:cNvPr>
          <p:cNvSpPr>
            <a:spLocks noGrp="1"/>
          </p:cNvSpPr>
          <p:nvPr>
            <p:ph type="title"/>
          </p:nvPr>
        </p:nvSpPr>
        <p:spPr/>
        <p:txBody>
          <a:bodyPr/>
          <a:lstStyle/>
          <a:p>
            <a:r>
              <a:rPr lang="en-US" b="1" dirty="0"/>
              <a:t>Biomedical Instrumentation Design</a:t>
            </a:r>
          </a:p>
        </p:txBody>
      </p:sp>
      <p:sp>
        <p:nvSpPr>
          <p:cNvPr id="3" name="Substituent conținut 2">
            <a:extLst>
              <a:ext uri="{FF2B5EF4-FFF2-40B4-BE49-F238E27FC236}">
                <a16:creationId xmlns:a16="http://schemas.microsoft.com/office/drawing/2014/main" id="{41C8D0D5-584A-8D9F-A7A3-42A55499A90E}"/>
              </a:ext>
            </a:extLst>
          </p:cNvPr>
          <p:cNvSpPr>
            <a:spLocks noGrp="1"/>
          </p:cNvSpPr>
          <p:nvPr>
            <p:ph idx="1"/>
          </p:nvPr>
        </p:nvSpPr>
        <p:spPr/>
        <p:txBody>
          <a:bodyPr/>
          <a:lstStyle/>
          <a:p>
            <a:pPr marL="0" indent="0">
              <a:buNone/>
            </a:pPr>
            <a:r>
              <a:rPr lang="en-US" b="1" dirty="0"/>
              <a:t>Many sensors have: </a:t>
            </a:r>
          </a:p>
          <a:p>
            <a:r>
              <a:rPr lang="en-US" dirty="0"/>
              <a:t>1. A primary sensing element such as diaphragm, converts pressure to displacement. </a:t>
            </a:r>
          </a:p>
          <a:p>
            <a:r>
              <a:rPr lang="en-US" dirty="0"/>
              <a:t>2. A variable conversion element, such as a strain gage, then converts displacement to an electrical voltage </a:t>
            </a:r>
          </a:p>
          <a:p>
            <a:r>
              <a:rPr lang="en-US" dirty="0"/>
              <a:t>3. Sometimes the sensitivity of the sensor can be adjusted over a wide range by altering the primary sensing element. </a:t>
            </a:r>
          </a:p>
          <a:p>
            <a:r>
              <a:rPr lang="en-US" dirty="0"/>
              <a:t>4. Many variable conversion elements need external electric power to obtain a sensor output</a:t>
            </a:r>
          </a:p>
        </p:txBody>
      </p:sp>
    </p:spTree>
    <p:extLst>
      <p:ext uri="{BB962C8B-B14F-4D97-AF65-F5344CB8AC3E}">
        <p14:creationId xmlns:p14="http://schemas.microsoft.com/office/powerpoint/2010/main" val="3042598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580E29A-EAD7-E89B-1BDF-DC10386A9D3D}"/>
              </a:ext>
            </a:extLst>
          </p:cNvPr>
          <p:cNvSpPr>
            <a:spLocks noGrp="1"/>
          </p:cNvSpPr>
          <p:nvPr>
            <p:ph type="title"/>
          </p:nvPr>
        </p:nvSpPr>
        <p:spPr/>
        <p:txBody>
          <a:bodyPr/>
          <a:lstStyle/>
          <a:p>
            <a:r>
              <a:rPr lang="en-US" b="1" dirty="0"/>
              <a:t>Biomedical Instrumentation Design</a:t>
            </a:r>
          </a:p>
        </p:txBody>
      </p:sp>
      <p:pic>
        <p:nvPicPr>
          <p:cNvPr id="5" name="Substituent conținut 4">
            <a:extLst>
              <a:ext uri="{FF2B5EF4-FFF2-40B4-BE49-F238E27FC236}">
                <a16:creationId xmlns:a16="http://schemas.microsoft.com/office/drawing/2014/main" id="{B0D2E376-AA65-87AB-0608-A35EEB963DBF}"/>
              </a:ext>
            </a:extLst>
          </p:cNvPr>
          <p:cNvPicPr>
            <a:picLocks noGrp="1" noChangeAspect="1"/>
          </p:cNvPicPr>
          <p:nvPr>
            <p:ph idx="1"/>
          </p:nvPr>
        </p:nvPicPr>
        <p:blipFill>
          <a:blip r:embed="rId2"/>
          <a:stretch>
            <a:fillRect/>
          </a:stretch>
        </p:blipFill>
        <p:spPr>
          <a:xfrm>
            <a:off x="111603" y="1690688"/>
            <a:ext cx="11968794" cy="3291818"/>
          </a:xfrm>
          <a:prstGeom prst="rect">
            <a:avLst/>
          </a:prstGeom>
        </p:spPr>
      </p:pic>
    </p:spTree>
    <p:extLst>
      <p:ext uri="{BB962C8B-B14F-4D97-AF65-F5344CB8AC3E}">
        <p14:creationId xmlns:p14="http://schemas.microsoft.com/office/powerpoint/2010/main" val="202208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8680BC9-FA53-F251-0814-E9866F757476}"/>
              </a:ext>
            </a:extLst>
          </p:cNvPr>
          <p:cNvSpPr>
            <a:spLocks noGrp="1"/>
          </p:cNvSpPr>
          <p:nvPr>
            <p:ph type="title"/>
          </p:nvPr>
        </p:nvSpPr>
        <p:spPr/>
        <p:txBody>
          <a:bodyPr/>
          <a:lstStyle/>
          <a:p>
            <a:r>
              <a:rPr lang="en-US" b="1" i="0" u="sng" dirty="0">
                <a:solidFill>
                  <a:srgbClr val="171717"/>
                </a:solidFill>
                <a:effectLst/>
                <a:latin typeface="__Noto_Sans_ea5565"/>
              </a:rPr>
              <a:t>What's Biophysics Anyway?</a:t>
            </a:r>
            <a:br>
              <a:rPr lang="en-US" b="1" i="0" u="sng" dirty="0">
                <a:solidFill>
                  <a:srgbClr val="171717"/>
                </a:solidFill>
                <a:effectLst/>
                <a:latin typeface="__Noto_Sans_ea5565"/>
              </a:rPr>
            </a:br>
            <a:endParaRPr lang="en-US" dirty="0"/>
          </a:p>
        </p:txBody>
      </p:sp>
      <p:sp>
        <p:nvSpPr>
          <p:cNvPr id="3" name="Substituent conținut 2">
            <a:extLst>
              <a:ext uri="{FF2B5EF4-FFF2-40B4-BE49-F238E27FC236}">
                <a16:creationId xmlns:a16="http://schemas.microsoft.com/office/drawing/2014/main" id="{9CECC4F5-2F5F-7464-FB83-E26F20293232}"/>
              </a:ext>
            </a:extLst>
          </p:cNvPr>
          <p:cNvSpPr>
            <a:spLocks noGrp="1"/>
          </p:cNvSpPr>
          <p:nvPr>
            <p:ph idx="1"/>
          </p:nvPr>
        </p:nvSpPr>
        <p:spPr>
          <a:xfrm>
            <a:off x="390525" y="1153886"/>
            <a:ext cx="11277600" cy="5551714"/>
          </a:xfrm>
        </p:spPr>
        <p:txBody>
          <a:bodyPr>
            <a:normAutofit lnSpcReduction="10000"/>
          </a:bodyPr>
          <a:lstStyle/>
          <a:p>
            <a:pPr algn="l">
              <a:spcAft>
                <a:spcPts val="600"/>
              </a:spcAft>
              <a:buFont typeface="Arial" panose="020B0604020202020204" pitchFamily="34" charset="0"/>
              <a:buChar char="•"/>
            </a:pPr>
            <a:r>
              <a:rPr lang="en-US" b="0" i="0" dirty="0" err="1">
                <a:solidFill>
                  <a:srgbClr val="171717"/>
                </a:solidFill>
                <a:effectLst/>
              </a:rPr>
              <a:t>combină</a:t>
            </a:r>
            <a:r>
              <a:rPr lang="en-US" b="0" i="0" dirty="0">
                <a:solidFill>
                  <a:srgbClr val="171717"/>
                </a:solidFill>
                <a:effectLst/>
              </a:rPr>
              <a:t> principii </a:t>
            </a:r>
            <a:r>
              <a:rPr lang="en-US" b="0" i="0" dirty="0" err="1">
                <a:solidFill>
                  <a:srgbClr val="171717"/>
                </a:solidFill>
                <a:effectLst/>
              </a:rPr>
              <a:t>și</a:t>
            </a:r>
            <a:r>
              <a:rPr lang="en-US" b="0" i="0" dirty="0">
                <a:solidFill>
                  <a:srgbClr val="171717"/>
                </a:solidFill>
                <a:effectLst/>
              </a:rPr>
              <a:t> </a:t>
            </a:r>
            <a:r>
              <a:rPr lang="en-US" b="0" i="0" dirty="0" err="1">
                <a:solidFill>
                  <a:srgbClr val="171717"/>
                </a:solidFill>
                <a:effectLst/>
              </a:rPr>
              <a:t>metode</a:t>
            </a:r>
            <a:r>
              <a:rPr lang="en-US" b="0" i="0" dirty="0">
                <a:solidFill>
                  <a:srgbClr val="171717"/>
                </a:solidFill>
                <a:effectLst/>
              </a:rPr>
              <a:t> din </a:t>
            </a:r>
            <a:r>
              <a:rPr lang="en-US" b="0" i="0" dirty="0" err="1">
                <a:solidFill>
                  <a:srgbClr val="171717"/>
                </a:solidFill>
                <a:effectLst/>
              </a:rPr>
              <a:t>fizică</a:t>
            </a:r>
            <a:r>
              <a:rPr lang="en-US" b="0" i="0" dirty="0">
                <a:solidFill>
                  <a:srgbClr val="171717"/>
                </a:solidFill>
                <a:effectLst/>
              </a:rPr>
              <a:t> </a:t>
            </a:r>
            <a:r>
              <a:rPr lang="en-US" b="0" i="0" dirty="0" err="1">
                <a:solidFill>
                  <a:srgbClr val="171717"/>
                </a:solidFill>
                <a:effectLst/>
              </a:rPr>
              <a:t>pentru</a:t>
            </a:r>
            <a:r>
              <a:rPr lang="en-US" b="0" i="0" dirty="0">
                <a:solidFill>
                  <a:srgbClr val="171717"/>
                </a:solidFill>
                <a:effectLst/>
              </a:rPr>
              <a:t> a studia </a:t>
            </a:r>
            <a:r>
              <a:rPr lang="en-US" b="0" i="0" dirty="0" err="1">
                <a:solidFill>
                  <a:srgbClr val="171717"/>
                </a:solidFill>
                <a:effectLst/>
              </a:rPr>
              <a:t>sistemele</a:t>
            </a:r>
            <a:r>
              <a:rPr lang="en-US" b="0" i="0" dirty="0">
                <a:solidFill>
                  <a:srgbClr val="171717"/>
                </a:solidFill>
                <a:effectLst/>
              </a:rPr>
              <a:t> </a:t>
            </a:r>
            <a:r>
              <a:rPr lang="en-US" b="0" i="0" dirty="0" err="1">
                <a:solidFill>
                  <a:srgbClr val="171717"/>
                </a:solidFill>
                <a:effectLst/>
              </a:rPr>
              <a:t>biologice</a:t>
            </a:r>
            <a:r>
              <a:rPr lang="ro-RO" b="0" i="0" dirty="0">
                <a:solidFill>
                  <a:srgbClr val="171717"/>
                </a:solidFill>
                <a:effectLst/>
              </a:rPr>
              <a:t>;</a:t>
            </a:r>
            <a:endParaRPr lang="en-US" b="0" i="0" dirty="0">
              <a:solidFill>
                <a:srgbClr val="171717"/>
              </a:solidFill>
              <a:effectLst/>
            </a:endParaRPr>
          </a:p>
          <a:p>
            <a:pPr algn="l">
              <a:spcAft>
                <a:spcPts val="600"/>
              </a:spcAft>
              <a:buFont typeface="Arial" panose="020B0604020202020204" pitchFamily="34" charset="0"/>
              <a:buChar char="•"/>
            </a:pPr>
            <a:r>
              <a:rPr lang="ro-RO" b="0" i="0" dirty="0">
                <a:solidFill>
                  <a:srgbClr val="171717"/>
                </a:solidFill>
                <a:effectLst/>
              </a:rPr>
              <a:t>a</a:t>
            </a:r>
            <a:r>
              <a:rPr lang="en-US" b="0" i="0" dirty="0" err="1">
                <a:solidFill>
                  <a:srgbClr val="171717"/>
                </a:solidFill>
                <a:effectLst/>
              </a:rPr>
              <a:t>plică</a:t>
            </a:r>
            <a:r>
              <a:rPr lang="en-US" b="0" i="0" dirty="0">
                <a:solidFill>
                  <a:srgbClr val="171717"/>
                </a:solidFill>
                <a:effectLst/>
              </a:rPr>
              <a:t> </a:t>
            </a:r>
            <a:r>
              <a:rPr lang="en-US" b="0" i="0" dirty="0" err="1">
                <a:solidFill>
                  <a:srgbClr val="171717"/>
                </a:solidFill>
                <a:effectLst/>
              </a:rPr>
              <a:t>concepte</a:t>
            </a:r>
            <a:r>
              <a:rPr lang="en-US" b="0" i="0" dirty="0">
                <a:solidFill>
                  <a:srgbClr val="171717"/>
                </a:solidFill>
                <a:effectLst/>
              </a:rPr>
              <a:t> </a:t>
            </a:r>
            <a:r>
              <a:rPr lang="en-US" b="0" i="0" dirty="0" err="1">
                <a:solidFill>
                  <a:srgbClr val="171717"/>
                </a:solidFill>
                <a:effectLst/>
              </a:rPr>
              <a:t>fizice</a:t>
            </a:r>
            <a:r>
              <a:rPr lang="en-US" b="0" i="0" dirty="0">
                <a:solidFill>
                  <a:srgbClr val="171717"/>
                </a:solidFill>
                <a:effectLst/>
              </a:rPr>
              <a:t> (</a:t>
            </a:r>
            <a:r>
              <a:rPr lang="en-US" b="0" i="0" dirty="0" err="1">
                <a:solidFill>
                  <a:srgbClr val="171717"/>
                </a:solidFill>
                <a:effectLst/>
              </a:rPr>
              <a:t>forțe</a:t>
            </a:r>
            <a:r>
              <a:rPr lang="en-US" b="0" i="0" dirty="0">
                <a:solidFill>
                  <a:srgbClr val="171717"/>
                </a:solidFill>
                <a:effectLst/>
              </a:rPr>
              <a:t>, </a:t>
            </a:r>
            <a:r>
              <a:rPr lang="en-US" b="0" i="0" dirty="0" err="1">
                <a:solidFill>
                  <a:srgbClr val="171717"/>
                </a:solidFill>
                <a:effectLst/>
              </a:rPr>
              <a:t>energie</a:t>
            </a:r>
            <a:r>
              <a:rPr lang="en-US" b="0" i="0" dirty="0">
                <a:solidFill>
                  <a:srgbClr val="171717"/>
                </a:solidFill>
                <a:effectLst/>
              </a:rPr>
              <a:t>, </a:t>
            </a:r>
            <a:r>
              <a:rPr lang="en-US" b="0" i="0" dirty="0" err="1">
                <a:solidFill>
                  <a:srgbClr val="171717"/>
                </a:solidFill>
                <a:effectLst/>
              </a:rPr>
              <a:t>termodinamică</a:t>
            </a:r>
            <a:r>
              <a:rPr lang="en-US" b="0" i="0" dirty="0">
                <a:solidFill>
                  <a:srgbClr val="171717"/>
                </a:solidFill>
                <a:effectLst/>
              </a:rPr>
              <a:t>) </a:t>
            </a:r>
            <a:r>
              <a:rPr lang="en-US" b="0" i="0" dirty="0" err="1">
                <a:solidFill>
                  <a:srgbClr val="171717"/>
                </a:solidFill>
                <a:effectLst/>
              </a:rPr>
              <a:t>pentru</a:t>
            </a:r>
            <a:r>
              <a:rPr lang="en-US" b="0" i="0" dirty="0">
                <a:solidFill>
                  <a:srgbClr val="171717"/>
                </a:solidFill>
                <a:effectLst/>
              </a:rPr>
              <a:t> a </a:t>
            </a:r>
            <a:r>
              <a:rPr lang="en-US" b="0" i="0" dirty="0" err="1">
                <a:solidFill>
                  <a:srgbClr val="171717"/>
                </a:solidFill>
                <a:effectLst/>
              </a:rPr>
              <a:t>înțelege</a:t>
            </a:r>
            <a:r>
              <a:rPr lang="en-US" b="0" i="0" dirty="0">
                <a:solidFill>
                  <a:srgbClr val="171717"/>
                </a:solidFill>
                <a:effectLst/>
              </a:rPr>
              <a:t> </a:t>
            </a:r>
            <a:r>
              <a:rPr lang="en-US" b="0" i="0" dirty="0" err="1">
                <a:solidFill>
                  <a:srgbClr val="171717"/>
                </a:solidFill>
                <a:effectLst/>
              </a:rPr>
              <a:t>viața</a:t>
            </a:r>
            <a:r>
              <a:rPr lang="en-US" b="0" i="0" dirty="0">
                <a:solidFill>
                  <a:srgbClr val="171717"/>
                </a:solidFill>
                <a:effectLst/>
              </a:rPr>
              <a:t> la </a:t>
            </a:r>
            <a:r>
              <a:rPr lang="en-US" b="0" i="0" dirty="0" err="1">
                <a:solidFill>
                  <a:srgbClr val="171717"/>
                </a:solidFill>
                <a:effectLst/>
              </a:rPr>
              <a:t>diferite</a:t>
            </a:r>
            <a:r>
              <a:rPr lang="en-US" b="0" i="0" dirty="0">
                <a:solidFill>
                  <a:srgbClr val="171717"/>
                </a:solidFill>
                <a:effectLst/>
              </a:rPr>
              <a:t> </a:t>
            </a:r>
            <a:r>
              <a:rPr lang="en-US" b="0" i="0" dirty="0" err="1">
                <a:solidFill>
                  <a:srgbClr val="171717"/>
                </a:solidFill>
                <a:effectLst/>
              </a:rPr>
              <a:t>scări</a:t>
            </a:r>
            <a:r>
              <a:rPr lang="ro-RO" b="0" i="0" dirty="0">
                <a:solidFill>
                  <a:srgbClr val="171717"/>
                </a:solidFill>
                <a:effectLst/>
              </a:rPr>
              <a:t>;</a:t>
            </a:r>
            <a:endParaRPr lang="en-US" b="0" i="0" dirty="0">
              <a:solidFill>
                <a:srgbClr val="171717"/>
              </a:solidFill>
              <a:effectLst/>
            </a:endParaRPr>
          </a:p>
          <a:p>
            <a:pPr algn="l">
              <a:spcAft>
                <a:spcPts val="600"/>
              </a:spcAft>
              <a:buFont typeface="Arial" panose="020B0604020202020204" pitchFamily="34" charset="0"/>
              <a:buChar char="•"/>
            </a:pPr>
            <a:r>
              <a:rPr lang="ro-RO" b="0" i="0" dirty="0">
                <a:solidFill>
                  <a:srgbClr val="171717"/>
                </a:solidFill>
                <a:effectLst/>
              </a:rPr>
              <a:t>c</a:t>
            </a:r>
            <a:r>
              <a:rPr lang="en-US" b="0" i="0" dirty="0" err="1">
                <a:solidFill>
                  <a:srgbClr val="171717"/>
                </a:solidFill>
                <a:effectLst/>
              </a:rPr>
              <a:t>uprinde</a:t>
            </a:r>
            <a:r>
              <a:rPr lang="en-US" b="0" i="0" dirty="0">
                <a:solidFill>
                  <a:srgbClr val="171717"/>
                </a:solidFill>
                <a:effectLst/>
              </a:rPr>
              <a:t> </a:t>
            </a:r>
            <a:r>
              <a:rPr lang="en-US" b="0" i="0" dirty="0" err="1">
                <a:solidFill>
                  <a:srgbClr val="171717"/>
                </a:solidFill>
                <a:effectLst/>
              </a:rPr>
              <a:t>domenii</a:t>
            </a:r>
            <a:r>
              <a:rPr lang="en-US" b="0" i="0" dirty="0">
                <a:solidFill>
                  <a:srgbClr val="171717"/>
                </a:solidFill>
                <a:effectLst/>
              </a:rPr>
              <a:t> </a:t>
            </a:r>
            <a:r>
              <a:rPr lang="ro-RO" b="0" i="0" dirty="0">
                <a:solidFill>
                  <a:srgbClr val="171717"/>
                </a:solidFill>
                <a:effectLst/>
              </a:rPr>
              <a:t>de la </a:t>
            </a:r>
            <a:r>
              <a:rPr lang="en-US" b="0" i="0" dirty="0">
                <a:solidFill>
                  <a:srgbClr val="171717"/>
                </a:solidFill>
                <a:effectLst/>
              </a:rPr>
              <a:t>molecule, </a:t>
            </a:r>
            <a:r>
              <a:rPr lang="en-US" b="0" i="0" dirty="0" err="1">
                <a:solidFill>
                  <a:srgbClr val="171717"/>
                </a:solidFill>
                <a:effectLst/>
              </a:rPr>
              <a:t>celule</a:t>
            </a:r>
            <a:r>
              <a:rPr lang="en-US" b="0" i="0" dirty="0">
                <a:solidFill>
                  <a:srgbClr val="171717"/>
                </a:solidFill>
                <a:effectLst/>
              </a:rPr>
              <a:t>, </a:t>
            </a:r>
            <a:r>
              <a:rPr lang="ro-RO" b="0" i="0" dirty="0">
                <a:solidFill>
                  <a:srgbClr val="171717"/>
                </a:solidFill>
                <a:effectLst/>
              </a:rPr>
              <a:t>la </a:t>
            </a:r>
            <a:r>
              <a:rPr lang="en-US" b="0" i="0" dirty="0" err="1">
                <a:solidFill>
                  <a:srgbClr val="171717"/>
                </a:solidFill>
                <a:effectLst/>
              </a:rPr>
              <a:t>organisme</a:t>
            </a:r>
            <a:r>
              <a:rPr lang="en-US" b="0" i="0" dirty="0">
                <a:solidFill>
                  <a:srgbClr val="171717"/>
                </a:solidFill>
                <a:effectLst/>
              </a:rPr>
              <a:t> </a:t>
            </a:r>
            <a:r>
              <a:rPr lang="en-US" b="0" i="0" dirty="0" err="1">
                <a:solidFill>
                  <a:srgbClr val="171717"/>
                </a:solidFill>
                <a:effectLst/>
              </a:rPr>
              <a:t>și</a:t>
            </a:r>
            <a:r>
              <a:rPr lang="en-US" b="0" i="0" dirty="0">
                <a:solidFill>
                  <a:srgbClr val="171717"/>
                </a:solidFill>
                <a:effectLst/>
              </a:rPr>
              <a:t> </a:t>
            </a:r>
            <a:r>
              <a:rPr lang="en-US" b="0" i="0" dirty="0" err="1">
                <a:solidFill>
                  <a:srgbClr val="171717"/>
                </a:solidFill>
                <a:effectLst/>
              </a:rPr>
              <a:t>ecosisteme</a:t>
            </a:r>
            <a:endParaRPr lang="en-US" b="0" i="0" dirty="0">
              <a:solidFill>
                <a:srgbClr val="171717"/>
              </a:solidFill>
              <a:effectLst/>
            </a:endParaRPr>
          </a:p>
          <a:p>
            <a:pPr algn="l">
              <a:spcAft>
                <a:spcPts val="600"/>
              </a:spcAft>
              <a:buFont typeface="Arial" panose="020B0604020202020204" pitchFamily="34" charset="0"/>
              <a:buChar char="•"/>
            </a:pPr>
            <a:r>
              <a:rPr lang="ro-RO" b="0" i="0" dirty="0">
                <a:solidFill>
                  <a:srgbClr val="171717"/>
                </a:solidFill>
                <a:effectLst/>
              </a:rPr>
              <a:t>u</a:t>
            </a:r>
            <a:r>
              <a:rPr lang="en-US" b="0" i="0" dirty="0" err="1">
                <a:solidFill>
                  <a:srgbClr val="171717"/>
                </a:solidFill>
                <a:effectLst/>
              </a:rPr>
              <a:t>tilizează</a:t>
            </a:r>
            <a:r>
              <a:rPr lang="en-US" b="0" i="0" dirty="0">
                <a:solidFill>
                  <a:srgbClr val="171717"/>
                </a:solidFill>
                <a:effectLst/>
              </a:rPr>
              <a:t> </a:t>
            </a:r>
            <a:r>
              <a:rPr lang="en-US" b="0" i="0" dirty="0" err="1">
                <a:solidFill>
                  <a:srgbClr val="171717"/>
                </a:solidFill>
                <a:effectLst/>
              </a:rPr>
              <a:t>abordări</a:t>
            </a:r>
            <a:r>
              <a:rPr lang="en-US" b="0" i="0" dirty="0">
                <a:solidFill>
                  <a:srgbClr val="171717"/>
                </a:solidFill>
                <a:effectLst/>
              </a:rPr>
              <a:t> </a:t>
            </a:r>
            <a:r>
              <a:rPr lang="en-US" b="0" i="0" dirty="0" err="1">
                <a:solidFill>
                  <a:srgbClr val="171717"/>
                </a:solidFill>
                <a:effectLst/>
              </a:rPr>
              <a:t>cantitative</a:t>
            </a:r>
            <a:r>
              <a:rPr lang="en-US" b="0" i="0" dirty="0">
                <a:solidFill>
                  <a:srgbClr val="171717"/>
                </a:solidFill>
                <a:effectLst/>
              </a:rPr>
              <a:t> </a:t>
            </a:r>
            <a:r>
              <a:rPr lang="en-US" b="0" i="0" dirty="0" err="1">
                <a:solidFill>
                  <a:srgbClr val="171717"/>
                </a:solidFill>
                <a:effectLst/>
              </a:rPr>
              <a:t>pentru</a:t>
            </a:r>
            <a:r>
              <a:rPr lang="en-US" b="0" i="0" dirty="0">
                <a:solidFill>
                  <a:srgbClr val="171717"/>
                </a:solidFill>
                <a:effectLst/>
              </a:rPr>
              <a:t> a </a:t>
            </a:r>
            <a:r>
              <a:rPr lang="en-US" b="0" i="0" dirty="0" err="1">
                <a:solidFill>
                  <a:srgbClr val="171717"/>
                </a:solidFill>
                <a:effectLst/>
              </a:rPr>
              <a:t>măsura</a:t>
            </a:r>
            <a:r>
              <a:rPr lang="en-US" b="0" i="0" dirty="0">
                <a:solidFill>
                  <a:srgbClr val="171717"/>
                </a:solidFill>
                <a:effectLst/>
              </a:rPr>
              <a:t> </a:t>
            </a:r>
            <a:r>
              <a:rPr lang="en-US" b="0" i="0" dirty="0" err="1">
                <a:solidFill>
                  <a:srgbClr val="171717"/>
                </a:solidFill>
                <a:effectLst/>
              </a:rPr>
              <a:t>și</a:t>
            </a:r>
            <a:r>
              <a:rPr lang="en-US" b="0" i="0" dirty="0">
                <a:solidFill>
                  <a:srgbClr val="171717"/>
                </a:solidFill>
                <a:effectLst/>
              </a:rPr>
              <a:t> </a:t>
            </a:r>
            <a:r>
              <a:rPr lang="en-US" b="0" i="0" dirty="0" err="1">
                <a:solidFill>
                  <a:srgbClr val="171717"/>
                </a:solidFill>
                <a:effectLst/>
              </a:rPr>
              <a:t>modela</a:t>
            </a:r>
            <a:r>
              <a:rPr lang="en-US" b="0" i="0" dirty="0">
                <a:solidFill>
                  <a:srgbClr val="171717"/>
                </a:solidFill>
                <a:effectLst/>
              </a:rPr>
              <a:t> </a:t>
            </a:r>
            <a:r>
              <a:rPr lang="en-US" b="0" i="0" dirty="0" err="1">
                <a:solidFill>
                  <a:srgbClr val="171717"/>
                </a:solidFill>
                <a:effectLst/>
              </a:rPr>
              <a:t>fenomenele</a:t>
            </a:r>
            <a:r>
              <a:rPr lang="en-US" b="0" i="0" dirty="0">
                <a:solidFill>
                  <a:srgbClr val="171717"/>
                </a:solidFill>
                <a:effectLst/>
              </a:rPr>
              <a:t> </a:t>
            </a:r>
            <a:r>
              <a:rPr lang="en-US" b="0" i="0" dirty="0" err="1">
                <a:solidFill>
                  <a:srgbClr val="171717"/>
                </a:solidFill>
                <a:effectLst/>
              </a:rPr>
              <a:t>biologice</a:t>
            </a:r>
            <a:r>
              <a:rPr lang="ro-RO" b="0" i="0" dirty="0">
                <a:solidFill>
                  <a:srgbClr val="171717"/>
                </a:solidFill>
                <a:effectLst/>
              </a:rPr>
              <a:t>.</a:t>
            </a:r>
            <a:endParaRPr lang="en-US" b="0" i="0" dirty="0">
              <a:solidFill>
                <a:srgbClr val="171717"/>
              </a:solidFill>
              <a:effectLst/>
            </a:endParaRPr>
          </a:p>
          <a:p>
            <a:pPr marL="0" indent="0" algn="l">
              <a:spcAft>
                <a:spcPts val="600"/>
              </a:spcAft>
              <a:buNone/>
            </a:pPr>
            <a:r>
              <a:rPr lang="ro-RO" b="0" i="0" dirty="0">
                <a:solidFill>
                  <a:srgbClr val="171717"/>
                </a:solidFill>
                <a:effectLst/>
              </a:rPr>
              <a:t>Este d</a:t>
            </a:r>
            <a:r>
              <a:rPr lang="en-US" b="0" i="0" dirty="0" err="1">
                <a:solidFill>
                  <a:srgbClr val="171717"/>
                </a:solidFill>
                <a:effectLst/>
              </a:rPr>
              <a:t>omeniu</a:t>
            </a:r>
            <a:r>
              <a:rPr lang="en-US" b="0" i="0" dirty="0">
                <a:solidFill>
                  <a:srgbClr val="171717"/>
                </a:solidFill>
                <a:effectLst/>
              </a:rPr>
              <a:t> </a:t>
            </a:r>
            <a:r>
              <a:rPr lang="en-US" b="0" i="0" dirty="0" err="1">
                <a:solidFill>
                  <a:srgbClr val="171717"/>
                </a:solidFill>
                <a:effectLst/>
              </a:rPr>
              <a:t>interdisciplinar</a:t>
            </a:r>
            <a:r>
              <a:rPr lang="en-US" b="0" i="0" dirty="0">
                <a:solidFill>
                  <a:srgbClr val="171717"/>
                </a:solidFill>
                <a:effectLst/>
              </a:rPr>
              <a:t> care </a:t>
            </a:r>
            <a:r>
              <a:rPr lang="en-US" b="0" i="0" dirty="0" err="1">
                <a:solidFill>
                  <a:srgbClr val="171717"/>
                </a:solidFill>
                <a:effectLst/>
              </a:rPr>
              <a:t>leagă</a:t>
            </a:r>
            <a:r>
              <a:rPr lang="en-US" b="0" i="0" dirty="0">
                <a:solidFill>
                  <a:srgbClr val="171717"/>
                </a:solidFill>
                <a:effectLst/>
              </a:rPr>
              <a:t> </a:t>
            </a:r>
            <a:r>
              <a:rPr lang="en-US" b="0" i="0" dirty="0" err="1">
                <a:solidFill>
                  <a:srgbClr val="171717"/>
                </a:solidFill>
                <a:effectLst/>
              </a:rPr>
              <a:t>biologia</a:t>
            </a:r>
            <a:r>
              <a:rPr lang="en-US" b="0" i="0" dirty="0">
                <a:solidFill>
                  <a:srgbClr val="171717"/>
                </a:solidFill>
                <a:effectLst/>
              </a:rPr>
              <a:t>, </a:t>
            </a:r>
            <a:r>
              <a:rPr lang="en-US" b="0" i="0" dirty="0" err="1">
                <a:solidFill>
                  <a:srgbClr val="171717"/>
                </a:solidFill>
                <a:effectLst/>
              </a:rPr>
              <a:t>fizica</a:t>
            </a:r>
            <a:r>
              <a:rPr lang="en-US" b="0" i="0" dirty="0">
                <a:solidFill>
                  <a:srgbClr val="171717"/>
                </a:solidFill>
                <a:effectLst/>
              </a:rPr>
              <a:t>, </a:t>
            </a:r>
            <a:r>
              <a:rPr lang="en-US" b="0" i="0" dirty="0" err="1">
                <a:solidFill>
                  <a:srgbClr val="171717"/>
                </a:solidFill>
                <a:effectLst/>
              </a:rPr>
              <a:t>chimia</a:t>
            </a:r>
            <a:r>
              <a:rPr lang="en-US" b="0" i="0" dirty="0">
                <a:solidFill>
                  <a:srgbClr val="171717"/>
                </a:solidFill>
                <a:effectLst/>
              </a:rPr>
              <a:t>, </a:t>
            </a:r>
            <a:r>
              <a:rPr lang="en-US" b="0" i="0" dirty="0" err="1">
                <a:solidFill>
                  <a:srgbClr val="171717"/>
                </a:solidFill>
                <a:effectLst/>
              </a:rPr>
              <a:t>matematica</a:t>
            </a:r>
            <a:r>
              <a:rPr lang="en-US" b="0" i="0" dirty="0">
                <a:solidFill>
                  <a:srgbClr val="171717"/>
                </a:solidFill>
                <a:effectLst/>
              </a:rPr>
              <a:t> </a:t>
            </a:r>
            <a:r>
              <a:rPr lang="en-US" b="0" i="0" dirty="0" err="1">
                <a:solidFill>
                  <a:srgbClr val="171717"/>
                </a:solidFill>
                <a:effectLst/>
              </a:rPr>
              <a:t>și</a:t>
            </a:r>
            <a:r>
              <a:rPr lang="en-US" b="0" i="0" dirty="0">
                <a:solidFill>
                  <a:srgbClr val="171717"/>
                </a:solidFill>
                <a:effectLst/>
              </a:rPr>
              <a:t> </a:t>
            </a:r>
            <a:r>
              <a:rPr lang="en-US" b="0" i="0" dirty="0" err="1">
                <a:solidFill>
                  <a:srgbClr val="171717"/>
                </a:solidFill>
                <a:effectLst/>
              </a:rPr>
              <a:t>ingineria</a:t>
            </a:r>
            <a:endParaRPr lang="en-US" b="0" i="0" dirty="0">
              <a:solidFill>
                <a:srgbClr val="171717"/>
              </a:solidFill>
              <a:effectLst/>
            </a:endParaRPr>
          </a:p>
          <a:p>
            <a:pPr marL="0" indent="0" algn="l">
              <a:spcAft>
                <a:spcPts val="600"/>
              </a:spcAft>
              <a:buNone/>
            </a:pPr>
            <a:r>
              <a:rPr lang="en-US" b="0" i="0" dirty="0" err="1">
                <a:solidFill>
                  <a:srgbClr val="171717"/>
                </a:solidFill>
                <a:effectLst/>
              </a:rPr>
              <a:t>Își</a:t>
            </a:r>
            <a:r>
              <a:rPr lang="en-US" b="0" i="0" dirty="0">
                <a:solidFill>
                  <a:srgbClr val="171717"/>
                </a:solidFill>
                <a:effectLst/>
              </a:rPr>
              <a:t> </a:t>
            </a:r>
            <a:r>
              <a:rPr lang="en-US" b="0" i="0" dirty="0" err="1">
                <a:solidFill>
                  <a:srgbClr val="171717"/>
                </a:solidFill>
                <a:effectLst/>
              </a:rPr>
              <a:t>propune</a:t>
            </a:r>
            <a:r>
              <a:rPr lang="en-US" b="0" i="0" dirty="0">
                <a:solidFill>
                  <a:srgbClr val="171717"/>
                </a:solidFill>
                <a:effectLst/>
              </a:rPr>
              <a:t> </a:t>
            </a:r>
            <a:r>
              <a:rPr lang="en-US" b="0" i="0" dirty="0" err="1">
                <a:solidFill>
                  <a:srgbClr val="171717"/>
                </a:solidFill>
                <a:effectLst/>
              </a:rPr>
              <a:t>să</a:t>
            </a:r>
            <a:r>
              <a:rPr lang="en-US" b="0" i="0" dirty="0">
                <a:solidFill>
                  <a:srgbClr val="171717"/>
                </a:solidFill>
                <a:effectLst/>
              </a:rPr>
              <a:t> </a:t>
            </a:r>
            <a:r>
              <a:rPr lang="en-US" b="0" i="0" dirty="0" err="1">
                <a:solidFill>
                  <a:srgbClr val="171717"/>
                </a:solidFill>
                <a:effectLst/>
              </a:rPr>
              <a:t>descopere</a:t>
            </a:r>
            <a:r>
              <a:rPr lang="en-US" b="0" i="0" dirty="0">
                <a:solidFill>
                  <a:srgbClr val="171717"/>
                </a:solidFill>
                <a:effectLst/>
              </a:rPr>
              <a:t> </a:t>
            </a:r>
            <a:r>
              <a:rPr lang="en-US" b="0" i="0" dirty="0" err="1">
                <a:solidFill>
                  <a:srgbClr val="171717"/>
                </a:solidFill>
                <a:effectLst/>
              </a:rPr>
              <a:t>mecanismele</a:t>
            </a:r>
            <a:r>
              <a:rPr lang="en-US" b="0" i="0" dirty="0">
                <a:solidFill>
                  <a:srgbClr val="171717"/>
                </a:solidFill>
                <a:effectLst/>
              </a:rPr>
              <a:t> </a:t>
            </a:r>
            <a:r>
              <a:rPr lang="en-US" b="0" i="0" dirty="0" err="1">
                <a:solidFill>
                  <a:srgbClr val="171717"/>
                </a:solidFill>
                <a:effectLst/>
              </a:rPr>
              <a:t>fundamentale</a:t>
            </a:r>
            <a:r>
              <a:rPr lang="en-US" b="0" i="0" dirty="0">
                <a:solidFill>
                  <a:srgbClr val="171717"/>
                </a:solidFill>
                <a:effectLst/>
              </a:rPr>
              <a:t> care </a:t>
            </a:r>
            <a:r>
              <a:rPr lang="en-US" b="0" i="0" dirty="0" err="1">
                <a:solidFill>
                  <a:srgbClr val="171717"/>
                </a:solidFill>
                <a:effectLst/>
              </a:rPr>
              <a:t>stau</a:t>
            </a:r>
            <a:r>
              <a:rPr lang="en-US" b="0" i="0" dirty="0">
                <a:solidFill>
                  <a:srgbClr val="171717"/>
                </a:solidFill>
                <a:effectLst/>
              </a:rPr>
              <a:t> la </a:t>
            </a:r>
            <a:r>
              <a:rPr lang="en-US" b="0" i="0" dirty="0" err="1">
                <a:solidFill>
                  <a:srgbClr val="171717"/>
                </a:solidFill>
                <a:effectLst/>
              </a:rPr>
              <a:t>baza</a:t>
            </a:r>
            <a:r>
              <a:rPr lang="en-US" b="0" i="0" dirty="0">
                <a:solidFill>
                  <a:srgbClr val="171717"/>
                </a:solidFill>
                <a:effectLst/>
              </a:rPr>
              <a:t> </a:t>
            </a:r>
            <a:r>
              <a:rPr lang="en-US" b="0" i="0" dirty="0" err="1">
                <a:solidFill>
                  <a:srgbClr val="171717"/>
                </a:solidFill>
                <a:effectLst/>
              </a:rPr>
              <a:t>proceselor</a:t>
            </a:r>
            <a:r>
              <a:rPr lang="en-US" b="0" i="0" dirty="0">
                <a:solidFill>
                  <a:srgbClr val="171717"/>
                </a:solidFill>
                <a:effectLst/>
              </a:rPr>
              <a:t> </a:t>
            </a:r>
            <a:r>
              <a:rPr lang="en-US" b="0" i="0" dirty="0" err="1">
                <a:solidFill>
                  <a:srgbClr val="171717"/>
                </a:solidFill>
                <a:effectLst/>
              </a:rPr>
              <a:t>biologice</a:t>
            </a:r>
            <a:endParaRPr lang="en-US" b="0" i="0" dirty="0">
              <a:solidFill>
                <a:srgbClr val="171717"/>
              </a:solidFill>
              <a:effectLst/>
            </a:endParaRPr>
          </a:p>
          <a:p>
            <a:pPr marL="0" indent="0" algn="l">
              <a:spcAft>
                <a:spcPts val="600"/>
              </a:spcAft>
              <a:buNone/>
            </a:pPr>
            <a:r>
              <a:rPr lang="en-US" b="0" i="0" dirty="0">
                <a:solidFill>
                  <a:srgbClr val="171717"/>
                </a:solidFill>
                <a:effectLst/>
              </a:rPr>
              <a:t>A </a:t>
            </a:r>
            <a:r>
              <a:rPr lang="en-US" b="0" i="0" dirty="0" err="1">
                <a:solidFill>
                  <a:srgbClr val="171717"/>
                </a:solidFill>
                <a:effectLst/>
              </a:rPr>
              <a:t>apărut</a:t>
            </a:r>
            <a:r>
              <a:rPr lang="en-US" b="0" i="0" dirty="0">
                <a:solidFill>
                  <a:srgbClr val="171717"/>
                </a:solidFill>
                <a:effectLst/>
              </a:rPr>
              <a:t> ca un </a:t>
            </a:r>
            <a:r>
              <a:rPr lang="en-US" b="0" i="0" dirty="0" err="1">
                <a:solidFill>
                  <a:srgbClr val="171717"/>
                </a:solidFill>
                <a:effectLst/>
              </a:rPr>
              <a:t>domeniu</a:t>
            </a:r>
            <a:r>
              <a:rPr lang="en-US" b="0" i="0" dirty="0">
                <a:solidFill>
                  <a:srgbClr val="171717"/>
                </a:solidFill>
                <a:effectLst/>
              </a:rPr>
              <a:t> distinct la </a:t>
            </a:r>
            <a:r>
              <a:rPr lang="en-US" b="0" i="0" dirty="0" err="1">
                <a:solidFill>
                  <a:srgbClr val="171717"/>
                </a:solidFill>
                <a:effectLst/>
              </a:rPr>
              <a:t>mijlocul</a:t>
            </a:r>
            <a:r>
              <a:rPr lang="en-US" b="0" i="0" dirty="0">
                <a:solidFill>
                  <a:srgbClr val="171717"/>
                </a:solidFill>
                <a:effectLst/>
              </a:rPr>
              <a:t> </a:t>
            </a:r>
            <a:r>
              <a:rPr lang="en-US" b="0" i="0" dirty="0" err="1">
                <a:solidFill>
                  <a:srgbClr val="171717"/>
                </a:solidFill>
                <a:effectLst/>
              </a:rPr>
              <a:t>secolului</a:t>
            </a:r>
            <a:r>
              <a:rPr lang="en-US" b="0" i="0" dirty="0">
                <a:solidFill>
                  <a:srgbClr val="171717"/>
                </a:solidFill>
                <a:effectLst/>
              </a:rPr>
              <a:t> al XX-lea </a:t>
            </a:r>
            <a:r>
              <a:rPr lang="en-US" b="0" i="0" dirty="0" err="1">
                <a:solidFill>
                  <a:srgbClr val="171717"/>
                </a:solidFill>
                <a:effectLst/>
              </a:rPr>
              <a:t>odată</a:t>
            </a:r>
            <a:r>
              <a:rPr lang="en-US" b="0" i="0" dirty="0">
                <a:solidFill>
                  <a:srgbClr val="171717"/>
                </a:solidFill>
                <a:effectLst/>
              </a:rPr>
              <a:t> cu </a:t>
            </a:r>
            <a:r>
              <a:rPr lang="en-US" b="0" i="0" dirty="0" err="1">
                <a:solidFill>
                  <a:srgbClr val="171717"/>
                </a:solidFill>
                <a:effectLst/>
              </a:rPr>
              <a:t>dezvoltarea</a:t>
            </a:r>
            <a:r>
              <a:rPr lang="en-US" b="0" i="0" dirty="0">
                <a:solidFill>
                  <a:srgbClr val="171717"/>
                </a:solidFill>
                <a:effectLst/>
              </a:rPr>
              <a:t> de </a:t>
            </a:r>
            <a:r>
              <a:rPr lang="en-US" b="0" i="0" dirty="0" err="1">
                <a:solidFill>
                  <a:srgbClr val="171717"/>
                </a:solidFill>
                <a:effectLst/>
              </a:rPr>
              <a:t>noi</a:t>
            </a:r>
            <a:r>
              <a:rPr lang="en-US" b="0" i="0" dirty="0">
                <a:solidFill>
                  <a:srgbClr val="171717"/>
                </a:solidFill>
                <a:effectLst/>
              </a:rPr>
              <a:t> </a:t>
            </a:r>
            <a:r>
              <a:rPr lang="en-US" b="0" i="0" dirty="0" err="1">
                <a:solidFill>
                  <a:srgbClr val="171717"/>
                </a:solidFill>
                <a:effectLst/>
              </a:rPr>
              <a:t>tehnologii</a:t>
            </a:r>
            <a:endParaRPr lang="en-US" dirty="0"/>
          </a:p>
        </p:txBody>
      </p:sp>
    </p:spTree>
    <p:extLst>
      <p:ext uri="{BB962C8B-B14F-4D97-AF65-F5344CB8AC3E}">
        <p14:creationId xmlns:p14="http://schemas.microsoft.com/office/powerpoint/2010/main" val="2925797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6A89430-2AD0-95A1-DF4F-5C9D73F92262}"/>
              </a:ext>
            </a:extLst>
          </p:cNvPr>
          <p:cNvSpPr>
            <a:spLocks noGrp="1"/>
          </p:cNvSpPr>
          <p:nvPr>
            <p:ph type="title"/>
          </p:nvPr>
        </p:nvSpPr>
        <p:spPr/>
        <p:txBody>
          <a:bodyPr/>
          <a:lstStyle/>
          <a:p>
            <a:r>
              <a:rPr lang="en-US" b="1" dirty="0"/>
              <a:t>Biomedical Instrumentation Design</a:t>
            </a:r>
          </a:p>
        </p:txBody>
      </p:sp>
      <p:sp>
        <p:nvSpPr>
          <p:cNvPr id="3" name="Substituent conținut 2">
            <a:extLst>
              <a:ext uri="{FF2B5EF4-FFF2-40B4-BE49-F238E27FC236}">
                <a16:creationId xmlns:a16="http://schemas.microsoft.com/office/drawing/2014/main" id="{8A69CA0A-A5C2-D8AF-3A52-E649EFA3FDDE}"/>
              </a:ext>
            </a:extLst>
          </p:cNvPr>
          <p:cNvSpPr>
            <a:spLocks noGrp="1"/>
          </p:cNvSpPr>
          <p:nvPr>
            <p:ph idx="1"/>
          </p:nvPr>
        </p:nvSpPr>
        <p:spPr/>
        <p:txBody>
          <a:bodyPr>
            <a:normAutofit fontScale="92500" lnSpcReduction="10000"/>
          </a:bodyPr>
          <a:lstStyle/>
          <a:p>
            <a:pPr marL="0" indent="0">
              <a:buNone/>
            </a:pPr>
            <a:r>
              <a:rPr lang="en-US" b="1" dirty="0"/>
              <a:t>› Signal conditioning </a:t>
            </a:r>
          </a:p>
          <a:p>
            <a:r>
              <a:rPr lang="en-US" dirty="0"/>
              <a:t>▪ Signal Conditioning:  This component refines the electrical output from transducers for display or recording. Signal conditioning typically includes amplification and filtering, along with analog-to-digital and digital-to-analog conversions, enhancing instrument sensitivity.</a:t>
            </a:r>
          </a:p>
          <a:p>
            <a:pPr marL="0" indent="0">
              <a:buNone/>
            </a:pPr>
            <a:r>
              <a:rPr lang="en-US" b="1" dirty="0"/>
              <a:t> ▪ General categories: </a:t>
            </a:r>
          </a:p>
          <a:p>
            <a:pPr marL="0" indent="0">
              <a:buNone/>
            </a:pPr>
            <a:r>
              <a:rPr lang="en-US" dirty="0"/>
              <a:t>➢ Analog, digital, or mixed-signal signal conditioning </a:t>
            </a:r>
          </a:p>
          <a:p>
            <a:pPr marL="0" indent="0">
              <a:buNone/>
            </a:pPr>
            <a:r>
              <a:rPr lang="en-US" dirty="0"/>
              <a:t>➢ Time/frequency/spatial domain processing (e.g., filtering) </a:t>
            </a:r>
          </a:p>
          <a:p>
            <a:pPr marL="0" indent="0">
              <a:buNone/>
            </a:pPr>
            <a:r>
              <a:rPr lang="en-US" dirty="0"/>
              <a:t>➢ Calibration (adjustment of output to match the parameter measured) </a:t>
            </a:r>
          </a:p>
          <a:p>
            <a:pPr marL="0" indent="0">
              <a:buNone/>
            </a:pPr>
            <a:r>
              <a:rPr lang="en-US" dirty="0"/>
              <a:t>➢ Compensation (remove undesirable secondary sensitivities) </a:t>
            </a:r>
          </a:p>
        </p:txBody>
      </p:sp>
    </p:spTree>
    <p:extLst>
      <p:ext uri="{BB962C8B-B14F-4D97-AF65-F5344CB8AC3E}">
        <p14:creationId xmlns:p14="http://schemas.microsoft.com/office/powerpoint/2010/main" val="929598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31DEE8A-9466-C9E4-9B1C-CE6925F41E99}"/>
              </a:ext>
            </a:extLst>
          </p:cNvPr>
          <p:cNvSpPr>
            <a:spLocks noGrp="1"/>
          </p:cNvSpPr>
          <p:nvPr>
            <p:ph type="title"/>
          </p:nvPr>
        </p:nvSpPr>
        <p:spPr>
          <a:xfrm>
            <a:off x="838200" y="365126"/>
            <a:ext cx="10515600" cy="654050"/>
          </a:xfrm>
        </p:spPr>
        <p:txBody>
          <a:bodyPr>
            <a:normAutofit fontScale="90000"/>
          </a:bodyPr>
          <a:lstStyle/>
          <a:p>
            <a:r>
              <a:rPr lang="en-US" b="1" dirty="0"/>
              <a:t>Biomedical Instrumentation Design</a:t>
            </a:r>
          </a:p>
        </p:txBody>
      </p:sp>
      <p:sp>
        <p:nvSpPr>
          <p:cNvPr id="3" name="Substituent conținut 2">
            <a:extLst>
              <a:ext uri="{FF2B5EF4-FFF2-40B4-BE49-F238E27FC236}">
                <a16:creationId xmlns:a16="http://schemas.microsoft.com/office/drawing/2014/main" id="{2B7678AA-AF31-B7D9-A382-CDD7A81A9794}"/>
              </a:ext>
            </a:extLst>
          </p:cNvPr>
          <p:cNvSpPr>
            <a:spLocks noGrp="1"/>
          </p:cNvSpPr>
          <p:nvPr>
            <p:ph idx="1"/>
          </p:nvPr>
        </p:nvSpPr>
        <p:spPr>
          <a:xfrm>
            <a:off x="733425" y="1019176"/>
            <a:ext cx="10515600" cy="4351338"/>
          </a:xfrm>
        </p:spPr>
        <p:txBody>
          <a:bodyPr/>
          <a:lstStyle/>
          <a:p>
            <a:pPr marL="0" indent="0">
              <a:buNone/>
            </a:pPr>
            <a:r>
              <a:rPr lang="en-US" b="1" dirty="0"/>
              <a:t>› Preprocessing: </a:t>
            </a:r>
          </a:p>
          <a:p>
            <a:r>
              <a:rPr lang="en-US" dirty="0"/>
              <a:t>› Usually, the sensor/transducer output had a range of millivolts, so it should be amplified initially (pre-amplification) in order to meet the hardware requirements for further processing. </a:t>
            </a:r>
          </a:p>
          <a:p>
            <a:r>
              <a:rPr lang="en-US" dirty="0"/>
              <a:t>› The gain of the amplifier on this stage depends strongly on the next stage's requirements. </a:t>
            </a:r>
          </a:p>
          <a:p>
            <a:r>
              <a:rPr lang="en-US" dirty="0"/>
              <a:t> Often the output is converted to digital form and then processed by specialized digital circuits or a microcomputer as there will be logic and arithmetic units.</a:t>
            </a:r>
          </a:p>
        </p:txBody>
      </p:sp>
      <p:pic>
        <p:nvPicPr>
          <p:cNvPr id="5" name="Imagine 4">
            <a:extLst>
              <a:ext uri="{FF2B5EF4-FFF2-40B4-BE49-F238E27FC236}">
                <a16:creationId xmlns:a16="http://schemas.microsoft.com/office/drawing/2014/main" id="{0E5E2771-6609-3770-C267-8A4E9AAA388A}"/>
              </a:ext>
            </a:extLst>
          </p:cNvPr>
          <p:cNvPicPr>
            <a:picLocks noChangeAspect="1"/>
          </p:cNvPicPr>
          <p:nvPr/>
        </p:nvPicPr>
        <p:blipFill>
          <a:blip r:embed="rId2"/>
          <a:stretch>
            <a:fillRect/>
          </a:stretch>
        </p:blipFill>
        <p:spPr>
          <a:xfrm>
            <a:off x="2804668" y="5052902"/>
            <a:ext cx="6373114" cy="1571844"/>
          </a:xfrm>
          <a:prstGeom prst="rect">
            <a:avLst/>
          </a:prstGeom>
        </p:spPr>
      </p:pic>
    </p:spTree>
    <p:extLst>
      <p:ext uri="{BB962C8B-B14F-4D97-AF65-F5344CB8AC3E}">
        <p14:creationId xmlns:p14="http://schemas.microsoft.com/office/powerpoint/2010/main" val="2275024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47C3AF0-4770-267C-DA9A-0F0EC69C67E4}"/>
              </a:ext>
            </a:extLst>
          </p:cNvPr>
          <p:cNvSpPr>
            <a:spLocks noGrp="1"/>
          </p:cNvSpPr>
          <p:nvPr>
            <p:ph type="title"/>
          </p:nvPr>
        </p:nvSpPr>
        <p:spPr/>
        <p:txBody>
          <a:bodyPr/>
          <a:lstStyle/>
          <a:p>
            <a:r>
              <a:rPr lang="en-US" b="1" dirty="0"/>
              <a:t>Biomedical Instrumentation Design</a:t>
            </a:r>
          </a:p>
        </p:txBody>
      </p:sp>
      <p:sp>
        <p:nvSpPr>
          <p:cNvPr id="3" name="Substituent conținut 2">
            <a:extLst>
              <a:ext uri="{FF2B5EF4-FFF2-40B4-BE49-F238E27FC236}">
                <a16:creationId xmlns:a16="http://schemas.microsoft.com/office/drawing/2014/main" id="{9ADA7B7A-6513-DF4D-5378-60BF1ECA0FF1}"/>
              </a:ext>
            </a:extLst>
          </p:cNvPr>
          <p:cNvSpPr>
            <a:spLocks noGrp="1"/>
          </p:cNvSpPr>
          <p:nvPr>
            <p:ph idx="1"/>
          </p:nvPr>
        </p:nvSpPr>
        <p:spPr>
          <a:xfrm>
            <a:off x="666750" y="3346450"/>
            <a:ext cx="11296650" cy="3146425"/>
          </a:xfrm>
        </p:spPr>
        <p:txBody>
          <a:bodyPr/>
          <a:lstStyle/>
          <a:p>
            <a:r>
              <a:rPr lang="en-US" b="1" dirty="0"/>
              <a:t>Logic and arithmetic control: </a:t>
            </a:r>
          </a:p>
          <a:p>
            <a:r>
              <a:rPr lang="en-US" dirty="0"/>
              <a:t>› The basic and complicated modes of calculations for the raw amplified data gathered from the patient’ s body through the sensor/transducer are performed. </a:t>
            </a:r>
          </a:p>
          <a:p>
            <a:r>
              <a:rPr lang="en-US" dirty="0"/>
              <a:t>› signal filtering adjustment, based on operator selection mode, mathematical manipulation between inputs to calculate required parameter and so on.</a:t>
            </a:r>
          </a:p>
        </p:txBody>
      </p:sp>
      <p:pic>
        <p:nvPicPr>
          <p:cNvPr id="5" name="Imagine 4">
            <a:extLst>
              <a:ext uri="{FF2B5EF4-FFF2-40B4-BE49-F238E27FC236}">
                <a16:creationId xmlns:a16="http://schemas.microsoft.com/office/drawing/2014/main" id="{452FF4DA-EEB4-3378-D3F9-39A9897C4D63}"/>
              </a:ext>
            </a:extLst>
          </p:cNvPr>
          <p:cNvPicPr>
            <a:picLocks noChangeAspect="1"/>
          </p:cNvPicPr>
          <p:nvPr/>
        </p:nvPicPr>
        <p:blipFill>
          <a:blip r:embed="rId2"/>
          <a:stretch>
            <a:fillRect/>
          </a:stretch>
        </p:blipFill>
        <p:spPr>
          <a:xfrm>
            <a:off x="7939702" y="1355631"/>
            <a:ext cx="4023698" cy="1990819"/>
          </a:xfrm>
          <a:prstGeom prst="rect">
            <a:avLst/>
          </a:prstGeom>
        </p:spPr>
      </p:pic>
    </p:spTree>
    <p:extLst>
      <p:ext uri="{BB962C8B-B14F-4D97-AF65-F5344CB8AC3E}">
        <p14:creationId xmlns:p14="http://schemas.microsoft.com/office/powerpoint/2010/main" val="459344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F5E2589-7B25-6DB5-2AB1-B85552DBAD82}"/>
              </a:ext>
            </a:extLst>
          </p:cNvPr>
          <p:cNvSpPr>
            <a:spLocks noGrp="1"/>
          </p:cNvSpPr>
          <p:nvPr>
            <p:ph type="title"/>
          </p:nvPr>
        </p:nvSpPr>
        <p:spPr/>
        <p:txBody>
          <a:bodyPr/>
          <a:lstStyle/>
          <a:p>
            <a:r>
              <a:rPr lang="en-US" b="1" dirty="0"/>
              <a:t>Biomedical Instrumentation Design</a:t>
            </a:r>
          </a:p>
        </p:txBody>
      </p:sp>
      <p:sp>
        <p:nvSpPr>
          <p:cNvPr id="3" name="Substituent conținut 2">
            <a:extLst>
              <a:ext uri="{FF2B5EF4-FFF2-40B4-BE49-F238E27FC236}">
                <a16:creationId xmlns:a16="http://schemas.microsoft.com/office/drawing/2014/main" id="{94A482E9-9143-B0E0-1F8E-558206F4518F}"/>
              </a:ext>
            </a:extLst>
          </p:cNvPr>
          <p:cNvSpPr>
            <a:spLocks noGrp="1"/>
          </p:cNvSpPr>
          <p:nvPr>
            <p:ph idx="1"/>
          </p:nvPr>
        </p:nvSpPr>
        <p:spPr>
          <a:xfrm>
            <a:off x="838200" y="1825625"/>
            <a:ext cx="10934700" cy="4351338"/>
          </a:xfrm>
        </p:spPr>
        <p:txBody>
          <a:bodyPr/>
          <a:lstStyle/>
          <a:p>
            <a:pPr marL="0" indent="0">
              <a:buNone/>
            </a:pPr>
            <a:r>
              <a:rPr lang="en-US" b="1" dirty="0"/>
              <a:t>› Postprocessing: </a:t>
            </a:r>
          </a:p>
          <a:p>
            <a:r>
              <a:rPr lang="en-US" dirty="0"/>
              <a:t>› Final processing is performed. Either based on manipulating the signal to match the requirement of the output elements or to adjust the scale of: time, frequency, and signal level for the real shape mode. Specialized digital circuits or a microcomputer are used to perform several functions like: average repetitive signal, reduce noise, and converting information from the time domain to the frequency domain.</a:t>
            </a:r>
          </a:p>
        </p:txBody>
      </p:sp>
      <p:pic>
        <p:nvPicPr>
          <p:cNvPr id="5" name="Imagine 4">
            <a:extLst>
              <a:ext uri="{FF2B5EF4-FFF2-40B4-BE49-F238E27FC236}">
                <a16:creationId xmlns:a16="http://schemas.microsoft.com/office/drawing/2014/main" id="{21565745-A7E6-92C2-4563-05812D866780}"/>
              </a:ext>
            </a:extLst>
          </p:cNvPr>
          <p:cNvPicPr>
            <a:picLocks noChangeAspect="1"/>
          </p:cNvPicPr>
          <p:nvPr/>
        </p:nvPicPr>
        <p:blipFill>
          <a:blip r:embed="rId2"/>
          <a:stretch>
            <a:fillRect/>
          </a:stretch>
        </p:blipFill>
        <p:spPr>
          <a:xfrm>
            <a:off x="2333179" y="4705351"/>
            <a:ext cx="8216946" cy="1962256"/>
          </a:xfrm>
          <a:prstGeom prst="rect">
            <a:avLst/>
          </a:prstGeom>
        </p:spPr>
      </p:pic>
    </p:spTree>
    <p:extLst>
      <p:ext uri="{BB962C8B-B14F-4D97-AF65-F5344CB8AC3E}">
        <p14:creationId xmlns:p14="http://schemas.microsoft.com/office/powerpoint/2010/main" val="3992106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CCF2602-E9E0-DFE2-0252-CEC4FD43081A}"/>
              </a:ext>
            </a:extLst>
          </p:cNvPr>
          <p:cNvSpPr>
            <a:spLocks noGrp="1"/>
          </p:cNvSpPr>
          <p:nvPr>
            <p:ph type="title"/>
          </p:nvPr>
        </p:nvSpPr>
        <p:spPr/>
        <p:txBody>
          <a:bodyPr/>
          <a:lstStyle/>
          <a:p>
            <a:r>
              <a:rPr lang="en-US" b="1" dirty="0"/>
              <a:t>Biomedical Instrumentation Design</a:t>
            </a:r>
            <a:endParaRPr lang="en-US" dirty="0"/>
          </a:p>
        </p:txBody>
      </p:sp>
      <p:sp>
        <p:nvSpPr>
          <p:cNvPr id="3" name="Substituent conținut 2">
            <a:extLst>
              <a:ext uri="{FF2B5EF4-FFF2-40B4-BE49-F238E27FC236}">
                <a16:creationId xmlns:a16="http://schemas.microsoft.com/office/drawing/2014/main" id="{34186B7C-EB47-3E47-A9CB-A163A58E69A4}"/>
              </a:ext>
            </a:extLst>
          </p:cNvPr>
          <p:cNvSpPr>
            <a:spLocks noGrp="1"/>
          </p:cNvSpPr>
          <p:nvPr>
            <p:ph idx="1"/>
          </p:nvPr>
        </p:nvSpPr>
        <p:spPr/>
        <p:txBody>
          <a:bodyPr/>
          <a:lstStyle/>
          <a:p>
            <a:r>
              <a:rPr lang="en-US" b="1" dirty="0"/>
              <a:t>Display:</a:t>
            </a:r>
            <a:r>
              <a:rPr lang="en-US" dirty="0"/>
              <a:t> It is used to provide a visual representation of the measured parameter or quantity.</a:t>
            </a:r>
          </a:p>
          <a:p>
            <a:r>
              <a:rPr lang="en-US" dirty="0"/>
              <a:t>Example: Chart recorder, </a:t>
            </a:r>
            <a:r>
              <a:rPr lang="en-US" dirty="0">
                <a:hlinkClick r:id="rId2"/>
              </a:rPr>
              <a:t>Cathode Ray oscilloscope</a:t>
            </a:r>
            <a:r>
              <a:rPr lang="en-US" dirty="0"/>
              <a:t> (CRO).</a:t>
            </a:r>
          </a:p>
          <a:p>
            <a:r>
              <a:rPr lang="en-US" dirty="0"/>
              <a:t> Sometimes alarms are used to hear the audio signals.</a:t>
            </a:r>
          </a:p>
          <a:p>
            <a:r>
              <a:rPr lang="en-US" dirty="0"/>
              <a:t> Example: Signals generated in Doppler Ultrasound Scanner used for Fetal Monitoring.</a:t>
            </a:r>
          </a:p>
        </p:txBody>
      </p:sp>
    </p:spTree>
    <p:extLst>
      <p:ext uri="{BB962C8B-B14F-4D97-AF65-F5344CB8AC3E}">
        <p14:creationId xmlns:p14="http://schemas.microsoft.com/office/powerpoint/2010/main" val="4117086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B3C0121-384E-2B3F-B8C9-A0EA28ADC7C2}"/>
              </a:ext>
            </a:extLst>
          </p:cNvPr>
          <p:cNvSpPr>
            <a:spLocks noGrp="1"/>
          </p:cNvSpPr>
          <p:nvPr>
            <p:ph type="title"/>
          </p:nvPr>
        </p:nvSpPr>
        <p:spPr/>
        <p:txBody>
          <a:bodyPr/>
          <a:lstStyle/>
          <a:p>
            <a:r>
              <a:rPr lang="en-US" b="1" dirty="0"/>
              <a:t>Biomedical Instrumentation Design</a:t>
            </a:r>
            <a:endParaRPr lang="en-US" dirty="0"/>
          </a:p>
        </p:txBody>
      </p:sp>
      <p:sp>
        <p:nvSpPr>
          <p:cNvPr id="3" name="Substituent conținut 2">
            <a:extLst>
              <a:ext uri="{FF2B5EF4-FFF2-40B4-BE49-F238E27FC236}">
                <a16:creationId xmlns:a16="http://schemas.microsoft.com/office/drawing/2014/main" id="{9A9A1E84-68FD-0FD6-FA59-B265FF2C8C41}"/>
              </a:ext>
            </a:extLst>
          </p:cNvPr>
          <p:cNvSpPr>
            <a:spLocks noGrp="1"/>
          </p:cNvSpPr>
          <p:nvPr>
            <p:ph idx="1"/>
          </p:nvPr>
        </p:nvSpPr>
        <p:spPr/>
        <p:txBody>
          <a:bodyPr/>
          <a:lstStyle/>
          <a:p>
            <a:r>
              <a:rPr lang="en-US" b="1" dirty="0"/>
              <a:t>Data Storage and Data Transmission:</a:t>
            </a:r>
          </a:p>
          <a:p>
            <a:r>
              <a:rPr lang="en-US" dirty="0"/>
              <a:t> Data storage is used to store the data and can be used for future reference. Recent days Electronic Health records are utilized in hospitals. </a:t>
            </a:r>
          </a:p>
          <a:p>
            <a:r>
              <a:rPr lang="en-US" dirty="0"/>
              <a:t>Data transmission is used in Telemetric systems, where data can be transmitted from one location to another remotely.</a:t>
            </a:r>
          </a:p>
        </p:txBody>
      </p:sp>
    </p:spTree>
    <p:extLst>
      <p:ext uri="{BB962C8B-B14F-4D97-AF65-F5344CB8AC3E}">
        <p14:creationId xmlns:p14="http://schemas.microsoft.com/office/powerpoint/2010/main" val="803485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CA63DF7-ADE8-B82E-263E-860BE2393133}"/>
              </a:ext>
            </a:extLst>
          </p:cNvPr>
          <p:cNvSpPr>
            <a:spLocks noGrp="1"/>
          </p:cNvSpPr>
          <p:nvPr>
            <p:ph type="title"/>
          </p:nvPr>
        </p:nvSpPr>
        <p:spPr/>
        <p:txBody>
          <a:bodyPr/>
          <a:lstStyle/>
          <a:p>
            <a:r>
              <a:rPr lang="en-US" b="1" dirty="0"/>
              <a:t>Biomedical Instrumentation Design</a:t>
            </a:r>
          </a:p>
        </p:txBody>
      </p:sp>
      <p:pic>
        <p:nvPicPr>
          <p:cNvPr id="22532" name="Picture 4">
            <a:extLst>
              <a:ext uri="{FF2B5EF4-FFF2-40B4-BE49-F238E27FC236}">
                <a16:creationId xmlns:a16="http://schemas.microsoft.com/office/drawing/2014/main" id="{4BAC0744-8FF7-08D0-6434-4CFCEAABB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512" y="1452563"/>
            <a:ext cx="9870287" cy="534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570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3B99D5F-91C5-0651-BD91-0EF15E35FBD9}"/>
              </a:ext>
            </a:extLst>
          </p:cNvPr>
          <p:cNvSpPr>
            <a:spLocks noGrp="1"/>
          </p:cNvSpPr>
          <p:nvPr>
            <p:ph type="title"/>
          </p:nvPr>
        </p:nvSpPr>
        <p:spPr/>
        <p:txBody>
          <a:bodyPr/>
          <a:lstStyle/>
          <a:p>
            <a:r>
              <a:rPr lang="en-US" b="1" u="sng" dirty="0"/>
              <a:t>Key Players: Bio Meets Physics</a:t>
            </a:r>
            <a:br>
              <a:rPr lang="en-US" b="1" u="sng" dirty="0"/>
            </a:br>
            <a:endParaRPr lang="en-US" dirty="0"/>
          </a:p>
        </p:txBody>
      </p:sp>
      <p:sp>
        <p:nvSpPr>
          <p:cNvPr id="3" name="Substituent conținut 2">
            <a:extLst>
              <a:ext uri="{FF2B5EF4-FFF2-40B4-BE49-F238E27FC236}">
                <a16:creationId xmlns:a16="http://schemas.microsoft.com/office/drawing/2014/main" id="{6F7A6811-1EB4-CE9F-95A3-EF85370C4A30}"/>
              </a:ext>
            </a:extLst>
          </p:cNvPr>
          <p:cNvSpPr>
            <a:spLocks noGrp="1"/>
          </p:cNvSpPr>
          <p:nvPr>
            <p:ph idx="1"/>
          </p:nvPr>
        </p:nvSpPr>
        <p:spPr>
          <a:xfrm>
            <a:off x="838200" y="1825624"/>
            <a:ext cx="10515600" cy="5032375"/>
          </a:xfrm>
        </p:spPr>
        <p:txBody>
          <a:bodyPr>
            <a:normAutofit fontScale="92500" lnSpcReduction="10000"/>
          </a:bodyPr>
          <a:lstStyle/>
          <a:p>
            <a:r>
              <a:rPr lang="en-US" dirty="0"/>
              <a:t>Biophysicists have diverse backgrounds in physics, biology, chemistry, and engineering</a:t>
            </a:r>
          </a:p>
          <a:p>
            <a:r>
              <a:rPr lang="en-US" dirty="0"/>
              <a:t>Collaborations between biologists and physicists drive biophysics research</a:t>
            </a:r>
          </a:p>
          <a:p>
            <a:r>
              <a:rPr lang="en-US" dirty="0"/>
              <a:t>Biologists provide the biological questions and systems to study</a:t>
            </a:r>
          </a:p>
          <a:p>
            <a:pPr lvl="1"/>
            <a:r>
              <a:rPr lang="en-US" dirty="0"/>
              <a:t>Contribute expertise in experimental design, data collection, and interpretation</a:t>
            </a:r>
          </a:p>
          <a:p>
            <a:r>
              <a:rPr lang="en-US" dirty="0"/>
              <a:t>Physicists bring quantitative skills and a unique perspective to biological problems</a:t>
            </a:r>
          </a:p>
          <a:p>
            <a:pPr lvl="1"/>
            <a:r>
              <a:rPr lang="en-US" dirty="0"/>
              <a:t>Apply physical principles, mathematical modeling, and advanced instrumentation</a:t>
            </a:r>
          </a:p>
          <a:p>
            <a:r>
              <a:rPr lang="en-US" dirty="0"/>
              <a:t>Chemists and biochemists provide insights into molecular structures and interactions</a:t>
            </a:r>
          </a:p>
          <a:p>
            <a:r>
              <a:rPr lang="en-US" dirty="0"/>
              <a:t>Engineers develop new tools and technologies for biophysics research</a:t>
            </a:r>
          </a:p>
          <a:p>
            <a:r>
              <a:rPr lang="en-US" dirty="0"/>
              <a:t>Computational scientists and mathematicians contribute to data analysis and modeling</a:t>
            </a:r>
          </a:p>
          <a:p>
            <a:endParaRPr lang="en-US" dirty="0"/>
          </a:p>
        </p:txBody>
      </p:sp>
    </p:spTree>
    <p:extLst>
      <p:ext uri="{BB962C8B-B14F-4D97-AF65-F5344CB8AC3E}">
        <p14:creationId xmlns:p14="http://schemas.microsoft.com/office/powerpoint/2010/main" val="1561574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B7220D2-54DC-B4CA-0687-85BE6397AFA5}"/>
              </a:ext>
            </a:extLst>
          </p:cNvPr>
          <p:cNvSpPr>
            <a:spLocks noGrp="1"/>
          </p:cNvSpPr>
          <p:nvPr>
            <p:ph type="title"/>
          </p:nvPr>
        </p:nvSpPr>
        <p:spPr/>
        <p:txBody>
          <a:bodyPr/>
          <a:lstStyle/>
          <a:p>
            <a:r>
              <a:rPr lang="en-US" b="1" u="sng" dirty="0"/>
              <a:t>Tools of the Trade: Biophysics Tech</a:t>
            </a:r>
            <a:br>
              <a:rPr lang="en-US" b="1" u="sng" dirty="0"/>
            </a:br>
            <a:endParaRPr lang="en-US" dirty="0"/>
          </a:p>
        </p:txBody>
      </p:sp>
      <p:sp>
        <p:nvSpPr>
          <p:cNvPr id="3" name="Substituent conținut 2">
            <a:extLst>
              <a:ext uri="{FF2B5EF4-FFF2-40B4-BE49-F238E27FC236}">
                <a16:creationId xmlns:a16="http://schemas.microsoft.com/office/drawing/2014/main" id="{BA1306B4-399C-D3C7-8D0B-7290AAD76F86}"/>
              </a:ext>
            </a:extLst>
          </p:cNvPr>
          <p:cNvSpPr>
            <a:spLocks noGrp="1"/>
          </p:cNvSpPr>
          <p:nvPr>
            <p:ph idx="1"/>
          </p:nvPr>
        </p:nvSpPr>
        <p:spPr>
          <a:xfrm>
            <a:off x="838200" y="1238250"/>
            <a:ext cx="10515600" cy="5429249"/>
          </a:xfrm>
        </p:spPr>
        <p:txBody>
          <a:bodyPr>
            <a:normAutofit fontScale="85000" lnSpcReduction="20000"/>
          </a:bodyPr>
          <a:lstStyle/>
          <a:p>
            <a:r>
              <a:rPr lang="en-US" dirty="0"/>
              <a:t>Biophysics relies on a wide range of advanced technologies and techniques</a:t>
            </a:r>
          </a:p>
          <a:p>
            <a:r>
              <a:rPr lang="en-US" dirty="0"/>
              <a:t>Microscopy techniques allow visualization of biological structures at high resolution</a:t>
            </a:r>
          </a:p>
          <a:p>
            <a:pPr lvl="1"/>
            <a:r>
              <a:rPr lang="en-US" dirty="0"/>
              <a:t>Examples: electron microscopy, fluorescence microscopy, atomic force microscopy</a:t>
            </a:r>
          </a:p>
          <a:p>
            <a:r>
              <a:rPr lang="en-US" dirty="0"/>
              <a:t>Spectroscopy methods probe molecular interactions and dynamics</a:t>
            </a:r>
          </a:p>
          <a:p>
            <a:pPr lvl="1"/>
            <a:r>
              <a:rPr lang="en-US" dirty="0"/>
              <a:t>Examples: X-ray crystallography, NMR spectroscopy, Raman spectroscopy</a:t>
            </a:r>
          </a:p>
          <a:p>
            <a:r>
              <a:rPr lang="en-US" dirty="0"/>
              <a:t>Single-molecule techniques enable the study of individual biomolecules</a:t>
            </a:r>
          </a:p>
          <a:p>
            <a:pPr lvl="1"/>
            <a:r>
              <a:rPr lang="en-US" dirty="0"/>
              <a:t>Examples: optical tweezers, magnetic tweezers, fluorescence resonance energy transfer (FRET)</a:t>
            </a:r>
          </a:p>
          <a:p>
            <a:r>
              <a:rPr lang="en-US" dirty="0"/>
              <a:t>Computational modeling and simulation tools predict and analyze biological systems</a:t>
            </a:r>
          </a:p>
          <a:p>
            <a:pPr lvl="1"/>
            <a:r>
              <a:rPr lang="en-US" dirty="0"/>
              <a:t>Examples: molecular dynamics simulations, finite element analysis, bioinformatics algorithms</a:t>
            </a:r>
          </a:p>
          <a:p>
            <a:r>
              <a:rPr lang="en-US" dirty="0"/>
              <a:t>Microfluidic devices manipulate and analyze small volumes of biological samples</a:t>
            </a:r>
          </a:p>
          <a:p>
            <a:r>
              <a:rPr lang="en-US" dirty="0"/>
              <a:t>Biosensors and bioelectronics detect and measure biological signals</a:t>
            </a:r>
          </a:p>
          <a:p>
            <a:r>
              <a:rPr lang="en-US" dirty="0"/>
              <a:t>High-throughput screening platforms enable rapid testing of large numbers of samples</a:t>
            </a:r>
          </a:p>
          <a:p>
            <a:endParaRPr lang="en-US" dirty="0"/>
          </a:p>
        </p:txBody>
      </p:sp>
    </p:spTree>
    <p:extLst>
      <p:ext uri="{BB962C8B-B14F-4D97-AF65-F5344CB8AC3E}">
        <p14:creationId xmlns:p14="http://schemas.microsoft.com/office/powerpoint/2010/main" val="2734099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A0F371F-706B-7281-FCE3-27AE98272EE9}"/>
              </a:ext>
            </a:extLst>
          </p:cNvPr>
          <p:cNvSpPr>
            <a:spLocks noGrp="1"/>
          </p:cNvSpPr>
          <p:nvPr>
            <p:ph type="title"/>
          </p:nvPr>
        </p:nvSpPr>
        <p:spPr/>
        <p:txBody>
          <a:bodyPr/>
          <a:lstStyle/>
          <a:p>
            <a:r>
              <a:rPr lang="en-US" b="1" u="sng" dirty="0"/>
              <a:t>Hot Topics in Biophysics Research</a:t>
            </a:r>
            <a:br>
              <a:rPr lang="en-US" b="1" u="sng" dirty="0"/>
            </a:br>
            <a:endParaRPr lang="en-US" dirty="0"/>
          </a:p>
        </p:txBody>
      </p:sp>
      <p:sp>
        <p:nvSpPr>
          <p:cNvPr id="3" name="Substituent conținut 2">
            <a:extLst>
              <a:ext uri="{FF2B5EF4-FFF2-40B4-BE49-F238E27FC236}">
                <a16:creationId xmlns:a16="http://schemas.microsoft.com/office/drawing/2014/main" id="{D2662777-EEE4-C179-6C7F-43A6105A5FE2}"/>
              </a:ext>
            </a:extLst>
          </p:cNvPr>
          <p:cNvSpPr>
            <a:spLocks noGrp="1"/>
          </p:cNvSpPr>
          <p:nvPr>
            <p:ph idx="1"/>
          </p:nvPr>
        </p:nvSpPr>
        <p:spPr>
          <a:xfrm>
            <a:off x="838200" y="1238250"/>
            <a:ext cx="10515600" cy="5448299"/>
          </a:xfrm>
        </p:spPr>
        <p:txBody>
          <a:bodyPr>
            <a:normAutofit fontScale="85000" lnSpcReduction="10000"/>
          </a:bodyPr>
          <a:lstStyle/>
          <a:p>
            <a:r>
              <a:rPr lang="en-US" dirty="0"/>
              <a:t>Protein folding and misfolding mechanisms related to diseases (Alzheimer's, Parkinson's)</a:t>
            </a:r>
          </a:p>
          <a:p>
            <a:r>
              <a:rPr lang="en-US" dirty="0"/>
              <a:t>Molecular motors and their roles in cellular transport and motility</a:t>
            </a:r>
          </a:p>
          <a:p>
            <a:r>
              <a:rPr lang="en-US" dirty="0"/>
              <a:t>Membrane biophysics, including ion channels, receptors, and signal transduction</a:t>
            </a:r>
          </a:p>
          <a:p>
            <a:r>
              <a:rPr lang="en-US" dirty="0"/>
              <a:t>Nucleic acid biophysics, such as DNA mechanics, RNA folding, and gene regulation</a:t>
            </a:r>
          </a:p>
          <a:p>
            <a:r>
              <a:rPr lang="en-US" dirty="0"/>
              <a:t>Single-cell biophysics, studying heterogeneity and dynamics within individual cells</a:t>
            </a:r>
          </a:p>
          <a:p>
            <a:r>
              <a:rPr lang="en-US" dirty="0"/>
              <a:t>Biophysics of the immune system, including antibody-antigen interactions and immune cell signaling</a:t>
            </a:r>
          </a:p>
          <a:p>
            <a:r>
              <a:rPr lang="en-US" dirty="0" err="1"/>
              <a:t>Neurobiophysics</a:t>
            </a:r>
            <a:r>
              <a:rPr lang="en-US" dirty="0"/>
              <a:t>, investigating the physical basis of neural function and disorders</a:t>
            </a:r>
          </a:p>
          <a:p>
            <a:r>
              <a:rPr lang="en-US" dirty="0"/>
              <a:t>Biophysics of cancer, exploring the mechanical and physical properties of tumor cells and their microenvironment</a:t>
            </a:r>
          </a:p>
          <a:p>
            <a:r>
              <a:rPr lang="en-US" dirty="0"/>
              <a:t>Synthetic biology and the design of artificial biological systems with novel functions</a:t>
            </a:r>
          </a:p>
        </p:txBody>
      </p:sp>
    </p:spTree>
    <p:extLst>
      <p:ext uri="{BB962C8B-B14F-4D97-AF65-F5344CB8AC3E}">
        <p14:creationId xmlns:p14="http://schemas.microsoft.com/office/powerpoint/2010/main" val="4077117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D72226A-33AE-9FBC-2FA1-13B840375572}"/>
              </a:ext>
            </a:extLst>
          </p:cNvPr>
          <p:cNvSpPr>
            <a:spLocks noGrp="1"/>
          </p:cNvSpPr>
          <p:nvPr>
            <p:ph type="title"/>
          </p:nvPr>
        </p:nvSpPr>
        <p:spPr/>
        <p:txBody>
          <a:bodyPr/>
          <a:lstStyle/>
          <a:p>
            <a:r>
              <a:rPr lang="en-US" b="1" u="sng" dirty="0"/>
              <a:t>The Big Picture: Where Biophysics Fits In</a:t>
            </a:r>
            <a:br>
              <a:rPr lang="en-US" b="1" u="sng" dirty="0"/>
            </a:br>
            <a:endParaRPr lang="en-US" dirty="0"/>
          </a:p>
        </p:txBody>
      </p:sp>
      <p:sp>
        <p:nvSpPr>
          <p:cNvPr id="3" name="Substituent conținut 2">
            <a:extLst>
              <a:ext uri="{FF2B5EF4-FFF2-40B4-BE49-F238E27FC236}">
                <a16:creationId xmlns:a16="http://schemas.microsoft.com/office/drawing/2014/main" id="{E4F977FE-9F69-746C-AAD2-1AD3840EEB1F}"/>
              </a:ext>
            </a:extLst>
          </p:cNvPr>
          <p:cNvSpPr>
            <a:spLocks noGrp="1"/>
          </p:cNvSpPr>
          <p:nvPr>
            <p:ph idx="1"/>
          </p:nvPr>
        </p:nvSpPr>
        <p:spPr>
          <a:xfrm>
            <a:off x="314325" y="1434355"/>
            <a:ext cx="11496675" cy="5032375"/>
          </a:xfrm>
        </p:spPr>
        <p:txBody>
          <a:bodyPr>
            <a:normAutofit/>
          </a:bodyPr>
          <a:lstStyle/>
          <a:p>
            <a:r>
              <a:rPr lang="en-US" dirty="0"/>
              <a:t>Biofizica </a:t>
            </a:r>
            <a:r>
              <a:rPr lang="en-US" dirty="0" err="1"/>
              <a:t>este</a:t>
            </a:r>
            <a:r>
              <a:rPr lang="en-US" dirty="0"/>
              <a:t> o </a:t>
            </a:r>
            <a:r>
              <a:rPr lang="en-US" dirty="0" err="1"/>
              <a:t>ramură</a:t>
            </a:r>
            <a:r>
              <a:rPr lang="en-US" dirty="0"/>
              <a:t> a </a:t>
            </a:r>
            <a:r>
              <a:rPr lang="en-US" dirty="0" err="1"/>
              <a:t>științelor</a:t>
            </a:r>
            <a:r>
              <a:rPr lang="en-US" dirty="0"/>
              <a:t> </a:t>
            </a:r>
            <a:r>
              <a:rPr lang="en-US" dirty="0" err="1"/>
              <a:t>vieții</a:t>
            </a:r>
            <a:r>
              <a:rPr lang="en-US" dirty="0"/>
              <a:t> care </a:t>
            </a:r>
            <a:r>
              <a:rPr lang="en-US" dirty="0" err="1"/>
              <a:t>integrează</a:t>
            </a:r>
            <a:r>
              <a:rPr lang="en-US" dirty="0"/>
              <a:t> principii </a:t>
            </a:r>
            <a:r>
              <a:rPr lang="en-US" dirty="0" err="1"/>
              <a:t>și</a:t>
            </a:r>
            <a:r>
              <a:rPr lang="en-US" dirty="0"/>
              <a:t> </a:t>
            </a:r>
            <a:r>
              <a:rPr lang="en-US" dirty="0" err="1"/>
              <a:t>tehnici</a:t>
            </a:r>
            <a:r>
              <a:rPr lang="en-US" dirty="0"/>
              <a:t> </a:t>
            </a:r>
            <a:r>
              <a:rPr lang="en-US" dirty="0" err="1"/>
              <a:t>fizice</a:t>
            </a:r>
            <a:endParaRPr lang="en-US" dirty="0"/>
          </a:p>
          <a:p>
            <a:r>
              <a:rPr lang="en-US" dirty="0" err="1"/>
              <a:t>Complementează</a:t>
            </a:r>
            <a:r>
              <a:rPr lang="en-US" dirty="0"/>
              <a:t> </a:t>
            </a:r>
            <a:r>
              <a:rPr lang="en-US" dirty="0" err="1"/>
              <a:t>alte</a:t>
            </a:r>
            <a:r>
              <a:rPr lang="en-US" dirty="0"/>
              <a:t> discipline </a:t>
            </a:r>
            <a:r>
              <a:rPr lang="en-US" dirty="0" err="1"/>
              <a:t>biologice</a:t>
            </a:r>
            <a:r>
              <a:rPr lang="en-US" dirty="0"/>
              <a:t> (</a:t>
            </a:r>
            <a:r>
              <a:rPr lang="en-US" dirty="0" err="1"/>
              <a:t>biologie</a:t>
            </a:r>
            <a:r>
              <a:rPr lang="en-US" dirty="0"/>
              <a:t> </a:t>
            </a:r>
            <a:r>
              <a:rPr lang="en-US" dirty="0" err="1"/>
              <a:t>moleculară</a:t>
            </a:r>
            <a:r>
              <a:rPr lang="en-US" dirty="0"/>
              <a:t>, </a:t>
            </a:r>
            <a:r>
              <a:rPr lang="en-US" dirty="0" err="1"/>
              <a:t>biochimie</a:t>
            </a:r>
            <a:r>
              <a:rPr lang="en-US" dirty="0"/>
              <a:t>, </a:t>
            </a:r>
            <a:r>
              <a:rPr lang="en-US" dirty="0" err="1"/>
              <a:t>fiziologie</a:t>
            </a:r>
            <a:r>
              <a:rPr lang="en-US" dirty="0"/>
              <a:t>)</a:t>
            </a:r>
          </a:p>
          <a:p>
            <a:r>
              <a:rPr lang="en-US" dirty="0" err="1"/>
              <a:t>Oferă</a:t>
            </a:r>
            <a:r>
              <a:rPr lang="en-US" dirty="0"/>
              <a:t> o </a:t>
            </a:r>
            <a:r>
              <a:rPr lang="en-US" dirty="0" err="1"/>
              <a:t>înțelegere</a:t>
            </a:r>
            <a:r>
              <a:rPr lang="en-US" dirty="0"/>
              <a:t> </a:t>
            </a:r>
            <a:r>
              <a:rPr lang="en-US" dirty="0" err="1"/>
              <a:t>cantitativă</a:t>
            </a:r>
            <a:r>
              <a:rPr lang="en-US" dirty="0"/>
              <a:t> </a:t>
            </a:r>
            <a:r>
              <a:rPr lang="en-US" dirty="0" err="1"/>
              <a:t>și</a:t>
            </a:r>
            <a:r>
              <a:rPr lang="en-US" dirty="0"/>
              <a:t> </a:t>
            </a:r>
            <a:r>
              <a:rPr lang="en-US" dirty="0" err="1"/>
              <a:t>mecanistică</a:t>
            </a:r>
            <a:r>
              <a:rPr lang="en-US" dirty="0"/>
              <a:t> a </a:t>
            </a:r>
            <a:r>
              <a:rPr lang="en-US" dirty="0" err="1"/>
              <a:t>sistemelor</a:t>
            </a:r>
            <a:r>
              <a:rPr lang="en-US" dirty="0"/>
              <a:t> </a:t>
            </a:r>
            <a:r>
              <a:rPr lang="en-US" dirty="0" err="1"/>
              <a:t>biologice</a:t>
            </a:r>
            <a:endParaRPr lang="en-US" dirty="0"/>
          </a:p>
          <a:p>
            <a:r>
              <a:rPr lang="en-US" dirty="0"/>
              <a:t>Reduce </a:t>
            </a:r>
            <a:r>
              <a:rPr lang="en-US" dirty="0" err="1"/>
              <a:t>decalajul</a:t>
            </a:r>
            <a:r>
              <a:rPr lang="en-US" dirty="0"/>
              <a:t> </a:t>
            </a:r>
            <a:r>
              <a:rPr lang="en-US" dirty="0" err="1"/>
              <a:t>dintre</a:t>
            </a:r>
            <a:r>
              <a:rPr lang="en-US" dirty="0"/>
              <a:t> </a:t>
            </a:r>
            <a:r>
              <a:rPr lang="en-US" dirty="0" err="1"/>
              <a:t>științele</a:t>
            </a:r>
            <a:r>
              <a:rPr lang="en-US" dirty="0"/>
              <a:t> </a:t>
            </a:r>
            <a:r>
              <a:rPr lang="en-US" dirty="0" err="1"/>
              <a:t>fizice</a:t>
            </a:r>
            <a:r>
              <a:rPr lang="en-US" dirty="0"/>
              <a:t> </a:t>
            </a:r>
            <a:r>
              <a:rPr lang="en-US" dirty="0" err="1"/>
              <a:t>și</a:t>
            </a:r>
            <a:r>
              <a:rPr lang="en-US" dirty="0"/>
              <a:t> </a:t>
            </a:r>
            <a:r>
              <a:rPr lang="en-US" dirty="0" err="1"/>
              <a:t>științele</a:t>
            </a:r>
            <a:r>
              <a:rPr lang="en-US" dirty="0"/>
              <a:t> </a:t>
            </a:r>
            <a:r>
              <a:rPr lang="en-US" dirty="0" err="1"/>
              <a:t>vieții</a:t>
            </a:r>
            <a:endParaRPr lang="en-US" dirty="0"/>
          </a:p>
          <a:p>
            <a:r>
              <a:rPr lang="en-US" dirty="0" err="1"/>
              <a:t>Contribuie</a:t>
            </a:r>
            <a:r>
              <a:rPr lang="en-US" dirty="0"/>
              <a:t> la diverse </a:t>
            </a:r>
            <a:r>
              <a:rPr lang="en-US" dirty="0" err="1"/>
              <a:t>domenii</a:t>
            </a:r>
            <a:r>
              <a:rPr lang="en-US" dirty="0"/>
              <a:t>, </a:t>
            </a:r>
            <a:r>
              <a:rPr lang="en-US" dirty="0" err="1"/>
              <a:t>inclusiv</a:t>
            </a:r>
            <a:r>
              <a:rPr lang="en-US" dirty="0"/>
              <a:t> </a:t>
            </a:r>
            <a:r>
              <a:rPr lang="en-US" dirty="0" err="1"/>
              <a:t>medicină</a:t>
            </a:r>
            <a:r>
              <a:rPr lang="en-US" dirty="0"/>
              <a:t>, </a:t>
            </a:r>
            <a:r>
              <a:rPr lang="en-US" dirty="0" err="1"/>
              <a:t>bioinginerie</a:t>
            </a:r>
            <a:r>
              <a:rPr lang="en-US" dirty="0"/>
              <a:t> </a:t>
            </a:r>
            <a:r>
              <a:rPr lang="en-US" dirty="0" err="1"/>
              <a:t>și</a:t>
            </a:r>
            <a:r>
              <a:rPr lang="en-US" dirty="0"/>
              <a:t> </a:t>
            </a:r>
            <a:r>
              <a:rPr lang="en-US" dirty="0" err="1"/>
              <a:t>știința</a:t>
            </a:r>
            <a:r>
              <a:rPr lang="en-US" dirty="0"/>
              <a:t> </a:t>
            </a:r>
            <a:r>
              <a:rPr lang="en-US" dirty="0" err="1"/>
              <a:t>mediuluiJoacă</a:t>
            </a:r>
            <a:r>
              <a:rPr lang="en-US" dirty="0"/>
              <a:t> un </a:t>
            </a:r>
            <a:r>
              <a:rPr lang="en-US" dirty="0" err="1"/>
              <a:t>rol</a:t>
            </a:r>
            <a:r>
              <a:rPr lang="en-US" dirty="0"/>
              <a:t> crucial </a:t>
            </a:r>
            <a:r>
              <a:rPr lang="en-US" dirty="0" err="1"/>
              <a:t>în</a:t>
            </a:r>
            <a:r>
              <a:rPr lang="en-US" dirty="0"/>
              <a:t> </a:t>
            </a:r>
            <a:r>
              <a:rPr lang="en-US" dirty="0" err="1"/>
              <a:t>dezvoltarea</a:t>
            </a:r>
            <a:r>
              <a:rPr lang="en-US" dirty="0"/>
              <a:t> de </a:t>
            </a:r>
            <a:r>
              <a:rPr lang="en-US" dirty="0" err="1"/>
              <a:t>noi</a:t>
            </a:r>
            <a:r>
              <a:rPr lang="en-US" dirty="0"/>
              <a:t> </a:t>
            </a:r>
            <a:r>
              <a:rPr lang="en-US" dirty="0" err="1"/>
              <a:t>tehnologii</a:t>
            </a:r>
            <a:r>
              <a:rPr lang="en-US" dirty="0"/>
              <a:t> </a:t>
            </a:r>
            <a:r>
              <a:rPr lang="en-US" dirty="0" err="1"/>
              <a:t>și</a:t>
            </a:r>
            <a:r>
              <a:rPr lang="en-US" dirty="0"/>
              <a:t> </a:t>
            </a:r>
            <a:r>
              <a:rPr lang="en-US" dirty="0" err="1"/>
              <a:t>instrumente</a:t>
            </a:r>
            <a:r>
              <a:rPr lang="en-US" dirty="0"/>
              <a:t> </a:t>
            </a:r>
            <a:r>
              <a:rPr lang="en-US" dirty="0" err="1"/>
              <a:t>analitice</a:t>
            </a:r>
            <a:r>
              <a:rPr lang="ro-RO" dirty="0"/>
              <a:t>. e.g.:</a:t>
            </a:r>
            <a:r>
              <a:rPr lang="en-US" dirty="0"/>
              <a:t> </a:t>
            </a:r>
            <a:r>
              <a:rPr lang="en-US" dirty="0" err="1"/>
              <a:t>tehnici</a:t>
            </a:r>
            <a:r>
              <a:rPr lang="en-US" dirty="0"/>
              <a:t> de </a:t>
            </a:r>
            <a:r>
              <a:rPr lang="en-US" dirty="0" err="1"/>
              <a:t>imagistică</a:t>
            </a:r>
            <a:r>
              <a:rPr lang="en-US" dirty="0"/>
              <a:t>, </a:t>
            </a:r>
            <a:r>
              <a:rPr lang="en-US" dirty="0" err="1"/>
              <a:t>biosenzori</a:t>
            </a:r>
            <a:r>
              <a:rPr lang="en-US" dirty="0"/>
              <a:t>, </a:t>
            </a:r>
            <a:r>
              <a:rPr lang="en-US" dirty="0" err="1"/>
              <a:t>modelare</a:t>
            </a:r>
            <a:r>
              <a:rPr lang="en-US" dirty="0"/>
              <a:t> </a:t>
            </a:r>
            <a:r>
              <a:rPr lang="en-US" dirty="0" err="1"/>
              <a:t>computațională</a:t>
            </a:r>
            <a:endParaRPr lang="en-US" dirty="0"/>
          </a:p>
        </p:txBody>
      </p:sp>
    </p:spTree>
    <p:extLst>
      <p:ext uri="{BB962C8B-B14F-4D97-AF65-F5344CB8AC3E}">
        <p14:creationId xmlns:p14="http://schemas.microsoft.com/office/powerpoint/2010/main" val="1164702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815DCEF-6735-6245-CC40-7937426FA3D1}"/>
              </a:ext>
            </a:extLst>
          </p:cNvPr>
          <p:cNvSpPr>
            <a:spLocks noGrp="1"/>
          </p:cNvSpPr>
          <p:nvPr>
            <p:ph type="title"/>
          </p:nvPr>
        </p:nvSpPr>
        <p:spPr/>
        <p:txBody>
          <a:bodyPr/>
          <a:lstStyle/>
          <a:p>
            <a:r>
              <a:rPr lang="en-US" b="1" u="sng" dirty="0"/>
              <a:t>Real-World Applications</a:t>
            </a:r>
            <a:br>
              <a:rPr lang="en-US" b="1" u="sng" dirty="0"/>
            </a:br>
            <a:endParaRPr lang="en-US" dirty="0"/>
          </a:p>
        </p:txBody>
      </p:sp>
      <p:sp>
        <p:nvSpPr>
          <p:cNvPr id="3" name="Substituent conținut 2">
            <a:extLst>
              <a:ext uri="{FF2B5EF4-FFF2-40B4-BE49-F238E27FC236}">
                <a16:creationId xmlns:a16="http://schemas.microsoft.com/office/drawing/2014/main" id="{7B524486-7E8B-1159-2E8F-1487495833A6}"/>
              </a:ext>
            </a:extLst>
          </p:cNvPr>
          <p:cNvSpPr>
            <a:spLocks noGrp="1"/>
          </p:cNvSpPr>
          <p:nvPr>
            <p:ph idx="1"/>
          </p:nvPr>
        </p:nvSpPr>
        <p:spPr>
          <a:xfrm>
            <a:off x="838200" y="1825624"/>
            <a:ext cx="10515600" cy="4899025"/>
          </a:xfrm>
        </p:spPr>
        <p:txBody>
          <a:bodyPr>
            <a:normAutofit fontScale="77500" lnSpcReduction="20000"/>
          </a:bodyPr>
          <a:lstStyle/>
          <a:p>
            <a:r>
              <a:rPr lang="en-US" dirty="0"/>
              <a:t>Drug discovery and development, using biophysical methods to identify and optimize drug candidates</a:t>
            </a:r>
          </a:p>
          <a:p>
            <a:r>
              <a:rPr lang="en-US" dirty="0"/>
              <a:t>Biomedical diagnostics, developing sensitive and specific diagnostic tools based on biophysical principles</a:t>
            </a:r>
          </a:p>
          <a:p>
            <a:r>
              <a:rPr lang="en-US" dirty="0"/>
              <a:t>Regenerative medicine, applying biophysical principles to engineer tissues and organs</a:t>
            </a:r>
          </a:p>
          <a:p>
            <a:r>
              <a:rPr lang="en-US" dirty="0"/>
              <a:t>Personalized medicine, using biophysical markers to tailor treatments to individual patients</a:t>
            </a:r>
          </a:p>
          <a:p>
            <a:r>
              <a:rPr lang="en-US" dirty="0"/>
              <a:t>Environmental monitoring, developing biosensors for detecting pollutants and toxins</a:t>
            </a:r>
          </a:p>
          <a:p>
            <a:r>
              <a:rPr lang="en-US" dirty="0"/>
              <a:t>Biofuel production, optimizing the efficiency of biological processes for renewable energy</a:t>
            </a:r>
          </a:p>
          <a:p>
            <a:r>
              <a:rPr lang="en-US" dirty="0"/>
              <a:t>Food science and technology, using biophysical methods to improve food quality and safety</a:t>
            </a:r>
          </a:p>
          <a:p>
            <a:r>
              <a:rPr lang="en-US" dirty="0"/>
              <a:t>Forensic science, applying biophysical techniques for DNA analysis and fingerprint detection</a:t>
            </a:r>
          </a:p>
          <a:p>
            <a:r>
              <a:rPr lang="en-US" dirty="0"/>
              <a:t>Biophysics-inspired materials, designing novel materials with properties derived from biological systems</a:t>
            </a:r>
          </a:p>
          <a:p>
            <a:endParaRPr lang="en-US" dirty="0"/>
          </a:p>
        </p:txBody>
      </p:sp>
    </p:spTree>
    <p:extLst>
      <p:ext uri="{BB962C8B-B14F-4D97-AF65-F5344CB8AC3E}">
        <p14:creationId xmlns:p14="http://schemas.microsoft.com/office/powerpoint/2010/main" val="4270579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8CB2B71-8A2D-165B-CEAB-71FC387B2437}"/>
              </a:ext>
            </a:extLst>
          </p:cNvPr>
          <p:cNvSpPr>
            <a:spLocks noGrp="1"/>
          </p:cNvSpPr>
          <p:nvPr>
            <p:ph type="title"/>
          </p:nvPr>
        </p:nvSpPr>
        <p:spPr/>
        <p:txBody>
          <a:bodyPr/>
          <a:lstStyle/>
          <a:p>
            <a:r>
              <a:rPr lang="en-US" b="1" u="sng" dirty="0"/>
              <a:t>Challenges and Future Directions</a:t>
            </a:r>
            <a:br>
              <a:rPr lang="en-US" b="1" u="sng" dirty="0"/>
            </a:br>
            <a:endParaRPr lang="en-US" dirty="0"/>
          </a:p>
        </p:txBody>
      </p:sp>
      <p:sp>
        <p:nvSpPr>
          <p:cNvPr id="3" name="Substituent conținut 2">
            <a:extLst>
              <a:ext uri="{FF2B5EF4-FFF2-40B4-BE49-F238E27FC236}">
                <a16:creationId xmlns:a16="http://schemas.microsoft.com/office/drawing/2014/main" id="{0534A9EC-6EE2-B591-3CEB-B8CDA69F1A03}"/>
              </a:ext>
            </a:extLst>
          </p:cNvPr>
          <p:cNvSpPr>
            <a:spLocks noGrp="1"/>
          </p:cNvSpPr>
          <p:nvPr>
            <p:ph idx="1"/>
          </p:nvPr>
        </p:nvSpPr>
        <p:spPr>
          <a:xfrm>
            <a:off x="838200" y="1181100"/>
            <a:ext cx="10515600" cy="5311775"/>
          </a:xfrm>
        </p:spPr>
        <p:txBody>
          <a:bodyPr>
            <a:normAutofit fontScale="77500" lnSpcReduction="20000"/>
          </a:bodyPr>
          <a:lstStyle/>
          <a:p>
            <a:r>
              <a:rPr lang="en-US" dirty="0"/>
              <a:t>Integrating vast amounts of biological data generated by high-throughput technologies</a:t>
            </a:r>
          </a:p>
          <a:p>
            <a:r>
              <a:rPr lang="en-US" dirty="0"/>
              <a:t>Developing new computational tools and algorithms for analyzing complex biological systems</a:t>
            </a:r>
          </a:p>
          <a:p>
            <a:r>
              <a:rPr lang="en-US" dirty="0"/>
              <a:t>Improving the spatial and temporal resolution of biophysical measurement techniques</a:t>
            </a:r>
          </a:p>
          <a:p>
            <a:r>
              <a:rPr lang="en-US" dirty="0"/>
              <a:t>Bridging the gap between in vitro and in vivo studies to better understand biological processes in their native context</a:t>
            </a:r>
          </a:p>
          <a:p>
            <a:r>
              <a:rPr lang="en-US" dirty="0"/>
              <a:t>Translating basic biophysical research findings into practical applications and therapies</a:t>
            </a:r>
          </a:p>
          <a:p>
            <a:r>
              <a:rPr lang="en-US" dirty="0"/>
              <a:t>Addressing the ethical and societal implications of biophysical research and its applications</a:t>
            </a:r>
          </a:p>
          <a:p>
            <a:r>
              <a:rPr lang="en-US" dirty="0"/>
              <a:t>Fostering interdisciplinary collaborations and training the next generation of biophysicists</a:t>
            </a:r>
          </a:p>
          <a:p>
            <a:r>
              <a:rPr lang="en-US" dirty="0"/>
              <a:t>Securing funding and resources for biophysics research in an increasingly competitive environment</a:t>
            </a:r>
          </a:p>
          <a:p>
            <a:r>
              <a:rPr lang="en-US" dirty="0"/>
              <a:t>Overcoming technical limitations in studying complex biological systems, such as the brain and the immune system</a:t>
            </a:r>
          </a:p>
          <a:p>
            <a:endParaRPr lang="en-US" dirty="0"/>
          </a:p>
        </p:txBody>
      </p:sp>
    </p:spTree>
    <p:extLst>
      <p:ext uri="{BB962C8B-B14F-4D97-AF65-F5344CB8AC3E}">
        <p14:creationId xmlns:p14="http://schemas.microsoft.com/office/powerpoint/2010/main" val="1629036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4775C13-CD34-014A-089F-834A0A79AEED}"/>
              </a:ext>
            </a:extLst>
          </p:cNvPr>
          <p:cNvSpPr>
            <a:spLocks noGrp="1"/>
          </p:cNvSpPr>
          <p:nvPr>
            <p:ph type="title"/>
          </p:nvPr>
        </p:nvSpPr>
        <p:spPr/>
        <p:txBody>
          <a:bodyPr>
            <a:normAutofit fontScale="90000"/>
          </a:bodyPr>
          <a:lstStyle/>
          <a:p>
            <a:r>
              <a:rPr lang="fr-FR" b="1" u="sng" dirty="0"/>
              <a:t>De ce </a:t>
            </a:r>
            <a:r>
              <a:rPr lang="fr-FR" b="1" u="sng" dirty="0" err="1"/>
              <a:t>ar</a:t>
            </a:r>
            <a:r>
              <a:rPr lang="fr-FR" b="1" u="sng" dirty="0"/>
              <a:t> </a:t>
            </a:r>
            <a:r>
              <a:rPr lang="fr-FR" b="1" u="sng" dirty="0" err="1"/>
              <a:t>trebui</a:t>
            </a:r>
            <a:r>
              <a:rPr lang="fr-FR" b="1" u="sng" dirty="0"/>
              <a:t> </a:t>
            </a:r>
            <a:r>
              <a:rPr lang="fr-FR" b="1" u="sng" dirty="0" err="1"/>
              <a:t>să</a:t>
            </a:r>
            <a:r>
              <a:rPr lang="fr-FR" b="1" u="sng" dirty="0"/>
              <a:t> ne </a:t>
            </a:r>
            <a:r>
              <a:rPr lang="fr-FR" b="1" u="sng" dirty="0" err="1"/>
              <a:t>pese</a:t>
            </a:r>
            <a:r>
              <a:rPr lang="fr-FR" b="1" u="sng" dirty="0"/>
              <a:t> </a:t>
            </a:r>
            <a:r>
              <a:rPr lang="fr-FR" b="1" u="sng" dirty="0" err="1"/>
              <a:t>despre</a:t>
            </a:r>
            <a:r>
              <a:rPr lang="fr-FR" b="1" u="sng" dirty="0"/>
              <a:t> </a:t>
            </a:r>
            <a:r>
              <a:rPr lang="fr-FR" b="1" u="sng" dirty="0" err="1"/>
              <a:t>biofizica</a:t>
            </a:r>
            <a:r>
              <a:rPr lang="fr-FR" b="1" u="sng" dirty="0"/>
              <a:t> ?</a:t>
            </a:r>
            <a:r>
              <a:rPr lang="ro-RO" b="1" u="sng" dirty="0"/>
              <a:t> rec</a:t>
            </a:r>
            <a:br>
              <a:rPr lang="en-US" b="1" u="sng" dirty="0"/>
            </a:br>
            <a:endParaRPr lang="en-US" dirty="0"/>
          </a:p>
        </p:txBody>
      </p:sp>
      <p:sp>
        <p:nvSpPr>
          <p:cNvPr id="3" name="Substituent conținut 2">
            <a:extLst>
              <a:ext uri="{FF2B5EF4-FFF2-40B4-BE49-F238E27FC236}">
                <a16:creationId xmlns:a16="http://schemas.microsoft.com/office/drawing/2014/main" id="{4F899556-062A-5F06-4683-7DB4E2C8137D}"/>
              </a:ext>
            </a:extLst>
          </p:cNvPr>
          <p:cNvSpPr>
            <a:spLocks noGrp="1"/>
          </p:cNvSpPr>
          <p:nvPr>
            <p:ph idx="1"/>
          </p:nvPr>
        </p:nvSpPr>
        <p:spPr>
          <a:xfrm>
            <a:off x="590550" y="1460500"/>
            <a:ext cx="10515600" cy="5032375"/>
          </a:xfrm>
        </p:spPr>
        <p:txBody>
          <a:bodyPr>
            <a:normAutofit fontScale="85000" lnSpcReduction="20000"/>
          </a:bodyPr>
          <a:lstStyle/>
          <a:p>
            <a:r>
              <a:rPr lang="en-US" dirty="0"/>
              <a:t>Biophysics advances our fundamental understanding of life at multiple scales</a:t>
            </a:r>
          </a:p>
          <a:p>
            <a:r>
              <a:rPr lang="en-US" dirty="0"/>
              <a:t>Provides insights into the molecular basis of diseases and guides the development of new therapies</a:t>
            </a:r>
          </a:p>
          <a:p>
            <a:r>
              <a:rPr lang="en-US" dirty="0"/>
              <a:t>Enables the design of novel biomaterials and bio-inspired technologies with wide-ranging applications</a:t>
            </a:r>
          </a:p>
          <a:p>
            <a:r>
              <a:rPr lang="en-US" dirty="0"/>
              <a:t>Contributes to the development of personalized medicine and targeted drug delivery</a:t>
            </a:r>
          </a:p>
          <a:p>
            <a:r>
              <a:rPr lang="en-US" dirty="0"/>
              <a:t>Helps address global challenges, such as renewable energy production and environmental sustainability</a:t>
            </a:r>
          </a:p>
          <a:p>
            <a:r>
              <a:rPr lang="en-US" dirty="0"/>
              <a:t>Promotes interdisciplinary collaboration and innovation across scientific fields</a:t>
            </a:r>
          </a:p>
          <a:p>
            <a:r>
              <a:rPr lang="en-US" dirty="0"/>
              <a:t>Inspires curiosity and fascination about the physical principles underlying biological systems</a:t>
            </a:r>
          </a:p>
          <a:p>
            <a:r>
              <a:rPr lang="en-US" dirty="0"/>
              <a:t>Offers a quantitative and mechanistic perspective on the complexity of life</a:t>
            </a:r>
          </a:p>
          <a:p>
            <a:r>
              <a:rPr lang="en-US" dirty="0"/>
              <a:t>Prepares students for diverse careers in academia, industry, and government at the interface of biology and physics</a:t>
            </a:r>
          </a:p>
          <a:p>
            <a:endParaRPr lang="en-US" dirty="0"/>
          </a:p>
        </p:txBody>
      </p:sp>
    </p:spTree>
    <p:extLst>
      <p:ext uri="{BB962C8B-B14F-4D97-AF65-F5344CB8AC3E}">
        <p14:creationId xmlns:p14="http://schemas.microsoft.com/office/powerpoint/2010/main" val="2513657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385A47E-9F82-B011-2F37-3E833ED6A6D6}"/>
              </a:ext>
            </a:extLst>
          </p:cNvPr>
          <p:cNvSpPr>
            <a:spLocks noGrp="1"/>
          </p:cNvSpPr>
          <p:nvPr>
            <p:ph type="title"/>
          </p:nvPr>
        </p:nvSpPr>
        <p:spPr/>
        <p:txBody>
          <a:bodyPr/>
          <a:lstStyle/>
          <a:p>
            <a:r>
              <a:rPr lang="en-US" dirty="0" err="1"/>
              <a:t>Directiile</a:t>
            </a:r>
            <a:r>
              <a:rPr lang="en-US" dirty="0"/>
              <a:t> </a:t>
            </a:r>
            <a:r>
              <a:rPr lang="en-US" dirty="0" err="1"/>
              <a:t>principale</a:t>
            </a:r>
            <a:r>
              <a:rPr lang="en-US" dirty="0"/>
              <a:t> in </a:t>
            </a:r>
            <a:r>
              <a:rPr lang="en-US" dirty="0" err="1"/>
              <a:t>biofizica</a:t>
            </a:r>
            <a:endParaRPr lang="en-US" dirty="0"/>
          </a:p>
        </p:txBody>
      </p:sp>
      <p:sp>
        <p:nvSpPr>
          <p:cNvPr id="3" name="Substituent conținut 2">
            <a:extLst>
              <a:ext uri="{FF2B5EF4-FFF2-40B4-BE49-F238E27FC236}">
                <a16:creationId xmlns:a16="http://schemas.microsoft.com/office/drawing/2014/main" id="{4EC18046-091A-F198-2556-D638CFB04171}"/>
              </a:ext>
            </a:extLst>
          </p:cNvPr>
          <p:cNvSpPr>
            <a:spLocks noGrp="1"/>
          </p:cNvSpPr>
          <p:nvPr>
            <p:ph idx="1"/>
          </p:nvPr>
        </p:nvSpPr>
        <p:spPr/>
        <p:txBody>
          <a:bodyPr/>
          <a:lstStyle/>
          <a:p>
            <a:endParaRPr lang="en-US" dirty="0"/>
          </a:p>
          <a:p>
            <a:r>
              <a:rPr lang="en-US" dirty="0"/>
              <a:t>Biofizica electronica (</a:t>
            </a:r>
            <a:r>
              <a:rPr lang="en-US" dirty="0" err="1"/>
              <a:t>cuantica</a:t>
            </a:r>
            <a:r>
              <a:rPr lang="en-US" dirty="0"/>
              <a:t>)</a:t>
            </a:r>
          </a:p>
          <a:p>
            <a:r>
              <a:rPr lang="en-US" dirty="0"/>
              <a:t>Biofizica </a:t>
            </a:r>
            <a:r>
              <a:rPr lang="en-US" dirty="0" err="1"/>
              <a:t>moleculara</a:t>
            </a:r>
            <a:endParaRPr lang="en-US" dirty="0"/>
          </a:p>
          <a:p>
            <a:r>
              <a:rPr lang="en-US" dirty="0"/>
              <a:t>Biofizica </a:t>
            </a:r>
            <a:r>
              <a:rPr lang="en-US" dirty="0" err="1"/>
              <a:t>celulara</a:t>
            </a:r>
            <a:endParaRPr lang="en-US" dirty="0"/>
          </a:p>
          <a:p>
            <a:r>
              <a:rPr lang="en-US" dirty="0"/>
              <a:t>Biofizica </a:t>
            </a:r>
            <a:r>
              <a:rPr lang="en-US" dirty="0" err="1"/>
              <a:t>sistemelor</a:t>
            </a:r>
            <a:r>
              <a:rPr lang="en-US" dirty="0"/>
              <a:t> </a:t>
            </a:r>
            <a:r>
              <a:rPr lang="en-US" dirty="0" err="1"/>
              <a:t>complexe</a:t>
            </a:r>
            <a:endParaRPr lang="en-US" dirty="0"/>
          </a:p>
          <a:p>
            <a:r>
              <a:rPr lang="en-US" dirty="0" err="1"/>
              <a:t>Bazele</a:t>
            </a:r>
            <a:r>
              <a:rPr lang="en-US" dirty="0"/>
              <a:t> </a:t>
            </a:r>
            <a:r>
              <a:rPr lang="en-US" dirty="0" err="1"/>
              <a:t>biofizice</a:t>
            </a:r>
            <a:r>
              <a:rPr lang="en-US" dirty="0"/>
              <a:t> ale </a:t>
            </a:r>
            <a:r>
              <a:rPr lang="en-US" dirty="0" err="1"/>
              <a:t>ecologiei</a:t>
            </a:r>
            <a:r>
              <a:rPr lang="en-US" dirty="0"/>
              <a:t> ??? – </a:t>
            </a:r>
            <a:r>
              <a:rPr lang="en-US" dirty="0" err="1"/>
              <a:t>propus</a:t>
            </a:r>
            <a:r>
              <a:rPr lang="en-US" dirty="0"/>
              <a:t> de </a:t>
            </a:r>
            <a:r>
              <a:rPr lang="en-US" dirty="0" err="1"/>
              <a:t>unii</a:t>
            </a:r>
            <a:r>
              <a:rPr lang="en-US" dirty="0"/>
              <a:t> </a:t>
            </a:r>
            <a:r>
              <a:rPr lang="en-US" dirty="0" err="1"/>
              <a:t>biofizicieni</a:t>
            </a:r>
            <a:endParaRPr lang="en-US" dirty="0"/>
          </a:p>
        </p:txBody>
      </p:sp>
      <p:pic>
        <p:nvPicPr>
          <p:cNvPr id="5" name="Picture 4">
            <a:extLst>
              <a:ext uri="{FF2B5EF4-FFF2-40B4-BE49-F238E27FC236}">
                <a16:creationId xmlns:a16="http://schemas.microsoft.com/office/drawing/2014/main" id="{C7EF342E-FF99-91B5-C913-B72FDD4CAF7F}"/>
              </a:ext>
            </a:extLst>
          </p:cNvPr>
          <p:cNvPicPr>
            <a:picLocks noChangeAspect="1"/>
          </p:cNvPicPr>
          <p:nvPr/>
        </p:nvPicPr>
        <p:blipFill>
          <a:blip r:embed="rId2"/>
          <a:stretch>
            <a:fillRect/>
          </a:stretch>
        </p:blipFill>
        <p:spPr>
          <a:xfrm>
            <a:off x="4371734" y="2943157"/>
            <a:ext cx="1724266" cy="485843"/>
          </a:xfrm>
          <a:prstGeom prst="rect">
            <a:avLst/>
          </a:prstGeom>
        </p:spPr>
      </p:pic>
      <p:pic>
        <p:nvPicPr>
          <p:cNvPr id="7" name="Picture 6">
            <a:extLst>
              <a:ext uri="{FF2B5EF4-FFF2-40B4-BE49-F238E27FC236}">
                <a16:creationId xmlns:a16="http://schemas.microsoft.com/office/drawing/2014/main" id="{F0099B55-7BCE-7331-4214-666F512AADFB}"/>
              </a:ext>
            </a:extLst>
          </p:cNvPr>
          <p:cNvPicPr>
            <a:picLocks noChangeAspect="1"/>
          </p:cNvPicPr>
          <p:nvPr/>
        </p:nvPicPr>
        <p:blipFill>
          <a:blip r:embed="rId3"/>
          <a:stretch>
            <a:fillRect/>
          </a:stretch>
        </p:blipFill>
        <p:spPr>
          <a:xfrm>
            <a:off x="5636976" y="3991362"/>
            <a:ext cx="2448267" cy="438211"/>
          </a:xfrm>
          <a:prstGeom prst="rect">
            <a:avLst/>
          </a:prstGeom>
        </p:spPr>
      </p:pic>
      <p:pic>
        <p:nvPicPr>
          <p:cNvPr id="9" name="Picture 8">
            <a:extLst>
              <a:ext uri="{FF2B5EF4-FFF2-40B4-BE49-F238E27FC236}">
                <a16:creationId xmlns:a16="http://schemas.microsoft.com/office/drawing/2014/main" id="{6B8A3914-10BF-F5C3-1DF4-CDE839A71417}"/>
              </a:ext>
            </a:extLst>
          </p:cNvPr>
          <p:cNvPicPr>
            <a:picLocks noChangeAspect="1"/>
          </p:cNvPicPr>
          <p:nvPr/>
        </p:nvPicPr>
        <p:blipFill>
          <a:blip r:embed="rId4"/>
          <a:stretch>
            <a:fillRect/>
          </a:stretch>
        </p:blipFill>
        <p:spPr>
          <a:xfrm>
            <a:off x="3957470" y="3523003"/>
            <a:ext cx="5172797" cy="333422"/>
          </a:xfrm>
          <a:prstGeom prst="rect">
            <a:avLst/>
          </a:prstGeom>
        </p:spPr>
      </p:pic>
    </p:spTree>
    <p:extLst>
      <p:ext uri="{BB962C8B-B14F-4D97-AF65-F5344CB8AC3E}">
        <p14:creationId xmlns:p14="http://schemas.microsoft.com/office/powerpoint/2010/main" val="3688815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3A901-7F19-C7AC-319F-21FAD35D71FB}"/>
              </a:ext>
            </a:extLst>
          </p:cNvPr>
          <p:cNvSpPr>
            <a:spLocks noGrp="1"/>
          </p:cNvSpPr>
          <p:nvPr>
            <p:ph type="title"/>
          </p:nvPr>
        </p:nvSpPr>
        <p:spPr>
          <a:xfrm>
            <a:off x="259702" y="127793"/>
            <a:ext cx="10515600" cy="1325563"/>
          </a:xfrm>
        </p:spPr>
        <p:txBody>
          <a:bodyPr/>
          <a:lstStyle/>
          <a:p>
            <a:r>
              <a:rPr lang="en-US" dirty="0"/>
              <a:t>Biofizica </a:t>
            </a:r>
            <a:r>
              <a:rPr lang="en-US" dirty="0" err="1"/>
              <a:t>electronică</a:t>
            </a:r>
            <a:r>
              <a:rPr lang="en-US" dirty="0"/>
              <a:t>, </a:t>
            </a:r>
            <a:r>
              <a:rPr lang="en-US" dirty="0" err="1"/>
              <a:t>sau</a:t>
            </a:r>
            <a:r>
              <a:rPr lang="en-US" dirty="0"/>
              <a:t> </a:t>
            </a:r>
            <a:r>
              <a:rPr lang="en-US" dirty="0" err="1"/>
              <a:t>bioelectronica</a:t>
            </a:r>
            <a:endParaRPr lang="en-US" dirty="0"/>
          </a:p>
        </p:txBody>
      </p:sp>
      <p:sp>
        <p:nvSpPr>
          <p:cNvPr id="3" name="Content Placeholder 2">
            <a:extLst>
              <a:ext uri="{FF2B5EF4-FFF2-40B4-BE49-F238E27FC236}">
                <a16:creationId xmlns:a16="http://schemas.microsoft.com/office/drawing/2014/main" id="{1E41CC67-0B2E-504B-D852-FE52BC57A99E}"/>
              </a:ext>
            </a:extLst>
          </p:cNvPr>
          <p:cNvSpPr>
            <a:spLocks noGrp="1"/>
          </p:cNvSpPr>
          <p:nvPr>
            <p:ph idx="1"/>
          </p:nvPr>
        </p:nvSpPr>
        <p:spPr/>
        <p:txBody>
          <a:bodyPr/>
          <a:lstStyle/>
          <a:p>
            <a:pPr marL="0" indent="0">
              <a:buNone/>
            </a:pPr>
            <a:r>
              <a:rPr lang="en-US" dirty="0"/>
              <a:t>- un </a:t>
            </a:r>
            <a:r>
              <a:rPr lang="en-US" dirty="0" err="1"/>
              <a:t>domeniu</a:t>
            </a:r>
            <a:r>
              <a:rPr lang="en-US" dirty="0"/>
              <a:t> </a:t>
            </a:r>
            <a:r>
              <a:rPr lang="en-US" dirty="0" err="1"/>
              <a:t>interdisciplinar</a:t>
            </a:r>
            <a:r>
              <a:rPr lang="en-US" dirty="0"/>
              <a:t> care </a:t>
            </a:r>
            <a:r>
              <a:rPr lang="en-US" dirty="0" err="1"/>
              <a:t>aplică</a:t>
            </a:r>
            <a:r>
              <a:rPr lang="en-US" dirty="0"/>
              <a:t> </a:t>
            </a:r>
            <a:r>
              <a:rPr lang="en-US" dirty="0" err="1"/>
              <a:t>fizica</a:t>
            </a:r>
            <a:r>
              <a:rPr lang="en-US" dirty="0"/>
              <a:t> </a:t>
            </a:r>
            <a:r>
              <a:rPr lang="en-US" dirty="0" err="1"/>
              <a:t>și</a:t>
            </a:r>
            <a:r>
              <a:rPr lang="en-US" dirty="0"/>
              <a:t> electronica </a:t>
            </a:r>
            <a:r>
              <a:rPr lang="en-US" dirty="0" err="1"/>
              <a:t>pentru</a:t>
            </a:r>
            <a:r>
              <a:rPr lang="en-US" dirty="0"/>
              <a:t> a studia </a:t>
            </a:r>
            <a:r>
              <a:rPr lang="en-US" dirty="0" err="1"/>
              <a:t>sistemele</a:t>
            </a:r>
            <a:r>
              <a:rPr lang="en-US" dirty="0"/>
              <a:t> </a:t>
            </a:r>
            <a:r>
              <a:rPr lang="en-US" dirty="0" err="1"/>
              <a:t>biologice</a:t>
            </a:r>
            <a:r>
              <a:rPr lang="en-US" dirty="0"/>
              <a:t> </a:t>
            </a:r>
            <a:r>
              <a:rPr lang="en-US" dirty="0" err="1"/>
              <a:t>și</a:t>
            </a:r>
            <a:r>
              <a:rPr lang="en-US" dirty="0"/>
              <a:t> a integra molecule </a:t>
            </a:r>
            <a:r>
              <a:rPr lang="en-US" dirty="0" err="1"/>
              <a:t>biologice</a:t>
            </a:r>
            <a:r>
              <a:rPr lang="en-US" dirty="0"/>
              <a:t> </a:t>
            </a:r>
            <a:r>
              <a:rPr lang="en-US" dirty="0" err="1"/>
              <a:t>în</a:t>
            </a:r>
            <a:r>
              <a:rPr lang="en-US" dirty="0"/>
              <a:t> </a:t>
            </a:r>
            <a:r>
              <a:rPr lang="en-US" dirty="0" err="1"/>
              <a:t>dispozitive</a:t>
            </a:r>
            <a:r>
              <a:rPr lang="en-US" dirty="0"/>
              <a:t> </a:t>
            </a:r>
            <a:r>
              <a:rPr lang="en-US" dirty="0" err="1"/>
              <a:t>electronice</a:t>
            </a:r>
            <a:r>
              <a:rPr lang="en-US" dirty="0"/>
              <a:t>. </a:t>
            </a:r>
          </a:p>
          <a:p>
            <a:r>
              <a:rPr lang="en-US" dirty="0" err="1"/>
              <a:t>Implică</a:t>
            </a:r>
            <a:r>
              <a:rPr lang="en-US" dirty="0"/>
              <a:t> </a:t>
            </a:r>
            <a:r>
              <a:rPr lang="en-US" dirty="0" err="1"/>
              <a:t>utilizarea</a:t>
            </a:r>
            <a:r>
              <a:rPr lang="en-US" dirty="0"/>
              <a:t> </a:t>
            </a:r>
            <a:r>
              <a:rPr lang="en-US" dirty="0" err="1"/>
              <a:t>principiilor</a:t>
            </a:r>
            <a:r>
              <a:rPr lang="en-US" dirty="0"/>
              <a:t> </a:t>
            </a:r>
            <a:r>
              <a:rPr lang="en-US" dirty="0" err="1"/>
              <a:t>electronice</a:t>
            </a:r>
            <a:r>
              <a:rPr lang="en-US" dirty="0"/>
              <a:t> </a:t>
            </a:r>
            <a:r>
              <a:rPr lang="en-US" dirty="0" err="1"/>
              <a:t>pentru</a:t>
            </a:r>
            <a:r>
              <a:rPr lang="en-US" dirty="0"/>
              <a:t> a </a:t>
            </a:r>
            <a:r>
              <a:rPr lang="en-US" dirty="0" err="1"/>
              <a:t>înțelege</a:t>
            </a:r>
            <a:r>
              <a:rPr lang="en-US" dirty="0"/>
              <a:t> </a:t>
            </a:r>
            <a:r>
              <a:rPr lang="en-US" dirty="0" err="1"/>
              <a:t>fenomenele</a:t>
            </a:r>
            <a:r>
              <a:rPr lang="en-US" dirty="0"/>
              <a:t> </a:t>
            </a:r>
            <a:r>
              <a:rPr lang="en-US" dirty="0" err="1"/>
              <a:t>biologice</a:t>
            </a:r>
            <a:r>
              <a:rPr lang="en-US" dirty="0"/>
              <a:t> precum </a:t>
            </a:r>
            <a:r>
              <a:rPr lang="en-US" dirty="0" err="1"/>
              <a:t>funcția</a:t>
            </a:r>
            <a:r>
              <a:rPr lang="en-US" dirty="0"/>
              <a:t> </a:t>
            </a:r>
            <a:r>
              <a:rPr lang="en-US" dirty="0" err="1"/>
              <a:t>neuronală</a:t>
            </a:r>
            <a:r>
              <a:rPr lang="en-US" dirty="0"/>
              <a:t> </a:t>
            </a:r>
            <a:r>
              <a:rPr lang="en-US" dirty="0" err="1"/>
              <a:t>și</a:t>
            </a:r>
            <a:r>
              <a:rPr lang="en-US" dirty="0"/>
              <a:t> </a:t>
            </a:r>
            <a:r>
              <a:rPr lang="en-US" dirty="0" err="1"/>
              <a:t>aplicarea</a:t>
            </a:r>
            <a:r>
              <a:rPr lang="en-US" dirty="0"/>
              <a:t> </a:t>
            </a:r>
            <a:r>
              <a:rPr lang="en-US" dirty="0" err="1"/>
              <a:t>acestora</a:t>
            </a:r>
            <a:r>
              <a:rPr lang="en-US" dirty="0"/>
              <a:t> </a:t>
            </a:r>
            <a:r>
              <a:rPr lang="en-US" dirty="0" err="1"/>
              <a:t>pentru</a:t>
            </a:r>
            <a:r>
              <a:rPr lang="en-US" dirty="0"/>
              <a:t> a </a:t>
            </a:r>
            <a:r>
              <a:rPr lang="en-US" dirty="0" err="1"/>
              <a:t>crea</a:t>
            </a:r>
            <a:r>
              <a:rPr lang="en-US" dirty="0"/>
              <a:t> </a:t>
            </a:r>
            <a:r>
              <a:rPr lang="en-US" dirty="0" err="1"/>
              <a:t>tehnologii</a:t>
            </a:r>
            <a:r>
              <a:rPr lang="en-US" dirty="0"/>
              <a:t> </a:t>
            </a:r>
            <a:r>
              <a:rPr lang="en-US" dirty="0" err="1"/>
              <a:t>noi</a:t>
            </a:r>
            <a:r>
              <a:rPr lang="en-US" dirty="0"/>
              <a:t> de </a:t>
            </a:r>
            <a:r>
              <a:rPr lang="en-US" dirty="0" err="1"/>
              <a:t>diagnosticare</a:t>
            </a:r>
            <a:r>
              <a:rPr lang="en-US" dirty="0"/>
              <a:t>, </a:t>
            </a:r>
            <a:r>
              <a:rPr lang="en-US" dirty="0" err="1"/>
              <a:t>monitorizare</a:t>
            </a:r>
            <a:r>
              <a:rPr lang="en-US" dirty="0"/>
              <a:t> </a:t>
            </a:r>
            <a:r>
              <a:rPr lang="en-US" dirty="0" err="1"/>
              <a:t>și</a:t>
            </a:r>
            <a:r>
              <a:rPr lang="en-US" dirty="0"/>
              <a:t> </a:t>
            </a:r>
            <a:r>
              <a:rPr lang="en-US" dirty="0" err="1"/>
              <a:t>tratament</a:t>
            </a:r>
            <a:r>
              <a:rPr lang="en-US" dirty="0"/>
              <a:t>. </a:t>
            </a:r>
          </a:p>
          <a:p>
            <a:r>
              <a:rPr lang="en-US" dirty="0" err="1"/>
              <a:t>Domeniile</a:t>
            </a:r>
            <a:r>
              <a:rPr lang="en-US" dirty="0"/>
              <a:t> </a:t>
            </a:r>
            <a:r>
              <a:rPr lang="en-US" dirty="0" err="1"/>
              <a:t>cheie</a:t>
            </a:r>
            <a:r>
              <a:rPr lang="en-US" dirty="0"/>
              <a:t> </a:t>
            </a:r>
            <a:r>
              <a:rPr lang="en-US" dirty="0" err="1"/>
              <a:t>includ</a:t>
            </a:r>
            <a:r>
              <a:rPr lang="en-US" dirty="0"/>
              <a:t> </a:t>
            </a:r>
            <a:r>
              <a:rPr lang="en-US" dirty="0" err="1"/>
              <a:t>studiul</a:t>
            </a:r>
            <a:r>
              <a:rPr lang="en-US" dirty="0"/>
              <a:t> </a:t>
            </a:r>
            <a:r>
              <a:rPr lang="en-US" dirty="0" err="1"/>
              <a:t>electronicii</a:t>
            </a:r>
            <a:r>
              <a:rPr lang="en-US" dirty="0"/>
              <a:t> </a:t>
            </a:r>
            <a:r>
              <a:rPr lang="en-US" dirty="0" err="1"/>
              <a:t>moleculare</a:t>
            </a:r>
            <a:r>
              <a:rPr lang="en-US" dirty="0"/>
              <a:t> </a:t>
            </a:r>
            <a:r>
              <a:rPr lang="en-US" dirty="0" err="1"/>
              <a:t>pentru</a:t>
            </a:r>
            <a:r>
              <a:rPr lang="en-US" dirty="0"/>
              <a:t> </a:t>
            </a:r>
            <a:r>
              <a:rPr lang="en-US" dirty="0" err="1"/>
              <a:t>biofizica</a:t>
            </a:r>
            <a:r>
              <a:rPr lang="en-US" dirty="0"/>
              <a:t> </a:t>
            </a:r>
            <a:r>
              <a:rPr lang="en-US" dirty="0" err="1"/>
              <a:t>monomoleculelor</a:t>
            </a:r>
            <a:r>
              <a:rPr lang="en-US" dirty="0"/>
              <a:t> </a:t>
            </a:r>
            <a:r>
              <a:rPr lang="en-US" dirty="0" err="1"/>
              <a:t>și</a:t>
            </a:r>
            <a:r>
              <a:rPr lang="en-US" dirty="0"/>
              <a:t> </a:t>
            </a:r>
            <a:r>
              <a:rPr lang="en-US" dirty="0" err="1"/>
              <a:t>dezvoltarea</a:t>
            </a:r>
            <a:r>
              <a:rPr lang="en-US" dirty="0"/>
              <a:t> de </a:t>
            </a:r>
            <a:r>
              <a:rPr lang="en-US" dirty="0" err="1"/>
              <a:t>dispozitive</a:t>
            </a:r>
            <a:r>
              <a:rPr lang="en-US" dirty="0"/>
              <a:t> bio-</a:t>
            </a:r>
            <a:r>
              <a:rPr lang="en-US" dirty="0" err="1"/>
              <a:t>interfațate</a:t>
            </a:r>
            <a:r>
              <a:rPr lang="en-US" dirty="0"/>
              <a:t>, cum </a:t>
            </a:r>
            <a:r>
              <a:rPr lang="en-US" dirty="0" err="1"/>
              <a:t>ar</a:t>
            </a:r>
            <a:r>
              <a:rPr lang="en-US" dirty="0"/>
              <a:t> fi </a:t>
            </a:r>
            <a:r>
              <a:rPr lang="en-US" dirty="0" err="1"/>
              <a:t>tranzistoarele</a:t>
            </a:r>
            <a:r>
              <a:rPr lang="en-US" dirty="0"/>
              <a:t> cu </a:t>
            </a:r>
            <a:r>
              <a:rPr lang="en-US" dirty="0" err="1"/>
              <a:t>efect</a:t>
            </a:r>
            <a:r>
              <a:rPr lang="en-US" dirty="0"/>
              <a:t> de </a:t>
            </a:r>
            <a:r>
              <a:rPr lang="en-US" dirty="0" err="1"/>
              <a:t>câmp</a:t>
            </a:r>
            <a:r>
              <a:rPr lang="en-US" dirty="0"/>
              <a:t>, </a:t>
            </a:r>
            <a:r>
              <a:rPr lang="en-US" dirty="0" err="1"/>
              <a:t>rezistențele</a:t>
            </a:r>
            <a:r>
              <a:rPr lang="en-US" dirty="0"/>
              <a:t> </a:t>
            </a:r>
            <a:r>
              <a:rPr lang="en-US" dirty="0" err="1"/>
              <a:t>și</a:t>
            </a:r>
            <a:r>
              <a:rPr lang="en-US" dirty="0"/>
              <a:t> </a:t>
            </a:r>
            <a:r>
              <a:rPr lang="en-US" dirty="0" err="1"/>
              <a:t>condensatoarele</a:t>
            </a:r>
            <a:r>
              <a:rPr lang="en-US" dirty="0"/>
              <a:t>.</a:t>
            </a:r>
          </a:p>
        </p:txBody>
      </p:sp>
      <p:pic>
        <p:nvPicPr>
          <p:cNvPr id="1026" name="Picture 2" descr="Graphical abstract: RNA BioMolecular Electronics: towards new tools for biophysics and biomedicine">
            <a:extLst>
              <a:ext uri="{FF2B5EF4-FFF2-40B4-BE49-F238E27FC236}">
                <a16:creationId xmlns:a16="http://schemas.microsoft.com/office/drawing/2014/main" id="{0644F81F-647C-844B-031E-C2EBD1F8A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9725" y="94844"/>
            <a:ext cx="29622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9060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3056FC4D-5859-0638-1400-942EBC7CA805}"/>
              </a:ext>
            </a:extLst>
          </p:cNvPr>
          <p:cNvSpPr>
            <a:spLocks noGrp="1"/>
          </p:cNvSpPr>
          <p:nvPr>
            <p:ph idx="1"/>
          </p:nvPr>
        </p:nvSpPr>
        <p:spPr>
          <a:xfrm>
            <a:off x="838200" y="354563"/>
            <a:ext cx="10515600" cy="5822400"/>
          </a:xfrm>
        </p:spPr>
        <p:txBody>
          <a:bodyPr>
            <a:normAutofit lnSpcReduction="10000"/>
          </a:bodyPr>
          <a:lstStyle/>
          <a:p>
            <a:pPr marL="0" indent="0">
              <a:buNone/>
            </a:pPr>
            <a:r>
              <a:rPr lang="en-US" b="1" dirty="0">
                <a:solidFill>
                  <a:srgbClr val="FF0000"/>
                </a:solidFill>
              </a:rPr>
              <a:t>Biofizica </a:t>
            </a:r>
            <a:r>
              <a:rPr lang="en-US" b="1" dirty="0" err="1">
                <a:solidFill>
                  <a:srgbClr val="FF0000"/>
                </a:solidFill>
              </a:rPr>
              <a:t>foloseşte</a:t>
            </a:r>
            <a:r>
              <a:rPr lang="en-US" b="1" dirty="0">
                <a:solidFill>
                  <a:srgbClr val="FF0000"/>
                </a:solidFill>
              </a:rPr>
              <a:t> </a:t>
            </a:r>
            <a:r>
              <a:rPr lang="en-US" b="1" dirty="0" err="1">
                <a:solidFill>
                  <a:srgbClr val="FF0000"/>
                </a:solidFill>
              </a:rPr>
              <a:t>aproape</a:t>
            </a:r>
            <a:r>
              <a:rPr lang="en-US" b="1" dirty="0">
                <a:solidFill>
                  <a:srgbClr val="FF0000"/>
                </a:solidFill>
              </a:rPr>
              <a:t> </a:t>
            </a:r>
            <a:r>
              <a:rPr lang="en-US" b="1" dirty="0" err="1">
                <a:solidFill>
                  <a:srgbClr val="FF0000"/>
                </a:solidFill>
              </a:rPr>
              <a:t>toate</a:t>
            </a:r>
            <a:r>
              <a:rPr lang="en-US" b="1" dirty="0">
                <a:solidFill>
                  <a:srgbClr val="FF0000"/>
                </a:solidFill>
              </a:rPr>
              <a:t> </a:t>
            </a:r>
            <a:r>
              <a:rPr lang="en-US" b="1" dirty="0" err="1">
                <a:solidFill>
                  <a:srgbClr val="FF0000"/>
                </a:solidFill>
              </a:rPr>
              <a:t>domeniile</a:t>
            </a:r>
            <a:r>
              <a:rPr lang="en-US" b="1" dirty="0">
                <a:solidFill>
                  <a:srgbClr val="FF0000"/>
                </a:solidFill>
              </a:rPr>
              <a:t> </a:t>
            </a:r>
            <a:r>
              <a:rPr lang="en-US" b="1" dirty="0" err="1">
                <a:solidFill>
                  <a:srgbClr val="FF0000"/>
                </a:solidFill>
              </a:rPr>
              <a:t>clasice</a:t>
            </a:r>
            <a:r>
              <a:rPr lang="en-US" b="1" dirty="0">
                <a:solidFill>
                  <a:srgbClr val="FF0000"/>
                </a:solidFill>
              </a:rPr>
              <a:t> </a:t>
            </a:r>
            <a:r>
              <a:rPr lang="en-US" b="1" dirty="0" err="1">
                <a:solidFill>
                  <a:srgbClr val="FF0000"/>
                </a:solidFill>
              </a:rPr>
              <a:t>şi</a:t>
            </a:r>
            <a:r>
              <a:rPr lang="en-US" b="1" dirty="0">
                <a:solidFill>
                  <a:srgbClr val="FF0000"/>
                </a:solidFill>
              </a:rPr>
              <a:t> </a:t>
            </a:r>
            <a:r>
              <a:rPr lang="en-US" b="1" dirty="0" err="1">
                <a:solidFill>
                  <a:srgbClr val="FF0000"/>
                </a:solidFill>
              </a:rPr>
              <a:t>moderne</a:t>
            </a:r>
            <a:r>
              <a:rPr lang="en-US" b="1" dirty="0">
                <a:solidFill>
                  <a:srgbClr val="FF0000"/>
                </a:solidFill>
              </a:rPr>
              <a:t> ale </a:t>
            </a:r>
            <a:r>
              <a:rPr lang="en-US" b="1" dirty="0" err="1">
                <a:solidFill>
                  <a:srgbClr val="FF0000"/>
                </a:solidFill>
              </a:rPr>
              <a:t>fizicii</a:t>
            </a:r>
            <a:r>
              <a:rPr lang="en-US" b="1" dirty="0">
                <a:solidFill>
                  <a:srgbClr val="FF0000"/>
                </a:solidFill>
              </a:rPr>
              <a:t>.</a:t>
            </a:r>
          </a:p>
          <a:p>
            <a:r>
              <a:rPr lang="en-US" dirty="0" err="1">
                <a:highlight>
                  <a:srgbClr val="FFFF00"/>
                </a:highlight>
              </a:rPr>
              <a:t>Biomecanica</a:t>
            </a:r>
            <a:r>
              <a:rPr lang="en-US" dirty="0"/>
              <a:t> → </a:t>
            </a:r>
            <a:r>
              <a:rPr lang="en-US" dirty="0" err="1"/>
              <a:t>diferitele</a:t>
            </a:r>
            <a:r>
              <a:rPr lang="en-US" dirty="0"/>
              <a:t> </a:t>
            </a:r>
            <a:r>
              <a:rPr lang="en-US" dirty="0" err="1"/>
              <a:t>tipuri</a:t>
            </a:r>
            <a:r>
              <a:rPr lang="en-US" dirty="0"/>
              <a:t> de </a:t>
            </a:r>
            <a:r>
              <a:rPr lang="en-US" dirty="0" err="1"/>
              <a:t>locomoţie</a:t>
            </a:r>
            <a:r>
              <a:rPr lang="en-US" dirty="0"/>
              <a:t> </a:t>
            </a:r>
            <a:r>
              <a:rPr lang="en-US" dirty="0" err="1"/>
              <a:t>animală</a:t>
            </a:r>
            <a:r>
              <a:rPr lang="en-US" dirty="0"/>
              <a:t> </a:t>
            </a:r>
            <a:r>
              <a:rPr lang="en-US" dirty="0" err="1"/>
              <a:t>până</a:t>
            </a:r>
            <a:r>
              <a:rPr lang="en-US" dirty="0"/>
              <a:t> </a:t>
            </a:r>
            <a:r>
              <a:rPr lang="en-US" dirty="0" err="1"/>
              <a:t>ie</a:t>
            </a:r>
            <a:r>
              <a:rPr lang="en-US" dirty="0"/>
              <a:t> </a:t>
            </a:r>
            <a:r>
              <a:rPr lang="en-US" dirty="0" err="1"/>
              <a:t>animală</a:t>
            </a:r>
            <a:r>
              <a:rPr lang="en-US" dirty="0"/>
              <a:t> </a:t>
            </a:r>
            <a:r>
              <a:rPr lang="en-US" dirty="0" err="1"/>
              <a:t>până</a:t>
            </a:r>
            <a:r>
              <a:rPr lang="en-US" dirty="0"/>
              <a:t> la </a:t>
            </a:r>
            <a:r>
              <a:rPr lang="en-US" dirty="0" err="1"/>
              <a:t>motilitatea</a:t>
            </a:r>
            <a:r>
              <a:rPr lang="en-US" dirty="0"/>
              <a:t> </a:t>
            </a:r>
            <a:r>
              <a:rPr lang="en-US" dirty="0" err="1"/>
              <a:t>celulară</a:t>
            </a:r>
            <a:r>
              <a:rPr lang="en-US" dirty="0"/>
              <a:t> </a:t>
            </a:r>
          </a:p>
          <a:p>
            <a:r>
              <a:rPr lang="en-US" dirty="0"/>
              <a:t> </a:t>
            </a:r>
            <a:r>
              <a:rPr lang="en-US" dirty="0" err="1">
                <a:highlight>
                  <a:srgbClr val="FFFF00"/>
                </a:highlight>
              </a:rPr>
              <a:t>Bioelectricitatea</a:t>
            </a:r>
            <a:r>
              <a:rPr lang="en-US" dirty="0"/>
              <a:t> → </a:t>
            </a:r>
            <a:r>
              <a:rPr lang="en-US" dirty="0" err="1"/>
              <a:t>ansamblul</a:t>
            </a:r>
            <a:r>
              <a:rPr lang="en-US" dirty="0"/>
              <a:t> </a:t>
            </a:r>
            <a:r>
              <a:rPr lang="en-US" dirty="0" err="1"/>
              <a:t>fenomenelor</a:t>
            </a:r>
            <a:r>
              <a:rPr lang="en-US" dirty="0"/>
              <a:t> </a:t>
            </a:r>
            <a:r>
              <a:rPr lang="en-US" dirty="0" err="1"/>
              <a:t>electrice</a:t>
            </a:r>
            <a:r>
              <a:rPr lang="en-US" dirty="0"/>
              <a:t> din </a:t>
            </a:r>
            <a:r>
              <a:rPr lang="en-US" dirty="0" err="1"/>
              <a:t>lumea</a:t>
            </a:r>
            <a:r>
              <a:rPr lang="en-US" dirty="0"/>
              <a:t> vie, la </a:t>
            </a:r>
            <a:r>
              <a:rPr lang="en-US" dirty="0" err="1"/>
              <a:t>nivel</a:t>
            </a:r>
            <a:r>
              <a:rPr lang="en-US" dirty="0"/>
              <a:t> </a:t>
            </a:r>
            <a:r>
              <a:rPr lang="en-US" dirty="0" err="1"/>
              <a:t>celular</a:t>
            </a:r>
            <a:r>
              <a:rPr lang="en-US" dirty="0"/>
              <a:t>, </a:t>
            </a:r>
            <a:r>
              <a:rPr lang="en-US" dirty="0" err="1"/>
              <a:t>tisular</a:t>
            </a:r>
            <a:r>
              <a:rPr lang="en-US" dirty="0"/>
              <a:t> </a:t>
            </a:r>
            <a:r>
              <a:rPr lang="en-US" dirty="0" err="1"/>
              <a:t>şi</a:t>
            </a:r>
            <a:r>
              <a:rPr lang="en-US" dirty="0"/>
              <a:t> de organ</a:t>
            </a:r>
          </a:p>
          <a:p>
            <a:r>
              <a:rPr lang="en-US" dirty="0"/>
              <a:t> </a:t>
            </a:r>
            <a:r>
              <a:rPr lang="en-US" dirty="0" err="1">
                <a:highlight>
                  <a:srgbClr val="FFFF00"/>
                </a:highlight>
              </a:rPr>
              <a:t>Biotermodinamica</a:t>
            </a:r>
            <a:r>
              <a:rPr lang="en-US" dirty="0">
                <a:highlight>
                  <a:srgbClr val="FFFF00"/>
                </a:highlight>
              </a:rPr>
              <a:t> </a:t>
            </a:r>
            <a:r>
              <a:rPr lang="en-US" dirty="0" err="1">
                <a:highlight>
                  <a:srgbClr val="FFFF00"/>
                </a:highlight>
              </a:rPr>
              <a:t>şi</a:t>
            </a:r>
            <a:r>
              <a:rPr lang="en-US" dirty="0">
                <a:highlight>
                  <a:srgbClr val="FFFF00"/>
                </a:highlight>
              </a:rPr>
              <a:t> </a:t>
            </a:r>
            <a:r>
              <a:rPr lang="en-US" dirty="0" err="1">
                <a:highlight>
                  <a:srgbClr val="FFFF00"/>
                </a:highlight>
              </a:rPr>
              <a:t>bioenergetica</a:t>
            </a:r>
            <a:r>
              <a:rPr lang="en-US" dirty="0">
                <a:highlight>
                  <a:srgbClr val="FFFF00"/>
                </a:highlight>
              </a:rPr>
              <a:t> </a:t>
            </a:r>
            <a:r>
              <a:rPr lang="en-US" dirty="0"/>
              <a:t>→ </a:t>
            </a:r>
            <a:r>
              <a:rPr lang="en-US" dirty="0" err="1"/>
              <a:t>generarea</a:t>
            </a:r>
            <a:r>
              <a:rPr lang="en-US" dirty="0"/>
              <a:t>, </a:t>
            </a:r>
            <a:r>
              <a:rPr lang="en-US" dirty="0" err="1"/>
              <a:t>stocarea</a:t>
            </a:r>
            <a:r>
              <a:rPr lang="en-US" dirty="0"/>
              <a:t>, </a:t>
            </a:r>
            <a:r>
              <a:rPr lang="en-US" dirty="0" err="1"/>
              <a:t>conversia</a:t>
            </a:r>
            <a:r>
              <a:rPr lang="en-US" dirty="0"/>
              <a:t> </a:t>
            </a:r>
            <a:r>
              <a:rPr lang="en-US" dirty="0" err="1"/>
              <a:t>energiei</a:t>
            </a:r>
            <a:r>
              <a:rPr lang="en-US" dirty="0"/>
              <a:t> la </a:t>
            </a:r>
            <a:r>
              <a:rPr lang="en-US" dirty="0" err="1"/>
              <a:t>nivel</a:t>
            </a:r>
            <a:r>
              <a:rPr lang="en-US" dirty="0"/>
              <a:t> </a:t>
            </a:r>
            <a:r>
              <a:rPr lang="en-US" dirty="0" err="1"/>
              <a:t>celular</a:t>
            </a:r>
            <a:r>
              <a:rPr lang="en-US" dirty="0"/>
              <a:t> </a:t>
            </a:r>
            <a:r>
              <a:rPr lang="en-US" dirty="0" err="1"/>
              <a:t>şi</a:t>
            </a:r>
            <a:r>
              <a:rPr lang="en-US" dirty="0"/>
              <a:t> </a:t>
            </a:r>
            <a:r>
              <a:rPr lang="en-US" dirty="0" err="1"/>
              <a:t>problemele</a:t>
            </a:r>
            <a:r>
              <a:rPr lang="en-US" dirty="0"/>
              <a:t> </a:t>
            </a:r>
            <a:r>
              <a:rPr lang="en-US" dirty="0" err="1"/>
              <a:t>energetice</a:t>
            </a:r>
            <a:r>
              <a:rPr lang="en-US" dirty="0"/>
              <a:t> ale </a:t>
            </a:r>
            <a:r>
              <a:rPr lang="en-US" dirty="0" err="1"/>
              <a:t>sistemelor</a:t>
            </a:r>
            <a:r>
              <a:rPr lang="en-US" dirty="0"/>
              <a:t> </a:t>
            </a:r>
            <a:r>
              <a:rPr lang="en-US" dirty="0" err="1"/>
              <a:t>biologice</a:t>
            </a:r>
            <a:r>
              <a:rPr lang="en-US" dirty="0"/>
              <a:t> la </a:t>
            </a:r>
            <a:r>
              <a:rPr lang="en-US" dirty="0" err="1"/>
              <a:t>nivel</a:t>
            </a:r>
            <a:r>
              <a:rPr lang="en-US" dirty="0"/>
              <a:t> </a:t>
            </a:r>
            <a:r>
              <a:rPr lang="en-US" dirty="0" err="1"/>
              <a:t>supraindividual</a:t>
            </a:r>
            <a:endParaRPr lang="en-US" dirty="0"/>
          </a:p>
          <a:p>
            <a:r>
              <a:rPr lang="en-US" dirty="0"/>
              <a:t> </a:t>
            </a:r>
            <a:r>
              <a:rPr lang="en-US" dirty="0" err="1">
                <a:highlight>
                  <a:srgbClr val="FFFF00"/>
                </a:highlight>
              </a:rPr>
              <a:t>Biocibernetica</a:t>
            </a:r>
            <a:r>
              <a:rPr lang="en-US" dirty="0">
                <a:highlight>
                  <a:srgbClr val="FFFF00"/>
                </a:highlight>
              </a:rPr>
              <a:t> </a:t>
            </a:r>
            <a:r>
              <a:rPr lang="en-US" dirty="0"/>
              <a:t>→ </a:t>
            </a:r>
            <a:r>
              <a:rPr lang="en-US" dirty="0" err="1"/>
              <a:t>mecanismele</a:t>
            </a:r>
            <a:r>
              <a:rPr lang="en-US" dirty="0"/>
              <a:t> </a:t>
            </a:r>
            <a:r>
              <a:rPr lang="en-US" dirty="0" err="1"/>
              <a:t>reglării</a:t>
            </a:r>
            <a:r>
              <a:rPr lang="en-US" dirty="0"/>
              <a:t> </a:t>
            </a:r>
            <a:r>
              <a:rPr lang="en-US" dirty="0" err="1"/>
              <a:t>şi</a:t>
            </a:r>
            <a:r>
              <a:rPr lang="en-US" dirty="0"/>
              <a:t> </a:t>
            </a:r>
            <a:r>
              <a:rPr lang="en-US" dirty="0" err="1"/>
              <a:t>transmiterii</a:t>
            </a:r>
            <a:r>
              <a:rPr lang="en-US" dirty="0"/>
              <a:t> de </a:t>
            </a:r>
            <a:r>
              <a:rPr lang="en-US" dirty="0" err="1"/>
              <a:t>informaţii</a:t>
            </a:r>
            <a:r>
              <a:rPr lang="en-US" dirty="0"/>
              <a:t> </a:t>
            </a:r>
            <a:r>
              <a:rPr lang="en-US" dirty="0" err="1"/>
              <a:t>în</a:t>
            </a:r>
            <a:r>
              <a:rPr lang="en-US" dirty="0"/>
              <a:t> </a:t>
            </a:r>
            <a:r>
              <a:rPr lang="en-US" dirty="0" err="1"/>
              <a:t>sistemele</a:t>
            </a:r>
            <a:r>
              <a:rPr lang="en-US" dirty="0"/>
              <a:t> </a:t>
            </a:r>
            <a:r>
              <a:rPr lang="en-US" dirty="0" err="1"/>
              <a:t>biologice</a:t>
            </a:r>
            <a:endParaRPr lang="en-US" dirty="0"/>
          </a:p>
          <a:p>
            <a:r>
              <a:rPr lang="en-US" dirty="0"/>
              <a:t> </a:t>
            </a:r>
            <a:r>
              <a:rPr lang="en-US" dirty="0" err="1">
                <a:highlight>
                  <a:srgbClr val="FFFF00"/>
                </a:highlight>
              </a:rPr>
              <a:t>Radiobiologia</a:t>
            </a:r>
            <a:r>
              <a:rPr lang="en-US" dirty="0"/>
              <a:t> → </a:t>
            </a:r>
            <a:r>
              <a:rPr lang="en-US" dirty="0" err="1"/>
              <a:t>fenomenele</a:t>
            </a:r>
            <a:r>
              <a:rPr lang="en-US" dirty="0"/>
              <a:t> </a:t>
            </a:r>
            <a:r>
              <a:rPr lang="en-US" dirty="0" err="1"/>
              <a:t>ce</a:t>
            </a:r>
            <a:r>
              <a:rPr lang="en-US" dirty="0"/>
              <a:t> au loc la </a:t>
            </a:r>
            <a:r>
              <a:rPr lang="en-US" dirty="0" err="1"/>
              <a:t>interacţiunea</a:t>
            </a:r>
            <a:r>
              <a:rPr lang="en-US" dirty="0"/>
              <a:t> </a:t>
            </a:r>
            <a:r>
              <a:rPr lang="en-US" dirty="0" err="1"/>
              <a:t>radiaţiei</a:t>
            </a:r>
            <a:r>
              <a:rPr lang="en-US" dirty="0"/>
              <a:t> cu </a:t>
            </a:r>
            <a:r>
              <a:rPr lang="en-US" dirty="0" err="1"/>
              <a:t>materia</a:t>
            </a:r>
            <a:r>
              <a:rPr lang="en-US" dirty="0"/>
              <a:t> vie </a:t>
            </a:r>
          </a:p>
          <a:p>
            <a:pPr marL="0" indent="0">
              <a:buNone/>
            </a:pPr>
            <a:r>
              <a:rPr lang="en-US" b="1" dirty="0" err="1">
                <a:solidFill>
                  <a:srgbClr val="FF0000"/>
                </a:solidFill>
              </a:rPr>
              <a:t>Fenomenele</a:t>
            </a:r>
            <a:r>
              <a:rPr lang="en-US" b="1" dirty="0">
                <a:solidFill>
                  <a:srgbClr val="FF0000"/>
                </a:solidFill>
              </a:rPr>
              <a:t> </a:t>
            </a:r>
            <a:r>
              <a:rPr lang="en-US" b="1" dirty="0" err="1">
                <a:solidFill>
                  <a:srgbClr val="FF0000"/>
                </a:solidFill>
              </a:rPr>
              <a:t>fizice</a:t>
            </a:r>
            <a:r>
              <a:rPr lang="en-US" b="1" dirty="0">
                <a:solidFill>
                  <a:srgbClr val="FF0000"/>
                </a:solidFill>
              </a:rPr>
              <a:t> </a:t>
            </a:r>
            <a:r>
              <a:rPr lang="en-US" b="1" dirty="0" err="1">
                <a:solidFill>
                  <a:srgbClr val="FF0000"/>
                </a:solidFill>
              </a:rPr>
              <a:t>stau</a:t>
            </a:r>
            <a:r>
              <a:rPr lang="en-US" b="1" dirty="0">
                <a:solidFill>
                  <a:srgbClr val="FF0000"/>
                </a:solidFill>
              </a:rPr>
              <a:t> la </a:t>
            </a:r>
            <a:r>
              <a:rPr lang="en-US" b="1" dirty="0" err="1">
                <a:solidFill>
                  <a:srgbClr val="FF0000"/>
                </a:solidFill>
              </a:rPr>
              <a:t>baza</a:t>
            </a:r>
            <a:r>
              <a:rPr lang="en-US" b="1" dirty="0">
                <a:solidFill>
                  <a:srgbClr val="FF0000"/>
                </a:solidFill>
              </a:rPr>
              <a:t> </a:t>
            </a:r>
            <a:r>
              <a:rPr lang="en-US" b="1" dirty="0" err="1">
                <a:solidFill>
                  <a:srgbClr val="FF0000"/>
                </a:solidFill>
              </a:rPr>
              <a:t>funcţionării</a:t>
            </a:r>
            <a:r>
              <a:rPr lang="en-US" b="1" dirty="0">
                <a:solidFill>
                  <a:srgbClr val="FF0000"/>
                </a:solidFill>
              </a:rPr>
              <a:t> </a:t>
            </a:r>
            <a:r>
              <a:rPr lang="en-US" b="1" dirty="0" err="1">
                <a:solidFill>
                  <a:srgbClr val="FF0000"/>
                </a:solidFill>
              </a:rPr>
              <a:t>mecanismelor</a:t>
            </a:r>
            <a:r>
              <a:rPr lang="en-US" b="1" dirty="0">
                <a:solidFill>
                  <a:srgbClr val="FF0000"/>
                </a:solidFill>
              </a:rPr>
              <a:t> </a:t>
            </a:r>
            <a:r>
              <a:rPr lang="en-US" b="1" dirty="0" err="1">
                <a:solidFill>
                  <a:srgbClr val="FF0000"/>
                </a:solidFill>
              </a:rPr>
              <a:t>biologice</a:t>
            </a:r>
            <a:r>
              <a:rPr lang="en-US" b="1" dirty="0">
                <a:solidFill>
                  <a:srgbClr val="FF0000"/>
                </a:solidFill>
              </a:rPr>
              <a:t>!!</a:t>
            </a:r>
          </a:p>
        </p:txBody>
      </p:sp>
    </p:spTree>
    <p:extLst>
      <p:ext uri="{BB962C8B-B14F-4D97-AF65-F5344CB8AC3E}">
        <p14:creationId xmlns:p14="http://schemas.microsoft.com/office/powerpoint/2010/main" val="193122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F0BD053-EAE2-F976-B753-693973AF09E7}"/>
              </a:ext>
            </a:extLst>
          </p:cNvPr>
          <p:cNvSpPr>
            <a:spLocks noGrp="1"/>
          </p:cNvSpPr>
          <p:nvPr>
            <p:ph type="title"/>
          </p:nvPr>
        </p:nvSpPr>
        <p:spPr/>
        <p:txBody>
          <a:bodyPr/>
          <a:lstStyle/>
          <a:p>
            <a:pPr algn="ctr"/>
            <a:r>
              <a:rPr lang="en-US" b="1" dirty="0"/>
              <a:t>Physics</a:t>
            </a:r>
          </a:p>
        </p:txBody>
      </p:sp>
      <p:sp>
        <p:nvSpPr>
          <p:cNvPr id="3" name="Substituent conținut 2">
            <a:extLst>
              <a:ext uri="{FF2B5EF4-FFF2-40B4-BE49-F238E27FC236}">
                <a16:creationId xmlns:a16="http://schemas.microsoft.com/office/drawing/2014/main" id="{EFF6E57C-B57D-9505-13BA-DF7B24826B2C}"/>
              </a:ext>
            </a:extLst>
          </p:cNvPr>
          <p:cNvSpPr>
            <a:spLocks noGrp="1"/>
          </p:cNvSpPr>
          <p:nvPr>
            <p:ph idx="1"/>
          </p:nvPr>
        </p:nvSpPr>
        <p:spPr/>
        <p:txBody>
          <a:bodyPr>
            <a:normAutofit/>
          </a:bodyPr>
          <a:lstStyle/>
          <a:p>
            <a:r>
              <a:rPr lang="en-US" dirty="0" err="1"/>
              <a:t>Fizica</a:t>
            </a:r>
            <a:r>
              <a:rPr lang="en-US" dirty="0"/>
              <a:t> (din </a:t>
            </a:r>
            <a:r>
              <a:rPr lang="en-US" dirty="0" err="1"/>
              <a:t>greaca</a:t>
            </a:r>
            <a:r>
              <a:rPr lang="en-US" dirty="0"/>
              <a:t> </a:t>
            </a:r>
            <a:r>
              <a:rPr lang="en-US" dirty="0" err="1"/>
              <a:t>veche</a:t>
            </a:r>
            <a:r>
              <a:rPr lang="en-US" dirty="0"/>
              <a:t>: </a:t>
            </a:r>
            <a:r>
              <a:rPr lang="el-GR" dirty="0"/>
              <a:t>φυσική (ἐπιστήμη), </a:t>
            </a:r>
            <a:r>
              <a:rPr lang="en-US" dirty="0" err="1"/>
              <a:t>physikḗ</a:t>
            </a:r>
            <a:r>
              <a:rPr lang="en-US" dirty="0"/>
              <a:t> (</a:t>
            </a:r>
            <a:r>
              <a:rPr lang="en-US" dirty="0" err="1"/>
              <a:t>epistḗmē</a:t>
            </a:r>
            <a:r>
              <a:rPr lang="en-US" dirty="0"/>
              <a:t>), „</a:t>
            </a:r>
            <a:r>
              <a:rPr lang="en-US" dirty="0" err="1"/>
              <a:t>cunoașterea</a:t>
            </a:r>
            <a:r>
              <a:rPr lang="en-US" dirty="0"/>
              <a:t> </a:t>
            </a:r>
            <a:r>
              <a:rPr lang="en-US" dirty="0" err="1"/>
              <a:t>naturii</a:t>
            </a:r>
            <a:r>
              <a:rPr lang="en-US" dirty="0"/>
              <a:t>”) </a:t>
            </a:r>
            <a:r>
              <a:rPr lang="en-US" dirty="0" err="1"/>
              <a:t>este</a:t>
            </a:r>
            <a:r>
              <a:rPr lang="en-US" dirty="0"/>
              <a:t> </a:t>
            </a:r>
            <a:r>
              <a:rPr lang="en-US" dirty="0" err="1"/>
              <a:t>știința</a:t>
            </a:r>
            <a:r>
              <a:rPr lang="en-US" dirty="0"/>
              <a:t> </a:t>
            </a:r>
            <a:r>
              <a:rPr lang="en-US" dirty="0" err="1"/>
              <a:t>naturală</a:t>
            </a:r>
            <a:r>
              <a:rPr lang="en-US" dirty="0"/>
              <a:t> care </a:t>
            </a:r>
            <a:r>
              <a:rPr lang="en-US" dirty="0" err="1"/>
              <a:t>studiază</a:t>
            </a:r>
            <a:r>
              <a:rPr lang="en-US" dirty="0"/>
              <a:t> </a:t>
            </a:r>
            <a:r>
              <a:rPr lang="en-US" dirty="0" err="1"/>
              <a:t>materia</a:t>
            </a:r>
            <a:r>
              <a:rPr lang="en-US" dirty="0"/>
              <a:t>, </a:t>
            </a:r>
            <a:r>
              <a:rPr lang="en-US" dirty="0" err="1"/>
              <a:t>mișcarea</a:t>
            </a:r>
            <a:r>
              <a:rPr lang="en-US" dirty="0"/>
              <a:t> </a:t>
            </a:r>
            <a:r>
              <a:rPr lang="en-US" dirty="0" err="1"/>
              <a:t>și</a:t>
            </a:r>
            <a:r>
              <a:rPr lang="en-US" dirty="0"/>
              <a:t> </a:t>
            </a:r>
            <a:r>
              <a:rPr lang="en-US" dirty="0" err="1"/>
              <a:t>comportamentul</a:t>
            </a:r>
            <a:r>
              <a:rPr lang="en-US" dirty="0"/>
              <a:t> </a:t>
            </a:r>
            <a:r>
              <a:rPr lang="en-US" dirty="0" err="1"/>
              <a:t>acesteia</a:t>
            </a:r>
            <a:r>
              <a:rPr lang="en-US" dirty="0"/>
              <a:t> </a:t>
            </a:r>
            <a:r>
              <a:rPr lang="en-US" dirty="0" err="1"/>
              <a:t>în</a:t>
            </a:r>
            <a:r>
              <a:rPr lang="en-US" dirty="0"/>
              <a:t> </a:t>
            </a:r>
            <a:r>
              <a:rPr lang="en-US" dirty="0" err="1"/>
              <a:t>spațiu</a:t>
            </a:r>
            <a:r>
              <a:rPr lang="en-US" dirty="0"/>
              <a:t> </a:t>
            </a:r>
            <a:r>
              <a:rPr lang="en-US" dirty="0" err="1"/>
              <a:t>și</a:t>
            </a:r>
            <a:r>
              <a:rPr lang="en-US" dirty="0"/>
              <a:t> </a:t>
            </a:r>
            <a:r>
              <a:rPr lang="en-US" dirty="0" err="1"/>
              <a:t>timp</a:t>
            </a:r>
            <a:r>
              <a:rPr lang="en-US" dirty="0"/>
              <a:t> </a:t>
            </a:r>
            <a:r>
              <a:rPr lang="en-US" dirty="0" err="1"/>
              <a:t>și</a:t>
            </a:r>
            <a:r>
              <a:rPr lang="en-US" dirty="0"/>
              <a:t> care </a:t>
            </a:r>
            <a:r>
              <a:rPr lang="en-US" dirty="0" err="1"/>
              <a:t>studiază</a:t>
            </a:r>
            <a:r>
              <a:rPr lang="en-US" dirty="0"/>
              <a:t> </a:t>
            </a:r>
            <a:r>
              <a:rPr lang="en-US" dirty="0" err="1"/>
              <a:t>entitățile</a:t>
            </a:r>
            <a:r>
              <a:rPr lang="en-US" dirty="0"/>
              <a:t> </a:t>
            </a:r>
            <a:r>
              <a:rPr lang="en-US" dirty="0" err="1"/>
              <a:t>aferente</a:t>
            </a:r>
            <a:r>
              <a:rPr lang="en-US" dirty="0"/>
              <a:t> </a:t>
            </a:r>
            <a:r>
              <a:rPr lang="en-US" dirty="0" err="1"/>
              <a:t>energiei</a:t>
            </a:r>
            <a:r>
              <a:rPr lang="en-US" dirty="0"/>
              <a:t> </a:t>
            </a:r>
            <a:r>
              <a:rPr lang="en-US" dirty="0" err="1"/>
              <a:t>și</a:t>
            </a:r>
            <a:r>
              <a:rPr lang="en-US" dirty="0"/>
              <a:t> </a:t>
            </a:r>
            <a:r>
              <a:rPr lang="en-US" dirty="0" err="1"/>
              <a:t>forțelor</a:t>
            </a:r>
            <a:r>
              <a:rPr lang="en-US" dirty="0"/>
              <a:t>.</a:t>
            </a:r>
          </a:p>
          <a:p>
            <a:r>
              <a:rPr lang="en-US" dirty="0" err="1"/>
              <a:t>Fizica</a:t>
            </a:r>
            <a:r>
              <a:rPr lang="en-US" dirty="0"/>
              <a:t> </a:t>
            </a:r>
            <a:r>
              <a:rPr lang="en-US" dirty="0" err="1"/>
              <a:t>este</a:t>
            </a:r>
            <a:r>
              <a:rPr lang="en-US" dirty="0"/>
              <a:t> </a:t>
            </a:r>
            <a:r>
              <a:rPr lang="en-US" dirty="0" err="1"/>
              <a:t>una</a:t>
            </a:r>
            <a:r>
              <a:rPr lang="en-US" dirty="0"/>
              <a:t> </a:t>
            </a:r>
            <a:r>
              <a:rPr lang="en-US" dirty="0" err="1"/>
              <a:t>dintre</a:t>
            </a:r>
            <a:r>
              <a:rPr lang="en-US" dirty="0"/>
              <a:t> </a:t>
            </a:r>
            <a:r>
              <a:rPr lang="en-US" dirty="0" err="1"/>
              <a:t>cele</a:t>
            </a:r>
            <a:r>
              <a:rPr lang="en-US" dirty="0"/>
              <a:t> </a:t>
            </a:r>
            <a:r>
              <a:rPr lang="en-US" dirty="0" err="1"/>
              <a:t>mai</a:t>
            </a:r>
            <a:r>
              <a:rPr lang="en-US" dirty="0"/>
              <a:t> </a:t>
            </a:r>
            <a:r>
              <a:rPr lang="en-US" dirty="0" err="1"/>
              <a:t>fundamentale</a:t>
            </a:r>
            <a:r>
              <a:rPr lang="en-US" dirty="0"/>
              <a:t> discipline </a:t>
            </a:r>
            <a:r>
              <a:rPr lang="en-US" dirty="0" err="1"/>
              <a:t>științifice</a:t>
            </a:r>
            <a:r>
              <a:rPr lang="en-US" dirty="0"/>
              <a:t>, </a:t>
            </a:r>
            <a:r>
              <a:rPr lang="en-US" dirty="0" err="1"/>
              <a:t>iar</a:t>
            </a:r>
            <a:r>
              <a:rPr lang="en-US" dirty="0"/>
              <a:t> </a:t>
            </a:r>
            <a:r>
              <a:rPr lang="en-US" dirty="0" err="1"/>
              <a:t>scopul</a:t>
            </a:r>
            <a:r>
              <a:rPr lang="en-US" dirty="0"/>
              <a:t> </a:t>
            </a:r>
            <a:r>
              <a:rPr lang="en-US" dirty="0" err="1"/>
              <a:t>său</a:t>
            </a:r>
            <a:r>
              <a:rPr lang="en-US" dirty="0"/>
              <a:t> principal </a:t>
            </a:r>
            <a:r>
              <a:rPr lang="en-US" dirty="0" err="1"/>
              <a:t>este</a:t>
            </a:r>
            <a:r>
              <a:rPr lang="en-US" dirty="0"/>
              <a:t> de a </a:t>
            </a:r>
            <a:r>
              <a:rPr lang="en-US" dirty="0" err="1"/>
              <a:t>înțelege</a:t>
            </a:r>
            <a:r>
              <a:rPr lang="en-US" dirty="0"/>
              <a:t> cum se </a:t>
            </a:r>
            <a:r>
              <a:rPr lang="en-US" dirty="0" err="1"/>
              <a:t>comportă</a:t>
            </a:r>
            <a:r>
              <a:rPr lang="en-US" dirty="0"/>
              <a:t> </a:t>
            </a:r>
            <a:r>
              <a:rPr lang="en-US" dirty="0" err="1"/>
              <a:t>universul</a:t>
            </a:r>
            <a:r>
              <a:rPr lang="en-US" dirty="0"/>
              <a:t>.</a:t>
            </a:r>
          </a:p>
          <a:p>
            <a:endParaRPr lang="en-US" dirty="0"/>
          </a:p>
          <a:p>
            <a:r>
              <a:rPr lang="en-US" dirty="0" err="1"/>
              <a:t>Fizică</a:t>
            </a:r>
            <a:r>
              <a:rPr lang="en-US" dirty="0"/>
              <a:t>: </a:t>
            </a:r>
            <a:r>
              <a:rPr lang="en-US" b="1" dirty="0" err="1">
                <a:solidFill>
                  <a:srgbClr val="FF0000"/>
                </a:solidFill>
              </a:rPr>
              <a:t>cunoașterea</a:t>
            </a:r>
            <a:r>
              <a:rPr lang="en-US" b="1" dirty="0">
                <a:solidFill>
                  <a:srgbClr val="FF0000"/>
                </a:solidFill>
              </a:rPr>
              <a:t> </a:t>
            </a:r>
            <a:r>
              <a:rPr lang="en-US" b="1" dirty="0" err="1">
                <a:solidFill>
                  <a:srgbClr val="FF0000"/>
                </a:solidFill>
              </a:rPr>
              <a:t>fenomenelor</a:t>
            </a:r>
            <a:r>
              <a:rPr lang="en-US" b="1" dirty="0">
                <a:solidFill>
                  <a:srgbClr val="FF0000"/>
                </a:solidFill>
              </a:rPr>
              <a:t>/</a:t>
            </a:r>
            <a:r>
              <a:rPr lang="en-US" b="1" dirty="0" err="1">
                <a:solidFill>
                  <a:srgbClr val="FF0000"/>
                </a:solidFill>
              </a:rPr>
              <a:t>forțelor</a:t>
            </a:r>
            <a:r>
              <a:rPr lang="en-US" b="1" dirty="0">
                <a:solidFill>
                  <a:srgbClr val="FF0000"/>
                </a:solidFill>
              </a:rPr>
              <a:t> </a:t>
            </a:r>
            <a:r>
              <a:rPr lang="en-US" b="1" dirty="0" err="1">
                <a:solidFill>
                  <a:srgbClr val="FF0000"/>
                </a:solidFill>
              </a:rPr>
              <a:t>fundamentale</a:t>
            </a:r>
            <a:endParaRPr lang="en-US" b="1" dirty="0">
              <a:solidFill>
                <a:srgbClr val="FF0000"/>
              </a:solidFill>
            </a:endParaRPr>
          </a:p>
        </p:txBody>
      </p:sp>
    </p:spTree>
    <p:extLst>
      <p:ext uri="{BB962C8B-B14F-4D97-AF65-F5344CB8AC3E}">
        <p14:creationId xmlns:p14="http://schemas.microsoft.com/office/powerpoint/2010/main" val="2320475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296A06A-8CBA-CA64-20BB-E3DF792112B3}"/>
              </a:ext>
            </a:extLst>
          </p:cNvPr>
          <p:cNvSpPr>
            <a:spLocks noGrp="1"/>
          </p:cNvSpPr>
          <p:nvPr>
            <p:ph type="title"/>
          </p:nvPr>
        </p:nvSpPr>
        <p:spPr>
          <a:xfrm>
            <a:off x="838200" y="365126"/>
            <a:ext cx="10515600" cy="717226"/>
          </a:xfrm>
        </p:spPr>
        <p:txBody>
          <a:bodyPr/>
          <a:lstStyle/>
          <a:p>
            <a:pPr algn="ctr"/>
            <a:r>
              <a:rPr lang="en-US" b="1" dirty="0"/>
              <a:t>BIOLOGY</a:t>
            </a:r>
          </a:p>
        </p:txBody>
      </p:sp>
      <p:sp>
        <p:nvSpPr>
          <p:cNvPr id="3" name="Substituent conținut 2">
            <a:extLst>
              <a:ext uri="{FF2B5EF4-FFF2-40B4-BE49-F238E27FC236}">
                <a16:creationId xmlns:a16="http://schemas.microsoft.com/office/drawing/2014/main" id="{06CB125C-6129-F7A5-9232-34AFF56A0197}"/>
              </a:ext>
            </a:extLst>
          </p:cNvPr>
          <p:cNvSpPr>
            <a:spLocks noGrp="1"/>
          </p:cNvSpPr>
          <p:nvPr>
            <p:ph idx="1"/>
          </p:nvPr>
        </p:nvSpPr>
        <p:spPr>
          <a:xfrm>
            <a:off x="261257" y="1108398"/>
            <a:ext cx="11532637" cy="5590981"/>
          </a:xfrm>
        </p:spPr>
        <p:txBody>
          <a:bodyPr>
            <a:normAutofit fontScale="85000" lnSpcReduction="20000"/>
          </a:bodyPr>
          <a:lstStyle/>
          <a:p>
            <a:r>
              <a:rPr lang="en-US" dirty="0" err="1"/>
              <a:t>Termenul</a:t>
            </a:r>
            <a:r>
              <a:rPr lang="en-US" dirty="0"/>
              <a:t> „</a:t>
            </a:r>
            <a:r>
              <a:rPr lang="en-US" dirty="0" err="1"/>
              <a:t>biologie</a:t>
            </a:r>
            <a:r>
              <a:rPr lang="en-US" dirty="0"/>
              <a:t>” </a:t>
            </a:r>
            <a:r>
              <a:rPr lang="en-US" dirty="0" err="1"/>
              <a:t>derivă</a:t>
            </a:r>
            <a:r>
              <a:rPr lang="en-US" dirty="0"/>
              <a:t> din </a:t>
            </a:r>
            <a:r>
              <a:rPr lang="en-US" dirty="0" err="1"/>
              <a:t>cuvântul</a:t>
            </a:r>
            <a:r>
              <a:rPr lang="en-US" dirty="0"/>
              <a:t> </a:t>
            </a:r>
            <a:r>
              <a:rPr lang="en-US" dirty="0" err="1"/>
              <a:t>grecesc</a:t>
            </a:r>
            <a:r>
              <a:rPr lang="en-US" dirty="0"/>
              <a:t> </a:t>
            </a:r>
            <a:r>
              <a:rPr lang="el-GR" dirty="0"/>
              <a:t>βίος, </a:t>
            </a:r>
            <a:r>
              <a:rPr lang="en-US" dirty="0"/>
              <a:t>bios, „</a:t>
            </a:r>
            <a:r>
              <a:rPr lang="en-US" dirty="0" err="1"/>
              <a:t>viață</a:t>
            </a:r>
            <a:r>
              <a:rPr lang="en-US" dirty="0"/>
              <a:t>” </a:t>
            </a:r>
            <a:r>
              <a:rPr lang="en-US" dirty="0" err="1"/>
              <a:t>și</a:t>
            </a:r>
            <a:r>
              <a:rPr lang="en-US" dirty="0"/>
              <a:t> </a:t>
            </a:r>
            <a:r>
              <a:rPr lang="en-US" dirty="0" err="1"/>
              <a:t>sufixul</a:t>
            </a:r>
            <a:r>
              <a:rPr lang="en-US" dirty="0"/>
              <a:t> -</a:t>
            </a:r>
            <a:r>
              <a:rPr lang="el-GR" dirty="0"/>
              <a:t>λογία, -</a:t>
            </a:r>
            <a:r>
              <a:rPr lang="en-US" dirty="0"/>
              <a:t>logia, „</a:t>
            </a:r>
            <a:r>
              <a:rPr lang="en-US" dirty="0" err="1"/>
              <a:t>studiu</a:t>
            </a:r>
            <a:r>
              <a:rPr lang="en-US" dirty="0"/>
              <a:t> al”. </a:t>
            </a:r>
          </a:p>
          <a:p>
            <a:r>
              <a:rPr lang="en-US" dirty="0" err="1"/>
              <a:t>Biologia</a:t>
            </a:r>
            <a:r>
              <a:rPr lang="en-US" dirty="0"/>
              <a:t> </a:t>
            </a:r>
            <a:r>
              <a:rPr lang="en-US" dirty="0" err="1"/>
              <a:t>este</a:t>
            </a:r>
            <a:r>
              <a:rPr lang="en-US" dirty="0"/>
              <a:t> </a:t>
            </a:r>
            <a:r>
              <a:rPr lang="en-US" dirty="0" err="1"/>
              <a:t>știința</a:t>
            </a:r>
            <a:r>
              <a:rPr lang="en-US" dirty="0"/>
              <a:t> </a:t>
            </a:r>
            <a:r>
              <a:rPr lang="en-US" dirty="0" err="1"/>
              <a:t>naturală</a:t>
            </a:r>
            <a:r>
              <a:rPr lang="en-US" dirty="0"/>
              <a:t> care </a:t>
            </a:r>
            <a:r>
              <a:rPr lang="en-US" dirty="0" err="1"/>
              <a:t>studiază</a:t>
            </a:r>
            <a:r>
              <a:rPr lang="en-US" dirty="0"/>
              <a:t> </a:t>
            </a:r>
            <a:r>
              <a:rPr lang="en-US" dirty="0" err="1"/>
              <a:t>viața</a:t>
            </a:r>
            <a:r>
              <a:rPr lang="en-US" dirty="0"/>
              <a:t> </a:t>
            </a:r>
            <a:r>
              <a:rPr lang="en-US" dirty="0" err="1"/>
              <a:t>și</a:t>
            </a:r>
            <a:r>
              <a:rPr lang="en-US" dirty="0"/>
              <a:t> </a:t>
            </a:r>
            <a:r>
              <a:rPr lang="en-US" dirty="0" err="1"/>
              <a:t>organismele</a:t>
            </a:r>
            <a:r>
              <a:rPr lang="en-US" dirty="0"/>
              <a:t> vii, </a:t>
            </a:r>
            <a:r>
              <a:rPr lang="en-US" dirty="0" err="1"/>
              <a:t>inclusiv</a:t>
            </a:r>
            <a:r>
              <a:rPr lang="en-US" dirty="0"/>
              <a:t> </a:t>
            </a:r>
            <a:r>
              <a:rPr lang="en-US" dirty="0" err="1"/>
              <a:t>structura</a:t>
            </a:r>
            <a:r>
              <a:rPr lang="en-US" dirty="0"/>
              <a:t> lor </a:t>
            </a:r>
            <a:r>
              <a:rPr lang="en-US" dirty="0" err="1"/>
              <a:t>fizică</a:t>
            </a:r>
            <a:r>
              <a:rPr lang="en-US" dirty="0"/>
              <a:t>, </a:t>
            </a:r>
            <a:r>
              <a:rPr lang="en-US" dirty="0" err="1"/>
              <a:t>procesele</a:t>
            </a:r>
            <a:r>
              <a:rPr lang="en-US" dirty="0"/>
              <a:t> </a:t>
            </a:r>
            <a:r>
              <a:rPr lang="en-US" dirty="0" err="1"/>
              <a:t>chimice</a:t>
            </a:r>
            <a:r>
              <a:rPr lang="en-US" dirty="0"/>
              <a:t>, </a:t>
            </a:r>
            <a:r>
              <a:rPr lang="en-US" dirty="0" err="1"/>
              <a:t>interacțiunile</a:t>
            </a:r>
            <a:r>
              <a:rPr lang="en-US" dirty="0"/>
              <a:t> </a:t>
            </a:r>
            <a:r>
              <a:rPr lang="en-US" dirty="0" err="1"/>
              <a:t>moleculare</a:t>
            </a:r>
            <a:r>
              <a:rPr lang="en-US" dirty="0"/>
              <a:t>, </a:t>
            </a:r>
            <a:r>
              <a:rPr lang="en-US" dirty="0" err="1"/>
              <a:t>mecanismele</a:t>
            </a:r>
            <a:r>
              <a:rPr lang="en-US" dirty="0"/>
              <a:t> </a:t>
            </a:r>
            <a:r>
              <a:rPr lang="en-US" dirty="0" err="1"/>
              <a:t>fiziologice</a:t>
            </a:r>
            <a:r>
              <a:rPr lang="en-US" dirty="0"/>
              <a:t>, </a:t>
            </a:r>
            <a:r>
              <a:rPr lang="en-US" dirty="0" err="1"/>
              <a:t>dezvoltarea</a:t>
            </a:r>
            <a:r>
              <a:rPr lang="en-US" dirty="0"/>
              <a:t> </a:t>
            </a:r>
            <a:r>
              <a:rPr lang="en-US" dirty="0" err="1"/>
              <a:t>și</a:t>
            </a:r>
            <a:r>
              <a:rPr lang="en-US" dirty="0"/>
              <a:t> </a:t>
            </a:r>
            <a:r>
              <a:rPr lang="en-US" dirty="0" err="1"/>
              <a:t>evoluția</a:t>
            </a:r>
            <a:r>
              <a:rPr lang="en-US" dirty="0"/>
              <a:t>.</a:t>
            </a:r>
          </a:p>
          <a:p>
            <a:r>
              <a:rPr lang="en-US" dirty="0" err="1"/>
              <a:t>În</a:t>
            </a:r>
            <a:r>
              <a:rPr lang="en-US" dirty="0"/>
              <a:t> </a:t>
            </a:r>
            <a:r>
              <a:rPr lang="en-US" dirty="0" err="1"/>
              <a:t>ciuda</a:t>
            </a:r>
            <a:r>
              <a:rPr lang="en-US" dirty="0"/>
              <a:t> </a:t>
            </a:r>
            <a:r>
              <a:rPr lang="en-US" dirty="0" err="1"/>
              <a:t>complexității</a:t>
            </a:r>
            <a:r>
              <a:rPr lang="en-US" dirty="0"/>
              <a:t> </a:t>
            </a:r>
            <a:r>
              <a:rPr lang="en-US" dirty="0" err="1"/>
              <a:t>științei</a:t>
            </a:r>
            <a:r>
              <a:rPr lang="en-US" dirty="0"/>
              <a:t>, </a:t>
            </a:r>
            <a:r>
              <a:rPr lang="en-US" dirty="0" err="1"/>
              <a:t>există</a:t>
            </a:r>
            <a:r>
              <a:rPr lang="en-US" dirty="0"/>
              <a:t> </a:t>
            </a:r>
            <a:r>
              <a:rPr lang="en-US" dirty="0" err="1"/>
              <a:t>anumite</a:t>
            </a:r>
            <a:r>
              <a:rPr lang="en-US" dirty="0"/>
              <a:t> </a:t>
            </a:r>
            <a:r>
              <a:rPr lang="en-US" dirty="0" err="1"/>
              <a:t>concepte</a:t>
            </a:r>
            <a:r>
              <a:rPr lang="en-US" dirty="0"/>
              <a:t> </a:t>
            </a:r>
            <a:r>
              <a:rPr lang="en-US" dirty="0" err="1"/>
              <a:t>unificatoare</a:t>
            </a:r>
            <a:r>
              <a:rPr lang="en-US" dirty="0"/>
              <a:t> care o </a:t>
            </a:r>
            <a:r>
              <a:rPr lang="en-US" dirty="0" err="1"/>
              <a:t>consolidează</a:t>
            </a:r>
            <a:r>
              <a:rPr lang="en-US" dirty="0"/>
              <a:t> </a:t>
            </a:r>
            <a:r>
              <a:rPr lang="en-US" dirty="0" err="1"/>
              <a:t>într</a:t>
            </a:r>
            <a:r>
              <a:rPr lang="en-US" dirty="0"/>
              <a:t>-un </a:t>
            </a:r>
            <a:r>
              <a:rPr lang="en-US" dirty="0" err="1"/>
              <a:t>singur</a:t>
            </a:r>
            <a:r>
              <a:rPr lang="en-US" dirty="0"/>
              <a:t> </a:t>
            </a:r>
            <a:r>
              <a:rPr lang="en-US" dirty="0" err="1"/>
              <a:t>domeniu</a:t>
            </a:r>
            <a:r>
              <a:rPr lang="en-US" dirty="0"/>
              <a:t> </a:t>
            </a:r>
            <a:r>
              <a:rPr lang="en-US" dirty="0" err="1"/>
              <a:t>coerent</a:t>
            </a:r>
            <a:r>
              <a:rPr lang="en-US" dirty="0"/>
              <a:t>. </a:t>
            </a:r>
          </a:p>
          <a:p>
            <a:pPr marL="0" indent="0" algn="ctr">
              <a:buNone/>
            </a:pPr>
            <a:r>
              <a:rPr lang="en-US" b="1" dirty="0" err="1"/>
              <a:t>Biologia</a:t>
            </a:r>
            <a:r>
              <a:rPr lang="en-US" b="1" dirty="0"/>
              <a:t> </a:t>
            </a:r>
            <a:r>
              <a:rPr lang="en-US" b="1" dirty="0" err="1"/>
              <a:t>recunoaște</a:t>
            </a:r>
            <a:r>
              <a:rPr lang="en-US" dirty="0"/>
              <a:t>:</a:t>
            </a:r>
          </a:p>
          <a:p>
            <a:r>
              <a:rPr lang="en-US" dirty="0"/>
              <a:t>1. </a:t>
            </a:r>
            <a:r>
              <a:rPr lang="en-US" dirty="0" err="1"/>
              <a:t>celula</a:t>
            </a:r>
            <a:r>
              <a:rPr lang="en-US" dirty="0"/>
              <a:t> ca </a:t>
            </a:r>
            <a:r>
              <a:rPr lang="en-US" dirty="0" err="1"/>
              <a:t>unitate</a:t>
            </a:r>
            <a:r>
              <a:rPr lang="en-US" dirty="0"/>
              <a:t> </a:t>
            </a:r>
            <a:r>
              <a:rPr lang="en-US" dirty="0" err="1"/>
              <a:t>fundamentală</a:t>
            </a:r>
            <a:r>
              <a:rPr lang="en-US" dirty="0"/>
              <a:t> a </a:t>
            </a:r>
            <a:r>
              <a:rPr lang="en-US" dirty="0" err="1"/>
              <a:t>vieții</a:t>
            </a:r>
            <a:endParaRPr lang="en-US" dirty="0"/>
          </a:p>
          <a:p>
            <a:r>
              <a:rPr lang="en-US" dirty="0"/>
              <a:t>2. </a:t>
            </a:r>
            <a:r>
              <a:rPr lang="en-US" dirty="0" err="1"/>
              <a:t>genele</a:t>
            </a:r>
            <a:r>
              <a:rPr lang="en-US" dirty="0"/>
              <a:t> ca </a:t>
            </a:r>
            <a:r>
              <a:rPr lang="en-US" dirty="0" err="1"/>
              <a:t>unitate</a:t>
            </a:r>
            <a:r>
              <a:rPr lang="en-US" dirty="0"/>
              <a:t> </a:t>
            </a:r>
            <a:r>
              <a:rPr lang="en-US" dirty="0" err="1"/>
              <a:t>fundamentală</a:t>
            </a:r>
            <a:r>
              <a:rPr lang="en-US" dirty="0"/>
              <a:t> a </a:t>
            </a:r>
            <a:r>
              <a:rPr lang="en-US" dirty="0" err="1"/>
              <a:t>eredității</a:t>
            </a:r>
            <a:endParaRPr lang="en-US" dirty="0"/>
          </a:p>
          <a:p>
            <a:r>
              <a:rPr lang="en-US" dirty="0"/>
              <a:t>3. </a:t>
            </a:r>
            <a:r>
              <a:rPr lang="en-US" dirty="0" err="1"/>
              <a:t>și</a:t>
            </a:r>
            <a:r>
              <a:rPr lang="en-US" dirty="0"/>
              <a:t> </a:t>
            </a:r>
            <a:r>
              <a:rPr lang="en-US" dirty="0" err="1"/>
              <a:t>evoluția</a:t>
            </a:r>
            <a:r>
              <a:rPr lang="en-US" dirty="0"/>
              <a:t> ca motor care </a:t>
            </a:r>
            <a:r>
              <a:rPr lang="en-US" dirty="0" err="1"/>
              <a:t>propulsează</a:t>
            </a:r>
            <a:r>
              <a:rPr lang="en-US" dirty="0"/>
              <a:t> </a:t>
            </a:r>
            <a:r>
              <a:rPr lang="en-US" dirty="0" err="1"/>
              <a:t>crearea</a:t>
            </a:r>
            <a:r>
              <a:rPr lang="en-US" dirty="0"/>
              <a:t> </a:t>
            </a:r>
            <a:r>
              <a:rPr lang="en-US" dirty="0" err="1"/>
              <a:t>și</a:t>
            </a:r>
            <a:r>
              <a:rPr lang="en-US" dirty="0"/>
              <a:t> </a:t>
            </a:r>
            <a:r>
              <a:rPr lang="en-US" dirty="0" err="1"/>
              <a:t>dispariția</a:t>
            </a:r>
            <a:r>
              <a:rPr lang="en-US" dirty="0"/>
              <a:t> </a:t>
            </a:r>
            <a:r>
              <a:rPr lang="en-US" dirty="0" err="1"/>
              <a:t>speciilor</a:t>
            </a:r>
            <a:r>
              <a:rPr lang="en-US" dirty="0"/>
              <a:t>.</a:t>
            </a:r>
          </a:p>
          <a:p>
            <a:r>
              <a:rPr lang="en-US" b="1" dirty="0" err="1">
                <a:solidFill>
                  <a:srgbClr val="FF0000"/>
                </a:solidFill>
              </a:rPr>
              <a:t>Organismele</a:t>
            </a:r>
            <a:r>
              <a:rPr lang="en-US" b="1" dirty="0">
                <a:solidFill>
                  <a:srgbClr val="FF0000"/>
                </a:solidFill>
              </a:rPr>
              <a:t> vii sunt </a:t>
            </a:r>
            <a:r>
              <a:rPr lang="en-US" b="1" dirty="0" err="1">
                <a:solidFill>
                  <a:srgbClr val="FF0000"/>
                </a:solidFill>
              </a:rPr>
              <a:t>sisteme</a:t>
            </a:r>
            <a:r>
              <a:rPr lang="en-US" b="1" dirty="0">
                <a:solidFill>
                  <a:srgbClr val="FF0000"/>
                </a:solidFill>
              </a:rPr>
              <a:t> </a:t>
            </a:r>
            <a:r>
              <a:rPr lang="en-US" b="1" dirty="0" err="1">
                <a:solidFill>
                  <a:srgbClr val="FF0000"/>
                </a:solidFill>
              </a:rPr>
              <a:t>deschise</a:t>
            </a:r>
            <a:r>
              <a:rPr lang="en-US" b="1" dirty="0">
                <a:solidFill>
                  <a:srgbClr val="FF0000"/>
                </a:solidFill>
              </a:rPr>
              <a:t> </a:t>
            </a:r>
            <a:r>
              <a:rPr lang="en-US" dirty="0"/>
              <a:t>care </a:t>
            </a:r>
            <a:r>
              <a:rPr lang="en-US" dirty="0" err="1"/>
              <a:t>supraviețuiesc</a:t>
            </a:r>
            <a:r>
              <a:rPr lang="en-US" dirty="0"/>
              <a:t> </a:t>
            </a:r>
            <a:r>
              <a:rPr lang="en-US" dirty="0" err="1"/>
              <a:t>prin</a:t>
            </a:r>
            <a:r>
              <a:rPr lang="en-US" dirty="0"/>
              <a:t> </a:t>
            </a:r>
            <a:r>
              <a:rPr lang="en-US" dirty="0" err="1"/>
              <a:t>transformarea</a:t>
            </a:r>
            <a:r>
              <a:rPr lang="en-US" dirty="0"/>
              <a:t> </a:t>
            </a:r>
            <a:r>
              <a:rPr lang="en-US" dirty="0" err="1"/>
              <a:t>energiei</a:t>
            </a:r>
            <a:r>
              <a:rPr lang="en-US" dirty="0"/>
              <a:t> </a:t>
            </a:r>
            <a:r>
              <a:rPr lang="en-US" dirty="0" err="1"/>
              <a:t>și</a:t>
            </a:r>
            <a:r>
              <a:rPr lang="en-US" dirty="0"/>
              <a:t> </a:t>
            </a:r>
            <a:r>
              <a:rPr lang="en-US" dirty="0" err="1"/>
              <a:t>scăderea</a:t>
            </a:r>
            <a:r>
              <a:rPr lang="en-US" dirty="0"/>
              <a:t> </a:t>
            </a:r>
            <a:r>
              <a:rPr lang="en-US" dirty="0" err="1"/>
              <a:t>entropiei</a:t>
            </a:r>
            <a:r>
              <a:rPr lang="en-US" dirty="0"/>
              <a:t> lor locale (</a:t>
            </a:r>
            <a:r>
              <a:rPr lang="en-US" dirty="0" err="1"/>
              <a:t>creând</a:t>
            </a:r>
            <a:r>
              <a:rPr lang="en-US" dirty="0"/>
              <a:t> </a:t>
            </a:r>
            <a:r>
              <a:rPr lang="en-US" dirty="0" err="1"/>
              <a:t>ordine</a:t>
            </a:r>
            <a:r>
              <a:rPr lang="en-US" dirty="0"/>
              <a:t>) </a:t>
            </a:r>
            <a:r>
              <a:rPr lang="en-US" dirty="0" err="1"/>
              <a:t>pentru</a:t>
            </a:r>
            <a:r>
              <a:rPr lang="en-US" dirty="0"/>
              <a:t> a </a:t>
            </a:r>
            <a:r>
              <a:rPr lang="en-US" dirty="0" err="1"/>
              <a:t>menține</a:t>
            </a:r>
            <a:r>
              <a:rPr lang="en-US" dirty="0"/>
              <a:t> o </a:t>
            </a:r>
            <a:r>
              <a:rPr lang="en-US" dirty="0" err="1"/>
              <a:t>condiție</a:t>
            </a:r>
            <a:r>
              <a:rPr lang="en-US" dirty="0"/>
              <a:t> </a:t>
            </a:r>
            <a:r>
              <a:rPr lang="en-US" dirty="0" err="1"/>
              <a:t>stabilă</a:t>
            </a:r>
            <a:r>
              <a:rPr lang="en-US" dirty="0"/>
              <a:t> </a:t>
            </a:r>
            <a:r>
              <a:rPr lang="en-US" dirty="0" err="1"/>
              <a:t>și</a:t>
            </a:r>
            <a:r>
              <a:rPr lang="en-US" dirty="0"/>
              <a:t> </a:t>
            </a:r>
            <a:r>
              <a:rPr lang="en-US" dirty="0" err="1"/>
              <a:t>vitală</a:t>
            </a:r>
            <a:r>
              <a:rPr lang="en-US" dirty="0"/>
              <a:t> </a:t>
            </a:r>
            <a:r>
              <a:rPr lang="en-US" dirty="0" err="1"/>
              <a:t>definită</a:t>
            </a:r>
            <a:r>
              <a:rPr lang="en-US" dirty="0"/>
              <a:t> ca </a:t>
            </a:r>
            <a:r>
              <a:rPr lang="en-US" dirty="0" err="1"/>
              <a:t>homeostazie</a:t>
            </a:r>
            <a:r>
              <a:rPr lang="en-US" dirty="0"/>
              <a:t> (</a:t>
            </a:r>
            <a:r>
              <a:rPr lang="en-US" dirty="0" err="1"/>
              <a:t>poate</a:t>
            </a:r>
            <a:r>
              <a:rPr lang="en-US" dirty="0"/>
              <a:t> fi </a:t>
            </a:r>
            <a:r>
              <a:rPr lang="en-US" dirty="0" err="1"/>
              <a:t>văzută</a:t>
            </a:r>
            <a:r>
              <a:rPr lang="en-US" dirty="0"/>
              <a:t> ca un </a:t>
            </a:r>
            <a:r>
              <a:rPr lang="en-US" dirty="0" err="1"/>
              <a:t>fel</a:t>
            </a:r>
            <a:r>
              <a:rPr lang="en-US" dirty="0"/>
              <a:t> de </a:t>
            </a:r>
            <a:r>
              <a:rPr lang="en-US" dirty="0" err="1"/>
              <a:t>ordine</a:t>
            </a:r>
            <a:r>
              <a:rPr lang="en-US" dirty="0"/>
              <a:t>, un </a:t>
            </a:r>
            <a:r>
              <a:rPr lang="en-US" dirty="0" err="1"/>
              <a:t>potențial</a:t>
            </a:r>
            <a:r>
              <a:rPr lang="en-US" dirty="0"/>
              <a:t>).</a:t>
            </a:r>
          </a:p>
          <a:p>
            <a:r>
              <a:rPr lang="en-US" dirty="0" err="1">
                <a:highlight>
                  <a:srgbClr val="FFFF00"/>
                </a:highlight>
              </a:rPr>
              <a:t>Biologie</a:t>
            </a:r>
            <a:r>
              <a:rPr lang="en-US" dirty="0">
                <a:highlight>
                  <a:srgbClr val="FFFF00"/>
                </a:highlight>
              </a:rPr>
              <a:t>: </a:t>
            </a:r>
            <a:r>
              <a:rPr lang="en-US" dirty="0" err="1"/>
              <a:t>cunoașterea</a:t>
            </a:r>
            <a:r>
              <a:rPr lang="en-US" dirty="0"/>
              <a:t> </a:t>
            </a:r>
            <a:r>
              <a:rPr lang="en-US" dirty="0" err="1"/>
              <a:t>organismelor</a:t>
            </a:r>
            <a:r>
              <a:rPr lang="en-US" dirty="0"/>
              <a:t> (vii) </a:t>
            </a:r>
            <a:r>
              <a:rPr lang="en-US" dirty="0" err="1"/>
              <a:t>și</a:t>
            </a:r>
            <a:r>
              <a:rPr lang="en-US" dirty="0"/>
              <a:t> a </a:t>
            </a:r>
            <a:r>
              <a:rPr lang="en-US" dirty="0" err="1"/>
              <a:t>vieții</a:t>
            </a:r>
            <a:r>
              <a:rPr lang="en-US" dirty="0"/>
              <a:t> lor</a:t>
            </a:r>
          </a:p>
          <a:p>
            <a:r>
              <a:rPr lang="en-US" dirty="0" err="1">
                <a:highlight>
                  <a:srgbClr val="FFFF00"/>
                </a:highlight>
              </a:rPr>
              <a:t>Viața</a:t>
            </a:r>
            <a:r>
              <a:rPr lang="en-US" dirty="0"/>
              <a:t>: </a:t>
            </a:r>
            <a:r>
              <a:rPr lang="en-US" dirty="0" err="1"/>
              <a:t>utilizarea</a:t>
            </a:r>
            <a:r>
              <a:rPr lang="en-US" dirty="0"/>
              <a:t> </a:t>
            </a:r>
            <a:r>
              <a:rPr lang="en-US" dirty="0" err="1"/>
              <a:t>energiei</a:t>
            </a:r>
            <a:r>
              <a:rPr lang="en-US" dirty="0"/>
              <a:t> </a:t>
            </a:r>
            <a:r>
              <a:rPr lang="en-US" dirty="0" err="1"/>
              <a:t>pentru</a:t>
            </a:r>
            <a:r>
              <a:rPr lang="en-US" dirty="0"/>
              <a:t> </a:t>
            </a:r>
            <a:r>
              <a:rPr lang="en-US" dirty="0" err="1"/>
              <a:t>supraviețuire</a:t>
            </a:r>
            <a:r>
              <a:rPr lang="en-US" dirty="0"/>
              <a:t> (</a:t>
            </a:r>
            <a:r>
              <a:rPr lang="en-US" dirty="0" err="1"/>
              <a:t>și</a:t>
            </a:r>
            <a:r>
              <a:rPr lang="en-US" dirty="0"/>
              <a:t> </a:t>
            </a:r>
            <a:r>
              <a:rPr lang="en-US" dirty="0" err="1"/>
              <a:t>evoluție</a:t>
            </a:r>
            <a:r>
              <a:rPr lang="en-US" dirty="0"/>
              <a:t>)</a:t>
            </a:r>
            <a:endParaRPr lang="en-US" b="1" dirty="0">
              <a:highlight>
                <a:srgbClr val="FFFF00"/>
              </a:highlight>
            </a:endParaRPr>
          </a:p>
        </p:txBody>
      </p:sp>
    </p:spTree>
    <p:extLst>
      <p:ext uri="{BB962C8B-B14F-4D97-AF65-F5344CB8AC3E}">
        <p14:creationId xmlns:p14="http://schemas.microsoft.com/office/powerpoint/2010/main" val="2990286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2911DD4-FFE8-6F2F-2E08-00EC13182237}"/>
              </a:ext>
            </a:extLst>
          </p:cNvPr>
          <p:cNvSpPr>
            <a:spLocks noGrp="1"/>
          </p:cNvSpPr>
          <p:nvPr>
            <p:ph type="title"/>
          </p:nvPr>
        </p:nvSpPr>
        <p:spPr/>
        <p:txBody>
          <a:bodyPr/>
          <a:lstStyle/>
          <a:p>
            <a:pPr algn="ctr"/>
            <a:r>
              <a:rPr lang="en-US" b="1" dirty="0"/>
              <a:t>BIOPHYSICS</a:t>
            </a:r>
          </a:p>
        </p:txBody>
      </p:sp>
      <p:sp>
        <p:nvSpPr>
          <p:cNvPr id="3" name="Substituent conținut 2">
            <a:extLst>
              <a:ext uri="{FF2B5EF4-FFF2-40B4-BE49-F238E27FC236}">
                <a16:creationId xmlns:a16="http://schemas.microsoft.com/office/drawing/2014/main" id="{40FBE4BD-AE76-6C22-7698-FFF7D7BF97B7}"/>
              </a:ext>
            </a:extLst>
          </p:cNvPr>
          <p:cNvSpPr>
            <a:spLocks noGrp="1"/>
          </p:cNvSpPr>
          <p:nvPr>
            <p:ph idx="1"/>
          </p:nvPr>
        </p:nvSpPr>
        <p:spPr/>
        <p:txBody>
          <a:bodyPr/>
          <a:lstStyle/>
          <a:p>
            <a:r>
              <a:rPr lang="en-US" b="1" dirty="0"/>
              <a:t>- </a:t>
            </a:r>
            <a:r>
              <a:rPr lang="en-US" b="1" dirty="0" err="1">
                <a:solidFill>
                  <a:srgbClr val="FF0000"/>
                </a:solidFill>
              </a:rPr>
              <a:t>Interdisciplinară</a:t>
            </a:r>
            <a:r>
              <a:rPr lang="en-US" b="1" dirty="0"/>
              <a:t>: </a:t>
            </a:r>
            <a:r>
              <a:rPr lang="en-US" b="1" dirty="0" err="1"/>
              <a:t>aplică</a:t>
            </a:r>
            <a:r>
              <a:rPr lang="en-US" b="1" dirty="0"/>
              <a:t> </a:t>
            </a:r>
            <a:r>
              <a:rPr lang="en-US" b="1" dirty="0" err="1"/>
              <a:t>abordările</a:t>
            </a:r>
            <a:r>
              <a:rPr lang="en-US" b="1" dirty="0"/>
              <a:t> </a:t>
            </a:r>
            <a:r>
              <a:rPr lang="en-US" b="1" dirty="0" err="1"/>
              <a:t>și</a:t>
            </a:r>
            <a:r>
              <a:rPr lang="en-US" b="1" dirty="0"/>
              <a:t> </a:t>
            </a:r>
            <a:r>
              <a:rPr lang="en-US" b="1" dirty="0" err="1"/>
              <a:t>metodele</a:t>
            </a:r>
            <a:r>
              <a:rPr lang="en-US" b="1" dirty="0"/>
              <a:t> </a:t>
            </a:r>
            <a:r>
              <a:rPr lang="en-US" b="1" dirty="0" err="1"/>
              <a:t>fizicii</a:t>
            </a:r>
            <a:r>
              <a:rPr lang="en-US" b="1" dirty="0"/>
              <a:t> </a:t>
            </a:r>
            <a:r>
              <a:rPr lang="en-US" b="1" dirty="0" err="1"/>
              <a:t>pentru</a:t>
            </a:r>
            <a:r>
              <a:rPr lang="en-US" b="1" dirty="0"/>
              <a:t> a studia </a:t>
            </a:r>
            <a:r>
              <a:rPr lang="en-US" b="1" dirty="0" err="1"/>
              <a:t>sistemele</a:t>
            </a:r>
            <a:r>
              <a:rPr lang="en-US" b="1" dirty="0"/>
              <a:t> </a:t>
            </a:r>
            <a:r>
              <a:rPr lang="en-US" b="1" dirty="0" err="1"/>
              <a:t>biologice</a:t>
            </a:r>
            <a:r>
              <a:rPr lang="en-US" b="1" dirty="0"/>
              <a:t>.</a:t>
            </a:r>
          </a:p>
          <a:p>
            <a:r>
              <a:rPr lang="en-US" b="1" dirty="0"/>
              <a:t>- </a:t>
            </a:r>
            <a:r>
              <a:rPr lang="en-US" b="1" dirty="0" err="1">
                <a:solidFill>
                  <a:srgbClr val="FF0000"/>
                </a:solidFill>
              </a:rPr>
              <a:t>Multiscală</a:t>
            </a:r>
            <a:r>
              <a:rPr lang="en-US" b="1" dirty="0">
                <a:solidFill>
                  <a:srgbClr val="FF0000"/>
                </a:solidFill>
              </a:rPr>
              <a:t>:</a:t>
            </a:r>
            <a:r>
              <a:rPr lang="en-US" b="1" dirty="0"/>
              <a:t> </a:t>
            </a:r>
            <a:r>
              <a:rPr lang="en-US" b="1" dirty="0" err="1"/>
              <a:t>acoperă</a:t>
            </a:r>
            <a:r>
              <a:rPr lang="en-US" b="1" dirty="0"/>
              <a:t> </a:t>
            </a:r>
            <a:r>
              <a:rPr lang="en-US" b="1" dirty="0" err="1"/>
              <a:t>toate</a:t>
            </a:r>
            <a:r>
              <a:rPr lang="en-US" b="1" dirty="0"/>
              <a:t> </a:t>
            </a:r>
            <a:r>
              <a:rPr lang="en-US" b="1" dirty="0" err="1"/>
              <a:t>scalele</a:t>
            </a:r>
            <a:r>
              <a:rPr lang="en-US" b="1" dirty="0"/>
              <a:t> de </a:t>
            </a:r>
            <a:r>
              <a:rPr lang="en-US" b="1" dirty="0" err="1"/>
              <a:t>organizare</a:t>
            </a:r>
            <a:r>
              <a:rPr lang="en-US" b="1" dirty="0"/>
              <a:t> </a:t>
            </a:r>
            <a:r>
              <a:rPr lang="en-US" b="1" dirty="0" err="1"/>
              <a:t>biologică</a:t>
            </a:r>
            <a:r>
              <a:rPr lang="en-US" b="1" dirty="0"/>
              <a:t>, de la molecule la </a:t>
            </a:r>
            <a:r>
              <a:rPr lang="en-US" b="1" dirty="0" err="1"/>
              <a:t>celule</a:t>
            </a:r>
            <a:r>
              <a:rPr lang="en-US" b="1" dirty="0"/>
              <a:t>, </a:t>
            </a:r>
            <a:r>
              <a:rPr lang="en-US" b="1" dirty="0" err="1"/>
              <a:t>țesuturi</a:t>
            </a:r>
            <a:r>
              <a:rPr lang="en-US" b="1" dirty="0"/>
              <a:t>, </a:t>
            </a:r>
            <a:r>
              <a:rPr lang="en-US" b="1" dirty="0" err="1"/>
              <a:t>organe</a:t>
            </a:r>
            <a:r>
              <a:rPr lang="en-US" b="1" dirty="0"/>
              <a:t>, </a:t>
            </a:r>
            <a:r>
              <a:rPr lang="en-US" b="1" dirty="0" err="1"/>
              <a:t>organisme</a:t>
            </a:r>
            <a:r>
              <a:rPr lang="en-US" b="1" dirty="0"/>
              <a:t> </a:t>
            </a:r>
            <a:r>
              <a:rPr lang="en-US" b="1" dirty="0" err="1"/>
              <a:t>și</a:t>
            </a:r>
            <a:r>
              <a:rPr lang="en-US" b="1" dirty="0"/>
              <a:t> </a:t>
            </a:r>
            <a:r>
              <a:rPr lang="en-US" b="1" dirty="0" err="1"/>
              <a:t>populații</a:t>
            </a:r>
            <a:r>
              <a:rPr lang="en-US" b="1" dirty="0"/>
              <a:t>.</a:t>
            </a:r>
          </a:p>
          <a:p>
            <a:r>
              <a:rPr lang="en-US" b="1" dirty="0"/>
              <a:t>- </a:t>
            </a:r>
            <a:r>
              <a:rPr lang="en-US" b="1" dirty="0" err="1">
                <a:solidFill>
                  <a:srgbClr val="FF0000"/>
                </a:solidFill>
              </a:rPr>
              <a:t>Multidisciplinară</a:t>
            </a:r>
            <a:r>
              <a:rPr lang="en-US" b="1" dirty="0">
                <a:solidFill>
                  <a:srgbClr val="FF0000"/>
                </a:solidFill>
              </a:rPr>
              <a:t>:</a:t>
            </a:r>
            <a:r>
              <a:rPr lang="en-US" b="1" dirty="0"/>
              <a:t> </a:t>
            </a:r>
            <a:r>
              <a:rPr lang="en-US" b="1" dirty="0" err="1"/>
              <a:t>Cercetarea</a:t>
            </a:r>
            <a:r>
              <a:rPr lang="en-US" b="1" dirty="0"/>
              <a:t> </a:t>
            </a:r>
            <a:r>
              <a:rPr lang="en-US" b="1" dirty="0" err="1"/>
              <a:t>biofizică</a:t>
            </a:r>
            <a:r>
              <a:rPr lang="en-US" b="1" dirty="0"/>
              <a:t> se </a:t>
            </a:r>
            <a:r>
              <a:rPr lang="en-US" b="1" dirty="0" err="1"/>
              <a:t>suprapune</a:t>
            </a:r>
            <a:r>
              <a:rPr lang="en-US" b="1" dirty="0"/>
              <a:t> </a:t>
            </a:r>
            <a:r>
              <a:rPr lang="en-US" b="1" dirty="0" err="1"/>
              <a:t>semnificativ</a:t>
            </a:r>
            <a:r>
              <a:rPr lang="en-US" b="1" dirty="0"/>
              <a:t> cu </a:t>
            </a:r>
            <a:r>
              <a:rPr lang="en-US" b="1" dirty="0" err="1"/>
              <a:t>biochimia</a:t>
            </a:r>
            <a:r>
              <a:rPr lang="en-US" b="1" dirty="0"/>
              <a:t>, </a:t>
            </a:r>
            <a:r>
              <a:rPr lang="en-US" b="1" dirty="0" err="1"/>
              <a:t>biologia</a:t>
            </a:r>
            <a:r>
              <a:rPr lang="en-US" b="1" dirty="0"/>
              <a:t> </a:t>
            </a:r>
            <a:r>
              <a:rPr lang="en-US" b="1" dirty="0" err="1"/>
              <a:t>moleculară</a:t>
            </a:r>
            <a:r>
              <a:rPr lang="en-US" b="1" dirty="0"/>
              <a:t>, </a:t>
            </a:r>
            <a:r>
              <a:rPr lang="en-US" b="1" dirty="0" err="1"/>
              <a:t>chimia</a:t>
            </a:r>
            <a:r>
              <a:rPr lang="en-US" b="1" dirty="0"/>
              <a:t> </a:t>
            </a:r>
            <a:r>
              <a:rPr lang="en-US" b="1" dirty="0" err="1"/>
              <a:t>fizică</a:t>
            </a:r>
            <a:r>
              <a:rPr lang="en-US" b="1" dirty="0"/>
              <a:t>, </a:t>
            </a:r>
            <a:r>
              <a:rPr lang="en-US" b="1" dirty="0" err="1"/>
              <a:t>fiziologia</a:t>
            </a:r>
            <a:r>
              <a:rPr lang="en-US" b="1" dirty="0"/>
              <a:t>, </a:t>
            </a:r>
            <a:r>
              <a:rPr lang="en-US" b="1" dirty="0" err="1"/>
              <a:t>nanotehnologia</a:t>
            </a:r>
            <a:r>
              <a:rPr lang="en-US" b="1" dirty="0"/>
              <a:t>, </a:t>
            </a:r>
            <a:r>
              <a:rPr lang="en-US" b="1" dirty="0" err="1"/>
              <a:t>bioingineria</a:t>
            </a:r>
            <a:r>
              <a:rPr lang="en-US" b="1" dirty="0"/>
              <a:t>, </a:t>
            </a:r>
            <a:r>
              <a:rPr lang="en-US" b="1" dirty="0" err="1"/>
              <a:t>biologia</a:t>
            </a:r>
            <a:r>
              <a:rPr lang="en-US" b="1" dirty="0"/>
              <a:t> </a:t>
            </a:r>
            <a:r>
              <a:rPr lang="en-US" b="1" dirty="0" err="1"/>
              <a:t>computațională</a:t>
            </a:r>
            <a:r>
              <a:rPr lang="en-US" b="1" dirty="0"/>
              <a:t>, </a:t>
            </a:r>
            <a:r>
              <a:rPr lang="en-US" b="1" dirty="0" err="1"/>
              <a:t>biomecanica</a:t>
            </a:r>
            <a:r>
              <a:rPr lang="en-US" b="1" dirty="0"/>
              <a:t> </a:t>
            </a:r>
            <a:r>
              <a:rPr lang="en-US" b="1" dirty="0" err="1"/>
              <a:t>și</a:t>
            </a:r>
            <a:r>
              <a:rPr lang="en-US" b="1" dirty="0"/>
              <a:t> </a:t>
            </a:r>
            <a:r>
              <a:rPr lang="en-US" b="1" dirty="0" err="1"/>
              <a:t>biologia</a:t>
            </a:r>
            <a:r>
              <a:rPr lang="en-US" b="1" dirty="0"/>
              <a:t> </a:t>
            </a:r>
            <a:r>
              <a:rPr lang="en-US" b="1" dirty="0" err="1"/>
              <a:t>sistemelor</a:t>
            </a:r>
            <a:r>
              <a:rPr lang="en-US" b="1" dirty="0"/>
              <a:t>.</a:t>
            </a:r>
          </a:p>
          <a:p>
            <a:r>
              <a:rPr lang="en-US" b="1" dirty="0">
                <a:highlight>
                  <a:srgbClr val="FFFF00"/>
                </a:highlight>
              </a:rPr>
              <a:t>Biophysics: the physics of biological systems</a:t>
            </a:r>
          </a:p>
        </p:txBody>
      </p:sp>
    </p:spTree>
    <p:extLst>
      <p:ext uri="{BB962C8B-B14F-4D97-AF65-F5344CB8AC3E}">
        <p14:creationId xmlns:p14="http://schemas.microsoft.com/office/powerpoint/2010/main" val="2184017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2F9DA69-EB49-E29B-FFF9-74072DC4BA83}"/>
              </a:ext>
            </a:extLst>
          </p:cNvPr>
          <p:cNvSpPr>
            <a:spLocks noGrp="1"/>
          </p:cNvSpPr>
          <p:nvPr>
            <p:ph type="title"/>
          </p:nvPr>
        </p:nvSpPr>
        <p:spPr/>
        <p:txBody>
          <a:bodyPr/>
          <a:lstStyle/>
          <a:p>
            <a:pPr algn="ctr"/>
            <a:r>
              <a:rPr lang="en-US" b="1" dirty="0"/>
              <a:t>Why biophysics?</a:t>
            </a:r>
          </a:p>
        </p:txBody>
      </p:sp>
      <p:sp>
        <p:nvSpPr>
          <p:cNvPr id="3" name="Substituent conținut 2">
            <a:extLst>
              <a:ext uri="{FF2B5EF4-FFF2-40B4-BE49-F238E27FC236}">
                <a16:creationId xmlns:a16="http://schemas.microsoft.com/office/drawing/2014/main" id="{40719354-9749-23F8-912B-18012103AFE7}"/>
              </a:ext>
            </a:extLst>
          </p:cNvPr>
          <p:cNvSpPr>
            <a:spLocks noGrp="1"/>
          </p:cNvSpPr>
          <p:nvPr>
            <p:ph idx="1"/>
          </p:nvPr>
        </p:nvSpPr>
        <p:spPr>
          <a:xfrm>
            <a:off x="838200" y="1504950"/>
            <a:ext cx="10839450" cy="5138445"/>
          </a:xfrm>
        </p:spPr>
        <p:txBody>
          <a:bodyPr>
            <a:normAutofit fontScale="92500"/>
          </a:bodyPr>
          <a:lstStyle/>
          <a:p>
            <a:r>
              <a:rPr lang="en-US" b="1" dirty="0"/>
              <a:t>Biofizica </a:t>
            </a:r>
            <a:r>
              <a:rPr lang="en-US" b="1" dirty="0" err="1"/>
              <a:t>moleculară</a:t>
            </a:r>
            <a:r>
              <a:rPr lang="en-US" b="1" dirty="0"/>
              <a:t> </a:t>
            </a:r>
            <a:r>
              <a:rPr lang="en-US" dirty="0" err="1"/>
              <a:t>abordează</a:t>
            </a:r>
            <a:r>
              <a:rPr lang="en-US" dirty="0"/>
              <a:t> de </a:t>
            </a:r>
            <a:r>
              <a:rPr lang="en-US" dirty="0" err="1"/>
              <a:t>obicei</a:t>
            </a:r>
            <a:r>
              <a:rPr lang="en-US" dirty="0"/>
              <a:t> </a:t>
            </a:r>
            <a:r>
              <a:rPr lang="en-US" dirty="0" err="1"/>
              <a:t>întrebări</a:t>
            </a:r>
            <a:r>
              <a:rPr lang="en-US" dirty="0"/>
              <a:t> </a:t>
            </a:r>
            <a:r>
              <a:rPr lang="en-US" dirty="0" err="1"/>
              <a:t>biologice</a:t>
            </a:r>
            <a:r>
              <a:rPr lang="en-US" dirty="0"/>
              <a:t> </a:t>
            </a:r>
            <a:r>
              <a:rPr lang="en-US" dirty="0" err="1"/>
              <a:t>similare</a:t>
            </a:r>
            <a:r>
              <a:rPr lang="en-US" dirty="0"/>
              <a:t> cu </a:t>
            </a:r>
            <a:r>
              <a:rPr lang="en-US" dirty="0" err="1"/>
              <a:t>cele</a:t>
            </a:r>
            <a:r>
              <a:rPr lang="en-US" dirty="0"/>
              <a:t> din </a:t>
            </a:r>
            <a:r>
              <a:rPr lang="en-US" dirty="0" err="1"/>
              <a:t>biochimie</a:t>
            </a:r>
            <a:r>
              <a:rPr lang="en-US" dirty="0"/>
              <a:t> </a:t>
            </a:r>
            <a:r>
              <a:rPr lang="en-US" dirty="0" err="1"/>
              <a:t>și</a:t>
            </a:r>
            <a:r>
              <a:rPr lang="en-US" dirty="0"/>
              <a:t> </a:t>
            </a:r>
            <a:r>
              <a:rPr lang="en-US" dirty="0" err="1"/>
              <a:t>biologie</a:t>
            </a:r>
            <a:r>
              <a:rPr lang="en-US" dirty="0"/>
              <a:t> </a:t>
            </a:r>
            <a:r>
              <a:rPr lang="en-US" dirty="0" err="1"/>
              <a:t>moleculară</a:t>
            </a:r>
            <a:r>
              <a:rPr lang="en-US" dirty="0"/>
              <a:t>, </a:t>
            </a:r>
            <a:r>
              <a:rPr lang="en-US" dirty="0" err="1"/>
              <a:t>căutând</a:t>
            </a:r>
            <a:r>
              <a:rPr lang="en-US" dirty="0"/>
              <a:t> </a:t>
            </a:r>
            <a:r>
              <a:rPr lang="en-US" dirty="0" err="1"/>
              <a:t>să</a:t>
            </a:r>
            <a:r>
              <a:rPr lang="en-US" dirty="0"/>
              <a:t> </a:t>
            </a:r>
            <a:r>
              <a:rPr lang="en-US" dirty="0" err="1"/>
              <a:t>descopere</a:t>
            </a:r>
            <a:r>
              <a:rPr lang="en-US" dirty="0"/>
              <a:t> </a:t>
            </a:r>
            <a:r>
              <a:rPr lang="en-US" dirty="0" err="1"/>
              <a:t>fizica</a:t>
            </a:r>
            <a:r>
              <a:rPr lang="en-US" dirty="0"/>
              <a:t> din </a:t>
            </a:r>
            <a:r>
              <a:rPr lang="en-US" dirty="0" err="1"/>
              <a:t>spatele</a:t>
            </a:r>
            <a:r>
              <a:rPr lang="en-US" dirty="0"/>
              <a:t> </a:t>
            </a:r>
            <a:r>
              <a:rPr lang="en-US" dirty="0" err="1"/>
              <a:t>fenomenelor</a:t>
            </a:r>
            <a:r>
              <a:rPr lang="en-US" dirty="0"/>
              <a:t> </a:t>
            </a:r>
            <a:r>
              <a:rPr lang="en-US" dirty="0" err="1"/>
              <a:t>biomoleculare</a:t>
            </a:r>
            <a:r>
              <a:rPr lang="en-US" dirty="0"/>
              <a:t>.</a:t>
            </a:r>
          </a:p>
          <a:p>
            <a:r>
              <a:rPr lang="en-US" dirty="0" err="1"/>
              <a:t>Oamenii</a:t>
            </a:r>
            <a:r>
              <a:rPr lang="en-US" dirty="0"/>
              <a:t> de </a:t>
            </a:r>
            <a:r>
              <a:rPr lang="en-US" dirty="0" err="1"/>
              <a:t>știință</a:t>
            </a:r>
            <a:r>
              <a:rPr lang="en-US" dirty="0"/>
              <a:t> din </a:t>
            </a:r>
            <a:r>
              <a:rPr lang="en-US" dirty="0" err="1"/>
              <a:t>acest</a:t>
            </a:r>
            <a:r>
              <a:rPr lang="en-US" dirty="0"/>
              <a:t> </a:t>
            </a:r>
            <a:r>
              <a:rPr lang="en-US" dirty="0" err="1"/>
              <a:t>domeniu</a:t>
            </a:r>
            <a:r>
              <a:rPr lang="en-US" dirty="0"/>
              <a:t> </a:t>
            </a:r>
            <a:r>
              <a:rPr lang="en-US" dirty="0" err="1"/>
              <a:t>desfășoară</a:t>
            </a:r>
            <a:r>
              <a:rPr lang="en-US" dirty="0"/>
              <a:t> </a:t>
            </a:r>
            <a:r>
              <a:rPr lang="en-US" dirty="0" err="1"/>
              <a:t>cercetări</a:t>
            </a:r>
            <a:r>
              <a:rPr lang="en-US" dirty="0"/>
              <a:t> care se </a:t>
            </a:r>
            <a:r>
              <a:rPr lang="en-US" dirty="0" err="1"/>
              <a:t>ocupă</a:t>
            </a:r>
            <a:r>
              <a:rPr lang="en-US" dirty="0"/>
              <a:t> de </a:t>
            </a:r>
            <a:r>
              <a:rPr lang="en-US" dirty="0" err="1"/>
              <a:t>înțelegerea</a:t>
            </a:r>
            <a:r>
              <a:rPr lang="en-US" dirty="0"/>
              <a:t> </a:t>
            </a:r>
            <a:r>
              <a:rPr lang="en-US" dirty="0" err="1"/>
              <a:t>interacțiunilor</a:t>
            </a:r>
            <a:r>
              <a:rPr lang="en-US" dirty="0"/>
              <a:t> </a:t>
            </a:r>
            <a:r>
              <a:rPr lang="en-US" dirty="0" err="1"/>
              <a:t>dintre</a:t>
            </a:r>
            <a:r>
              <a:rPr lang="en-US" dirty="0"/>
              <a:t> </a:t>
            </a:r>
            <a:r>
              <a:rPr lang="en-US" dirty="0" err="1"/>
              <a:t>diferitele</a:t>
            </a:r>
            <a:r>
              <a:rPr lang="en-US" dirty="0"/>
              <a:t> </a:t>
            </a:r>
            <a:r>
              <a:rPr lang="en-US" dirty="0" err="1"/>
              <a:t>sisteme</a:t>
            </a:r>
            <a:r>
              <a:rPr lang="en-US" dirty="0"/>
              <a:t> ale </a:t>
            </a:r>
            <a:r>
              <a:rPr lang="en-US" dirty="0" err="1"/>
              <a:t>unei</a:t>
            </a:r>
            <a:r>
              <a:rPr lang="en-US" dirty="0"/>
              <a:t> </a:t>
            </a:r>
            <a:r>
              <a:rPr lang="en-US" dirty="0" err="1"/>
              <a:t>celule</a:t>
            </a:r>
            <a:r>
              <a:rPr lang="en-US" dirty="0"/>
              <a:t>, </a:t>
            </a:r>
            <a:r>
              <a:rPr lang="en-US" dirty="0" err="1"/>
              <a:t>inclusiv</a:t>
            </a:r>
            <a:r>
              <a:rPr lang="en-US" dirty="0"/>
              <a:t> </a:t>
            </a:r>
            <a:r>
              <a:rPr lang="en-US" dirty="0" err="1"/>
              <a:t>interacțiunile</a:t>
            </a:r>
            <a:r>
              <a:rPr lang="en-US" dirty="0"/>
              <a:t> </a:t>
            </a:r>
            <a:r>
              <a:rPr lang="en-US" dirty="0" err="1"/>
              <a:t>dintre</a:t>
            </a:r>
            <a:r>
              <a:rPr lang="en-US" dirty="0"/>
              <a:t> ADN, ARN </a:t>
            </a:r>
            <a:r>
              <a:rPr lang="en-US" dirty="0" err="1"/>
              <a:t>și</a:t>
            </a:r>
            <a:r>
              <a:rPr lang="en-US" dirty="0"/>
              <a:t> </a:t>
            </a:r>
            <a:r>
              <a:rPr lang="en-US" dirty="0" err="1"/>
              <a:t>biosinteza</a:t>
            </a:r>
            <a:r>
              <a:rPr lang="en-US" dirty="0"/>
              <a:t> </a:t>
            </a:r>
            <a:r>
              <a:rPr lang="en-US" dirty="0" err="1"/>
              <a:t>proteinelor</a:t>
            </a:r>
            <a:r>
              <a:rPr lang="en-US" dirty="0"/>
              <a:t>, precum </a:t>
            </a:r>
            <a:r>
              <a:rPr lang="en-US" dirty="0" err="1"/>
              <a:t>și</a:t>
            </a:r>
            <a:r>
              <a:rPr lang="en-US" dirty="0"/>
              <a:t> </a:t>
            </a:r>
            <a:r>
              <a:rPr lang="en-US" dirty="0" err="1"/>
              <a:t>modul</a:t>
            </a:r>
            <a:r>
              <a:rPr lang="en-US" dirty="0"/>
              <a:t> </a:t>
            </a:r>
            <a:r>
              <a:rPr lang="en-US" dirty="0" err="1"/>
              <a:t>în</a:t>
            </a:r>
            <a:r>
              <a:rPr lang="en-US" dirty="0"/>
              <a:t> care </a:t>
            </a:r>
            <a:r>
              <a:rPr lang="en-US" dirty="0" err="1"/>
              <a:t>aceste</a:t>
            </a:r>
            <a:r>
              <a:rPr lang="en-US" dirty="0"/>
              <a:t> </a:t>
            </a:r>
            <a:r>
              <a:rPr lang="en-US" dirty="0" err="1"/>
              <a:t>interacțiuni</a:t>
            </a:r>
            <a:r>
              <a:rPr lang="en-US" dirty="0"/>
              <a:t> sunt </a:t>
            </a:r>
            <a:r>
              <a:rPr lang="en-US" dirty="0" err="1"/>
              <a:t>reglate</a:t>
            </a:r>
            <a:r>
              <a:rPr lang="en-US" dirty="0"/>
              <a:t>:</a:t>
            </a:r>
          </a:p>
          <a:p>
            <a:r>
              <a:rPr lang="en-US" dirty="0"/>
              <a:t>1. </a:t>
            </a:r>
            <a:r>
              <a:rPr lang="en-US" dirty="0" err="1"/>
              <a:t>Înțelegerea</a:t>
            </a:r>
            <a:r>
              <a:rPr lang="en-US" dirty="0"/>
              <a:t> </a:t>
            </a:r>
            <a:r>
              <a:rPr lang="en-US" dirty="0" err="1"/>
              <a:t>structurilor</a:t>
            </a:r>
            <a:endParaRPr lang="en-US" dirty="0"/>
          </a:p>
          <a:p>
            <a:r>
              <a:rPr lang="en-US" dirty="0"/>
              <a:t>2. </a:t>
            </a:r>
            <a:r>
              <a:rPr lang="en-US" dirty="0" err="1"/>
              <a:t>Înțelegerea</a:t>
            </a:r>
            <a:r>
              <a:rPr lang="en-US" dirty="0"/>
              <a:t> </a:t>
            </a:r>
            <a:r>
              <a:rPr lang="en-US" dirty="0" err="1"/>
              <a:t>interacțiunilor</a:t>
            </a:r>
            <a:endParaRPr lang="en-US" dirty="0"/>
          </a:p>
          <a:p>
            <a:r>
              <a:rPr lang="en-US" dirty="0"/>
              <a:t>3. </a:t>
            </a:r>
            <a:r>
              <a:rPr lang="en-US" dirty="0" err="1"/>
              <a:t>Înțelegerea</a:t>
            </a:r>
            <a:r>
              <a:rPr lang="en-US" dirty="0"/>
              <a:t> </a:t>
            </a:r>
            <a:r>
              <a:rPr lang="en-US" dirty="0" err="1"/>
              <a:t>modului</a:t>
            </a:r>
            <a:r>
              <a:rPr lang="en-US" dirty="0"/>
              <a:t> </a:t>
            </a:r>
            <a:r>
              <a:rPr lang="en-US" dirty="0" err="1"/>
              <a:t>în</a:t>
            </a:r>
            <a:r>
              <a:rPr lang="en-US" dirty="0"/>
              <a:t> care </a:t>
            </a:r>
            <a:r>
              <a:rPr lang="en-US" dirty="0" err="1"/>
              <a:t>structurile</a:t>
            </a:r>
            <a:r>
              <a:rPr lang="en-US" dirty="0"/>
              <a:t> </a:t>
            </a:r>
            <a:r>
              <a:rPr lang="en-US" dirty="0" err="1"/>
              <a:t>și</a:t>
            </a:r>
            <a:r>
              <a:rPr lang="en-US" dirty="0"/>
              <a:t> </a:t>
            </a:r>
            <a:r>
              <a:rPr lang="en-US" dirty="0" err="1"/>
              <a:t>interacțiunile</a:t>
            </a:r>
            <a:r>
              <a:rPr lang="en-US" dirty="0"/>
              <a:t> sunt </a:t>
            </a:r>
            <a:r>
              <a:rPr lang="en-US" dirty="0" err="1"/>
              <a:t>reglate</a:t>
            </a:r>
            <a:endParaRPr lang="en-US" dirty="0"/>
          </a:p>
          <a:p>
            <a:pPr marL="0" indent="0">
              <a:buNone/>
            </a:pPr>
            <a:endParaRPr lang="en-US" dirty="0"/>
          </a:p>
          <a:p>
            <a:pPr marL="0" indent="0">
              <a:buNone/>
            </a:pPr>
            <a:r>
              <a:rPr lang="en-US" dirty="0"/>
              <a:t>O mare </a:t>
            </a:r>
            <a:r>
              <a:rPr lang="en-US" dirty="0" err="1"/>
              <a:t>varietate</a:t>
            </a:r>
            <a:r>
              <a:rPr lang="en-US" dirty="0"/>
              <a:t> de </a:t>
            </a:r>
            <a:r>
              <a:rPr lang="en-US" dirty="0" err="1"/>
              <a:t>tehnici</a:t>
            </a:r>
            <a:r>
              <a:rPr lang="en-US" dirty="0"/>
              <a:t> sunt </a:t>
            </a:r>
            <a:r>
              <a:rPr lang="en-US" dirty="0" err="1"/>
              <a:t>utilizate</a:t>
            </a:r>
            <a:r>
              <a:rPr lang="en-US" dirty="0"/>
              <a:t> </a:t>
            </a:r>
            <a:r>
              <a:rPr lang="en-US" dirty="0" err="1"/>
              <a:t>pentru</a:t>
            </a:r>
            <a:r>
              <a:rPr lang="en-US" dirty="0"/>
              <a:t> a </a:t>
            </a:r>
            <a:r>
              <a:rPr lang="en-US" dirty="0" err="1"/>
              <a:t>răspunde</a:t>
            </a:r>
            <a:r>
              <a:rPr lang="en-US" dirty="0"/>
              <a:t> la </a:t>
            </a:r>
            <a:r>
              <a:rPr lang="en-US" dirty="0" err="1"/>
              <a:t>aceste</a:t>
            </a:r>
            <a:r>
              <a:rPr lang="en-US" dirty="0"/>
              <a:t> </a:t>
            </a:r>
            <a:r>
              <a:rPr lang="en-US" dirty="0" err="1"/>
              <a:t>întrebări</a:t>
            </a:r>
            <a:endParaRPr lang="en-US" dirty="0"/>
          </a:p>
        </p:txBody>
      </p:sp>
    </p:spTree>
    <p:extLst>
      <p:ext uri="{BB962C8B-B14F-4D97-AF65-F5344CB8AC3E}">
        <p14:creationId xmlns:p14="http://schemas.microsoft.com/office/powerpoint/2010/main" val="2442167192"/>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4074</Words>
  <Application>Microsoft Office PowerPoint</Application>
  <PresentationFormat>Widescreen</PresentationFormat>
  <Paragraphs>397</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__Noto_Sans_ea5565</vt:lpstr>
      <vt:lpstr>Arial</vt:lpstr>
      <vt:lpstr>Calibri</vt:lpstr>
      <vt:lpstr>Calibri Light</vt:lpstr>
      <vt:lpstr>Open Sans</vt:lpstr>
      <vt:lpstr>Temă Office</vt:lpstr>
      <vt:lpstr>Introducere in Biofizica pentru Inginerie</vt:lpstr>
      <vt:lpstr>Bibliografia recomandată</vt:lpstr>
      <vt:lpstr>What Is Biophysics ? </vt:lpstr>
      <vt:lpstr>What's Biophysics Anyway? </vt:lpstr>
      <vt:lpstr>The Big Picture: Where Biophysics Fits In </vt:lpstr>
      <vt:lpstr>Physics</vt:lpstr>
      <vt:lpstr>BIOLOGY</vt:lpstr>
      <vt:lpstr>BIOPHYSICS</vt:lpstr>
      <vt:lpstr>Why biophysics?</vt:lpstr>
      <vt:lpstr>Learn from the science of life to </vt:lpstr>
      <vt:lpstr>Why biophysics?</vt:lpstr>
      <vt:lpstr>Why biophysics?</vt:lpstr>
      <vt:lpstr>Variations in proteins make people respond to drugs differently</vt:lpstr>
      <vt:lpstr>It described and controlled diseases of metabolism, such as diabetes. </vt:lpstr>
      <vt:lpstr>Biophysicists invented instruments for detecting, purifying, imaging, and manipulating chemicals and materials. </vt:lpstr>
      <vt:lpstr>Biophysics harnesses valorifica microorganisms to clean our water and to produce lifesaving drugs</vt:lpstr>
      <vt:lpstr>Examples of Electric Signals </vt:lpstr>
      <vt:lpstr>Cardiovascular Instrumentation </vt:lpstr>
      <vt:lpstr>Applications Of Electricity And Magnetism In Medicine </vt:lpstr>
      <vt:lpstr>Sound In Medicine </vt:lpstr>
      <vt:lpstr>Physics Of Ear And Hearing </vt:lpstr>
      <vt:lpstr>Light In Medicine </vt:lpstr>
      <vt:lpstr>Physics Of Eyes And Vision </vt:lpstr>
      <vt:lpstr>Physics Of Diagnostic X-ray </vt:lpstr>
      <vt:lpstr>Physics Of Radiation Therapy:</vt:lpstr>
      <vt:lpstr>Heat And Cold In Medicine </vt:lpstr>
      <vt:lpstr>Definition Of Measuring Process: </vt:lpstr>
      <vt:lpstr>Direct Measurement </vt:lpstr>
      <vt:lpstr>Indirect Measurement </vt:lpstr>
      <vt:lpstr>Null Measurement </vt:lpstr>
      <vt:lpstr>Electronic Measurement System </vt:lpstr>
      <vt:lpstr>Generalized Medical (Measurement Instrumentation System</vt:lpstr>
      <vt:lpstr>Generalized Medical (Measurement Instrumentation System</vt:lpstr>
      <vt:lpstr>Biomedical Instrumentation Design</vt:lpstr>
      <vt:lpstr>What is Biomedical Instrumentation?</vt:lpstr>
      <vt:lpstr>Biomedical Instrumentation Design</vt:lpstr>
      <vt:lpstr>Biomedical Instrumentation Design</vt:lpstr>
      <vt:lpstr>Biomedical Instrumentation Design</vt:lpstr>
      <vt:lpstr>Biomedical Instrumentation Design</vt:lpstr>
      <vt:lpstr>Biomedical Instrumentation Design</vt:lpstr>
      <vt:lpstr>Biomedical Instrumentation Design</vt:lpstr>
      <vt:lpstr>Biomedical Instrumentation Design</vt:lpstr>
      <vt:lpstr>Biomedical Instrumentation Design</vt:lpstr>
      <vt:lpstr>Biomedical Instrumentation Design</vt:lpstr>
      <vt:lpstr>Biomedical Instrumentation Design</vt:lpstr>
      <vt:lpstr>Biomedical Instrumentation Design</vt:lpstr>
      <vt:lpstr>Key Players: Bio Meets Physics </vt:lpstr>
      <vt:lpstr>Tools of the Trade: Biophysics Tech </vt:lpstr>
      <vt:lpstr>Hot Topics in Biophysics Research </vt:lpstr>
      <vt:lpstr>Real-World Applications </vt:lpstr>
      <vt:lpstr>Challenges and Future Directions </vt:lpstr>
      <vt:lpstr>De ce ar trebui să ne pese despre biofizica ? rec </vt:lpstr>
      <vt:lpstr>Directiile principale in biofizica</vt:lpstr>
      <vt:lpstr>Biofizica electronică, sau bioelectronica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Introducere in Biofizica pentru Inginerie</dc:title>
  <dc:creator>buzdugan artur</dc:creator>
  <cp:lastModifiedBy>buzdugan artur</cp:lastModifiedBy>
  <cp:revision>9</cp:revision>
  <dcterms:created xsi:type="dcterms:W3CDTF">2025-08-13T16:11:43Z</dcterms:created>
  <dcterms:modified xsi:type="dcterms:W3CDTF">2025-09-04T17:33:38Z</dcterms:modified>
</cp:coreProperties>
</file>