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289" r:id="rId6"/>
    <p:sldId id="284" r:id="rId7"/>
    <p:sldId id="285" r:id="rId8"/>
    <p:sldId id="286" r:id="rId9"/>
    <p:sldId id="287" r:id="rId10"/>
    <p:sldId id="288" r:id="rId11"/>
    <p:sldId id="261" r:id="rId12"/>
    <p:sldId id="262" r:id="rId13"/>
    <p:sldId id="264" r:id="rId14"/>
    <p:sldId id="260" r:id="rId15"/>
    <p:sldId id="265" r:id="rId16"/>
    <p:sldId id="257" r:id="rId17"/>
    <p:sldId id="258" r:id="rId18"/>
    <p:sldId id="259" r:id="rId19"/>
    <p:sldId id="263" r:id="rId20"/>
    <p:sldId id="266" r:id="rId21"/>
    <p:sldId id="267" r:id="rId22"/>
    <p:sldId id="269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9" autoAdjust="0"/>
    <p:restoredTop sz="94660"/>
  </p:normalViewPr>
  <p:slideViewPr>
    <p:cSldViewPr>
      <p:cViewPr varScale="1">
        <p:scale>
          <a:sx n="71" d="100"/>
          <a:sy n="71" d="100"/>
        </p:scale>
        <p:origin x="78" y="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" y="444500"/>
            <a:ext cx="8915400" cy="2133600"/>
          </a:xfrm>
        </p:spPr>
        <p:txBody>
          <a:bodyPr/>
          <a:lstStyle/>
          <a:p>
            <a:r>
              <a:rPr lang="ro-RO" altLang="en-US" b="1" dirty="0" err="1"/>
              <a:t>Întroducere</a:t>
            </a:r>
            <a:r>
              <a:rPr lang="ro-RO" altLang="en-US" b="1" dirty="0"/>
              <a:t> în Metrologia Informaticii și Informatica Nanotehnologică / Nanoinginerie</a:t>
            </a:r>
            <a:endParaRPr lang="en-US" altLang="en-US" b="1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OWL -UML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În</a:t>
            </a:r>
            <a:r>
              <a:rPr lang="en-US" sz="2000" dirty="0"/>
              <a:t> general, s-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</a:t>
            </a:r>
            <a:r>
              <a:rPr lang="en-US" sz="2000" dirty="0" err="1"/>
              <a:t>spune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UML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software</a:t>
            </a:r>
            <a:r>
              <a:rPr lang="ro-RO" sz="2000" dirty="0"/>
              <a:t> </a:t>
            </a:r>
            <a:r>
              <a:rPr lang="en-US" sz="2000" dirty="0" err="1"/>
              <a:t>proces</a:t>
            </a:r>
            <a:r>
              <a:rPr lang="en-US" sz="2000" dirty="0"/>
              <a:t> de </a:t>
            </a:r>
            <a:r>
              <a:rPr lang="en-US" sz="2000" dirty="0" err="1"/>
              <a:t>inginerie</a:t>
            </a:r>
            <a:r>
              <a:rPr lang="en-US" sz="2000" dirty="0"/>
              <a:t> </a:t>
            </a:r>
            <a:r>
              <a:rPr lang="ro-RO" sz="2000" dirty="0"/>
              <a:t>iar</a:t>
            </a:r>
            <a:r>
              <a:rPr lang="en-US" sz="2000" dirty="0"/>
              <a:t> OWL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scopuri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ontologie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/>
              <a:t>Dar </a:t>
            </a:r>
            <a:r>
              <a:rPr lang="en-US" sz="2000" dirty="0" err="1"/>
              <a:t>pentru</a:t>
            </a:r>
            <a:r>
              <a:rPr lang="en-US" sz="2000" dirty="0"/>
              <a:t> expert, </a:t>
            </a:r>
            <a:r>
              <a:rPr lang="en-US" sz="2000" dirty="0" err="1"/>
              <a:t>aceasta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definiție</a:t>
            </a:r>
            <a:r>
              <a:rPr lang="en-US" sz="2000" dirty="0"/>
              <a:t> </a:t>
            </a:r>
            <a:r>
              <a:rPr lang="en-US" sz="2000" dirty="0" err="1"/>
              <a:t>prea</a:t>
            </a:r>
            <a:r>
              <a:rPr lang="en-US" sz="2000" dirty="0"/>
              <a:t> </a:t>
            </a:r>
            <a:r>
              <a:rPr lang="en-US" sz="2000" dirty="0" err="1"/>
              <a:t>largă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UML a </a:t>
            </a:r>
            <a:r>
              <a:rPr lang="en-US" sz="2000" dirty="0" err="1"/>
              <a:t>fost</a:t>
            </a:r>
            <a:r>
              <a:rPr lang="ro-RO" sz="2000" dirty="0"/>
              <a:t> </a:t>
            </a:r>
            <a:r>
              <a:rPr lang="en-US" sz="2000" dirty="0" err="1"/>
              <a:t>dezvoltat</a:t>
            </a:r>
            <a:r>
              <a:rPr lang="en-US" sz="2000" dirty="0"/>
              <a:t> </a:t>
            </a:r>
            <a:r>
              <a:rPr lang="en-US" sz="2000" dirty="0" err="1"/>
              <a:t>practic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construi</a:t>
            </a:r>
            <a:r>
              <a:rPr lang="en-US" sz="2000" dirty="0"/>
              <a:t> un </a:t>
            </a:r>
            <a:r>
              <a:rPr lang="en-US" sz="2000" dirty="0" err="1"/>
              <a:t>sistem</a:t>
            </a:r>
            <a:r>
              <a:rPr lang="en-US" sz="2000" dirty="0"/>
              <a:t> software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timp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ro-RO" sz="2000" dirty="0"/>
              <a:t> </a:t>
            </a:r>
            <a:r>
              <a:rPr lang="en-US" sz="2000" dirty="0"/>
              <a:t>OWL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dezvoltat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sprijini</a:t>
            </a:r>
            <a:r>
              <a:rPr lang="en-US" sz="2000" dirty="0"/>
              <a:t> </a:t>
            </a:r>
            <a:r>
              <a:rPr lang="en-US" sz="2000" dirty="0" err="1"/>
              <a:t>reprezentarea</a:t>
            </a:r>
            <a:r>
              <a:rPr lang="ro-RO" sz="2000" dirty="0"/>
              <a:t> de </a:t>
            </a:r>
            <a:r>
              <a:rPr lang="en-US" sz="2000" dirty="0" err="1"/>
              <a:t>cunoştinţe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În</a:t>
            </a:r>
            <a:r>
              <a:rPr lang="en-US" sz="2000" dirty="0"/>
              <a:t> UML </a:t>
            </a:r>
            <a:r>
              <a:rPr lang="en-US" sz="2000" dirty="0" err="1"/>
              <a:t>cunoștințele</a:t>
            </a:r>
            <a:r>
              <a:rPr lang="en-US" sz="2000" dirty="0"/>
              <a:t> sunt </a:t>
            </a:r>
            <a:r>
              <a:rPr lang="en-US" sz="2000" dirty="0" err="1"/>
              <a:t>privite</a:t>
            </a:r>
            <a:r>
              <a:rPr lang="en-US" sz="2000" dirty="0"/>
              <a:t> implicit ca</a:t>
            </a:r>
            <a:r>
              <a:rPr lang="ro-RO" sz="2000" dirty="0"/>
              <a:t> </a:t>
            </a:r>
            <a:r>
              <a:rPr lang="en-US" sz="2000" dirty="0" err="1"/>
              <a:t>completă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în</a:t>
            </a:r>
            <a:r>
              <a:rPr lang="en-US" sz="2000" dirty="0"/>
              <a:t> OWL </a:t>
            </a:r>
            <a:r>
              <a:rPr lang="en-US" sz="2000" dirty="0" err="1"/>
              <a:t>cunoștințele</a:t>
            </a:r>
            <a:r>
              <a:rPr lang="en-US" sz="2000" dirty="0"/>
              <a:t> pot fi </a:t>
            </a:r>
            <a:r>
              <a:rPr lang="en-US" sz="2000" dirty="0" err="1"/>
              <a:t>parțiale</a:t>
            </a:r>
            <a:r>
              <a:rPr lang="en-US" sz="2000" dirty="0"/>
              <a:t>,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ro-RO" sz="2000" dirty="0"/>
              <a:t> </a:t>
            </a:r>
            <a:r>
              <a:rPr lang="en-US" sz="2000" dirty="0" err="1"/>
              <a:t>cunoscut</a:t>
            </a:r>
            <a:r>
              <a:rPr lang="en-US" sz="2000" dirty="0"/>
              <a:t> sub </a:t>
            </a:r>
            <a:r>
              <a:rPr lang="en-US" sz="2000" dirty="0" err="1"/>
              <a:t>numele</a:t>
            </a:r>
            <a:r>
              <a:rPr lang="en-US" sz="2000" dirty="0"/>
              <a:t> de </a:t>
            </a:r>
            <a:r>
              <a:rPr lang="en-US" sz="2000" dirty="0" err="1"/>
              <a:t>ipoteza</a:t>
            </a:r>
            <a:r>
              <a:rPr lang="en-US" sz="2000" dirty="0"/>
              <a:t> </a:t>
            </a:r>
            <a:r>
              <a:rPr lang="en-US" sz="2000" dirty="0" err="1"/>
              <a:t>lumii</a:t>
            </a:r>
            <a:r>
              <a:rPr lang="en-US" sz="2000" dirty="0"/>
              <a:t> </a:t>
            </a:r>
            <a:r>
              <a:rPr lang="en-US" sz="2000" dirty="0" err="1"/>
              <a:t>deschise</a:t>
            </a:r>
            <a:r>
              <a:rPr lang="en-US" sz="2000" dirty="0"/>
              <a:t>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Există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profiluri</a:t>
            </a:r>
            <a:r>
              <a:rPr lang="ro-RO" sz="2000" dirty="0"/>
              <a:t> </a:t>
            </a:r>
            <a:r>
              <a:rPr lang="en-US" sz="2000" dirty="0"/>
              <a:t>care </a:t>
            </a:r>
            <a:r>
              <a:rPr lang="en-US" sz="2000" dirty="0" err="1"/>
              <a:t>vă</a:t>
            </a:r>
            <a:r>
              <a:rPr lang="en-US" sz="2000" dirty="0"/>
              <a:t> permit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utilizați</a:t>
            </a:r>
            <a:r>
              <a:rPr lang="en-US" sz="2000" dirty="0"/>
              <a:t> OWL </a:t>
            </a:r>
            <a:r>
              <a:rPr lang="en-US" sz="2000" dirty="0" err="1"/>
              <a:t>în</a:t>
            </a:r>
            <a:r>
              <a:rPr lang="en-US" sz="2000" dirty="0"/>
              <a:t> UML.</a:t>
            </a:r>
          </a:p>
        </p:txBody>
      </p:sp>
    </p:spTree>
    <p:extLst>
      <p:ext uri="{BB962C8B-B14F-4D97-AF65-F5344CB8AC3E}">
        <p14:creationId xmlns:p14="http://schemas.microsoft.com/office/powerpoint/2010/main" val="1318729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What is Nanoinformatics?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828800"/>
            <a:ext cx="4648200" cy="4495800"/>
          </a:xfrm>
        </p:spPr>
        <p:txBody>
          <a:bodyPr/>
          <a:lstStyle/>
          <a:p>
            <a:r>
              <a:rPr lang="en-US" sz="2000" dirty="0" err="1"/>
              <a:t>Nanoinformatica</a:t>
            </a:r>
            <a:r>
              <a:rPr lang="ro-RO" sz="2000" dirty="0"/>
              <a:t> </a:t>
            </a:r>
            <a:r>
              <a:rPr lang="en-US" sz="2000" dirty="0" err="1"/>
              <a:t>este</a:t>
            </a:r>
            <a:r>
              <a:rPr lang="ro-RO" sz="2000" dirty="0"/>
              <a:t> </a:t>
            </a:r>
            <a:r>
              <a:rPr lang="en-US" sz="2000" dirty="0"/>
              <a:t>un </a:t>
            </a:r>
            <a:r>
              <a:rPr lang="en-US" sz="2000" dirty="0" err="1"/>
              <a:t>domeniu</a:t>
            </a:r>
            <a:r>
              <a:rPr lang="en-US" sz="2000" dirty="0"/>
              <a:t> </a:t>
            </a:r>
            <a:r>
              <a:rPr lang="en-US" sz="2000" dirty="0" err="1"/>
              <a:t>interdisciplinar</a:t>
            </a:r>
            <a:r>
              <a:rPr lang="en-US" sz="2000" dirty="0"/>
              <a:t> care se </a:t>
            </a:r>
            <a:r>
              <a:rPr lang="en-US" sz="2000" dirty="0" err="1"/>
              <a:t>concentrează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organiza</a:t>
            </a:r>
            <a:r>
              <a:rPr lang="ro-RO" sz="2000" dirty="0"/>
              <a:t>rea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referitoare</a:t>
            </a:r>
            <a:r>
              <a:rPr lang="en-US" sz="2000" dirty="0"/>
              <a:t> la </a:t>
            </a:r>
            <a:r>
              <a:rPr lang="en-US" sz="2000" dirty="0" err="1"/>
              <a:t>nanomateriale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nanoparticule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 err="1"/>
              <a:t>Combină</a:t>
            </a:r>
            <a:r>
              <a:rPr lang="en-US" sz="2000" dirty="0"/>
              <a:t> </a:t>
            </a:r>
            <a:r>
              <a:rPr lang="en-US" sz="2000" dirty="0" err="1"/>
              <a:t>principiile</a:t>
            </a:r>
            <a:r>
              <a:rPr lang="ro-RO" sz="2000" dirty="0"/>
              <a:t> </a:t>
            </a:r>
            <a:r>
              <a:rPr lang="en-US" sz="2000" dirty="0"/>
              <a:t>de la </a:t>
            </a:r>
            <a:r>
              <a:rPr lang="en-US" sz="2000" dirty="0" err="1"/>
              <a:t>știința</a:t>
            </a:r>
            <a:r>
              <a:rPr lang="en-US" sz="2000" dirty="0"/>
              <a:t> </a:t>
            </a:r>
            <a:r>
              <a:rPr lang="en-US" sz="2000" dirty="0" err="1"/>
              <a:t>informației</a:t>
            </a:r>
            <a:r>
              <a:rPr lang="en-US" sz="2000" dirty="0"/>
              <a:t>, </a:t>
            </a:r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, </a:t>
            </a:r>
            <a:r>
              <a:rPr lang="en-US" sz="2000" dirty="0" err="1"/>
              <a:t>computațional</a:t>
            </a:r>
            <a:r>
              <a:rPr lang="ro-RO" sz="2000" dirty="0"/>
              <a:t>e, </a:t>
            </a:r>
            <a:r>
              <a:rPr lang="en-US" sz="2000" dirty="0" err="1"/>
              <a:t>modelare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 </a:t>
            </a:r>
            <a:r>
              <a:rPr lang="en-US" sz="2000" dirty="0" err="1"/>
              <a:t>domeniului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nanoștiință</a:t>
            </a:r>
            <a:r>
              <a:rPr lang="ro-RO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interpretarea</a:t>
            </a:r>
            <a:r>
              <a:rPr lang="en-US" sz="2000" dirty="0"/>
              <a:t> </a:t>
            </a:r>
            <a:r>
              <a:rPr lang="en-US" sz="2000" dirty="0" err="1"/>
              <a:t>eficientă</a:t>
            </a:r>
            <a:r>
              <a:rPr lang="en-US" sz="2000" dirty="0"/>
              <a:t> a</a:t>
            </a:r>
            <a:r>
              <a:rPr lang="ro-RO" sz="2000" dirty="0"/>
              <a:t> </a:t>
            </a:r>
            <a:r>
              <a:rPr lang="en-US" sz="2000" dirty="0"/>
              <a:t>date</a:t>
            </a:r>
            <a:r>
              <a:rPr lang="ro-RO" sz="2000" dirty="0"/>
              <a:t>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</a:t>
            </a:r>
          </a:p>
        </p:txBody>
      </p:sp>
      <p:pic>
        <p:nvPicPr>
          <p:cNvPr id="1028" name="Picture 4" descr="https://upload.wikimedia.org/wikipedia/commons/e/e6/Nanoinformatics_as_a_converg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982" y="2021536"/>
            <a:ext cx="4315018" cy="323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45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</a:t>
            </a:r>
            <a:r>
              <a:rPr lang="en-US" dirty="0"/>
              <a:t> </a:t>
            </a:r>
            <a:r>
              <a:rPr lang="en-US" dirty="0" err="1"/>
              <a:t>definiție</a:t>
            </a:r>
            <a:r>
              <a:rPr lang="en-US" dirty="0"/>
              <a:t> de </a:t>
            </a:r>
            <a:r>
              <a:rPr lang="en-US" dirty="0" err="1"/>
              <a:t>lucru</a:t>
            </a:r>
            <a:r>
              <a:rPr lang="en-US" dirty="0"/>
              <a:t> a </a:t>
            </a:r>
            <a:r>
              <a:rPr lang="en-US" dirty="0" err="1"/>
              <a:t>nanoinformaticii</a:t>
            </a:r>
            <a:r>
              <a:rPr lang="en-US" dirty="0"/>
              <a:t> ca </a:t>
            </a:r>
            <a:r>
              <a:rPr lang="en-US" dirty="0" err="1"/>
              <a:t>proces</a:t>
            </a:r>
            <a:r>
              <a:rPr lang="en-US" dirty="0"/>
              <a:t> al </a:t>
            </a:r>
            <a:r>
              <a:rPr lang="en-US" dirty="0" err="1"/>
              <a:t>ciclului</a:t>
            </a:r>
            <a:r>
              <a:rPr lang="en-US" dirty="0"/>
              <a:t> de </a:t>
            </a:r>
            <a:r>
              <a:rPr lang="en-US" dirty="0" err="1"/>
              <a:t>viață</a:t>
            </a:r>
            <a:endParaRPr lang="en-US" dirty="0"/>
          </a:p>
        </p:txBody>
      </p:sp>
      <p:pic>
        <p:nvPicPr>
          <p:cNvPr id="2050" name="Picture 2" descr="https://upload.wikimedia.org/wikipedia/commons/9/9f/Nanoinformatics_as_a_Life_Cyc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2" y="1951038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75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17" y="13063"/>
            <a:ext cx="8878765" cy="632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0440" y="6261463"/>
            <a:ext cx="9104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33"/>
                </a:solidFill>
                <a:latin typeface="Cambria" panose="02040503050406030204" pitchFamily="18" charset="0"/>
              </a:rPr>
              <a:t>A hypothetical, multidisciplinary, open infrastructure enabling uniform access to a myriad of resources on nanotechnology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7215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Relațiile dintre Informatică nanotehnologică și nanotehnologiile și informatica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3049" y="2133600"/>
            <a:ext cx="6577902" cy="416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55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s://www.ncbi.nlm.nih.gov/corecgi/tileshop/tileshop.fcgi?p=PMC3&amp;id=927407&amp;s=44&amp;r=1&amp;c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52" y="1"/>
            <a:ext cx="5988347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6172201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Cambria" panose="02040503050406030204" pitchFamily="18" charset="0"/>
              </a:rPr>
              <a:t>Schematic representation of the main components of the infrastructure and their interconnections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73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Informatica nanotehnologică vs nanotehnologia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526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eficientă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continuare</a:t>
            </a:r>
            <a:r>
              <a:rPr lang="en-US" sz="2000" dirty="0"/>
              <a:t> a </a:t>
            </a:r>
            <a:r>
              <a:rPr lang="en-US" sz="2000" dirty="0" err="1"/>
              <a:t>nanotehnologiilor</a:t>
            </a:r>
            <a:r>
              <a:rPr lang="en-US" sz="2000" dirty="0"/>
              <a:t> </a:t>
            </a:r>
            <a:r>
              <a:rPr lang="en-US" sz="2000" dirty="0" err="1"/>
              <a:t>depinde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posibilitățile</a:t>
            </a:r>
            <a:r>
              <a:rPr lang="en-US" sz="2000" dirty="0"/>
              <a:t> de </a:t>
            </a:r>
            <a:r>
              <a:rPr lang="en-US" sz="2000" dirty="0" err="1"/>
              <a:t>acumulare</a:t>
            </a:r>
            <a:r>
              <a:rPr lang="en-US" sz="2000" dirty="0"/>
              <a:t>, </a:t>
            </a:r>
            <a:r>
              <a:rPr lang="en-US" sz="2000" dirty="0" err="1"/>
              <a:t>procesare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en-US" sz="2000" dirty="0" err="1"/>
              <a:t>efectiv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obținute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nanotehnologiilor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Nanotehnologia</a:t>
            </a:r>
            <a:r>
              <a:rPr lang="en-US" sz="2000" dirty="0"/>
              <a:t> ne </a:t>
            </a:r>
            <a:r>
              <a:rPr lang="en-US" sz="2000" dirty="0" err="1"/>
              <a:t>permite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folosim</a:t>
            </a:r>
            <a:r>
              <a:rPr lang="en-US" sz="2000" dirty="0"/>
              <a:t> </a:t>
            </a:r>
            <a:r>
              <a:rPr lang="en-US" sz="2000" dirty="0" err="1"/>
              <a:t>potențialul</a:t>
            </a:r>
            <a:r>
              <a:rPr lang="en-US" sz="2000" dirty="0"/>
              <a:t> </a:t>
            </a:r>
            <a:r>
              <a:rPr lang="en-US" sz="2000" dirty="0" err="1"/>
              <a:t>acumulat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tehnologii</a:t>
            </a:r>
            <a:r>
              <a:rPr lang="en-US" sz="2000" dirty="0"/>
              <a:t> </a:t>
            </a:r>
            <a:r>
              <a:rPr lang="en-US" sz="2000" dirty="0" err="1"/>
              <a:t>informaționale</a:t>
            </a:r>
            <a:r>
              <a:rPr lang="en-US" sz="2000" dirty="0"/>
              <a:t> </a:t>
            </a:r>
            <a:r>
              <a:rPr lang="en-US" sz="2000" dirty="0" err="1"/>
              <a:t>moderne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efectuarea</a:t>
            </a:r>
            <a:r>
              <a:rPr lang="en-US" sz="2000" dirty="0"/>
              <a:t> </a:t>
            </a:r>
            <a:r>
              <a:rPr lang="en-US" sz="2000" dirty="0" err="1"/>
              <a:t>cercetării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, </a:t>
            </a:r>
            <a:r>
              <a:rPr lang="en-US" sz="2000" dirty="0" err="1"/>
              <a:t>organizarea</a:t>
            </a:r>
            <a:r>
              <a:rPr lang="en-US" sz="2000" dirty="0"/>
              <a:t> </a:t>
            </a:r>
            <a:r>
              <a:rPr lang="en-US" sz="2000" dirty="0" err="1"/>
              <a:t>producției</a:t>
            </a:r>
            <a:r>
              <a:rPr lang="en-US" sz="2000" dirty="0"/>
              <a:t> </a:t>
            </a:r>
            <a:r>
              <a:rPr lang="en-US" sz="2000" dirty="0" err="1"/>
              <a:t>eficiente</a:t>
            </a:r>
            <a:r>
              <a:rPr lang="en-US" sz="2000" dirty="0"/>
              <a:t> de </a:t>
            </a:r>
            <a:r>
              <a:rPr lang="en-US" sz="2000" dirty="0" err="1"/>
              <a:t>nanosisteme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en-US" sz="2000" dirty="0" err="1"/>
              <a:t>siguranței</a:t>
            </a:r>
            <a:r>
              <a:rPr lang="en-US" sz="2000" dirty="0"/>
              <a:t> </a:t>
            </a:r>
            <a:r>
              <a:rPr lang="en-US" sz="2000" dirty="0" err="1"/>
              <a:t>nanotehnologiilor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mediu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consumatori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ro-RO" sz="2000" dirty="0"/>
              <a:t>Informatica </a:t>
            </a:r>
            <a:r>
              <a:rPr lang="en-US" sz="2000" dirty="0" err="1"/>
              <a:t>Nanotehnologi</a:t>
            </a:r>
            <a:r>
              <a:rPr lang="ro-RO" sz="2000" dirty="0"/>
              <a:t>că</a:t>
            </a:r>
            <a:r>
              <a:rPr lang="en-US" sz="2000" dirty="0"/>
              <a:t> </a:t>
            </a:r>
            <a:r>
              <a:rPr lang="en-US" sz="2000" dirty="0" err="1"/>
              <a:t>permite</a:t>
            </a:r>
            <a:r>
              <a:rPr lang="ro-RO" sz="2000" dirty="0"/>
              <a:t> </a:t>
            </a:r>
            <a:r>
              <a:rPr lang="en-US" sz="2000" dirty="0" err="1"/>
              <a:t>crește</a:t>
            </a:r>
            <a:r>
              <a:rPr lang="en-US" sz="2000" dirty="0"/>
              <a:t> </a:t>
            </a:r>
            <a:r>
              <a:rPr lang="en-US" sz="2000" dirty="0" err="1"/>
              <a:t>eficiența</a:t>
            </a:r>
            <a:r>
              <a:rPr lang="en-US" sz="2000" dirty="0"/>
              <a:t> </a:t>
            </a:r>
            <a:r>
              <a:rPr lang="en-US" sz="2000" dirty="0" err="1"/>
              <a:t>muncii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domeniile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capacităților</a:t>
            </a:r>
            <a:r>
              <a:rPr lang="en-US" sz="2000" dirty="0"/>
              <a:t> </a:t>
            </a:r>
            <a:r>
              <a:rPr lang="en-US" sz="2000" dirty="0" err="1"/>
              <a:t>tehnologiilor</a:t>
            </a:r>
            <a:r>
              <a:rPr lang="en-US" sz="2000" dirty="0"/>
              <a:t> </a:t>
            </a:r>
            <a:r>
              <a:rPr lang="en-US" sz="2000" dirty="0" err="1"/>
              <a:t>informaționale</a:t>
            </a:r>
            <a:r>
              <a:rPr lang="en-US" sz="2000" dirty="0"/>
              <a:t> </a:t>
            </a:r>
            <a:r>
              <a:rPr lang="en-US" sz="2000" dirty="0" err="1"/>
              <a:t>moderne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 err="1"/>
              <a:t>Informatica</a:t>
            </a:r>
            <a:r>
              <a:rPr lang="en-US" sz="2000" dirty="0"/>
              <a:t> </a:t>
            </a:r>
            <a:r>
              <a:rPr lang="en-US" sz="2000" dirty="0" err="1"/>
              <a:t>nanotehnologică</a:t>
            </a:r>
            <a:r>
              <a:rPr lang="en-US" sz="2000" dirty="0"/>
              <a:t> </a:t>
            </a:r>
            <a:r>
              <a:rPr lang="en-US" sz="2000" dirty="0" err="1"/>
              <a:t>combină</a:t>
            </a:r>
            <a:r>
              <a:rPr lang="en-US" sz="2000" dirty="0"/>
              <a:t> </a:t>
            </a:r>
            <a:r>
              <a:rPr lang="en-US" sz="2000" dirty="0" err="1"/>
              <a:t>două</a:t>
            </a:r>
            <a:r>
              <a:rPr lang="en-US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: </a:t>
            </a:r>
            <a:r>
              <a:rPr lang="en-US" sz="2000" dirty="0" err="1"/>
              <a:t>informatică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 (Fig. 1).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trebui</a:t>
            </a:r>
            <a:r>
              <a:rPr lang="en-US" sz="2000" dirty="0"/>
              <a:t> </a:t>
            </a:r>
            <a:r>
              <a:rPr lang="en-US" sz="2000" dirty="0" err="1"/>
              <a:t>notat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informatica</a:t>
            </a:r>
            <a:r>
              <a:rPr lang="en-US" sz="2000" dirty="0"/>
              <a:t> </a:t>
            </a:r>
            <a:r>
              <a:rPr lang="en-US" sz="2000" dirty="0" err="1"/>
              <a:t>nanotehnologică</a:t>
            </a:r>
            <a:r>
              <a:rPr lang="en-US" sz="2000" dirty="0"/>
              <a:t> nu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simplă</a:t>
            </a:r>
            <a:r>
              <a:rPr lang="en-US" sz="2000" dirty="0"/>
              <a:t> parte a </a:t>
            </a:r>
            <a:r>
              <a:rPr lang="en-US" sz="2000" dirty="0" err="1"/>
              <a:t>tehnologiilor</a:t>
            </a:r>
            <a:r>
              <a:rPr lang="en-US" sz="2000" dirty="0"/>
              <a:t> </a:t>
            </a:r>
            <a:r>
              <a:rPr lang="en-US" sz="2000" dirty="0" err="1"/>
              <a:t>informaționale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a </a:t>
            </a:r>
            <a:r>
              <a:rPr lang="en-US" sz="2000" dirty="0" err="1"/>
              <a:t>nanotehnologiilor</a:t>
            </a:r>
            <a:r>
              <a:rPr lang="en-US" sz="2000" dirty="0"/>
              <a:t>. </a:t>
            </a:r>
            <a:r>
              <a:rPr lang="en-US" sz="2000" dirty="0" err="1"/>
              <a:t>Influența</a:t>
            </a:r>
            <a:r>
              <a:rPr lang="en-US" sz="2000" dirty="0"/>
              <a:t> </a:t>
            </a:r>
            <a:r>
              <a:rPr lang="en-US" sz="2000" dirty="0" err="1"/>
              <a:t>reciprocă</a:t>
            </a:r>
            <a:r>
              <a:rPr lang="en-US" sz="2000" dirty="0"/>
              <a:t> a </a:t>
            </a:r>
            <a:r>
              <a:rPr lang="en-US" sz="2000" dirty="0" err="1"/>
              <a:t>informaticii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nanotehnologiei</a:t>
            </a:r>
            <a:r>
              <a:rPr lang="en-US" sz="2000" dirty="0"/>
              <a:t> a </a:t>
            </a:r>
            <a:r>
              <a:rPr lang="en-US" sz="2000" dirty="0" err="1"/>
              <a:t>condus</a:t>
            </a:r>
            <a:r>
              <a:rPr lang="en-US" sz="2000" dirty="0"/>
              <a:t> la </a:t>
            </a:r>
            <a:r>
              <a:rPr lang="en-US" sz="2000" dirty="0" err="1"/>
              <a:t>formarea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direcții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ro-RO" sz="2000" dirty="0"/>
              <a:t> </a:t>
            </a:r>
            <a:r>
              <a:rPr lang="en-US" sz="2000" dirty="0" err="1"/>
              <a:t>înșiși</a:t>
            </a:r>
            <a:r>
              <a:rPr lang="en-US" sz="2000" dirty="0"/>
              <a:t> </a:t>
            </a:r>
            <a:r>
              <a:rPr lang="en-US" sz="2000" dirty="0" err="1"/>
              <a:t>elemente</a:t>
            </a:r>
            <a:r>
              <a:rPr lang="en-US" sz="2000" dirty="0"/>
              <a:t> de </a:t>
            </a:r>
            <a:r>
              <a:rPr lang="en-US" sz="2000" dirty="0" err="1"/>
              <a:t>informatică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stimularea</a:t>
            </a:r>
            <a:r>
              <a:rPr lang="en-US" sz="2000" dirty="0"/>
              <a:t> </a:t>
            </a:r>
            <a:r>
              <a:rPr lang="en-US" sz="2000" dirty="0" err="1"/>
              <a:t>dezvoltării</a:t>
            </a:r>
            <a:r>
              <a:rPr lang="en-US" sz="2000" dirty="0"/>
              <a:t> </a:t>
            </a:r>
            <a:r>
              <a:rPr lang="en-US" sz="2000" dirty="0" err="1"/>
              <a:t>ulterioare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a </a:t>
            </a:r>
            <a:r>
              <a:rPr lang="en-US" sz="2000" dirty="0" err="1"/>
              <a:t>informaticii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nanotehnologiei</a:t>
            </a:r>
            <a:r>
              <a:rPr lang="en-US" sz="2000" dirty="0"/>
              <a:t>. 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4097315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0" y="1676400"/>
            <a:ext cx="9030789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În </a:t>
            </a:r>
            <a:r>
              <a:rPr lang="en-US" sz="2000" dirty="0" err="1"/>
              <a:t>prezent</a:t>
            </a:r>
            <a:r>
              <a:rPr lang="ro-RO" sz="2000" dirty="0"/>
              <a:t> </a:t>
            </a:r>
            <a:r>
              <a:rPr lang="en-US" sz="2000" dirty="0" err="1"/>
              <a:t>informatica</a:t>
            </a:r>
            <a:r>
              <a:rPr lang="en-US" sz="2000" dirty="0"/>
              <a:t> </a:t>
            </a:r>
            <a:r>
              <a:rPr lang="en-US" sz="2000" dirty="0" err="1"/>
              <a:t>nanotehnologică</a:t>
            </a:r>
            <a:r>
              <a:rPr lang="en-US" sz="2000" dirty="0"/>
              <a:t> include </a:t>
            </a:r>
            <a:r>
              <a:rPr lang="en-US" sz="2000" dirty="0" err="1"/>
              <a:t>patru</a:t>
            </a:r>
            <a:r>
              <a:rPr lang="en-US" sz="2000" dirty="0"/>
              <a:t> </a:t>
            </a:r>
            <a:r>
              <a:rPr lang="en-US" sz="2000" dirty="0" err="1"/>
              <a:t>secțiuni</a:t>
            </a:r>
            <a:r>
              <a:rPr lang="en-US" sz="2000" dirty="0"/>
              <a:t> </a:t>
            </a:r>
            <a:r>
              <a:rPr lang="en-US" sz="2000" dirty="0" err="1"/>
              <a:t>principale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stocarea</a:t>
            </a:r>
            <a:r>
              <a:rPr lang="en-US" sz="2000" dirty="0"/>
              <a:t>, </a:t>
            </a:r>
            <a:r>
              <a:rPr lang="en-US" sz="2000" dirty="0" err="1"/>
              <a:t>prelucrarea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ro-RO" sz="2000" dirty="0"/>
              <a:t>din </a:t>
            </a:r>
            <a:r>
              <a:rPr lang="en-US" sz="2000" dirty="0" err="1"/>
              <a:t>nanotehnologiei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modelarea</a:t>
            </a:r>
            <a:r>
              <a:rPr lang="en-US" sz="2000" dirty="0"/>
              <a:t> </a:t>
            </a:r>
            <a:r>
              <a:rPr lang="en-US" sz="2000" dirty="0" err="1"/>
              <a:t>nanostructurilor</a:t>
            </a:r>
            <a:r>
              <a:rPr lang="en-US" sz="2000" dirty="0"/>
              <a:t>, </a:t>
            </a:r>
            <a:r>
              <a:rPr lang="en-US" sz="2000" dirty="0" err="1"/>
              <a:t>nanodispozitivelor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nanosistemelor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proiectarea</a:t>
            </a:r>
            <a:r>
              <a:rPr lang="en-US" sz="2000" dirty="0"/>
              <a:t> </a:t>
            </a:r>
            <a:r>
              <a:rPr lang="en-US" sz="2000" dirty="0" err="1"/>
              <a:t>nanosistemelor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schimbul</a:t>
            </a:r>
            <a:r>
              <a:rPr lang="en-US" sz="2000" dirty="0"/>
              <a:t> de date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diverși</a:t>
            </a:r>
            <a:r>
              <a:rPr lang="en-US" sz="2000" dirty="0"/>
              <a:t> </a:t>
            </a:r>
            <a:r>
              <a:rPr lang="en-US" sz="2000" dirty="0" err="1"/>
              <a:t>utilizatori</a:t>
            </a:r>
            <a:r>
              <a:rPr lang="en-US" sz="2000" dirty="0"/>
              <a:t> care </a:t>
            </a:r>
            <a:r>
              <a:rPr lang="en-US" sz="2000" dirty="0" err="1"/>
              <a:t>efectuează</a:t>
            </a:r>
            <a:r>
              <a:rPr lang="en-US" sz="2000" dirty="0"/>
              <a:t> </a:t>
            </a:r>
            <a:r>
              <a:rPr lang="en-US" sz="2000" dirty="0" err="1"/>
              <a:t>cercetări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ro-RO" sz="2000" dirty="0"/>
              <a:t>D</a:t>
            </a:r>
            <a:r>
              <a:rPr lang="en-US" sz="2000" dirty="0" err="1"/>
              <a:t>intre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</a:t>
            </a:r>
            <a:r>
              <a:rPr lang="en-US" sz="2000" dirty="0" err="1"/>
              <a:t>sarcini</a:t>
            </a:r>
            <a:r>
              <a:rPr lang="en-US" sz="2000" dirty="0"/>
              <a:t> ale </a:t>
            </a:r>
            <a:r>
              <a:rPr lang="en-US" sz="2000" dirty="0" err="1"/>
              <a:t>informaticii</a:t>
            </a:r>
            <a:r>
              <a:rPr lang="en-US" sz="2000" dirty="0"/>
              <a:t> </a:t>
            </a:r>
            <a:r>
              <a:rPr lang="en-US" sz="2000" dirty="0" err="1"/>
              <a:t>nanotehnologice</a:t>
            </a:r>
            <a:r>
              <a:rPr lang="en-US" sz="2000" dirty="0"/>
              <a:t>,</a:t>
            </a:r>
            <a:r>
              <a:rPr lang="ro-RO" sz="2000" dirty="0"/>
              <a:t> notăm</a:t>
            </a:r>
          </a:p>
          <a:p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sistemelor</a:t>
            </a:r>
            <a:r>
              <a:rPr lang="en-US" sz="2000" dirty="0"/>
              <a:t> </a:t>
            </a:r>
            <a:r>
              <a:rPr lang="en-US" sz="2000" dirty="0" err="1"/>
              <a:t>informatice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extragerea</a:t>
            </a:r>
            <a:r>
              <a:rPr lang="en-US" sz="2000" dirty="0"/>
              <a:t> </a:t>
            </a:r>
            <a:r>
              <a:rPr lang="en-US" sz="2000" dirty="0" err="1"/>
              <a:t>informațiilor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verificarea</a:t>
            </a:r>
            <a:r>
              <a:rPr lang="en-US" sz="2000" dirty="0"/>
              <a:t> </a:t>
            </a:r>
            <a:r>
              <a:rPr lang="en-US" sz="2000" dirty="0" err="1"/>
              <a:t>corectitudinii</a:t>
            </a:r>
            <a:r>
              <a:rPr lang="en-US" sz="2000" dirty="0"/>
              <a:t> </a:t>
            </a:r>
            <a:r>
              <a:rPr lang="en-US" sz="2000" dirty="0" err="1"/>
              <a:t>includerii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sistemul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specificat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stocarea</a:t>
            </a:r>
            <a:r>
              <a:rPr lang="en-US" sz="2000" dirty="0"/>
              <a:t>, </a:t>
            </a:r>
            <a:endParaRPr lang="ro-RO" sz="2000" dirty="0"/>
          </a:p>
          <a:p>
            <a:r>
              <a:rPr lang="en-US" sz="2000" dirty="0" err="1"/>
              <a:t>accesul</a:t>
            </a:r>
            <a:r>
              <a:rPr lang="en-US" sz="2000" dirty="0"/>
              <a:t> </a:t>
            </a:r>
            <a:r>
              <a:rPr lang="en-US" sz="2000" dirty="0" err="1"/>
              <a:t>diferiților</a:t>
            </a:r>
            <a:r>
              <a:rPr lang="en-US" sz="2000" dirty="0"/>
              <a:t> </a:t>
            </a:r>
            <a:r>
              <a:rPr lang="en-US" sz="2000" dirty="0" err="1"/>
              <a:t>utilizatori</a:t>
            </a:r>
            <a:r>
              <a:rPr lang="en-US" sz="2000" dirty="0"/>
              <a:t> la </a:t>
            </a:r>
            <a:r>
              <a:rPr lang="en-US" sz="2000" dirty="0" err="1"/>
              <a:t>aceasta</a:t>
            </a:r>
            <a:r>
              <a:rPr lang="ro-RO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endParaRPr lang="ro-RO" sz="2000" dirty="0"/>
          </a:p>
          <a:p>
            <a:r>
              <a:rPr lang="en-US" sz="2000" dirty="0" err="1"/>
              <a:t>analiza</a:t>
            </a:r>
            <a:r>
              <a:rPr lang="en-US" sz="2000" dirty="0"/>
              <a:t> </a:t>
            </a:r>
            <a:r>
              <a:rPr lang="en-US" sz="2000" dirty="0" err="1"/>
              <a:t>informațiilor</a:t>
            </a:r>
            <a:r>
              <a:rPr lang="en-US" sz="2000" dirty="0"/>
              <a:t> </a:t>
            </a:r>
            <a:r>
              <a:rPr lang="en-US" sz="2000" dirty="0" err="1"/>
              <a:t>disponibile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utilizării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practice.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9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r>
              <a:rPr lang="ro-RO" sz="4000" dirty="0"/>
              <a:t>Domeniul informaticii nanotehnologice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</p:spPr>
        <p:txBody>
          <a:bodyPr/>
          <a:lstStyle/>
          <a:p>
            <a:pPr marL="0" indent="0">
              <a:buNone/>
            </a:pPr>
            <a:r>
              <a:rPr lang="ro-RO" sz="2000" dirty="0"/>
              <a:t>Domeniul informaticii nanotehnologice ar trebui să mai includă </a:t>
            </a:r>
          </a:p>
          <a:p>
            <a:r>
              <a:rPr lang="ro-RO" sz="2000" dirty="0"/>
              <a:t>sisteme, inclusiv cele inteligente, pentru dezvoltarea și descrierea parametrilor nanomaterialelor, </a:t>
            </a:r>
          </a:p>
          <a:p>
            <a:r>
              <a:rPr lang="ro-RO" sz="2000" dirty="0"/>
              <a:t>proiectarea nanosistemelor, </a:t>
            </a:r>
          </a:p>
          <a:p>
            <a:r>
              <a:rPr lang="ro-RO" sz="2000" dirty="0"/>
              <a:t>dezvoltarea proceselor de producție îmbunătățite de nanodispozitive și nanosisteme care asigură protectia mediului si a sanatatii consumatorilor. </a:t>
            </a:r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/>
              <a:t>Cercetarea </a:t>
            </a:r>
            <a:r>
              <a:rPr lang="en-US" sz="2000" dirty="0" err="1"/>
              <a:t>eficientă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stadiul</a:t>
            </a:r>
            <a:r>
              <a:rPr lang="en-US" sz="2000" dirty="0"/>
              <a:t> actual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imposibilă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instrumentelor</a:t>
            </a:r>
            <a:r>
              <a:rPr lang="ro-RO" sz="2000" dirty="0"/>
              <a:t> de analiză a datelor /</a:t>
            </a:r>
            <a:r>
              <a:rPr lang="en-US" sz="2000" dirty="0"/>
              <a:t>data mining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ro-RO" sz="2000" dirty="0"/>
              <a:t>machine learning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Căutarea s</a:t>
            </a:r>
            <a:r>
              <a:rPr lang="en-US" sz="2000" dirty="0" err="1"/>
              <a:t>emantic</a:t>
            </a:r>
            <a:r>
              <a:rPr lang="ro-RO" sz="2000" dirty="0"/>
              <a:t>ă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ontologiile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câteva</a:t>
            </a:r>
            <a:r>
              <a:rPr lang="ro-RO" sz="2000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instrumente</a:t>
            </a:r>
            <a:r>
              <a:rPr lang="en-US" sz="2000" dirty="0"/>
              <a:t> </a:t>
            </a:r>
            <a:r>
              <a:rPr lang="en-US" sz="2000" dirty="0" err="1"/>
              <a:t>puternice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căutarea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reutilizarea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8536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 dirty="0"/>
              <a:t>STANDARDS FOR DATA DOCUMENTATION ARE CRITICAL.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915400" cy="4525962"/>
          </a:xfrm>
        </p:spPr>
        <p:txBody>
          <a:bodyPr/>
          <a:lstStyle/>
          <a:p>
            <a:r>
              <a:rPr lang="en-US" sz="2000" dirty="0" err="1"/>
              <a:t>Standardizarea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cerințele</a:t>
            </a:r>
            <a:r>
              <a:rPr lang="en-US" sz="2000" dirty="0"/>
              <a:t> </a:t>
            </a:r>
            <a:r>
              <a:rPr lang="en-US" sz="2000" dirty="0" err="1"/>
              <a:t>minime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date/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facilita</a:t>
            </a:r>
            <a:r>
              <a:rPr lang="en-US" sz="2000" dirty="0"/>
              <a:t> </a:t>
            </a:r>
            <a:r>
              <a:rPr lang="en-US" sz="2000" dirty="0" err="1"/>
              <a:t>schimbul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evaluarea</a:t>
            </a:r>
            <a:r>
              <a:rPr lang="en-US" sz="2000" dirty="0"/>
              <a:t> </a:t>
            </a:r>
            <a:r>
              <a:rPr lang="en-US" sz="2000" dirty="0" err="1"/>
              <a:t>seturilor</a:t>
            </a:r>
            <a:r>
              <a:rPr lang="en-US" sz="2000" dirty="0"/>
              <a:t> de date.• </a:t>
            </a:r>
            <a:endParaRPr lang="ro-RO" sz="2000" dirty="0"/>
          </a:p>
          <a:p>
            <a:r>
              <a:rPr lang="en-US" sz="2000" dirty="0" err="1"/>
              <a:t>Industria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fi un participant important la </a:t>
            </a:r>
            <a:r>
              <a:rPr lang="en-US" sz="2000" dirty="0" err="1"/>
              <a:t>activitățile</a:t>
            </a:r>
            <a:r>
              <a:rPr lang="en-US" sz="2000" dirty="0"/>
              <a:t> de </a:t>
            </a:r>
            <a:r>
              <a:rPr lang="en-US" sz="2000" dirty="0" err="1"/>
              <a:t>standardizare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Stabilirea</a:t>
            </a:r>
            <a:r>
              <a:rPr lang="en-US" sz="2000" dirty="0"/>
              <a:t> </a:t>
            </a:r>
            <a:r>
              <a:rPr lang="en-US" sz="2000" dirty="0" err="1"/>
              <a:t>standardelor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cerințele</a:t>
            </a:r>
            <a:r>
              <a:rPr lang="en-US" sz="2000" dirty="0"/>
              <a:t> </a:t>
            </a:r>
            <a:r>
              <a:rPr lang="en-US" sz="2000" dirty="0" err="1"/>
              <a:t>minime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conținutul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calitatea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fi </a:t>
            </a:r>
            <a:r>
              <a:rPr lang="en-US" sz="2000" dirty="0" err="1"/>
              <a:t>primul</a:t>
            </a:r>
            <a:r>
              <a:rPr lang="en-US" sz="2000" dirty="0"/>
              <a:t> pas </a:t>
            </a:r>
            <a:r>
              <a:rPr lang="ro-RO" sz="2000" dirty="0"/>
              <a:t>esențial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facilitarea</a:t>
            </a:r>
            <a:r>
              <a:rPr lang="en-US" sz="2000" dirty="0"/>
              <a:t> </a:t>
            </a:r>
            <a:r>
              <a:rPr lang="en-US" sz="2000" dirty="0" err="1"/>
              <a:t>schimbului</a:t>
            </a:r>
            <a:r>
              <a:rPr lang="en-US" sz="2000" dirty="0"/>
              <a:t> </a:t>
            </a:r>
            <a:r>
              <a:rPr lang="en-US" sz="2000" dirty="0" err="1"/>
              <a:t>eficient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ro-RO" sz="2000" dirty="0"/>
              <a:t>tehnologii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proiectele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Deși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fi </a:t>
            </a:r>
            <a:r>
              <a:rPr lang="en-US" sz="2000" dirty="0" err="1"/>
              <a:t>determinat</a:t>
            </a:r>
            <a:r>
              <a:rPr lang="en-US" sz="2000" dirty="0"/>
              <a:t> de </a:t>
            </a:r>
            <a:r>
              <a:rPr lang="en-US" sz="2000" dirty="0" err="1"/>
              <a:t>programele</a:t>
            </a:r>
            <a:r>
              <a:rPr lang="en-US" sz="2000" dirty="0"/>
              <a:t> </a:t>
            </a:r>
            <a:r>
              <a:rPr lang="en-US" sz="2000" dirty="0" err="1"/>
              <a:t>susținute</a:t>
            </a:r>
            <a:r>
              <a:rPr lang="en-US" sz="2000" dirty="0"/>
              <a:t> de </a:t>
            </a:r>
            <a:r>
              <a:rPr lang="ro-RO" sz="2000" dirty="0"/>
              <a:t>stat </a:t>
            </a:r>
            <a:r>
              <a:rPr lang="en-US" sz="2000" dirty="0"/>
              <a:t>care </a:t>
            </a:r>
            <a:r>
              <a:rPr lang="en-US" sz="2000" dirty="0" err="1"/>
              <a:t>și</a:t>
            </a:r>
            <a:r>
              <a:rPr lang="en-US" sz="2000" dirty="0"/>
              <a:t>-au </a:t>
            </a:r>
            <a:r>
              <a:rPr lang="en-US" sz="2000" dirty="0" err="1"/>
              <a:t>demonstrat</a:t>
            </a:r>
            <a:r>
              <a:rPr lang="en-US" sz="2000" dirty="0"/>
              <a:t> </a:t>
            </a:r>
            <a:r>
              <a:rPr lang="en-US" sz="2000" dirty="0" err="1"/>
              <a:t>deja</a:t>
            </a:r>
            <a:r>
              <a:rPr lang="en-US" sz="2000" dirty="0"/>
              <a:t> </a:t>
            </a:r>
            <a:r>
              <a:rPr lang="en-US" sz="2000" dirty="0" err="1"/>
              <a:t>activitateîn</a:t>
            </a:r>
            <a:r>
              <a:rPr lang="en-US" sz="2000" dirty="0"/>
              <a:t> </a:t>
            </a:r>
            <a:r>
              <a:rPr lang="en-US" sz="2000" dirty="0" err="1"/>
              <a:t>domeniile</a:t>
            </a:r>
            <a:r>
              <a:rPr lang="en-US" sz="2000" dirty="0"/>
              <a:t> </a:t>
            </a:r>
            <a:r>
              <a:rPr lang="en-US" sz="2000" dirty="0" err="1"/>
              <a:t>ontologiei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vocabularelor</a:t>
            </a:r>
            <a:r>
              <a:rPr lang="en-US" sz="2000" dirty="0"/>
              <a:t> </a:t>
            </a:r>
            <a:r>
              <a:rPr lang="en-US" sz="2000" dirty="0" err="1"/>
              <a:t>controlate</a:t>
            </a:r>
            <a:r>
              <a:rPr lang="en-US" sz="2000" dirty="0"/>
              <a:t>,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esențial</a:t>
            </a:r>
            <a:r>
              <a:rPr lang="en-US" sz="2000" dirty="0"/>
              <a:t> ca </a:t>
            </a:r>
            <a:r>
              <a:rPr lang="en-US" sz="2000" dirty="0" err="1"/>
              <a:t>industria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implicată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orice</a:t>
            </a:r>
            <a:r>
              <a:rPr lang="ro-RO" sz="2000" dirty="0"/>
              <a:t> </a:t>
            </a:r>
            <a:r>
              <a:rPr lang="en-US" sz="2000" dirty="0" err="1"/>
              <a:t>deliberări</a:t>
            </a:r>
            <a:r>
              <a:rPr lang="en-US" sz="2000" dirty="0"/>
              <a:t> </a:t>
            </a:r>
            <a:r>
              <a:rPr lang="en-US" sz="2000" dirty="0" err="1"/>
              <a:t>asupra</a:t>
            </a:r>
            <a:r>
              <a:rPr lang="en-US" sz="2000" dirty="0"/>
              <a:t> </a:t>
            </a:r>
            <a:r>
              <a:rPr lang="en-US" sz="2000" dirty="0" err="1"/>
              <a:t>standardelor</a:t>
            </a:r>
            <a:r>
              <a:rPr lang="en-US" sz="2000" dirty="0"/>
              <a:t> </a:t>
            </a:r>
            <a:r>
              <a:rPr lang="en-US" sz="2000" dirty="0" err="1"/>
              <a:t>minime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seturile</a:t>
            </a:r>
            <a:r>
              <a:rPr lang="en-US" sz="2000" dirty="0"/>
              <a:t> de date. </a:t>
            </a:r>
            <a:r>
              <a:rPr lang="en-US" sz="2000" dirty="0" err="1"/>
              <a:t>Interacțiuni</a:t>
            </a:r>
            <a:r>
              <a:rPr lang="en-US" sz="2000" dirty="0"/>
              <a:t> cu </a:t>
            </a:r>
            <a:r>
              <a:rPr lang="en-US" sz="2000" dirty="0" err="1"/>
              <a:t>standardele</a:t>
            </a:r>
            <a:r>
              <a:rPr lang="en-US" sz="2000" dirty="0"/>
              <a:t> </a:t>
            </a:r>
            <a:r>
              <a:rPr lang="ro-RO" sz="2000" dirty="0"/>
              <a:t>și </a:t>
            </a:r>
            <a:r>
              <a:rPr lang="en-US" sz="2000" dirty="0" err="1"/>
              <a:t>organizațiile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ISO, ASTM, IEEE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altele</a:t>
            </a:r>
            <a:r>
              <a:rPr lang="en-US" sz="2000" dirty="0"/>
              <a:t>, </a:t>
            </a:r>
            <a:r>
              <a:rPr lang="en-US" sz="2000" dirty="0" err="1"/>
              <a:t>vor</a:t>
            </a:r>
            <a:r>
              <a:rPr lang="en-US" sz="2000" dirty="0"/>
              <a:t> </a:t>
            </a:r>
            <a:r>
              <a:rPr lang="en-US" sz="2000" dirty="0" err="1"/>
              <a:t>contribui</a:t>
            </a:r>
            <a:r>
              <a:rPr lang="en-US" sz="2000" dirty="0"/>
              <a:t> la </a:t>
            </a:r>
            <a:r>
              <a:rPr lang="en-US" sz="2000" dirty="0" err="1"/>
              <a:t>consolidarea</a:t>
            </a:r>
            <a:r>
              <a:rPr lang="en-US" sz="2000" dirty="0"/>
              <a:t> </a:t>
            </a:r>
            <a:r>
              <a:rPr lang="en-US" sz="2000" dirty="0" err="1"/>
              <a:t>eficacității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impactului</a:t>
            </a:r>
            <a:r>
              <a:rPr lang="en-US" sz="2000" dirty="0"/>
              <a:t> </a:t>
            </a:r>
            <a:r>
              <a:rPr lang="en-US" sz="2000" dirty="0" err="1"/>
              <a:t>standardelor</a:t>
            </a:r>
            <a:r>
              <a:rPr lang="en-US" sz="2000" dirty="0"/>
              <a:t> de date </a:t>
            </a:r>
            <a:r>
              <a:rPr lang="en-US" sz="2000" dirty="0" err="1"/>
              <a:t>nanoinformatice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775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Metrologie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informațională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bazată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pe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știință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pentru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inginerie</a:t>
            </a:r>
            <a:r>
              <a:rPr lang="en-US" sz="3200" b="1" dirty="0">
                <a:solidFill>
                  <a:srgbClr val="3C4043"/>
                </a:solidFill>
                <a:latin typeface="+mn-lt"/>
              </a:rPr>
              <a:t> </a:t>
            </a:r>
            <a:r>
              <a:rPr lang="en-US" sz="3200" b="1" dirty="0" err="1">
                <a:solidFill>
                  <a:srgbClr val="3C4043"/>
                </a:solidFill>
                <a:latin typeface="+mn-lt"/>
              </a:rPr>
              <a:t>informatică</a:t>
            </a:r>
            <a:endParaRPr lang="en-US" sz="32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Interoperabilitatea</a:t>
            </a:r>
            <a:r>
              <a:rPr lang="en-US" sz="2000" b="1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problemă</a:t>
            </a:r>
            <a:r>
              <a:rPr lang="en-US" sz="2000" dirty="0"/>
              <a:t> </a:t>
            </a:r>
            <a:r>
              <a:rPr lang="en-US" sz="2000" dirty="0" err="1"/>
              <a:t>omniprezentă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zilele</a:t>
            </a:r>
            <a:r>
              <a:rPr lang="en-US" sz="2000" dirty="0"/>
              <a:t> </a:t>
            </a:r>
            <a:r>
              <a:rPr lang="en-US" sz="2000" dirty="0" err="1"/>
              <a:t>noastre</a:t>
            </a:r>
            <a:r>
              <a:rPr lang="ro-RO" sz="2000" dirty="0"/>
              <a:t> în </a:t>
            </a:r>
            <a:r>
              <a:rPr lang="en-US" sz="2000" dirty="0" err="1"/>
              <a:t>sisteme</a:t>
            </a:r>
            <a:r>
              <a:rPr lang="en-US" sz="2000" dirty="0"/>
              <a:t> </a:t>
            </a:r>
            <a:r>
              <a:rPr lang="en-US" sz="2000" dirty="0" err="1"/>
              <a:t>informaţionale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</a:t>
            </a:r>
            <a:r>
              <a:rPr lang="en-US" sz="2000" dirty="0" err="1"/>
              <a:t>costul</a:t>
            </a:r>
            <a:r>
              <a:rPr lang="en-US" sz="2000" dirty="0"/>
              <a:t> </a:t>
            </a:r>
            <a:r>
              <a:rPr lang="en-US" sz="2000" dirty="0" err="1"/>
              <a:t>problemei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gestionare</a:t>
            </a:r>
            <a:r>
              <a:rPr lang="ro-RO" sz="2000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interoperabilității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ro-RO" sz="2000" dirty="0"/>
              <a:t>problemă pentru </a:t>
            </a:r>
            <a:r>
              <a:rPr lang="en-US" sz="2000" dirty="0" err="1"/>
              <a:t>majoritatea</a:t>
            </a:r>
            <a:r>
              <a:rPr lang="en-US" sz="2000" dirty="0"/>
              <a:t> </a:t>
            </a:r>
            <a:r>
              <a:rPr lang="en-US" sz="2000" dirty="0" err="1"/>
              <a:t>industriilor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Subiectul </a:t>
            </a:r>
            <a:r>
              <a:rPr lang="en-US" sz="2000" dirty="0" err="1"/>
              <a:t>susținer</a:t>
            </a:r>
            <a:r>
              <a:rPr lang="ro-RO" sz="2000" dirty="0"/>
              <a:t>ii</a:t>
            </a:r>
            <a:r>
              <a:rPr lang="en-US" sz="2000" dirty="0"/>
              <a:t> </a:t>
            </a:r>
            <a:r>
              <a:rPr lang="en-US" sz="2000" dirty="0" err="1"/>
              <a:t>interoperabilității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ro-RO" sz="2000" dirty="0"/>
              <a:t> </a:t>
            </a:r>
            <a:r>
              <a:rPr lang="en-US" sz="2000" b="1" dirty="0" err="1"/>
              <a:t>dezvoltarea</a:t>
            </a:r>
            <a:r>
              <a:rPr lang="en-US" sz="2000" b="1" dirty="0"/>
              <a:t> </a:t>
            </a:r>
            <a:r>
              <a:rPr lang="en-US" sz="2000" b="1" dirty="0" err="1"/>
              <a:t>standardelor</a:t>
            </a:r>
            <a:r>
              <a:rPr lang="en-US" sz="2000" b="1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care </a:t>
            </a:r>
            <a:r>
              <a:rPr lang="en-US" sz="2000" dirty="0" err="1"/>
              <a:t>diferite</a:t>
            </a:r>
            <a:r>
              <a:rPr lang="ro-RO" sz="2000" dirty="0"/>
              <a:t> </a:t>
            </a:r>
            <a:r>
              <a:rPr lang="en-US" sz="2000" dirty="0" err="1"/>
              <a:t>sisteme</a:t>
            </a:r>
            <a:r>
              <a:rPr lang="ro-RO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comunica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ele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variază</a:t>
            </a:r>
            <a:r>
              <a:rPr lang="en-US" sz="2000" dirty="0"/>
              <a:t> de la </a:t>
            </a:r>
            <a:r>
              <a:rPr lang="en-US" sz="2000" dirty="0" err="1"/>
              <a:t>pur</a:t>
            </a:r>
            <a:r>
              <a:rPr lang="en-US" sz="2000" dirty="0"/>
              <a:t> </a:t>
            </a:r>
            <a:r>
              <a:rPr lang="ro-RO" sz="2000" dirty="0"/>
              <a:t>standarde </a:t>
            </a:r>
            <a:r>
              <a:rPr lang="en-US" sz="2000" dirty="0" err="1"/>
              <a:t>sintactice</a:t>
            </a:r>
            <a:r>
              <a:rPr lang="en-US" sz="2000" dirty="0"/>
              <a:t> la </a:t>
            </a:r>
            <a:r>
              <a:rPr lang="en-US" sz="2000" dirty="0" err="1"/>
              <a:t>standarde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reprezentarea</a:t>
            </a:r>
            <a:r>
              <a:rPr lang="ro-RO" sz="2000" dirty="0"/>
              <a:t> </a:t>
            </a:r>
            <a:r>
              <a:rPr lang="en-US" sz="2000" dirty="0" err="1"/>
              <a:t>semantica</a:t>
            </a:r>
            <a:r>
              <a:rPr lang="ro-RO" sz="2000" dirty="0"/>
              <a:t> a</a:t>
            </a:r>
            <a:r>
              <a:rPr lang="en-US" sz="2000" dirty="0"/>
              <a:t> </a:t>
            </a:r>
            <a:r>
              <a:rPr lang="en-US" sz="2000" dirty="0" err="1"/>
              <a:t>informațiilor</a:t>
            </a:r>
            <a:r>
              <a:rPr lang="en-US" sz="2000" dirty="0"/>
              <a:t> care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ro-RO" sz="2000" dirty="0"/>
              <a:t>livrate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Cu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,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interopera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ro-RO" sz="2000" dirty="0"/>
              <a:t> </a:t>
            </a:r>
            <a:r>
              <a:rPr lang="en-US" sz="2000" b="1" dirty="0" err="1"/>
              <a:t>aceste</a:t>
            </a:r>
            <a:r>
              <a:rPr lang="ro-RO" sz="2000" b="1" dirty="0"/>
              <a:t>a</a:t>
            </a:r>
            <a:r>
              <a:rPr lang="en-US" sz="2000" b="1" dirty="0"/>
              <a:t> </a:t>
            </a:r>
            <a:r>
              <a:rPr lang="ro-RO" sz="2000" b="1" dirty="0"/>
              <a:t>trebuie</a:t>
            </a:r>
            <a:r>
              <a:rPr lang="en-US" sz="2000" b="1" dirty="0"/>
              <a:t> testate</a:t>
            </a:r>
            <a:r>
              <a:rPr lang="ro-RO" sz="2000" b="1" dirty="0"/>
              <a:t> la </a:t>
            </a:r>
            <a:r>
              <a:rPr lang="en-US" sz="2000" b="1" dirty="0" err="1"/>
              <a:t>conformitate</a:t>
            </a:r>
            <a:r>
              <a:rPr lang="en-US" sz="2000" b="1" dirty="0"/>
              <a:t>, </a:t>
            </a:r>
            <a:r>
              <a:rPr lang="en-US" sz="2000" b="1" dirty="0" err="1"/>
              <a:t>implementare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interoperabilitate</a:t>
            </a:r>
            <a:r>
              <a:rPr lang="en-US" sz="2000" dirty="0"/>
              <a:t>. </a:t>
            </a:r>
            <a:r>
              <a:rPr lang="en-US" sz="2000" dirty="0" err="1"/>
              <a:t>Aceste</a:t>
            </a:r>
            <a:r>
              <a:rPr lang="en-US" sz="2000" dirty="0"/>
              <a:t> teste </a:t>
            </a:r>
            <a:r>
              <a:rPr lang="en-US" sz="2000" dirty="0" err="1"/>
              <a:t>trebu</a:t>
            </a:r>
            <a:r>
              <a:rPr lang="ro-RO" sz="2000" dirty="0"/>
              <a:t>e să </a:t>
            </a:r>
            <a:r>
              <a:rPr lang="en-US" sz="2000" dirty="0" err="1"/>
              <a:t>cuprind</a:t>
            </a:r>
            <a:r>
              <a:rPr lang="ro-RO" sz="2000" dirty="0"/>
              <a:t>ă</a:t>
            </a:r>
            <a:r>
              <a:rPr lang="en-US" sz="2000" dirty="0"/>
              <a:t> </a:t>
            </a:r>
            <a:r>
              <a:rPr lang="en-US" sz="2000" dirty="0" err="1"/>
              <a:t>aspecte</a:t>
            </a:r>
            <a:r>
              <a:rPr lang="en-US" sz="2000" dirty="0"/>
              <a:t> </a:t>
            </a:r>
            <a:r>
              <a:rPr lang="en-US" sz="2000" dirty="0" err="1"/>
              <a:t>sintactice</a:t>
            </a:r>
            <a:r>
              <a:rPr lang="en-US" sz="2000" dirty="0"/>
              <a:t>, de </a:t>
            </a:r>
            <a:r>
              <a:rPr lang="en-US" sz="2000" dirty="0" err="1"/>
              <a:t>conținut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semantice</a:t>
            </a:r>
            <a:r>
              <a:rPr lang="ro-RO" sz="2000" dirty="0"/>
              <a:t> </a:t>
            </a:r>
            <a:r>
              <a:rPr lang="en-US" sz="2000" dirty="0"/>
              <a:t>de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/>
              <a:t>Un </a:t>
            </a:r>
            <a:r>
              <a:rPr lang="en-US" sz="2000" dirty="0" err="1"/>
              <a:t>comportament</a:t>
            </a:r>
            <a:r>
              <a:rPr lang="en-US" sz="2000" dirty="0"/>
              <a:t> de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en-US" sz="2000" dirty="0" err="1"/>
              <a:t>standardizat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ro-RO" sz="2000" dirty="0"/>
              <a:t> </a:t>
            </a:r>
            <a:r>
              <a:rPr lang="en-US" sz="2000" dirty="0"/>
              <a:t>set </a:t>
            </a:r>
            <a:r>
              <a:rPr lang="en-US" sz="2000" dirty="0" err="1"/>
              <a:t>specificat</a:t>
            </a:r>
            <a:r>
              <a:rPr lang="en-US" sz="2000" dirty="0"/>
              <a:t> de </a:t>
            </a:r>
            <a:r>
              <a:rPr lang="en-US" sz="2000" dirty="0" err="1"/>
              <a:t>convenții</a:t>
            </a:r>
            <a:r>
              <a:rPr lang="en-US" sz="2000" dirty="0"/>
              <a:t> are o </a:t>
            </a:r>
            <a:r>
              <a:rPr lang="en-US" sz="2000" dirty="0" err="1"/>
              <a:t>formă</a:t>
            </a:r>
            <a:r>
              <a:rPr lang="en-US" sz="2000" dirty="0"/>
              <a:t> (</a:t>
            </a:r>
            <a:r>
              <a:rPr lang="en-US" sz="2000" dirty="0" err="1"/>
              <a:t>sintaxă</a:t>
            </a:r>
            <a:r>
              <a:rPr lang="en-US" sz="2000" dirty="0"/>
              <a:t>),</a:t>
            </a:r>
            <a:r>
              <a:rPr lang="ro-RO" sz="2000" dirty="0"/>
              <a:t>o </a:t>
            </a:r>
            <a:r>
              <a:rPr lang="en-US" sz="2000" dirty="0" err="1"/>
              <a:t>funcția</a:t>
            </a:r>
            <a:r>
              <a:rPr lang="en-US" sz="2000" dirty="0"/>
              <a:t> (</a:t>
            </a:r>
            <a:r>
              <a:rPr lang="en-US" sz="2000" dirty="0" err="1"/>
              <a:t>sfera</a:t>
            </a:r>
            <a:r>
              <a:rPr lang="en-US" sz="2000" dirty="0"/>
              <a:t>) </a:t>
            </a:r>
            <a:r>
              <a:rPr lang="en-US" sz="2000" dirty="0" err="1"/>
              <a:t>și</a:t>
            </a:r>
            <a:r>
              <a:rPr lang="en-US" sz="2000" dirty="0"/>
              <a:t> capacitate</a:t>
            </a:r>
            <a:r>
              <a:rPr lang="ro-RO" sz="2000" dirty="0"/>
              <a:t> </a:t>
            </a:r>
            <a:r>
              <a:rPr lang="en-US" sz="2000" dirty="0"/>
              <a:t>de a </a:t>
            </a:r>
            <a:r>
              <a:rPr lang="en-US" sz="2000" dirty="0" err="1"/>
              <a:t>transmite</a:t>
            </a:r>
            <a:r>
              <a:rPr lang="en-US" sz="2000" dirty="0"/>
              <a:t> </a:t>
            </a:r>
            <a:r>
              <a:rPr lang="en-US" sz="2000" dirty="0" err="1"/>
              <a:t>cât</a:t>
            </a:r>
            <a:r>
              <a:rPr lang="en-US" sz="2000" dirty="0"/>
              <a:t> se </a:t>
            </a:r>
            <a:r>
              <a:rPr lang="en-US" sz="2000" dirty="0" err="1"/>
              <a:t>poate</a:t>
            </a:r>
            <a:r>
              <a:rPr lang="en-US" sz="2000" dirty="0"/>
              <a:t> de </a:t>
            </a:r>
            <a:r>
              <a:rPr lang="en-US" sz="2000" dirty="0" err="1"/>
              <a:t>clar</a:t>
            </a:r>
            <a:r>
              <a:rPr lang="en-US" sz="2000" dirty="0"/>
              <a:t> o </a:t>
            </a:r>
            <a:r>
              <a:rPr lang="en-US" sz="2000" dirty="0" err="1"/>
              <a:t>interpretare</a:t>
            </a:r>
            <a:r>
              <a:rPr lang="en-US" sz="2000" dirty="0"/>
              <a:t>(</a:t>
            </a:r>
            <a:r>
              <a:rPr lang="en-US" sz="2000" dirty="0" err="1"/>
              <a:t>semantică</a:t>
            </a:r>
            <a:r>
              <a:rPr lang="en-US" sz="2000" dirty="0"/>
              <a:t>) </a:t>
            </a:r>
            <a:r>
              <a:rPr lang="en-US" sz="2000" dirty="0" err="1"/>
              <a:t>când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transferat</a:t>
            </a:r>
            <a:r>
              <a:rPr lang="en-US" sz="2000" dirty="0"/>
              <a:t> de la un participant</a:t>
            </a:r>
            <a:r>
              <a:rPr lang="ro-RO" sz="2000" dirty="0"/>
              <a:t> </a:t>
            </a:r>
            <a:r>
              <a:rPr lang="en-US" sz="2000" dirty="0"/>
              <a:t>la </a:t>
            </a:r>
            <a:r>
              <a:rPr lang="en-US" sz="2000" dirty="0" err="1"/>
              <a:t>celălalt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5658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Key Components of Nano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08" y="1600200"/>
            <a:ext cx="9135291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err="1"/>
              <a:t>Managementul</a:t>
            </a:r>
            <a:r>
              <a:rPr lang="en-US" sz="2000" b="1" dirty="0"/>
              <a:t> </a:t>
            </a:r>
            <a:r>
              <a:rPr lang="en-US" sz="2000" b="1" dirty="0" err="1"/>
              <a:t>datelor</a:t>
            </a:r>
            <a:r>
              <a:rPr lang="en-US" sz="2000" b="1" dirty="0"/>
              <a:t>: </a:t>
            </a:r>
            <a:endParaRPr lang="ro-RO" sz="2000" b="1" dirty="0"/>
          </a:p>
          <a:p>
            <a:pPr marL="0" indent="0">
              <a:buNone/>
            </a:pPr>
            <a:r>
              <a:rPr lang="en-US" sz="2000" dirty="0" err="1"/>
              <a:t>Nanoinformatica</a:t>
            </a:r>
            <a:r>
              <a:rPr lang="en-US" sz="2000" dirty="0"/>
              <a:t> </a:t>
            </a:r>
            <a:r>
              <a:rPr lang="en-US" sz="2000" dirty="0" err="1"/>
              <a:t>implică</a:t>
            </a:r>
            <a:r>
              <a:rPr lang="ro-RO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bazelor</a:t>
            </a:r>
            <a:r>
              <a:rPr lang="en-US" sz="2000" dirty="0"/>
              <a:t> de date </a:t>
            </a:r>
            <a:r>
              <a:rPr lang="en-US" sz="2000" dirty="0" err="1"/>
              <a:t>și</a:t>
            </a:r>
            <a:r>
              <a:rPr lang="en-US" sz="2000" dirty="0"/>
              <a:t> a </a:t>
            </a:r>
            <a:r>
              <a:rPr lang="en-US" sz="2000" dirty="0" err="1"/>
              <a:t>depozitelor</a:t>
            </a:r>
            <a:r>
              <a:rPr lang="en-US" sz="2000" dirty="0"/>
              <a:t> de date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stoca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gestionați</a:t>
            </a:r>
            <a:r>
              <a:rPr lang="en-US" sz="2000" dirty="0"/>
              <a:t> volume </a:t>
            </a:r>
            <a:r>
              <a:rPr lang="en-US" sz="2000" dirty="0" err="1"/>
              <a:t>mari</a:t>
            </a:r>
            <a:r>
              <a:rPr lang="en-US" sz="2000" dirty="0"/>
              <a:t> de date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baze</a:t>
            </a:r>
            <a:r>
              <a:rPr lang="en-US" sz="2000" dirty="0"/>
              <a:t> de date</a:t>
            </a:r>
            <a:r>
              <a:rPr lang="ro-RO" sz="2000" dirty="0"/>
              <a:t> </a:t>
            </a:r>
            <a:r>
              <a:rPr lang="en-US" sz="2000" dirty="0" err="1"/>
              <a:t>po</a:t>
            </a:r>
            <a:r>
              <a:rPr lang="ro-RO" sz="2000" dirty="0"/>
              <a:t>t</a:t>
            </a:r>
            <a:r>
              <a:rPr lang="en-US" sz="2000" dirty="0"/>
              <a:t> include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proprietățile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sinteză</a:t>
            </a:r>
            <a:r>
              <a:rPr lang="en-US" sz="2000" dirty="0"/>
              <a:t>, </a:t>
            </a:r>
            <a:r>
              <a:rPr lang="en-US" sz="2000" dirty="0" err="1"/>
              <a:t>profiluri</a:t>
            </a:r>
            <a:r>
              <a:rPr lang="en-US" sz="2000" dirty="0"/>
              <a:t> de </a:t>
            </a:r>
            <a:r>
              <a:rPr lang="en-US" sz="2000" dirty="0" err="1"/>
              <a:t>toxicitate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alte</a:t>
            </a:r>
            <a:r>
              <a:rPr lang="en-US" sz="2000" dirty="0"/>
              <a:t> date </a:t>
            </a:r>
            <a:r>
              <a:rPr lang="en-US" sz="2000" dirty="0" err="1"/>
              <a:t>relevante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Nanoinformatica</a:t>
            </a:r>
            <a:r>
              <a:rPr lang="en-US" sz="2000" dirty="0"/>
              <a:t> se </a:t>
            </a:r>
            <a:r>
              <a:rPr lang="en-US" sz="2000" dirty="0" err="1"/>
              <a:t>referă</a:t>
            </a:r>
            <a:r>
              <a:rPr lang="en-US" sz="2000" dirty="0"/>
              <a:t> la </a:t>
            </a:r>
            <a:r>
              <a:rPr lang="en-US" sz="2000" dirty="0" err="1"/>
              <a:t>aplicarea</a:t>
            </a:r>
            <a:r>
              <a:rPr lang="en-US" sz="2000" dirty="0"/>
              <a:t> </a:t>
            </a:r>
            <a:r>
              <a:rPr lang="en-US" sz="2000" dirty="0" err="1"/>
              <a:t>informațiilor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principii</a:t>
            </a:r>
            <a:r>
              <a:rPr lang="en-US" sz="2000" dirty="0"/>
              <a:t> de </a:t>
            </a:r>
            <a:r>
              <a:rPr lang="en-US" sz="2000" dirty="0" err="1"/>
              <a:t>gestionare</a:t>
            </a:r>
            <a:r>
              <a:rPr lang="en-US" sz="2000" dirty="0"/>
              <a:t> a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unde</a:t>
            </a:r>
            <a:r>
              <a:rPr lang="en-US" sz="2000" dirty="0"/>
              <a:t> </a:t>
            </a:r>
            <a:r>
              <a:rPr lang="en-US" sz="2000" dirty="0" err="1"/>
              <a:t>materialele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sistemele</a:t>
            </a:r>
            <a:r>
              <a:rPr lang="en-US" sz="2000" dirty="0"/>
              <a:t> sunt manipulate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Managementul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nanoinformatică</a:t>
            </a:r>
            <a:r>
              <a:rPr lang="en-US" sz="2000" dirty="0"/>
              <a:t> </a:t>
            </a:r>
            <a:r>
              <a:rPr lang="en-US" sz="2000" dirty="0" err="1"/>
              <a:t>joacă</a:t>
            </a:r>
            <a:r>
              <a:rPr lang="ro-RO" sz="2000" dirty="0"/>
              <a:t> </a:t>
            </a:r>
            <a:r>
              <a:rPr lang="en-US" sz="2000" dirty="0"/>
              <a:t>un </a:t>
            </a:r>
            <a:r>
              <a:rPr lang="en-US" sz="2000" dirty="0" err="1"/>
              <a:t>rol</a:t>
            </a:r>
            <a:r>
              <a:rPr lang="en-US" sz="2000" dirty="0"/>
              <a:t> crucial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manipularea</a:t>
            </a:r>
            <a:r>
              <a:rPr lang="en-US" sz="2000" dirty="0"/>
              <a:t> </a:t>
            </a:r>
            <a:r>
              <a:rPr lang="en-US" sz="2000" dirty="0" err="1"/>
              <a:t>cantității</a:t>
            </a:r>
            <a:r>
              <a:rPr lang="en-US" sz="2000" dirty="0"/>
              <a:t> </a:t>
            </a:r>
            <a:r>
              <a:rPr lang="en-US" sz="2000" dirty="0" err="1"/>
              <a:t>mari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ro-RO" sz="2000" dirty="0"/>
              <a:t> </a:t>
            </a:r>
            <a:r>
              <a:rPr lang="en-US" sz="2000" dirty="0"/>
              <a:t>generate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cercetarea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291220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Integrarea </a:t>
            </a:r>
            <a:r>
              <a:rPr lang="en-US" sz="2000" b="1" dirty="0" err="1"/>
              <a:t>datelor</a:t>
            </a:r>
            <a:r>
              <a:rPr lang="en-US" sz="2000" b="1" dirty="0"/>
              <a:t>: </a:t>
            </a:r>
            <a:endParaRPr lang="ro-RO" sz="2000" b="1" dirty="0"/>
          </a:p>
          <a:p>
            <a:pPr marL="0" indent="0">
              <a:buNone/>
            </a:pPr>
            <a:r>
              <a:rPr lang="en-US" sz="2000" dirty="0" err="1"/>
              <a:t>cercetarea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en-US" sz="2000" dirty="0"/>
              <a:t> </a:t>
            </a:r>
            <a:r>
              <a:rPr lang="en-US" sz="2000" dirty="0" err="1"/>
              <a:t>generează</a:t>
            </a:r>
            <a:r>
              <a:rPr lang="en-US" sz="2000" dirty="0"/>
              <a:t> date</a:t>
            </a:r>
            <a:r>
              <a:rPr lang="ro-RO" sz="2000" dirty="0"/>
              <a:t> </a:t>
            </a:r>
            <a:r>
              <a:rPr lang="en-US" sz="2000" dirty="0"/>
              <a:t>din diverse </a:t>
            </a:r>
            <a:r>
              <a:rPr lang="en-US" sz="2000" dirty="0" err="1"/>
              <a:t>surse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măsurători</a:t>
            </a:r>
            <a:r>
              <a:rPr lang="en-US" sz="2000" dirty="0"/>
              <a:t> </a:t>
            </a:r>
            <a:r>
              <a:rPr lang="en-US" sz="2000" dirty="0" err="1"/>
              <a:t>experimentale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simulări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recenzii</a:t>
            </a:r>
            <a:r>
              <a:rPr lang="en-US" sz="2000" dirty="0"/>
              <a:t> de </a:t>
            </a:r>
            <a:r>
              <a:rPr lang="en-US" sz="2000" dirty="0" err="1"/>
              <a:t>literatură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Scopurile</a:t>
            </a:r>
            <a:r>
              <a:rPr lang="en-US" sz="2000" dirty="0"/>
              <a:t> Nano </a:t>
            </a:r>
            <a:r>
              <a:rPr lang="en-US" sz="2000" dirty="0" err="1"/>
              <a:t>Informatic</a:t>
            </a:r>
            <a:r>
              <a:rPr lang="ro-RO" sz="2000" dirty="0"/>
              <a:t>ii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integra</a:t>
            </a: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surse</a:t>
            </a:r>
            <a:r>
              <a:rPr lang="en-US" sz="2000" dirty="0"/>
              <a:t> de date </a:t>
            </a:r>
            <a:r>
              <a:rPr lang="en-US" sz="2000" dirty="0" err="1"/>
              <a:t>eterogene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-o </a:t>
            </a:r>
            <a:r>
              <a:rPr lang="en-US" sz="2000" dirty="0" err="1"/>
              <a:t>unitate</a:t>
            </a:r>
            <a:r>
              <a:rPr lang="en-US" sz="2000" dirty="0"/>
              <a:t> </a:t>
            </a:r>
            <a:r>
              <a:rPr lang="en-US" sz="2000" dirty="0" err="1"/>
              <a:t>unificată</a:t>
            </a:r>
            <a:r>
              <a:rPr lang="ro-RO" sz="2000" dirty="0"/>
              <a:t> , întrun </a:t>
            </a:r>
            <a:r>
              <a:rPr lang="en-US" sz="2000" dirty="0" err="1"/>
              <a:t>cadru</a:t>
            </a:r>
            <a:r>
              <a:rPr lang="en-US" sz="2000" dirty="0"/>
              <a:t> de </a:t>
            </a:r>
            <a:r>
              <a:rPr lang="en-US" sz="2000" dirty="0" err="1"/>
              <a:t>analiză</a:t>
            </a:r>
            <a:r>
              <a:rPr lang="en-US" sz="2000" dirty="0"/>
              <a:t> </a:t>
            </a:r>
            <a:r>
              <a:rPr lang="en-US" sz="2000" dirty="0" err="1"/>
              <a:t>cuprinzător</a:t>
            </a:r>
            <a:r>
              <a:rPr lang="en-US" sz="2000" dirty="0"/>
              <a:t>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endParaRPr lang="ro-RO" sz="2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681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Analiza </a:t>
            </a:r>
            <a:r>
              <a:rPr lang="en-US" sz="2000" b="1" dirty="0" err="1"/>
              <a:t>datelor</a:t>
            </a:r>
            <a:r>
              <a:rPr lang="en-US" sz="2000" b="1" dirty="0"/>
              <a:t>: </a:t>
            </a:r>
            <a:endParaRPr lang="ro-RO" sz="2000" b="1" dirty="0"/>
          </a:p>
          <a:p>
            <a:pPr marL="0" indent="0">
              <a:buNone/>
            </a:pPr>
            <a:endParaRPr lang="ro-RO" sz="2000" b="1" dirty="0"/>
          </a:p>
          <a:p>
            <a:pPr marL="0" indent="0">
              <a:buNone/>
            </a:pPr>
            <a:r>
              <a:rPr lang="en-US" sz="2000" dirty="0" err="1"/>
              <a:t>tehnici</a:t>
            </a:r>
            <a:r>
              <a:rPr lang="en-US" sz="2000" dirty="0"/>
              <a:t> </a:t>
            </a:r>
            <a:r>
              <a:rPr lang="en-US" sz="2000" dirty="0" err="1"/>
              <a:t>avansate</a:t>
            </a:r>
            <a:r>
              <a:rPr lang="en-US" sz="2000" dirty="0"/>
              <a:t> de </a:t>
            </a:r>
            <a:r>
              <a:rPr lang="en-US" sz="2000" dirty="0" err="1"/>
              <a:t>analiză</a:t>
            </a:r>
            <a:r>
              <a:rPr lang="en-US" sz="2000" dirty="0"/>
              <a:t> a </a:t>
            </a:r>
            <a:r>
              <a:rPr lang="en-US" sz="2000" dirty="0" err="1"/>
              <a:t>datelor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ro-RO" sz="2000" dirty="0"/>
              <a:t> </a:t>
            </a:r>
            <a:r>
              <a:rPr lang="en-US" sz="2000" dirty="0" err="1"/>
              <a:t>învățarea</a:t>
            </a:r>
            <a:r>
              <a:rPr lang="en-US" sz="2000" dirty="0"/>
              <a:t> </a:t>
            </a:r>
            <a:r>
              <a:rPr lang="en-US" sz="2000" dirty="0" err="1"/>
              <a:t>automată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modelarea</a:t>
            </a:r>
            <a:r>
              <a:rPr lang="en-US" sz="2000" dirty="0"/>
              <a:t> </a:t>
            </a:r>
            <a:r>
              <a:rPr lang="en-US" sz="2000" dirty="0" err="1"/>
              <a:t>statistică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aplicate</a:t>
            </a:r>
            <a:r>
              <a:rPr lang="ro-RO" sz="2000" dirty="0"/>
              <a:t> </a:t>
            </a:r>
            <a:r>
              <a:rPr lang="en-US" sz="2000" dirty="0" err="1"/>
              <a:t>extrage</a:t>
            </a:r>
            <a:r>
              <a:rPr lang="ro-RO" sz="2000" dirty="0"/>
              <a:t>rii de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semnificative</a:t>
            </a:r>
            <a:r>
              <a:rPr lang="en-US" sz="2000" dirty="0"/>
              <a:t> din </a:t>
            </a:r>
            <a:r>
              <a:rPr lang="en-US" sz="2000" dirty="0" err="1"/>
              <a:t>datele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Aceste</a:t>
            </a:r>
            <a:r>
              <a:rPr lang="ro-RO" sz="2000" dirty="0"/>
              <a:t> </a:t>
            </a:r>
            <a:r>
              <a:rPr lang="en-US" sz="2000" dirty="0"/>
              <a:t>perspective pot </a:t>
            </a:r>
            <a:r>
              <a:rPr lang="en-US" sz="2000" dirty="0" err="1"/>
              <a:t>ajuta</a:t>
            </a:r>
            <a:r>
              <a:rPr lang="en-US" sz="2000" dirty="0"/>
              <a:t> </a:t>
            </a:r>
            <a:r>
              <a:rPr lang="en-US" sz="2000" dirty="0" err="1"/>
              <a:t>cercetătorii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decizii</a:t>
            </a:r>
            <a:r>
              <a:rPr lang="en-US" sz="2000" dirty="0"/>
              <a:t> </a:t>
            </a:r>
            <a:r>
              <a:rPr lang="en-US" sz="2000" dirty="0" err="1"/>
              <a:t>informate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descoperiri</a:t>
            </a:r>
            <a:r>
              <a:rPr lang="en-US" sz="2000" dirty="0"/>
              <a:t>.</a:t>
            </a:r>
            <a:endParaRPr lang="ro-RO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Vizualizarea </a:t>
            </a:r>
            <a:r>
              <a:rPr lang="en-US" sz="2000" b="1" dirty="0" err="1"/>
              <a:t>datelor</a:t>
            </a:r>
            <a:r>
              <a:rPr lang="en-US" sz="2000" b="1" dirty="0"/>
              <a:t>: </a:t>
            </a:r>
            <a:endParaRPr lang="ro-RO" sz="2000" b="1" dirty="0"/>
          </a:p>
          <a:p>
            <a:r>
              <a:rPr lang="en-US" sz="2000" dirty="0" err="1"/>
              <a:t>Reprezentări</a:t>
            </a:r>
            <a:r>
              <a:rPr lang="en-US" sz="2000" dirty="0"/>
              <a:t> </a:t>
            </a:r>
            <a:r>
              <a:rPr lang="en-US" sz="2000" dirty="0" err="1"/>
              <a:t>vizuale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nanometricădatele</a:t>
            </a:r>
            <a:r>
              <a:rPr lang="en-US" sz="2000" dirty="0"/>
              <a:t> pot </a:t>
            </a:r>
            <a:r>
              <a:rPr lang="en-US" sz="2000" dirty="0" err="1"/>
              <a:t>ajuta</a:t>
            </a:r>
            <a:r>
              <a:rPr lang="en-US" sz="2000" dirty="0"/>
              <a:t> la </a:t>
            </a:r>
            <a:r>
              <a:rPr lang="en-US" sz="2000" dirty="0" err="1"/>
              <a:t>înțelegerea</a:t>
            </a:r>
            <a:r>
              <a:rPr lang="en-US" sz="2000" dirty="0"/>
              <a:t> </a:t>
            </a:r>
            <a:r>
              <a:rPr lang="en-US" sz="2000" dirty="0" err="1"/>
              <a:t>relațiilor</a:t>
            </a:r>
            <a:r>
              <a:rPr lang="en-US" sz="2000" dirty="0"/>
              <a:t> </a:t>
            </a:r>
            <a:r>
              <a:rPr lang="en-US" sz="2000" dirty="0" err="1"/>
              <a:t>complexe</a:t>
            </a:r>
            <a:r>
              <a:rPr lang="en-US" sz="2000" dirty="0"/>
              <a:t> </a:t>
            </a:r>
            <a:r>
              <a:rPr lang="en-US" sz="2000" dirty="0" err="1"/>
              <a:t>șimodele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Nano Informatica </a:t>
            </a:r>
            <a:r>
              <a:rPr lang="en-US" sz="2000" dirty="0" err="1"/>
              <a:t>folosește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de </a:t>
            </a:r>
            <a:r>
              <a:rPr lang="en-US" sz="2000" dirty="0" err="1"/>
              <a:t>vizualizare</a:t>
            </a:r>
            <a:r>
              <a:rPr lang="en-US" sz="2000" dirty="0"/>
              <a:t> a </a:t>
            </a:r>
            <a:r>
              <a:rPr lang="en-US" sz="2000" dirty="0" err="1"/>
              <a:t>datelorşi</a:t>
            </a:r>
            <a:r>
              <a:rPr lang="en-US" sz="2000" dirty="0"/>
              <a:t> </a:t>
            </a:r>
            <a:r>
              <a:rPr lang="en-US" sz="2000" dirty="0" err="1"/>
              <a:t>tehnici</a:t>
            </a:r>
            <a:r>
              <a:rPr lang="en-US" sz="2000" dirty="0"/>
              <a:t> de </a:t>
            </a:r>
            <a:r>
              <a:rPr lang="en-US" sz="2000" dirty="0" err="1"/>
              <a:t>prezentare</a:t>
            </a:r>
            <a:r>
              <a:rPr lang="en-US" sz="2000" dirty="0"/>
              <a:t> a </a:t>
            </a:r>
            <a:r>
              <a:rPr lang="en-US" sz="2000" dirty="0" err="1"/>
              <a:t>informaţiei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mod </a:t>
            </a:r>
            <a:r>
              <a:rPr lang="en-US" sz="2000" dirty="0" err="1"/>
              <a:t>accesibil</a:t>
            </a:r>
            <a:r>
              <a:rPr lang="en-US" sz="2000" dirty="0"/>
              <a:t> </a:t>
            </a:r>
            <a:r>
              <a:rPr lang="en-US" sz="2000" dirty="0" err="1"/>
              <a:t>şimod</a:t>
            </a:r>
            <a:r>
              <a:rPr lang="en-US" sz="2000" dirty="0"/>
              <a:t> </a:t>
            </a:r>
            <a:r>
              <a:rPr lang="en-US" sz="2000" dirty="0" err="1"/>
              <a:t>interpretabil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95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Nano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839200" cy="4525962"/>
          </a:xfrm>
        </p:spPr>
        <p:txBody>
          <a:bodyPr/>
          <a:lstStyle/>
          <a:p>
            <a:r>
              <a:rPr lang="en-US" sz="2000" b="1" dirty="0" err="1"/>
              <a:t>Descoperirea</a:t>
            </a:r>
            <a:r>
              <a:rPr lang="en-US" sz="2000" b="1" dirty="0"/>
              <a:t> </a:t>
            </a:r>
            <a:r>
              <a:rPr lang="en-US" sz="2000" b="1" dirty="0" err="1"/>
              <a:t>materialelor</a:t>
            </a:r>
            <a:r>
              <a:rPr lang="en-US" sz="2000" b="1" dirty="0"/>
              <a:t>: </a:t>
            </a:r>
            <a:r>
              <a:rPr lang="en-US" sz="2000" dirty="0" err="1"/>
              <a:t>Nanoinformatica</a:t>
            </a:r>
            <a:r>
              <a:rPr lang="en-US" sz="2000" dirty="0"/>
              <a:t> </a:t>
            </a:r>
            <a:r>
              <a:rPr lang="en-US" sz="2000" dirty="0" err="1"/>
              <a:t>facilitează</a:t>
            </a:r>
            <a:r>
              <a:rPr lang="en-US" sz="2000" dirty="0"/>
              <a:t> rapid</a:t>
            </a:r>
            <a:r>
              <a:rPr lang="ro-RO" sz="2000" dirty="0"/>
              <a:t> </a:t>
            </a:r>
            <a:r>
              <a:rPr lang="en-US" sz="2000" dirty="0"/>
              <a:t>screening-</a:t>
            </a:r>
            <a:r>
              <a:rPr lang="en-US" sz="2000" dirty="0" err="1"/>
              <a:t>ul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proprietăți</a:t>
            </a:r>
            <a:r>
              <a:rPr lang="en-US" sz="2000" dirty="0"/>
              <a:t> </a:t>
            </a:r>
            <a:r>
              <a:rPr lang="en-US" sz="2000" dirty="0" err="1"/>
              <a:t>specifice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</a:t>
            </a:r>
            <a:r>
              <a:rPr lang="ro-RO" sz="2000" dirty="0"/>
              <a:t> </a:t>
            </a:r>
            <a:r>
              <a:rPr lang="en-US" sz="2000" dirty="0" err="1"/>
              <a:t>rezistență</a:t>
            </a:r>
            <a:r>
              <a:rPr lang="en-US" sz="2000" dirty="0"/>
              <a:t>, </a:t>
            </a:r>
            <a:r>
              <a:rPr lang="en-US" sz="2000" dirty="0" err="1"/>
              <a:t>conductivitate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activitate</a:t>
            </a:r>
            <a:r>
              <a:rPr lang="en-US" sz="2000" dirty="0"/>
              <a:t> </a:t>
            </a:r>
            <a:r>
              <a:rPr lang="en-US" sz="2000" dirty="0" err="1"/>
              <a:t>catalitică</a:t>
            </a:r>
            <a:r>
              <a:rPr lang="en-US" sz="2000" dirty="0"/>
              <a:t>.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lucru</a:t>
            </a:r>
            <a:r>
              <a:rPr lang="en-US" sz="2000" dirty="0"/>
              <a:t> </a:t>
            </a:r>
            <a:r>
              <a:rPr lang="en-US" sz="2000" dirty="0" err="1"/>
              <a:t>accelerează</a:t>
            </a:r>
            <a:r>
              <a:rPr lang="ro-RO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de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cu </a:t>
            </a:r>
            <a:r>
              <a:rPr lang="en-US" sz="2000" dirty="0" err="1"/>
              <a:t>aplicații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/>
              <a:t>electronic</a:t>
            </a:r>
            <a:r>
              <a:rPr lang="ro-RO" sz="2000" dirty="0"/>
              <a:t>ă</a:t>
            </a:r>
            <a:r>
              <a:rPr lang="en-US" sz="2000" dirty="0"/>
              <a:t>, </a:t>
            </a:r>
            <a:r>
              <a:rPr lang="en-US" sz="2000" dirty="0" err="1"/>
              <a:t>stocarea</a:t>
            </a:r>
            <a:r>
              <a:rPr lang="en-US" sz="2000" dirty="0"/>
              <a:t> </a:t>
            </a:r>
            <a:r>
              <a:rPr lang="en-US" sz="2000" dirty="0" err="1"/>
              <a:t>energiei</a:t>
            </a:r>
            <a:r>
              <a:rPr lang="en-US" sz="2000" dirty="0"/>
              <a:t> ș</a:t>
            </a:r>
            <a:r>
              <a:rPr lang="ro-RO" sz="2000" dirty="0"/>
              <a:t>.a. </a:t>
            </a:r>
          </a:p>
          <a:p>
            <a:r>
              <a:rPr lang="en-US" sz="2000" b="1" dirty="0" err="1"/>
              <a:t>Livrarea</a:t>
            </a:r>
            <a:r>
              <a:rPr lang="en-US" sz="2000" b="1" dirty="0"/>
              <a:t> </a:t>
            </a:r>
            <a:r>
              <a:rPr lang="en-US" sz="2000" b="1" dirty="0" err="1"/>
              <a:t>medicamentelor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biomedicină</a:t>
            </a:r>
            <a:r>
              <a:rPr lang="en-US" sz="2000" b="1" dirty="0"/>
              <a:t>: </a:t>
            </a:r>
            <a:r>
              <a:rPr lang="en-US" sz="2000" dirty="0"/>
              <a:t>În </a:t>
            </a:r>
            <a:r>
              <a:rPr lang="en-US" sz="2000" dirty="0" err="1"/>
              <a:t>domeniul</a:t>
            </a:r>
            <a:r>
              <a:rPr lang="ro-RO" sz="2000" dirty="0"/>
              <a:t> </a:t>
            </a:r>
            <a:r>
              <a:rPr lang="en-US" sz="2000" dirty="0" err="1"/>
              <a:t>nanomedicină</a:t>
            </a:r>
            <a:r>
              <a:rPr lang="en-US" sz="2000" dirty="0"/>
              <a:t>, </a:t>
            </a:r>
            <a:r>
              <a:rPr lang="en-US" sz="2000" dirty="0" err="1"/>
              <a:t>Nanoinformatica</a:t>
            </a:r>
            <a:r>
              <a:rPr lang="en-US" sz="2000" dirty="0"/>
              <a:t> </a:t>
            </a:r>
            <a:r>
              <a:rPr lang="en-US" sz="2000" dirty="0" err="1"/>
              <a:t>joacă</a:t>
            </a:r>
            <a:r>
              <a:rPr lang="en-US" sz="2000" dirty="0"/>
              <a:t> un </a:t>
            </a:r>
            <a:r>
              <a:rPr lang="en-US" sz="2000" dirty="0" err="1"/>
              <a:t>rol</a:t>
            </a:r>
            <a:r>
              <a:rPr lang="en-US" sz="2000" dirty="0"/>
              <a:t> crucial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optimizarea</a:t>
            </a:r>
            <a:r>
              <a:rPr lang="en-US" sz="2000" dirty="0"/>
              <a:t> </a:t>
            </a:r>
            <a:r>
              <a:rPr lang="en-US" sz="2000" dirty="0" err="1"/>
              <a:t>sistemelor</a:t>
            </a:r>
            <a:r>
              <a:rPr lang="en-US" sz="2000" dirty="0"/>
              <a:t> de </a:t>
            </a:r>
            <a:r>
              <a:rPr lang="en-US" sz="2000" dirty="0" err="1"/>
              <a:t>livrare</a:t>
            </a:r>
            <a:r>
              <a:rPr lang="en-US" sz="2000" dirty="0"/>
              <a:t> a </a:t>
            </a:r>
            <a:r>
              <a:rPr lang="en-US" sz="2000" dirty="0" err="1"/>
              <a:t>medicamentelor</a:t>
            </a:r>
            <a:r>
              <a:rPr lang="en-US" sz="2000" dirty="0"/>
              <a:t>, </a:t>
            </a:r>
            <a:r>
              <a:rPr lang="en-US" sz="2000" dirty="0" err="1"/>
              <a:t>predicția</a:t>
            </a:r>
            <a:r>
              <a:rPr lang="en-US" sz="2000" dirty="0"/>
              <a:t> </a:t>
            </a:r>
            <a:r>
              <a:rPr lang="ro-RO" sz="2000" dirty="0"/>
              <a:t>toxicității </a:t>
            </a:r>
            <a:r>
              <a:rPr lang="en-US" sz="2000" dirty="0" err="1"/>
              <a:t>nanoparticulelor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proiectarea</a:t>
            </a:r>
            <a:r>
              <a:rPr lang="en-US" sz="2000" dirty="0"/>
              <a:t> de </a:t>
            </a:r>
            <a:r>
              <a:rPr lang="en-US" sz="2000" dirty="0" err="1"/>
              <a:t>terapii</a:t>
            </a:r>
            <a:r>
              <a:rPr lang="en-US" sz="2000" dirty="0"/>
              <a:t> </a:t>
            </a:r>
            <a:r>
              <a:rPr lang="en-US" sz="2000" dirty="0" err="1"/>
              <a:t>țintite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diverse</a:t>
            </a:r>
            <a:r>
              <a:rPr lang="ro-RO" sz="2000" dirty="0"/>
              <a:t> </a:t>
            </a:r>
            <a:r>
              <a:rPr lang="en-US" sz="2000" dirty="0" err="1"/>
              <a:t>boli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b="1" dirty="0" err="1"/>
              <a:t>Evaluarea</a:t>
            </a:r>
            <a:r>
              <a:rPr lang="en-US" sz="2000" b="1" dirty="0"/>
              <a:t> </a:t>
            </a:r>
            <a:r>
              <a:rPr lang="en-US" sz="2000" b="1" dirty="0" err="1"/>
              <a:t>impactului</a:t>
            </a:r>
            <a:r>
              <a:rPr lang="en-US" sz="2000" b="1" dirty="0"/>
              <a:t> </a:t>
            </a:r>
            <a:r>
              <a:rPr lang="en-US" sz="2000" b="1" dirty="0" err="1"/>
              <a:t>asupra</a:t>
            </a:r>
            <a:r>
              <a:rPr lang="en-US" sz="2000" b="1" dirty="0"/>
              <a:t> </a:t>
            </a:r>
            <a:r>
              <a:rPr lang="en-US" sz="2000" b="1" dirty="0" err="1"/>
              <a:t>mediului</a:t>
            </a:r>
            <a:r>
              <a:rPr lang="en-US" sz="2000" b="1" dirty="0"/>
              <a:t>: </a:t>
            </a:r>
            <a:r>
              <a:rPr lang="en-US" sz="2000" dirty="0" err="1"/>
              <a:t>Cercetătorii</a:t>
            </a:r>
            <a:r>
              <a:rPr lang="en-US" sz="2000" dirty="0"/>
              <a:t> </a:t>
            </a:r>
            <a:r>
              <a:rPr lang="en-US" sz="2000" dirty="0" err="1"/>
              <a:t>folosesc</a:t>
            </a:r>
            <a:r>
              <a:rPr lang="ro-RO" sz="2000" dirty="0"/>
              <a:t> </a:t>
            </a:r>
            <a:r>
              <a:rPr lang="en-US" sz="2000" dirty="0" err="1"/>
              <a:t>Nanoinformatica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evalua</a:t>
            </a:r>
            <a:r>
              <a:rPr lang="en-US" sz="2000" dirty="0"/>
              <a:t> </a:t>
            </a:r>
            <a:r>
              <a:rPr lang="en-US" sz="2000" dirty="0" err="1"/>
              <a:t>riscurile</a:t>
            </a:r>
            <a:r>
              <a:rPr lang="en-US" sz="2000" dirty="0"/>
              <a:t> </a:t>
            </a:r>
            <a:r>
              <a:rPr lang="en-US" sz="2000" dirty="0" err="1"/>
              <a:t>asociate</a:t>
            </a:r>
            <a:r>
              <a:rPr lang="en-US" sz="2000" dirty="0"/>
              <a:t> cu </a:t>
            </a:r>
            <a:r>
              <a:rPr lang="en-US" sz="2000" dirty="0" err="1"/>
              <a:t>nanomaterialele</a:t>
            </a:r>
            <a:r>
              <a:rPr lang="ro-RO" sz="2000" dirty="0"/>
              <a:t> pentru mediu și societate</a:t>
            </a:r>
            <a:r>
              <a:rPr lang="en-US" sz="2000" dirty="0"/>
              <a:t>, </a:t>
            </a:r>
            <a:r>
              <a:rPr lang="en-US" sz="2000" dirty="0" err="1"/>
              <a:t>contribuind</a:t>
            </a:r>
            <a:r>
              <a:rPr lang="en-US" sz="2000" dirty="0"/>
              <a:t> la </a:t>
            </a:r>
            <a:r>
              <a:rPr lang="en-US" sz="2000" dirty="0" err="1"/>
              <a:t>siguranța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durabilă</a:t>
            </a:r>
            <a:r>
              <a:rPr lang="en-US" sz="2000" dirty="0"/>
              <a:t> a </a:t>
            </a:r>
            <a:r>
              <a:rPr lang="en-US" sz="2000" dirty="0" err="1"/>
              <a:t>nanotehnologiei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b="1" dirty="0" err="1"/>
              <a:t>Controlul</a:t>
            </a:r>
            <a:r>
              <a:rPr lang="en-US" sz="2000" b="1" dirty="0"/>
              <a:t> </a:t>
            </a:r>
            <a:r>
              <a:rPr lang="en-US" sz="2000" b="1" dirty="0" err="1"/>
              <a:t>calității</a:t>
            </a:r>
            <a:r>
              <a:rPr lang="en-US" sz="2000" b="1" dirty="0"/>
              <a:t>: </a:t>
            </a:r>
            <a:r>
              <a:rPr lang="en-US" sz="2000" dirty="0" err="1"/>
              <a:t>Nanoinformatica</a:t>
            </a:r>
            <a:r>
              <a:rPr lang="en-US" sz="2000" dirty="0"/>
              <a:t> </a:t>
            </a:r>
            <a:r>
              <a:rPr lang="en-US" sz="2000" dirty="0" err="1"/>
              <a:t>ajută</a:t>
            </a:r>
            <a:r>
              <a:rPr lang="en-US" sz="2000" dirty="0"/>
              <a:t> la </a:t>
            </a:r>
            <a:r>
              <a:rPr lang="en-US" sz="2000" dirty="0" err="1"/>
              <a:t>menținerea</a:t>
            </a:r>
            <a:r>
              <a:rPr lang="ro-RO" sz="2000" dirty="0"/>
              <a:t> </a:t>
            </a:r>
            <a:r>
              <a:rPr lang="en-US" sz="2000" dirty="0" err="1"/>
              <a:t>calit</a:t>
            </a:r>
            <a:r>
              <a:rPr lang="ro-RO" sz="2000" dirty="0"/>
              <a:t>ății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consistenț</a:t>
            </a:r>
            <a:r>
              <a:rPr lang="ro-RO" sz="2000" dirty="0"/>
              <a:t>ei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timpul</a:t>
            </a:r>
            <a:r>
              <a:rPr lang="en-US" sz="2000" dirty="0"/>
              <a:t> </a:t>
            </a:r>
            <a:r>
              <a:rPr lang="en-US" sz="2000" dirty="0" err="1"/>
              <a:t>producției</a:t>
            </a:r>
            <a:r>
              <a:rPr lang="ro-RO" sz="2000" dirty="0"/>
              <a:t> / </a:t>
            </a:r>
            <a:r>
              <a:rPr lang="en-US" sz="2000" dirty="0" err="1"/>
              <a:t>proceselor</a:t>
            </a:r>
            <a:r>
              <a:rPr lang="en-US" sz="2000" dirty="0"/>
              <a:t>, </a:t>
            </a:r>
            <a:r>
              <a:rPr lang="en-US" sz="2000" dirty="0" err="1"/>
              <a:t>asigurând</a:t>
            </a:r>
            <a:r>
              <a:rPr lang="en-US" sz="2000" dirty="0"/>
              <a:t> </a:t>
            </a:r>
            <a:r>
              <a:rPr lang="en-US" sz="2000" dirty="0" err="1"/>
              <a:t>fiabilitatea</a:t>
            </a:r>
            <a:r>
              <a:rPr lang="en-US" sz="2000" dirty="0"/>
              <a:t> </a:t>
            </a:r>
            <a:r>
              <a:rPr lang="en-US" sz="2000" dirty="0" err="1"/>
              <a:t>acestora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aplicații</a:t>
            </a:r>
            <a:r>
              <a:rPr lang="en-US" sz="2000" dirty="0"/>
              <a:t> </a:t>
            </a:r>
            <a:r>
              <a:rPr lang="en-US" sz="2000" dirty="0" err="1"/>
              <a:t>precum</a:t>
            </a:r>
            <a:r>
              <a:rPr lang="ro-RO" sz="2000" dirty="0"/>
              <a:t> </a:t>
            </a:r>
            <a:r>
              <a:rPr lang="en-US" sz="2000" dirty="0" err="1"/>
              <a:t>nanoelectronică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senzori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6822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Challenges in Nano Informatics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525962"/>
          </a:xfrm>
        </p:spPr>
        <p:txBody>
          <a:bodyPr/>
          <a:lstStyle/>
          <a:p>
            <a:r>
              <a:rPr lang="en-US" sz="2000" b="1" dirty="0" err="1"/>
              <a:t>Standardizarea</a:t>
            </a:r>
            <a:r>
              <a:rPr lang="en-US" sz="2000" b="1" dirty="0"/>
              <a:t> </a:t>
            </a:r>
            <a:r>
              <a:rPr lang="en-US" sz="2000" b="1" dirty="0" err="1"/>
              <a:t>datelor</a:t>
            </a:r>
            <a:r>
              <a:rPr lang="en-US" sz="2000" b="1" dirty="0"/>
              <a:t>: </a:t>
            </a:r>
            <a:r>
              <a:rPr lang="en-US" sz="2000" dirty="0" err="1"/>
              <a:t>datele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 </a:t>
            </a:r>
            <a:r>
              <a:rPr lang="ro-RO" sz="2000" dirty="0"/>
              <a:t>nu au încă </a:t>
            </a:r>
            <a:r>
              <a:rPr lang="en-US" sz="2000" dirty="0" err="1"/>
              <a:t>formate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metadate</a:t>
            </a:r>
            <a:r>
              <a:rPr lang="en-US" sz="2000" dirty="0"/>
              <a:t> </a:t>
            </a:r>
            <a:r>
              <a:rPr lang="en-US" sz="2000" dirty="0" err="1"/>
              <a:t>standardizate</a:t>
            </a:r>
            <a:r>
              <a:rPr lang="en-US" sz="2000" dirty="0"/>
              <a:t>, </a:t>
            </a:r>
            <a:r>
              <a:rPr lang="en-US" sz="2000" dirty="0" err="1"/>
              <a:t>ceea</a:t>
            </a:r>
            <a:r>
              <a:rPr lang="en-US" sz="2000" dirty="0"/>
              <a:t> </a:t>
            </a:r>
            <a:r>
              <a:rPr lang="ro-RO" sz="2000" dirty="0"/>
              <a:t>împiedică a </a:t>
            </a:r>
            <a:r>
              <a:rPr lang="en-US" sz="2000" dirty="0" err="1"/>
              <a:t>integra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compara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r>
              <a:rPr lang="en-US" sz="2000" b="1" dirty="0" err="1"/>
              <a:t>Confidențialitatea</a:t>
            </a:r>
            <a:r>
              <a:rPr lang="en-US" sz="2000" b="1" dirty="0"/>
              <a:t>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en-US" sz="2000" b="1" dirty="0" err="1"/>
              <a:t>securitatea</a:t>
            </a:r>
            <a:r>
              <a:rPr lang="en-US" sz="2000" b="1" dirty="0"/>
              <a:t> </a:t>
            </a:r>
            <a:r>
              <a:rPr lang="en-US" sz="2000" b="1" dirty="0" err="1"/>
              <a:t>datelor</a:t>
            </a:r>
            <a:r>
              <a:rPr lang="en-US" sz="2000" b="1" dirty="0"/>
              <a:t>: </a:t>
            </a:r>
            <a:r>
              <a:rPr lang="ro-RO" sz="2000" b="1" dirty="0"/>
              <a:t>C</a:t>
            </a:r>
            <a:r>
              <a:rPr lang="en-US" sz="2000" dirty="0"/>
              <a:t>u </a:t>
            </a:r>
            <a:r>
              <a:rPr lang="en-US" sz="2000" dirty="0" err="1"/>
              <a:t>creșterea</a:t>
            </a:r>
            <a:r>
              <a:rPr lang="en-US" sz="2000" dirty="0"/>
              <a:t> </a:t>
            </a:r>
            <a:r>
              <a:rPr lang="en-US" sz="2000" dirty="0" err="1"/>
              <a:t>volumului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/>
              <a:t>date </a:t>
            </a:r>
            <a:r>
              <a:rPr lang="en-US" sz="2000" dirty="0" err="1"/>
              <a:t>sensibile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, </a:t>
            </a:r>
            <a:r>
              <a:rPr lang="en-US" sz="2000" dirty="0" err="1"/>
              <a:t>asigur</a:t>
            </a:r>
            <a:r>
              <a:rPr lang="ro-RO" sz="2000" dirty="0"/>
              <a:t>area c</a:t>
            </a:r>
            <a:r>
              <a:rPr lang="en-US" sz="2000" dirty="0" err="1"/>
              <a:t>onfidențialit</a:t>
            </a:r>
            <a:r>
              <a:rPr lang="ro-RO" sz="2000" dirty="0"/>
              <a:t>ății, </a:t>
            </a:r>
            <a:r>
              <a:rPr lang="en-US" sz="2000" dirty="0" err="1"/>
              <a:t>securit</a:t>
            </a:r>
            <a:r>
              <a:rPr lang="ro-RO" sz="2000" dirty="0"/>
              <a:t>ății lor </a:t>
            </a:r>
            <a:r>
              <a:rPr lang="en-US" sz="2000" dirty="0" err="1"/>
              <a:t>devine</a:t>
            </a:r>
            <a:r>
              <a:rPr lang="en-US" sz="2000" dirty="0"/>
              <a:t> </a:t>
            </a:r>
            <a:r>
              <a:rPr lang="en-US" sz="2000" dirty="0" err="1"/>
              <a:t>critică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proteja</a:t>
            </a:r>
            <a:r>
              <a:rPr lang="en-US" sz="2000" dirty="0"/>
              <a:t> </a:t>
            </a:r>
            <a:r>
              <a:rPr lang="en-US" sz="2000" dirty="0" err="1"/>
              <a:t>proprietatea</a:t>
            </a:r>
            <a:r>
              <a:rPr lang="en-US" sz="2000" dirty="0"/>
              <a:t> </a:t>
            </a:r>
            <a:r>
              <a:rPr lang="en-US" sz="2000" dirty="0" err="1"/>
              <a:t>intelectuală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acces</a:t>
            </a:r>
            <a:r>
              <a:rPr lang="en-US" sz="2000" dirty="0"/>
              <a:t> </a:t>
            </a:r>
            <a:r>
              <a:rPr lang="en-US" sz="2000" dirty="0" err="1"/>
              <a:t>autorizat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r>
              <a:rPr lang="en-US" sz="2000" b="1" dirty="0" err="1"/>
              <a:t>Resurse</a:t>
            </a:r>
            <a:r>
              <a:rPr lang="en-US" sz="2000" b="1" dirty="0"/>
              <a:t> de </a:t>
            </a:r>
            <a:r>
              <a:rPr lang="en-US" sz="2000" b="1" dirty="0" err="1"/>
              <a:t>calcul</a:t>
            </a:r>
            <a:r>
              <a:rPr lang="en-US" sz="2000" b="1" dirty="0"/>
              <a:t>: </a:t>
            </a:r>
            <a:r>
              <a:rPr lang="en-US" sz="2000" dirty="0"/>
              <a:t>Analiza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ro-RO" sz="2000" dirty="0"/>
              <a:t> a </a:t>
            </a:r>
            <a:r>
              <a:rPr lang="en-US" sz="2000" dirty="0" err="1"/>
              <a:t>datel</a:t>
            </a:r>
            <a:r>
              <a:rPr lang="ro-RO" sz="2000" dirty="0"/>
              <a:t>or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-US" sz="2000" dirty="0" err="1"/>
              <a:t>adesea</a:t>
            </a:r>
            <a:r>
              <a:rPr lang="en-US" sz="2000" dirty="0"/>
              <a:t> o </a:t>
            </a:r>
            <a:r>
              <a:rPr lang="en-US" sz="2000" dirty="0" err="1"/>
              <a:t>putere</a:t>
            </a:r>
            <a:r>
              <a:rPr lang="en-US" sz="2000" dirty="0"/>
              <a:t> de </a:t>
            </a:r>
            <a:r>
              <a:rPr lang="en-US" sz="2000" dirty="0" err="1"/>
              <a:t>calcul</a:t>
            </a:r>
            <a:r>
              <a:rPr lang="en-US" sz="2000" dirty="0"/>
              <a:t> </a:t>
            </a:r>
            <a:r>
              <a:rPr lang="en-US" sz="2000" dirty="0" err="1"/>
              <a:t>substanțială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resurse</a:t>
            </a:r>
            <a:r>
              <a:rPr lang="en-US" sz="2000" dirty="0"/>
              <a:t>, </a:t>
            </a:r>
            <a:r>
              <a:rPr lang="en-US" sz="2000" dirty="0" err="1"/>
              <a:t>punând</a:t>
            </a:r>
            <a:r>
              <a:rPr lang="en-US" sz="2000" dirty="0"/>
              <a:t> </a:t>
            </a:r>
            <a:r>
              <a:rPr lang="en-US" sz="2000" dirty="0" err="1"/>
              <a:t>provocări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cercetătorii</a:t>
            </a:r>
            <a:r>
              <a:rPr lang="en-US" sz="2000" dirty="0"/>
              <a:t> cu </a:t>
            </a:r>
            <a:r>
              <a:rPr lang="en-US" sz="2000" dirty="0" err="1"/>
              <a:t>probleme</a:t>
            </a:r>
            <a:r>
              <a:rPr lang="en-US" sz="2000" dirty="0"/>
              <a:t> </a:t>
            </a:r>
            <a:r>
              <a:rPr lang="en-US" sz="2000" dirty="0" err="1"/>
              <a:t>limitate</a:t>
            </a:r>
            <a:r>
              <a:rPr lang="ro-RO" sz="2000" dirty="0"/>
              <a:t> de </a:t>
            </a:r>
            <a:r>
              <a:rPr lang="en-US" sz="2000" dirty="0" err="1"/>
              <a:t>acces</a:t>
            </a:r>
            <a:r>
              <a:rPr lang="en-US" sz="2000" dirty="0"/>
              <a:t> la o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infrastructură</a:t>
            </a:r>
            <a:r>
              <a:rPr lang="en-US" sz="2000" dirty="0"/>
              <a:t>.</a:t>
            </a:r>
            <a:endParaRPr lang="ro-RO" sz="2000" dirty="0"/>
          </a:p>
        </p:txBody>
      </p:sp>
    </p:spTree>
    <p:extLst>
      <p:ext uri="{BB962C8B-B14F-4D97-AF65-F5344CB8AC3E}">
        <p14:creationId xmlns:p14="http://schemas.microsoft.com/office/powerpoint/2010/main" val="3414300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Colaborare </a:t>
            </a:r>
            <a:r>
              <a:rPr lang="en-US" sz="2000" b="1" dirty="0" err="1"/>
              <a:t>interdisciplinară</a:t>
            </a:r>
            <a:r>
              <a:rPr lang="en-US" sz="2000" b="1" dirty="0"/>
              <a:t>: </a:t>
            </a:r>
            <a:r>
              <a:rPr lang="en-US" sz="2000" dirty="0" err="1"/>
              <a:t>Nanoinformatică</a:t>
            </a:r>
            <a:r>
              <a:rPr lang="en-US" sz="2000" dirty="0"/>
              <a:t> </a:t>
            </a:r>
            <a:r>
              <a:rPr lang="en-US" sz="2000" dirty="0" err="1"/>
              <a:t>eficientă</a:t>
            </a:r>
            <a:r>
              <a:rPr lang="ro-RO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-US" sz="2000" dirty="0" err="1"/>
              <a:t>colaborare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experți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nanoștiință</a:t>
            </a:r>
            <a:r>
              <a:rPr lang="en-US" sz="2000" dirty="0"/>
              <a:t>, </a:t>
            </a:r>
            <a:r>
              <a:rPr lang="en-US" sz="2000" dirty="0" err="1"/>
              <a:t>știință</a:t>
            </a:r>
            <a:r>
              <a:rPr lang="ro-RO" sz="2000" dirty="0"/>
              <a:t> datelor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informatică</a:t>
            </a:r>
            <a:r>
              <a:rPr lang="en-US" sz="2000" dirty="0"/>
              <a:t>, care pot fi </a:t>
            </a:r>
            <a:r>
              <a:rPr lang="en-US" sz="2000" dirty="0" err="1"/>
              <a:t>împiedicate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bariere</a:t>
            </a:r>
            <a:r>
              <a:rPr lang="en-US" sz="2000" dirty="0"/>
              <a:t> </a:t>
            </a:r>
            <a:r>
              <a:rPr lang="en-US" sz="2000" dirty="0" err="1"/>
              <a:t>disciplinare</a:t>
            </a:r>
            <a:r>
              <a:rPr lang="en-US" sz="2000" dirty="0"/>
              <a:t>.</a:t>
            </a:r>
            <a:endParaRPr lang="ro-RO" sz="2000" dirty="0"/>
          </a:p>
          <a:p>
            <a:endParaRPr lang="ro-RO" sz="2000" dirty="0"/>
          </a:p>
          <a:p>
            <a:r>
              <a:rPr lang="en-US" sz="2000" b="1" dirty="0" err="1"/>
              <a:t>Impactul</a:t>
            </a:r>
            <a:r>
              <a:rPr lang="en-US" sz="2000" b="1" dirty="0"/>
              <a:t> </a:t>
            </a:r>
            <a:r>
              <a:rPr lang="en-US" sz="2000" b="1" dirty="0" err="1"/>
              <a:t>Nanoinformaticii</a:t>
            </a:r>
            <a:r>
              <a:rPr lang="en-US" sz="2000" b="1" dirty="0"/>
              <a:t>: </a:t>
            </a:r>
            <a:r>
              <a:rPr lang="en-US" sz="2000" dirty="0" err="1"/>
              <a:t>Nanoinformatica</a:t>
            </a:r>
            <a:r>
              <a:rPr lang="en-US" sz="2000" dirty="0"/>
              <a:t> are</a:t>
            </a:r>
            <a:r>
              <a:rPr lang="ro-RO" sz="2000" dirty="0"/>
              <a:t> </a:t>
            </a:r>
            <a:r>
              <a:rPr lang="en-US" sz="2000" dirty="0" err="1"/>
              <a:t>potențialul</a:t>
            </a:r>
            <a:r>
              <a:rPr lang="en-US" sz="2000" dirty="0"/>
              <a:t> de a </a:t>
            </a:r>
            <a:r>
              <a:rPr lang="en-US" sz="2000" dirty="0" err="1"/>
              <a:t>accelera</a:t>
            </a:r>
            <a:r>
              <a:rPr lang="en-US" sz="2000" dirty="0"/>
              <a:t> </a:t>
            </a:r>
            <a:r>
              <a:rPr lang="en-US" sz="2000" dirty="0" err="1"/>
              <a:t>progresele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nanotehnologie</a:t>
            </a:r>
            <a:r>
              <a:rPr lang="ro-RO" sz="2000" dirty="0"/>
              <a:t> </a:t>
            </a:r>
            <a:r>
              <a:rPr lang="en-US" sz="2000" dirty="0" err="1"/>
              <a:t>permițând</a:t>
            </a:r>
            <a:r>
              <a:rPr lang="en-US" sz="2000" dirty="0"/>
              <a:t> </a:t>
            </a:r>
            <a:r>
              <a:rPr lang="en-US" sz="2000" dirty="0" err="1"/>
              <a:t>cercetătorilor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ia</a:t>
            </a:r>
            <a:r>
              <a:rPr lang="en-US" sz="2000" dirty="0"/>
              <a:t> </a:t>
            </a:r>
            <a:r>
              <a:rPr lang="en-US" sz="2000" dirty="0" err="1"/>
              <a:t>decizii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date,</a:t>
            </a:r>
            <a:r>
              <a:rPr lang="ro-RO" sz="2000" dirty="0"/>
              <a:t> </a:t>
            </a:r>
            <a:r>
              <a:rPr lang="en-US" sz="2000" dirty="0" err="1"/>
              <a:t>proiectează</a:t>
            </a:r>
            <a:r>
              <a:rPr lang="en-US" sz="2000" dirty="0"/>
              <a:t> </a:t>
            </a:r>
            <a:r>
              <a:rPr lang="en-US" sz="2000" dirty="0" err="1"/>
              <a:t>experimente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eficiente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dezvoltă</a:t>
            </a:r>
            <a:r>
              <a:rPr lang="en-US" sz="2000" dirty="0"/>
              <a:t> </a:t>
            </a:r>
            <a:r>
              <a:rPr lang="en-US" sz="2000" dirty="0" err="1"/>
              <a:t>nanomateriale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tehnologii</a:t>
            </a:r>
            <a:r>
              <a:rPr lang="ro-RO" sz="2000" dirty="0"/>
              <a:t> noi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În</a:t>
            </a:r>
            <a:r>
              <a:rPr lang="en-US" sz="2000" dirty="0"/>
              <a:t> plus, </a:t>
            </a:r>
            <a:r>
              <a:rPr lang="en-US" sz="2000" dirty="0" err="1"/>
              <a:t>îmbunătățește</a:t>
            </a:r>
            <a:r>
              <a:rPr lang="ro-RO" sz="2000" dirty="0"/>
              <a:t> </a:t>
            </a:r>
            <a:r>
              <a:rPr lang="en-US" sz="2000" dirty="0" err="1"/>
              <a:t>măsuri</a:t>
            </a:r>
            <a:r>
              <a:rPr lang="en-US" sz="2000" dirty="0"/>
              <a:t> de </a:t>
            </a:r>
            <a:r>
              <a:rPr lang="en-US" sz="2000" dirty="0" err="1"/>
              <a:t>siguranță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predicția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atenuarea</a:t>
            </a:r>
            <a:r>
              <a:rPr lang="en-US" sz="2000" dirty="0"/>
              <a:t> </a:t>
            </a:r>
            <a:r>
              <a:rPr lang="en-US" sz="2000" dirty="0" err="1"/>
              <a:t>potențialului</a:t>
            </a:r>
            <a:r>
              <a:rPr lang="ro-RO" sz="2000" dirty="0"/>
              <a:t> </a:t>
            </a:r>
            <a:r>
              <a:rPr lang="en-US" sz="2000" dirty="0" err="1"/>
              <a:t>riscuril</a:t>
            </a:r>
            <a:r>
              <a:rPr lang="ro-RO" sz="2000" dirty="0"/>
              <a:t>or</a:t>
            </a:r>
            <a:r>
              <a:rPr lang="en-US" sz="2000" dirty="0"/>
              <a:t> </a:t>
            </a:r>
            <a:r>
              <a:rPr lang="en-US" sz="2000" dirty="0" err="1"/>
              <a:t>asociate</a:t>
            </a:r>
            <a:r>
              <a:rPr lang="en-US" sz="2000" dirty="0"/>
              <a:t> cu </a:t>
            </a:r>
            <a:r>
              <a:rPr lang="en-US" sz="2000" dirty="0" err="1"/>
              <a:t>nanomaterialele</a:t>
            </a:r>
            <a:r>
              <a:rPr lang="en-US" sz="2000" dirty="0"/>
              <a:t>, </a:t>
            </a:r>
            <a:r>
              <a:rPr lang="en-US" sz="2000" dirty="0" err="1"/>
              <a:t>asigurând</a:t>
            </a:r>
            <a:r>
              <a:rPr lang="en-US" sz="2000" dirty="0"/>
              <a:t> </a:t>
            </a:r>
            <a:r>
              <a:rPr lang="en-US" sz="2000" dirty="0" err="1"/>
              <a:t>responsabilitatea</a:t>
            </a:r>
            <a:r>
              <a:rPr lang="ro-RO" sz="2000" dirty="0"/>
              <a:t> în </a:t>
            </a:r>
            <a:r>
              <a:rPr lang="en-US" sz="2000" dirty="0" err="1"/>
              <a:t>dezvoltare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68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NanoHUB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90678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Unul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cele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dezvoltate</a:t>
            </a:r>
            <a:r>
              <a:rPr lang="en-US" sz="2000" dirty="0"/>
              <a:t> </a:t>
            </a:r>
            <a:r>
              <a:rPr lang="en-US" sz="2000" dirty="0" err="1"/>
              <a:t>proiecte</a:t>
            </a:r>
            <a:r>
              <a:rPr lang="en-US" sz="2000" dirty="0"/>
              <a:t> din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informaticii</a:t>
            </a:r>
            <a:r>
              <a:rPr lang="en-US" sz="2000" dirty="0"/>
              <a:t> </a:t>
            </a:r>
            <a:r>
              <a:rPr lang="en-US" sz="2000" dirty="0" err="1"/>
              <a:t>nanotehnologice</a:t>
            </a:r>
            <a:endParaRPr lang="ro-RO" sz="2000" dirty="0"/>
          </a:p>
          <a:p>
            <a:r>
              <a:rPr lang="ro-RO" sz="2000" dirty="0"/>
              <a:t>D</a:t>
            </a:r>
            <a:r>
              <a:rPr lang="en-US" sz="2000" dirty="0" err="1"/>
              <a:t>emarat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2002 cu </a:t>
            </a:r>
            <a:r>
              <a:rPr lang="en-US" sz="2000" dirty="0" err="1"/>
              <a:t>sprijinul</a:t>
            </a:r>
            <a:r>
              <a:rPr lang="ro-RO" sz="2000" dirty="0"/>
              <a:t> </a:t>
            </a:r>
            <a:r>
              <a:rPr lang="en-US" sz="2000" dirty="0" err="1"/>
              <a:t>Fundația</a:t>
            </a:r>
            <a:r>
              <a:rPr lang="en-US" sz="2000" dirty="0"/>
              <a:t> </a:t>
            </a:r>
            <a:r>
              <a:rPr lang="en-US" sz="2000" dirty="0" err="1"/>
              <a:t>Națională</a:t>
            </a:r>
            <a:r>
              <a:rPr lang="en-US" sz="2000" dirty="0"/>
              <a:t> de </a:t>
            </a:r>
            <a:r>
              <a:rPr lang="en-US" sz="2000" dirty="0" err="1"/>
              <a:t>Știință</a:t>
            </a:r>
            <a:r>
              <a:rPr lang="en-US" sz="2000" dirty="0"/>
              <a:t> din SUA </a:t>
            </a:r>
            <a:r>
              <a:rPr lang="ro-RO" sz="2000" dirty="0"/>
              <a:t>pentru </a:t>
            </a:r>
            <a:r>
              <a:rPr lang="en-US" sz="2000" dirty="0" err="1"/>
              <a:t>crearea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resurse</a:t>
            </a:r>
            <a:r>
              <a:rPr lang="en-US" sz="2000" dirty="0"/>
              <a:t> </a:t>
            </a:r>
            <a:r>
              <a:rPr lang="en-US" sz="2000" dirty="0" err="1"/>
              <a:t>naționale</a:t>
            </a:r>
            <a:r>
              <a:rPr lang="en-US" sz="2000" dirty="0"/>
              <a:t> de </a:t>
            </a:r>
            <a:r>
              <a:rPr lang="en-US" sz="2000" dirty="0" err="1"/>
              <a:t>modelare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. </a:t>
            </a:r>
            <a:r>
              <a:rPr lang="ro-RO" sz="2000" dirty="0"/>
              <a:t>P</a:t>
            </a:r>
            <a:r>
              <a:rPr lang="en-US" sz="2000" dirty="0" err="1"/>
              <a:t>rintre</a:t>
            </a:r>
            <a:r>
              <a:rPr lang="ro-RO" sz="2000" dirty="0"/>
              <a:t> </a:t>
            </a:r>
            <a:r>
              <a:rPr lang="en-US" sz="2000" dirty="0" err="1"/>
              <a:t>Obiective</a:t>
            </a:r>
            <a:r>
              <a:rPr lang="en-US" sz="2000" dirty="0"/>
              <a:t> au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ro-RO" sz="2000" dirty="0"/>
              <a:t>și </a:t>
            </a:r>
            <a:r>
              <a:rPr lang="en-US" sz="2000" dirty="0" err="1"/>
              <a:t>crearea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rețele</a:t>
            </a:r>
            <a:r>
              <a:rPr lang="en-US" sz="2000" dirty="0"/>
              <a:t> de </a:t>
            </a:r>
            <a:r>
              <a:rPr lang="en-US" sz="2000" dirty="0" err="1"/>
              <a:t>utilizatori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Proiectul</a:t>
            </a:r>
            <a:r>
              <a:rPr lang="en-US" sz="2000" dirty="0"/>
              <a:t> </a:t>
            </a:r>
            <a:r>
              <a:rPr lang="en-US" sz="2000" dirty="0" err="1"/>
              <a:t>folosește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principal </a:t>
            </a:r>
            <a:r>
              <a:rPr lang="en-US" sz="2000" dirty="0" err="1"/>
              <a:t>programe</a:t>
            </a:r>
            <a:r>
              <a:rPr lang="en-US" sz="2000" dirty="0"/>
              <a:t> open source, cu </a:t>
            </a:r>
            <a:r>
              <a:rPr lang="en-US" sz="2000" dirty="0" err="1"/>
              <a:t>excepția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număr</a:t>
            </a:r>
            <a:r>
              <a:rPr lang="en-US" sz="2000" dirty="0"/>
              <a:t> de </a:t>
            </a:r>
            <a:r>
              <a:rPr lang="en-US" sz="2000" dirty="0" err="1"/>
              <a:t>programe</a:t>
            </a:r>
            <a:r>
              <a:rPr lang="en-US" sz="2000" dirty="0"/>
              <a:t> </a:t>
            </a:r>
            <a:r>
              <a:rPr lang="en-US" sz="2000" dirty="0" err="1"/>
              <a:t>licențiate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S</a:t>
            </a:r>
            <a:r>
              <a:rPr lang="en-US" sz="2000" dirty="0" err="1"/>
              <a:t>unt</a:t>
            </a:r>
            <a:r>
              <a:rPr lang="en-US" sz="2000" dirty="0"/>
              <a:t> </a:t>
            </a:r>
            <a:r>
              <a:rPr lang="en-US" sz="2000" dirty="0" err="1"/>
              <a:t>oferite</a:t>
            </a:r>
            <a:r>
              <a:rPr lang="en-US" sz="2000" dirty="0"/>
              <a:t> </a:t>
            </a:r>
            <a:r>
              <a:rPr lang="en-US" sz="2000" dirty="0" err="1"/>
              <a:t>facilități</a:t>
            </a:r>
            <a:r>
              <a:rPr lang="en-US" sz="2000" dirty="0"/>
              <a:t> de </a:t>
            </a:r>
            <a:r>
              <a:rPr lang="en-US" sz="2000" dirty="0" err="1"/>
              <a:t>vizualizare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depozitare</a:t>
            </a:r>
            <a:r>
              <a:rPr lang="ro-RO" sz="2000" dirty="0"/>
              <a:t> de </a:t>
            </a:r>
            <a:r>
              <a:rPr lang="en-US" sz="2000" dirty="0"/>
              <a:t>date. </a:t>
            </a:r>
            <a:r>
              <a:rPr lang="ro-RO" sz="2000" dirty="0"/>
              <a:t>Acest s</a:t>
            </a:r>
            <a:r>
              <a:rPr lang="en-US" sz="2000" dirty="0" err="1"/>
              <a:t>erviciu</a:t>
            </a:r>
            <a:r>
              <a:rPr lang="ro-RO" sz="2000" dirty="0"/>
              <a:t> are cca</a:t>
            </a:r>
            <a:r>
              <a:rPr lang="en-US" sz="2000" dirty="0"/>
              <a:t> </a:t>
            </a:r>
            <a:r>
              <a:rPr lang="ro-RO" sz="2000" dirty="0"/>
              <a:t>250 </a:t>
            </a:r>
            <a:r>
              <a:rPr lang="en-US" sz="2000" dirty="0"/>
              <a:t>mii de </a:t>
            </a:r>
            <a:r>
              <a:rPr lang="en-US" sz="2000" dirty="0" err="1"/>
              <a:t>utilizatori</a:t>
            </a:r>
            <a:r>
              <a:rPr lang="ro-RO" sz="2000" dirty="0"/>
              <a:t>, cca</a:t>
            </a:r>
            <a:r>
              <a:rPr lang="en-US" sz="2000" dirty="0"/>
              <a:t> 230 de </a:t>
            </a:r>
            <a:r>
              <a:rPr lang="en-US" sz="2000" dirty="0" err="1"/>
              <a:t>programe</a:t>
            </a:r>
            <a:r>
              <a:rPr lang="en-US" sz="2000" dirty="0"/>
              <a:t> </a:t>
            </a:r>
            <a:r>
              <a:rPr lang="en-US" sz="2000" dirty="0" err="1"/>
              <a:t>disponibile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utilizare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modelarea</a:t>
            </a:r>
            <a:r>
              <a:rPr lang="en-US" sz="2000" dirty="0"/>
              <a:t> </a:t>
            </a:r>
            <a:r>
              <a:rPr lang="en-US" sz="2000" dirty="0" err="1"/>
              <a:t>nanostructurii</a:t>
            </a:r>
            <a:r>
              <a:rPr lang="en-US" sz="2000" dirty="0"/>
              <a:t>, MEMS/NEMS etc. </a:t>
            </a:r>
            <a:endParaRPr lang="ro-RO" sz="2000" dirty="0"/>
          </a:p>
          <a:p>
            <a:r>
              <a:rPr lang="ro-RO" sz="2000" dirty="0"/>
              <a:t>R</a:t>
            </a:r>
            <a:r>
              <a:rPr lang="en-US" sz="2000" dirty="0" err="1"/>
              <a:t>esursele</a:t>
            </a:r>
            <a:r>
              <a:rPr lang="en-US" sz="2000" dirty="0"/>
              <a:t> </a:t>
            </a:r>
            <a:r>
              <a:rPr lang="en-US" sz="2000" dirty="0" err="1"/>
              <a:t>acestui</a:t>
            </a:r>
            <a:r>
              <a:rPr lang="en-US" sz="2000" dirty="0"/>
              <a:t> </a:t>
            </a:r>
            <a:r>
              <a:rPr lang="en-US" sz="2000" dirty="0" err="1"/>
              <a:t>centru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</a:t>
            </a:r>
            <a:r>
              <a:rPr lang="en-US" sz="2000" dirty="0" err="1"/>
              <a:t>vizuală</a:t>
            </a:r>
            <a:r>
              <a:rPr lang="en-US" sz="2000" dirty="0"/>
              <a:t>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Web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posibil</a:t>
            </a:r>
            <a:r>
              <a:rPr lang="ro-RO" sz="2000" dirty="0"/>
              <a:t> de </a:t>
            </a:r>
            <a:r>
              <a:rPr lang="en-US" sz="2000" dirty="0" err="1"/>
              <a:t>utilizați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a </a:t>
            </a:r>
            <a:r>
              <a:rPr lang="en-US" sz="2000" dirty="0" err="1"/>
              <a:t>instala</a:t>
            </a:r>
            <a:r>
              <a:rPr lang="en-US" sz="2000" dirty="0"/>
              <a:t> </a:t>
            </a:r>
            <a:r>
              <a:rPr lang="en-US" sz="2000" dirty="0" err="1"/>
              <a:t>suplimentar</a:t>
            </a:r>
            <a:r>
              <a:rPr lang="ro-RO" sz="2000" dirty="0"/>
              <a:t> </a:t>
            </a:r>
            <a:r>
              <a:rPr lang="en-US" sz="2000" dirty="0"/>
              <a:t>software la </a:t>
            </a:r>
            <a:r>
              <a:rPr lang="en-US" sz="2000" dirty="0" err="1"/>
              <a:t>computerul</a:t>
            </a:r>
            <a:r>
              <a:rPr lang="en-US" sz="2000" dirty="0"/>
              <a:t> </a:t>
            </a:r>
            <a:r>
              <a:rPr lang="en-US" sz="2000" dirty="0" err="1"/>
              <a:t>utilizatorului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ro-RO" sz="2000" dirty="0"/>
              <a:t>U</a:t>
            </a:r>
            <a:r>
              <a:rPr lang="en-US" sz="2000" dirty="0" err="1"/>
              <a:t>tilizatorilor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acces</a:t>
            </a:r>
            <a:r>
              <a:rPr lang="en-US" sz="2000" dirty="0"/>
              <a:t> la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educaționale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metodologice</a:t>
            </a:r>
            <a:r>
              <a:rPr lang="ro-RO" sz="2000" dirty="0"/>
              <a:t> și </a:t>
            </a:r>
            <a:r>
              <a:rPr lang="en-US" sz="2000" dirty="0" err="1"/>
              <a:t>cursuri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nanotehnologiei</a:t>
            </a:r>
            <a:r>
              <a:rPr lang="en-US" sz="2000" dirty="0"/>
              <a:t>, cu </a:t>
            </a:r>
            <a:r>
              <a:rPr lang="en-US" sz="2000" dirty="0" err="1"/>
              <a:t>scopul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schimbul</a:t>
            </a:r>
            <a:r>
              <a:rPr lang="en-US" sz="2000" dirty="0"/>
              <a:t> ulterior de </a:t>
            </a:r>
            <a:r>
              <a:rPr lang="en-US" sz="2000" dirty="0" err="1"/>
              <a:t>materiale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discuția</a:t>
            </a:r>
            <a:r>
              <a:rPr lang="en-US" sz="2000" dirty="0"/>
              <a:t> </a:t>
            </a:r>
            <a:r>
              <a:rPr lang="en-US" sz="2000" dirty="0" err="1"/>
              <a:t>acestora</a:t>
            </a:r>
            <a:r>
              <a:rPr lang="en-US" sz="2000" dirty="0"/>
              <a:t> cu </a:t>
            </a:r>
            <a:r>
              <a:rPr lang="en-US" sz="2000" dirty="0" err="1"/>
              <a:t>colegii</a:t>
            </a:r>
            <a:r>
              <a:rPr lang="en-US" sz="2000" dirty="0"/>
              <a:t> </a:t>
            </a:r>
            <a:r>
              <a:rPr lang="en-US" sz="2000" dirty="0" err="1"/>
              <a:t>interesați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3806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ACTION-Grid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Proiectul</a:t>
            </a:r>
            <a:r>
              <a:rPr lang="en-US" sz="2000" dirty="0"/>
              <a:t> ACTION-Grid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unul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ro-RO" sz="2000" dirty="0"/>
              <a:t> </a:t>
            </a:r>
            <a:r>
              <a:rPr lang="en-US" sz="2000" dirty="0" err="1"/>
              <a:t>primele</a:t>
            </a:r>
            <a:r>
              <a:rPr lang="en-US" sz="2000" dirty="0"/>
              <a:t> </a:t>
            </a:r>
            <a:r>
              <a:rPr lang="en-US" sz="2000" dirty="0" err="1"/>
              <a:t>proiecte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informaticii</a:t>
            </a:r>
            <a:r>
              <a:rPr lang="en-US" sz="2000" dirty="0"/>
              <a:t> </a:t>
            </a:r>
            <a:r>
              <a:rPr lang="en-US" sz="2000" dirty="0" err="1"/>
              <a:t>nanotehnologice</a:t>
            </a:r>
            <a:r>
              <a:rPr lang="en-US" sz="2000" dirty="0"/>
              <a:t>, care au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susținute</a:t>
            </a:r>
            <a:r>
              <a:rPr lang="ro-RO" sz="2000" dirty="0"/>
              <a:t> de </a:t>
            </a:r>
            <a:r>
              <a:rPr lang="en-US" sz="2000" dirty="0" err="1"/>
              <a:t>Comisia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ro-RO" sz="2000" dirty="0"/>
              <a:t>FP-7 </a:t>
            </a:r>
          </a:p>
          <a:p>
            <a:r>
              <a:rPr lang="en-US" sz="2000" dirty="0" err="1"/>
              <a:t>Proiectul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realizat</a:t>
            </a:r>
            <a:r>
              <a:rPr lang="en-US" sz="2000" dirty="0"/>
              <a:t> din 2008 </a:t>
            </a:r>
            <a:r>
              <a:rPr lang="en-US" sz="2000" dirty="0" err="1"/>
              <a:t>până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/>
              <a:t>2010 </a:t>
            </a:r>
            <a:endParaRPr lang="ro-RO" sz="2000" dirty="0"/>
          </a:p>
          <a:p>
            <a:r>
              <a:rPr lang="en-US" sz="2000" dirty="0" err="1"/>
              <a:t>Obiectivul</a:t>
            </a:r>
            <a:r>
              <a:rPr lang="en-US" sz="2000" dirty="0"/>
              <a:t> principal al </a:t>
            </a:r>
            <a:r>
              <a:rPr lang="en-US" sz="2000" dirty="0" err="1"/>
              <a:t>proiectului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analizarea</a:t>
            </a:r>
            <a:r>
              <a:rPr lang="en-US" sz="2000" dirty="0"/>
              <a:t>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nou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en-US" sz="2000" dirty="0"/>
              <a:t> - informatica </a:t>
            </a:r>
            <a:r>
              <a:rPr lang="en-US" sz="2000" dirty="0" err="1"/>
              <a:t>nanotehnologică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stabilirea</a:t>
            </a:r>
            <a:r>
              <a:rPr lang="ro-RO" sz="2000" dirty="0"/>
              <a:t> </a:t>
            </a:r>
            <a:r>
              <a:rPr lang="en-US" sz="2000" dirty="0" err="1"/>
              <a:t>conexiuni</a:t>
            </a:r>
            <a:r>
              <a:rPr lang="en-US" sz="2000" dirty="0"/>
              <a:t> cu </a:t>
            </a:r>
            <a:r>
              <a:rPr lang="en-US" sz="2000" dirty="0" err="1"/>
              <a:t>bioinformatica</a:t>
            </a:r>
            <a:r>
              <a:rPr lang="en-US" sz="2000" dirty="0"/>
              <a:t> </a:t>
            </a:r>
            <a:r>
              <a:rPr lang="en-US" sz="2000" dirty="0" err="1"/>
              <a:t>si</a:t>
            </a:r>
            <a:r>
              <a:rPr lang="en-US" sz="2000" dirty="0"/>
              <a:t> </a:t>
            </a:r>
            <a:r>
              <a:rPr lang="ro-RO" sz="2000" dirty="0"/>
              <a:t>calcule </a:t>
            </a:r>
            <a:r>
              <a:rPr lang="en-US" sz="2000" dirty="0" err="1"/>
              <a:t>distribuite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Au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propuse</a:t>
            </a:r>
            <a:r>
              <a:rPr lang="en-US" sz="2000" dirty="0"/>
              <a:t> o </a:t>
            </a:r>
            <a:r>
              <a:rPr lang="en-US" sz="2000" dirty="0" err="1"/>
              <a:t>serie</a:t>
            </a:r>
            <a:r>
              <a:rPr lang="en-US" sz="2000" dirty="0"/>
              <a:t> de </a:t>
            </a:r>
            <a:r>
              <a:rPr lang="en-US" sz="2000" dirty="0" err="1"/>
              <a:t>recomandări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continuare</a:t>
            </a:r>
            <a:r>
              <a:rPr lang="en-US" sz="2000" dirty="0"/>
              <a:t> a </a:t>
            </a:r>
            <a:r>
              <a:rPr lang="en-US" sz="2000" dirty="0" err="1"/>
              <a:t>informaticii</a:t>
            </a:r>
            <a:r>
              <a:rPr lang="en-US" sz="2000" dirty="0"/>
              <a:t> </a:t>
            </a:r>
            <a:r>
              <a:rPr lang="en-US" sz="2000" dirty="0" err="1"/>
              <a:t>nanotehnologice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Europa. </a:t>
            </a:r>
            <a:endParaRPr lang="ro-RO" sz="2000" dirty="0"/>
          </a:p>
          <a:p>
            <a:r>
              <a:rPr lang="en-US" sz="2000" dirty="0" err="1"/>
              <a:t>Proiectul</a:t>
            </a:r>
            <a:r>
              <a:rPr lang="en-US" sz="2000" dirty="0"/>
              <a:t>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dezvoltat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număr</a:t>
            </a:r>
            <a:r>
              <a:rPr lang="en-US" sz="2000" dirty="0"/>
              <a:t> de </a:t>
            </a:r>
            <a:r>
              <a:rPr lang="en-US" sz="2000" dirty="0" err="1"/>
              <a:t>alte</a:t>
            </a:r>
            <a:r>
              <a:rPr lang="en-US" sz="2000" dirty="0"/>
              <a:t> </a:t>
            </a:r>
            <a:r>
              <a:rPr lang="en-US" sz="2000" dirty="0" err="1"/>
              <a:t>proiecte</a:t>
            </a:r>
            <a:r>
              <a:rPr lang="en-US" sz="2000" dirty="0"/>
              <a:t> </a:t>
            </a:r>
            <a:r>
              <a:rPr lang="en-US" sz="2000" dirty="0" err="1"/>
              <a:t>susținute</a:t>
            </a:r>
            <a:r>
              <a:rPr lang="en-US" sz="2000" dirty="0"/>
              <a:t> de </a:t>
            </a:r>
            <a:r>
              <a:rPr lang="en-US" sz="2000" dirty="0" err="1"/>
              <a:t>Comunitatea</a:t>
            </a:r>
            <a:r>
              <a:rPr lang="en-US" sz="2000" dirty="0"/>
              <a:t> </a:t>
            </a:r>
            <a:r>
              <a:rPr lang="en-US" sz="2000" dirty="0" err="1"/>
              <a:t>Europeană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178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Programul CoSMIC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este</a:t>
            </a:r>
            <a:r>
              <a:rPr lang="en-US" sz="2000" dirty="0"/>
              <a:t> un program de </a:t>
            </a:r>
            <a:r>
              <a:rPr lang="en-US" sz="2000" dirty="0" err="1"/>
              <a:t>cooperare</a:t>
            </a:r>
            <a:r>
              <a:rPr lang="en-US" sz="2000" dirty="0"/>
              <a:t> </a:t>
            </a:r>
            <a:r>
              <a:rPr lang="en-US" sz="2000" dirty="0" err="1"/>
              <a:t>internațională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domeniul</a:t>
            </a:r>
            <a:r>
              <a:rPr lang="ro-RO" sz="2000" dirty="0"/>
              <a:t> </a:t>
            </a:r>
            <a:r>
              <a:rPr lang="en-US" sz="2000" dirty="0" err="1"/>
              <a:t>stiinta</a:t>
            </a:r>
            <a:r>
              <a:rPr lang="en-US" sz="2000" dirty="0"/>
              <a:t> </a:t>
            </a:r>
            <a:r>
              <a:rPr lang="en-US" sz="2000" dirty="0" err="1"/>
              <a:t>Materialelor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en-US" sz="2000" dirty="0" err="1"/>
              <a:t>său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dezvolta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utilizare</a:t>
            </a:r>
            <a:r>
              <a:rPr lang="en-US" sz="2000" dirty="0"/>
              <a:t> a </a:t>
            </a:r>
            <a:r>
              <a:rPr lang="en-US" sz="2000" dirty="0" err="1"/>
              <a:t>sistemelor</a:t>
            </a:r>
            <a:r>
              <a:rPr lang="en-US" sz="2000" dirty="0"/>
              <a:t> </a:t>
            </a:r>
            <a:r>
              <a:rPr lang="en-US" sz="2000" dirty="0" err="1"/>
              <a:t>informatice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de a </a:t>
            </a:r>
            <a:r>
              <a:rPr lang="en-US" sz="2000" dirty="0" err="1"/>
              <a:t>efectua</a:t>
            </a:r>
            <a:r>
              <a:rPr lang="en-US" sz="2000" dirty="0"/>
              <a:t> </a:t>
            </a:r>
            <a:r>
              <a:rPr lang="en-US" sz="2000" dirty="0" err="1"/>
              <a:t>cercetări</a:t>
            </a:r>
            <a:r>
              <a:rPr lang="en-US" sz="2000" dirty="0"/>
              <a:t> </a:t>
            </a:r>
            <a:r>
              <a:rPr lang="en-US" sz="2000" dirty="0" err="1"/>
              <a:t>experimentale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obținerea</a:t>
            </a:r>
            <a:r>
              <a:rPr lang="en-US" sz="2000" dirty="0"/>
              <a:t> de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Una </a:t>
            </a:r>
            <a:r>
              <a:rPr lang="en-US" sz="2000" dirty="0" err="1"/>
              <a:t>dintre</a:t>
            </a:r>
            <a:r>
              <a:rPr lang="en-US" sz="2000" dirty="0"/>
              <a:t> </a:t>
            </a:r>
            <a:r>
              <a:rPr lang="en-US" sz="2000" dirty="0" err="1"/>
              <a:t>componentele</a:t>
            </a:r>
            <a:r>
              <a:rPr lang="en-US" sz="2000" dirty="0"/>
              <a:t> </a:t>
            </a:r>
            <a:r>
              <a:rPr lang="en-US" sz="2000" dirty="0" err="1"/>
              <a:t>importante</a:t>
            </a:r>
            <a:r>
              <a:rPr lang="en-US" sz="2000" dirty="0"/>
              <a:t> ale </a:t>
            </a:r>
            <a:r>
              <a:rPr lang="en-US" sz="2000" dirty="0" err="1"/>
              <a:t>programului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utilizarea</a:t>
            </a:r>
            <a:r>
              <a:rPr lang="en-US" sz="2000" dirty="0"/>
              <a:t> </a:t>
            </a:r>
            <a:r>
              <a:rPr lang="en-US" sz="2000" dirty="0" err="1"/>
              <a:t>informaticii</a:t>
            </a:r>
            <a:r>
              <a:rPr lang="en-US" sz="2000" dirty="0"/>
              <a:t> </a:t>
            </a:r>
            <a:r>
              <a:rPr lang="en-US" sz="2000" dirty="0" err="1"/>
              <a:t>nanotehnologice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înțelege</a:t>
            </a:r>
            <a:r>
              <a:rPr lang="en-US" sz="2000" dirty="0"/>
              <a:t> </a:t>
            </a:r>
            <a:r>
              <a:rPr lang="en-US" sz="2000" dirty="0" err="1"/>
              <a:t>mecanismele</a:t>
            </a:r>
            <a:r>
              <a:rPr lang="en-US" sz="2000" dirty="0"/>
              <a:t> de </a:t>
            </a:r>
            <a:r>
              <a:rPr lang="en-US" sz="2000" dirty="0" err="1"/>
              <a:t>comportament</a:t>
            </a:r>
            <a:r>
              <a:rPr lang="en-US" sz="2000" dirty="0"/>
              <a:t> ale </a:t>
            </a:r>
            <a:r>
              <a:rPr lang="en-US" sz="2000" dirty="0" err="1"/>
              <a:t>materialelor</a:t>
            </a:r>
            <a:r>
              <a:rPr lang="en-US" sz="2000" dirty="0"/>
              <a:t> la </a:t>
            </a:r>
            <a:r>
              <a:rPr lang="en-US" sz="2000" dirty="0" err="1"/>
              <a:t>scară</a:t>
            </a:r>
            <a:r>
              <a:rPr lang="en-US" sz="2000" dirty="0"/>
              <a:t> </a:t>
            </a:r>
            <a:r>
              <a:rPr lang="en-US" sz="2000" dirty="0" err="1"/>
              <a:t>nanometrică</a:t>
            </a:r>
            <a:r>
              <a:rPr lang="en-US" sz="2000" dirty="0"/>
              <a:t>. </a:t>
            </a:r>
            <a:endParaRPr lang="ro-RO" sz="2000" dirty="0"/>
          </a:p>
          <a:p>
            <a:endParaRPr lang="ro-RO" sz="2000" dirty="0"/>
          </a:p>
          <a:p>
            <a:r>
              <a:rPr lang="en-US" sz="2000" dirty="0"/>
              <a:t>O </a:t>
            </a:r>
            <a:r>
              <a:rPr lang="en-US" sz="2000" dirty="0" err="1"/>
              <a:t>caracteristică</a:t>
            </a:r>
            <a:r>
              <a:rPr lang="en-US" sz="2000" dirty="0"/>
              <a:t> </a:t>
            </a:r>
            <a:r>
              <a:rPr lang="en-US" sz="2000" dirty="0" err="1"/>
              <a:t>distinctivă</a:t>
            </a:r>
            <a:r>
              <a:rPr lang="en-US" sz="2000" dirty="0"/>
              <a:t> a </a:t>
            </a:r>
            <a:r>
              <a:rPr lang="en-US" sz="2000" dirty="0" err="1"/>
              <a:t>acestui</a:t>
            </a:r>
            <a:r>
              <a:rPr lang="en-US" sz="2000" dirty="0"/>
              <a:t> program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combinația</a:t>
            </a:r>
            <a:r>
              <a:rPr lang="en-US" sz="2000" dirty="0"/>
              <a:t> de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modelare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studii</a:t>
            </a:r>
            <a:r>
              <a:rPr lang="en-US" sz="2000" dirty="0"/>
              <a:t> </a:t>
            </a:r>
            <a:r>
              <a:rPr lang="en-US" sz="2000" dirty="0" err="1"/>
              <a:t>experimentale</a:t>
            </a:r>
            <a:r>
              <a:rPr lang="ro-RO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dobândi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46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55638"/>
          </a:xfrm>
        </p:spPr>
        <p:txBody>
          <a:bodyPr/>
          <a:lstStyle/>
          <a:p>
            <a:r>
              <a:rPr lang="en-US" sz="4000" dirty="0" err="1"/>
              <a:t>Proiectarea</a:t>
            </a:r>
            <a:r>
              <a:rPr lang="en-US" sz="4000" dirty="0"/>
              <a:t> </a:t>
            </a:r>
            <a:r>
              <a:rPr lang="en-US" sz="4000" dirty="0" err="1"/>
              <a:t>unui</a:t>
            </a:r>
            <a:r>
              <a:rPr lang="en-US" sz="4000" dirty="0"/>
              <a:t> </a:t>
            </a:r>
            <a:r>
              <a:rPr lang="en-US" sz="4000" dirty="0" err="1"/>
              <a:t>schimb</a:t>
            </a:r>
            <a:r>
              <a:rPr lang="en-US" sz="4000" dirty="0"/>
              <a:t> </a:t>
            </a:r>
            <a:r>
              <a:rPr lang="en-US" sz="4000" dirty="0" err="1"/>
              <a:t>standardizat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Proiectarea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schimb</a:t>
            </a:r>
            <a:r>
              <a:rPr lang="en-US" sz="2000" dirty="0"/>
              <a:t> </a:t>
            </a:r>
            <a:r>
              <a:rPr lang="en-US" sz="2000" dirty="0" err="1"/>
              <a:t>standardizat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contextul</a:t>
            </a:r>
            <a:r>
              <a:rPr lang="en-US" sz="2000" dirty="0"/>
              <a:t>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informaţionale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dictată</a:t>
            </a:r>
            <a:r>
              <a:rPr lang="en-US" sz="2000" dirty="0"/>
              <a:t> de:</a:t>
            </a:r>
            <a:endParaRPr lang="ro-RO" sz="2000" dirty="0"/>
          </a:p>
          <a:p>
            <a:pPr marL="457200" indent="-457200">
              <a:buAutoNum type="arabicPeriod"/>
            </a:pPr>
            <a:r>
              <a:rPr lang="en-US" sz="2000" b="1" dirty="0" err="1"/>
              <a:t>Limba</a:t>
            </a:r>
            <a:r>
              <a:rPr lang="ro-RO" sz="2000" b="1" dirty="0"/>
              <a:t>j</a:t>
            </a:r>
            <a:r>
              <a:rPr lang="en-US" sz="2000" dirty="0"/>
              <a:t>: </a:t>
            </a:r>
            <a:r>
              <a:rPr lang="en-US" sz="2000" dirty="0" err="1"/>
              <a:t>simbolurile</a:t>
            </a:r>
            <a:r>
              <a:rPr lang="en-US" sz="2000" dirty="0"/>
              <a:t>, </a:t>
            </a:r>
            <a:r>
              <a:rPr lang="en-US" sz="2000" dirty="0" err="1"/>
              <a:t>convențiile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regulile</a:t>
            </a:r>
            <a:r>
              <a:rPr lang="ro-RO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codificarea</a:t>
            </a:r>
            <a:r>
              <a:rPr lang="en-US" sz="2000" dirty="0"/>
              <a:t> </a:t>
            </a:r>
            <a:r>
              <a:rPr lang="en-US" sz="2000" dirty="0" err="1"/>
              <a:t>conținutului</a:t>
            </a:r>
            <a:r>
              <a:rPr lang="en-US" sz="2000" dirty="0"/>
              <a:t> cu </a:t>
            </a:r>
            <a:r>
              <a:rPr lang="en-US" sz="2000" dirty="0" err="1"/>
              <a:t>expresivitate</a:t>
            </a:r>
            <a:r>
              <a:rPr lang="ro-RO" sz="2000" dirty="0"/>
              <a:t> </a:t>
            </a:r>
            <a:r>
              <a:rPr lang="en-US" sz="2000" dirty="0" err="1"/>
              <a:t>cunoscut</a:t>
            </a:r>
            <a:r>
              <a:rPr lang="ro-RO" sz="2000" dirty="0"/>
              <a:t>ă</a:t>
            </a:r>
            <a:r>
              <a:rPr lang="en-US" sz="2000" dirty="0"/>
              <a:t>. </a:t>
            </a:r>
            <a:r>
              <a:rPr lang="en-US" sz="2000" dirty="0" err="1"/>
              <a:t>Exemplele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 First Order</a:t>
            </a:r>
            <a:r>
              <a:rPr lang="ro-RO" sz="2000" dirty="0"/>
              <a:t> </a:t>
            </a:r>
            <a:r>
              <a:rPr lang="en-US" sz="2000" dirty="0"/>
              <a:t>Logic, </a:t>
            </a:r>
            <a:r>
              <a:rPr lang="en-US" sz="2000" dirty="0" err="1"/>
              <a:t>Reprezentarea</a:t>
            </a:r>
            <a:r>
              <a:rPr lang="en-US" sz="2000" dirty="0"/>
              <a:t> </a:t>
            </a:r>
            <a:r>
              <a:rPr lang="en-US" sz="2000" dirty="0" err="1"/>
              <a:t>cunoștințelor</a:t>
            </a:r>
            <a:r>
              <a:rPr lang="en-US" sz="2000" dirty="0"/>
              <a:t>,</a:t>
            </a:r>
            <a:r>
              <a:rPr lang="ro-RO" sz="2000" dirty="0"/>
              <a:t> prin tehnologii semantice ca</a:t>
            </a:r>
            <a:r>
              <a:rPr lang="en-US" sz="2000" dirty="0"/>
              <a:t> OWL, UML, </a:t>
            </a:r>
            <a:r>
              <a:rPr lang="en-US" sz="2000" dirty="0" err="1"/>
              <a:t>SysML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EXPRESS.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2. </a:t>
            </a:r>
            <a:r>
              <a:rPr lang="en-US" sz="2000" b="1" dirty="0" err="1"/>
              <a:t>Expresivitate</a:t>
            </a:r>
            <a:r>
              <a:rPr lang="en-US" sz="2000" b="1" dirty="0"/>
              <a:t> </a:t>
            </a:r>
            <a:r>
              <a:rPr lang="en-US" sz="2000" b="1" dirty="0" err="1"/>
              <a:t>procesabilă</a:t>
            </a:r>
            <a:r>
              <a:rPr lang="en-US" sz="2000" dirty="0"/>
              <a:t>: </a:t>
            </a:r>
            <a:r>
              <a:rPr lang="en-US" sz="2000" dirty="0" err="1"/>
              <a:t>gradul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care</a:t>
            </a:r>
            <a:r>
              <a:rPr lang="ro-RO" sz="2000" dirty="0"/>
              <a:t> </a:t>
            </a:r>
            <a:r>
              <a:rPr lang="en-US" sz="2000" dirty="0"/>
              <a:t>un </a:t>
            </a:r>
            <a:r>
              <a:rPr lang="en-US" sz="2000" dirty="0" err="1"/>
              <a:t>mecanism</a:t>
            </a:r>
            <a:r>
              <a:rPr lang="en-US" sz="2000" dirty="0"/>
              <a:t> de </a:t>
            </a:r>
            <a:r>
              <a:rPr lang="en-US" sz="2000" dirty="0" err="1"/>
              <a:t>limbaj</a:t>
            </a:r>
            <a:r>
              <a:rPr lang="en-US" sz="2000" dirty="0"/>
              <a:t> </a:t>
            </a:r>
            <a:r>
              <a:rPr lang="en-US" sz="2000" dirty="0" err="1"/>
              <a:t>suportă</a:t>
            </a:r>
            <a:r>
              <a:rPr lang="en-US" sz="2000" dirty="0"/>
              <a:t> </a:t>
            </a:r>
            <a:r>
              <a:rPr lang="en-US" sz="2000" dirty="0" err="1"/>
              <a:t>înţelegere</a:t>
            </a:r>
            <a:r>
              <a:rPr lang="ro-RO" sz="2000" dirty="0"/>
              <a:t>a mașinii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interpretare</a:t>
            </a:r>
            <a:r>
              <a:rPr lang="en-US" sz="2000" dirty="0"/>
              <a:t> </a:t>
            </a:r>
            <a:r>
              <a:rPr lang="en-US" sz="2000" dirty="0" err="1"/>
              <a:t>semantică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Expresivitatea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strâns</a:t>
            </a:r>
            <a:r>
              <a:rPr lang="en-US" sz="2000" dirty="0"/>
              <a:t> </a:t>
            </a:r>
            <a:r>
              <a:rPr lang="en-US" sz="2000" dirty="0" err="1"/>
              <a:t>legată</a:t>
            </a:r>
            <a:r>
              <a:rPr lang="en-US" sz="2000" dirty="0"/>
              <a:t> de </a:t>
            </a:r>
            <a:r>
              <a:rPr lang="en-US" sz="2000" dirty="0" err="1"/>
              <a:t>domeniul</a:t>
            </a:r>
            <a:r>
              <a:rPr lang="en-US" sz="2000" dirty="0"/>
              <a:t> de </a:t>
            </a:r>
            <a:r>
              <a:rPr lang="en-US" sz="2000" dirty="0" err="1"/>
              <a:t>aplicare</a:t>
            </a:r>
            <a:r>
              <a:rPr lang="ro-RO" sz="2000" dirty="0"/>
              <a:t> </a:t>
            </a:r>
            <a:r>
              <a:rPr lang="en-US" sz="2000" dirty="0"/>
              <a:t>a </a:t>
            </a:r>
            <a:r>
              <a:rPr lang="en-US" sz="2000" dirty="0" err="1"/>
              <a:t>conţinutului</a:t>
            </a:r>
            <a:r>
              <a:rPr lang="en-US" sz="2000" dirty="0"/>
              <a:t> care </a:t>
            </a:r>
            <a:r>
              <a:rPr lang="en-US" sz="2000" dirty="0" err="1"/>
              <a:t>poate</a:t>
            </a:r>
            <a:r>
              <a:rPr lang="en-US" sz="2000" dirty="0"/>
              <a:t> fi </a:t>
            </a:r>
            <a:r>
              <a:rPr lang="en-US" sz="2000" dirty="0" err="1"/>
              <a:t>exprimat</a:t>
            </a:r>
            <a:r>
              <a:rPr lang="en-US" sz="2000" dirty="0"/>
              <a:t> </a:t>
            </a:r>
            <a:r>
              <a:rPr lang="en-US" sz="2000" dirty="0" err="1"/>
              <a:t>şi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precizie</a:t>
            </a:r>
            <a:r>
              <a:rPr lang="en-US" sz="2000" dirty="0"/>
              <a:t> </a:t>
            </a:r>
            <a:r>
              <a:rPr lang="en-US" sz="2000" dirty="0" err="1"/>
              <a:t>asociată</a:t>
            </a:r>
            <a:r>
              <a:rPr lang="en-US" sz="2000" dirty="0"/>
              <a:t> cu </a:t>
            </a:r>
            <a:r>
              <a:rPr lang="en-US" sz="2000" dirty="0" err="1"/>
              <a:t>acel</a:t>
            </a:r>
            <a:r>
              <a:rPr lang="en-US" sz="2000" dirty="0"/>
              <a:t> </a:t>
            </a:r>
            <a:r>
              <a:rPr lang="en-US" sz="2000" dirty="0" err="1"/>
              <a:t>conținut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Sprijinul</a:t>
            </a:r>
            <a:r>
              <a:rPr lang="en-US" sz="2000" dirty="0"/>
              <a:t> </a:t>
            </a:r>
            <a:r>
              <a:rPr lang="en-US" sz="2000" dirty="0" err="1"/>
              <a:t>schimbului</a:t>
            </a:r>
            <a:r>
              <a:rPr lang="en-US" sz="2000" dirty="0"/>
              <a:t> </a:t>
            </a:r>
            <a:r>
              <a:rPr lang="en-US" sz="2000" dirty="0" err="1"/>
              <a:t>standardizat</a:t>
            </a:r>
            <a:r>
              <a:rPr lang="en-US" sz="2000" dirty="0"/>
              <a:t>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ro-RO" sz="2000" dirty="0"/>
              <a:t>un </a:t>
            </a:r>
            <a:r>
              <a:rPr lang="en-US" sz="2000" dirty="0"/>
              <a:t>set de </a:t>
            </a:r>
            <a:r>
              <a:rPr lang="ro-RO" sz="2000" dirty="0"/>
              <a:t>standarde </a:t>
            </a:r>
            <a:r>
              <a:rPr lang="en-US" sz="2000" dirty="0" err="1"/>
              <a:t>complementare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interoperabile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3. </a:t>
            </a:r>
            <a:r>
              <a:rPr lang="en-US" sz="2000" b="1" dirty="0" err="1"/>
              <a:t>Conținut</a:t>
            </a:r>
            <a:r>
              <a:rPr lang="en-US" sz="2000" dirty="0"/>
              <a:t>: </a:t>
            </a:r>
            <a:r>
              <a:rPr lang="en-US" sz="2000" dirty="0" err="1"/>
              <a:t>informațiile</a:t>
            </a:r>
            <a:r>
              <a:rPr lang="ro-RO" sz="2000" dirty="0"/>
              <a:t> trebuie</a:t>
            </a:r>
            <a:r>
              <a:rPr lang="en-US" sz="2000" dirty="0"/>
              <a:t> de </a:t>
            </a:r>
            <a:r>
              <a:rPr lang="en-US" sz="2000" dirty="0" err="1"/>
              <a:t>comunicat</a:t>
            </a:r>
            <a:r>
              <a:rPr lang="en-US" sz="2000" dirty="0"/>
              <a:t>.</a:t>
            </a:r>
            <a:r>
              <a:rPr lang="ro-RO" sz="2000" dirty="0"/>
              <a:t> </a:t>
            </a:r>
            <a:r>
              <a:rPr lang="en-US" sz="2000" dirty="0" err="1"/>
              <a:t>Conținutul</a:t>
            </a:r>
            <a:r>
              <a:rPr lang="en-US" sz="2000" dirty="0"/>
              <a:t> include </a:t>
            </a:r>
            <a:r>
              <a:rPr lang="en-US" sz="2000" dirty="0" err="1"/>
              <a:t>modelul</a:t>
            </a:r>
            <a:r>
              <a:rPr lang="en-US" sz="2000" dirty="0"/>
              <a:t> 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ro-RO" sz="2000" dirty="0"/>
              <a:t> </a:t>
            </a:r>
            <a:r>
              <a:rPr lang="en-US" sz="2000" dirty="0" err="1"/>
              <a:t>domeniul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instanțele</a:t>
            </a:r>
            <a:r>
              <a:rPr lang="en-US" sz="2000" dirty="0"/>
              <a:t> din </a:t>
            </a:r>
            <a:r>
              <a:rPr lang="en-US" sz="2000" dirty="0" err="1"/>
              <a:t>domeniu</a:t>
            </a:r>
            <a:r>
              <a:rPr lang="ro-RO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explică</a:t>
            </a:r>
            <a:r>
              <a:rPr lang="en-US" sz="2000" dirty="0"/>
              <a:t> </a:t>
            </a:r>
            <a:r>
              <a:rPr lang="en-US" sz="2000" dirty="0" err="1"/>
              <a:t>relația</a:t>
            </a:r>
            <a:r>
              <a:rPr lang="en-US" sz="2000" dirty="0"/>
              <a:t> </a:t>
            </a:r>
            <a:r>
              <a:rPr lang="en-US" sz="2000" dirty="0" err="1"/>
              <a:t>dintre</a:t>
            </a:r>
            <a:r>
              <a:rPr lang="ro-RO" sz="2000" dirty="0"/>
              <a:t> </a:t>
            </a:r>
            <a:r>
              <a:rPr lang="en-US" sz="2000" dirty="0" err="1"/>
              <a:t>mesajul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comportamentul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care </a:t>
            </a:r>
            <a:r>
              <a:rPr lang="en-US" sz="2000" dirty="0" err="1"/>
              <a:t>intenționează</a:t>
            </a:r>
            <a:r>
              <a:rPr lang="en-US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-l </a:t>
            </a:r>
            <a:r>
              <a:rPr lang="en-US" sz="2000" dirty="0" err="1"/>
              <a:t>provoacede</a:t>
            </a:r>
            <a:r>
              <a:rPr lang="en-US" sz="2000" dirty="0"/>
              <a:t> la </a:t>
            </a:r>
            <a:r>
              <a:rPr lang="en-US" sz="2000" dirty="0" err="1"/>
              <a:t>destinatar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4. </a:t>
            </a:r>
            <a:r>
              <a:rPr lang="en-US" sz="2000" b="1" dirty="0" err="1"/>
              <a:t>Interfață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Interfața</a:t>
            </a:r>
            <a:r>
              <a:rPr lang="en-US" sz="2000" dirty="0"/>
              <a:t> </a:t>
            </a:r>
            <a:r>
              <a:rPr lang="en-US" sz="2000" dirty="0" err="1"/>
              <a:t>utilizator</a:t>
            </a:r>
            <a:r>
              <a:rPr lang="en-US" sz="2000" dirty="0"/>
              <a:t> se </a:t>
            </a:r>
            <a:r>
              <a:rPr lang="en-US" sz="2000" dirty="0" err="1"/>
              <a:t>referă</a:t>
            </a:r>
            <a:r>
              <a:rPr lang="en-US" sz="2000" dirty="0"/>
              <a:t> la </a:t>
            </a:r>
            <a:r>
              <a:rPr lang="en-US" sz="2000" dirty="0" err="1"/>
              <a:t>eficiența</a:t>
            </a:r>
            <a:r>
              <a:rPr lang="ro-RO" sz="2000" dirty="0"/>
              <a:t> de </a:t>
            </a:r>
            <a:r>
              <a:rPr lang="en-US" sz="2000" dirty="0" err="1"/>
              <a:t>comunicarea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sistem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oameni</a:t>
            </a:r>
            <a:r>
              <a:rPr lang="en-US" sz="2000" dirty="0"/>
              <a:t>. </a:t>
            </a:r>
            <a:r>
              <a:rPr lang="en-US" sz="2000" dirty="0" err="1"/>
              <a:t>Preocupări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interfața</a:t>
            </a:r>
            <a:r>
              <a:rPr lang="en-US" sz="2000" dirty="0"/>
              <a:t> software</a:t>
            </a:r>
            <a:r>
              <a:rPr lang="ro-RO" sz="2000" dirty="0"/>
              <a:t> este </a:t>
            </a:r>
            <a:r>
              <a:rPr lang="en-US" sz="2000" dirty="0" err="1"/>
              <a:t>acuratețea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completitudinea</a:t>
            </a:r>
            <a:r>
              <a:rPr lang="ro-RO" sz="2000" dirty="0"/>
              <a:t> de </a:t>
            </a:r>
            <a:r>
              <a:rPr lang="en-US" sz="2000" dirty="0" err="1"/>
              <a:t>comunicare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sisteme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0810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InterNano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58200" cy="4525962"/>
          </a:xfrm>
        </p:spPr>
        <p:txBody>
          <a:bodyPr/>
          <a:lstStyle/>
          <a:p>
            <a:r>
              <a:rPr lang="ro-RO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demarat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2008</a:t>
            </a:r>
            <a:r>
              <a:rPr lang="ro-RO" sz="2000" dirty="0"/>
              <a:t> cu </a:t>
            </a:r>
            <a:r>
              <a:rPr lang="en-US" sz="2000" dirty="0" err="1"/>
              <a:t>Scopul</a:t>
            </a:r>
            <a:r>
              <a:rPr lang="en-US" sz="2000" dirty="0"/>
              <a:t> </a:t>
            </a:r>
            <a:r>
              <a:rPr lang="ro-RO" sz="2000" dirty="0"/>
              <a:t>de </a:t>
            </a:r>
            <a:r>
              <a:rPr lang="en-US" sz="2000" dirty="0" err="1"/>
              <a:t>suport</a:t>
            </a:r>
            <a:r>
              <a:rPr lang="en-US" sz="2000" dirty="0"/>
              <a:t> de </a:t>
            </a:r>
            <a:r>
              <a:rPr lang="en-US" sz="2000" dirty="0" err="1"/>
              <a:t>informare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industria</a:t>
            </a:r>
            <a:r>
              <a:rPr lang="en-US" sz="2000" dirty="0"/>
              <a:t> care </a:t>
            </a:r>
            <a:r>
              <a:rPr lang="en-US" sz="2000" dirty="0" err="1"/>
              <a:t>activează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ro-RO" sz="2000" dirty="0"/>
              <a:t>l </a:t>
            </a:r>
            <a:r>
              <a:rPr lang="en-US" sz="2000" dirty="0" err="1"/>
              <a:t>nanotehnologiei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R</a:t>
            </a:r>
            <a:r>
              <a:rPr lang="en-US" sz="2000" dirty="0" err="1"/>
              <a:t>esurs</a:t>
            </a:r>
            <a:r>
              <a:rPr lang="ro-RO" sz="2000" dirty="0"/>
              <a:t>a</a:t>
            </a:r>
            <a:r>
              <a:rPr lang="en-US" sz="2000" dirty="0"/>
              <a:t> include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procesele</a:t>
            </a:r>
            <a:r>
              <a:rPr lang="en-US" sz="2000" dirty="0"/>
              <a:t> </a:t>
            </a:r>
            <a:r>
              <a:rPr lang="en-US" sz="2000" dirty="0" err="1"/>
              <a:t>tehnologice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dispozitive</a:t>
            </a:r>
            <a:r>
              <a:rPr lang="en-US" sz="2000" dirty="0"/>
              <a:t>,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date </a:t>
            </a:r>
            <a:r>
              <a:rPr lang="en-US" sz="2000" dirty="0" err="1"/>
              <a:t>metrologice</a:t>
            </a:r>
            <a:r>
              <a:rPr lang="ro-RO" sz="2000" dirty="0"/>
              <a:t>,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materiale</a:t>
            </a:r>
            <a:r>
              <a:rPr lang="en-US" sz="2000" dirty="0"/>
              <a:t> care </a:t>
            </a:r>
            <a:r>
              <a:rPr lang="en-US" sz="2000" dirty="0" err="1"/>
              <a:t>prezintă</a:t>
            </a:r>
            <a:r>
              <a:rPr lang="en-US" sz="2000" dirty="0"/>
              <a:t> </a:t>
            </a:r>
            <a:r>
              <a:rPr lang="en-US" sz="2000" dirty="0" err="1"/>
              <a:t>interes</a:t>
            </a:r>
            <a:r>
              <a:rPr lang="en-US" sz="2000" dirty="0"/>
              <a:t> </a:t>
            </a:r>
            <a:r>
              <a:rPr lang="en-US" sz="2000" dirty="0" err="1"/>
              <a:t>comercial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b="1" dirty="0"/>
              <a:t>Notăm</a:t>
            </a:r>
            <a:r>
              <a:rPr lang="ro-RO" sz="2000" dirty="0"/>
              <a:t>, c</a:t>
            </a:r>
            <a:r>
              <a:rPr lang="en-US" sz="2000" dirty="0"/>
              <a:t>ă </a:t>
            </a:r>
            <a:r>
              <a:rPr lang="en-US" sz="2000" dirty="0" err="1"/>
              <a:t>baz</a:t>
            </a:r>
            <a:r>
              <a:rPr lang="ro-RO" sz="2000" dirty="0"/>
              <a:t>ele de </a:t>
            </a:r>
            <a:r>
              <a:rPr lang="en-US" sz="2000" dirty="0"/>
              <a:t>date </a:t>
            </a:r>
            <a:r>
              <a:rPr lang="en-US" sz="2000" dirty="0" err="1"/>
              <a:t>includ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tehnologice</a:t>
            </a:r>
            <a:r>
              <a:rPr lang="en-US" sz="2000" dirty="0"/>
              <a:t> care pot fi </a:t>
            </a:r>
            <a:r>
              <a:rPr lang="en-US" sz="2000" dirty="0" err="1"/>
              <a:t>utilizate</a:t>
            </a:r>
            <a:r>
              <a:rPr lang="en-US" sz="2000" dirty="0"/>
              <a:t> </a:t>
            </a:r>
            <a:r>
              <a:rPr lang="en-US" sz="2000" dirty="0" err="1"/>
              <a:t>gratuit</a:t>
            </a:r>
            <a:r>
              <a:rPr lang="en-US" sz="2000" dirty="0"/>
              <a:t>, </a:t>
            </a:r>
            <a:r>
              <a:rPr lang="en-US" sz="2000" dirty="0" err="1"/>
              <a:t>cât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procese</a:t>
            </a:r>
            <a:r>
              <a:rPr lang="en-US" sz="2000" dirty="0"/>
              <a:t> </a:t>
            </a:r>
            <a:r>
              <a:rPr lang="en-US" sz="2000" dirty="0" err="1"/>
              <a:t>tehnologice</a:t>
            </a:r>
            <a:r>
              <a:rPr lang="en-US" sz="2000" dirty="0"/>
              <a:t> </a:t>
            </a:r>
            <a:r>
              <a:rPr lang="en-US" sz="2000" dirty="0" err="1"/>
              <a:t>proprietare</a:t>
            </a:r>
            <a:r>
              <a:rPr lang="en-US" sz="2000" dirty="0"/>
              <a:t> care </a:t>
            </a:r>
            <a:r>
              <a:rPr lang="en-US" sz="2000" dirty="0" err="1"/>
              <a:t>necesită</a:t>
            </a:r>
            <a:r>
              <a:rPr lang="en-US" sz="2000" dirty="0"/>
              <a:t> </a:t>
            </a:r>
            <a:r>
              <a:rPr lang="en-US" sz="2000" dirty="0" err="1"/>
              <a:t>achiziționarea</a:t>
            </a:r>
            <a:r>
              <a:rPr lang="en-US" sz="2000" dirty="0"/>
              <a:t>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licențe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ro-RO" sz="2000" dirty="0"/>
              <a:t>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propusă</a:t>
            </a:r>
            <a:r>
              <a:rPr lang="en-US" sz="2000" dirty="0"/>
              <a:t> o </a:t>
            </a:r>
            <a:r>
              <a:rPr lang="en-US" sz="2000" dirty="0" err="1"/>
              <a:t>clasificare</a:t>
            </a:r>
            <a:r>
              <a:rPr lang="en-US" sz="2000" dirty="0"/>
              <a:t> a </a:t>
            </a:r>
            <a:r>
              <a:rPr lang="en-US" sz="2000" dirty="0" err="1"/>
              <a:t>nanoparticulelor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funcție</a:t>
            </a:r>
            <a:r>
              <a:rPr lang="en-US" sz="2000" dirty="0"/>
              <a:t> de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ramuri</a:t>
            </a:r>
            <a:r>
              <a:rPr lang="en-US" sz="2000" dirty="0"/>
              <a:t> ale </a:t>
            </a:r>
            <a:r>
              <a:rPr lang="en-US" sz="2000" dirty="0" err="1"/>
              <a:t>cercetării</a:t>
            </a:r>
            <a:r>
              <a:rPr lang="en-US" sz="2000" dirty="0"/>
              <a:t> </a:t>
            </a:r>
            <a:r>
              <a:rPr lang="en-US" sz="2000" dirty="0" err="1"/>
              <a:t>științifice</a:t>
            </a:r>
            <a:r>
              <a:rPr lang="en-US" sz="2000" dirty="0"/>
              <a:t>:</a:t>
            </a:r>
            <a:r>
              <a:rPr lang="ro-RO" sz="2000" dirty="0"/>
              <a:t> </a:t>
            </a:r>
            <a:r>
              <a:rPr lang="en-US" sz="2000" dirty="0" err="1"/>
              <a:t>biologie</a:t>
            </a:r>
            <a:r>
              <a:rPr lang="en-US" sz="2000" dirty="0"/>
              <a:t>, </a:t>
            </a:r>
            <a:r>
              <a:rPr lang="en-US" sz="2000" dirty="0" err="1"/>
              <a:t>chimie</a:t>
            </a:r>
            <a:r>
              <a:rPr lang="en-US" sz="2000" dirty="0"/>
              <a:t>, </a:t>
            </a:r>
            <a:r>
              <a:rPr lang="en-US" sz="2000" dirty="0" err="1"/>
              <a:t>medicină</a:t>
            </a:r>
            <a:r>
              <a:rPr lang="en-US" sz="2000" dirty="0"/>
              <a:t> etc.</a:t>
            </a:r>
            <a:endParaRPr lang="ro-RO" sz="2000" dirty="0"/>
          </a:p>
          <a:p>
            <a:r>
              <a:rPr lang="ro-RO" sz="2000" dirty="0"/>
              <a:t>P</a:t>
            </a:r>
            <a:r>
              <a:rPr lang="en-US" sz="2000" dirty="0" err="1"/>
              <a:t>roiectul</a:t>
            </a:r>
            <a:r>
              <a:rPr lang="en-US" sz="2000" dirty="0"/>
              <a:t> </a:t>
            </a:r>
            <a:r>
              <a:rPr lang="en-US" sz="2000" dirty="0" err="1"/>
              <a:t>sistematizează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diverse </a:t>
            </a:r>
            <a:r>
              <a:rPr lang="en-US" sz="2000" dirty="0" err="1"/>
              <a:t>centre</a:t>
            </a:r>
            <a:r>
              <a:rPr lang="en-US" sz="2000" dirty="0"/>
              <a:t> de </a:t>
            </a:r>
            <a:r>
              <a:rPr lang="en-US" sz="2000" dirty="0" err="1"/>
              <a:t>cercetare</a:t>
            </a:r>
            <a:r>
              <a:rPr lang="en-US" sz="2000" dirty="0"/>
              <a:t> din</a:t>
            </a:r>
            <a:r>
              <a:rPr lang="ro-RO" sz="2000" dirty="0"/>
              <a:t> </a:t>
            </a:r>
            <a:r>
              <a:rPr lang="en-US" sz="2000" dirty="0" err="1"/>
              <a:t>domenii</a:t>
            </a:r>
            <a:r>
              <a:rPr lang="en-US" sz="2000" dirty="0"/>
              <a:t> ale </a:t>
            </a:r>
            <a:r>
              <a:rPr lang="en-US" sz="2000" dirty="0" err="1"/>
              <a:t>nanoindustriei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6057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Nanoparticle Information Library</a:t>
            </a:r>
            <a:r>
              <a:rPr lang="ro-RO" dirty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000" dirty="0"/>
              <a:t>Demarat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2004.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prezent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de date</a:t>
            </a:r>
            <a:r>
              <a:rPr lang="ro-RO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nanoparticule</a:t>
            </a:r>
            <a:r>
              <a:rPr lang="en-US" sz="2000" dirty="0"/>
              <a:t> </a:t>
            </a:r>
            <a:r>
              <a:rPr lang="en-US" sz="2000" dirty="0" err="1"/>
              <a:t>conțin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en-US" sz="2000" dirty="0"/>
              <a:t> </a:t>
            </a:r>
            <a:r>
              <a:rPr lang="en-US" sz="2000" dirty="0" err="1"/>
              <a:t>despre</a:t>
            </a:r>
            <a:r>
              <a:rPr lang="en-US" sz="2000" dirty="0"/>
              <a:t> </a:t>
            </a:r>
            <a:r>
              <a:rPr lang="en-US" sz="2000" dirty="0" err="1"/>
              <a:t>diferite</a:t>
            </a:r>
            <a:r>
              <a:rPr lang="en-US" sz="2000" dirty="0"/>
              <a:t> </a:t>
            </a:r>
            <a:r>
              <a:rPr lang="en-US" sz="2000" dirty="0" err="1"/>
              <a:t>nanostructuri</a:t>
            </a:r>
            <a:r>
              <a:rPr lang="en-US" sz="2000" dirty="0"/>
              <a:t>, </a:t>
            </a:r>
            <a:r>
              <a:rPr lang="en-US" sz="2000" dirty="0" err="1"/>
              <a:t>inclusiv</a:t>
            </a:r>
            <a:r>
              <a:rPr lang="en-US" sz="2000" dirty="0"/>
              <a:t> o </a:t>
            </a:r>
            <a:r>
              <a:rPr lang="en-US" sz="2000" dirty="0" err="1"/>
              <a:t>descriere</a:t>
            </a:r>
            <a:r>
              <a:rPr lang="en-US" sz="2000" dirty="0"/>
              <a:t> a </a:t>
            </a:r>
            <a:r>
              <a:rPr lang="en-US" sz="2000" dirty="0" err="1"/>
              <a:t>metodei</a:t>
            </a:r>
            <a:r>
              <a:rPr lang="en-US" sz="2000" dirty="0"/>
              <a:t> de </a:t>
            </a:r>
            <a:r>
              <a:rPr lang="en-US" sz="2000" dirty="0" err="1"/>
              <a:t>preparare</a:t>
            </a:r>
            <a:r>
              <a:rPr lang="en-US" sz="2000" dirty="0"/>
              <a:t>, </a:t>
            </a:r>
            <a:r>
              <a:rPr lang="en-US" sz="2000" dirty="0" err="1"/>
              <a:t>dimensiunea</a:t>
            </a:r>
            <a:r>
              <a:rPr lang="en-US" sz="2000" dirty="0"/>
              <a:t>, </a:t>
            </a:r>
            <a:r>
              <a:rPr lang="en-US" sz="2000" dirty="0" err="1"/>
              <a:t>scanările</a:t>
            </a:r>
            <a:r>
              <a:rPr lang="en-US" sz="2000" dirty="0"/>
              <a:t> </a:t>
            </a:r>
            <a:r>
              <a:rPr lang="en-US" sz="2000" dirty="0" err="1"/>
              <a:t>structurilor</a:t>
            </a:r>
            <a:r>
              <a:rPr lang="en-US" sz="2000" dirty="0"/>
              <a:t> </a:t>
            </a:r>
            <a:r>
              <a:rPr lang="en-US" sz="2000" dirty="0" err="1"/>
              <a:t>studiate</a:t>
            </a:r>
            <a:r>
              <a:rPr lang="en-US" sz="2000" dirty="0"/>
              <a:t>, </a:t>
            </a:r>
            <a:r>
              <a:rPr lang="en-US" sz="2000" dirty="0" err="1"/>
              <a:t>domeniile</a:t>
            </a:r>
            <a:r>
              <a:rPr lang="en-US" sz="2000" dirty="0"/>
              <a:t> de </a:t>
            </a:r>
            <a:r>
              <a:rPr lang="en-US" sz="2000" dirty="0" err="1"/>
              <a:t>aplicare</a:t>
            </a:r>
            <a:r>
              <a:rPr lang="en-US" sz="2000" dirty="0"/>
              <a:t> ale </a:t>
            </a:r>
            <a:r>
              <a:rPr lang="en-US" sz="2000" dirty="0" err="1"/>
              <a:t>acestui</a:t>
            </a:r>
            <a:r>
              <a:rPr lang="en-US" sz="2000" dirty="0"/>
              <a:t> material, </a:t>
            </a:r>
            <a:r>
              <a:rPr lang="en-US" sz="2000" dirty="0" err="1"/>
              <a:t>inclusiv</a:t>
            </a:r>
            <a:r>
              <a:rPr lang="en-US" sz="2000" dirty="0"/>
              <a:t> </a:t>
            </a:r>
            <a:r>
              <a:rPr lang="en-US" sz="2000" dirty="0" err="1"/>
              <a:t>potențialul</a:t>
            </a:r>
            <a:r>
              <a:rPr lang="en-US" sz="2000" dirty="0"/>
              <a:t>,</a:t>
            </a:r>
            <a:r>
              <a:rPr lang="ro-RO" sz="2000" dirty="0"/>
              <a:t> </a:t>
            </a:r>
            <a:r>
              <a:rPr lang="en-US" sz="2000" dirty="0" err="1"/>
              <a:t>posibilitatea</a:t>
            </a:r>
            <a:r>
              <a:rPr lang="en-US" sz="2000" dirty="0"/>
              <a:t> de </a:t>
            </a:r>
            <a:r>
              <a:rPr lang="en-US" sz="2000" dirty="0" err="1"/>
              <a:t>utilizare</a:t>
            </a:r>
            <a:r>
              <a:rPr lang="en-US" sz="2000" dirty="0"/>
              <a:t> </a:t>
            </a:r>
            <a:r>
              <a:rPr lang="en-US" sz="2000" dirty="0" err="1"/>
              <a:t>comercială</a:t>
            </a:r>
            <a:r>
              <a:rPr lang="en-US" sz="2000" dirty="0"/>
              <a:t>, </a:t>
            </a:r>
            <a:r>
              <a:rPr lang="en-US" sz="2000" dirty="0" err="1"/>
              <a:t>lista</a:t>
            </a:r>
            <a:r>
              <a:rPr lang="en-US" sz="2000" dirty="0"/>
              <a:t> </a:t>
            </a:r>
            <a:r>
              <a:rPr lang="en-US" sz="2000" dirty="0" err="1"/>
              <a:t>publicațiilor</a:t>
            </a:r>
            <a:r>
              <a:rPr lang="en-US" sz="2000" dirty="0"/>
              <a:t>, </a:t>
            </a:r>
            <a:r>
              <a:rPr lang="en-US" sz="2000" dirty="0" err="1"/>
              <a:t>informații</a:t>
            </a:r>
            <a:r>
              <a:rPr lang="en-US" sz="2000" dirty="0"/>
              <a:t> de contact etc. </a:t>
            </a:r>
          </a:p>
        </p:txBody>
      </p:sp>
    </p:spTree>
    <p:extLst>
      <p:ext uri="{BB962C8B-B14F-4D97-AF65-F5344CB8AC3E}">
        <p14:creationId xmlns:p14="http://schemas.microsoft.com/office/powerpoint/2010/main" val="558640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sz="3000" dirty="0" err="1"/>
              <a:t>NanoInformaTIX</a:t>
            </a:r>
            <a:br>
              <a:rPr lang="en-US" sz="3000" dirty="0"/>
            </a:br>
            <a:r>
              <a:rPr lang="en-US" sz="3000" dirty="0"/>
              <a:t>Development and Implementation of a Sustainable Modelling Platform for </a:t>
            </a:r>
            <a:r>
              <a:rPr lang="en-US" sz="3000" dirty="0" err="1"/>
              <a:t>NanoInformatics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000" dirty="0"/>
              <a:t>N</a:t>
            </a:r>
            <a:r>
              <a:rPr lang="en-US" sz="2000" dirty="0" err="1"/>
              <a:t>anoInformaTIX</a:t>
            </a:r>
            <a:r>
              <a:rPr lang="en-US" sz="2000" dirty="0"/>
              <a:t> </a:t>
            </a:r>
            <a:r>
              <a:rPr lang="en-US" sz="2000" dirty="0" err="1"/>
              <a:t>dezvoltă</a:t>
            </a:r>
            <a:r>
              <a:rPr lang="en-US" sz="2000" dirty="0"/>
              <a:t> o </a:t>
            </a:r>
            <a:r>
              <a:rPr lang="en-US" sz="2000" dirty="0" err="1"/>
              <a:t>platformă</a:t>
            </a:r>
            <a:r>
              <a:rPr lang="en-US" sz="2000" dirty="0"/>
              <a:t> web-based Sustainable </a:t>
            </a:r>
            <a:r>
              <a:rPr lang="en-US" sz="2000" dirty="0" err="1"/>
              <a:t>Nanoinformatics</a:t>
            </a:r>
            <a:r>
              <a:rPr lang="en-US" sz="2000" dirty="0"/>
              <a:t> Framework (SNF)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gestionarea</a:t>
            </a:r>
            <a:r>
              <a:rPr lang="en-US" sz="2000" dirty="0"/>
              <a:t> </a:t>
            </a:r>
            <a:r>
              <a:rPr lang="en-US" sz="2000" dirty="0" err="1"/>
              <a:t>riscurilor</a:t>
            </a:r>
            <a:r>
              <a:rPr lang="en-US" sz="2000" dirty="0"/>
              <a:t> </a:t>
            </a:r>
            <a:r>
              <a:rPr lang="en-US" sz="2000" dirty="0" err="1"/>
              <a:t>nanomaterialelor</a:t>
            </a:r>
            <a:r>
              <a:rPr lang="en-US" sz="2000" dirty="0"/>
              <a:t> </a:t>
            </a:r>
            <a:r>
              <a:rPr lang="en-US" sz="2000" dirty="0" err="1"/>
              <a:t>proiectate</a:t>
            </a:r>
            <a:r>
              <a:rPr lang="en-US" sz="2000" dirty="0"/>
              <a:t> (ENM)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producția</a:t>
            </a:r>
            <a:r>
              <a:rPr lang="en-US" sz="2000" dirty="0"/>
              <a:t> </a:t>
            </a:r>
            <a:r>
              <a:rPr lang="en-US" sz="2000" dirty="0" err="1"/>
              <a:t>industrială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Instrumentul</a:t>
            </a:r>
            <a:r>
              <a:rPr lang="en-US" sz="2000" dirty="0"/>
              <a:t> se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cantitățile</a:t>
            </a:r>
            <a:r>
              <a:rPr lang="en-US" sz="2000" dirty="0"/>
              <a:t> </a:t>
            </a:r>
            <a:r>
              <a:rPr lang="en-US" sz="2000" dirty="0" err="1"/>
              <a:t>semnificative</a:t>
            </a:r>
            <a:r>
              <a:rPr lang="en-US" sz="2000" dirty="0"/>
              <a:t> de date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proprietățile</a:t>
            </a:r>
            <a:r>
              <a:rPr lang="en-US" sz="2000" dirty="0"/>
              <a:t> </a:t>
            </a:r>
            <a:r>
              <a:rPr lang="en-US" sz="2000" dirty="0" err="1"/>
              <a:t>fizico-chimice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toxicologice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ecotoxicologice</a:t>
            </a:r>
            <a:r>
              <a:rPr lang="en-US" sz="2000" dirty="0"/>
              <a:t> ale ENM generate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ultimele</a:t>
            </a:r>
            <a:r>
              <a:rPr lang="en-US" sz="2000" dirty="0"/>
              <a:t> </a:t>
            </a:r>
            <a:r>
              <a:rPr lang="en-US" sz="2000" dirty="0" err="1"/>
              <a:t>decenii</a:t>
            </a:r>
            <a:r>
              <a:rPr lang="en-US" sz="2000" dirty="0"/>
              <a:t>,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noi</a:t>
            </a:r>
            <a:r>
              <a:rPr lang="en-US" sz="2000" dirty="0"/>
              <a:t> date </a:t>
            </a:r>
            <a:r>
              <a:rPr lang="en-US" sz="2000" dirty="0" err="1"/>
              <a:t>provenite</a:t>
            </a:r>
            <a:r>
              <a:rPr lang="en-US" sz="2000" dirty="0"/>
              <a:t> din </a:t>
            </a:r>
            <a:r>
              <a:rPr lang="en-US" sz="2000" dirty="0" err="1"/>
              <a:t>cercetare</a:t>
            </a:r>
            <a:r>
              <a:rPr lang="en-US" sz="2000" dirty="0"/>
              <a:t>.</a:t>
            </a:r>
            <a:endParaRPr lang="ro-RO" sz="2000" dirty="0"/>
          </a:p>
          <a:p>
            <a:r>
              <a:rPr lang="en-US" sz="2000" dirty="0" err="1"/>
              <a:t>Scopul</a:t>
            </a:r>
            <a:r>
              <a:rPr lang="en-US" sz="2000" dirty="0"/>
              <a:t> final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oferi</a:t>
            </a:r>
            <a:r>
              <a:rPr lang="en-US" sz="2000" dirty="0"/>
              <a:t> </a:t>
            </a:r>
            <a:r>
              <a:rPr lang="en-US" sz="2000" dirty="0" err="1"/>
              <a:t>interfețe</a:t>
            </a:r>
            <a:r>
              <a:rPr lang="en-US" sz="2000" dirty="0"/>
              <a:t> </a:t>
            </a:r>
            <a:r>
              <a:rPr lang="en-US" sz="2000" dirty="0" err="1"/>
              <a:t>eficiente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en-US" sz="2000" dirty="0"/>
              <a:t> de </a:t>
            </a:r>
            <a:r>
              <a:rPr lang="en-US" sz="2000" dirty="0" err="1"/>
              <a:t>utilizat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îmbunătăți</a:t>
            </a:r>
            <a:r>
              <a:rPr lang="en-US" sz="2000" dirty="0"/>
              <a:t> </a:t>
            </a:r>
            <a:r>
              <a:rPr lang="en-US" sz="2000" dirty="0" err="1"/>
              <a:t>accesibilitatea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gradul</a:t>
            </a:r>
            <a:r>
              <a:rPr lang="en-US" sz="2000" dirty="0"/>
              <a:t> de </a:t>
            </a:r>
            <a:r>
              <a:rPr lang="en-US" sz="2000" dirty="0" err="1"/>
              <a:t>utilizare</a:t>
            </a:r>
            <a:r>
              <a:rPr lang="en-US" sz="2000" dirty="0"/>
              <a:t> a </a:t>
            </a:r>
            <a:r>
              <a:rPr lang="en-US" sz="2000" dirty="0" err="1"/>
              <a:t>modelelor</a:t>
            </a:r>
            <a:r>
              <a:rPr lang="en-US" sz="2000" dirty="0"/>
              <a:t> </a:t>
            </a:r>
            <a:r>
              <a:rPr lang="en-US" sz="2000" dirty="0" err="1"/>
              <a:t>nanoinformatice</a:t>
            </a:r>
            <a:r>
              <a:rPr lang="en-US" sz="2000" dirty="0"/>
              <a:t> </a:t>
            </a:r>
            <a:r>
              <a:rPr lang="en-US" sz="2000" dirty="0" err="1"/>
              <a:t>către</a:t>
            </a:r>
            <a:r>
              <a:rPr lang="en-US" sz="2000" dirty="0"/>
              <a:t> </a:t>
            </a:r>
            <a:r>
              <a:rPr lang="en-US" sz="2000" dirty="0" err="1"/>
              <a:t>industrie</a:t>
            </a:r>
            <a:r>
              <a:rPr lang="en-US" sz="2000" dirty="0"/>
              <a:t>, </a:t>
            </a:r>
            <a:r>
              <a:rPr lang="en-US" sz="2000" dirty="0" err="1"/>
              <a:t>autorități</a:t>
            </a:r>
            <a:r>
              <a:rPr lang="en-US" sz="2000" dirty="0"/>
              <a:t> de </a:t>
            </a:r>
            <a:r>
              <a:rPr lang="en-US" sz="2000" dirty="0" err="1"/>
              <a:t>reglementare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societatea</a:t>
            </a:r>
            <a:r>
              <a:rPr lang="en-US" sz="2000" dirty="0"/>
              <a:t> </a:t>
            </a:r>
            <a:r>
              <a:rPr lang="en-US" sz="2000" dirty="0" err="1"/>
              <a:t>civilă</a:t>
            </a:r>
            <a:r>
              <a:rPr lang="en-US" sz="2000" dirty="0"/>
              <a:t>, </a:t>
            </a:r>
            <a:r>
              <a:rPr lang="en-US" sz="2000" dirty="0" err="1"/>
              <a:t>sprijinind</a:t>
            </a:r>
            <a:r>
              <a:rPr lang="en-US" sz="2000" dirty="0"/>
              <a:t> </a:t>
            </a:r>
            <a:r>
              <a:rPr lang="en-US" sz="2000" dirty="0" err="1"/>
              <a:t>astfel</a:t>
            </a:r>
            <a:r>
              <a:rPr lang="en-US" sz="2000" dirty="0"/>
              <a:t> </a:t>
            </a:r>
            <a:r>
              <a:rPr lang="en-US" sz="2000" dirty="0" err="1"/>
              <a:t>producția</a:t>
            </a:r>
            <a:r>
              <a:rPr lang="en-US" sz="2000" dirty="0"/>
              <a:t> </a:t>
            </a:r>
            <a:r>
              <a:rPr lang="en-US" sz="2000" dirty="0" err="1"/>
              <a:t>durabilă</a:t>
            </a:r>
            <a:r>
              <a:rPr lang="en-US" sz="2000" dirty="0"/>
              <a:t> a </a:t>
            </a:r>
            <a:r>
              <a:rPr lang="en-US" sz="2000" dirty="0" err="1"/>
              <a:t>produselor</a:t>
            </a:r>
            <a:r>
              <a:rPr lang="en-US" sz="2000" dirty="0"/>
              <a:t> </a:t>
            </a:r>
            <a:r>
              <a:rPr lang="en-US" sz="2000" dirty="0" err="1"/>
              <a:t>bazate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ENM.</a:t>
            </a:r>
          </a:p>
        </p:txBody>
      </p:sp>
    </p:spTree>
    <p:extLst>
      <p:ext uri="{BB962C8B-B14F-4D97-AF65-F5344CB8AC3E}">
        <p14:creationId xmlns:p14="http://schemas.microsoft.com/office/powerpoint/2010/main" val="20975316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Principalele</a:t>
            </a:r>
            <a:r>
              <a:rPr lang="en-US" dirty="0"/>
              <a:t> </a:t>
            </a:r>
            <a:r>
              <a:rPr lang="en-US" dirty="0" err="1"/>
              <a:t>obiective</a:t>
            </a:r>
            <a:r>
              <a:rPr lang="en-US" dirty="0"/>
              <a:t> ale </a:t>
            </a:r>
            <a:r>
              <a:rPr lang="en-US" dirty="0" err="1"/>
              <a:t>proiectului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20051" cy="4525962"/>
          </a:xfrm>
        </p:spPr>
        <p:txBody>
          <a:bodyPr/>
          <a:lstStyle/>
          <a:p>
            <a:r>
              <a:rPr lang="ro-RO" sz="1900" b="1" dirty="0"/>
              <a:t>Baza </a:t>
            </a:r>
            <a:r>
              <a:rPr lang="en-US" sz="1900" b="1" dirty="0"/>
              <a:t>de date</a:t>
            </a:r>
            <a:r>
              <a:rPr lang="en-US" sz="1900" dirty="0"/>
              <a:t>&gt; </a:t>
            </a:r>
            <a:r>
              <a:rPr lang="en-US" sz="1900" dirty="0" err="1"/>
              <a:t>baza</a:t>
            </a:r>
            <a:r>
              <a:rPr lang="en-US" sz="1900" dirty="0"/>
              <a:t> de date </a:t>
            </a:r>
            <a:r>
              <a:rPr lang="en-US" sz="1900" dirty="0" err="1"/>
              <a:t>va</a:t>
            </a:r>
            <a:r>
              <a:rPr lang="en-US" sz="1900" dirty="0"/>
              <a:t> fi </a:t>
            </a:r>
            <a:r>
              <a:rPr lang="en-US" sz="1900" dirty="0" err="1"/>
              <a:t>implementată</a:t>
            </a:r>
            <a:r>
              <a:rPr lang="en-US" sz="1900" dirty="0"/>
              <a:t> </a:t>
            </a:r>
            <a:r>
              <a:rPr lang="en-US" sz="1900" dirty="0" err="1"/>
              <a:t>prin</a:t>
            </a:r>
            <a:r>
              <a:rPr lang="en-US" sz="1900" dirty="0"/>
              <a:t> </a:t>
            </a:r>
            <a:r>
              <a:rPr lang="en-US" sz="1900" dirty="0" err="1"/>
              <a:t>colectarea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gestionarea</a:t>
            </a:r>
            <a:r>
              <a:rPr lang="en-US" sz="1900" dirty="0"/>
              <a:t> </a:t>
            </a:r>
            <a:r>
              <a:rPr lang="en-US" sz="1900" dirty="0" err="1"/>
              <a:t>datelor</a:t>
            </a:r>
            <a:r>
              <a:rPr lang="en-US" sz="1900" dirty="0"/>
              <a:t> din </a:t>
            </a:r>
            <a:r>
              <a:rPr lang="en-US" sz="1900" dirty="0" err="1"/>
              <a:t>proiectele</a:t>
            </a:r>
            <a:r>
              <a:rPr lang="en-US" sz="1900" dirty="0"/>
              <a:t> </a:t>
            </a:r>
            <a:r>
              <a:rPr lang="en-US" sz="1900" dirty="0" err="1"/>
              <a:t>finalizate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derulare</a:t>
            </a:r>
            <a:r>
              <a:rPr lang="en-US" sz="1900" dirty="0"/>
              <a:t>;</a:t>
            </a:r>
            <a:endParaRPr lang="ro-RO" sz="1900" dirty="0"/>
          </a:p>
          <a:p>
            <a:r>
              <a:rPr lang="en-US" sz="1900" b="1" dirty="0" err="1"/>
              <a:t>Modelarea</a:t>
            </a:r>
            <a:r>
              <a:rPr lang="en-US" sz="1900" b="1" dirty="0"/>
              <a:t> </a:t>
            </a:r>
            <a:r>
              <a:rPr lang="en-US" sz="1900" b="1" dirty="0" err="1"/>
              <a:t>materialelor</a:t>
            </a:r>
            <a:r>
              <a:rPr lang="en-US" sz="1900" dirty="0"/>
              <a:t>&gt; </a:t>
            </a:r>
            <a:r>
              <a:rPr lang="en-US" sz="1900" dirty="0" err="1"/>
              <a:t>pentru</a:t>
            </a:r>
            <a:r>
              <a:rPr lang="en-US" sz="1900" dirty="0"/>
              <a:t> a </a:t>
            </a:r>
            <a:r>
              <a:rPr lang="en-US" sz="1900" dirty="0" err="1"/>
              <a:t>furniza</a:t>
            </a:r>
            <a:r>
              <a:rPr lang="en-US" sz="1900" dirty="0"/>
              <a:t> </a:t>
            </a:r>
            <a:r>
              <a:rPr lang="en-US" sz="1900" dirty="0" err="1"/>
              <a:t>metode</a:t>
            </a:r>
            <a:r>
              <a:rPr lang="en-US" sz="1900" dirty="0"/>
              <a:t> de </a:t>
            </a:r>
            <a:r>
              <a:rPr lang="en-US" sz="1900" dirty="0" err="1"/>
              <a:t>jos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sus</a:t>
            </a:r>
            <a:r>
              <a:rPr lang="en-US" sz="1900" dirty="0"/>
              <a:t> </a:t>
            </a:r>
            <a:r>
              <a:rPr lang="en-US" sz="1900" dirty="0" err="1"/>
              <a:t>pe</a:t>
            </a:r>
            <a:r>
              <a:rPr lang="en-US" sz="1900" dirty="0"/>
              <a:t> </a:t>
            </a:r>
            <a:r>
              <a:rPr lang="en-US" sz="1900" dirty="0" err="1"/>
              <a:t>mai</a:t>
            </a:r>
            <a:r>
              <a:rPr lang="en-US" sz="1900" dirty="0"/>
              <a:t> </a:t>
            </a:r>
            <a:r>
              <a:rPr lang="en-US" sz="1900" dirty="0" err="1"/>
              <a:t>multe</a:t>
            </a:r>
            <a:r>
              <a:rPr lang="en-US" sz="1900" dirty="0"/>
              <a:t> </a:t>
            </a:r>
            <a:r>
              <a:rPr lang="en-US" sz="1900" dirty="0" err="1"/>
              <a:t>scară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proiectarea</a:t>
            </a:r>
            <a:r>
              <a:rPr lang="en-US" sz="1900" dirty="0"/>
              <a:t> ENM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descrierea</a:t>
            </a:r>
            <a:r>
              <a:rPr lang="en-US" sz="1900" dirty="0"/>
              <a:t> </a:t>
            </a:r>
            <a:r>
              <a:rPr lang="en-US" sz="1900" dirty="0" err="1"/>
              <a:t>avansată</a:t>
            </a:r>
            <a:r>
              <a:rPr lang="en-US" sz="1900" dirty="0"/>
              <a:t> a </a:t>
            </a:r>
            <a:r>
              <a:rPr lang="en-US" sz="1900" dirty="0" err="1"/>
              <a:t>modelului</a:t>
            </a:r>
            <a:r>
              <a:rPr lang="en-US" sz="1900" dirty="0"/>
              <a:t>, </a:t>
            </a:r>
            <a:r>
              <a:rPr lang="en-US" sz="1900" dirty="0" err="1"/>
              <a:t>implementarea</a:t>
            </a:r>
            <a:r>
              <a:rPr lang="en-US" sz="1900" dirty="0"/>
              <a:t> </a:t>
            </a:r>
            <a:r>
              <a:rPr lang="en-US" sz="1900" dirty="0" err="1"/>
              <a:t>unei</a:t>
            </a:r>
            <a:r>
              <a:rPr lang="en-US" sz="1900" dirty="0"/>
              <a:t> </a:t>
            </a:r>
            <a:r>
              <a:rPr lang="en-US" sz="1900" dirty="0" err="1"/>
              <a:t>abordări</a:t>
            </a:r>
            <a:r>
              <a:rPr lang="en-US" sz="1900" dirty="0"/>
              <a:t> „Safe-by-Design”;</a:t>
            </a:r>
            <a:endParaRPr lang="ro-RO" sz="1900" dirty="0"/>
          </a:p>
          <a:p>
            <a:r>
              <a:rPr lang="en-US" sz="1900" b="1" dirty="0" err="1"/>
              <a:t>Modelarea</a:t>
            </a:r>
            <a:r>
              <a:rPr lang="en-US" sz="1900" b="1" dirty="0"/>
              <a:t> </a:t>
            </a:r>
            <a:r>
              <a:rPr lang="en-US" sz="1900" b="1" dirty="0" err="1"/>
              <a:t>destinului-expunere</a:t>
            </a:r>
            <a:r>
              <a:rPr lang="en-US" sz="1900" dirty="0"/>
              <a:t>&gt; </a:t>
            </a:r>
            <a:r>
              <a:rPr lang="en-US" sz="1900" dirty="0" err="1"/>
              <a:t>să</a:t>
            </a:r>
            <a:r>
              <a:rPr lang="en-US" sz="1900" dirty="0"/>
              <a:t> </a:t>
            </a:r>
            <a:r>
              <a:rPr lang="en-US" sz="1900" dirty="0" err="1"/>
              <a:t>dezvolte</a:t>
            </a:r>
            <a:r>
              <a:rPr lang="en-US" sz="1900" dirty="0"/>
              <a:t> </a:t>
            </a:r>
            <a:r>
              <a:rPr lang="en-US" sz="1900" dirty="0" err="1"/>
              <a:t>modele</a:t>
            </a:r>
            <a:r>
              <a:rPr lang="en-US" sz="1900" dirty="0"/>
              <a:t> de </a:t>
            </a:r>
            <a:r>
              <a:rPr lang="en-US" sz="1900" dirty="0" err="1"/>
              <a:t>eliberare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expunere</a:t>
            </a:r>
            <a:r>
              <a:rPr lang="en-US" sz="1900" dirty="0"/>
              <a:t> a ENM, </a:t>
            </a:r>
            <a:r>
              <a:rPr lang="en-US" sz="1900" dirty="0" err="1"/>
              <a:t>soartă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distribuție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mediu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biodistribuție</a:t>
            </a:r>
            <a:r>
              <a:rPr lang="en-US" sz="1900" dirty="0"/>
              <a:t>;</a:t>
            </a:r>
            <a:endParaRPr lang="ro-RO" sz="1900" dirty="0"/>
          </a:p>
          <a:p>
            <a:r>
              <a:rPr lang="en-US" sz="1900" b="1" dirty="0" err="1"/>
              <a:t>Modelarea</a:t>
            </a:r>
            <a:r>
              <a:rPr lang="en-US" sz="1900" b="1" dirty="0"/>
              <a:t> </a:t>
            </a:r>
            <a:r>
              <a:rPr lang="en-US" sz="1900" b="1" dirty="0" err="1"/>
              <a:t>doză-răspuns</a:t>
            </a:r>
            <a:r>
              <a:rPr lang="en-US" sz="1900" dirty="0"/>
              <a:t>&gt; </a:t>
            </a:r>
            <a:r>
              <a:rPr lang="en-US" sz="1900" dirty="0" err="1"/>
              <a:t>extragerea</a:t>
            </a:r>
            <a:r>
              <a:rPr lang="en-US" sz="1900" dirty="0"/>
              <a:t> </a:t>
            </a:r>
            <a:r>
              <a:rPr lang="en-US" sz="1900" dirty="0" err="1"/>
              <a:t>datelor</a:t>
            </a:r>
            <a:r>
              <a:rPr lang="en-US" sz="1900" dirty="0"/>
              <a:t> de </a:t>
            </a:r>
            <a:r>
              <a:rPr lang="en-US" sz="1900" dirty="0" err="1"/>
              <a:t>sus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jos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metodele</a:t>
            </a:r>
            <a:r>
              <a:rPr lang="en-US" sz="1900" dirty="0"/>
              <a:t> </a:t>
            </a:r>
            <a:r>
              <a:rPr lang="en-US" sz="1900" dirty="0" err="1"/>
              <a:t>cantitative</a:t>
            </a:r>
            <a:r>
              <a:rPr lang="en-US" sz="1900" dirty="0"/>
              <a:t>, </a:t>
            </a:r>
            <a:r>
              <a:rPr lang="en-US" sz="1900" dirty="0" err="1"/>
              <a:t>pentru</a:t>
            </a:r>
            <a:r>
              <a:rPr lang="en-US" sz="1900" dirty="0"/>
              <a:t> a </a:t>
            </a:r>
            <a:r>
              <a:rPr lang="en-US" sz="1900" dirty="0" err="1"/>
              <a:t>deriva</a:t>
            </a:r>
            <a:r>
              <a:rPr lang="en-US" sz="1900" dirty="0"/>
              <a:t> </a:t>
            </a:r>
            <a:r>
              <a:rPr lang="en-US" sz="1900" dirty="0" err="1"/>
              <a:t>modele</a:t>
            </a:r>
            <a:r>
              <a:rPr lang="en-US" sz="1900" dirty="0"/>
              <a:t> ale </a:t>
            </a:r>
            <a:r>
              <a:rPr lang="en-US" sz="1900" dirty="0" err="1"/>
              <a:t>relației</a:t>
            </a:r>
            <a:r>
              <a:rPr lang="en-US" sz="1900" dirty="0"/>
              <a:t> ENM </a:t>
            </a:r>
            <a:r>
              <a:rPr lang="en-US" sz="1900" dirty="0" err="1"/>
              <a:t>doză-răspuns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(eco)-</a:t>
            </a:r>
            <a:r>
              <a:rPr lang="en-US" sz="1900" dirty="0" err="1"/>
              <a:t>toxicitate</a:t>
            </a:r>
            <a:r>
              <a:rPr lang="en-US" sz="1900" dirty="0"/>
              <a:t>, </a:t>
            </a:r>
            <a:r>
              <a:rPr lang="en-US" sz="1900" dirty="0" err="1"/>
              <a:t>permite</a:t>
            </a:r>
            <a:r>
              <a:rPr lang="en-US" sz="1900" dirty="0"/>
              <a:t> </a:t>
            </a:r>
            <a:r>
              <a:rPr lang="en-US" sz="1900" dirty="0" err="1"/>
              <a:t>descriptorilor</a:t>
            </a:r>
            <a:r>
              <a:rPr lang="en-US" sz="1900" dirty="0"/>
              <a:t> ENM </a:t>
            </a:r>
            <a:r>
              <a:rPr lang="en-US" sz="1900" dirty="0" err="1"/>
              <a:t>să</a:t>
            </a:r>
            <a:r>
              <a:rPr lang="en-US" sz="1900" dirty="0"/>
              <a:t> fie </a:t>
            </a:r>
            <a:r>
              <a:rPr lang="en-US" sz="1900" dirty="0" err="1"/>
              <a:t>legați</a:t>
            </a:r>
            <a:r>
              <a:rPr lang="en-US" sz="1900" dirty="0"/>
              <a:t> de </a:t>
            </a:r>
            <a:r>
              <a:rPr lang="en-US" sz="1900" dirty="0" err="1"/>
              <a:t>rezultate</a:t>
            </a:r>
            <a:r>
              <a:rPr lang="en-US" sz="1900" dirty="0"/>
              <a:t> adverse;</a:t>
            </a:r>
            <a:endParaRPr lang="ro-RO" sz="1900" dirty="0"/>
          </a:p>
          <a:p>
            <a:r>
              <a:rPr lang="en-US" sz="1900" b="1" dirty="0" err="1"/>
              <a:t>Integrarea</a:t>
            </a:r>
            <a:r>
              <a:rPr lang="en-US" sz="1900" b="1" dirty="0"/>
              <a:t>/</a:t>
            </a:r>
            <a:r>
              <a:rPr lang="en-US" sz="1900" b="1" dirty="0" err="1"/>
              <a:t>legarea</a:t>
            </a:r>
            <a:r>
              <a:rPr lang="en-US" sz="1900" b="1" dirty="0"/>
              <a:t> </a:t>
            </a:r>
            <a:r>
              <a:rPr lang="en-US" sz="1900" b="1" dirty="0" err="1"/>
              <a:t>modelelor</a:t>
            </a:r>
            <a:r>
              <a:rPr lang="en-US" sz="1900" dirty="0"/>
              <a:t>&gt; </a:t>
            </a:r>
            <a:r>
              <a:rPr lang="en-US" sz="1900" dirty="0" err="1"/>
              <a:t>sursele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modelele</a:t>
            </a:r>
            <a:r>
              <a:rPr lang="en-US" sz="1900" dirty="0"/>
              <a:t> de date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lanț</a:t>
            </a:r>
            <a:r>
              <a:rPr lang="en-US" sz="1900" dirty="0"/>
              <a:t> </a:t>
            </a:r>
            <a:r>
              <a:rPr lang="en-US" sz="1900" dirty="0" err="1"/>
              <a:t>vor</a:t>
            </a:r>
            <a:r>
              <a:rPr lang="en-US" sz="1900" dirty="0"/>
              <a:t> </a:t>
            </a:r>
            <a:r>
              <a:rPr lang="en-US" sz="1900" dirty="0" err="1"/>
              <a:t>permite</a:t>
            </a:r>
            <a:r>
              <a:rPr lang="en-US" sz="1900" dirty="0"/>
              <a:t> </a:t>
            </a:r>
            <a:r>
              <a:rPr lang="en-US" sz="1900" dirty="0" err="1"/>
              <a:t>operațiuni</a:t>
            </a:r>
            <a:r>
              <a:rPr lang="en-US" sz="1900" dirty="0"/>
              <a:t> </a:t>
            </a:r>
            <a:r>
              <a:rPr lang="en-US" sz="1900" dirty="0" err="1"/>
              <a:t>specifice</a:t>
            </a:r>
            <a:r>
              <a:rPr lang="en-US" sz="1900" dirty="0"/>
              <a:t> </a:t>
            </a:r>
            <a:r>
              <a:rPr lang="en-US" sz="1900" dirty="0" err="1"/>
              <a:t>necesare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evaluarea</a:t>
            </a:r>
            <a:r>
              <a:rPr lang="en-US" sz="1900" dirty="0"/>
              <a:t> </a:t>
            </a:r>
            <a:r>
              <a:rPr lang="en-US" sz="1900" dirty="0" err="1"/>
              <a:t>riscurilor</a:t>
            </a:r>
            <a:r>
              <a:rPr lang="en-US" sz="1900" dirty="0"/>
              <a:t>, </a:t>
            </a:r>
            <a:r>
              <a:rPr lang="en-US" sz="1900" dirty="0" err="1"/>
              <a:t>precum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previziuni</a:t>
            </a:r>
            <a:r>
              <a:rPr lang="en-US" sz="1900" dirty="0"/>
              <a:t> ale </a:t>
            </a:r>
            <a:r>
              <a:rPr lang="en-US" sz="1900" dirty="0" err="1"/>
              <a:t>proprietăților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efectelor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proiectarea</a:t>
            </a:r>
            <a:r>
              <a:rPr lang="en-US" sz="1900" dirty="0"/>
              <a:t> </a:t>
            </a:r>
            <a:r>
              <a:rPr lang="en-US" sz="1900" dirty="0" err="1"/>
              <a:t>mai</a:t>
            </a:r>
            <a:r>
              <a:rPr lang="en-US" sz="1900" dirty="0"/>
              <a:t> </a:t>
            </a:r>
            <a:r>
              <a:rPr lang="en-US" sz="1900" dirty="0" err="1"/>
              <a:t>sigură</a:t>
            </a:r>
            <a:r>
              <a:rPr lang="en-US" sz="1900" dirty="0"/>
              <a:t> a </a:t>
            </a:r>
            <a:r>
              <a:rPr lang="en-US" sz="1900" dirty="0" err="1"/>
              <a:t>produselor</a:t>
            </a:r>
            <a:r>
              <a:rPr lang="en-US" sz="1900" dirty="0"/>
              <a:t> de </a:t>
            </a:r>
            <a:r>
              <a:rPr lang="en-US" sz="1900" dirty="0" err="1"/>
              <a:t>calitate</a:t>
            </a:r>
            <a:r>
              <a:rPr lang="en-US" sz="1900" dirty="0"/>
              <a:t>;</a:t>
            </a:r>
            <a:endParaRPr lang="ro-RO" sz="1900" dirty="0"/>
          </a:p>
          <a:p>
            <a:r>
              <a:rPr lang="en-US" sz="1900" b="1" dirty="0" err="1"/>
              <a:t>Validarea</a:t>
            </a:r>
            <a:r>
              <a:rPr lang="en-US" sz="1900" b="1" dirty="0"/>
              <a:t> </a:t>
            </a:r>
            <a:r>
              <a:rPr lang="en-US" sz="1900" b="1" dirty="0" err="1"/>
              <a:t>modelului</a:t>
            </a:r>
            <a:r>
              <a:rPr lang="en-US" sz="1900" dirty="0"/>
              <a:t>&gt; </a:t>
            </a:r>
            <a:r>
              <a:rPr lang="en-US" sz="1900" dirty="0" err="1"/>
              <a:t>pentru</a:t>
            </a:r>
            <a:r>
              <a:rPr lang="en-US" sz="1900" dirty="0"/>
              <a:t> a </a:t>
            </a:r>
            <a:r>
              <a:rPr lang="en-US" sz="1900" dirty="0" err="1"/>
              <a:t>îmbunătăți</a:t>
            </a:r>
            <a:r>
              <a:rPr lang="en-US" sz="1900" dirty="0"/>
              <a:t> </a:t>
            </a:r>
            <a:r>
              <a:rPr lang="en-US" sz="1900" dirty="0" err="1"/>
              <a:t>predicția</a:t>
            </a:r>
            <a:r>
              <a:rPr lang="en-US" sz="1900" dirty="0"/>
              <a:t> </a:t>
            </a:r>
            <a:r>
              <a:rPr lang="en-US" sz="1900" dirty="0" err="1"/>
              <a:t>modelului</a:t>
            </a:r>
            <a:r>
              <a:rPr lang="en-US" sz="1900" dirty="0"/>
              <a:t> </a:t>
            </a:r>
            <a:r>
              <a:rPr lang="en-US" sz="1900" dirty="0" err="1"/>
              <a:t>folosind</a:t>
            </a:r>
            <a:r>
              <a:rPr lang="en-US" sz="1900" dirty="0"/>
              <a:t> </a:t>
            </a:r>
            <a:r>
              <a:rPr lang="en-US" sz="1900" dirty="0" err="1"/>
              <a:t>descriptori</a:t>
            </a:r>
            <a:r>
              <a:rPr lang="en-US" sz="1900" dirty="0"/>
              <a:t> </a:t>
            </a:r>
            <a:r>
              <a:rPr lang="en-US" sz="1900" dirty="0" err="1"/>
              <a:t>avansați</a:t>
            </a:r>
            <a:r>
              <a:rPr lang="en-US" sz="1900" dirty="0"/>
              <a:t>; </a:t>
            </a:r>
            <a:r>
              <a:rPr lang="en-US" sz="1900" dirty="0" err="1"/>
              <a:t>validarea</a:t>
            </a:r>
            <a:r>
              <a:rPr lang="en-US" sz="1900" dirty="0"/>
              <a:t> </a:t>
            </a:r>
            <a:r>
              <a:rPr lang="en-US" sz="1900" dirty="0" err="1"/>
              <a:t>modelelor</a:t>
            </a:r>
            <a:r>
              <a:rPr lang="en-US" sz="1900" dirty="0"/>
              <a:t> </a:t>
            </a:r>
            <a:r>
              <a:rPr lang="en-US" sz="1900" dirty="0" err="1"/>
              <a:t>prin</a:t>
            </a:r>
            <a:r>
              <a:rPr lang="en-US" sz="1900" dirty="0"/>
              <a:t> </a:t>
            </a:r>
            <a:r>
              <a:rPr lang="en-US" sz="1900" dirty="0" err="1"/>
              <a:t>compararea</a:t>
            </a:r>
            <a:r>
              <a:rPr lang="en-US" sz="1900" dirty="0"/>
              <a:t> </a:t>
            </a:r>
            <a:r>
              <a:rPr lang="en-US" sz="1900" dirty="0" err="1"/>
              <a:t>predicțiilor</a:t>
            </a:r>
            <a:r>
              <a:rPr lang="en-US" sz="1900" dirty="0"/>
              <a:t> </a:t>
            </a:r>
            <a:r>
              <a:rPr lang="en-US" sz="1900" dirty="0" err="1"/>
              <a:t>modelului</a:t>
            </a:r>
            <a:r>
              <a:rPr lang="en-US" sz="1900" dirty="0"/>
              <a:t> cu </a:t>
            </a:r>
            <a:r>
              <a:rPr lang="en-US" sz="1900" dirty="0" err="1"/>
              <a:t>datele</a:t>
            </a:r>
            <a:r>
              <a:rPr lang="en-US" sz="1900" dirty="0"/>
              <a:t> din </a:t>
            </a:r>
            <a:r>
              <a:rPr lang="en-US" sz="1900" dirty="0" err="1"/>
              <a:t>proiectele</a:t>
            </a:r>
            <a:r>
              <a:rPr lang="en-US" sz="1900" dirty="0"/>
              <a:t> UE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naționale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345601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NanoSolveIT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8915400" cy="4525962"/>
          </a:xfrm>
        </p:spPr>
        <p:txBody>
          <a:bodyPr/>
          <a:lstStyle/>
          <a:p>
            <a:pPr marL="0" indent="0">
              <a:buNone/>
            </a:pPr>
            <a:r>
              <a:rPr lang="ro-RO" sz="1900" dirty="0"/>
              <a:t>Rolul</a:t>
            </a:r>
            <a:r>
              <a:rPr lang="en-US" sz="1900" dirty="0"/>
              <a:t> </a:t>
            </a:r>
            <a:r>
              <a:rPr lang="en-US" sz="1900" dirty="0" err="1"/>
              <a:t>NanoSolveIT</a:t>
            </a:r>
            <a:r>
              <a:rPr lang="en-US" sz="1900" dirty="0"/>
              <a:t> </a:t>
            </a:r>
            <a:r>
              <a:rPr lang="en-US" sz="1900" dirty="0" err="1"/>
              <a:t>este</a:t>
            </a:r>
            <a:r>
              <a:rPr lang="en-US" sz="1900" dirty="0"/>
              <a:t> de a </a:t>
            </a:r>
            <a:r>
              <a:rPr lang="en-US" sz="1900" dirty="0" err="1"/>
              <a:t>avansa</a:t>
            </a:r>
            <a:r>
              <a:rPr lang="en-US" sz="1900" dirty="0"/>
              <a:t> </a:t>
            </a:r>
            <a:r>
              <a:rPr lang="en-US" sz="1900" dirty="0" err="1"/>
              <a:t>nanoinformatica</a:t>
            </a:r>
            <a:r>
              <a:rPr lang="en-US" sz="1900" dirty="0"/>
              <a:t> </a:t>
            </a:r>
            <a:r>
              <a:rPr lang="en-US" sz="1900" dirty="0" err="1"/>
              <a:t>dincolo</a:t>
            </a:r>
            <a:r>
              <a:rPr lang="en-US" sz="1900" dirty="0"/>
              <a:t> de </a:t>
            </a:r>
            <a:r>
              <a:rPr lang="en-US" sz="1900" dirty="0" err="1"/>
              <a:t>stadiul</a:t>
            </a:r>
            <a:r>
              <a:rPr lang="en-US" sz="1900" dirty="0"/>
              <a:t> </a:t>
            </a:r>
            <a:r>
              <a:rPr lang="en-US" sz="1900" dirty="0" err="1"/>
              <a:t>tehnicii</a:t>
            </a:r>
            <a:r>
              <a:rPr lang="en-US" sz="1900" dirty="0"/>
              <a:t> </a:t>
            </a:r>
            <a:r>
              <a:rPr lang="en-US" sz="1900" dirty="0" err="1"/>
              <a:t>prin</a:t>
            </a:r>
            <a:r>
              <a:rPr lang="en-US" sz="1900" dirty="0"/>
              <a:t> </a:t>
            </a:r>
            <a:r>
              <a:rPr lang="en-US" sz="1900" dirty="0" err="1"/>
              <a:t>dezvoltarea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implementarea</a:t>
            </a:r>
            <a:r>
              <a:rPr lang="en-US" sz="1900" dirty="0"/>
              <a:t> </a:t>
            </a:r>
            <a:r>
              <a:rPr lang="en-US" sz="1900" dirty="0" err="1"/>
              <a:t>tehnicilor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instrumentelor</a:t>
            </a:r>
            <a:r>
              <a:rPr lang="en-US" sz="1900" dirty="0"/>
              <a:t> </a:t>
            </a:r>
            <a:r>
              <a:rPr lang="en-US" sz="1900" dirty="0" err="1"/>
              <a:t>inovatoare</a:t>
            </a:r>
            <a:r>
              <a:rPr lang="en-US" sz="1900" dirty="0"/>
              <a:t> de </a:t>
            </a:r>
            <a:r>
              <a:rPr lang="en-US" sz="1900" dirty="0" err="1"/>
              <a:t>modelare</a:t>
            </a:r>
            <a:r>
              <a:rPr lang="en-US" sz="1900" dirty="0"/>
              <a:t> care </a:t>
            </a:r>
            <a:r>
              <a:rPr lang="en-US" sz="1900" dirty="0" err="1"/>
              <a:t>vor</a:t>
            </a:r>
            <a:r>
              <a:rPr lang="en-US" sz="1900" dirty="0"/>
              <a:t> fi integrate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NanoSolveIT</a:t>
            </a:r>
            <a:r>
              <a:rPr lang="en-US" sz="1900" dirty="0"/>
              <a:t> IATA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apoi</a:t>
            </a:r>
            <a:r>
              <a:rPr lang="en-US" sz="1900" dirty="0"/>
              <a:t> </a:t>
            </a:r>
            <a:r>
              <a:rPr lang="en-US" sz="1900" dirty="0" err="1"/>
              <a:t>încorporate</a:t>
            </a:r>
            <a:r>
              <a:rPr lang="en-US" sz="1900" dirty="0"/>
              <a:t> </a:t>
            </a:r>
            <a:r>
              <a:rPr lang="en-US" sz="1900" dirty="0" err="1"/>
              <a:t>într</a:t>
            </a:r>
            <a:r>
              <a:rPr lang="en-US" sz="1900" dirty="0"/>
              <a:t>-un </a:t>
            </a:r>
            <a:r>
              <a:rPr lang="en-US" sz="1900" dirty="0" err="1"/>
              <a:t>produs</a:t>
            </a:r>
            <a:r>
              <a:rPr lang="en-US" sz="1900" dirty="0"/>
              <a:t> </a:t>
            </a:r>
            <a:r>
              <a:rPr lang="en-US" sz="1900" dirty="0" err="1"/>
              <a:t>interoperabil</a:t>
            </a:r>
            <a:r>
              <a:rPr lang="en-US" sz="1900" dirty="0"/>
              <a:t> </a:t>
            </a:r>
            <a:r>
              <a:rPr lang="en-US" sz="1900" dirty="0" err="1"/>
              <a:t>durabil</a:t>
            </a:r>
            <a:r>
              <a:rPr lang="en-US" sz="1900" dirty="0"/>
              <a:t>, </a:t>
            </a:r>
            <a:r>
              <a:rPr lang="en-US" sz="1900" dirty="0" err="1"/>
              <a:t>platforma</a:t>
            </a:r>
            <a:r>
              <a:rPr lang="en-US" sz="1900" dirty="0"/>
              <a:t> </a:t>
            </a:r>
            <a:r>
              <a:rPr lang="en-US" sz="1900" dirty="0" err="1"/>
              <a:t>electronică</a:t>
            </a:r>
            <a:r>
              <a:rPr lang="en-US" sz="1900" dirty="0"/>
              <a:t> </a:t>
            </a:r>
            <a:r>
              <a:rPr lang="en-US" sz="1900" dirty="0" err="1"/>
              <a:t>NanoSolveIT</a:t>
            </a:r>
            <a:r>
              <a:rPr lang="en-US" sz="1900" dirty="0"/>
              <a:t>, care </a:t>
            </a:r>
            <a:r>
              <a:rPr lang="en-US" sz="1900" dirty="0" err="1"/>
              <a:t>va</a:t>
            </a:r>
            <a:r>
              <a:rPr lang="en-US" sz="1900" dirty="0"/>
              <a:t> </a:t>
            </a:r>
            <a:r>
              <a:rPr lang="en-US" sz="1900" dirty="0" err="1"/>
              <a:t>deveni</a:t>
            </a:r>
            <a:r>
              <a:rPr lang="en-US" sz="1900" dirty="0"/>
              <a:t> un element </a:t>
            </a:r>
            <a:r>
              <a:rPr lang="en-US" sz="1900" dirty="0" err="1"/>
              <a:t>esențial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susținerea</a:t>
            </a:r>
            <a:r>
              <a:rPr lang="en-US" sz="1900" dirty="0"/>
              <a:t> </a:t>
            </a:r>
            <a:r>
              <a:rPr lang="en-US" sz="1900" dirty="0" err="1"/>
              <a:t>guvernanței</a:t>
            </a:r>
            <a:r>
              <a:rPr lang="en-US" sz="1900" dirty="0"/>
              <a:t> </a:t>
            </a:r>
            <a:r>
              <a:rPr lang="en-US" sz="1900" dirty="0" err="1"/>
              <a:t>industriale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de </a:t>
            </a:r>
            <a:r>
              <a:rPr lang="en-US" sz="1900" dirty="0" err="1"/>
              <a:t>reglementare</a:t>
            </a:r>
            <a:r>
              <a:rPr lang="en-US" sz="1900" dirty="0"/>
              <a:t> a nano-</a:t>
            </a:r>
            <a:r>
              <a:rPr lang="en-US" sz="1900" dirty="0" err="1"/>
              <a:t>riscului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a </a:t>
            </a:r>
            <a:r>
              <a:rPr lang="en-US" sz="1900" dirty="0" err="1"/>
              <a:t>anticipat</a:t>
            </a:r>
            <a:r>
              <a:rPr lang="en-US" sz="1900" dirty="0"/>
              <a:t> </a:t>
            </a:r>
            <a:r>
              <a:rPr lang="en-US" sz="1900" dirty="0" err="1"/>
              <a:t>consiliu</a:t>
            </a:r>
            <a:r>
              <a:rPr lang="en-US" sz="1900" dirty="0"/>
              <a:t> de </a:t>
            </a:r>
            <a:r>
              <a:rPr lang="en-US" sz="1900" dirty="0" err="1"/>
              <a:t>guvernanță</a:t>
            </a:r>
            <a:r>
              <a:rPr lang="en-US" sz="1900" dirty="0"/>
              <a:t> a nano-</a:t>
            </a:r>
            <a:r>
              <a:rPr lang="en-US" sz="1900" dirty="0" err="1"/>
              <a:t>riscului</a:t>
            </a:r>
            <a:r>
              <a:rPr lang="en-US" sz="1900" dirty="0"/>
              <a:t>, </a:t>
            </a:r>
            <a:r>
              <a:rPr lang="en-US" sz="1900" dirty="0" err="1"/>
              <a:t>instituit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apelul</a:t>
            </a:r>
            <a:r>
              <a:rPr lang="en-US" sz="1900" dirty="0"/>
              <a:t> UE H2020 NMBP-13-2018.</a:t>
            </a:r>
            <a:endParaRPr lang="ro-RO" sz="1900" dirty="0"/>
          </a:p>
          <a:p>
            <a:pPr marL="0" indent="0">
              <a:buNone/>
            </a:pPr>
            <a:r>
              <a:rPr lang="en-US" sz="1900" dirty="0" err="1"/>
              <a:t>NanoSolveIT</a:t>
            </a:r>
            <a:r>
              <a:rPr lang="en-US" sz="1900" dirty="0"/>
              <a:t> </a:t>
            </a:r>
            <a:r>
              <a:rPr lang="en-US" sz="1900" dirty="0" err="1"/>
              <a:t>va</a:t>
            </a:r>
            <a:r>
              <a:rPr lang="en-US" sz="1900" dirty="0"/>
              <a:t> </a:t>
            </a:r>
            <a:r>
              <a:rPr lang="en-US" sz="1900" dirty="0" err="1"/>
              <a:t>dezvolta</a:t>
            </a:r>
            <a:r>
              <a:rPr lang="en-US" sz="1900" dirty="0"/>
              <a:t> un IATA </a:t>
            </a:r>
            <a:r>
              <a:rPr lang="en-US" sz="1900" dirty="0" err="1"/>
              <a:t>pe</a:t>
            </a:r>
            <a:r>
              <a:rPr lang="en-US" sz="1900" dirty="0"/>
              <a:t> </a:t>
            </a:r>
            <a:r>
              <a:rPr lang="en-US" sz="1900" dirty="0" err="1"/>
              <a:t>niveluri</a:t>
            </a:r>
            <a:r>
              <a:rPr lang="en-US" sz="1900" dirty="0"/>
              <a:t> </a:t>
            </a:r>
            <a:r>
              <a:rPr lang="en-US" sz="1900" dirty="0" err="1"/>
              <a:t>validat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a </a:t>
            </a:r>
            <a:r>
              <a:rPr lang="en-US" sz="1900" dirty="0" err="1"/>
              <a:t>identifica</a:t>
            </a:r>
            <a:r>
              <a:rPr lang="en-US" sz="1900" dirty="0"/>
              <a:t> </a:t>
            </a:r>
            <a:r>
              <a:rPr lang="en-US" sz="1900" dirty="0" err="1"/>
              <a:t>caracteristicile</a:t>
            </a:r>
            <a:r>
              <a:rPr lang="en-US" sz="1900" dirty="0"/>
              <a:t> </a:t>
            </a:r>
            <a:r>
              <a:rPr lang="en-US" sz="1900" dirty="0" err="1"/>
              <a:t>critice</a:t>
            </a:r>
            <a:r>
              <a:rPr lang="en-US" sz="1900" dirty="0"/>
              <a:t> ale </a:t>
            </a:r>
            <a:r>
              <a:rPr lang="en-US" sz="1900" dirty="0" err="1"/>
              <a:t>nanomaterialelor</a:t>
            </a:r>
            <a:r>
              <a:rPr lang="en-US" sz="1900" dirty="0"/>
              <a:t> </a:t>
            </a:r>
            <a:r>
              <a:rPr lang="en-US" sz="1900" dirty="0" err="1"/>
              <a:t>responsabile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efectele</a:t>
            </a:r>
            <a:r>
              <a:rPr lang="en-US" sz="1900" dirty="0"/>
              <a:t> </a:t>
            </a:r>
            <a:r>
              <a:rPr lang="en-US" sz="1900" dirty="0" err="1"/>
              <a:t>lor</a:t>
            </a:r>
            <a:r>
              <a:rPr lang="en-US" sz="1900" dirty="0"/>
              <a:t> adverse </a:t>
            </a:r>
            <a:r>
              <a:rPr lang="en-US" sz="1900" dirty="0" err="1"/>
              <a:t>asupra</a:t>
            </a:r>
            <a:r>
              <a:rPr lang="en-US" sz="1900" dirty="0"/>
              <a:t> </a:t>
            </a:r>
            <a:r>
              <a:rPr lang="en-US" sz="1900" dirty="0" err="1"/>
              <a:t>sănătății</a:t>
            </a:r>
            <a:r>
              <a:rPr lang="en-US" sz="1900" dirty="0"/>
              <a:t> </a:t>
            </a:r>
            <a:r>
              <a:rPr lang="en-US" sz="1900" dirty="0" err="1"/>
              <a:t>umane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asupra</a:t>
            </a:r>
            <a:r>
              <a:rPr lang="en-US" sz="1900" dirty="0"/>
              <a:t> </a:t>
            </a:r>
            <a:r>
              <a:rPr lang="en-US" sz="1900" dirty="0" err="1"/>
              <a:t>mediului</a:t>
            </a:r>
            <a:r>
              <a:rPr lang="en-US" sz="1900" dirty="0"/>
              <a:t> </a:t>
            </a:r>
            <a:r>
              <a:rPr lang="en-US" sz="1900" dirty="0" err="1"/>
              <a:t>sau</a:t>
            </a:r>
            <a:r>
              <a:rPr lang="en-US" sz="1900" dirty="0"/>
              <a:t> </a:t>
            </a:r>
            <a:r>
              <a:rPr lang="en-US" sz="1900" dirty="0" err="1"/>
              <a:t>pentru</a:t>
            </a:r>
            <a:r>
              <a:rPr lang="en-US" sz="1900" dirty="0"/>
              <a:t> </a:t>
            </a:r>
            <a:r>
              <a:rPr lang="en-US" sz="1900" dirty="0" err="1"/>
              <a:t>funcționalitățile</a:t>
            </a:r>
            <a:r>
              <a:rPr lang="en-US" sz="1900" dirty="0"/>
              <a:t> </a:t>
            </a:r>
            <a:r>
              <a:rPr lang="en-US" sz="1900" dirty="0" err="1"/>
              <a:t>lor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aplicații</a:t>
            </a:r>
            <a:r>
              <a:rPr lang="en-US" sz="1900" dirty="0"/>
              <a:t> de </a:t>
            </a:r>
            <a:r>
              <a:rPr lang="en-US" sz="1900" dirty="0" err="1"/>
              <a:t>înaltă</a:t>
            </a:r>
            <a:r>
              <a:rPr lang="en-US" sz="1900" dirty="0"/>
              <a:t> </a:t>
            </a:r>
            <a:r>
              <a:rPr lang="en-US" sz="1900" dirty="0" err="1"/>
              <a:t>tehnologie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va</a:t>
            </a:r>
            <a:r>
              <a:rPr lang="en-US" sz="1900" dirty="0"/>
              <a:t> </a:t>
            </a:r>
            <a:r>
              <a:rPr lang="en-US" sz="1900" dirty="0" err="1"/>
              <a:t>implementa</a:t>
            </a:r>
            <a:r>
              <a:rPr lang="en-US" sz="1900" dirty="0"/>
              <a:t> o </a:t>
            </a:r>
            <a:r>
              <a:rPr lang="en-US" sz="1900" dirty="0" err="1"/>
              <a:t>strategie</a:t>
            </a:r>
            <a:r>
              <a:rPr lang="en-US" sz="1900" dirty="0"/>
              <a:t> de </a:t>
            </a:r>
            <a:r>
              <a:rPr lang="en-US" sz="1900" dirty="0" err="1"/>
              <a:t>sprijinire</a:t>
            </a:r>
            <a:r>
              <a:rPr lang="en-US" sz="1900" dirty="0"/>
              <a:t> a </a:t>
            </a:r>
            <a:r>
              <a:rPr lang="en-US" sz="1900" dirty="0" err="1"/>
              <a:t>deciziilor</a:t>
            </a:r>
            <a:r>
              <a:rPr lang="en-US" sz="1900" dirty="0"/>
              <a:t> </a:t>
            </a:r>
            <a:r>
              <a:rPr lang="en-US" sz="1900" dirty="0" err="1"/>
              <a:t>bazată</a:t>
            </a:r>
            <a:r>
              <a:rPr lang="en-US" sz="1900" dirty="0"/>
              <a:t> </a:t>
            </a:r>
            <a:r>
              <a:rPr lang="en-US" sz="1900" dirty="0" err="1"/>
              <a:t>pe</a:t>
            </a:r>
            <a:r>
              <a:rPr lang="en-US" sz="1900" dirty="0"/>
              <a:t> </a:t>
            </a:r>
            <a:r>
              <a:rPr lang="en-US" sz="1900" dirty="0" err="1"/>
              <a:t>nanoinformatică</a:t>
            </a:r>
            <a:r>
              <a:rPr lang="en-US" sz="1900" dirty="0"/>
              <a:t>, </a:t>
            </a:r>
            <a:r>
              <a:rPr lang="en-US" sz="1900" dirty="0" err="1"/>
              <a:t>bazată</a:t>
            </a:r>
            <a:r>
              <a:rPr lang="en-US" sz="1900" dirty="0"/>
              <a:t> </a:t>
            </a:r>
            <a:r>
              <a:rPr lang="en-US" sz="1900" dirty="0" err="1"/>
              <a:t>pe</a:t>
            </a:r>
            <a:r>
              <a:rPr lang="en-US" sz="1900" dirty="0"/>
              <a:t> </a:t>
            </a:r>
            <a:r>
              <a:rPr lang="en-US" sz="1900" dirty="0" err="1"/>
              <a:t>inovații</a:t>
            </a:r>
            <a:r>
              <a:rPr lang="en-US" sz="1900" dirty="0"/>
              <a:t> </a:t>
            </a:r>
            <a:r>
              <a:rPr lang="en-US" sz="1900" dirty="0" err="1"/>
              <a:t>în</a:t>
            </a:r>
            <a:r>
              <a:rPr lang="en-US" sz="1900" dirty="0"/>
              <a:t> </a:t>
            </a:r>
            <a:r>
              <a:rPr lang="en-US" sz="1900" dirty="0" err="1"/>
              <a:t>metode</a:t>
            </a:r>
            <a:r>
              <a:rPr lang="en-US" sz="1900" dirty="0"/>
              <a:t>, </a:t>
            </a:r>
            <a:r>
              <a:rPr lang="en-US" sz="1900" dirty="0" err="1"/>
              <a:t>modele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instrumente</a:t>
            </a:r>
            <a:r>
              <a:rPr lang="en-US" sz="1900" dirty="0"/>
              <a:t> silico. </a:t>
            </a:r>
            <a:endParaRPr lang="ro-RO" sz="1900" dirty="0"/>
          </a:p>
          <a:p>
            <a:pPr marL="0" indent="0">
              <a:buNone/>
            </a:pPr>
            <a:r>
              <a:rPr lang="ro-RO" sz="1900" dirty="0"/>
              <a:t>Este </a:t>
            </a:r>
            <a:r>
              <a:rPr lang="en-US" sz="1900" dirty="0"/>
              <a:t>Un concept </a:t>
            </a:r>
            <a:r>
              <a:rPr lang="en-US" sz="1900" dirty="0" err="1"/>
              <a:t>nou</a:t>
            </a:r>
            <a:r>
              <a:rPr lang="en-US" sz="1900" dirty="0"/>
              <a:t> important </a:t>
            </a:r>
            <a:r>
              <a:rPr lang="en-US" sz="1900" dirty="0" err="1"/>
              <a:t>este</a:t>
            </a:r>
            <a:r>
              <a:rPr lang="en-US" sz="1900" dirty="0"/>
              <a:t> </a:t>
            </a:r>
            <a:r>
              <a:rPr lang="en-US" sz="1900" dirty="0" err="1"/>
              <a:t>amprenta</a:t>
            </a:r>
            <a:r>
              <a:rPr lang="en-US" sz="1900" dirty="0"/>
              <a:t> </a:t>
            </a:r>
            <a:r>
              <a:rPr lang="en-US" sz="1900" dirty="0" err="1"/>
              <a:t>digitală</a:t>
            </a:r>
            <a:r>
              <a:rPr lang="en-US" sz="1900" dirty="0"/>
              <a:t> a </a:t>
            </a:r>
            <a:r>
              <a:rPr lang="en-US" sz="1900" dirty="0" err="1"/>
              <a:t>nanomaterialelor</a:t>
            </a:r>
            <a:r>
              <a:rPr lang="en-US" sz="1900" dirty="0"/>
              <a:t> – un set de </a:t>
            </a:r>
            <a:r>
              <a:rPr lang="en-US" sz="1900" dirty="0" err="1"/>
              <a:t>descriptori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proprietăți</a:t>
            </a:r>
            <a:r>
              <a:rPr lang="en-US" sz="1900" dirty="0"/>
              <a:t> care pot fi legate </a:t>
            </a:r>
            <a:r>
              <a:rPr lang="en-US" sz="1900" dirty="0" err="1"/>
              <a:t>predictiv</a:t>
            </a:r>
            <a:r>
              <a:rPr lang="en-US" sz="1900" dirty="0"/>
              <a:t> de </a:t>
            </a:r>
            <a:r>
              <a:rPr lang="en-US" sz="1900" dirty="0" err="1"/>
              <a:t>proprietățile</a:t>
            </a:r>
            <a:r>
              <a:rPr lang="en-US" sz="1900" dirty="0"/>
              <a:t>, </a:t>
            </a:r>
            <a:r>
              <a:rPr lang="en-US" sz="1900" dirty="0" err="1"/>
              <a:t>funcționalitatea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pericolul</a:t>
            </a:r>
            <a:r>
              <a:rPr lang="en-US" sz="1900" dirty="0"/>
              <a:t> </a:t>
            </a:r>
            <a:r>
              <a:rPr lang="en-US" sz="1900" dirty="0" err="1"/>
              <a:t>nanomaterialelor</a:t>
            </a:r>
            <a:r>
              <a:rPr lang="en-US" sz="1900" dirty="0"/>
              <a:t> </a:t>
            </a:r>
            <a:r>
              <a:rPr lang="en-US" sz="1900" dirty="0" err="1"/>
              <a:t>prin</a:t>
            </a:r>
            <a:r>
              <a:rPr lang="en-US" sz="1900" dirty="0"/>
              <a:t> </a:t>
            </a:r>
            <a:r>
              <a:rPr lang="en-US" sz="1900" dirty="0" err="1"/>
              <a:t>dezvoltarea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integrarea</a:t>
            </a:r>
            <a:r>
              <a:rPr lang="en-US" sz="1900" dirty="0"/>
              <a:t> </a:t>
            </a:r>
            <a:r>
              <a:rPr lang="en-US" sz="1900" dirty="0" err="1"/>
              <a:t>unor</a:t>
            </a:r>
            <a:r>
              <a:rPr lang="en-US" sz="1900" dirty="0"/>
              <a:t> </a:t>
            </a:r>
            <a:r>
              <a:rPr lang="en-US" sz="1900" dirty="0" err="1"/>
              <a:t>metode</a:t>
            </a:r>
            <a:r>
              <a:rPr lang="en-US" sz="1900" dirty="0"/>
              <a:t> </a:t>
            </a:r>
            <a:r>
              <a:rPr lang="en-US" sz="1900" dirty="0" err="1"/>
              <a:t>și</a:t>
            </a:r>
            <a:r>
              <a:rPr lang="en-US" sz="1900" dirty="0"/>
              <a:t> </a:t>
            </a:r>
            <a:r>
              <a:rPr lang="en-US" sz="1900" dirty="0" err="1"/>
              <a:t>instrumente</a:t>
            </a:r>
            <a:r>
              <a:rPr lang="en-US" sz="1900" dirty="0"/>
              <a:t> </a:t>
            </a:r>
            <a:r>
              <a:rPr lang="en-US" sz="1900" dirty="0" err="1"/>
              <a:t>avansate</a:t>
            </a:r>
            <a:r>
              <a:rPr lang="en-US" sz="1900" dirty="0"/>
              <a:t> de </a:t>
            </a:r>
            <a:r>
              <a:rPr lang="en-US" sz="1900" dirty="0" err="1"/>
              <a:t>nanoinformatică</a:t>
            </a:r>
            <a:r>
              <a:rPr lang="en-US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76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1143000"/>
          </a:xfrm>
        </p:spPr>
        <p:txBody>
          <a:bodyPr/>
          <a:lstStyle/>
          <a:p>
            <a:r>
              <a:rPr lang="it-IT" dirty="0"/>
              <a:t>Impacturile potențiale ale metrologiei informațiilor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Impacturile </a:t>
            </a:r>
            <a:r>
              <a:rPr lang="en-US" sz="2000" dirty="0" err="1"/>
              <a:t>potențiale</a:t>
            </a:r>
            <a:r>
              <a:rPr lang="en-US" sz="2000" dirty="0"/>
              <a:t> ale </a:t>
            </a:r>
            <a:r>
              <a:rPr lang="en-US" sz="2000" dirty="0" err="1"/>
              <a:t>metrologiei</a:t>
            </a:r>
            <a:r>
              <a:rPr lang="en-US" sz="2000" dirty="0"/>
              <a:t> </a:t>
            </a:r>
            <a:r>
              <a:rPr lang="en-US" sz="2000" dirty="0" err="1"/>
              <a:t>informațiilor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 err="1"/>
              <a:t>informatica</a:t>
            </a:r>
            <a:r>
              <a:rPr lang="en-US" sz="2000" dirty="0"/>
              <a:t> </a:t>
            </a:r>
            <a:r>
              <a:rPr lang="en-US" sz="2000" dirty="0" err="1"/>
              <a:t>inginerească</a:t>
            </a:r>
            <a:r>
              <a:rPr lang="en-US" sz="2000" dirty="0"/>
              <a:t> </a:t>
            </a:r>
            <a:r>
              <a:rPr lang="en-US" sz="2000" dirty="0" err="1"/>
              <a:t>includ</a:t>
            </a:r>
            <a:r>
              <a:rPr lang="en-US" sz="2000" dirty="0"/>
              <a:t>: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 (1) </a:t>
            </a:r>
            <a:r>
              <a:rPr lang="en-US" sz="2000" dirty="0" err="1"/>
              <a:t>asistență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ro-RO" sz="2000" dirty="0"/>
              <a:t> </a:t>
            </a:r>
            <a:r>
              <a:rPr lang="en-US" sz="2000" dirty="0" err="1"/>
              <a:t>utilizatorii</a:t>
            </a:r>
            <a:r>
              <a:rPr lang="en-US" sz="2000" dirty="0"/>
              <a:t> </a:t>
            </a:r>
            <a:r>
              <a:rPr lang="en-US" sz="2000" dirty="0" err="1"/>
              <a:t>finali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software-</a:t>
            </a:r>
            <a:r>
              <a:rPr lang="en-US" sz="2000" dirty="0" err="1"/>
              <a:t>ul</a:t>
            </a:r>
            <a:r>
              <a:rPr lang="en-US" sz="2000" dirty="0"/>
              <a:t> din </a:t>
            </a:r>
            <a:r>
              <a:rPr lang="en-US" sz="2000" dirty="0" err="1"/>
              <a:t>industria</a:t>
            </a:r>
            <a:r>
              <a:rPr lang="en-US" sz="2000" dirty="0"/>
              <a:t> </a:t>
            </a:r>
            <a:r>
              <a:rPr lang="en-US" sz="2000" dirty="0" err="1"/>
              <a:t>prelucrătoare</a:t>
            </a:r>
            <a:r>
              <a:rPr lang="ro-RO" sz="2000" dirty="0"/>
              <a:t>  </a:t>
            </a:r>
            <a:r>
              <a:rPr lang="en-US" sz="2000" dirty="0" err="1"/>
              <a:t>furnizorilor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asigurarea</a:t>
            </a:r>
            <a:r>
              <a:rPr lang="en-US" sz="2000" dirty="0"/>
              <a:t> </a:t>
            </a:r>
            <a:r>
              <a:rPr lang="en-US" sz="2000" dirty="0" err="1"/>
              <a:t>conformității</a:t>
            </a:r>
            <a:r>
              <a:rPr lang="en-US" sz="2000" dirty="0"/>
              <a:t> cu </a:t>
            </a:r>
            <a:r>
              <a:rPr lang="ro-RO" sz="2000" dirty="0"/>
              <a:t>standarde de schimb de </a:t>
            </a:r>
            <a:r>
              <a:rPr lang="en-US" sz="2000" dirty="0" err="1"/>
              <a:t>informații</a:t>
            </a:r>
            <a:r>
              <a:rPr lang="en-US" sz="2000" dirty="0"/>
              <a:t>;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 </a:t>
            </a:r>
            <a:r>
              <a:rPr lang="en-US" sz="2000" dirty="0"/>
              <a:t>(2) </a:t>
            </a:r>
            <a:r>
              <a:rPr lang="en-US" sz="2000" dirty="0" err="1"/>
              <a:t>crearea</a:t>
            </a:r>
            <a:r>
              <a:rPr lang="en-US" sz="2000" dirty="0"/>
              <a:t> </a:t>
            </a:r>
            <a:r>
              <a:rPr lang="en-US" sz="2000" dirty="0" err="1"/>
              <a:t>științei</a:t>
            </a:r>
            <a:r>
              <a:rPr lang="en-US" sz="2000" dirty="0"/>
              <a:t> </a:t>
            </a:r>
            <a:r>
              <a:rPr lang="en-US" sz="2000" dirty="0" err="1"/>
              <a:t>metrologia</a:t>
            </a:r>
            <a:r>
              <a:rPr lang="en-US" sz="2000" dirty="0"/>
              <a:t> </a:t>
            </a:r>
            <a:r>
              <a:rPr lang="en-US" sz="2000" dirty="0" err="1"/>
              <a:t>informaţiei</a:t>
            </a:r>
            <a:r>
              <a:rPr lang="en-US" sz="2000" dirty="0"/>
              <a:t> ,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 </a:t>
            </a:r>
            <a:r>
              <a:rPr lang="en-US" sz="2000" dirty="0"/>
              <a:t>(3) </a:t>
            </a:r>
            <a:r>
              <a:rPr lang="en-US" sz="2000" dirty="0" err="1"/>
              <a:t>dezvoltarea</a:t>
            </a:r>
            <a:r>
              <a:rPr lang="en-US" sz="2000" dirty="0"/>
              <a:t> </a:t>
            </a:r>
            <a:r>
              <a:rPr lang="ro-RO" sz="2000" dirty="0"/>
              <a:t>și </a:t>
            </a:r>
            <a:r>
              <a:rPr lang="en-US" sz="2000" dirty="0" err="1"/>
              <a:t>abordare</a:t>
            </a:r>
            <a:r>
              <a:rPr lang="en-US" sz="2000" dirty="0"/>
              <a:t> </a:t>
            </a:r>
            <a:r>
              <a:rPr lang="en-US" sz="2000" dirty="0" err="1"/>
              <a:t>fundamentală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formală</a:t>
            </a:r>
            <a:r>
              <a:rPr lang="en-US" sz="2000" dirty="0"/>
              <a:t> a </a:t>
            </a:r>
            <a:r>
              <a:rPr lang="ro-RO" sz="2000" dirty="0"/>
              <a:t>metrologiei </a:t>
            </a:r>
            <a:r>
              <a:rPr lang="en-US" sz="2000" dirty="0" err="1"/>
              <a:t>informației</a:t>
            </a:r>
            <a:r>
              <a:rPr lang="en-US" sz="2000" dirty="0"/>
              <a:t>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 </a:t>
            </a:r>
            <a:r>
              <a:rPr lang="en-US" sz="2000" dirty="0"/>
              <a:t>(4) </a:t>
            </a:r>
            <a:r>
              <a:rPr lang="en-US" sz="2000" dirty="0" err="1"/>
              <a:t>măsurare</a:t>
            </a:r>
            <a:r>
              <a:rPr lang="en-US" sz="2000" dirty="0"/>
              <a:t>, </a:t>
            </a:r>
            <a:r>
              <a:rPr lang="en-US" sz="2000" dirty="0" err="1"/>
              <a:t>testare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metode</a:t>
            </a:r>
            <a:r>
              <a:rPr lang="en-US" sz="2000" dirty="0"/>
              <a:t> de </a:t>
            </a:r>
            <a:r>
              <a:rPr lang="en-US" sz="2000" dirty="0" err="1"/>
              <a:t>validare</a:t>
            </a:r>
            <a:r>
              <a:rPr lang="ro-RO" sz="2000" dirty="0"/>
              <a:t>similare </a:t>
            </a:r>
            <a:r>
              <a:rPr lang="en-US" sz="2000" dirty="0" err="1"/>
              <a:t>ştiinţelor</a:t>
            </a:r>
            <a:r>
              <a:rPr lang="en-US" sz="2000" dirty="0"/>
              <a:t> </a:t>
            </a:r>
            <a:r>
              <a:rPr lang="en-US" sz="2000" dirty="0" err="1"/>
              <a:t>fizice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059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D33DB9B2-2C98-D2FA-EF94-56725D01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Tehnologia semantică</a:t>
            </a:r>
            <a:endParaRPr lang="en-US" dirty="0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55A1112-6E8D-C399-1B45-535E8C15B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err="1"/>
              <a:t>Tehnologia</a:t>
            </a:r>
            <a:r>
              <a:rPr lang="en-US" sz="2000" b="1" dirty="0"/>
              <a:t> </a:t>
            </a:r>
            <a:r>
              <a:rPr lang="en-US" sz="2000" b="1" dirty="0" err="1"/>
              <a:t>semantică</a:t>
            </a:r>
            <a:r>
              <a:rPr lang="en-US" sz="2000" b="1" dirty="0"/>
              <a:t> </a:t>
            </a:r>
            <a:r>
              <a:rPr lang="ro-RO" sz="2000" b="1" dirty="0"/>
              <a:t>-</a:t>
            </a:r>
            <a:r>
              <a:rPr lang="en-US" sz="2000" dirty="0"/>
              <a:t> un set de </a:t>
            </a:r>
            <a:r>
              <a:rPr lang="en-US" sz="2000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instrumente</a:t>
            </a:r>
            <a:r>
              <a:rPr lang="en-US" sz="2000" dirty="0"/>
              <a:t> care </a:t>
            </a:r>
            <a:r>
              <a:rPr lang="en-US" sz="2000" dirty="0" err="1"/>
              <a:t>oferă</a:t>
            </a:r>
            <a:r>
              <a:rPr lang="en-US" sz="2000" dirty="0"/>
              <a:t> </a:t>
            </a:r>
            <a:r>
              <a:rPr lang="en-US" sz="2000" dirty="0" err="1"/>
              <a:t>mijloace</a:t>
            </a:r>
            <a:r>
              <a:rPr lang="en-US" sz="2000" dirty="0"/>
              <a:t> </a:t>
            </a:r>
            <a:r>
              <a:rPr lang="en-US" sz="2000" dirty="0" err="1"/>
              <a:t>avansate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clasificarea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procesarea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, precum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descoperirea</a:t>
            </a:r>
            <a:r>
              <a:rPr lang="en-US" sz="2000" dirty="0"/>
              <a:t> </a:t>
            </a:r>
            <a:r>
              <a:rPr lang="en-US" sz="2000" dirty="0" err="1"/>
              <a:t>relațiilor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seturi</a:t>
            </a:r>
            <a:r>
              <a:rPr lang="en-US" sz="2000" dirty="0"/>
              <a:t> variate de date.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Tehnicile</a:t>
            </a:r>
            <a:r>
              <a:rPr lang="en-US" sz="2000" dirty="0"/>
              <a:t> </a:t>
            </a:r>
            <a:r>
              <a:rPr lang="en-US" sz="2000" dirty="0" err="1"/>
              <a:t>tehnologiei</a:t>
            </a:r>
            <a:r>
              <a:rPr lang="en-US" sz="2000" dirty="0"/>
              <a:t> </a:t>
            </a:r>
            <a:r>
              <a:rPr lang="en-US" sz="2000" dirty="0" err="1"/>
              <a:t>semantice</a:t>
            </a:r>
            <a:r>
              <a:rPr lang="en-US" sz="2000" dirty="0"/>
              <a:t> se </a:t>
            </a:r>
            <a:r>
              <a:rPr lang="en-US" sz="2000" dirty="0" err="1"/>
              <a:t>folosesc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diverse </a:t>
            </a:r>
            <a:r>
              <a:rPr lang="en-US" sz="2000" dirty="0" err="1"/>
              <a:t>domenii</a:t>
            </a:r>
            <a:r>
              <a:rPr lang="en-US" sz="2000" dirty="0"/>
              <a:t>, cum </a:t>
            </a:r>
            <a:r>
              <a:rPr lang="en-US" sz="2000" dirty="0" err="1"/>
              <a:t>ar</a:t>
            </a:r>
            <a:r>
              <a:rPr lang="en-US" sz="2000" dirty="0"/>
              <a:t> fi </a:t>
            </a:r>
            <a:r>
              <a:rPr lang="en-US" sz="2000" dirty="0" err="1"/>
              <a:t>agenții</a:t>
            </a:r>
            <a:r>
              <a:rPr lang="en-US" sz="2000" dirty="0"/>
              <a:t> </a:t>
            </a:r>
            <a:r>
              <a:rPr lang="en-US" sz="2000" dirty="0" err="1"/>
              <a:t>inteligenți</a:t>
            </a:r>
            <a:r>
              <a:rPr lang="en-US" sz="2000" dirty="0"/>
              <a:t> </a:t>
            </a:r>
            <a:r>
              <a:rPr lang="en-US" sz="2000" dirty="0" err="1"/>
              <a:t>interactivi</a:t>
            </a:r>
            <a:r>
              <a:rPr lang="en-US" sz="2000" dirty="0"/>
              <a:t>, </a:t>
            </a:r>
            <a:r>
              <a:rPr lang="ro-RO" sz="2000" dirty="0"/>
              <a:t>data </a:t>
            </a:r>
            <a:r>
              <a:rPr lang="ro-RO" sz="2000" dirty="0" err="1"/>
              <a:t>lakes</a:t>
            </a:r>
            <a:r>
              <a:rPr lang="ro-RO" sz="2000" dirty="0"/>
              <a:t>, </a:t>
            </a:r>
            <a:r>
              <a:rPr lang="en-US" sz="2000" dirty="0" err="1"/>
              <a:t>guvernarea</a:t>
            </a:r>
            <a:r>
              <a:rPr lang="en-US" sz="2000" dirty="0"/>
              <a:t> </a:t>
            </a:r>
            <a:r>
              <a:rPr lang="en-US" sz="2000" dirty="0" err="1"/>
              <a:t>datelor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aplicațiile</a:t>
            </a:r>
            <a:r>
              <a:rPr lang="en-US" sz="2000" dirty="0"/>
              <a:t> cognitive </a:t>
            </a:r>
            <a:r>
              <a:rPr lang="en-US" sz="2000" dirty="0" err="1"/>
              <a:t>emergente</a:t>
            </a:r>
            <a:r>
              <a:rPr lang="en-US" sz="2000" dirty="0"/>
              <a:t>.</a:t>
            </a:r>
            <a:endParaRPr lang="ro-RO" sz="2000" dirty="0"/>
          </a:p>
          <a:p>
            <a:pPr marL="0" indent="0">
              <a:buNone/>
            </a:pPr>
            <a:r>
              <a:rPr lang="en-US" sz="2000" dirty="0" err="1"/>
              <a:t>Așa</a:t>
            </a:r>
            <a:r>
              <a:rPr lang="en-US" sz="2000" dirty="0"/>
              <a:t> cum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cazul</a:t>
            </a:r>
            <a:r>
              <a:rPr lang="en-US" sz="2000" dirty="0"/>
              <a:t> </a:t>
            </a:r>
            <a:r>
              <a:rPr lang="en-US" sz="2000" dirty="0" err="1"/>
              <a:t>lingvisticii</a:t>
            </a:r>
            <a:r>
              <a:rPr lang="en-US" sz="2000" dirty="0"/>
              <a:t> </a:t>
            </a:r>
            <a:r>
              <a:rPr lang="en-US" sz="2000" dirty="0" err="1"/>
              <a:t>familiare</a:t>
            </a:r>
            <a:r>
              <a:rPr lang="en-US" sz="2000" dirty="0"/>
              <a:t> care </a:t>
            </a:r>
            <a:r>
              <a:rPr lang="en-US" sz="2000" dirty="0" err="1"/>
              <a:t>utilizează</a:t>
            </a:r>
            <a:r>
              <a:rPr lang="en-US" sz="2000" dirty="0"/>
              <a:t> </a:t>
            </a:r>
            <a:r>
              <a:rPr lang="en-US" sz="2000" dirty="0" err="1"/>
              <a:t>semantica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dezvălui</a:t>
            </a:r>
            <a:r>
              <a:rPr lang="en-US" sz="2000" dirty="0"/>
              <a:t> </a:t>
            </a:r>
            <a:r>
              <a:rPr lang="en-US" sz="2000" dirty="0" err="1"/>
              <a:t>semnificații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limbaj</a:t>
            </a:r>
            <a:r>
              <a:rPr lang="en-US" sz="2000" dirty="0"/>
              <a:t>, </a:t>
            </a:r>
            <a:r>
              <a:rPr lang="en-US" sz="2000" b="1" dirty="0" err="1"/>
              <a:t>scopul</a:t>
            </a:r>
            <a:r>
              <a:rPr lang="en-US" sz="2000" b="1" dirty="0"/>
              <a:t> </a:t>
            </a:r>
            <a:r>
              <a:rPr lang="en-US" sz="2000" b="1" dirty="0" err="1"/>
              <a:t>tehnologiei</a:t>
            </a:r>
            <a:r>
              <a:rPr lang="en-US" sz="2000" b="1" dirty="0"/>
              <a:t> </a:t>
            </a:r>
            <a:r>
              <a:rPr lang="en-US" sz="2000" b="1" dirty="0" err="1"/>
              <a:t>semantice</a:t>
            </a:r>
            <a:r>
              <a:rPr lang="en-US" sz="2000" b="1" dirty="0"/>
              <a:t> </a:t>
            </a:r>
            <a:r>
              <a:rPr lang="en-US" sz="2000" b="1" dirty="0" err="1"/>
              <a:t>în</a:t>
            </a:r>
            <a:r>
              <a:rPr lang="en-US" sz="2000" b="1" dirty="0"/>
              <a:t> </a:t>
            </a:r>
            <a:r>
              <a:rPr lang="en-US" sz="2000" b="1" dirty="0" err="1"/>
              <a:t>sistemele</a:t>
            </a:r>
            <a:r>
              <a:rPr lang="en-US" sz="2000" b="1" dirty="0"/>
              <a:t> </a:t>
            </a:r>
            <a:r>
              <a:rPr lang="en-US" sz="2000" b="1" dirty="0" err="1"/>
              <a:t>informatice</a:t>
            </a:r>
            <a:r>
              <a:rPr lang="en-US" sz="2000" b="1" dirty="0"/>
              <a:t> </a:t>
            </a:r>
            <a:r>
              <a:rPr lang="en-US" sz="2000" b="1" dirty="0" err="1"/>
              <a:t>este</a:t>
            </a:r>
            <a:r>
              <a:rPr lang="en-US" sz="2000" b="1" dirty="0"/>
              <a:t> de a </a:t>
            </a:r>
            <a:r>
              <a:rPr lang="en-US" sz="2000" b="1" dirty="0" err="1"/>
              <a:t>descoperi</a:t>
            </a:r>
            <a:r>
              <a:rPr lang="en-US" sz="2000" b="1" dirty="0"/>
              <a:t> </a:t>
            </a:r>
            <a:r>
              <a:rPr lang="en-US" sz="2000" b="1" dirty="0" err="1"/>
              <a:t>semnificația</a:t>
            </a:r>
            <a:r>
              <a:rPr lang="en-US" sz="2000" b="1" dirty="0"/>
              <a:t> </a:t>
            </a:r>
            <a:r>
              <a:rPr lang="en-US" sz="2000" b="1" dirty="0" err="1"/>
              <a:t>datelor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Pe </a:t>
            </a:r>
            <a:r>
              <a:rPr lang="en-US" sz="2000" dirty="0" err="1"/>
              <a:t>măsură</a:t>
            </a:r>
            <a:r>
              <a:rPr lang="en-US" sz="2000" dirty="0"/>
              <a:t> </a:t>
            </a:r>
            <a:r>
              <a:rPr lang="en-US" sz="2000" dirty="0" err="1"/>
              <a:t>ce</a:t>
            </a:r>
            <a:r>
              <a:rPr lang="en-US" sz="2000" dirty="0"/>
              <a:t> </a:t>
            </a:r>
            <a:r>
              <a:rPr lang="en-US" sz="2000" dirty="0" err="1"/>
              <a:t>metodele</a:t>
            </a:r>
            <a:r>
              <a:rPr lang="en-US" sz="2000" dirty="0"/>
              <a:t> de </a:t>
            </a:r>
            <a:r>
              <a:rPr lang="en-US" sz="2000" dirty="0" err="1"/>
              <a:t>interacțiune</a:t>
            </a:r>
            <a:r>
              <a:rPr lang="en-US" sz="2000" dirty="0"/>
              <a:t> om-</a:t>
            </a:r>
            <a:r>
              <a:rPr lang="en-US" sz="2000" dirty="0" err="1"/>
              <a:t>mașină</a:t>
            </a:r>
            <a:r>
              <a:rPr lang="en-US" sz="2000" dirty="0"/>
              <a:t> au </a:t>
            </a:r>
            <a:r>
              <a:rPr lang="en-US" sz="2000" dirty="0" err="1"/>
              <a:t>avansat</a:t>
            </a:r>
            <a:r>
              <a:rPr lang="en-US" sz="2000" dirty="0"/>
              <a:t>, </a:t>
            </a:r>
            <a:r>
              <a:rPr lang="en-US" sz="2000" dirty="0" err="1"/>
              <a:t>interesul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metodele</a:t>
            </a:r>
            <a:r>
              <a:rPr lang="en-US" sz="2000" dirty="0"/>
              <a:t> </a:t>
            </a:r>
            <a:r>
              <a:rPr lang="en-US" sz="2000" dirty="0" err="1"/>
              <a:t>semantice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descoperi</a:t>
            </a:r>
            <a:r>
              <a:rPr lang="en-US" sz="2000" dirty="0"/>
              <a:t> </a:t>
            </a:r>
            <a:r>
              <a:rPr lang="en-US" sz="2000" dirty="0" err="1"/>
              <a:t>semnificația</a:t>
            </a:r>
            <a:r>
              <a:rPr lang="en-US" sz="2000" dirty="0"/>
              <a:t> </a:t>
            </a:r>
            <a:r>
              <a:rPr lang="en-US" sz="2000" dirty="0" err="1"/>
              <a:t>comunicațiilor</a:t>
            </a:r>
            <a:r>
              <a:rPr lang="en-US" sz="2000" dirty="0"/>
              <a:t> </a:t>
            </a:r>
            <a:r>
              <a:rPr lang="en-US" sz="2000" dirty="0" err="1"/>
              <a:t>vocale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text a </a:t>
            </a:r>
            <a:r>
              <a:rPr lang="en-US" sz="2000" dirty="0" err="1"/>
              <a:t>avansat</a:t>
            </a:r>
            <a:r>
              <a:rPr lang="en-US" sz="2000" dirty="0"/>
              <a:t>, de </a:t>
            </a:r>
            <a:r>
              <a:rPr lang="en-US" sz="2000" dirty="0" err="1"/>
              <a:t>asemenea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505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Tehnologiile semantice - comparare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39849"/>
            <a:ext cx="5257800" cy="5089551"/>
          </a:xfrm>
          <a:prstGeom prst="rect">
            <a:avLst/>
          </a:prstGeom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141E2D6-DAE9-1CBA-9F9C-9AF0934E7E78}"/>
              </a:ext>
            </a:extLst>
          </p:cNvPr>
          <p:cNvSpPr txBox="1"/>
          <p:nvPr/>
        </p:nvSpPr>
        <p:spPr>
          <a:xfrm>
            <a:off x="5410200" y="1539849"/>
            <a:ext cx="358140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XML - </a:t>
            </a:r>
            <a:r>
              <a:rPr lang="ro-RO" b="1" dirty="0" err="1">
                <a:solidFill>
                  <a:srgbClr val="202122"/>
                </a:solidFill>
              </a:rPr>
              <a:t>eX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tensible Markup Language </a:t>
            </a:r>
            <a:r>
              <a:rPr lang="en-US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is a markup language that provides rules to define any data.</a:t>
            </a:r>
            <a:endParaRPr lang="ro-RO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o-RO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RDF - </a:t>
            </a:r>
            <a:r>
              <a:rPr lang="en-U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Resource Description Framework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endParaRPr lang="ro-RO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ro-RO" b="1" dirty="0" err="1"/>
              <a:t>RDBs</a:t>
            </a:r>
            <a:r>
              <a:rPr lang="ro-RO" dirty="0"/>
              <a:t> - </a:t>
            </a:r>
            <a:r>
              <a:rPr lang="en-US" b="1" dirty="0"/>
              <a:t>relational database</a:t>
            </a:r>
            <a:r>
              <a:rPr lang="ro-RO" b="1" dirty="0"/>
              <a:t>s</a:t>
            </a:r>
            <a:r>
              <a:rPr lang="en-US" b="1" dirty="0"/>
              <a:t> </a:t>
            </a:r>
            <a:r>
              <a:rPr lang="ro-RO" b="1" dirty="0"/>
              <a:t> -</a:t>
            </a:r>
            <a:r>
              <a:rPr lang="en-US" dirty="0"/>
              <a:t> a collective set of multiple data sets organized by tables, records and columns.</a:t>
            </a:r>
            <a:endParaRPr lang="ro-RO" dirty="0"/>
          </a:p>
          <a:p>
            <a:r>
              <a:rPr lang="en-US" b="1" dirty="0"/>
              <a:t>RDFS </a:t>
            </a:r>
            <a:r>
              <a:rPr lang="ro-RO" b="1" dirty="0"/>
              <a:t>(</a:t>
            </a:r>
            <a:r>
              <a:rPr lang="en-US" b="1" dirty="0"/>
              <a:t>Resource Description Framework Schema)</a:t>
            </a:r>
            <a:r>
              <a:rPr lang="ro-RO" b="1" dirty="0"/>
              <a:t> -</a:t>
            </a:r>
            <a:r>
              <a:rPr lang="en-US" b="1" dirty="0"/>
              <a:t> </a:t>
            </a:r>
            <a:r>
              <a:rPr lang="en-US" dirty="0"/>
              <a:t>the most basic schema language commonly used in the Semantic Web technology stack.</a:t>
            </a:r>
            <a:endParaRPr lang="ro-RO" dirty="0"/>
          </a:p>
          <a:p>
            <a:r>
              <a:rPr lang="ro-RO" b="1" dirty="0"/>
              <a:t>OWL (</a:t>
            </a:r>
            <a:r>
              <a:rPr lang="ro-RO" dirty="0"/>
              <a:t>W</a:t>
            </a:r>
            <a:r>
              <a:rPr lang="ro-RO" b="1" dirty="0"/>
              <a:t>eb </a:t>
            </a:r>
            <a:r>
              <a:rPr lang="ro-RO" b="1" dirty="0" err="1"/>
              <a:t>Ontology</a:t>
            </a:r>
            <a:r>
              <a:rPr lang="ro-RO" b="1" dirty="0"/>
              <a:t> </a:t>
            </a:r>
            <a:r>
              <a:rPr lang="ro-RO" b="1" dirty="0" err="1"/>
              <a:t>Language</a:t>
            </a:r>
            <a:r>
              <a:rPr lang="ro-RO" dirty="0"/>
              <a:t> - </a:t>
            </a:r>
            <a:r>
              <a:rPr lang="en-US" dirty="0"/>
              <a:t>lets you decide how expressive you want to be, given the computational realities involved.</a:t>
            </a:r>
          </a:p>
        </p:txBody>
      </p:sp>
    </p:spTree>
    <p:extLst>
      <p:ext uri="{BB962C8B-B14F-4D97-AF65-F5344CB8AC3E}">
        <p14:creationId xmlns:p14="http://schemas.microsoft.com/office/powerpoint/2010/main" val="250959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 </a:t>
            </a:r>
            <a:r>
              <a:rPr lang="en-US" dirty="0" err="1"/>
              <a:t>este</a:t>
            </a:r>
            <a:r>
              <a:rPr lang="en-US" dirty="0"/>
              <a:t> o </a:t>
            </a:r>
            <a:r>
              <a:rPr lang="en-US" dirty="0" err="1"/>
              <a:t>ontologie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sistemele</a:t>
            </a:r>
            <a:r>
              <a:rPr lang="en-US" dirty="0"/>
              <a:t> </a:t>
            </a:r>
            <a:r>
              <a:rPr lang="en-US" dirty="0" err="1"/>
              <a:t>informaționale</a:t>
            </a:r>
            <a:r>
              <a:rPr lang="en-US" dirty="0"/>
              <a:t>?</a:t>
            </a:r>
            <a:r>
              <a:rPr lang="en-US" sz="3200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000" dirty="0"/>
              <a:t>O </a:t>
            </a:r>
            <a:r>
              <a:rPr lang="en-US" sz="2000" dirty="0" err="1"/>
              <a:t>ontologie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o </a:t>
            </a:r>
            <a:r>
              <a:rPr lang="en-US" sz="2000" dirty="0" err="1"/>
              <a:t>specificare</a:t>
            </a:r>
            <a:r>
              <a:rPr lang="en-US" sz="2000" dirty="0"/>
              <a:t> a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conceptualizări,o</a:t>
            </a:r>
            <a:r>
              <a:rPr lang="en-US" sz="2000" dirty="0"/>
              <a:t> </a:t>
            </a:r>
            <a:r>
              <a:rPr lang="en-US" sz="2000" dirty="0" err="1"/>
              <a:t>specificare</a:t>
            </a:r>
            <a:r>
              <a:rPr lang="en-US" sz="2000" dirty="0"/>
              <a:t> </a:t>
            </a:r>
            <a:r>
              <a:rPr lang="en-US" sz="2000" dirty="0" err="1"/>
              <a:t>formală</a:t>
            </a:r>
            <a:r>
              <a:rPr lang="en-US" sz="2000" dirty="0"/>
              <a:t>, </a:t>
            </a:r>
            <a:r>
              <a:rPr lang="en-US" sz="2000" dirty="0" err="1"/>
              <a:t>explicită</a:t>
            </a:r>
            <a:r>
              <a:rPr lang="en-US" sz="2000" dirty="0"/>
              <a:t> a </a:t>
            </a:r>
            <a:r>
              <a:rPr lang="en-US" sz="2000" dirty="0" err="1"/>
              <a:t>unei</a:t>
            </a:r>
            <a:r>
              <a:rPr lang="en-US" sz="2000" dirty="0"/>
              <a:t> </a:t>
            </a:r>
            <a:r>
              <a:rPr lang="en-US" sz="2000" dirty="0" err="1"/>
              <a:t>conceptualizări</a:t>
            </a:r>
            <a:r>
              <a:rPr lang="en-US" sz="2000" dirty="0"/>
              <a:t> </a:t>
            </a:r>
            <a:r>
              <a:rPr lang="en-US" sz="2000" dirty="0" err="1"/>
              <a:t>partajate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o </a:t>
            </a:r>
            <a:r>
              <a:rPr lang="en-US" sz="2000" dirty="0" err="1"/>
              <a:t>specificare</a:t>
            </a:r>
            <a:r>
              <a:rPr lang="en-US" sz="2000" dirty="0"/>
              <a:t> </a:t>
            </a:r>
            <a:r>
              <a:rPr lang="en-US" sz="2000" dirty="0" err="1"/>
              <a:t>formală</a:t>
            </a:r>
            <a:r>
              <a:rPr lang="en-US" sz="2000" dirty="0"/>
              <a:t> a </a:t>
            </a:r>
            <a:r>
              <a:rPr lang="en-US" sz="2000" dirty="0" err="1"/>
              <a:t>unui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en-US" sz="2000" dirty="0"/>
              <a:t> al </a:t>
            </a:r>
            <a:r>
              <a:rPr lang="en-US" sz="2000" dirty="0" err="1"/>
              <a:t>discursului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La</a:t>
            </a:r>
            <a:r>
              <a:rPr lang="ro-RO" sz="2000" dirty="0"/>
              <a:t> </a:t>
            </a:r>
            <a:r>
              <a:rPr lang="en-US" sz="2000" dirty="0" err="1"/>
              <a:t>descrie</a:t>
            </a:r>
            <a:r>
              <a:rPr lang="ro-RO" sz="2000" dirty="0"/>
              <a:t>a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ro-RO" sz="2000" dirty="0"/>
              <a:t>ui</a:t>
            </a:r>
            <a:r>
              <a:rPr lang="en-US" sz="2000" dirty="0"/>
              <a:t> </a:t>
            </a:r>
            <a:r>
              <a:rPr lang="en-US" sz="2000" dirty="0" err="1"/>
              <a:t>domeniu</a:t>
            </a:r>
            <a:r>
              <a:rPr lang="en-US" sz="2000" dirty="0"/>
              <a:t>, o </a:t>
            </a:r>
            <a:r>
              <a:rPr lang="en-US" sz="2000" b="1" dirty="0" err="1"/>
              <a:t>ontologie</a:t>
            </a:r>
            <a:r>
              <a:rPr lang="en-US" sz="2000" b="1" dirty="0"/>
              <a:t> </a:t>
            </a:r>
            <a:r>
              <a:rPr lang="en-US" sz="2000" b="1" dirty="0" err="1"/>
              <a:t>oferă</a:t>
            </a:r>
            <a:r>
              <a:rPr lang="en-US" sz="2000" b="1" dirty="0"/>
              <a:t> </a:t>
            </a:r>
            <a:r>
              <a:rPr lang="en-US" sz="2000" b="1" dirty="0" err="1"/>
              <a:t>elemente</a:t>
            </a:r>
            <a:r>
              <a:rPr lang="en-US" sz="2000" b="1" dirty="0"/>
              <a:t>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b="1" dirty="0" err="1"/>
              <a:t>clase</a:t>
            </a:r>
            <a:r>
              <a:rPr lang="en-US" sz="2000" b="1" dirty="0"/>
              <a:t>,</a:t>
            </a:r>
            <a:r>
              <a:rPr lang="ro-RO" sz="2000" b="1" dirty="0"/>
              <a:t> </a:t>
            </a:r>
            <a:r>
              <a:rPr lang="en-US" sz="2000" b="1" dirty="0" err="1"/>
              <a:t>proprietăți</a:t>
            </a:r>
            <a:r>
              <a:rPr lang="en-US" sz="2000" b="1" dirty="0"/>
              <a:t>, </a:t>
            </a:r>
            <a:r>
              <a:rPr lang="en-US" sz="2000" b="1" dirty="0" err="1"/>
              <a:t>persoane</a:t>
            </a:r>
            <a:r>
              <a:rPr lang="en-US" sz="2000" b="1" dirty="0"/>
              <a:t> </a:t>
            </a:r>
            <a:r>
              <a:rPr lang="en-US" sz="2000" b="1" dirty="0" err="1"/>
              <a:t>fizice</a:t>
            </a:r>
            <a:r>
              <a:rPr lang="en-US" sz="2000" b="1" dirty="0"/>
              <a:t> (</a:t>
            </a:r>
            <a:r>
              <a:rPr lang="en-US" sz="2000" b="1" dirty="0" err="1"/>
              <a:t>instanțe</a:t>
            </a:r>
            <a:r>
              <a:rPr lang="en-US" sz="2000" b="1" dirty="0"/>
              <a:t> ale </a:t>
            </a:r>
            <a:r>
              <a:rPr lang="en-US" sz="2000" b="1" dirty="0" err="1"/>
              <a:t>acelor</a:t>
            </a:r>
            <a:r>
              <a:rPr lang="en-US" sz="2000" b="1" dirty="0"/>
              <a:t> </a:t>
            </a:r>
            <a:r>
              <a:rPr lang="en-US" sz="2000" b="1" dirty="0" err="1"/>
              <a:t>clase</a:t>
            </a:r>
            <a:r>
              <a:rPr lang="en-US" sz="2000" b="1" dirty="0"/>
              <a:t>) </a:t>
            </a:r>
            <a:r>
              <a:rPr lang="en-US" sz="2000" b="1" dirty="0" err="1"/>
              <a:t>și</a:t>
            </a:r>
            <a:r>
              <a:rPr lang="en-US" sz="2000" b="1" dirty="0"/>
              <a:t> </a:t>
            </a:r>
            <a:r>
              <a:rPr lang="ro-RO" sz="2000" b="1" dirty="0"/>
              <a:t>p</a:t>
            </a:r>
            <a:r>
              <a:rPr lang="en-US" sz="2000" b="1" dirty="0" err="1"/>
              <a:t>roprietățile</a:t>
            </a:r>
            <a:r>
              <a:rPr lang="en-US" sz="2000" b="1" dirty="0"/>
              <a:t> </a:t>
            </a:r>
            <a:r>
              <a:rPr lang="ro-RO" sz="2000" b="1" dirty="0"/>
              <a:t>datelor </a:t>
            </a:r>
            <a:r>
              <a:rPr lang="en-US" sz="2000" b="1" dirty="0" err="1"/>
              <a:t>tipului</a:t>
            </a:r>
            <a:r>
              <a:rPr lang="en-US" sz="2000" b="1" dirty="0"/>
              <a:t> ca </a:t>
            </a:r>
            <a:r>
              <a:rPr lang="en-US" sz="2000" b="1" dirty="0" err="1"/>
              <a:t>unități</a:t>
            </a:r>
            <a:r>
              <a:rPr lang="en-US" sz="2000" b="1" dirty="0"/>
              <a:t> de </a:t>
            </a:r>
            <a:r>
              <a:rPr lang="en-US" sz="2000" b="1" dirty="0" err="1"/>
              <a:t>bază</a:t>
            </a:r>
            <a:r>
              <a:rPr lang="en-US" sz="2000" dirty="0"/>
              <a:t>.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Ace</a:t>
            </a:r>
            <a:r>
              <a:rPr lang="ro-RO" sz="2000" dirty="0"/>
              <a:t>a</a:t>
            </a:r>
            <a:r>
              <a:rPr lang="en-US" sz="2000" dirty="0" err="1"/>
              <a:t>sta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destul</a:t>
            </a:r>
            <a:r>
              <a:rPr lang="en-US" sz="2000" dirty="0"/>
              <a:t> de </a:t>
            </a:r>
            <a:r>
              <a:rPr lang="en-US" sz="2000" dirty="0" err="1"/>
              <a:t>asemănător</a:t>
            </a:r>
            <a:r>
              <a:rPr lang="en-US" sz="2000" dirty="0"/>
              <a:t> cu </a:t>
            </a:r>
            <a:r>
              <a:rPr lang="ro-RO" sz="2000" dirty="0"/>
              <a:t>ce </a:t>
            </a:r>
            <a:r>
              <a:rPr lang="en-US" sz="2000" dirty="0" err="1"/>
              <a:t>știm</a:t>
            </a:r>
            <a:r>
              <a:rPr lang="en-US" sz="2000" dirty="0"/>
              <a:t> din </a:t>
            </a:r>
            <a:r>
              <a:rPr lang="en-US" sz="2000" dirty="0" err="1"/>
              <a:t>inginerie</a:t>
            </a:r>
            <a:r>
              <a:rPr lang="en-US" sz="2000" dirty="0"/>
              <a:t> software </a:t>
            </a:r>
            <a:r>
              <a:rPr lang="en-US" sz="2000" dirty="0" err="1"/>
              <a:t>și</a:t>
            </a:r>
            <a:r>
              <a:rPr lang="en-US" sz="2000" dirty="0"/>
              <a:t> cu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cunoștințe</a:t>
            </a:r>
            <a:r>
              <a:rPr lang="en-US" sz="2000" dirty="0"/>
              <a:t> </a:t>
            </a:r>
            <a:r>
              <a:rPr lang="en-US" sz="2000" dirty="0" err="1"/>
              <a:t>destul</a:t>
            </a:r>
            <a:r>
              <a:rPr lang="en-US" sz="2000" dirty="0"/>
              <a:t> de bine </a:t>
            </a:r>
            <a:r>
              <a:rPr lang="en-US" sz="2000" dirty="0" err="1"/>
              <a:t>defini</a:t>
            </a:r>
            <a:r>
              <a:rPr lang="ro-RO" sz="2000" dirty="0"/>
              <a:t>m</a:t>
            </a:r>
            <a:r>
              <a:rPr lang="en-US" sz="2000" dirty="0"/>
              <a:t> un </a:t>
            </a:r>
            <a:r>
              <a:rPr lang="en-US" sz="2000" dirty="0" err="1"/>
              <a:t>sistem</a:t>
            </a:r>
            <a:r>
              <a:rPr lang="en-US" sz="2000" dirty="0"/>
              <a:t> software </a:t>
            </a:r>
            <a:r>
              <a:rPr lang="en-US" sz="2000" dirty="0" err="1"/>
              <a:t>dat</a:t>
            </a:r>
            <a:r>
              <a:rPr lang="en-US" sz="2000" dirty="0"/>
              <a:t> similar</a:t>
            </a:r>
            <a:r>
              <a:rPr lang="ro-RO" sz="2000" dirty="0"/>
              <a:t> </a:t>
            </a:r>
            <a:r>
              <a:rPr lang="en-US" sz="2000" dirty="0"/>
              <a:t>ca </a:t>
            </a:r>
            <a:r>
              <a:rPr lang="en-US" sz="2000" dirty="0" err="1"/>
              <a:t>în</a:t>
            </a:r>
            <a:r>
              <a:rPr lang="en-US" sz="2000" dirty="0"/>
              <a:t> UML. </a:t>
            </a:r>
            <a:endParaRPr lang="ro-RO" sz="2000" dirty="0"/>
          </a:p>
          <a:p>
            <a:pPr marL="0" indent="0">
              <a:buNone/>
            </a:pPr>
            <a:r>
              <a:rPr lang="ro-RO" sz="2000" dirty="0"/>
              <a:t> </a:t>
            </a:r>
            <a:r>
              <a:rPr lang="en-US" sz="2000" dirty="0"/>
              <a:t>Cu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, </a:t>
            </a:r>
            <a:r>
              <a:rPr lang="en-US" sz="2000" dirty="0" err="1"/>
              <a:t>ontologiile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en-US" sz="2000" dirty="0"/>
              <a:t> de </a:t>
            </a:r>
            <a:r>
              <a:rPr lang="en-US" sz="2000" dirty="0" err="1"/>
              <a:t>obicei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expresive</a:t>
            </a:r>
            <a:r>
              <a:rPr lang="ro-RO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atât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oferă</a:t>
            </a:r>
            <a:r>
              <a:rPr lang="en-US" sz="2000" dirty="0"/>
              <a:t> o </a:t>
            </a:r>
            <a:r>
              <a:rPr lang="en-US" sz="2000" dirty="0" err="1"/>
              <a:t>varietate</a:t>
            </a:r>
            <a:r>
              <a:rPr lang="en-US" sz="2000" dirty="0"/>
              <a:t> de </a:t>
            </a:r>
            <a:r>
              <a:rPr lang="en-US" sz="2000" dirty="0" err="1"/>
              <a:t>afirmații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modelări</a:t>
            </a:r>
            <a:r>
              <a:rPr lang="ro-RO" sz="2000" dirty="0"/>
              <a:t> de </a:t>
            </a:r>
            <a:r>
              <a:rPr lang="en-US" sz="2000" dirty="0" err="1"/>
              <a:t>construc</a:t>
            </a:r>
            <a:r>
              <a:rPr lang="ro-RO" sz="2000" dirty="0"/>
              <a:t>ții</a:t>
            </a:r>
            <a:r>
              <a:rPr lang="en-US" sz="2000" dirty="0"/>
              <a:t> care pot fi </a:t>
            </a:r>
            <a:r>
              <a:rPr lang="en-US" sz="2000" dirty="0" err="1"/>
              <a:t>folosite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defini</a:t>
            </a:r>
            <a:r>
              <a:rPr lang="en-US" sz="2000" dirty="0"/>
              <a:t> </a:t>
            </a:r>
            <a:r>
              <a:rPr lang="en-US" sz="2000" dirty="0" err="1"/>
              <a:t>cunoștințele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multe</a:t>
            </a:r>
            <a:r>
              <a:rPr lang="ro-RO" sz="2000" dirty="0"/>
              <a:t> </a:t>
            </a:r>
            <a:r>
              <a:rPr lang="en-US" sz="2000" dirty="0" err="1"/>
              <a:t>moduri</a:t>
            </a:r>
            <a:r>
              <a:rPr lang="en-US" sz="2000" dirty="0"/>
              <a:t> </a:t>
            </a:r>
            <a:r>
              <a:rPr lang="en-US" sz="2000" dirty="0" err="1"/>
              <a:t>puternice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42354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OWL -XML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763000" cy="45259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World Wide Web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conceput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</a:t>
            </a:r>
            <a:r>
              <a:rPr lang="en-US" sz="2000" dirty="0" err="1"/>
              <a:t>publicare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consum</a:t>
            </a:r>
            <a:r>
              <a:rPr lang="ro-RO" sz="2000" dirty="0"/>
              <a:t> a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ro-RO" sz="2000" dirty="0"/>
              <a:t>lor</a:t>
            </a:r>
            <a:r>
              <a:rPr lang="en-US" sz="2000" dirty="0"/>
              <a:t>, </a:t>
            </a:r>
            <a:r>
              <a:rPr lang="en-US" sz="2000" dirty="0" err="1"/>
              <a:t>dar</a:t>
            </a:r>
            <a:r>
              <a:rPr lang="en-US" sz="2000" dirty="0"/>
              <a:t> cum </a:t>
            </a:r>
            <a:r>
              <a:rPr lang="en-US" sz="2000" dirty="0" err="1"/>
              <a:t>sunt</a:t>
            </a:r>
            <a:r>
              <a:rPr lang="en-US" sz="2000" dirty="0"/>
              <a:t> </a:t>
            </a:r>
            <a:r>
              <a:rPr lang="en-US" sz="2000" dirty="0" err="1"/>
              <a:t>aceste</a:t>
            </a:r>
            <a:r>
              <a:rPr lang="en-US" sz="2000" dirty="0"/>
              <a:t> </a:t>
            </a:r>
            <a:r>
              <a:rPr lang="en-US" sz="2000" dirty="0" err="1"/>
              <a:t>informații</a:t>
            </a:r>
            <a:r>
              <a:rPr lang="ro-RO" sz="2000" dirty="0"/>
              <a:t> </a:t>
            </a:r>
            <a:r>
              <a:rPr lang="en-US" sz="2000" dirty="0" err="1"/>
              <a:t>schimbat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între</a:t>
            </a:r>
            <a:r>
              <a:rPr lang="en-US" sz="2000" dirty="0"/>
              <a:t> </a:t>
            </a:r>
            <a:r>
              <a:rPr lang="en-US" sz="2000" dirty="0" err="1"/>
              <a:t>semeni</a:t>
            </a:r>
            <a:r>
              <a:rPr lang="en-US" sz="2000" dirty="0"/>
              <a:t>? </a:t>
            </a:r>
            <a:endParaRPr lang="ro-RO" sz="2000" dirty="0"/>
          </a:p>
          <a:p>
            <a:pPr marL="0" indent="0">
              <a:buNone/>
            </a:pPr>
            <a:r>
              <a:rPr lang="en-US" sz="2000" dirty="0"/>
              <a:t>O </a:t>
            </a:r>
            <a:r>
              <a:rPr lang="en-US" sz="2000" dirty="0" err="1"/>
              <a:t>modalitate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ro-RO" sz="2000" b="1" dirty="0"/>
              <a:t>Limbajul </a:t>
            </a:r>
            <a:r>
              <a:rPr lang="en-US" sz="2000" b="1" dirty="0"/>
              <a:t>Extensible Markup</a:t>
            </a:r>
            <a:r>
              <a:rPr lang="ro-RO" sz="2000" b="1" dirty="0"/>
              <a:t> </a:t>
            </a:r>
            <a:r>
              <a:rPr lang="en-US" sz="2000" dirty="0"/>
              <a:t>(XML). XML a </a:t>
            </a:r>
            <a:r>
              <a:rPr lang="en-US" sz="2000" dirty="0" err="1"/>
              <a:t>fost</a:t>
            </a:r>
            <a:r>
              <a:rPr lang="en-US" sz="2000" dirty="0"/>
              <a:t> </a:t>
            </a:r>
            <a:r>
              <a:rPr lang="en-US" sz="2000" dirty="0" err="1"/>
              <a:t>făcut</a:t>
            </a:r>
            <a:r>
              <a:rPr lang="en-US" sz="2000" dirty="0"/>
              <a:t> </a:t>
            </a:r>
            <a:r>
              <a:rPr lang="en-US" sz="2000" dirty="0" err="1"/>
              <a:t>pentru</a:t>
            </a:r>
            <a:r>
              <a:rPr lang="en-US" sz="2000" dirty="0"/>
              <a:t> a </a:t>
            </a:r>
            <a:r>
              <a:rPr lang="en-US" sz="2000" dirty="0" err="1"/>
              <a:t>avea</a:t>
            </a:r>
            <a:r>
              <a:rPr lang="en-US" sz="2000" dirty="0"/>
              <a:t> un </a:t>
            </a:r>
            <a:r>
              <a:rPr lang="ro-RO" sz="2000" dirty="0"/>
              <a:t>a</a:t>
            </a:r>
            <a:r>
              <a:rPr lang="en-US" sz="2000" dirty="0" err="1"/>
              <a:t>ngajament</a:t>
            </a:r>
            <a:r>
              <a:rPr lang="ro-RO" sz="2000" dirty="0"/>
              <a:t> comun</a:t>
            </a:r>
            <a:r>
              <a:rPr lang="en-US" sz="2000" dirty="0"/>
              <a:t> </a:t>
            </a:r>
            <a:r>
              <a:rPr lang="en-US" sz="2000" dirty="0" err="1"/>
              <a:t>privind</a:t>
            </a:r>
            <a:r>
              <a:rPr lang="en-US" sz="2000" dirty="0"/>
              <a:t> </a:t>
            </a:r>
            <a:r>
              <a:rPr lang="en-US" sz="2000" dirty="0" err="1"/>
              <a:t>limba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traducerea</a:t>
            </a:r>
            <a:r>
              <a:rPr lang="en-US" sz="2000" dirty="0"/>
              <a:t> </a:t>
            </a:r>
            <a:r>
              <a:rPr lang="en-US" sz="2000" dirty="0" err="1"/>
              <a:t>fără</a:t>
            </a:r>
            <a:r>
              <a:rPr lang="en-US" sz="2000" dirty="0"/>
              <a:t> </a:t>
            </a:r>
            <a:r>
              <a:rPr lang="en-US" sz="2000" dirty="0" err="1"/>
              <a:t>ambiguitate</a:t>
            </a:r>
            <a:r>
              <a:rPr lang="ro-RO" sz="2000" dirty="0"/>
              <a:t>a </a:t>
            </a:r>
            <a:r>
              <a:rPr lang="en-US" sz="2000" dirty="0" err="1"/>
              <a:t>mesaje</a:t>
            </a:r>
            <a:r>
              <a:rPr lang="ro-RO" sz="2000" dirty="0"/>
              <a:t>lor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se </a:t>
            </a:r>
            <a:r>
              <a:rPr lang="en-US" sz="2000" dirty="0" err="1"/>
              <a:t>află</a:t>
            </a:r>
            <a:r>
              <a:rPr lang="en-US" sz="2000" dirty="0"/>
              <a:t> la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en-US" sz="2000" dirty="0" err="1"/>
              <a:t>expresivității</a:t>
            </a:r>
            <a:r>
              <a:rPr lang="ro-RO" sz="2000" dirty="0"/>
              <a:t> </a:t>
            </a:r>
            <a:r>
              <a:rPr lang="en-US" sz="2000" dirty="0"/>
              <a:t>limb</a:t>
            </a:r>
            <a:r>
              <a:rPr lang="ro-RO" sz="2000" dirty="0"/>
              <a:t>ajului</a:t>
            </a:r>
            <a:r>
              <a:rPr lang="en-US" sz="2000" dirty="0"/>
              <a:t>. </a:t>
            </a:r>
            <a:r>
              <a:rPr lang="en-US" sz="2000" dirty="0" err="1"/>
              <a:t>Fiecare</a:t>
            </a:r>
            <a:r>
              <a:rPr lang="en-US" sz="2000" dirty="0"/>
              <a:t> document XML </a:t>
            </a:r>
            <a:r>
              <a:rPr lang="en-US" sz="2000" dirty="0" err="1"/>
              <a:t>începe</a:t>
            </a:r>
            <a:r>
              <a:rPr lang="en-US" sz="2000" dirty="0"/>
              <a:t> cu o </a:t>
            </a:r>
            <a:r>
              <a:rPr lang="en-US" sz="2000" dirty="0" err="1"/>
              <a:t>declarație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/>
              <a:t>XML ca </a:t>
            </a:r>
            <a:r>
              <a:rPr lang="en-US" sz="2000" dirty="0" err="1"/>
              <a:t>limbaj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adnotarea</a:t>
            </a:r>
            <a:r>
              <a:rPr lang="en-US" sz="2000" dirty="0"/>
              <a:t> </a:t>
            </a:r>
            <a:r>
              <a:rPr lang="en-US" sz="2000" dirty="0" err="1"/>
              <a:t>versiunii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ro-RO" sz="2000" dirty="0"/>
              <a:t> </a:t>
            </a:r>
            <a:r>
              <a:rPr lang="en-US" sz="2000" dirty="0" err="1"/>
              <a:t>codificarea</a:t>
            </a:r>
            <a:r>
              <a:rPr lang="en-US" sz="2000" dirty="0"/>
              <a:t> </a:t>
            </a:r>
            <a:r>
              <a:rPr lang="en-US" sz="2000" dirty="0" err="1"/>
              <a:t>caracterelor</a:t>
            </a:r>
            <a:r>
              <a:rPr lang="en-US" sz="2000" dirty="0"/>
              <a:t>.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cadrul</a:t>
            </a:r>
            <a:r>
              <a:rPr lang="en-US" sz="2000" dirty="0"/>
              <a:t> </a:t>
            </a:r>
            <a:r>
              <a:rPr lang="en-US" sz="2000" dirty="0" err="1"/>
              <a:t>elementelor</a:t>
            </a:r>
            <a:r>
              <a:rPr lang="en-US" sz="2000" dirty="0"/>
              <a:t> </a:t>
            </a:r>
            <a:r>
              <a:rPr lang="en-US" sz="2000" dirty="0" err="1"/>
              <a:t>ierarhice</a:t>
            </a:r>
            <a:r>
              <a:rPr lang="en-US" sz="2000" dirty="0"/>
              <a:t> </a:t>
            </a:r>
            <a:r>
              <a:rPr lang="en-US" sz="2000" dirty="0" err="1"/>
              <a:t>entităţile</a:t>
            </a:r>
            <a:r>
              <a:rPr lang="en-US" sz="2000" dirty="0"/>
              <a:t> pot</a:t>
            </a:r>
            <a:r>
              <a:rPr lang="ro-RO" sz="2000" dirty="0"/>
              <a:t> </a:t>
            </a:r>
            <a:r>
              <a:rPr lang="en-US" sz="2000" dirty="0" err="1"/>
              <a:t>să</a:t>
            </a:r>
            <a:r>
              <a:rPr lang="en-US" sz="2000" dirty="0"/>
              <a:t> fie </a:t>
            </a:r>
            <a:r>
              <a:rPr lang="en-US" sz="2000" dirty="0" err="1"/>
              <a:t>descrise</a:t>
            </a:r>
            <a:r>
              <a:rPr lang="en-US" sz="2000" dirty="0"/>
              <a:t> care </a:t>
            </a:r>
            <a:r>
              <a:rPr lang="en-US" sz="2000" dirty="0" err="1"/>
              <a:t>descriu</a:t>
            </a:r>
            <a:r>
              <a:rPr lang="en-US" sz="2000" dirty="0"/>
              <a:t> </a:t>
            </a:r>
            <a:r>
              <a:rPr lang="en-US" sz="2000" dirty="0" err="1"/>
              <a:t>conținutul</a:t>
            </a:r>
            <a:r>
              <a:rPr lang="en-US" sz="2000" dirty="0"/>
              <a:t> </a:t>
            </a:r>
            <a:r>
              <a:rPr lang="en-US" sz="2000" dirty="0" err="1"/>
              <a:t>informațiilor</a:t>
            </a:r>
            <a:r>
              <a:rPr lang="ro-RO" sz="2000" dirty="0"/>
              <a:t> </a:t>
            </a:r>
            <a:r>
              <a:rPr lang="en-US" sz="2000" dirty="0" err="1"/>
              <a:t>fiind</a:t>
            </a:r>
            <a:r>
              <a:rPr lang="en-US" sz="2000" dirty="0"/>
              <a:t> </a:t>
            </a:r>
            <a:r>
              <a:rPr lang="en-US" sz="2000" dirty="0" err="1"/>
              <a:t>transmis</a:t>
            </a:r>
            <a:r>
              <a:rPr lang="en-US" sz="2000" dirty="0"/>
              <a:t>. </a:t>
            </a:r>
            <a:r>
              <a:rPr lang="en-US" sz="2000" dirty="0" err="1"/>
              <a:t>Atributele</a:t>
            </a:r>
            <a:r>
              <a:rPr lang="en-US" sz="2000" dirty="0"/>
              <a:t> pot fi </a:t>
            </a:r>
            <a:r>
              <a:rPr lang="en-US" sz="2000" dirty="0" err="1"/>
              <a:t>adăugate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XML</a:t>
            </a:r>
            <a:r>
              <a:rPr lang="ro-RO" sz="2000" dirty="0"/>
              <a:t> </a:t>
            </a:r>
            <a:r>
              <a:rPr lang="en-US" sz="2000" dirty="0" err="1"/>
              <a:t>paranteze</a:t>
            </a:r>
            <a:r>
              <a:rPr lang="en-US" sz="2000" dirty="0"/>
              <a:t>.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acest</a:t>
            </a:r>
            <a:r>
              <a:rPr lang="en-US" sz="2000" dirty="0"/>
              <a:t> </a:t>
            </a:r>
            <a:r>
              <a:rPr lang="en-US" sz="2000" dirty="0" err="1"/>
              <a:t>fel</a:t>
            </a:r>
            <a:r>
              <a:rPr lang="en-US" sz="2000" dirty="0"/>
              <a:t>, XML </a:t>
            </a:r>
            <a:r>
              <a:rPr lang="en-US" sz="2000" dirty="0" err="1"/>
              <a:t>descrie</a:t>
            </a:r>
            <a:r>
              <a:rPr lang="en-US" sz="2000" dirty="0"/>
              <a:t> </a:t>
            </a:r>
            <a:r>
              <a:rPr lang="en-US" sz="2000" dirty="0" err="1"/>
              <a:t>datele</a:t>
            </a:r>
            <a:r>
              <a:rPr lang="en-US" sz="2000" dirty="0"/>
              <a:t> </a:t>
            </a:r>
            <a:r>
              <a:rPr lang="en-US" sz="2000" dirty="0" err="1"/>
              <a:t>prin</a:t>
            </a:r>
            <a:r>
              <a:rPr lang="en-US" sz="2000" dirty="0"/>
              <a:t> </a:t>
            </a:r>
            <a:r>
              <a:rPr lang="en-US" sz="2000" dirty="0" err="1"/>
              <a:t>definirea</a:t>
            </a:r>
            <a:r>
              <a:rPr lang="en-US" sz="2000" dirty="0"/>
              <a:t> </a:t>
            </a:r>
            <a:r>
              <a:rPr lang="en-US" sz="2000" dirty="0" err="1"/>
              <a:t>structur</a:t>
            </a:r>
            <a:r>
              <a:rPr lang="ro-RO" sz="2000" dirty="0"/>
              <a:t>ii</a:t>
            </a:r>
            <a:r>
              <a:rPr lang="en-US" sz="2000" dirty="0"/>
              <a:t> logic</a:t>
            </a:r>
            <a:r>
              <a:rPr lang="ro-RO" sz="2000" dirty="0"/>
              <a:t>e a acestora</a:t>
            </a:r>
            <a:r>
              <a:rPr lang="en-US" sz="2000" dirty="0"/>
              <a:t>, care </a:t>
            </a:r>
            <a:r>
              <a:rPr lang="en-US" sz="2000" dirty="0" err="1"/>
              <a:t>stă</a:t>
            </a:r>
            <a:r>
              <a:rPr lang="en-US" sz="2000" dirty="0"/>
              <a:t> la </a:t>
            </a:r>
            <a:r>
              <a:rPr lang="en-US" sz="2000" dirty="0" err="1"/>
              <a:t>baza</a:t>
            </a:r>
            <a:r>
              <a:rPr lang="en-US" sz="2000" dirty="0"/>
              <a:t> </a:t>
            </a:r>
            <a:r>
              <a:rPr lang="ro-RO" sz="2000" dirty="0"/>
              <a:t>și </a:t>
            </a:r>
            <a:r>
              <a:rPr lang="en-US" sz="2000" dirty="0" err="1"/>
              <a:t>ontologiilor</a:t>
            </a:r>
            <a:r>
              <a:rPr lang="en-US" sz="2000" dirty="0"/>
              <a:t> OWL.</a:t>
            </a:r>
            <a:r>
              <a:rPr lang="ro-RO" sz="2000" dirty="0"/>
              <a:t> </a:t>
            </a:r>
          </a:p>
          <a:p>
            <a:pPr marL="0" indent="0">
              <a:buNone/>
            </a:pPr>
            <a:r>
              <a:rPr lang="en-US" sz="2000" dirty="0" err="1"/>
              <a:t>Deși</a:t>
            </a:r>
            <a:r>
              <a:rPr lang="en-US" sz="2000" dirty="0"/>
              <a:t> 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</a:t>
            </a:r>
            <a:r>
              <a:rPr lang="en-US" sz="2000" dirty="0"/>
              <a:t> fi </a:t>
            </a:r>
            <a:r>
              <a:rPr lang="en-US" sz="2000" dirty="0" err="1"/>
              <a:t>mai</a:t>
            </a:r>
            <a:r>
              <a:rPr lang="en-US" sz="2000" dirty="0"/>
              <a:t> precis </a:t>
            </a:r>
            <a:r>
              <a:rPr lang="en-US" sz="2000" dirty="0" err="1"/>
              <a:t>să</a:t>
            </a:r>
            <a:r>
              <a:rPr lang="en-US" sz="2000" dirty="0"/>
              <a:t> </a:t>
            </a:r>
            <a:r>
              <a:rPr lang="en-US" sz="2000" dirty="0" err="1"/>
              <a:t>spunem</a:t>
            </a:r>
            <a:r>
              <a:rPr lang="en-US" sz="2000" dirty="0"/>
              <a:t> </a:t>
            </a:r>
            <a:r>
              <a:rPr lang="en-US" sz="2000" dirty="0" err="1"/>
              <a:t>că</a:t>
            </a:r>
            <a:r>
              <a:rPr lang="en-US" sz="2000" dirty="0"/>
              <a:t> </a:t>
            </a:r>
            <a:r>
              <a:rPr lang="en-US" sz="2000" dirty="0" err="1"/>
              <a:t>ontologiile</a:t>
            </a:r>
            <a:r>
              <a:rPr lang="en-US" sz="2000" dirty="0"/>
              <a:t> </a:t>
            </a:r>
            <a:r>
              <a:rPr lang="en-US" sz="2000" dirty="0" err="1"/>
              <a:t>sunt</a:t>
            </a:r>
            <a:r>
              <a:rPr lang="ro-RO" sz="2000" dirty="0"/>
              <a:t> </a:t>
            </a:r>
            <a:r>
              <a:rPr lang="en-US" sz="2000" dirty="0" err="1"/>
              <a:t>bazat</a:t>
            </a:r>
            <a:r>
              <a:rPr lang="ro-RO" sz="2000" dirty="0"/>
              <a:t>e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logica</a:t>
            </a:r>
            <a:r>
              <a:rPr lang="en-US" sz="2000" dirty="0"/>
              <a:t> </a:t>
            </a:r>
            <a:r>
              <a:rPr lang="en-US" sz="2000" dirty="0" err="1"/>
              <a:t>descrierii</a:t>
            </a:r>
            <a:r>
              <a:rPr lang="en-US" sz="2000" dirty="0"/>
              <a:t>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degrabă</a:t>
            </a:r>
            <a:r>
              <a:rPr lang="en-US" sz="2000" dirty="0"/>
              <a:t> </a:t>
            </a:r>
            <a:r>
              <a:rPr lang="en-US" sz="2000" dirty="0" err="1"/>
              <a:t>decât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XML. XML </a:t>
            </a:r>
            <a:r>
              <a:rPr lang="en-US" sz="2000" dirty="0" err="1"/>
              <a:t>poate</a:t>
            </a:r>
            <a:r>
              <a:rPr lang="en-US" sz="2000" dirty="0"/>
              <a:t> </a:t>
            </a:r>
            <a:r>
              <a:rPr lang="en-US" sz="2000" dirty="0" err="1"/>
              <a:t>fianalizat</a:t>
            </a:r>
            <a:r>
              <a:rPr lang="en-US" sz="2000" dirty="0"/>
              <a:t> de </a:t>
            </a:r>
            <a:r>
              <a:rPr lang="en-US" sz="2000" dirty="0" err="1"/>
              <a:t>mașini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este</a:t>
            </a:r>
            <a:r>
              <a:rPr lang="en-US" sz="2000" dirty="0"/>
              <a:t> de </a:t>
            </a:r>
            <a:r>
              <a:rPr lang="en-US" sz="2000" dirty="0" err="1"/>
              <a:t>înțeles</a:t>
            </a:r>
            <a:r>
              <a:rPr lang="en-US" sz="2000" dirty="0"/>
              <a:t> </a:t>
            </a:r>
            <a:r>
              <a:rPr lang="ro-RO" sz="2000" dirty="0"/>
              <a:t>de oameni</a:t>
            </a:r>
            <a:r>
              <a:rPr lang="en-US" sz="2000" dirty="0"/>
              <a:t>. </a:t>
            </a:r>
            <a:r>
              <a:rPr lang="en-US" sz="2000" dirty="0" err="1"/>
              <a:t>Ontologiipe</a:t>
            </a:r>
            <a:r>
              <a:rPr lang="en-US" sz="2000" dirty="0"/>
              <a:t> de </a:t>
            </a:r>
            <a:r>
              <a:rPr lang="en-US" sz="2000" dirty="0" err="1"/>
              <a:t>altă</a:t>
            </a:r>
            <a:r>
              <a:rPr lang="en-US" sz="2000" dirty="0"/>
              <a:t> parte </a:t>
            </a:r>
            <a:r>
              <a:rPr lang="en-US" sz="2000" dirty="0" err="1"/>
              <a:t>sunt</a:t>
            </a:r>
            <a:r>
              <a:rPr lang="en-US" sz="2000" dirty="0"/>
              <a:t>, de </a:t>
            </a:r>
            <a:r>
              <a:rPr lang="en-US" sz="2000" dirty="0" err="1"/>
              <a:t>asemenea</a:t>
            </a:r>
            <a:r>
              <a:rPr lang="en-US" sz="2000" dirty="0"/>
              <a:t>, de </a:t>
            </a:r>
            <a:r>
              <a:rPr lang="en-US" sz="2000" dirty="0" err="1"/>
              <a:t>înțeles</a:t>
            </a:r>
            <a:r>
              <a:rPr lang="en-US" sz="2000" dirty="0"/>
              <a:t> de </a:t>
            </a:r>
            <a:r>
              <a:rPr lang="en-US" sz="2000" dirty="0" err="1"/>
              <a:t>mașină</a:t>
            </a:r>
            <a:r>
              <a:rPr lang="en-US" sz="2000" dirty="0"/>
              <a:t>, din </a:t>
            </a:r>
            <a:r>
              <a:rPr lang="en-US" sz="2000" dirty="0" err="1"/>
              <a:t>cauza</a:t>
            </a:r>
            <a:r>
              <a:rPr lang="ro-RO" sz="2000" dirty="0"/>
              <a:t> </a:t>
            </a:r>
            <a:r>
              <a:rPr lang="en-US" sz="2000" dirty="0" err="1"/>
              <a:t>proprietățil</a:t>
            </a:r>
            <a:r>
              <a:rPr lang="ro-RO" sz="2000" dirty="0"/>
              <a:t>or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relațiil</a:t>
            </a:r>
            <a:r>
              <a:rPr lang="ro-RO" sz="2000" dirty="0"/>
              <a:t>or</a:t>
            </a:r>
            <a:r>
              <a:rPr lang="en-US" sz="2000" dirty="0"/>
              <a:t> </a:t>
            </a:r>
            <a:r>
              <a:rPr lang="en-US" sz="2000" dirty="0" err="1"/>
              <a:t>lor</a:t>
            </a:r>
            <a:r>
              <a:rPr lang="en-US" sz="2000" dirty="0"/>
              <a:t> care pot fi </a:t>
            </a:r>
            <a:r>
              <a:rPr lang="en-US" sz="2000" dirty="0" err="1"/>
              <a:t>citite</a:t>
            </a:r>
            <a:r>
              <a:rPr lang="en-US" sz="2000" dirty="0"/>
              <a:t> de</a:t>
            </a:r>
            <a:r>
              <a:rPr lang="ro-RO" sz="2000" dirty="0"/>
              <a:t> </a:t>
            </a:r>
            <a:r>
              <a:rPr lang="en-US" sz="2000" dirty="0" err="1"/>
              <a:t>mașini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ușor</a:t>
            </a:r>
            <a:r>
              <a:rPr lang="en-US" sz="2000" dirty="0"/>
              <a:t> de </a:t>
            </a:r>
            <a:r>
              <a:rPr lang="en-US" sz="2000" dirty="0" err="1"/>
              <a:t>prelucrat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480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OWL - 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Ideea</a:t>
            </a:r>
            <a:r>
              <a:rPr lang="en-US" sz="2000" dirty="0"/>
              <a:t> din </a:t>
            </a:r>
            <a:r>
              <a:rPr lang="en-US" sz="2000" dirty="0" err="1"/>
              <a:t>spatele</a:t>
            </a:r>
            <a:r>
              <a:rPr lang="en-US" sz="2000" dirty="0"/>
              <a:t> RDF </a:t>
            </a:r>
            <a:r>
              <a:rPr lang="en-US" sz="2000" dirty="0" err="1"/>
              <a:t>este</a:t>
            </a:r>
            <a:r>
              <a:rPr lang="en-US" sz="2000" dirty="0"/>
              <a:t> de a </a:t>
            </a:r>
            <a:r>
              <a:rPr lang="en-US" sz="2000" dirty="0" err="1"/>
              <a:t>descrie</a:t>
            </a:r>
            <a:r>
              <a:rPr lang="en-US" sz="2000" dirty="0"/>
              <a:t> </a:t>
            </a:r>
            <a:r>
              <a:rPr lang="en-US" sz="2000" dirty="0" err="1"/>
              <a:t>resursele</a:t>
            </a:r>
            <a:r>
              <a:rPr lang="en-US" sz="2000" dirty="0"/>
              <a:t> </a:t>
            </a:r>
            <a:r>
              <a:rPr lang="en-US" sz="2000" dirty="0" err="1"/>
              <a:t>drept</a:t>
            </a:r>
            <a:r>
              <a:rPr lang="en-US" sz="2000" dirty="0"/>
              <a:t> triple ale</a:t>
            </a:r>
            <a:r>
              <a:rPr lang="ro-RO" sz="2000" dirty="0"/>
              <a:t> liantului </a:t>
            </a:r>
            <a:r>
              <a:rPr lang="en-US" sz="2000" dirty="0" err="1"/>
              <a:t>subiect</a:t>
            </a:r>
            <a:r>
              <a:rPr lang="en-US" sz="2000" dirty="0"/>
              <a:t> – </a:t>
            </a:r>
            <a:r>
              <a:rPr lang="en-US" sz="2000" dirty="0" err="1"/>
              <a:t>predicat</a:t>
            </a:r>
            <a:r>
              <a:rPr lang="en-US" sz="2000" dirty="0"/>
              <a:t> – </a:t>
            </a:r>
            <a:r>
              <a:rPr lang="en-US" sz="2000" dirty="0" err="1"/>
              <a:t>obiect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mod </a:t>
            </a:r>
            <a:r>
              <a:rPr lang="en-US" sz="2000" dirty="0" err="1"/>
              <a:t>bazat</a:t>
            </a:r>
            <a:r>
              <a:rPr lang="en-US" sz="2000" dirty="0"/>
              <a:t> </a:t>
            </a:r>
            <a:r>
              <a:rPr lang="en-US" sz="2000" dirty="0" err="1"/>
              <a:t>pe</a:t>
            </a:r>
            <a:r>
              <a:rPr lang="en-US" sz="2000" dirty="0"/>
              <a:t> </a:t>
            </a:r>
            <a:r>
              <a:rPr lang="en-US" sz="2000" dirty="0" err="1"/>
              <a:t>grafic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S-</a:t>
            </a:r>
            <a:r>
              <a:rPr lang="en-US" sz="2000" dirty="0" err="1"/>
              <a:t>ar</a:t>
            </a:r>
            <a:r>
              <a:rPr lang="en-US" sz="2000" dirty="0"/>
              <a:t> </a:t>
            </a:r>
            <a:r>
              <a:rPr lang="en-US" sz="2000" dirty="0" err="1"/>
              <a:t>puteasă</a:t>
            </a:r>
            <a:r>
              <a:rPr lang="en-US" sz="2000" dirty="0"/>
              <a:t> fie </a:t>
            </a:r>
            <a:r>
              <a:rPr lang="en-US" sz="2000" dirty="0" err="1"/>
              <a:t>trei</a:t>
            </a:r>
            <a:r>
              <a:rPr lang="en-US" sz="2000" dirty="0"/>
              <a:t> </a:t>
            </a:r>
            <a:r>
              <a:rPr lang="en-US" sz="2000" dirty="0" err="1"/>
              <a:t>tipuri</a:t>
            </a:r>
            <a:r>
              <a:rPr lang="en-US" sz="2000" dirty="0"/>
              <a:t> de </a:t>
            </a:r>
            <a:r>
              <a:rPr lang="en-US" sz="2000" dirty="0" err="1"/>
              <a:t>noduri</a:t>
            </a:r>
            <a:r>
              <a:rPr lang="en-US" sz="2000" dirty="0"/>
              <a:t> </a:t>
            </a:r>
            <a:r>
              <a:rPr lang="en-US" sz="2000" dirty="0" err="1"/>
              <a:t>într</a:t>
            </a:r>
            <a:r>
              <a:rPr lang="en-US" sz="2000" dirty="0"/>
              <a:t>-un </a:t>
            </a:r>
            <a:r>
              <a:rPr lang="en-US" sz="2000" dirty="0" err="1"/>
              <a:t>astfel</a:t>
            </a:r>
            <a:r>
              <a:rPr lang="en-US" sz="2000" dirty="0"/>
              <a:t> de </a:t>
            </a:r>
            <a:r>
              <a:rPr lang="en-US" sz="2000" dirty="0" err="1"/>
              <a:t>grafic</a:t>
            </a:r>
            <a:r>
              <a:rPr lang="en-US" sz="2000" dirty="0"/>
              <a:t> </a:t>
            </a:r>
            <a:r>
              <a:rPr lang="en-US" sz="2000" dirty="0" err="1"/>
              <a:t>precum</a:t>
            </a:r>
            <a:r>
              <a:rPr lang="en-US" sz="2000" dirty="0"/>
              <a:t> </a:t>
            </a:r>
            <a:r>
              <a:rPr lang="en-US" sz="2000" dirty="0" err="1"/>
              <a:t>Identificatori</a:t>
            </a:r>
            <a:r>
              <a:rPr lang="en-US" sz="2000" dirty="0"/>
              <a:t> </a:t>
            </a:r>
            <a:r>
              <a:rPr lang="ro-RO" sz="2000" dirty="0"/>
              <a:t>internaționale </a:t>
            </a:r>
            <a:r>
              <a:rPr lang="en-US" sz="2000" dirty="0"/>
              <a:t>de </a:t>
            </a:r>
            <a:r>
              <a:rPr lang="en-US" sz="2000" dirty="0" err="1"/>
              <a:t>resurse</a:t>
            </a:r>
            <a:r>
              <a:rPr lang="en-US" sz="2000" dirty="0"/>
              <a:t>, </a:t>
            </a:r>
            <a:r>
              <a:rPr lang="en-US" sz="2000" dirty="0" err="1"/>
              <a:t>literali</a:t>
            </a:r>
            <a:r>
              <a:rPr lang="en-US" sz="2000" dirty="0"/>
              <a:t> </a:t>
            </a:r>
            <a:r>
              <a:rPr lang="en-US" sz="2000" dirty="0" err="1"/>
              <a:t>și</a:t>
            </a:r>
            <a:r>
              <a:rPr lang="en-US" sz="2000" dirty="0"/>
              <a:t> </a:t>
            </a:r>
            <a:r>
              <a:rPr lang="en-US" sz="2000" dirty="0" err="1"/>
              <a:t>noduri</a:t>
            </a:r>
            <a:r>
              <a:rPr lang="en-US" sz="2000" dirty="0"/>
              <a:t> </a:t>
            </a:r>
            <a:r>
              <a:rPr lang="en-US" sz="2000" dirty="0" err="1"/>
              <a:t>goale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 err="1"/>
              <a:t>Referitor</a:t>
            </a:r>
            <a:r>
              <a:rPr lang="en-US" sz="2000" dirty="0"/>
              <a:t> la</a:t>
            </a:r>
            <a:r>
              <a:rPr lang="ro-RO" sz="2000" dirty="0"/>
              <a:t> </a:t>
            </a:r>
            <a:r>
              <a:rPr lang="en-US" sz="2000" dirty="0" err="1"/>
              <a:t>structura</a:t>
            </a:r>
            <a:r>
              <a:rPr lang="en-US" sz="2000" dirty="0"/>
              <a:t> </a:t>
            </a:r>
            <a:r>
              <a:rPr lang="en-US" sz="2000" dirty="0" err="1"/>
              <a:t>în</a:t>
            </a:r>
            <a:r>
              <a:rPr lang="en-US" sz="2000" dirty="0"/>
              <a:t> </a:t>
            </a:r>
            <a:r>
              <a:rPr lang="en-US" sz="2000" dirty="0" err="1"/>
              <a:t>rețea</a:t>
            </a:r>
            <a:r>
              <a:rPr lang="en-US" sz="2000" dirty="0"/>
              <a:t> RDF </a:t>
            </a:r>
            <a:r>
              <a:rPr lang="en-US" sz="2000" dirty="0" err="1"/>
              <a:t>este</a:t>
            </a:r>
            <a:r>
              <a:rPr lang="en-US" sz="2000" dirty="0"/>
              <a:t> </a:t>
            </a:r>
            <a:r>
              <a:rPr lang="en-US" sz="2000" dirty="0" err="1"/>
              <a:t>deja</a:t>
            </a:r>
            <a:r>
              <a:rPr lang="en-US" sz="2000" dirty="0"/>
              <a:t> </a:t>
            </a:r>
            <a:r>
              <a:rPr lang="en-US" sz="2000" dirty="0" err="1"/>
              <a:t>destul</a:t>
            </a:r>
            <a:r>
              <a:rPr lang="en-US" sz="2000" dirty="0"/>
              <a:t> de </a:t>
            </a:r>
            <a:r>
              <a:rPr lang="en-US" sz="2000" dirty="0" err="1"/>
              <a:t>asemănătoare</a:t>
            </a:r>
            <a:r>
              <a:rPr lang="en-US" sz="2000" dirty="0"/>
              <a:t> cu </a:t>
            </a:r>
            <a:r>
              <a:rPr lang="en-US" sz="2000" dirty="0" err="1"/>
              <a:t>OWL,cu</a:t>
            </a:r>
            <a:r>
              <a:rPr lang="en-US" sz="2000" dirty="0"/>
              <a:t> </a:t>
            </a:r>
            <a:r>
              <a:rPr lang="en-US" sz="2000" dirty="0" err="1"/>
              <a:t>toate</a:t>
            </a:r>
            <a:r>
              <a:rPr lang="en-US" sz="2000" dirty="0"/>
              <a:t> </a:t>
            </a:r>
            <a:r>
              <a:rPr lang="en-US" sz="2000" dirty="0" err="1"/>
              <a:t>acestea</a:t>
            </a:r>
            <a:r>
              <a:rPr lang="en-US" sz="2000" dirty="0"/>
              <a:t>, </a:t>
            </a:r>
            <a:r>
              <a:rPr lang="en-US" sz="2000" dirty="0" err="1"/>
              <a:t>constructele</a:t>
            </a:r>
            <a:r>
              <a:rPr lang="en-US" sz="2000" dirty="0"/>
              <a:t> </a:t>
            </a:r>
            <a:r>
              <a:rPr lang="en-US" sz="2000" dirty="0" err="1"/>
              <a:t>lipsesc</a:t>
            </a:r>
            <a:r>
              <a:rPr lang="en-US" sz="2000" dirty="0"/>
              <a:t>. </a:t>
            </a:r>
            <a:endParaRPr lang="ro-RO" sz="2000" dirty="0"/>
          </a:p>
          <a:p>
            <a:r>
              <a:rPr lang="en-US" sz="2000" dirty="0"/>
              <a:t>Este </a:t>
            </a:r>
            <a:r>
              <a:rPr lang="en-US" sz="2000" dirty="0" err="1"/>
              <a:t>mai</a:t>
            </a:r>
            <a:r>
              <a:rPr lang="en-US" sz="2000" dirty="0"/>
              <a:t> </a:t>
            </a:r>
            <a:r>
              <a:rPr lang="en-US" sz="2000" dirty="0" err="1"/>
              <a:t>degrabă</a:t>
            </a:r>
            <a:r>
              <a:rPr lang="en-US" sz="2000" dirty="0"/>
              <a:t> prima </a:t>
            </a:r>
            <a:r>
              <a:rPr lang="en-US" sz="2000" dirty="0" err="1"/>
              <a:t>șiversiunea</a:t>
            </a:r>
            <a:r>
              <a:rPr lang="en-US" sz="2000" dirty="0"/>
              <a:t> de </a:t>
            </a:r>
            <a:r>
              <a:rPr lang="en-US" sz="2000" dirty="0" err="1"/>
              <a:t>bază</a:t>
            </a:r>
            <a:r>
              <a:rPr lang="en-US" sz="2000" dirty="0"/>
              <a:t> a OWL.</a:t>
            </a:r>
          </a:p>
        </p:txBody>
      </p:sp>
    </p:spTree>
    <p:extLst>
      <p:ext uri="{BB962C8B-B14F-4D97-AF65-F5344CB8AC3E}">
        <p14:creationId xmlns:p14="http://schemas.microsoft.com/office/powerpoint/2010/main" val="397421308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641</TotalTime>
  <Words>3206</Words>
  <Application>Microsoft Office PowerPoint</Application>
  <PresentationFormat>Expunere pe ecran (4:3)</PresentationFormat>
  <Paragraphs>166</Paragraphs>
  <Slides>34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2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34</vt:i4>
      </vt:variant>
    </vt:vector>
  </HeadingPairs>
  <TitlesOfParts>
    <vt:vector size="37" baseType="lpstr">
      <vt:lpstr>Arial</vt:lpstr>
      <vt:lpstr>Cambria</vt:lpstr>
      <vt:lpstr>Default Design</vt:lpstr>
      <vt:lpstr>Întroducere în Metrologia Informaticii și Informatica Nanotehnologică / Nanoinginerie</vt:lpstr>
      <vt:lpstr>Metrologie informațională bazată pe știință pentru inginerie informatică</vt:lpstr>
      <vt:lpstr>Proiectarea unui schimb standardizat</vt:lpstr>
      <vt:lpstr>Impacturile potențiale ale metrologiei informațiilor</vt:lpstr>
      <vt:lpstr>Tehnologia semantică</vt:lpstr>
      <vt:lpstr>Tehnologiile semantice - comparare</vt:lpstr>
      <vt:lpstr>Ce este o ontologie în sistemele informaționale? </vt:lpstr>
      <vt:lpstr>OWL -XML</vt:lpstr>
      <vt:lpstr>OWL - RDF</vt:lpstr>
      <vt:lpstr>OWL -UML</vt:lpstr>
      <vt:lpstr>What is Nanoinformatics?</vt:lpstr>
      <vt:lpstr>O definiție de lucru a nanoinformaticii ca proces al ciclului de viață</vt:lpstr>
      <vt:lpstr>Prezentare PowerPoint</vt:lpstr>
      <vt:lpstr>Relațiile dintre Informatică nanotehnologică și nanotehnologiile și informatica</vt:lpstr>
      <vt:lpstr>Prezentare PowerPoint</vt:lpstr>
      <vt:lpstr>Informatica nanotehnologică vs nanotehnologia</vt:lpstr>
      <vt:lpstr>Prezentare PowerPoint</vt:lpstr>
      <vt:lpstr>Domeniul informaticii nanotehnologice</vt:lpstr>
      <vt:lpstr>STANDARDS FOR DATA DOCUMENTATION ARE CRITICAL. </vt:lpstr>
      <vt:lpstr>Key Components of Nano Informatics</vt:lpstr>
      <vt:lpstr>Prezentare PowerPoint</vt:lpstr>
      <vt:lpstr>Prezentare PowerPoint</vt:lpstr>
      <vt:lpstr>Prezentare PowerPoint</vt:lpstr>
      <vt:lpstr>Applications of Nano Informatics</vt:lpstr>
      <vt:lpstr>Challenges in Nano Informatics</vt:lpstr>
      <vt:lpstr>Prezentare PowerPoint</vt:lpstr>
      <vt:lpstr>NanoHUB project</vt:lpstr>
      <vt:lpstr>ACTION-Grid project</vt:lpstr>
      <vt:lpstr>Programul CoSMIC</vt:lpstr>
      <vt:lpstr>InterNano project</vt:lpstr>
      <vt:lpstr>Nanoparticle Information Library project</vt:lpstr>
      <vt:lpstr>NanoInformaTIX Development and Implementation of a Sustainable Modelling Platform for NanoInformatics</vt:lpstr>
      <vt:lpstr>Principalele obiective ale proiectului </vt:lpstr>
      <vt:lpstr>NanoSolveIT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54</cp:revision>
  <dcterms:created xsi:type="dcterms:W3CDTF">2024-06-17T15:33:16Z</dcterms:created>
  <dcterms:modified xsi:type="dcterms:W3CDTF">2024-10-10T11:12:55Z</dcterms:modified>
  <cp:category>Templates;PowerPoint</cp:category>
</cp:coreProperties>
</file>