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8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9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20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21.xml" ContentType="application/vnd.openxmlformats-officedocument.themeOverride+xml"/>
  <Override PartName="/ppt/notesSlides/notesSlide20.xml" ContentType="application/vnd.openxmlformats-officedocument.presentationml.notesSlide+xml"/>
  <Override PartName="/ppt/theme/themeOverride22.xml" ContentType="application/vnd.openxmlformats-officedocument.themeOverride+xml"/>
  <Override PartName="/ppt/notesSlides/notesSlide21.xml" ContentType="application/vnd.openxmlformats-officedocument.presentationml.notesSlide+xml"/>
  <Override PartName="/ppt/theme/themeOverride23.xml" ContentType="application/vnd.openxmlformats-officedocument.themeOverride+xml"/>
  <Override PartName="/ppt/notesSlides/notesSlide22.xml" ContentType="application/vnd.openxmlformats-officedocument.presentationml.notesSlide+xml"/>
  <Override PartName="/ppt/theme/themeOverride24.xml" ContentType="application/vnd.openxmlformats-officedocument.themeOverride+xml"/>
  <Override PartName="/ppt/notesSlides/notesSlide23.xml" ContentType="application/vnd.openxmlformats-officedocument.presentationml.notesSl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notesSlides/notesSlide24.xml" ContentType="application/vnd.openxmlformats-officedocument.presentationml.notesSl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theme/themeOverride29.xml" ContentType="application/vnd.openxmlformats-officedocument.themeOverr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2" r:id="rId24"/>
    <p:sldId id="278" r:id="rId25"/>
    <p:sldId id="279" r:id="rId26"/>
    <p:sldId id="280" r:id="rId27"/>
    <p:sldId id="283" r:id="rId28"/>
    <p:sldId id="284" r:id="rId29"/>
    <p:sldId id="281" r:id="rId3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51" userDrawn="1">
          <p15:clr>
            <a:srgbClr val="A4A3A4"/>
          </p15:clr>
        </p15:guide>
        <p15:guide id="2" orient="horz" pos="6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68533" autoAdjust="0"/>
  </p:normalViewPr>
  <p:slideViewPr>
    <p:cSldViewPr snapToGrid="0">
      <p:cViewPr varScale="1">
        <p:scale>
          <a:sx n="60" d="100"/>
          <a:sy n="60" d="100"/>
        </p:scale>
        <p:origin x="1326" y="78"/>
      </p:cViewPr>
      <p:guideLst>
        <p:guide pos="551"/>
        <p:guide orient="horz" pos="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00FA3-52E8-4BE9-B2F4-D0D606A08D19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C6E1C-8B73-47AB-9D2E-2F91894C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9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1019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52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586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299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976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506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381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59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527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868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19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185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311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i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5576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i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i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i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630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203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162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15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18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75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83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069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b="0" dirty="0" smtClean="0"/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6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46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6E1C-8B73-47AB-9D2E-2F91894C6B1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29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32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22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844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31851" y="1900107"/>
            <a:ext cx="105156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cu bullet-</a:t>
            </a:r>
            <a:r>
              <a:rPr lang="en-US" dirty="0" err="1"/>
              <a:t>uri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3658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38200" y="2786315"/>
            <a:ext cx="51816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cu bullet-</a:t>
            </a:r>
            <a:r>
              <a:rPr lang="en-US" dirty="0" err="1"/>
              <a:t>uri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195993" y="2776666"/>
            <a:ext cx="51816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cu bullet-</a:t>
            </a:r>
            <a:r>
              <a:rPr lang="en-US" dirty="0" err="1"/>
              <a:t>uri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883159"/>
            <a:ext cx="105156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dirty="0" err="1"/>
              <a:t>Introduceți</a:t>
            </a:r>
            <a:r>
              <a:rPr lang="en-US" dirty="0"/>
              <a:t> </a:t>
            </a:r>
            <a:r>
              <a:rPr lang="en-US" dirty="0" err="1"/>
              <a:t>Subcapitol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457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38200" y="2786315"/>
            <a:ext cx="51816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</a:t>
            </a:r>
            <a:r>
              <a:rPr lang="en-US" dirty="0" err="1"/>
              <a:t>simplu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195993" y="2776666"/>
            <a:ext cx="51816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</a:t>
            </a:r>
            <a:r>
              <a:rPr lang="en-US" dirty="0" err="1"/>
              <a:t>simplu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883159"/>
            <a:ext cx="105156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dirty="0" err="1"/>
              <a:t>Introduceți</a:t>
            </a:r>
            <a:r>
              <a:rPr lang="en-US" dirty="0"/>
              <a:t> </a:t>
            </a:r>
            <a:r>
              <a:rPr lang="en-US" dirty="0" err="1"/>
              <a:t>Subcapitol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64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08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94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07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86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31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71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38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76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3C76E-CE74-4B93-97A3-F13559B47874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1675E-8A42-414E-B4B7-AB6E5849B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87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5" Type="http://schemas.openxmlformats.org/officeDocument/2006/relationships/image" Target="../media/image10.jpeg"/><Relationship Id="rId4" Type="http://schemas.openxmlformats.org/officeDocument/2006/relationships/image" Target="../media/image3.jp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3.jpg"/><Relationship Id="rId9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5" Type="http://schemas.openxmlformats.org/officeDocument/2006/relationships/image" Target="../media/image18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3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5" Type="http://schemas.openxmlformats.org/officeDocument/2006/relationships/image" Target="../media/image21.jpeg"/><Relationship Id="rId4" Type="http://schemas.openxmlformats.org/officeDocument/2006/relationships/image" Target="../media/image3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4" Type="http://schemas.openxmlformats.org/officeDocument/2006/relationships/image" Target="../media/image3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4" Type="http://schemas.openxmlformats.org/officeDocument/2006/relationships/image" Target="../media/image3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4" Type="http://schemas.openxmlformats.org/officeDocument/2006/relationships/image" Target="../media/image3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4" Type="http://schemas.openxmlformats.org/officeDocument/2006/relationships/image" Target="../media/image2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5" Type="http://schemas.openxmlformats.org/officeDocument/2006/relationships/image" Target="../media/image23.jpeg"/><Relationship Id="rId4" Type="http://schemas.openxmlformats.org/officeDocument/2006/relationships/image" Target="../media/image3.jp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4" Type="http://schemas.openxmlformats.org/officeDocument/2006/relationships/image" Target="../media/image2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5.jpe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8.jpe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5" Type="http://schemas.openxmlformats.org/officeDocument/2006/relationships/image" Target="../media/image9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429933" y="1384204"/>
            <a:ext cx="8239859" cy="35718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Tema</a:t>
            </a:r>
            <a:r>
              <a:rPr lang="en-US" b="1" dirty="0" smtClean="0"/>
              <a:t>: ”</a:t>
            </a:r>
            <a:r>
              <a:rPr lang="en-US" b="1" dirty="0" err="1" smtClean="0"/>
              <a:t>Bazele</a:t>
            </a:r>
            <a:r>
              <a:rPr lang="en-US" b="1" dirty="0" smtClean="0"/>
              <a:t> </a:t>
            </a:r>
            <a:r>
              <a:rPr lang="en-US" b="1" dirty="0" err="1"/>
              <a:t>programului</a:t>
            </a:r>
            <a:r>
              <a:rPr lang="en-US" b="1" dirty="0"/>
              <a:t> </a:t>
            </a:r>
            <a:r>
              <a:rPr lang="en-US" b="1" dirty="0" smtClean="0"/>
              <a:t>     Microsoft </a:t>
            </a:r>
            <a:r>
              <a:rPr lang="en-US" b="1" dirty="0"/>
              <a:t>Word for Windows”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9408" y="5092694"/>
            <a:ext cx="2822693" cy="117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504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3286" y="365125"/>
            <a:ext cx="8218714" cy="1006475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Selectarea</a:t>
            </a:r>
            <a:r>
              <a:rPr lang="en-US" sz="3600" b="1" dirty="0"/>
              <a:t> </a:t>
            </a:r>
            <a:r>
              <a:rPr lang="en-US" sz="3600" b="1" dirty="0" err="1"/>
              <a:t>unui</a:t>
            </a:r>
            <a:r>
              <a:rPr lang="en-US" sz="3600" b="1" dirty="0"/>
              <a:t> </a:t>
            </a:r>
            <a:r>
              <a:rPr lang="en-US" sz="3600" b="1" dirty="0" err="1"/>
              <a:t>caracter</a:t>
            </a:r>
            <a:r>
              <a:rPr lang="en-US" sz="3600" b="1" dirty="0"/>
              <a:t>, </a:t>
            </a:r>
            <a:r>
              <a:rPr lang="en-US" sz="3600" b="1" dirty="0" err="1"/>
              <a:t>cuvânt</a:t>
            </a:r>
            <a:r>
              <a:rPr lang="en-US" sz="3600" b="1" dirty="0"/>
              <a:t>, </a:t>
            </a:r>
            <a:r>
              <a:rPr lang="en-US" sz="3600" b="1" dirty="0" err="1"/>
              <a:t>paragraf</a:t>
            </a:r>
            <a:r>
              <a:rPr lang="en-US" sz="3600" b="1" dirty="0"/>
              <a:t>, </a:t>
            </a:r>
            <a:r>
              <a:rPr lang="en-US" sz="3600" b="1" dirty="0" err="1"/>
              <a:t>întregul</a:t>
            </a:r>
            <a:r>
              <a:rPr lang="en-US" sz="3600" b="1" dirty="0"/>
              <a:t> </a:t>
            </a:r>
            <a:r>
              <a:rPr lang="en-US" sz="3600" b="1" dirty="0" err="1"/>
              <a:t>corp</a:t>
            </a:r>
            <a:r>
              <a:rPr lang="en-US" sz="3600" b="1" dirty="0"/>
              <a:t> al </a:t>
            </a:r>
            <a:r>
              <a:rPr lang="en-US" sz="3600" b="1" dirty="0" err="1"/>
              <a:t>textului</a:t>
            </a:r>
            <a:r>
              <a:rPr lang="en-US" sz="3600" b="1" dirty="0"/>
              <a:t>. </a:t>
            </a:r>
            <a:r>
              <a:rPr lang="en-US" sz="3600" b="1" dirty="0" err="1"/>
              <a:t>Selectarea</a:t>
            </a:r>
            <a:r>
              <a:rPr lang="en-US" sz="3600" b="1" dirty="0"/>
              <a:t> </a:t>
            </a:r>
            <a:r>
              <a:rPr lang="en-US" sz="3600" b="1" dirty="0" err="1"/>
              <a:t>textului</a:t>
            </a:r>
            <a:r>
              <a:rPr lang="en-US" sz="3600" b="1" dirty="0"/>
              <a:t> </a:t>
            </a:r>
            <a:r>
              <a:rPr lang="en-US" sz="3600" b="1" dirty="0" smtClean="0"/>
              <a:t>consecutive.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48543"/>
            <a:ext cx="10515600" cy="4418920"/>
          </a:xfrm>
        </p:spPr>
        <p:txBody>
          <a:bodyPr>
            <a:normAutofit fontScale="62500" lnSpcReduction="20000"/>
          </a:bodyPr>
          <a:lstStyle/>
          <a:p>
            <a:r>
              <a:rPr lang="en-US" sz="4200" b="1" i="1" dirty="0" err="1"/>
              <a:t>G</a:t>
            </a:r>
            <a:r>
              <a:rPr lang="en-US" sz="4200" b="1" i="1" dirty="0" err="1" smtClean="0"/>
              <a:t>lisând</a:t>
            </a:r>
            <a:r>
              <a:rPr lang="en-US" sz="4200" dirty="0" smtClean="0"/>
              <a:t> </a:t>
            </a:r>
            <a:r>
              <a:rPr lang="en-US" sz="4200" i="1" dirty="0"/>
              <a:t>mouse</a:t>
            </a:r>
            <a:r>
              <a:rPr lang="en-US" sz="4200" dirty="0"/>
              <a:t>-</a:t>
            </a:r>
            <a:r>
              <a:rPr lang="en-US" sz="4200" dirty="0" err="1"/>
              <a:t>ul</a:t>
            </a:r>
            <a:r>
              <a:rPr lang="en-US" sz="4200" dirty="0"/>
              <a:t> cu </a:t>
            </a:r>
            <a:r>
              <a:rPr lang="en-US" sz="4200" dirty="0" err="1"/>
              <a:t>butonul</a:t>
            </a:r>
            <a:r>
              <a:rPr lang="en-US" sz="4200" dirty="0"/>
              <a:t> din </a:t>
            </a:r>
            <a:r>
              <a:rPr lang="en-US" sz="4200" dirty="0" err="1"/>
              <a:t>stânga</a:t>
            </a:r>
            <a:r>
              <a:rPr lang="en-US" sz="4200" dirty="0"/>
              <a:t> </a:t>
            </a:r>
            <a:r>
              <a:rPr lang="en-US" sz="4200" dirty="0" err="1"/>
              <a:t>apăsat</a:t>
            </a:r>
            <a:r>
              <a:rPr lang="en-US" sz="4200" dirty="0"/>
              <a:t> </a:t>
            </a:r>
            <a:r>
              <a:rPr lang="en-US" sz="4200" dirty="0" err="1"/>
              <a:t>până</a:t>
            </a:r>
            <a:r>
              <a:rPr lang="en-US" sz="4200" dirty="0"/>
              <a:t> la </a:t>
            </a:r>
            <a:r>
              <a:rPr lang="en-US" sz="4200" dirty="0" err="1"/>
              <a:t>cealaltă</a:t>
            </a:r>
            <a:r>
              <a:rPr lang="en-US" sz="4200" dirty="0"/>
              <a:t> </a:t>
            </a:r>
            <a:r>
              <a:rPr lang="en-US" sz="4200" dirty="0" err="1"/>
              <a:t>extremitate</a:t>
            </a:r>
            <a:r>
              <a:rPr lang="en-US" sz="4200" dirty="0"/>
              <a:t> a </a:t>
            </a:r>
            <a:r>
              <a:rPr lang="en-US" sz="4200" dirty="0" err="1"/>
              <a:t>textului</a:t>
            </a:r>
            <a:r>
              <a:rPr lang="en-US" sz="4200" dirty="0"/>
              <a:t>.</a:t>
            </a:r>
            <a:endParaRPr lang="en-GB" sz="4200" dirty="0"/>
          </a:p>
          <a:p>
            <a:r>
              <a:rPr lang="fr-FR" sz="4200" dirty="0" err="1"/>
              <a:t>În</a:t>
            </a:r>
            <a:r>
              <a:rPr lang="fr-FR" sz="4200" dirty="0"/>
              <a:t> </a:t>
            </a:r>
            <a:r>
              <a:rPr lang="fr-FR" sz="4200" dirty="0" err="1"/>
              <a:t>afara</a:t>
            </a:r>
            <a:r>
              <a:rPr lang="fr-FR" sz="4200" dirty="0"/>
              <a:t> </a:t>
            </a:r>
            <a:r>
              <a:rPr lang="fr-FR" sz="4200" dirty="0" err="1"/>
              <a:t>acestei</a:t>
            </a:r>
            <a:r>
              <a:rPr lang="fr-FR" sz="4200" dirty="0"/>
              <a:t> </a:t>
            </a:r>
            <a:r>
              <a:rPr lang="fr-FR" sz="4200" dirty="0" err="1"/>
              <a:t>modalităţi</a:t>
            </a:r>
            <a:r>
              <a:rPr lang="fr-FR" sz="4200" dirty="0"/>
              <a:t> de </a:t>
            </a:r>
            <a:r>
              <a:rPr lang="fr-FR" sz="4200" dirty="0" err="1"/>
              <a:t>selecţie</a:t>
            </a:r>
            <a:r>
              <a:rPr lang="fr-FR" sz="4200" dirty="0"/>
              <a:t> </a:t>
            </a:r>
            <a:r>
              <a:rPr lang="fr-FR" sz="4200" dirty="0" err="1"/>
              <a:t>există</a:t>
            </a:r>
            <a:r>
              <a:rPr lang="fr-FR" sz="4200" dirty="0"/>
              <a:t> </a:t>
            </a:r>
            <a:r>
              <a:rPr lang="fr-FR" sz="4200" dirty="0" err="1"/>
              <a:t>şi</a:t>
            </a:r>
            <a:r>
              <a:rPr lang="fr-FR" sz="4200" dirty="0"/>
              <a:t> variante mai rapide </a:t>
            </a:r>
            <a:r>
              <a:rPr lang="fr-FR" sz="4200" dirty="0" err="1"/>
              <a:t>dintre</a:t>
            </a:r>
            <a:r>
              <a:rPr lang="fr-FR" sz="4200" dirty="0"/>
              <a:t> care </a:t>
            </a:r>
            <a:r>
              <a:rPr lang="fr-FR" sz="4200" dirty="0" err="1"/>
              <a:t>amintim</a:t>
            </a:r>
            <a:r>
              <a:rPr lang="fr-FR" sz="4200" dirty="0"/>
              <a:t> </a:t>
            </a:r>
            <a:r>
              <a:rPr lang="fr-FR" sz="4200" dirty="0" err="1"/>
              <a:t>în</a:t>
            </a:r>
            <a:r>
              <a:rPr lang="fr-FR" sz="4200" dirty="0"/>
              <a:t> </a:t>
            </a:r>
            <a:r>
              <a:rPr lang="fr-FR" sz="4200" dirty="0" err="1"/>
              <a:t>continuare</a:t>
            </a:r>
            <a:r>
              <a:rPr lang="fr-FR" sz="4200" dirty="0"/>
              <a:t> </a:t>
            </a:r>
            <a:r>
              <a:rPr lang="fr-FR" sz="4200" dirty="0" err="1"/>
              <a:t>câteva</a:t>
            </a:r>
            <a:r>
              <a:rPr lang="fr-FR" sz="4200" dirty="0"/>
              <a:t>.</a:t>
            </a:r>
            <a:endParaRPr lang="en-GB" sz="4200" dirty="0"/>
          </a:p>
          <a:p>
            <a:pPr lvl="0"/>
            <a:r>
              <a:rPr lang="fr-FR" sz="4200" dirty="0"/>
              <a:t>Un </a:t>
            </a:r>
            <a:r>
              <a:rPr lang="fr-FR" sz="4200" dirty="0" err="1"/>
              <a:t>cuvânt</a:t>
            </a:r>
            <a:r>
              <a:rPr lang="fr-FR" sz="4200" dirty="0"/>
              <a:t> se </a:t>
            </a:r>
            <a:r>
              <a:rPr lang="fr-FR" sz="4200" dirty="0" err="1"/>
              <a:t>selectează</a:t>
            </a:r>
            <a:r>
              <a:rPr lang="fr-FR" sz="4200" dirty="0"/>
              <a:t> </a:t>
            </a:r>
            <a:r>
              <a:rPr lang="fr-FR" sz="4200" dirty="0" err="1"/>
              <a:t>dacă</a:t>
            </a:r>
            <a:r>
              <a:rPr lang="fr-FR" sz="4200" dirty="0"/>
              <a:t> se </a:t>
            </a:r>
            <a:r>
              <a:rPr lang="fr-FR" sz="4200" dirty="0" err="1"/>
              <a:t>execută</a:t>
            </a:r>
            <a:r>
              <a:rPr lang="fr-FR" sz="4200" dirty="0"/>
              <a:t> </a:t>
            </a:r>
            <a:r>
              <a:rPr lang="fr-FR" sz="4200" dirty="0" err="1"/>
              <a:t>dublu</a:t>
            </a:r>
            <a:r>
              <a:rPr lang="fr-FR" sz="4200" dirty="0"/>
              <a:t> clic </a:t>
            </a:r>
            <a:r>
              <a:rPr lang="fr-FR" sz="4200" dirty="0" err="1"/>
              <a:t>pe</a:t>
            </a:r>
            <a:r>
              <a:rPr lang="fr-FR" sz="4200" dirty="0"/>
              <a:t> </a:t>
            </a:r>
            <a:r>
              <a:rPr lang="fr-FR" sz="4200" dirty="0" err="1"/>
              <a:t>cuvântul</a:t>
            </a:r>
            <a:r>
              <a:rPr lang="fr-FR" sz="4200" dirty="0"/>
              <a:t> </a:t>
            </a:r>
            <a:r>
              <a:rPr lang="fr-FR" sz="4200" dirty="0" err="1"/>
              <a:t>respectiv</a:t>
            </a:r>
            <a:r>
              <a:rPr lang="fr-FR" sz="4200" dirty="0"/>
              <a:t>.</a:t>
            </a:r>
            <a:endParaRPr lang="en-GB" sz="4200" dirty="0"/>
          </a:p>
          <a:p>
            <a:pPr lvl="0"/>
            <a:r>
              <a:rPr lang="fr-FR" sz="4200" dirty="0" err="1"/>
              <a:t>Selectarea</a:t>
            </a:r>
            <a:r>
              <a:rPr lang="fr-FR" sz="4200" dirty="0"/>
              <a:t> </a:t>
            </a:r>
            <a:r>
              <a:rPr lang="fr-FR" sz="4200" dirty="0" err="1"/>
              <a:t>unui</a:t>
            </a:r>
            <a:r>
              <a:rPr lang="fr-FR" sz="4200" dirty="0"/>
              <a:t> </a:t>
            </a:r>
            <a:r>
              <a:rPr lang="fr-FR" sz="4200" dirty="0" err="1"/>
              <a:t>rând</a:t>
            </a:r>
            <a:r>
              <a:rPr lang="fr-FR" sz="4200" dirty="0"/>
              <a:t> se </a:t>
            </a:r>
            <a:r>
              <a:rPr lang="fr-FR" sz="4200" dirty="0" err="1"/>
              <a:t>realizează</a:t>
            </a:r>
            <a:r>
              <a:rPr lang="fr-FR" sz="4200" dirty="0"/>
              <a:t> </a:t>
            </a:r>
            <a:r>
              <a:rPr lang="fr-FR" sz="4200" dirty="0" err="1"/>
              <a:t>dând</a:t>
            </a:r>
            <a:r>
              <a:rPr lang="fr-FR" sz="4200" dirty="0"/>
              <a:t> clic la </a:t>
            </a:r>
            <a:r>
              <a:rPr lang="fr-FR" sz="4200" dirty="0" err="1"/>
              <a:t>marginea</a:t>
            </a:r>
            <a:r>
              <a:rPr lang="fr-FR" sz="4200" dirty="0"/>
              <a:t> </a:t>
            </a:r>
            <a:r>
              <a:rPr lang="fr-FR" sz="4200" dirty="0" err="1"/>
              <a:t>din</a:t>
            </a:r>
            <a:r>
              <a:rPr lang="fr-FR" sz="4200" dirty="0"/>
              <a:t> </a:t>
            </a:r>
            <a:r>
              <a:rPr lang="fr-FR" sz="4200" dirty="0" err="1"/>
              <a:t>stânga</a:t>
            </a:r>
            <a:r>
              <a:rPr lang="fr-FR" sz="4200" dirty="0"/>
              <a:t> a </a:t>
            </a:r>
            <a:r>
              <a:rPr lang="fr-FR" sz="4200" dirty="0" err="1"/>
              <a:t>rândului</a:t>
            </a:r>
            <a:r>
              <a:rPr lang="fr-FR" sz="4200" dirty="0"/>
              <a:t>, </a:t>
            </a:r>
            <a:r>
              <a:rPr lang="fr-FR" sz="4200" dirty="0" err="1"/>
              <a:t>în</a:t>
            </a:r>
            <a:r>
              <a:rPr lang="fr-FR" sz="4200" dirty="0"/>
              <a:t> zona </a:t>
            </a:r>
            <a:r>
              <a:rPr lang="fr-FR" sz="4200" dirty="0" err="1"/>
              <a:t>liberă</a:t>
            </a:r>
            <a:r>
              <a:rPr lang="fr-FR" sz="4200" dirty="0"/>
              <a:t> </a:t>
            </a:r>
            <a:r>
              <a:rPr lang="fr-FR" sz="4200" dirty="0" err="1"/>
              <a:t>din</a:t>
            </a:r>
            <a:r>
              <a:rPr lang="fr-FR" sz="4200" dirty="0"/>
              <a:t> </a:t>
            </a:r>
            <a:r>
              <a:rPr lang="fr-FR" sz="4200" dirty="0" err="1"/>
              <a:t>faţa</a:t>
            </a:r>
            <a:r>
              <a:rPr lang="fr-FR" sz="4200" dirty="0"/>
              <a:t> </a:t>
            </a:r>
            <a:r>
              <a:rPr lang="fr-FR" sz="4200" dirty="0" err="1"/>
              <a:t>acestuia</a:t>
            </a:r>
            <a:r>
              <a:rPr lang="fr-FR" sz="4200" dirty="0"/>
              <a:t>.</a:t>
            </a:r>
            <a:endParaRPr lang="en-GB" sz="4200" dirty="0"/>
          </a:p>
          <a:p>
            <a:pPr lvl="0"/>
            <a:r>
              <a:rPr lang="fr-FR" sz="4200" dirty="0"/>
              <a:t>Un </a:t>
            </a:r>
            <a:r>
              <a:rPr lang="fr-FR" sz="4200" dirty="0" err="1"/>
              <a:t>paragraf</a:t>
            </a:r>
            <a:r>
              <a:rPr lang="fr-FR" sz="4200" dirty="0"/>
              <a:t> se </a:t>
            </a:r>
            <a:r>
              <a:rPr lang="fr-FR" sz="4200" dirty="0" err="1"/>
              <a:t>poate</a:t>
            </a:r>
            <a:r>
              <a:rPr lang="fr-FR" sz="4200" dirty="0"/>
              <a:t> </a:t>
            </a:r>
            <a:r>
              <a:rPr lang="fr-FR" sz="4200" dirty="0" err="1"/>
              <a:t>selecta</a:t>
            </a:r>
            <a:r>
              <a:rPr lang="fr-FR" sz="4200" dirty="0"/>
              <a:t> </a:t>
            </a:r>
            <a:r>
              <a:rPr lang="fr-FR" sz="4200" dirty="0" err="1"/>
              <a:t>rapid</a:t>
            </a:r>
            <a:r>
              <a:rPr lang="fr-FR" sz="4200" dirty="0"/>
              <a:t> </a:t>
            </a:r>
            <a:r>
              <a:rPr lang="fr-FR" sz="4200" dirty="0" err="1"/>
              <a:t>executând</a:t>
            </a:r>
            <a:r>
              <a:rPr lang="fr-FR" sz="4200" dirty="0"/>
              <a:t> </a:t>
            </a:r>
            <a:r>
              <a:rPr lang="fr-FR" sz="4200" dirty="0" err="1"/>
              <a:t>trei</a:t>
            </a:r>
            <a:r>
              <a:rPr lang="fr-FR" sz="4200" dirty="0"/>
              <a:t> </a:t>
            </a:r>
            <a:r>
              <a:rPr lang="fr-FR" sz="4200" dirty="0" err="1"/>
              <a:t>clicuri</a:t>
            </a:r>
            <a:r>
              <a:rPr lang="fr-FR" sz="4200" dirty="0"/>
              <a:t> </a:t>
            </a:r>
            <a:r>
              <a:rPr lang="fr-FR" sz="4200" u="sng" dirty="0" err="1"/>
              <a:t>î</a:t>
            </a:r>
            <a:r>
              <a:rPr lang="fr-FR" sz="4200" dirty="0" err="1"/>
              <a:t>n</a:t>
            </a:r>
            <a:r>
              <a:rPr lang="fr-FR" sz="4200" dirty="0"/>
              <a:t> </a:t>
            </a:r>
            <a:r>
              <a:rPr lang="fr-FR" sz="4200" dirty="0" err="1"/>
              <a:t>interiorul</a:t>
            </a:r>
            <a:r>
              <a:rPr lang="fr-FR" sz="4200" dirty="0"/>
              <a:t> lui.</a:t>
            </a:r>
            <a:endParaRPr lang="en-GB" sz="4200" dirty="0"/>
          </a:p>
          <a:p>
            <a:pPr lvl="0"/>
            <a:r>
              <a:rPr lang="fr-FR" sz="4200" dirty="0" err="1"/>
              <a:t>Selectarea</a:t>
            </a:r>
            <a:r>
              <a:rPr lang="fr-FR" sz="4200" dirty="0"/>
              <a:t> </a:t>
            </a:r>
            <a:r>
              <a:rPr lang="fr-FR" sz="4200" dirty="0" err="1"/>
              <a:t>unui</a:t>
            </a:r>
            <a:r>
              <a:rPr lang="fr-FR" sz="4200" dirty="0"/>
              <a:t> </a:t>
            </a:r>
            <a:r>
              <a:rPr lang="fr-FR" sz="4200" dirty="0" err="1"/>
              <a:t>număr</a:t>
            </a:r>
            <a:r>
              <a:rPr lang="fr-FR" sz="4200" dirty="0"/>
              <a:t> de </a:t>
            </a:r>
            <a:r>
              <a:rPr lang="fr-FR" sz="4200" dirty="0" err="1"/>
              <a:t>rânduri</a:t>
            </a:r>
            <a:r>
              <a:rPr lang="fr-FR" sz="4200" dirty="0"/>
              <a:t> se face </a:t>
            </a:r>
            <a:r>
              <a:rPr lang="fr-FR" sz="4200" dirty="0" err="1"/>
              <a:t>astfel</a:t>
            </a:r>
            <a:r>
              <a:rPr lang="fr-FR" sz="4200" dirty="0"/>
              <a:t>: se </a:t>
            </a:r>
            <a:r>
              <a:rPr lang="fr-FR" sz="4200" dirty="0" err="1"/>
              <a:t>mută</a:t>
            </a:r>
            <a:r>
              <a:rPr lang="fr-FR" sz="4200" dirty="0"/>
              <a:t> </a:t>
            </a:r>
            <a:r>
              <a:rPr lang="fr-FR" sz="4200" dirty="0" err="1"/>
              <a:t>cursorul</a:t>
            </a:r>
            <a:r>
              <a:rPr lang="fr-FR" sz="4200" dirty="0"/>
              <a:t> </a:t>
            </a:r>
            <a:r>
              <a:rPr lang="fr-FR" sz="4200" i="1" dirty="0"/>
              <a:t>mouse</a:t>
            </a:r>
            <a:r>
              <a:rPr lang="fr-FR" sz="4200" dirty="0"/>
              <a:t>-</a:t>
            </a:r>
            <a:r>
              <a:rPr lang="fr-FR" sz="4200" dirty="0" err="1"/>
              <a:t>ului</a:t>
            </a:r>
            <a:r>
              <a:rPr lang="fr-FR" sz="4200" dirty="0"/>
              <a:t> </a:t>
            </a:r>
            <a:r>
              <a:rPr lang="fr-FR" sz="4200" dirty="0" err="1"/>
              <a:t>pe</a:t>
            </a:r>
            <a:r>
              <a:rPr lang="fr-FR" sz="4200" dirty="0"/>
              <a:t> </a:t>
            </a:r>
            <a:r>
              <a:rPr lang="fr-FR" sz="4200" dirty="0" err="1"/>
              <a:t>marginea</a:t>
            </a:r>
            <a:r>
              <a:rPr lang="fr-FR" sz="4200" dirty="0"/>
              <a:t> </a:t>
            </a:r>
            <a:r>
              <a:rPr lang="fr-FR" sz="4200" dirty="0" err="1"/>
              <a:t>din</a:t>
            </a:r>
            <a:r>
              <a:rPr lang="fr-FR" sz="4200" dirty="0"/>
              <a:t> </a:t>
            </a:r>
            <a:r>
              <a:rPr lang="fr-FR" sz="4200" dirty="0" err="1"/>
              <a:t>stânga</a:t>
            </a:r>
            <a:r>
              <a:rPr lang="fr-FR" sz="4200" dirty="0"/>
              <a:t> a </a:t>
            </a:r>
            <a:r>
              <a:rPr lang="fr-FR" sz="4200" dirty="0" err="1"/>
              <a:t>primului</a:t>
            </a:r>
            <a:r>
              <a:rPr lang="fr-FR" sz="4200" dirty="0"/>
              <a:t> </a:t>
            </a:r>
            <a:r>
              <a:rPr lang="fr-FR" sz="4200" dirty="0" err="1"/>
              <a:t>rând</a:t>
            </a:r>
            <a:r>
              <a:rPr lang="fr-FR" sz="4200" dirty="0"/>
              <a:t>, </a:t>
            </a:r>
            <a:r>
              <a:rPr lang="fr-FR" sz="4200" dirty="0" err="1"/>
              <a:t>în</a:t>
            </a:r>
            <a:r>
              <a:rPr lang="fr-FR" sz="4200" dirty="0"/>
              <a:t> </a:t>
            </a:r>
            <a:r>
              <a:rPr lang="fr-FR" sz="4200" dirty="0" err="1"/>
              <a:t>faţa</a:t>
            </a:r>
            <a:r>
              <a:rPr lang="fr-FR" sz="4200" dirty="0"/>
              <a:t> </a:t>
            </a:r>
            <a:r>
              <a:rPr lang="fr-FR" sz="4200" dirty="0" err="1"/>
              <a:t>acestuia</a:t>
            </a:r>
            <a:r>
              <a:rPr lang="fr-FR" sz="4200" dirty="0"/>
              <a:t> </a:t>
            </a:r>
            <a:r>
              <a:rPr lang="fr-FR" sz="4200" dirty="0" err="1"/>
              <a:t>şi</a:t>
            </a:r>
            <a:r>
              <a:rPr lang="fr-FR" sz="4200" dirty="0"/>
              <a:t> </a:t>
            </a:r>
            <a:r>
              <a:rPr lang="fr-FR" sz="4200" dirty="0" err="1"/>
              <a:t>cu</a:t>
            </a:r>
            <a:r>
              <a:rPr lang="fr-FR" sz="4200" dirty="0"/>
              <a:t> </a:t>
            </a:r>
            <a:r>
              <a:rPr lang="fr-FR" sz="4200" dirty="0" err="1"/>
              <a:t>butonul</a:t>
            </a:r>
            <a:r>
              <a:rPr lang="fr-FR" sz="4200" dirty="0"/>
              <a:t> </a:t>
            </a:r>
            <a:r>
              <a:rPr lang="fr-FR" sz="4200" dirty="0" err="1"/>
              <a:t>din</a:t>
            </a:r>
            <a:r>
              <a:rPr lang="fr-FR" sz="4200" dirty="0"/>
              <a:t> </a:t>
            </a:r>
            <a:r>
              <a:rPr lang="fr-FR" sz="4200" dirty="0" err="1"/>
              <a:t>stânga</a:t>
            </a:r>
            <a:r>
              <a:rPr lang="fr-FR" sz="4200" dirty="0"/>
              <a:t> </a:t>
            </a:r>
            <a:r>
              <a:rPr lang="fr-FR" sz="4200" dirty="0" err="1"/>
              <a:t>apăsat</a:t>
            </a:r>
            <a:r>
              <a:rPr lang="fr-FR" sz="4200" dirty="0"/>
              <a:t>, se </a:t>
            </a:r>
            <a:r>
              <a:rPr lang="fr-FR" sz="4200" dirty="0" err="1"/>
              <a:t>deplasează</a:t>
            </a:r>
            <a:r>
              <a:rPr lang="fr-FR" sz="4200" dirty="0"/>
              <a:t> mouse-</a:t>
            </a:r>
            <a:r>
              <a:rPr lang="fr-FR" sz="4200" dirty="0" err="1"/>
              <a:t>ul</a:t>
            </a:r>
            <a:r>
              <a:rPr lang="fr-FR" sz="4200" dirty="0"/>
              <a:t> </a:t>
            </a:r>
            <a:r>
              <a:rPr lang="fr-FR" sz="4200" dirty="0" err="1"/>
              <a:t>până</a:t>
            </a:r>
            <a:r>
              <a:rPr lang="fr-FR" sz="4200" dirty="0"/>
              <a:t> se </a:t>
            </a:r>
            <a:r>
              <a:rPr lang="fr-FR" sz="4200" dirty="0" err="1"/>
              <a:t>obţine</a:t>
            </a:r>
            <a:r>
              <a:rPr lang="fr-FR" sz="4200" dirty="0"/>
              <a:t> </a:t>
            </a:r>
            <a:r>
              <a:rPr lang="fr-FR" sz="4200" dirty="0" err="1"/>
              <a:t>selecţia</a:t>
            </a:r>
            <a:r>
              <a:rPr lang="fr-FR" sz="4200" dirty="0"/>
              <a:t> </a:t>
            </a:r>
            <a:r>
              <a:rPr lang="fr-FR" sz="4200" dirty="0" err="1"/>
              <a:t>dorită</a:t>
            </a:r>
            <a:r>
              <a:rPr lang="fr-FR" sz="4200" dirty="0"/>
              <a:t>.</a:t>
            </a:r>
            <a:endParaRPr lang="en-GB" sz="4200" dirty="0"/>
          </a:p>
          <a:p>
            <a:pPr lvl="0"/>
            <a:r>
              <a:rPr lang="fr-FR" sz="4200" dirty="0" err="1"/>
              <a:t>A</a:t>
            </a:r>
            <a:r>
              <a:rPr lang="fr-FR" sz="4200" dirty="0" err="1" smtClean="0"/>
              <a:t>păsând</a:t>
            </a:r>
            <a:r>
              <a:rPr lang="fr-FR" sz="4200" dirty="0" smtClean="0"/>
              <a:t> </a:t>
            </a:r>
            <a:r>
              <a:rPr lang="fr-FR" sz="4200" dirty="0"/>
              <a:t>tasta </a:t>
            </a:r>
            <a:r>
              <a:rPr lang="fr-FR" sz="4200" b="1" i="1" dirty="0"/>
              <a:t>Shift</a:t>
            </a:r>
            <a:r>
              <a:rPr lang="fr-FR" sz="4200" dirty="0"/>
              <a:t> </a:t>
            </a:r>
            <a:r>
              <a:rPr lang="fr-FR" sz="4200" dirty="0" err="1"/>
              <a:t>împreună</a:t>
            </a:r>
            <a:r>
              <a:rPr lang="fr-FR" sz="4200" dirty="0"/>
              <a:t> </a:t>
            </a:r>
            <a:r>
              <a:rPr lang="fr-FR" sz="4200" dirty="0" err="1"/>
              <a:t>cu</a:t>
            </a:r>
            <a:r>
              <a:rPr lang="fr-FR" sz="4200" dirty="0"/>
              <a:t> </a:t>
            </a:r>
            <a:r>
              <a:rPr lang="fr-FR" sz="4200" dirty="0" err="1"/>
              <a:t>tastele</a:t>
            </a:r>
            <a:r>
              <a:rPr lang="fr-FR" sz="4200" dirty="0"/>
              <a:t> </a:t>
            </a:r>
            <a:r>
              <a:rPr lang="fr-FR" sz="4200" dirty="0" err="1"/>
              <a:t>cu</a:t>
            </a:r>
            <a:r>
              <a:rPr lang="fr-FR" sz="4200" dirty="0"/>
              <a:t> </a:t>
            </a:r>
            <a:r>
              <a:rPr lang="fr-FR" sz="4200" dirty="0" err="1"/>
              <a:t>săgeţi</a:t>
            </a:r>
            <a:r>
              <a:rPr lang="fr-FR" sz="4200" dirty="0"/>
              <a:t>.</a:t>
            </a:r>
            <a:endParaRPr lang="en-GB" sz="4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311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1886" y="365125"/>
            <a:ext cx="7151914" cy="701675"/>
          </a:xfrm>
        </p:spPr>
        <p:txBody>
          <a:bodyPr>
            <a:noAutofit/>
          </a:bodyPr>
          <a:lstStyle/>
          <a:p>
            <a:r>
              <a:rPr lang="fr-FR" sz="3200" b="1" dirty="0"/>
              <a:t>Alte </a:t>
            </a:r>
            <a:r>
              <a:rPr lang="fr-FR" sz="3200" b="1" dirty="0" err="1"/>
              <a:t>modalităţi</a:t>
            </a:r>
            <a:r>
              <a:rPr lang="fr-FR" sz="3200" b="1" dirty="0"/>
              <a:t> de </a:t>
            </a:r>
            <a:r>
              <a:rPr lang="fr-FR" sz="3200" b="1" dirty="0" err="1"/>
              <a:t>selectare</a:t>
            </a:r>
            <a:r>
              <a:rPr lang="fr-FR" sz="3200" b="1" dirty="0"/>
              <a:t> a </a:t>
            </a:r>
            <a:r>
              <a:rPr lang="fr-FR" sz="3200" b="1" dirty="0" err="1"/>
              <a:t>textului</a:t>
            </a:r>
            <a:r>
              <a:rPr lang="fr-FR" sz="3200" b="1" dirty="0"/>
              <a:t> </a:t>
            </a:r>
            <a:r>
              <a:rPr lang="fr-FR" sz="3200" b="1" dirty="0" err="1"/>
              <a:t>sunt</a:t>
            </a:r>
            <a:r>
              <a:rPr lang="fr-FR" sz="3200" b="1" dirty="0"/>
              <a:t> </a:t>
            </a:r>
            <a:r>
              <a:rPr lang="fr-FR" sz="3200" b="1" dirty="0" err="1"/>
              <a:t>prezentate</a:t>
            </a:r>
            <a:r>
              <a:rPr lang="fr-FR" sz="3200" b="1" dirty="0"/>
              <a:t> </a:t>
            </a:r>
            <a:r>
              <a:rPr lang="fr-FR" sz="3200" b="1" dirty="0" err="1"/>
              <a:t>în</a:t>
            </a:r>
            <a:r>
              <a:rPr lang="fr-FR" sz="3200" b="1" dirty="0"/>
              <a:t> </a:t>
            </a:r>
            <a:r>
              <a:rPr lang="fr-FR" sz="3200" b="1" dirty="0" err="1"/>
              <a:t>tabelul</a:t>
            </a:r>
            <a:r>
              <a:rPr lang="fr-FR" sz="3200" b="1" dirty="0"/>
              <a:t> </a:t>
            </a:r>
            <a:r>
              <a:rPr lang="fr-FR" sz="3200" b="1" dirty="0" err="1"/>
              <a:t>următor</a:t>
            </a:r>
            <a:r>
              <a:rPr lang="fr-FR" sz="3200" b="1" dirty="0"/>
              <a:t>:</a:t>
            </a:r>
            <a:endParaRPr lang="en-GB" sz="32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466155"/>
              </p:ext>
            </p:extLst>
          </p:nvPr>
        </p:nvGraphicFramePr>
        <p:xfrm>
          <a:off x="838200" y="1490819"/>
          <a:ext cx="10515600" cy="514946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257800">
                  <a:extLst>
                    <a:ext uri="{9D8B030D-6E8A-4147-A177-3AD203B41FA5}">
                      <a16:colId xmlns="" xmlns:a16="http://schemas.microsoft.com/office/drawing/2014/main" val="1363612552"/>
                    </a:ext>
                  </a:extLst>
                </a:gridCol>
                <a:gridCol w="5257800">
                  <a:extLst>
                    <a:ext uri="{9D8B030D-6E8A-4147-A177-3AD203B41FA5}">
                      <a16:colId xmlns="" xmlns:a16="http://schemas.microsoft.com/office/drawing/2014/main" val="4010435015"/>
                    </a:ext>
                  </a:extLst>
                </a:gridCol>
              </a:tblGrid>
              <a:tr h="828324">
                <a:tc>
                  <a:txBody>
                    <a:bodyPr/>
                    <a:lstStyle/>
                    <a:p>
                      <a:pPr marL="203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b="1" dirty="0" err="1">
                          <a:effectLst/>
                        </a:rPr>
                        <a:t>Apăsaţi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r>
                        <a:rPr lang="fr-FR" sz="2400" b="1" dirty="0" err="1">
                          <a:effectLst/>
                        </a:rPr>
                        <a:t>această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r>
                        <a:rPr lang="fr-FR" sz="2400" b="1" dirty="0" err="1">
                          <a:effectLst/>
                        </a:rPr>
                        <a:t>tastă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r>
                        <a:rPr lang="fr-FR" sz="2400" b="1" dirty="0" err="1">
                          <a:effectLst/>
                        </a:rPr>
                        <a:t>sau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r>
                        <a:rPr lang="fr-FR" sz="2400" b="1" dirty="0" err="1">
                          <a:effectLst/>
                        </a:rPr>
                        <a:t>combinaţie</a:t>
                      </a:r>
                      <a:r>
                        <a:rPr lang="fr-FR" sz="2400" b="1" dirty="0">
                          <a:effectLst/>
                        </a:rPr>
                        <a:t> de taste</a:t>
                      </a:r>
                      <a:endParaRPr lang="en-GB" sz="24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9271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</a:rPr>
                        <a:t>Pentru</a:t>
                      </a:r>
                      <a:r>
                        <a:rPr lang="en-US" sz="2400" b="1" dirty="0">
                          <a:effectLst/>
                        </a:rPr>
                        <a:t> a </a:t>
                      </a:r>
                      <a:r>
                        <a:rPr lang="en-US" sz="2400" b="1" dirty="0" err="1">
                          <a:effectLst/>
                        </a:rPr>
                        <a:t>extinde</a:t>
                      </a:r>
                      <a:r>
                        <a:rPr lang="en-US" sz="2400" b="1" dirty="0">
                          <a:effectLst/>
                        </a:rPr>
                        <a:t> </a:t>
                      </a:r>
                      <a:r>
                        <a:rPr lang="en-US" sz="2400" b="1" dirty="0" err="1">
                          <a:effectLst/>
                        </a:rPr>
                        <a:t>selecţia</a:t>
                      </a:r>
                      <a:endParaRPr lang="en-GB" sz="24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267936272"/>
                  </a:ext>
                </a:extLst>
              </a:tr>
              <a:tr h="439808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Shift+←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Peste caracterul anterior</a:t>
                      </a:r>
                      <a:endParaRPr lang="en-GB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3578689485"/>
                  </a:ext>
                </a:extLst>
              </a:tr>
              <a:tr h="439808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Shift+→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Peste caracterul următor</a:t>
                      </a:r>
                      <a:endParaRPr lang="en-GB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392892798"/>
                  </a:ext>
                </a:extLst>
              </a:tr>
              <a:tr h="439808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Shift+↑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>
                          <a:effectLst/>
                        </a:rPr>
                        <a:t>Pe rândul de mai sus</a:t>
                      </a:r>
                      <a:endParaRPr lang="en-GB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3102510691"/>
                  </a:ext>
                </a:extLst>
              </a:tr>
              <a:tr h="439808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Shift+↓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 err="1">
                          <a:effectLst/>
                        </a:rPr>
                        <a:t>Pe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rândul</a:t>
                      </a:r>
                      <a:r>
                        <a:rPr lang="fr-FR" sz="2400" dirty="0">
                          <a:effectLst/>
                        </a:rPr>
                        <a:t> de mai </a:t>
                      </a:r>
                      <a:r>
                        <a:rPr lang="fr-FR" sz="2400" dirty="0" err="1">
                          <a:effectLst/>
                        </a:rPr>
                        <a:t>jos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654477591"/>
                  </a:ext>
                </a:extLst>
              </a:tr>
              <a:tr h="1242487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Shift+Ctrl</a:t>
                      </a:r>
                      <a:r>
                        <a:rPr lang="en-US" sz="2400" dirty="0">
                          <a:effectLst/>
                        </a:rPr>
                        <a:t>+←</a:t>
                      </a:r>
                      <a:endParaRPr lang="en-GB" sz="2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 err="1">
                          <a:effectLst/>
                        </a:rPr>
                        <a:t>Până</a:t>
                      </a:r>
                      <a:r>
                        <a:rPr lang="fr-FR" sz="2400" dirty="0">
                          <a:effectLst/>
                        </a:rPr>
                        <a:t> la </a:t>
                      </a:r>
                      <a:r>
                        <a:rPr lang="fr-FR" sz="2400" dirty="0" err="1">
                          <a:effectLst/>
                        </a:rPr>
                        <a:t>începutul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cuvântului</a:t>
                      </a:r>
                      <a:r>
                        <a:rPr lang="fr-FR" sz="2400" dirty="0">
                          <a:effectLst/>
                        </a:rPr>
                        <a:t> curent (</a:t>
                      </a:r>
                      <a:r>
                        <a:rPr lang="fr-FR" sz="2400" dirty="0" err="1">
                          <a:effectLst/>
                        </a:rPr>
                        <a:t>sau</a:t>
                      </a:r>
                      <a:r>
                        <a:rPr lang="fr-FR" sz="2400" dirty="0">
                          <a:effectLst/>
                        </a:rPr>
                        <a:t> al </a:t>
                      </a:r>
                      <a:r>
                        <a:rPr lang="fr-FR" sz="2400" dirty="0" err="1">
                          <a:effectLst/>
                        </a:rPr>
                        <a:t>cuvântuluianterior</a:t>
                      </a:r>
                      <a:r>
                        <a:rPr lang="fr-FR" sz="2400" dirty="0">
                          <a:effectLst/>
                        </a:rPr>
                        <a:t>, </a:t>
                      </a:r>
                      <a:r>
                        <a:rPr lang="fr-FR" sz="2400" dirty="0" err="1">
                          <a:effectLst/>
                        </a:rPr>
                        <a:t>dacă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sunteţi</a:t>
                      </a:r>
                      <a:r>
                        <a:rPr lang="fr-FR" sz="2400" dirty="0">
                          <a:effectLst/>
                        </a:rPr>
                        <a:t> la </a:t>
                      </a:r>
                      <a:r>
                        <a:rPr lang="fr-FR" sz="2400" dirty="0" err="1">
                          <a:effectLst/>
                        </a:rPr>
                        <a:t>începutul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unui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cuvânt</a:t>
                      </a:r>
                      <a:r>
                        <a:rPr lang="fr-FR" sz="2400" dirty="0">
                          <a:effectLst/>
                        </a:rPr>
                        <a:t>)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564634640"/>
                  </a:ext>
                </a:extLst>
              </a:tr>
              <a:tr h="439808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Shift+Ctrl</a:t>
                      </a:r>
                      <a:r>
                        <a:rPr lang="en-US" sz="2400" dirty="0">
                          <a:effectLst/>
                        </a:rPr>
                        <a:t>+→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Până</a:t>
                      </a:r>
                      <a:r>
                        <a:rPr lang="en-US" sz="2400" dirty="0">
                          <a:effectLst/>
                        </a:rPr>
                        <a:t> la </a:t>
                      </a:r>
                      <a:r>
                        <a:rPr lang="en-US" sz="2400" dirty="0" err="1">
                          <a:effectLst/>
                        </a:rPr>
                        <a:t>începutul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cuvântului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următor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858601731"/>
                  </a:ext>
                </a:extLst>
              </a:tr>
              <a:tr h="439808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Shift+Home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Până</a:t>
                      </a:r>
                      <a:r>
                        <a:rPr lang="en-US" sz="2400" dirty="0">
                          <a:effectLst/>
                        </a:rPr>
                        <a:t> la </a:t>
                      </a:r>
                      <a:r>
                        <a:rPr lang="en-US" sz="2400" dirty="0" err="1">
                          <a:effectLst/>
                        </a:rPr>
                        <a:t>începutul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rândului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267344518"/>
                  </a:ext>
                </a:extLst>
              </a:tr>
              <a:tr h="439808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Shift+End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Până</a:t>
                      </a:r>
                      <a:r>
                        <a:rPr lang="en-US" sz="2400" dirty="0">
                          <a:effectLst/>
                        </a:rPr>
                        <a:t> la </a:t>
                      </a:r>
                      <a:r>
                        <a:rPr lang="en-US" sz="2400" dirty="0" err="1">
                          <a:effectLst/>
                        </a:rPr>
                        <a:t>capătul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rândului</a:t>
                      </a:r>
                      <a:endParaRPr lang="en-GB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590020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5003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0" y="523875"/>
            <a:ext cx="6259285" cy="492125"/>
          </a:xfrm>
        </p:spPr>
        <p:txBody>
          <a:bodyPr>
            <a:noAutofit/>
          </a:bodyPr>
          <a:lstStyle/>
          <a:p>
            <a:r>
              <a:rPr lang="fr-FR" sz="3200" b="1" dirty="0" err="1"/>
              <a:t>Deplasarea</a:t>
            </a:r>
            <a:r>
              <a:rPr lang="fr-FR" sz="3200" b="1" dirty="0"/>
              <a:t> </a:t>
            </a:r>
            <a:r>
              <a:rPr lang="fr-FR" sz="3200" b="1" dirty="0" err="1"/>
              <a:t>punctului</a:t>
            </a:r>
            <a:r>
              <a:rPr lang="fr-FR" sz="3200" b="1" dirty="0"/>
              <a:t> de </a:t>
            </a:r>
            <a:r>
              <a:rPr lang="fr-FR" sz="3200" b="1" dirty="0" err="1"/>
              <a:t>inserţie</a:t>
            </a:r>
            <a:r>
              <a:rPr lang="fr-FR" sz="3200" b="1" dirty="0" smtClean="0"/>
              <a:t>/</a:t>
            </a:r>
            <a:br>
              <a:rPr lang="fr-FR" sz="3200" b="1" dirty="0" smtClean="0"/>
            </a:br>
            <a:r>
              <a:rPr lang="fr-FR" sz="3200" b="1" dirty="0" err="1" smtClean="0"/>
              <a:t>inserare</a:t>
            </a:r>
            <a:r>
              <a:rPr lang="fr-FR" sz="3200" b="1" dirty="0" smtClean="0"/>
              <a:t> </a:t>
            </a:r>
            <a:r>
              <a:rPr lang="fr-FR" sz="3200" b="1" dirty="0" err="1"/>
              <a:t>cu</a:t>
            </a:r>
            <a:r>
              <a:rPr lang="fr-FR" sz="3200" b="1" dirty="0"/>
              <a:t> </a:t>
            </a:r>
            <a:r>
              <a:rPr lang="fr-FR" sz="3200" b="1" dirty="0" err="1"/>
              <a:t>ajutorul</a:t>
            </a:r>
            <a:r>
              <a:rPr lang="fr-FR" sz="3200" b="1" dirty="0"/>
              <a:t> </a:t>
            </a:r>
            <a:r>
              <a:rPr lang="fr-FR" sz="3200" b="1" dirty="0" err="1"/>
              <a:t>tastaturii</a:t>
            </a:r>
            <a:endParaRPr lang="en-GB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5718593"/>
              </p:ext>
            </p:extLst>
          </p:nvPr>
        </p:nvGraphicFramePr>
        <p:xfrm>
          <a:off x="838200" y="1513114"/>
          <a:ext cx="9868088" cy="510820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584387">
                  <a:extLst>
                    <a:ext uri="{9D8B030D-6E8A-4147-A177-3AD203B41FA5}">
                      <a16:colId xmlns="" xmlns:a16="http://schemas.microsoft.com/office/drawing/2014/main" val="489615510"/>
                    </a:ext>
                  </a:extLst>
                </a:gridCol>
                <a:gridCol w="5283701">
                  <a:extLst>
                    <a:ext uri="{9D8B030D-6E8A-4147-A177-3AD203B41FA5}">
                      <a16:colId xmlns="" xmlns:a16="http://schemas.microsoft.com/office/drawing/2014/main" val="2096245792"/>
                    </a:ext>
                  </a:extLst>
                </a:gridCol>
              </a:tblGrid>
              <a:tr h="517876">
                <a:tc>
                  <a:txBody>
                    <a:bodyPr/>
                    <a:lstStyle/>
                    <a:p>
                      <a:pPr>
                        <a:lnSpc>
                          <a:spcPts val="124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b="1" dirty="0" err="1">
                          <a:effectLst/>
                        </a:rPr>
                        <a:t>Tastă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r>
                        <a:rPr lang="fr-FR" sz="2400" b="1" dirty="0" err="1">
                          <a:effectLst/>
                        </a:rPr>
                        <a:t>sau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r>
                        <a:rPr lang="fr-FR" sz="2400" b="1" dirty="0" err="1">
                          <a:effectLst/>
                        </a:rPr>
                        <a:t>combinaţie</a:t>
                      </a:r>
                      <a:r>
                        <a:rPr lang="fr-FR" sz="2400" b="1" dirty="0">
                          <a:effectLst/>
                        </a:rPr>
                        <a:t> de taste</a:t>
                      </a:r>
                      <a:endParaRPr lang="en-GB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0">
                        <a:lnSpc>
                          <a:spcPts val="1240"/>
                        </a:lnSpc>
                        <a:spcAft>
                          <a:spcPts val="800"/>
                        </a:spcAft>
                      </a:pPr>
                      <a:r>
                        <a:rPr lang="fr-FR" sz="2400" b="1" dirty="0" err="1">
                          <a:effectLst/>
                        </a:rPr>
                        <a:t>Punctul</a:t>
                      </a:r>
                      <a:r>
                        <a:rPr lang="fr-FR" sz="2400" b="1" dirty="0">
                          <a:effectLst/>
                        </a:rPr>
                        <a:t> de </a:t>
                      </a:r>
                      <a:r>
                        <a:rPr lang="fr-FR" sz="2400" b="1" dirty="0" err="1">
                          <a:effectLst/>
                        </a:rPr>
                        <a:t>inserţie</a:t>
                      </a:r>
                      <a:r>
                        <a:rPr lang="fr-FR" sz="2400" b="1" dirty="0">
                          <a:effectLst/>
                        </a:rPr>
                        <a:t> se </a:t>
                      </a:r>
                      <a:r>
                        <a:rPr lang="fr-FR" sz="2400" b="1" dirty="0" err="1">
                          <a:effectLst/>
                        </a:rPr>
                        <a:t>mută</a:t>
                      </a:r>
                      <a:r>
                        <a:rPr lang="fr-FR" sz="2400" dirty="0">
                          <a:effectLst/>
                        </a:rPr>
                        <a:t>:</a:t>
                      </a:r>
                      <a:endParaRPr lang="en-GB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440708429"/>
                  </a:ext>
                </a:extLst>
              </a:tr>
              <a:tr h="45903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←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Înaintea caracterului anterior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167437313"/>
                  </a:ext>
                </a:extLst>
              </a:tr>
              <a:tr h="45903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→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După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următorul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caracter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634022647"/>
                  </a:ext>
                </a:extLst>
              </a:tr>
              <a:tr h="459033">
                <a:tc>
                  <a:txBody>
                    <a:bodyPr/>
                    <a:lstStyle/>
                    <a:p>
                      <a:pPr marL="1143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↑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Un rând mai sus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181761881"/>
                  </a:ext>
                </a:extLst>
              </a:tr>
              <a:tr h="459033">
                <a:tc>
                  <a:txBody>
                    <a:bodyPr/>
                    <a:lstStyle/>
                    <a:p>
                      <a:pPr marL="1143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↓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Un rând mai jos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965665921"/>
                  </a:ext>
                </a:extLst>
              </a:tr>
              <a:tr h="45903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Ctrl+ ←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Înapoi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câte</a:t>
                      </a:r>
                      <a:r>
                        <a:rPr lang="en-US" sz="2400" dirty="0">
                          <a:effectLst/>
                        </a:rPr>
                        <a:t> un </a:t>
                      </a:r>
                      <a:r>
                        <a:rPr lang="en-US" sz="2400" dirty="0" err="1">
                          <a:effectLst/>
                        </a:rPr>
                        <a:t>cuvânt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803440793"/>
                  </a:ext>
                </a:extLst>
              </a:tr>
              <a:tr h="45903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Ctrl+ →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Înainte câte un cuvânt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869957460"/>
                  </a:ext>
                </a:extLst>
              </a:tr>
              <a:tr h="45903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Home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La începutul rândului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012415686"/>
                  </a:ext>
                </a:extLst>
              </a:tr>
              <a:tr h="45903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End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La sfârşitul rândului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4165801851"/>
                  </a:ext>
                </a:extLst>
              </a:tr>
              <a:tr h="45903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Ctrl+Home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La începutul documentului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016378446"/>
                  </a:ext>
                </a:extLst>
              </a:tr>
              <a:tr h="45903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Ctrl+End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La </a:t>
                      </a:r>
                      <a:r>
                        <a:rPr lang="en-US" sz="2400" dirty="0" err="1">
                          <a:effectLst/>
                        </a:rPr>
                        <a:t>sfârşitul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documentului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927598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365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4286" y="365125"/>
            <a:ext cx="6999514" cy="835025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Copierea</a:t>
            </a:r>
            <a:r>
              <a:rPr lang="en-US" sz="3600" b="1" dirty="0"/>
              <a:t> </a:t>
            </a:r>
            <a:r>
              <a:rPr lang="en-US" sz="3600" b="1" dirty="0" err="1"/>
              <a:t>textului</a:t>
            </a:r>
            <a:r>
              <a:rPr lang="en-US" sz="3600" b="1" dirty="0"/>
              <a:t> </a:t>
            </a:r>
            <a:r>
              <a:rPr lang="en-US" sz="3600" b="1" dirty="0" err="1"/>
              <a:t>în</a:t>
            </a:r>
            <a:r>
              <a:rPr lang="en-US" sz="3600" b="1" dirty="0"/>
              <a:t> </a:t>
            </a:r>
            <a:r>
              <a:rPr lang="en-US" sz="3600" b="1" dirty="0" err="1"/>
              <a:t>acelaşi</a:t>
            </a:r>
            <a:r>
              <a:rPr lang="en-US" sz="3600" b="1" dirty="0"/>
              <a:t> document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6722"/>
            <a:ext cx="10515600" cy="4976813"/>
          </a:xfrm>
        </p:spPr>
        <p:txBody>
          <a:bodyPr/>
          <a:lstStyle/>
          <a:p>
            <a:r>
              <a:rPr lang="fr-FR" dirty="0"/>
              <a:t>Se </a:t>
            </a:r>
            <a:r>
              <a:rPr lang="fr-FR" dirty="0" err="1"/>
              <a:t>selectează</a:t>
            </a:r>
            <a:r>
              <a:rPr lang="fr-FR" dirty="0"/>
              <a:t> </a:t>
            </a:r>
            <a:r>
              <a:rPr lang="fr-FR" dirty="0" err="1"/>
              <a:t>textul</a:t>
            </a:r>
            <a:r>
              <a:rPr lang="fr-FR" dirty="0"/>
              <a:t> </a:t>
            </a:r>
            <a:r>
              <a:rPr lang="fr-FR" dirty="0" err="1"/>
              <a:t>dorit</a:t>
            </a:r>
            <a:r>
              <a:rPr lang="fr-FR" dirty="0"/>
              <a:t> (</a:t>
            </a:r>
            <a:r>
              <a:rPr lang="fr-FR" dirty="0" err="1"/>
              <a:t>sursă</a:t>
            </a:r>
            <a:r>
              <a:rPr lang="fr-FR" dirty="0"/>
              <a:t>).</a:t>
            </a:r>
            <a:br>
              <a:rPr lang="fr-FR" dirty="0"/>
            </a:br>
            <a:endParaRPr lang="en-GB" dirty="0"/>
          </a:p>
          <a:p>
            <a:r>
              <a:rPr lang="fr-FR" dirty="0"/>
              <a:t>Se </a:t>
            </a:r>
            <a:r>
              <a:rPr lang="fr-FR" dirty="0" err="1"/>
              <a:t>alege</a:t>
            </a:r>
            <a:r>
              <a:rPr lang="fr-FR" dirty="0"/>
              <a:t> </a:t>
            </a:r>
            <a:r>
              <a:rPr lang="fr-FR" b="1" i="1" dirty="0" err="1"/>
              <a:t>Copiere</a:t>
            </a:r>
            <a:r>
              <a:rPr lang="fr-FR" dirty="0"/>
              <a:t> </a:t>
            </a:r>
            <a:r>
              <a:rPr lang="fr-FR" dirty="0" err="1"/>
              <a:t>din</a:t>
            </a:r>
            <a:r>
              <a:rPr lang="fr-FR" dirty="0"/>
              <a:t> </a:t>
            </a:r>
            <a:r>
              <a:rPr lang="fr-FR" dirty="0" err="1"/>
              <a:t>meniul</a:t>
            </a:r>
            <a:r>
              <a:rPr lang="fr-FR" dirty="0"/>
              <a:t> </a:t>
            </a:r>
            <a:r>
              <a:rPr lang="fr-FR" i="1" dirty="0" err="1"/>
              <a:t>Pornire</a:t>
            </a:r>
            <a:r>
              <a:rPr lang="fr-FR" dirty="0"/>
              <a:t> </a:t>
            </a:r>
            <a:r>
              <a:rPr lang="fr-FR" dirty="0" err="1"/>
              <a:t>sau</a:t>
            </a:r>
            <a:r>
              <a:rPr lang="fr-FR" dirty="0"/>
              <a:t> se </a:t>
            </a:r>
            <a:r>
              <a:rPr lang="fr-FR" dirty="0" err="1"/>
              <a:t>apasă</a:t>
            </a:r>
            <a:r>
              <a:rPr lang="fr-FR" dirty="0"/>
              <a:t> </a:t>
            </a:r>
            <a:r>
              <a:rPr lang="fr-FR" dirty="0" err="1"/>
              <a:t>combinaţia</a:t>
            </a:r>
            <a:r>
              <a:rPr lang="fr-FR" dirty="0"/>
              <a:t> de taste </a:t>
            </a:r>
            <a:r>
              <a:rPr lang="fr-FR" b="1" i="1" dirty="0"/>
              <a:t>Ctrl + C</a:t>
            </a:r>
            <a:r>
              <a:rPr lang="fr-FR" dirty="0"/>
              <a:t>.</a:t>
            </a:r>
            <a:br>
              <a:rPr lang="fr-FR" dirty="0"/>
            </a:br>
            <a:endParaRPr lang="en-GB" dirty="0"/>
          </a:p>
          <a:p>
            <a:r>
              <a:rPr lang="fr-FR" dirty="0"/>
              <a:t>Se </a:t>
            </a:r>
            <a:r>
              <a:rPr lang="fr-FR" dirty="0" err="1"/>
              <a:t>plasează</a:t>
            </a:r>
            <a:r>
              <a:rPr lang="fr-FR" dirty="0"/>
              <a:t> </a:t>
            </a:r>
            <a:r>
              <a:rPr lang="fr-FR" dirty="0" err="1"/>
              <a:t>cursorul</a:t>
            </a:r>
            <a:r>
              <a:rPr lang="fr-FR" dirty="0"/>
              <a:t> de </a:t>
            </a:r>
            <a:r>
              <a:rPr lang="fr-FR" dirty="0" err="1"/>
              <a:t>inserare</a:t>
            </a:r>
            <a:r>
              <a:rPr lang="fr-FR" dirty="0"/>
              <a:t> la </a:t>
            </a:r>
            <a:r>
              <a:rPr lang="fr-FR" dirty="0" err="1"/>
              <a:t>destinaţie</a:t>
            </a:r>
            <a:r>
              <a:rPr lang="fr-FR" dirty="0"/>
              <a:t> (clic </a:t>
            </a:r>
            <a:r>
              <a:rPr lang="fr-FR" dirty="0" err="1"/>
              <a:t>cu</a:t>
            </a:r>
            <a:r>
              <a:rPr lang="fr-FR" dirty="0"/>
              <a:t> mouse-</a:t>
            </a:r>
            <a:r>
              <a:rPr lang="fr-FR" dirty="0" err="1"/>
              <a:t>ul</a:t>
            </a:r>
            <a:r>
              <a:rPr lang="fr-FR" dirty="0"/>
              <a:t>).</a:t>
            </a:r>
            <a:br>
              <a:rPr lang="fr-FR" dirty="0"/>
            </a:br>
            <a:endParaRPr lang="en-GB" dirty="0"/>
          </a:p>
          <a:p>
            <a:r>
              <a:rPr lang="fr-FR" dirty="0"/>
              <a:t>Se </a:t>
            </a:r>
            <a:r>
              <a:rPr lang="fr-FR" dirty="0" err="1"/>
              <a:t>alege</a:t>
            </a:r>
            <a:r>
              <a:rPr lang="fr-FR" dirty="0"/>
              <a:t> </a:t>
            </a:r>
            <a:r>
              <a:rPr lang="fr-FR" b="1" i="1" dirty="0" err="1"/>
              <a:t>Lipire</a:t>
            </a:r>
            <a:r>
              <a:rPr lang="fr-FR" dirty="0"/>
              <a:t> </a:t>
            </a:r>
            <a:r>
              <a:rPr lang="fr-FR" dirty="0" err="1"/>
              <a:t>din</a:t>
            </a:r>
            <a:r>
              <a:rPr lang="fr-FR" dirty="0"/>
              <a:t> </a:t>
            </a:r>
            <a:r>
              <a:rPr lang="fr-FR" dirty="0" err="1"/>
              <a:t>meniul</a:t>
            </a:r>
            <a:r>
              <a:rPr lang="fr-FR" dirty="0"/>
              <a:t> </a:t>
            </a:r>
            <a:r>
              <a:rPr lang="fr-FR" i="1" dirty="0" err="1"/>
              <a:t>Pornire</a:t>
            </a:r>
            <a:r>
              <a:rPr lang="fr-FR" dirty="0"/>
              <a:t> </a:t>
            </a:r>
            <a:r>
              <a:rPr lang="fr-FR" dirty="0" err="1"/>
              <a:t>sau</a:t>
            </a:r>
            <a:r>
              <a:rPr lang="fr-FR" dirty="0"/>
              <a:t> se </a:t>
            </a:r>
            <a:r>
              <a:rPr lang="fr-FR" dirty="0" err="1"/>
              <a:t>apasă</a:t>
            </a:r>
            <a:r>
              <a:rPr lang="fr-FR" dirty="0"/>
              <a:t> </a:t>
            </a:r>
            <a:r>
              <a:rPr lang="fr-FR" dirty="0" err="1"/>
              <a:t>combinaţia</a:t>
            </a:r>
            <a:r>
              <a:rPr lang="fr-FR" dirty="0"/>
              <a:t> de taste </a:t>
            </a:r>
            <a:r>
              <a:rPr lang="fr-FR" b="1" i="1" dirty="0"/>
              <a:t>Ctrl + V</a:t>
            </a:r>
            <a:r>
              <a:rPr lang="fr-FR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85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86" y="693737"/>
            <a:ext cx="7151914" cy="644525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Mutarea</a:t>
            </a:r>
            <a:r>
              <a:rPr lang="en-US" sz="3600" b="1" dirty="0"/>
              <a:t> </a:t>
            </a:r>
            <a:r>
              <a:rPr lang="en-US" sz="3600" b="1" dirty="0" err="1"/>
              <a:t>textului</a:t>
            </a:r>
            <a:r>
              <a:rPr lang="en-US" sz="3600" b="1" dirty="0"/>
              <a:t> </a:t>
            </a:r>
            <a:r>
              <a:rPr lang="en-US" sz="3600" b="1" dirty="0" err="1"/>
              <a:t>în</a:t>
            </a:r>
            <a:r>
              <a:rPr lang="en-US" sz="3600" b="1" dirty="0"/>
              <a:t> </a:t>
            </a:r>
            <a:r>
              <a:rPr lang="en-US" sz="3600" b="1" dirty="0" err="1"/>
              <a:t>acelaşi</a:t>
            </a:r>
            <a:r>
              <a:rPr lang="en-US" sz="3600" b="1" dirty="0"/>
              <a:t> document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486" y="1866900"/>
            <a:ext cx="10515600" cy="4862513"/>
          </a:xfrm>
        </p:spPr>
        <p:txBody>
          <a:bodyPr/>
          <a:lstStyle/>
          <a:p>
            <a:pPr lvl="1"/>
            <a:r>
              <a:rPr lang="fr-FR" sz="2800" dirty="0"/>
              <a:t>Se </a:t>
            </a:r>
            <a:r>
              <a:rPr lang="fr-FR" sz="2800" dirty="0" err="1"/>
              <a:t>selectează</a:t>
            </a:r>
            <a:r>
              <a:rPr lang="fr-FR" sz="2800" dirty="0"/>
              <a:t> </a:t>
            </a:r>
            <a:r>
              <a:rPr lang="fr-FR" sz="2800" dirty="0" err="1"/>
              <a:t>textul</a:t>
            </a:r>
            <a:r>
              <a:rPr lang="fr-FR" sz="2800" dirty="0"/>
              <a:t> </a:t>
            </a:r>
            <a:r>
              <a:rPr lang="fr-FR" sz="2800" dirty="0" err="1"/>
              <a:t>dorit</a:t>
            </a:r>
            <a:r>
              <a:rPr lang="fr-FR" sz="2800" dirty="0"/>
              <a:t> (</a:t>
            </a:r>
            <a:r>
              <a:rPr lang="fr-FR" sz="2800" dirty="0" err="1"/>
              <a:t>sursă</a:t>
            </a:r>
            <a:r>
              <a:rPr lang="fr-FR" sz="2800" dirty="0"/>
              <a:t>).</a:t>
            </a:r>
            <a:br>
              <a:rPr lang="fr-FR" sz="2800" dirty="0"/>
            </a:br>
            <a:endParaRPr lang="en-GB" sz="2800" dirty="0"/>
          </a:p>
          <a:p>
            <a:pPr lvl="1"/>
            <a:r>
              <a:rPr lang="fr-FR" sz="2800" dirty="0"/>
              <a:t>Se </a:t>
            </a:r>
            <a:r>
              <a:rPr lang="fr-FR" sz="2800" dirty="0" err="1"/>
              <a:t>alege</a:t>
            </a:r>
            <a:r>
              <a:rPr lang="fr-FR" sz="2800" dirty="0"/>
              <a:t> </a:t>
            </a:r>
            <a:r>
              <a:rPr lang="fr-FR" sz="2800" b="1" i="1" dirty="0" err="1"/>
              <a:t>Decupare</a:t>
            </a:r>
            <a:r>
              <a:rPr lang="fr-FR" sz="2800" dirty="0"/>
              <a:t> </a:t>
            </a:r>
            <a:r>
              <a:rPr lang="fr-FR" sz="2800" dirty="0" err="1"/>
              <a:t>din</a:t>
            </a:r>
            <a:r>
              <a:rPr lang="fr-FR" sz="2800" dirty="0"/>
              <a:t> </a:t>
            </a:r>
            <a:r>
              <a:rPr lang="fr-FR" sz="2800" dirty="0" err="1"/>
              <a:t>meniul</a:t>
            </a:r>
            <a:r>
              <a:rPr lang="fr-FR" sz="2800" dirty="0"/>
              <a:t> </a:t>
            </a:r>
            <a:r>
              <a:rPr lang="fr-FR" sz="2800" i="1" dirty="0" err="1"/>
              <a:t>Pornire</a:t>
            </a:r>
            <a:r>
              <a:rPr lang="fr-FR" sz="2800" dirty="0"/>
              <a:t> </a:t>
            </a:r>
            <a:r>
              <a:rPr lang="fr-FR" sz="2800" dirty="0" err="1"/>
              <a:t>sau</a:t>
            </a:r>
            <a:r>
              <a:rPr lang="fr-FR" sz="2800" dirty="0"/>
              <a:t> se </a:t>
            </a:r>
            <a:r>
              <a:rPr lang="fr-FR" sz="2800" dirty="0" err="1"/>
              <a:t>apasă</a:t>
            </a:r>
            <a:r>
              <a:rPr lang="fr-FR" sz="2800" dirty="0"/>
              <a:t> </a:t>
            </a:r>
            <a:r>
              <a:rPr lang="fr-FR" sz="2800" dirty="0" err="1"/>
              <a:t>combinaţia</a:t>
            </a:r>
            <a:r>
              <a:rPr lang="fr-FR" sz="2800" dirty="0"/>
              <a:t> de taste </a:t>
            </a:r>
            <a:r>
              <a:rPr lang="fr-FR" sz="2800" b="1" i="1" dirty="0"/>
              <a:t>Ctrl + X</a:t>
            </a:r>
            <a:r>
              <a:rPr lang="fr-FR" sz="2800" dirty="0"/>
              <a:t>.</a:t>
            </a:r>
            <a:br>
              <a:rPr lang="fr-FR" sz="2800" dirty="0"/>
            </a:br>
            <a:endParaRPr lang="en-GB" sz="2800" dirty="0"/>
          </a:p>
          <a:p>
            <a:pPr lvl="1"/>
            <a:r>
              <a:rPr lang="fr-FR" sz="2800" dirty="0"/>
              <a:t>Se </a:t>
            </a:r>
            <a:r>
              <a:rPr lang="fr-FR" sz="2800" dirty="0" err="1"/>
              <a:t>plasează</a:t>
            </a:r>
            <a:r>
              <a:rPr lang="fr-FR" sz="2800" dirty="0"/>
              <a:t> </a:t>
            </a:r>
            <a:r>
              <a:rPr lang="fr-FR" sz="2800" dirty="0" err="1"/>
              <a:t>cursorul</a:t>
            </a:r>
            <a:r>
              <a:rPr lang="fr-FR" sz="2800" dirty="0"/>
              <a:t> de </a:t>
            </a:r>
            <a:r>
              <a:rPr lang="fr-FR" sz="2800" dirty="0" err="1"/>
              <a:t>inserare</a:t>
            </a:r>
            <a:r>
              <a:rPr lang="fr-FR" sz="2800" dirty="0"/>
              <a:t> la </a:t>
            </a:r>
            <a:r>
              <a:rPr lang="fr-FR" sz="2800" dirty="0" err="1"/>
              <a:t>destinaţie</a:t>
            </a:r>
            <a:r>
              <a:rPr lang="fr-FR" sz="2800" dirty="0"/>
              <a:t> (clic </a:t>
            </a:r>
            <a:r>
              <a:rPr lang="fr-FR" sz="2800" dirty="0" err="1"/>
              <a:t>cu</a:t>
            </a:r>
            <a:r>
              <a:rPr lang="fr-FR" sz="2800" dirty="0"/>
              <a:t> mouse-</a:t>
            </a:r>
            <a:r>
              <a:rPr lang="fr-FR" sz="2800" dirty="0" err="1"/>
              <a:t>ul</a:t>
            </a:r>
            <a:r>
              <a:rPr lang="fr-FR" sz="2800" dirty="0"/>
              <a:t>).</a:t>
            </a:r>
            <a:br>
              <a:rPr lang="fr-FR" sz="2800" dirty="0"/>
            </a:br>
            <a:endParaRPr lang="en-GB" sz="2800" dirty="0"/>
          </a:p>
          <a:p>
            <a:pPr lvl="1"/>
            <a:r>
              <a:rPr lang="fr-FR" sz="2800" dirty="0"/>
              <a:t>Se </a:t>
            </a:r>
            <a:r>
              <a:rPr lang="fr-FR" sz="2800" dirty="0" err="1"/>
              <a:t>alege</a:t>
            </a:r>
            <a:r>
              <a:rPr lang="fr-FR" sz="2800" dirty="0"/>
              <a:t> </a:t>
            </a:r>
            <a:r>
              <a:rPr lang="fr-FR" sz="2800" b="1" i="1" dirty="0" err="1"/>
              <a:t>Lipire</a:t>
            </a:r>
            <a:r>
              <a:rPr lang="fr-FR" sz="2800" dirty="0"/>
              <a:t> </a:t>
            </a:r>
            <a:r>
              <a:rPr lang="fr-FR" sz="2800" dirty="0" err="1"/>
              <a:t>din</a:t>
            </a:r>
            <a:r>
              <a:rPr lang="fr-FR" sz="2800" dirty="0"/>
              <a:t> </a:t>
            </a:r>
            <a:r>
              <a:rPr lang="fr-FR" sz="2800" dirty="0" err="1"/>
              <a:t>meniul</a:t>
            </a:r>
            <a:r>
              <a:rPr lang="fr-FR" sz="2800" dirty="0"/>
              <a:t> </a:t>
            </a:r>
            <a:r>
              <a:rPr lang="fr-FR" sz="2800" i="1" dirty="0" err="1"/>
              <a:t>Pornire</a:t>
            </a:r>
            <a:r>
              <a:rPr lang="fr-FR" sz="2800" dirty="0"/>
              <a:t> </a:t>
            </a:r>
            <a:r>
              <a:rPr lang="fr-FR" sz="2800" dirty="0" err="1"/>
              <a:t>sau</a:t>
            </a:r>
            <a:r>
              <a:rPr lang="fr-FR" sz="2800" dirty="0"/>
              <a:t> se </a:t>
            </a:r>
            <a:r>
              <a:rPr lang="fr-FR" sz="2800" dirty="0" err="1"/>
              <a:t>apasă</a:t>
            </a:r>
            <a:r>
              <a:rPr lang="fr-FR" sz="2800" dirty="0"/>
              <a:t> </a:t>
            </a:r>
            <a:r>
              <a:rPr lang="fr-FR" sz="2800" dirty="0" err="1"/>
              <a:t>combinaţia</a:t>
            </a:r>
            <a:r>
              <a:rPr lang="fr-FR" sz="2800" dirty="0"/>
              <a:t> de taste </a:t>
            </a:r>
            <a:r>
              <a:rPr lang="fr-FR" sz="2800" b="1" i="1" dirty="0"/>
              <a:t>Ctrl + V</a:t>
            </a:r>
            <a:r>
              <a:rPr lang="fr-FR" sz="2800" dirty="0"/>
              <a:t>.</a:t>
            </a:r>
            <a:r>
              <a:rPr lang="fr-FR" dirty="0"/>
              <a:t> </a:t>
            </a:r>
            <a:endParaRPr lang="en-GB" sz="4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0202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8076" y="501380"/>
            <a:ext cx="4071257" cy="532022"/>
          </a:xfrm>
        </p:spPr>
        <p:txBody>
          <a:bodyPr>
            <a:noAutofit/>
          </a:bodyPr>
          <a:lstStyle/>
          <a:p>
            <a:r>
              <a:rPr lang="en-US" sz="3600" b="1" dirty="0" err="1"/>
              <a:t>Ştergerea</a:t>
            </a:r>
            <a:r>
              <a:rPr lang="en-US" sz="3600" b="1" dirty="0"/>
              <a:t> </a:t>
            </a:r>
            <a:r>
              <a:rPr lang="en-US" sz="3600" b="1" dirty="0" err="1"/>
              <a:t>textului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484" y="1440157"/>
            <a:ext cx="10515600" cy="514179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Un text care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introdus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uşor</a:t>
            </a:r>
            <a:r>
              <a:rPr lang="en-US" dirty="0"/>
              <a:t> </a:t>
            </a:r>
            <a:r>
              <a:rPr lang="en-US" dirty="0" err="1"/>
              <a:t>şters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tastele</a:t>
            </a:r>
            <a:r>
              <a:rPr lang="en-US" dirty="0"/>
              <a:t> </a:t>
            </a:r>
            <a:r>
              <a:rPr lang="en-US" i="1" dirty="0"/>
              <a:t>Backspace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i="1" dirty="0"/>
              <a:t>Delete</a:t>
            </a:r>
            <a:r>
              <a:rPr lang="en-US" dirty="0"/>
              <a:t> . 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304094"/>
              </p:ext>
            </p:extLst>
          </p:nvPr>
        </p:nvGraphicFramePr>
        <p:xfrm>
          <a:off x="838199" y="2253667"/>
          <a:ext cx="10479087" cy="444609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315286">
                  <a:extLst>
                    <a:ext uri="{9D8B030D-6E8A-4147-A177-3AD203B41FA5}">
                      <a16:colId xmlns="" xmlns:a16="http://schemas.microsoft.com/office/drawing/2014/main" val="1395222965"/>
                    </a:ext>
                  </a:extLst>
                </a:gridCol>
                <a:gridCol w="7163801">
                  <a:extLst>
                    <a:ext uri="{9D8B030D-6E8A-4147-A177-3AD203B41FA5}">
                      <a16:colId xmlns="" xmlns:a16="http://schemas.microsoft.com/office/drawing/2014/main" val="3890029615"/>
                    </a:ext>
                  </a:extLst>
                </a:gridCol>
              </a:tblGrid>
              <a:tr h="606313">
                <a:tc>
                  <a:txBody>
                    <a:bodyPr/>
                    <a:lstStyle/>
                    <a:p>
                      <a:pPr marL="8128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</a:rPr>
                        <a:t>Tasta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8288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</a:rPr>
                        <a:t>Acţiunea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518394775"/>
                  </a:ext>
                </a:extLst>
              </a:tr>
              <a:tr h="606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Backspace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 err="1">
                          <a:effectLst/>
                        </a:rPr>
                        <a:t>Ştergerea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unui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caracter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din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stânga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cursorului</a:t>
                      </a:r>
                      <a:r>
                        <a:rPr lang="fr-FR" sz="2400" dirty="0">
                          <a:effectLst/>
                        </a:rPr>
                        <a:t> de </a:t>
                      </a:r>
                      <a:r>
                        <a:rPr lang="fr-FR" sz="2400" dirty="0" err="1">
                          <a:effectLst/>
                        </a:rPr>
                        <a:t>inserare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440738623"/>
                  </a:ext>
                </a:extLst>
              </a:tr>
              <a:tr h="606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CTRL+Backspace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 err="1">
                          <a:effectLst/>
                        </a:rPr>
                        <a:t>Ştergere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unui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cuvânt</a:t>
                      </a:r>
                      <a:r>
                        <a:rPr lang="fr-FR" sz="2400" dirty="0">
                          <a:effectLst/>
                        </a:rPr>
                        <a:t> la </a:t>
                      </a:r>
                      <a:r>
                        <a:rPr lang="fr-FR" sz="2400" dirty="0" err="1">
                          <a:effectLst/>
                        </a:rPr>
                        <a:t>stânga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489529636"/>
                  </a:ext>
                </a:extLst>
              </a:tr>
              <a:tr h="606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CTRL+Shift+Backspace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 err="1">
                          <a:effectLst/>
                        </a:rPr>
                        <a:t>Şterge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textul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până</a:t>
                      </a:r>
                      <a:r>
                        <a:rPr lang="fr-FR" sz="2400" dirty="0">
                          <a:effectLst/>
                        </a:rPr>
                        <a:t> la </a:t>
                      </a:r>
                      <a:r>
                        <a:rPr lang="fr-FR" sz="2400" dirty="0" err="1">
                          <a:effectLst/>
                        </a:rPr>
                        <a:t>începutul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propoziţiei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005384328"/>
                  </a:ext>
                </a:extLst>
              </a:tr>
              <a:tr h="606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Delete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 err="1">
                          <a:effectLst/>
                        </a:rPr>
                        <a:t>Ştergerea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unui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caracter</a:t>
                      </a:r>
                      <a:r>
                        <a:rPr lang="fr-FR" sz="2400" dirty="0">
                          <a:effectLst/>
                        </a:rPr>
                        <a:t> la </a:t>
                      </a:r>
                      <a:r>
                        <a:rPr lang="fr-FR" sz="2400" dirty="0" err="1">
                          <a:effectLst/>
                        </a:rPr>
                        <a:t>dreapta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925117891"/>
                  </a:ext>
                </a:extLst>
              </a:tr>
              <a:tr h="606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CTRL+Delete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 err="1">
                          <a:effectLst/>
                        </a:rPr>
                        <a:t>Ştergerea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unui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cuvânt</a:t>
                      </a:r>
                      <a:r>
                        <a:rPr lang="fr-FR" sz="2400" dirty="0">
                          <a:effectLst/>
                        </a:rPr>
                        <a:t> la </a:t>
                      </a:r>
                      <a:r>
                        <a:rPr lang="fr-FR" sz="2400" dirty="0" err="1">
                          <a:effectLst/>
                        </a:rPr>
                        <a:t>dreapta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912251480"/>
                  </a:ext>
                </a:extLst>
              </a:tr>
              <a:tr h="631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CTRL+Shift+Delete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 err="1">
                          <a:effectLst/>
                        </a:rPr>
                        <a:t>Şterge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textul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până</a:t>
                      </a:r>
                      <a:r>
                        <a:rPr lang="fr-FR" sz="2400" dirty="0">
                          <a:effectLst/>
                        </a:rPr>
                        <a:t> la </a:t>
                      </a:r>
                      <a:r>
                        <a:rPr lang="fr-FR" sz="2400" dirty="0" err="1">
                          <a:effectLst/>
                        </a:rPr>
                        <a:t>sfârşitul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propoziţiei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649942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3313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7743" y="370115"/>
            <a:ext cx="4158343" cy="870856"/>
          </a:xfrm>
        </p:spPr>
        <p:txBody>
          <a:bodyPr>
            <a:normAutofit/>
          </a:bodyPr>
          <a:lstStyle/>
          <a:p>
            <a:r>
              <a:rPr lang="en-GB" sz="3600" b="1" dirty="0" err="1" smtClean="0"/>
              <a:t>Caut</a:t>
            </a:r>
            <a:r>
              <a:rPr lang="fr-FR" sz="3600" b="1" dirty="0"/>
              <a:t>ă</a:t>
            </a:r>
            <a:r>
              <a:rPr lang="en-GB" sz="3600" b="1" dirty="0"/>
              <a:t> </a:t>
            </a:r>
            <a:r>
              <a:rPr lang="en-GB" sz="3600" b="1" dirty="0" err="1" smtClean="0"/>
              <a:t>si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inlocuieste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160963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dirty="0" smtClean="0">
                <a:solidFill>
                  <a:schemeClr val="accent1"/>
                </a:solidFill>
              </a:rPr>
              <a:t>-</a:t>
            </a:r>
            <a:r>
              <a:rPr lang="fr-FR" b="1" dirty="0" err="1" smtClean="0">
                <a:solidFill>
                  <a:schemeClr val="accent1"/>
                </a:solidFill>
              </a:rPr>
              <a:t>Înlocuirea</a:t>
            </a:r>
            <a:r>
              <a:rPr lang="fr-FR" b="1" dirty="0" smtClean="0">
                <a:solidFill>
                  <a:schemeClr val="accent1"/>
                </a:solidFill>
              </a:rPr>
              <a:t> </a:t>
            </a:r>
            <a:r>
              <a:rPr lang="fr-FR" b="1" dirty="0" err="1">
                <a:solidFill>
                  <a:schemeClr val="accent1"/>
                </a:solidFill>
              </a:rPr>
              <a:t>unui</a:t>
            </a:r>
            <a:r>
              <a:rPr lang="fr-FR" b="1" dirty="0">
                <a:solidFill>
                  <a:schemeClr val="accent1"/>
                </a:solidFill>
              </a:rPr>
              <a:t> </a:t>
            </a:r>
            <a:r>
              <a:rPr lang="fr-FR" b="1" dirty="0" err="1">
                <a:solidFill>
                  <a:schemeClr val="accent1"/>
                </a:solidFill>
              </a:rPr>
              <a:t>cuvânt</a:t>
            </a:r>
            <a:r>
              <a:rPr lang="fr-FR" b="1" dirty="0">
                <a:solidFill>
                  <a:schemeClr val="accent1"/>
                </a:solidFill>
              </a:rPr>
              <a:t> </a:t>
            </a:r>
            <a:r>
              <a:rPr lang="fr-FR" b="1" dirty="0" err="1">
                <a:solidFill>
                  <a:schemeClr val="accent1"/>
                </a:solidFill>
              </a:rPr>
              <a:t>sau</a:t>
            </a:r>
            <a:r>
              <a:rPr lang="fr-FR" b="1" dirty="0">
                <a:solidFill>
                  <a:schemeClr val="accent1"/>
                </a:solidFill>
              </a:rPr>
              <a:t> a </a:t>
            </a:r>
            <a:r>
              <a:rPr lang="fr-FR" b="1" dirty="0" err="1">
                <a:solidFill>
                  <a:schemeClr val="accent1"/>
                </a:solidFill>
              </a:rPr>
              <a:t>unei</a:t>
            </a:r>
            <a:r>
              <a:rPr lang="fr-FR" b="1" dirty="0">
                <a:solidFill>
                  <a:schemeClr val="accent1"/>
                </a:solidFill>
              </a:rPr>
              <a:t> </a:t>
            </a:r>
            <a:r>
              <a:rPr lang="fr-FR" b="1" dirty="0" err="1" smtClean="0">
                <a:solidFill>
                  <a:schemeClr val="accent1"/>
                </a:solidFill>
              </a:rPr>
              <a:t>fraze</a:t>
            </a:r>
            <a:endParaRPr lang="fr-FR" dirty="0" smtClean="0"/>
          </a:p>
          <a:p>
            <a:pPr marL="0" indent="0">
              <a:buNone/>
            </a:pPr>
            <a:r>
              <a:rPr lang="fr-FR" dirty="0" err="1" smtClean="0"/>
              <a:t>În</a:t>
            </a:r>
            <a:r>
              <a:rPr lang="fr-FR" dirty="0" smtClean="0"/>
              <a:t> </a:t>
            </a:r>
            <a:r>
              <a:rPr lang="fr-FR" dirty="0" err="1"/>
              <a:t>unele</a:t>
            </a:r>
            <a:r>
              <a:rPr lang="fr-FR" dirty="0"/>
              <a:t> </a:t>
            </a:r>
            <a:r>
              <a:rPr lang="fr-FR" dirty="0" err="1"/>
              <a:t>cazuri</a:t>
            </a:r>
            <a:r>
              <a:rPr lang="fr-FR" dirty="0"/>
              <a:t> este </a:t>
            </a:r>
            <a:r>
              <a:rPr lang="fr-FR" dirty="0" err="1"/>
              <a:t>necesar</a:t>
            </a:r>
            <a:r>
              <a:rPr lang="fr-FR" dirty="0"/>
              <a:t> ca </a:t>
            </a:r>
            <a:r>
              <a:rPr lang="fr-FR" dirty="0" err="1"/>
              <a:t>textul</a:t>
            </a:r>
            <a:r>
              <a:rPr lang="fr-FR" dirty="0"/>
              <a:t> </a:t>
            </a:r>
            <a:r>
              <a:rPr lang="fr-FR" dirty="0" err="1"/>
              <a:t>găsit</a:t>
            </a:r>
            <a:r>
              <a:rPr lang="fr-FR" dirty="0"/>
              <a:t> </a:t>
            </a:r>
            <a:r>
              <a:rPr lang="fr-FR" dirty="0" err="1"/>
              <a:t>să</a:t>
            </a:r>
            <a:r>
              <a:rPr lang="fr-FR" dirty="0"/>
              <a:t> fie </a:t>
            </a:r>
            <a:r>
              <a:rPr lang="fr-FR" dirty="0" err="1"/>
              <a:t>înlo</a:t>
            </a:r>
            <a:r>
              <a:rPr lang="fr-FR" dirty="0"/>
              <a:t>-cuit </a:t>
            </a:r>
            <a:r>
              <a:rPr lang="fr-FR" dirty="0" err="1"/>
              <a:t>cu</a:t>
            </a:r>
            <a:r>
              <a:rPr lang="fr-FR" dirty="0"/>
              <a:t> un </a:t>
            </a:r>
            <a:r>
              <a:rPr lang="fr-FR" dirty="0" err="1"/>
              <a:t>altul</a:t>
            </a:r>
            <a:r>
              <a:rPr lang="fr-FR" dirty="0"/>
              <a:t>. </a:t>
            </a:r>
            <a:r>
              <a:rPr lang="fr-FR" dirty="0" err="1"/>
              <a:t>Pentru</a:t>
            </a:r>
            <a:r>
              <a:rPr lang="fr-FR" dirty="0"/>
              <a:t> </a:t>
            </a:r>
            <a:r>
              <a:rPr lang="fr-FR" dirty="0" err="1"/>
              <a:t>aceasta</a:t>
            </a:r>
            <a:r>
              <a:rPr lang="fr-FR" dirty="0"/>
              <a:t> se </a:t>
            </a:r>
            <a:r>
              <a:rPr lang="fr-FR" dirty="0" err="1"/>
              <a:t>execută</a:t>
            </a:r>
            <a:r>
              <a:rPr lang="fr-FR" dirty="0"/>
              <a:t> clic </a:t>
            </a:r>
            <a:r>
              <a:rPr lang="fr-FR" dirty="0" err="1"/>
              <a:t>pe</a:t>
            </a:r>
            <a:r>
              <a:rPr lang="fr-FR" dirty="0"/>
              <a:t> </a:t>
            </a:r>
            <a:r>
              <a:rPr lang="fr-FR" b="1" i="1" dirty="0" err="1"/>
              <a:t>Înlocuire</a:t>
            </a:r>
            <a:r>
              <a:rPr lang="fr-FR" dirty="0"/>
              <a:t> </a:t>
            </a:r>
            <a:r>
              <a:rPr lang="fr-FR" dirty="0" err="1"/>
              <a:t>din</a:t>
            </a:r>
            <a:r>
              <a:rPr lang="fr-FR" dirty="0"/>
              <a:t> </a:t>
            </a:r>
            <a:r>
              <a:rPr lang="fr-FR" dirty="0" err="1"/>
              <a:t>sectiunea</a:t>
            </a:r>
            <a:r>
              <a:rPr lang="fr-FR" dirty="0"/>
              <a:t> </a:t>
            </a:r>
            <a:r>
              <a:rPr lang="fr-FR" i="1" dirty="0" err="1"/>
              <a:t>Editare</a:t>
            </a:r>
            <a:r>
              <a:rPr lang="fr-FR" dirty="0"/>
              <a:t> a </a:t>
            </a:r>
            <a:r>
              <a:rPr lang="fr-FR" dirty="0" err="1"/>
              <a:t>meniului</a:t>
            </a:r>
            <a:r>
              <a:rPr lang="fr-FR" dirty="0"/>
              <a:t> </a:t>
            </a:r>
            <a:r>
              <a:rPr lang="fr-FR" i="1" dirty="0" err="1"/>
              <a:t>Pornire</a:t>
            </a:r>
            <a:r>
              <a:rPr lang="fr-FR" i="1" dirty="0"/>
              <a:t/>
            </a:r>
            <a:br>
              <a:rPr lang="fr-FR" i="1" dirty="0"/>
            </a:br>
            <a:r>
              <a:rPr lang="fr-FR" i="1" dirty="0"/>
              <a:t/>
            </a:r>
            <a:br>
              <a:rPr lang="fr-FR" i="1" dirty="0"/>
            </a:br>
            <a:endParaRPr lang="en-GB" dirty="0"/>
          </a:p>
        </p:txBody>
      </p:sp>
      <p:pic>
        <p:nvPicPr>
          <p:cNvPr id="4" name="Рисунок 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57" y="3376234"/>
            <a:ext cx="8632372" cy="26762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595669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380" y="381597"/>
            <a:ext cx="4625898" cy="650875"/>
          </a:xfrm>
        </p:spPr>
        <p:txBody>
          <a:bodyPr>
            <a:normAutofit/>
          </a:bodyPr>
          <a:lstStyle/>
          <a:p>
            <a:r>
              <a:rPr lang="fr-FR" sz="3600" b="1" dirty="0" err="1"/>
              <a:t>Formatarea</a:t>
            </a:r>
            <a:r>
              <a:rPr lang="fr-FR" sz="3600" b="1" dirty="0"/>
              <a:t> </a:t>
            </a:r>
            <a:r>
              <a:rPr lang="fr-FR" sz="3600" b="1" dirty="0" err="1"/>
              <a:t>caracterelor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13" y="1424961"/>
            <a:ext cx="10515600" cy="5160963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35502" y="124220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145" name="Рисунок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12" y="1480233"/>
            <a:ext cx="6793413" cy="1679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Рисунок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227" y="4005443"/>
            <a:ext cx="439514" cy="37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Рисунок 1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704" y="4676197"/>
            <a:ext cx="464730" cy="404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Рисунок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518" y="5300789"/>
            <a:ext cx="359223" cy="413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Рисунок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847" y="5949625"/>
            <a:ext cx="381894" cy="3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74713" y="3210147"/>
            <a:ext cx="96385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Alinierea</a:t>
            </a:r>
            <a:r>
              <a:rPr kumimoji="0" lang="fr-FR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textului</a:t>
            </a:r>
            <a:r>
              <a:rPr kumimoji="0" lang="fr-FR" alt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: la </a:t>
            </a:r>
            <a:r>
              <a:rPr kumimoji="0" lang="fr-FR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stânga</a:t>
            </a:r>
            <a:r>
              <a:rPr kumimoji="0" lang="fr-FR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centru</a:t>
            </a:r>
            <a:r>
              <a:rPr kumimoji="0" lang="fr-FR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dreapta</a:t>
            </a:r>
            <a:r>
              <a:rPr kumimoji="0" lang="fr-FR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stânga-dreapta</a:t>
            </a:r>
            <a:r>
              <a:rPr kumimoji="0" lang="fr-FR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kumimoji="0" lang="fr-FR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Justified</a:t>
            </a:r>
            <a:r>
              <a:rPr kumimoji="0" lang="fr-FR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kumimoji="0" lang="fr-FR" altLang="en-US" sz="3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095496" y="3965341"/>
            <a:ext cx="96385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Aliniere</a:t>
            </a:r>
            <a:r>
              <a:rPr kumimoji="0" lang="fr-FR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kumimoji="0" lang="fr-FR" altLang="en-US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stânga</a:t>
            </a:r>
            <a:r>
              <a:rPr kumimoji="0" lang="fr-FR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altLang="en-US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Align</a:t>
            </a:r>
            <a:r>
              <a:rPr kumimoji="0" lang="fr-FR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altLang="en-US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Left</a:t>
            </a:r>
            <a:r>
              <a:rPr kumimoji="0" lang="fr-F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kumimoji="0" lang="fr-FR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fr-FR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095495" y="4660574"/>
            <a:ext cx="96385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Aliniere</a:t>
            </a:r>
            <a:r>
              <a:rPr kumimoji="0" lang="fr-FR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kumimoji="0" lang="fr-FR" altLang="en-US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dreapta</a:t>
            </a:r>
            <a:r>
              <a:rPr kumimoji="0" lang="fr-FR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altLang="en-US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Align</a:t>
            </a:r>
            <a:r>
              <a:rPr kumimoji="0" lang="fr-FR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Right</a:t>
            </a:r>
            <a:r>
              <a:rPr kumimoji="0" lang="fr-F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 </a:t>
            </a:r>
            <a:endParaRPr kumimoji="0" lang="fr-FR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095496" y="5289316"/>
            <a:ext cx="96385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kumimoji="0" lang="fr-FR" altLang="en-US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centru</a:t>
            </a:r>
            <a:r>
              <a:rPr kumimoji="0" lang="fr-FR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altLang="en-US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Centered</a:t>
            </a:r>
            <a:r>
              <a:rPr kumimoji="0" lang="fr-F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kumimoji="0" lang="fr-FR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fr-FR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095496" y="5908441"/>
            <a:ext cx="96385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Stânga-dreapta</a:t>
            </a:r>
            <a:r>
              <a:rPr kumimoji="0" lang="fr-FR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altLang="en-US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Justified</a:t>
            </a:r>
            <a:r>
              <a:rPr kumimoji="0" lang="fr-F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  <a:endParaRPr kumimoji="0" lang="fr-FR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9577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7471" y="445336"/>
            <a:ext cx="7562234" cy="808067"/>
          </a:xfrm>
        </p:spPr>
        <p:txBody>
          <a:bodyPr>
            <a:normAutofit fontScale="90000"/>
          </a:bodyPr>
          <a:lstStyle/>
          <a:p>
            <a:r>
              <a:rPr lang="en-US" sz="3200" b="1" dirty="0" err="1"/>
              <a:t>Introducerea</a:t>
            </a:r>
            <a:r>
              <a:rPr lang="en-US" sz="3200" b="1" dirty="0"/>
              <a:t> </a:t>
            </a:r>
            <a:r>
              <a:rPr lang="en-US" sz="3200" b="1" dirty="0" err="1"/>
              <a:t>şi</a:t>
            </a:r>
            <a:r>
              <a:rPr lang="en-US" sz="3200" b="1" dirty="0"/>
              <a:t> </a:t>
            </a:r>
            <a:r>
              <a:rPr lang="en-US" sz="3200" b="1" dirty="0" err="1"/>
              <a:t>ştergerea</a:t>
            </a:r>
            <a:r>
              <a:rPr lang="en-US" sz="3200" b="1" dirty="0"/>
              <a:t> </a:t>
            </a:r>
            <a:r>
              <a:rPr lang="en-US" sz="3200" b="1" dirty="0" err="1"/>
              <a:t>marcatorilor</a:t>
            </a:r>
            <a:r>
              <a:rPr lang="en-US" sz="3200" b="1" dirty="0"/>
              <a:t> (</a:t>
            </a:r>
            <a:r>
              <a:rPr lang="en-US" sz="3200" b="1" i="1" dirty="0"/>
              <a:t>bullets</a:t>
            </a:r>
            <a:r>
              <a:rPr lang="en-US" sz="3200" b="1" dirty="0"/>
              <a:t>) </a:t>
            </a:r>
            <a:r>
              <a:rPr lang="en-US" sz="3200" b="1" dirty="0" err="1"/>
              <a:t>şi</a:t>
            </a:r>
            <a:r>
              <a:rPr lang="en-US" sz="3200" b="1" dirty="0"/>
              <a:t> a </a:t>
            </a:r>
            <a:r>
              <a:rPr lang="en-US" sz="3200" b="1" dirty="0" err="1"/>
              <a:t>numerotărilor</a:t>
            </a:r>
            <a:r>
              <a:rPr lang="en-US" sz="3200" b="1" dirty="0"/>
              <a:t> (</a:t>
            </a:r>
            <a:r>
              <a:rPr lang="en-US" sz="3200" b="1" i="1" dirty="0"/>
              <a:t>numbering</a:t>
            </a:r>
            <a:r>
              <a:rPr lang="en-US" sz="3200" b="1" dirty="0"/>
              <a:t>) </a:t>
            </a:r>
            <a:r>
              <a:rPr lang="en-US" sz="3200" b="1" dirty="0" err="1"/>
              <a:t>pentru</a:t>
            </a:r>
            <a:r>
              <a:rPr lang="en-US" sz="3200" b="1" dirty="0"/>
              <a:t> o </a:t>
            </a:r>
            <a:r>
              <a:rPr lang="en-US" sz="3200" b="1" dirty="0" err="1"/>
              <a:t>listă</a:t>
            </a:r>
            <a:r>
              <a:rPr lang="en-US" sz="3200" b="1" dirty="0"/>
              <a:t> </a:t>
            </a:r>
            <a:r>
              <a:rPr lang="en-US" sz="3200" b="1" dirty="0" err="1"/>
              <a:t>simplă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13" y="1595437"/>
            <a:ext cx="10515600" cy="4883001"/>
          </a:xfrm>
        </p:spPr>
        <p:txBody>
          <a:bodyPr/>
          <a:lstStyle/>
          <a:p>
            <a:r>
              <a:rPr lang="fr-FR" dirty="0" err="1"/>
              <a:t>Adăugarea</a:t>
            </a:r>
            <a:r>
              <a:rPr lang="fr-FR" dirty="0"/>
              <a:t> de </a:t>
            </a:r>
            <a:r>
              <a:rPr lang="fr-FR" dirty="0" err="1"/>
              <a:t>marcatori</a:t>
            </a:r>
            <a:r>
              <a:rPr lang="fr-FR" dirty="0"/>
              <a:t> </a:t>
            </a:r>
            <a:r>
              <a:rPr lang="fr-FR" dirty="0" err="1"/>
              <a:t>sau</a:t>
            </a:r>
            <a:r>
              <a:rPr lang="fr-FR" dirty="0"/>
              <a:t> </a:t>
            </a:r>
            <a:r>
              <a:rPr lang="fr-FR" dirty="0" err="1"/>
              <a:t>numerotări</a:t>
            </a:r>
            <a:r>
              <a:rPr lang="fr-FR" dirty="0"/>
              <a:t> la </a:t>
            </a:r>
            <a:r>
              <a:rPr lang="fr-FR" dirty="0" err="1"/>
              <a:t>textul</a:t>
            </a:r>
            <a:r>
              <a:rPr lang="fr-FR" dirty="0"/>
              <a:t> existent </a:t>
            </a:r>
            <a:r>
              <a:rPr lang="fr-FR" dirty="0" err="1"/>
              <a:t>utilizând</a:t>
            </a:r>
            <a:r>
              <a:rPr lang="fr-FR" dirty="0"/>
              <a:t> </a:t>
            </a:r>
            <a:r>
              <a:rPr lang="fr-FR" dirty="0" err="1"/>
              <a:t>bara</a:t>
            </a:r>
            <a:r>
              <a:rPr lang="fr-FR" dirty="0"/>
              <a:t> </a:t>
            </a:r>
            <a:r>
              <a:rPr lang="fr-FR" b="1" i="1" dirty="0" err="1"/>
              <a:t>Formatting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5" name="Рисунок 2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60" y="2646912"/>
            <a:ext cx="2970932" cy="1088550"/>
          </a:xfrm>
          <a:prstGeom prst="rect">
            <a:avLst/>
          </a:prstGeom>
          <a:noFill/>
        </p:spPr>
      </p:pic>
      <p:pic>
        <p:nvPicPr>
          <p:cNvPr id="6" name="Рисунок 1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676" y="2833466"/>
            <a:ext cx="2939370" cy="36449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713121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7262" y="365125"/>
            <a:ext cx="4776537" cy="650875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Formatarea</a:t>
            </a:r>
            <a:r>
              <a:rPr lang="en-US" sz="3600" b="1" dirty="0"/>
              <a:t> </a:t>
            </a:r>
            <a:r>
              <a:rPr lang="en-US" sz="3600" b="1" dirty="0" err="1"/>
              <a:t>paginilor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653" y="1697037"/>
            <a:ext cx="5505450" cy="51609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Schimbarea</a:t>
            </a:r>
            <a:r>
              <a:rPr lang="en-US" dirty="0"/>
              <a:t> </a:t>
            </a:r>
            <a:r>
              <a:rPr lang="en-US" dirty="0" err="1"/>
              <a:t>dimensiunii</a:t>
            </a:r>
            <a:r>
              <a:rPr lang="en-US" dirty="0"/>
              <a:t> </a:t>
            </a:r>
            <a:r>
              <a:rPr lang="en-US" dirty="0" err="1"/>
              <a:t>paginii</a:t>
            </a:r>
            <a:r>
              <a:rPr lang="en-US" dirty="0"/>
              <a:t>, a </a:t>
            </a:r>
            <a:r>
              <a:rPr lang="en-US" dirty="0" err="1"/>
              <a:t>orientării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marginilor</a:t>
            </a: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r>
              <a:rPr lang="en-US" dirty="0"/>
              <a:t>Se </a:t>
            </a:r>
            <a:r>
              <a:rPr lang="en-US" dirty="0" err="1"/>
              <a:t>alege</a:t>
            </a:r>
            <a:r>
              <a:rPr lang="en-US" dirty="0"/>
              <a:t> </a:t>
            </a:r>
            <a:r>
              <a:rPr lang="en-US" dirty="0" err="1"/>
              <a:t>panglica</a:t>
            </a:r>
            <a:r>
              <a:rPr lang="en-US" dirty="0"/>
              <a:t> (ribbon) cu </a:t>
            </a:r>
            <a:r>
              <a:rPr lang="en-US" dirty="0" err="1"/>
              <a:t>numele</a:t>
            </a:r>
            <a:r>
              <a:rPr lang="en-US" dirty="0"/>
              <a:t> </a:t>
            </a:r>
            <a:r>
              <a:rPr lang="en-US" b="1" i="1" dirty="0"/>
              <a:t>Aspect </a:t>
            </a:r>
            <a:r>
              <a:rPr lang="en-US" b="1" i="1" dirty="0" err="1"/>
              <a:t>pagină</a:t>
            </a:r>
            <a:r>
              <a:rPr lang="en-US" b="1" i="1" dirty="0"/>
              <a:t/>
            </a:r>
            <a:br>
              <a:rPr lang="en-US" b="1" i="1" dirty="0"/>
            </a:br>
            <a:endParaRPr lang="fr-FR" dirty="0"/>
          </a:p>
          <a:p>
            <a:r>
              <a:rPr lang="fr-FR" dirty="0"/>
              <a:t>Se face </a:t>
            </a:r>
            <a:r>
              <a:rPr lang="fr-FR" dirty="0" err="1"/>
              <a:t>apoi</a:t>
            </a:r>
            <a:r>
              <a:rPr lang="fr-FR" dirty="0"/>
              <a:t> clic </a:t>
            </a:r>
            <a:r>
              <a:rPr lang="fr-FR" dirty="0" err="1"/>
              <a:t>pe</a:t>
            </a:r>
            <a:r>
              <a:rPr lang="fr-FR" dirty="0"/>
              <a:t> </a:t>
            </a:r>
            <a:r>
              <a:rPr lang="fr-FR" dirty="0" err="1"/>
              <a:t>butonul</a:t>
            </a:r>
            <a:r>
              <a:rPr lang="fr-FR" dirty="0"/>
              <a:t> </a:t>
            </a:r>
            <a:r>
              <a:rPr lang="fr-FR" dirty="0" err="1"/>
              <a:t>pentru</a:t>
            </a:r>
            <a:r>
              <a:rPr lang="fr-FR" dirty="0"/>
              <a:t> </a:t>
            </a:r>
            <a:r>
              <a:rPr lang="fr-FR" dirty="0" err="1"/>
              <a:t>deschiderea</a:t>
            </a:r>
            <a:r>
              <a:rPr lang="fr-FR" dirty="0"/>
              <a:t> </a:t>
            </a:r>
            <a:r>
              <a:rPr lang="fr-FR" dirty="0" err="1"/>
              <a:t>casetei</a:t>
            </a:r>
            <a:r>
              <a:rPr lang="fr-FR" dirty="0"/>
              <a:t> de </a:t>
            </a:r>
            <a:r>
              <a:rPr lang="fr-FR" dirty="0" err="1"/>
              <a:t>dialog</a:t>
            </a:r>
            <a:r>
              <a:rPr lang="fr-FR" dirty="0"/>
              <a:t> </a:t>
            </a:r>
            <a:r>
              <a:rPr lang="fr-FR" i="1" dirty="0" err="1"/>
              <a:t>Iniţializare</a:t>
            </a:r>
            <a:r>
              <a:rPr lang="fr-FR" i="1" dirty="0"/>
              <a:t> </a:t>
            </a:r>
            <a:r>
              <a:rPr lang="fr-FR" i="1" dirty="0" err="1"/>
              <a:t>pagină</a:t>
            </a:r>
            <a:r>
              <a:rPr lang="fr-FR" i="1" dirty="0"/>
              <a:t> </a:t>
            </a:r>
            <a:br>
              <a:rPr lang="fr-FR" i="1" dirty="0"/>
            </a:br>
            <a:r>
              <a:rPr lang="fr-FR" i="1" dirty="0"/>
              <a:t/>
            </a:r>
            <a:br>
              <a:rPr lang="fr-FR" i="1" dirty="0"/>
            </a:br>
            <a:endParaRPr lang="fr-FR" i="1" dirty="0"/>
          </a:p>
          <a:p>
            <a:endParaRPr lang="en-GB" dirty="0"/>
          </a:p>
        </p:txBody>
      </p:sp>
      <p:pic>
        <p:nvPicPr>
          <p:cNvPr id="4" name="Рисунок 2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885" y="1697037"/>
            <a:ext cx="4818209" cy="47958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1199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257" y="865868"/>
            <a:ext cx="5421086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                                   </a:t>
            </a:r>
            <a:r>
              <a:rPr lang="en-US" sz="4000" b="1" dirty="0" err="1"/>
              <a:t>Conținutul</a:t>
            </a:r>
            <a:r>
              <a:rPr lang="en-US" sz="4000" b="1" dirty="0"/>
              <a:t> </a:t>
            </a:r>
            <a:r>
              <a:rPr lang="en-US" sz="4000" b="1" dirty="0" err="1"/>
              <a:t>prelegerii</a:t>
            </a:r>
            <a:r>
              <a:rPr lang="en-US" sz="4000" b="1" dirty="0"/>
              <a:t>: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1" y="2485345"/>
            <a:ext cx="9209314" cy="3316740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Notiuni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generale</a:t>
            </a:r>
            <a:endParaRPr lang="en-GB" sz="2400" dirty="0"/>
          </a:p>
          <a:p>
            <a:r>
              <a:rPr lang="en-US" sz="2400" b="1" dirty="0" err="1"/>
              <a:t>Deschiderea</a:t>
            </a:r>
            <a:r>
              <a:rPr lang="en-US" sz="2400" b="1" dirty="0"/>
              <a:t> </a:t>
            </a:r>
            <a:r>
              <a:rPr lang="en-US" sz="2400" b="1" dirty="0" err="1"/>
              <a:t>şi</a:t>
            </a:r>
            <a:r>
              <a:rPr lang="en-US" sz="2400" b="1" dirty="0"/>
              <a:t> </a:t>
            </a:r>
            <a:r>
              <a:rPr lang="en-US" sz="2400" b="1" dirty="0" err="1"/>
              <a:t>închiderea</a:t>
            </a:r>
            <a:r>
              <a:rPr lang="en-US" sz="2400" b="1" dirty="0"/>
              <a:t>, </a:t>
            </a:r>
            <a:r>
              <a:rPr lang="en-US" sz="2400" b="1" dirty="0" err="1"/>
              <a:t>salvarea</a:t>
            </a:r>
            <a:r>
              <a:rPr lang="en-US" sz="2400" b="1" dirty="0"/>
              <a:t> </a:t>
            </a:r>
            <a:r>
              <a:rPr lang="en-US" sz="2400" b="1" dirty="0" err="1"/>
              <a:t>aplicaţiei</a:t>
            </a:r>
            <a:r>
              <a:rPr lang="en-US" sz="2400" b="1" dirty="0"/>
              <a:t> </a:t>
            </a:r>
            <a:endParaRPr lang="en-GB" sz="2400" dirty="0"/>
          </a:p>
          <a:p>
            <a:r>
              <a:rPr lang="en-US" sz="2400" b="1" dirty="0" err="1"/>
              <a:t>Operaţii</a:t>
            </a:r>
            <a:r>
              <a:rPr lang="en-US" sz="2400" b="1" dirty="0"/>
              <a:t> de </a:t>
            </a:r>
            <a:r>
              <a:rPr lang="en-US" sz="2400" b="1" dirty="0" err="1"/>
              <a:t>bază</a:t>
            </a:r>
            <a:r>
              <a:rPr lang="en-US" sz="2400" b="1" dirty="0"/>
              <a:t> </a:t>
            </a:r>
            <a:r>
              <a:rPr lang="en-US" sz="2400" b="1" dirty="0" err="1"/>
              <a:t>în</a:t>
            </a:r>
            <a:r>
              <a:rPr lang="en-US" sz="2400" b="1" dirty="0"/>
              <a:t> </a:t>
            </a:r>
            <a:r>
              <a:rPr lang="en-US" sz="2400" b="1" dirty="0" err="1"/>
              <a:t>documente</a:t>
            </a:r>
            <a:endParaRPr lang="en-GB" sz="2400" dirty="0"/>
          </a:p>
          <a:p>
            <a:r>
              <a:rPr lang="fr-FR" sz="2400" b="1" dirty="0" err="1"/>
              <a:t>Pricipalele</a:t>
            </a:r>
            <a:r>
              <a:rPr lang="fr-FR" sz="2400" b="1" dirty="0"/>
              <a:t> </a:t>
            </a:r>
            <a:r>
              <a:rPr lang="fr-FR" sz="2400" b="1" dirty="0" err="1"/>
              <a:t>tehnici</a:t>
            </a:r>
            <a:r>
              <a:rPr lang="fr-FR" sz="2400" b="1" dirty="0"/>
              <a:t> de </a:t>
            </a:r>
            <a:r>
              <a:rPr lang="en-US" sz="2400" b="1" dirty="0" err="1"/>
              <a:t>tehnoredactarea</a:t>
            </a:r>
            <a:r>
              <a:rPr lang="en-US" sz="2400" b="1" dirty="0"/>
              <a:t> la </a:t>
            </a:r>
            <a:r>
              <a:rPr lang="en-US" sz="2400" b="1" dirty="0" err="1"/>
              <a:t>nivel</a:t>
            </a:r>
            <a:r>
              <a:rPr lang="en-US" sz="2400" b="1" dirty="0"/>
              <a:t> de document, </a:t>
            </a:r>
            <a:r>
              <a:rPr lang="en-US" sz="2400" b="1" dirty="0" err="1"/>
              <a:t>paragraf</a:t>
            </a:r>
            <a:r>
              <a:rPr lang="en-US" sz="2400" b="1" dirty="0"/>
              <a:t>, </a:t>
            </a:r>
            <a:r>
              <a:rPr lang="en-US" sz="2400" b="1" dirty="0" err="1"/>
              <a:t>caractere</a:t>
            </a:r>
            <a:r>
              <a:rPr lang="en-US" sz="2400" b="1" dirty="0"/>
              <a:t>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394384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2397" y="609838"/>
            <a:ext cx="8454189" cy="650875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Adăugarea</a:t>
            </a:r>
            <a:r>
              <a:rPr lang="en-US" sz="3600" b="1" dirty="0"/>
              <a:t>, </a:t>
            </a:r>
            <a:r>
              <a:rPr lang="en-US" sz="3600" b="1" dirty="0" err="1"/>
              <a:t>modificarea</a:t>
            </a:r>
            <a:r>
              <a:rPr lang="en-US" sz="3600" b="1" dirty="0"/>
              <a:t> </a:t>
            </a:r>
            <a:r>
              <a:rPr lang="en-US" sz="3600" b="1" dirty="0" err="1"/>
              <a:t>unui</a:t>
            </a:r>
            <a:r>
              <a:rPr lang="en-US" sz="3600" b="1" dirty="0"/>
              <a:t> text </a:t>
            </a:r>
            <a:r>
              <a:rPr lang="en-US" sz="3600" b="1" dirty="0" err="1"/>
              <a:t>în</a:t>
            </a:r>
            <a:r>
              <a:rPr lang="en-US" sz="3600" b="1" dirty="0"/>
              <a:t> </a:t>
            </a:r>
            <a:r>
              <a:rPr lang="en-US" sz="3600" b="1" dirty="0" err="1"/>
              <a:t>antet</a:t>
            </a:r>
            <a:r>
              <a:rPr lang="en-US" sz="3600" b="1" dirty="0"/>
              <a:t> </a:t>
            </a:r>
            <a:r>
              <a:rPr lang="en-US" sz="3600" b="1" dirty="0" err="1"/>
              <a:t>şi</a:t>
            </a:r>
            <a:r>
              <a:rPr lang="en-US" sz="3600" b="1" dirty="0"/>
              <a:t> </a:t>
            </a:r>
            <a:r>
              <a:rPr lang="en-US" sz="3600" b="1" dirty="0" err="1"/>
              <a:t>subsol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13" y="1287450"/>
            <a:ext cx="10515600" cy="5003771"/>
          </a:xfrm>
        </p:spPr>
        <p:txBody>
          <a:bodyPr/>
          <a:lstStyle/>
          <a:p>
            <a:pPr lvl="0"/>
            <a:r>
              <a:rPr lang="en-US" dirty="0" err="1"/>
              <a:t>Adăugare</a:t>
            </a:r>
            <a:r>
              <a:rPr lang="en-US" dirty="0"/>
              <a:t> </a:t>
            </a:r>
            <a:r>
              <a:rPr lang="en-US" dirty="0" err="1"/>
              <a:t>antet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subsol</a:t>
            </a:r>
            <a:r>
              <a:rPr lang="en-US" dirty="0"/>
              <a:t> (Header and Footer)</a:t>
            </a:r>
            <a:endParaRPr lang="en-GB" dirty="0"/>
          </a:p>
          <a:p>
            <a:r>
              <a:rPr lang="fr-FR" dirty="0"/>
              <a:t>Se </a:t>
            </a:r>
            <a:r>
              <a:rPr lang="fr-FR" dirty="0" err="1"/>
              <a:t>alege</a:t>
            </a:r>
            <a:r>
              <a:rPr lang="fr-FR" dirty="0"/>
              <a:t> </a:t>
            </a:r>
            <a:r>
              <a:rPr lang="fr-FR" b="1" i="1" dirty="0" err="1"/>
              <a:t>Inserare</a:t>
            </a:r>
            <a:r>
              <a:rPr lang="fr-FR" dirty="0"/>
              <a:t> → </a:t>
            </a:r>
            <a:r>
              <a:rPr lang="fr-FR" b="1" i="1" dirty="0" err="1"/>
              <a:t>Antet</a:t>
            </a:r>
            <a:r>
              <a:rPr lang="fr-FR" dirty="0"/>
              <a:t> → </a:t>
            </a:r>
            <a:r>
              <a:rPr lang="fr-FR" dirty="0" err="1"/>
              <a:t>şi</a:t>
            </a:r>
            <a:r>
              <a:rPr lang="fr-FR" dirty="0"/>
              <a:t> </a:t>
            </a:r>
            <a:r>
              <a:rPr lang="fr-FR" dirty="0" err="1"/>
              <a:t>apoi</a:t>
            </a:r>
            <a:r>
              <a:rPr lang="fr-FR" dirty="0"/>
              <a:t> se </a:t>
            </a:r>
            <a:r>
              <a:rPr lang="fr-FR" dirty="0" err="1"/>
              <a:t>alege</a:t>
            </a:r>
            <a:r>
              <a:rPr lang="fr-FR" dirty="0"/>
              <a:t> </a:t>
            </a:r>
            <a:r>
              <a:rPr lang="fr-FR" dirty="0" err="1"/>
              <a:t>stilul</a:t>
            </a:r>
            <a:r>
              <a:rPr lang="fr-FR" dirty="0"/>
              <a:t> de </a:t>
            </a:r>
            <a:r>
              <a:rPr lang="fr-FR" dirty="0" err="1"/>
              <a:t>pagină</a:t>
            </a:r>
            <a:r>
              <a:rPr lang="fr-FR" dirty="0"/>
              <a:t> </a:t>
            </a:r>
            <a:r>
              <a:rPr lang="fr-FR" dirty="0" err="1"/>
              <a:t>din</a:t>
            </a:r>
            <a:r>
              <a:rPr lang="fr-FR" dirty="0"/>
              <a:t> </a:t>
            </a:r>
            <a:r>
              <a:rPr lang="fr-FR" dirty="0" err="1"/>
              <a:t>submeniu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en-GB" dirty="0" err="1"/>
              <a:t>Faceți</a:t>
            </a:r>
            <a:r>
              <a:rPr lang="en-GB" dirty="0"/>
              <a:t> </a:t>
            </a:r>
            <a:r>
              <a:rPr lang="en-GB" dirty="0" err="1"/>
              <a:t>clic</a:t>
            </a:r>
            <a:r>
              <a:rPr lang="en-GB" dirty="0"/>
              <a:t> </a:t>
            </a:r>
            <a:r>
              <a:rPr lang="en-GB" dirty="0" err="1"/>
              <a:t>dreapta</a:t>
            </a:r>
            <a:r>
              <a:rPr lang="en-GB" dirty="0"/>
              <a:t> </a:t>
            </a:r>
            <a:r>
              <a:rPr lang="en-GB" dirty="0" err="1"/>
              <a:t>în</a:t>
            </a:r>
            <a:r>
              <a:rPr lang="en-GB" dirty="0"/>
              <a:t> </a:t>
            </a:r>
            <a:r>
              <a:rPr lang="en-GB" dirty="0" err="1"/>
              <a:t>partea</a:t>
            </a:r>
            <a:r>
              <a:rPr lang="en-GB" dirty="0"/>
              <a:t> de sus a </a:t>
            </a:r>
            <a:r>
              <a:rPr lang="en-GB" dirty="0" err="1"/>
              <a:t>paginii</a:t>
            </a:r>
            <a:r>
              <a:rPr lang="en-GB" dirty="0"/>
              <a:t> </a:t>
            </a:r>
            <a:r>
              <a:rPr lang="en-GB" dirty="0" err="1"/>
              <a:t>pentru</a:t>
            </a:r>
            <a:r>
              <a:rPr lang="en-GB" dirty="0"/>
              <a:t> a </a:t>
            </a:r>
            <a:r>
              <a:rPr lang="en-GB" dirty="0" err="1"/>
              <a:t>edita</a:t>
            </a:r>
            <a:r>
              <a:rPr lang="en-GB" dirty="0"/>
              <a:t> </a:t>
            </a:r>
            <a:r>
              <a:rPr lang="en-GB" dirty="0" err="1"/>
              <a:t>antetul</a:t>
            </a:r>
            <a:r>
              <a:rPr lang="en-GB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4684" y="2516176"/>
            <a:ext cx="4813674" cy="11258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/>
          <a:srcRect r="14882"/>
          <a:stretch/>
        </p:blipFill>
        <p:spPr>
          <a:xfrm>
            <a:off x="5554136" y="4705684"/>
            <a:ext cx="5270713" cy="160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6533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0895" y="365125"/>
            <a:ext cx="3445042" cy="650875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Tabele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13" y="1697037"/>
            <a:ext cx="5862971" cy="3243931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/>
              <a:t>Crearea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/>
              <a:t>standard:</a:t>
            </a:r>
            <a:endParaRPr lang="en-GB" dirty="0"/>
          </a:p>
          <a:p>
            <a:r>
              <a:rPr lang="en-US" b="1" dirty="0"/>
              <a:t> </a:t>
            </a:r>
            <a:r>
              <a:rPr lang="fr-FR" dirty="0"/>
              <a:t>Se </a:t>
            </a:r>
            <a:r>
              <a:rPr lang="fr-FR" dirty="0" err="1"/>
              <a:t>poziţionează</a:t>
            </a:r>
            <a:r>
              <a:rPr lang="fr-FR" dirty="0"/>
              <a:t> </a:t>
            </a:r>
            <a:r>
              <a:rPr lang="fr-FR" dirty="0" err="1"/>
              <a:t>punctul</a:t>
            </a:r>
            <a:r>
              <a:rPr lang="fr-FR" dirty="0"/>
              <a:t> de </a:t>
            </a:r>
            <a:r>
              <a:rPr lang="fr-FR" dirty="0" err="1"/>
              <a:t>inserare</a:t>
            </a:r>
            <a:r>
              <a:rPr lang="fr-FR" dirty="0"/>
              <a:t> </a:t>
            </a:r>
            <a:r>
              <a:rPr lang="fr-FR" dirty="0" err="1"/>
              <a:t>în</a:t>
            </a:r>
            <a:r>
              <a:rPr lang="fr-FR" dirty="0"/>
              <a:t> </a:t>
            </a:r>
            <a:r>
              <a:rPr lang="fr-FR" dirty="0" err="1"/>
              <a:t>locul</a:t>
            </a:r>
            <a:r>
              <a:rPr lang="fr-FR" dirty="0"/>
              <a:t> </a:t>
            </a:r>
            <a:r>
              <a:rPr lang="fr-FR" dirty="0" err="1"/>
              <a:t>în</a:t>
            </a:r>
            <a:r>
              <a:rPr lang="fr-FR" dirty="0"/>
              <a:t> care se </a:t>
            </a:r>
            <a:r>
              <a:rPr lang="fr-FR" dirty="0" err="1"/>
              <a:t>doreşte</a:t>
            </a:r>
            <a:r>
              <a:rPr lang="fr-FR" dirty="0"/>
              <a:t> </a:t>
            </a:r>
            <a:r>
              <a:rPr lang="fr-FR" dirty="0" err="1"/>
              <a:t>să</a:t>
            </a:r>
            <a:r>
              <a:rPr lang="fr-FR" dirty="0"/>
              <a:t> </a:t>
            </a:r>
            <a:r>
              <a:rPr lang="fr-FR" dirty="0" err="1"/>
              <a:t>apară</a:t>
            </a:r>
            <a:r>
              <a:rPr lang="fr-FR" dirty="0"/>
              <a:t> </a:t>
            </a:r>
            <a:r>
              <a:rPr lang="fr-FR" dirty="0" err="1"/>
              <a:t>tabelul</a:t>
            </a:r>
            <a:r>
              <a:rPr lang="fr-FR" dirty="0"/>
              <a:t>.</a:t>
            </a:r>
          </a:p>
          <a:p>
            <a:endParaRPr lang="en-GB" dirty="0"/>
          </a:p>
          <a:p>
            <a:r>
              <a:rPr lang="fr-FR" b="1" dirty="0"/>
              <a:t> </a:t>
            </a:r>
            <a:r>
              <a:rPr lang="en-US" dirty="0"/>
              <a:t>Se </a:t>
            </a:r>
            <a:r>
              <a:rPr lang="en-US" dirty="0" err="1"/>
              <a:t>alege</a:t>
            </a:r>
            <a:r>
              <a:rPr lang="en-US" dirty="0"/>
              <a:t> </a:t>
            </a:r>
            <a:r>
              <a:rPr lang="en-US" b="1" i="1" dirty="0" err="1"/>
              <a:t>Inserare</a:t>
            </a:r>
            <a:r>
              <a:rPr lang="en-US" b="1" i="1" dirty="0"/>
              <a:t> → </a:t>
            </a:r>
            <a:r>
              <a:rPr lang="en-US" b="1" i="1" dirty="0" err="1"/>
              <a:t>Tabel</a:t>
            </a:r>
            <a:r>
              <a:rPr lang="en-US" dirty="0"/>
              <a:t>.</a:t>
            </a:r>
            <a:endParaRPr lang="en-GB" sz="4000" dirty="0"/>
          </a:p>
          <a:p>
            <a:endParaRPr lang="en-GB" dirty="0"/>
          </a:p>
        </p:txBody>
      </p:sp>
      <p:pic>
        <p:nvPicPr>
          <p:cNvPr id="4" name="Рисунок 2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0021" y="1450045"/>
            <a:ext cx="3825916" cy="48545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9831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2021" y="397210"/>
            <a:ext cx="6641432" cy="1006475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Selectarea</a:t>
            </a:r>
            <a:r>
              <a:rPr lang="en-US" sz="2800" b="1" dirty="0"/>
              <a:t> </a:t>
            </a:r>
            <a:r>
              <a:rPr lang="en-US" sz="2800" b="1" dirty="0" err="1"/>
              <a:t>rândurilor</a:t>
            </a:r>
            <a:r>
              <a:rPr lang="en-US" sz="2800" b="1" dirty="0"/>
              <a:t>, </a:t>
            </a:r>
            <a:r>
              <a:rPr lang="en-US" sz="2800" b="1" dirty="0" err="1"/>
              <a:t>coloanelor</a:t>
            </a:r>
            <a:r>
              <a:rPr lang="en-US" sz="2800" b="1" dirty="0"/>
              <a:t>, </a:t>
            </a:r>
            <a:r>
              <a:rPr lang="en-US" sz="2800" b="1" dirty="0" err="1"/>
              <a:t>celulelor</a:t>
            </a:r>
            <a:r>
              <a:rPr lang="en-US" sz="2800" b="1" dirty="0"/>
              <a:t> </a:t>
            </a:r>
            <a:r>
              <a:rPr lang="en-US" sz="2800" b="1" dirty="0" err="1"/>
              <a:t>şi</a:t>
            </a:r>
            <a:r>
              <a:rPr lang="en-US" sz="2800" b="1" dirty="0"/>
              <a:t> a </a:t>
            </a:r>
            <a:r>
              <a:rPr lang="en-US" sz="2800" b="1" dirty="0" err="1"/>
              <a:t>întregului</a:t>
            </a:r>
            <a:r>
              <a:rPr lang="en-US" sz="2800" b="1" dirty="0"/>
              <a:t> </a:t>
            </a:r>
            <a:r>
              <a:rPr lang="en-US" sz="2800" b="1" dirty="0" err="1"/>
              <a:t>tabel</a:t>
            </a:r>
            <a:r>
              <a:rPr lang="en-US" sz="2800" b="1" dirty="0"/>
              <a:t> 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370994"/>
              </p:ext>
            </p:extLst>
          </p:nvPr>
        </p:nvGraphicFramePr>
        <p:xfrm>
          <a:off x="1187115" y="1746624"/>
          <a:ext cx="10443411" cy="47640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3620">
                  <a:extLst>
                    <a:ext uri="{9D8B030D-6E8A-4147-A177-3AD203B41FA5}">
                      <a16:colId xmlns="" xmlns:a16="http://schemas.microsoft.com/office/drawing/2014/main" val="1984109899"/>
                    </a:ext>
                  </a:extLst>
                </a:gridCol>
                <a:gridCol w="7769791">
                  <a:extLst>
                    <a:ext uri="{9D8B030D-6E8A-4147-A177-3AD203B41FA5}">
                      <a16:colId xmlns="" xmlns:a16="http://schemas.microsoft.com/office/drawing/2014/main" val="1979495692"/>
                    </a:ext>
                  </a:extLst>
                </a:gridCol>
              </a:tblGrid>
              <a:tr h="95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993661182"/>
                  </a:ext>
                </a:extLst>
              </a:tr>
              <a:tr h="231126">
                <a:tc>
                  <a:txBody>
                    <a:bodyPr/>
                    <a:lstStyle/>
                    <a:p>
                      <a:pPr marL="38100">
                        <a:lnSpc>
                          <a:spcPts val="1245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</a:rPr>
                        <a:t>Pentru</a:t>
                      </a:r>
                      <a:r>
                        <a:rPr lang="en-US" sz="2400" b="1" dirty="0">
                          <a:effectLst/>
                        </a:rPr>
                        <a:t> a </a:t>
                      </a:r>
                      <a:r>
                        <a:rPr lang="en-US" sz="2400" b="1" dirty="0" err="1">
                          <a:effectLst/>
                        </a:rPr>
                        <a:t>selecta</a:t>
                      </a:r>
                      <a:r>
                        <a:rPr lang="en-US" sz="2400" b="1" dirty="0">
                          <a:effectLst/>
                        </a:rPr>
                        <a:t>:</a:t>
                      </a:r>
                      <a:endParaRPr lang="en-GB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ts val="1245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</a:rPr>
                        <a:t>Se </a:t>
                      </a:r>
                      <a:r>
                        <a:rPr lang="en-US" sz="2400" b="1" dirty="0" err="1">
                          <a:effectLst/>
                        </a:rPr>
                        <a:t>efectuează</a:t>
                      </a:r>
                      <a:r>
                        <a:rPr lang="en-US" sz="2400" b="1" dirty="0">
                          <a:effectLst/>
                        </a:rPr>
                        <a:t> </a:t>
                      </a:r>
                      <a:r>
                        <a:rPr lang="en-US" sz="2400" b="1" dirty="0" err="1">
                          <a:effectLst/>
                        </a:rPr>
                        <a:t>acţiunea</a:t>
                      </a:r>
                      <a:r>
                        <a:rPr lang="en-US" sz="2400" b="1" dirty="0">
                          <a:effectLst/>
                        </a:rPr>
                        <a:t> </a:t>
                      </a:r>
                      <a:r>
                        <a:rPr lang="en-US" sz="2400" b="1" dirty="0" err="1">
                          <a:effectLst/>
                        </a:rPr>
                        <a:t>următoare</a:t>
                      </a:r>
                      <a:r>
                        <a:rPr lang="en-US" sz="2400" b="1" dirty="0">
                          <a:effectLst/>
                        </a:rPr>
                        <a:t>:</a:t>
                      </a:r>
                      <a:endParaRPr lang="en-GB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899284377"/>
                  </a:ext>
                </a:extLst>
              </a:tr>
              <a:tr h="809893">
                <a:tc rowSpan="4">
                  <a:txBody>
                    <a:bodyPr/>
                    <a:lstStyle/>
                    <a:p>
                      <a:pPr marL="381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i="1" u="sng" dirty="0">
                          <a:effectLst/>
                        </a:rPr>
                        <a:t>O </a:t>
                      </a:r>
                      <a:r>
                        <a:rPr lang="en-US" sz="2400" b="1" i="1" u="sng" dirty="0" err="1">
                          <a:effectLst/>
                        </a:rPr>
                        <a:t>celulă</a:t>
                      </a:r>
                      <a:endParaRPr lang="en-GB" sz="2400" b="1" i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 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 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 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- Se </a:t>
                      </a:r>
                      <a:r>
                        <a:rPr lang="fr-FR" sz="2400" dirty="0" err="1">
                          <a:effectLst/>
                        </a:rPr>
                        <a:t>execută</a:t>
                      </a:r>
                      <a:r>
                        <a:rPr lang="fr-FR" sz="2400" dirty="0">
                          <a:effectLst/>
                        </a:rPr>
                        <a:t> clic </a:t>
                      </a:r>
                      <a:r>
                        <a:rPr lang="fr-FR" sz="2400" dirty="0" err="1">
                          <a:effectLst/>
                        </a:rPr>
                        <a:t>în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marginea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din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stânga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celulei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se </a:t>
                      </a:r>
                      <a:r>
                        <a:rPr lang="fr-FR" sz="2400" dirty="0" err="1">
                          <a:effectLst/>
                        </a:rPr>
                        <a:t>glisează</a:t>
                      </a:r>
                      <a:r>
                        <a:rPr lang="fr-FR" sz="2400" dirty="0">
                          <a:effectLst/>
                        </a:rPr>
                        <a:t> mouse-</a:t>
                      </a:r>
                      <a:r>
                        <a:rPr lang="fr-FR" sz="2400" dirty="0" err="1">
                          <a:effectLst/>
                        </a:rPr>
                        <a:t>ul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055156072"/>
                  </a:ext>
                </a:extLst>
              </a:tr>
              <a:tr h="75693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- Se </a:t>
                      </a:r>
                      <a:r>
                        <a:rPr lang="fr-FR" sz="2400" dirty="0" err="1">
                          <a:effectLst/>
                        </a:rPr>
                        <a:t>dă</a:t>
                      </a:r>
                      <a:r>
                        <a:rPr lang="fr-FR" sz="2400" dirty="0">
                          <a:effectLst/>
                        </a:rPr>
                        <a:t> clic </a:t>
                      </a:r>
                      <a:r>
                        <a:rPr lang="fr-FR" sz="2400" dirty="0" err="1">
                          <a:effectLst/>
                        </a:rPr>
                        <a:t>în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celulă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se </a:t>
                      </a:r>
                      <a:r>
                        <a:rPr lang="fr-FR" sz="2400" dirty="0" err="1">
                          <a:effectLst/>
                        </a:rPr>
                        <a:t>alege</a:t>
                      </a:r>
                      <a:r>
                        <a:rPr lang="fr-FR" sz="2400" dirty="0">
                          <a:effectLst/>
                        </a:rPr>
                        <a:t> Instrumente </a:t>
                      </a:r>
                      <a:r>
                        <a:rPr lang="fr-FR" sz="2400" b="1" dirty="0" err="1">
                          <a:effectLst/>
                        </a:rPr>
                        <a:t>Tabel</a:t>
                      </a:r>
                      <a:r>
                        <a:rPr lang="fr-FR" sz="2400" b="1" dirty="0">
                          <a:effectLst/>
                        </a:rPr>
                        <a:t> → Aspect → </a:t>
                      </a:r>
                      <a:r>
                        <a:rPr lang="fr-FR" sz="2400" b="1" dirty="0" err="1">
                          <a:effectLst/>
                        </a:rPr>
                        <a:t>Selectare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r>
                        <a:rPr lang="fr-FR" sz="2400" b="1" dirty="0" err="1">
                          <a:effectLst/>
                        </a:rPr>
                        <a:t>celula</a:t>
                      </a:r>
                      <a:endParaRPr lang="en-GB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314575447"/>
                  </a:ext>
                </a:extLst>
              </a:tr>
              <a:tr h="1135401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- Se </a:t>
                      </a:r>
                      <a:r>
                        <a:rPr lang="fr-FR" sz="2400" dirty="0" err="1">
                          <a:effectLst/>
                        </a:rPr>
                        <a:t>deplasează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cursorul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mause-ului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în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marginea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din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stânga</a:t>
                      </a:r>
                      <a:r>
                        <a:rPr lang="fr-FR" sz="2400" dirty="0">
                          <a:effectLst/>
                        </a:rPr>
                        <a:t>, </a:t>
                      </a:r>
                      <a:r>
                        <a:rPr lang="fr-FR" sz="2400" dirty="0" err="1">
                          <a:effectLst/>
                        </a:rPr>
                        <a:t>în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afara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tabelului</a:t>
                      </a:r>
                      <a:r>
                        <a:rPr lang="fr-FR" sz="2400" dirty="0">
                          <a:effectLst/>
                        </a:rPr>
                        <a:t>, se </a:t>
                      </a:r>
                      <a:r>
                        <a:rPr lang="fr-FR" sz="2400" dirty="0" err="1">
                          <a:effectLst/>
                        </a:rPr>
                        <a:t>indică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spre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rând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când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cursorul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apare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sub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formă</a:t>
                      </a:r>
                      <a:r>
                        <a:rPr lang="fr-FR" sz="2400" dirty="0">
                          <a:effectLst/>
                        </a:rPr>
                        <a:t> de </a:t>
                      </a:r>
                      <a:r>
                        <a:rPr lang="fr-FR" sz="2400" dirty="0" err="1">
                          <a:effectLst/>
                        </a:rPr>
                        <a:t>săgeată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neagră</a:t>
                      </a:r>
                      <a:r>
                        <a:rPr lang="fr-FR" sz="2400" dirty="0">
                          <a:effectLst/>
                        </a:rPr>
                        <a:t> se </a:t>
                      </a:r>
                      <a:r>
                        <a:rPr lang="fr-FR" sz="2400" dirty="0" err="1">
                          <a:effectLst/>
                        </a:rPr>
                        <a:t>efectuează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click.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312758259"/>
                  </a:ext>
                </a:extLst>
              </a:tr>
              <a:tr h="3852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2540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effectLst/>
                        </a:rPr>
                        <a:t>- Se </a:t>
                      </a:r>
                      <a:r>
                        <a:rPr lang="fr-FR" sz="2400" dirty="0" err="1">
                          <a:effectLst/>
                        </a:rPr>
                        <a:t>dă</a:t>
                      </a:r>
                      <a:r>
                        <a:rPr lang="fr-FR" sz="2400" dirty="0">
                          <a:effectLst/>
                        </a:rPr>
                        <a:t> clic </a:t>
                      </a:r>
                      <a:r>
                        <a:rPr lang="fr-FR" sz="2400" dirty="0" err="1">
                          <a:effectLst/>
                        </a:rPr>
                        <a:t>într</a:t>
                      </a:r>
                      <a:r>
                        <a:rPr lang="fr-FR" sz="2400" dirty="0">
                          <a:effectLst/>
                        </a:rPr>
                        <a:t>-o </a:t>
                      </a:r>
                      <a:r>
                        <a:rPr lang="fr-FR" sz="2400" dirty="0" err="1">
                          <a:effectLst/>
                        </a:rPr>
                        <a:t>celulă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din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rând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apoi</a:t>
                      </a:r>
                      <a:r>
                        <a:rPr lang="fr-FR" sz="2400" dirty="0">
                          <a:effectLst/>
                        </a:rPr>
                        <a:t> se </a:t>
                      </a:r>
                      <a:r>
                        <a:rPr lang="fr-FR" sz="2400" dirty="0" err="1">
                          <a:effectLst/>
                        </a:rPr>
                        <a:t>alege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b="1" dirty="0">
                          <a:effectLst/>
                        </a:rPr>
                        <a:t>Instrumente </a:t>
                      </a:r>
                      <a:r>
                        <a:rPr lang="fr-FR" sz="2400" b="1" dirty="0" err="1">
                          <a:effectLst/>
                        </a:rPr>
                        <a:t>Tabel</a:t>
                      </a:r>
                      <a:r>
                        <a:rPr lang="fr-FR" sz="2400" b="1" dirty="0">
                          <a:effectLst/>
                        </a:rPr>
                        <a:t> → Aspect → </a:t>
                      </a:r>
                      <a:r>
                        <a:rPr lang="fr-FR" sz="2400" b="1" dirty="0" err="1" smtClean="0">
                          <a:effectLst/>
                        </a:rPr>
                        <a:t>Selec</a:t>
                      </a:r>
                      <a:r>
                        <a:rPr lang="en-US" sz="2400" b="1" dirty="0" smtClean="0">
                          <a:effectLst/>
                        </a:rPr>
                        <a:t>tare </a:t>
                      </a:r>
                      <a:r>
                        <a:rPr lang="en-US" sz="2400" b="1" dirty="0" err="1" smtClean="0">
                          <a:effectLst/>
                        </a:rPr>
                        <a:t>rând</a:t>
                      </a:r>
                      <a:r>
                        <a:rPr lang="en-US" sz="2400" b="1" dirty="0" smtClean="0">
                          <a:effectLst/>
                        </a:rPr>
                        <a:t>.</a:t>
                      </a:r>
                      <a:endParaRPr lang="en-GB" sz="24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166758805"/>
                  </a:ext>
                </a:extLst>
              </a:tr>
              <a:tr h="96559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i="1" u="sng" dirty="0">
                          <a:effectLst/>
                        </a:rPr>
                        <a:t> </a:t>
                      </a:r>
                      <a:r>
                        <a:rPr lang="en-US" sz="2400" b="1" i="1" u="sng" dirty="0" smtClean="0">
                          <a:effectLst/>
                        </a:rPr>
                        <a:t>Un </a:t>
                      </a:r>
                      <a:r>
                        <a:rPr lang="en-US" sz="2400" b="1" i="1" u="sng" dirty="0" err="1" smtClean="0">
                          <a:effectLst/>
                        </a:rPr>
                        <a:t>rând</a:t>
                      </a:r>
                      <a:endParaRPr lang="en-GB" sz="2400" b="1" i="1" u="sng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53785950"/>
                  </a:ext>
                </a:extLst>
              </a:tr>
              <a:tr h="65371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- Se </a:t>
                      </a:r>
                      <a:r>
                        <a:rPr lang="fr-FR" sz="2400" dirty="0" err="1">
                          <a:effectLst/>
                        </a:rPr>
                        <a:t>dă</a:t>
                      </a:r>
                      <a:r>
                        <a:rPr lang="fr-FR" sz="2400" dirty="0">
                          <a:effectLst/>
                        </a:rPr>
                        <a:t> clic </a:t>
                      </a:r>
                      <a:r>
                        <a:rPr lang="fr-FR" sz="2400" dirty="0" err="1">
                          <a:effectLst/>
                        </a:rPr>
                        <a:t>în</a:t>
                      </a:r>
                      <a:r>
                        <a:rPr lang="fr-FR" sz="2400" dirty="0">
                          <a:effectLst/>
                        </a:rPr>
                        <a:t> prima </a:t>
                      </a:r>
                      <a:r>
                        <a:rPr lang="fr-FR" sz="2400" dirty="0" err="1">
                          <a:effectLst/>
                        </a:rPr>
                        <a:t>celulă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din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rând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se </a:t>
                      </a:r>
                      <a:r>
                        <a:rPr lang="fr-FR" sz="2400" dirty="0" err="1">
                          <a:effectLst/>
                        </a:rPr>
                        <a:t>glisează</a:t>
                      </a:r>
                      <a:r>
                        <a:rPr lang="fr-FR" sz="2400" dirty="0">
                          <a:effectLst/>
                        </a:rPr>
                        <a:t> peste </a:t>
                      </a:r>
                      <a:r>
                        <a:rPr lang="fr-FR" sz="2400" dirty="0" err="1" smtClean="0">
                          <a:effectLst/>
                        </a:rPr>
                        <a:t>celelalte</a:t>
                      </a:r>
                      <a:r>
                        <a:rPr lang="fr-FR" sz="2400" dirty="0" smtClean="0">
                          <a:effectLst/>
                        </a:rPr>
                        <a:t>.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3317096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6115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28951"/>
              </p:ext>
            </p:extLst>
          </p:nvPr>
        </p:nvGraphicFramePr>
        <p:xfrm>
          <a:off x="737936" y="1299411"/>
          <a:ext cx="11036969" cy="53747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80661">
                  <a:extLst>
                    <a:ext uri="{9D8B030D-6E8A-4147-A177-3AD203B41FA5}">
                      <a16:colId xmlns="" xmlns:a16="http://schemas.microsoft.com/office/drawing/2014/main" val="1984109899"/>
                    </a:ext>
                  </a:extLst>
                </a:gridCol>
                <a:gridCol w="8256308">
                  <a:extLst>
                    <a:ext uri="{9D8B030D-6E8A-4147-A177-3AD203B41FA5}">
                      <a16:colId xmlns="" xmlns:a16="http://schemas.microsoft.com/office/drawing/2014/main" val="1979495692"/>
                    </a:ext>
                  </a:extLst>
                </a:gridCol>
              </a:tblGrid>
              <a:tr h="125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993661182"/>
                  </a:ext>
                </a:extLst>
              </a:tr>
              <a:tr h="280387">
                <a:tc>
                  <a:txBody>
                    <a:bodyPr/>
                    <a:lstStyle/>
                    <a:p>
                      <a:pPr marL="38100">
                        <a:lnSpc>
                          <a:spcPts val="1245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</a:rPr>
                        <a:t>Pentru</a:t>
                      </a:r>
                      <a:r>
                        <a:rPr lang="en-US" sz="2400" b="1" dirty="0">
                          <a:effectLst/>
                        </a:rPr>
                        <a:t> a </a:t>
                      </a:r>
                      <a:r>
                        <a:rPr lang="en-US" sz="2400" b="1" dirty="0" err="1">
                          <a:effectLst/>
                        </a:rPr>
                        <a:t>selecta</a:t>
                      </a:r>
                      <a:r>
                        <a:rPr lang="en-US" sz="2400" b="1" dirty="0">
                          <a:effectLst/>
                        </a:rPr>
                        <a:t>:</a:t>
                      </a:r>
                      <a:endParaRPr lang="en-GB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ts val="1245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</a:rPr>
                        <a:t>Se </a:t>
                      </a:r>
                      <a:r>
                        <a:rPr lang="en-US" sz="2400" b="1" dirty="0" err="1">
                          <a:effectLst/>
                        </a:rPr>
                        <a:t>efectuează</a:t>
                      </a:r>
                      <a:r>
                        <a:rPr lang="en-US" sz="2400" b="1" dirty="0">
                          <a:effectLst/>
                        </a:rPr>
                        <a:t> </a:t>
                      </a:r>
                      <a:r>
                        <a:rPr lang="en-US" sz="2400" b="1" dirty="0" err="1">
                          <a:effectLst/>
                        </a:rPr>
                        <a:t>acţiunea</a:t>
                      </a:r>
                      <a:r>
                        <a:rPr lang="en-US" sz="2400" b="1" dirty="0">
                          <a:effectLst/>
                        </a:rPr>
                        <a:t> </a:t>
                      </a:r>
                      <a:r>
                        <a:rPr lang="en-US" sz="2400" b="1" dirty="0" err="1">
                          <a:effectLst/>
                        </a:rPr>
                        <a:t>următoare</a:t>
                      </a:r>
                      <a:r>
                        <a:rPr lang="en-US" sz="2400" b="1" dirty="0">
                          <a:effectLst/>
                        </a:rPr>
                        <a:t>:</a:t>
                      </a:r>
                      <a:endParaRPr lang="en-GB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899284377"/>
                  </a:ext>
                </a:extLst>
              </a:tr>
              <a:tr h="900709">
                <a:tc rowSpan="2">
                  <a:txBody>
                    <a:bodyPr/>
                    <a:lstStyle/>
                    <a:p>
                      <a:pPr marL="381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i="1" u="sng" dirty="0">
                          <a:effectLst/>
                        </a:rPr>
                        <a:t>Mai </a:t>
                      </a:r>
                      <a:r>
                        <a:rPr lang="en-US" sz="2400" b="1" i="1" u="sng" dirty="0" err="1">
                          <a:effectLst/>
                        </a:rPr>
                        <a:t>multe</a:t>
                      </a:r>
                      <a:r>
                        <a:rPr lang="en-US" sz="2400" b="1" i="1" u="sng" dirty="0">
                          <a:effectLst/>
                        </a:rPr>
                        <a:t> </a:t>
                      </a:r>
                      <a:r>
                        <a:rPr lang="en-US" sz="2400" b="1" i="1" u="sng" dirty="0" err="1">
                          <a:effectLst/>
                        </a:rPr>
                        <a:t>rânduri</a:t>
                      </a:r>
                      <a:endParaRPr lang="en-GB" sz="2400" b="1" i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 smtClean="0">
                          <a:effectLst/>
                        </a:rPr>
                        <a:t>- </a:t>
                      </a:r>
                      <a:r>
                        <a:rPr lang="fr-FR" sz="2400" dirty="0">
                          <a:effectLst/>
                        </a:rPr>
                        <a:t>Se </a:t>
                      </a:r>
                      <a:r>
                        <a:rPr lang="fr-FR" sz="2400" dirty="0" err="1">
                          <a:effectLst/>
                        </a:rPr>
                        <a:t>selectează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primul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rând</a:t>
                      </a:r>
                      <a:r>
                        <a:rPr lang="fr-FR" sz="2400" dirty="0">
                          <a:effectLst/>
                        </a:rPr>
                        <a:t>, se </a:t>
                      </a:r>
                      <a:r>
                        <a:rPr lang="fr-FR" sz="2400" dirty="0" err="1">
                          <a:effectLst/>
                        </a:rPr>
                        <a:t>execută</a:t>
                      </a:r>
                      <a:r>
                        <a:rPr lang="fr-FR" sz="2400" dirty="0">
                          <a:effectLst/>
                        </a:rPr>
                        <a:t> clic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se </a:t>
                      </a:r>
                      <a:r>
                        <a:rPr lang="fr-FR" sz="2400" dirty="0" err="1">
                          <a:effectLst/>
                        </a:rPr>
                        <a:t>glisează</a:t>
                      </a:r>
                      <a:r>
                        <a:rPr lang="fr-FR" sz="2400" dirty="0">
                          <a:effectLst/>
                        </a:rPr>
                        <a:t> peste </a:t>
                      </a:r>
                      <a:r>
                        <a:rPr lang="fr-FR" sz="2400" dirty="0" err="1">
                          <a:effectLst/>
                        </a:rPr>
                        <a:t>restul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rândurilor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 smtClean="0">
                          <a:effectLst/>
                        </a:rPr>
                        <a:t>pe</a:t>
                      </a:r>
                      <a:r>
                        <a:rPr lang="fr-FR" sz="2400" dirty="0" smtClean="0">
                          <a:effectLst/>
                        </a:rPr>
                        <a:t> care </a:t>
                      </a:r>
                      <a:r>
                        <a:rPr lang="fr-FR" sz="2400" dirty="0">
                          <a:effectLst/>
                        </a:rPr>
                        <a:t>le </a:t>
                      </a:r>
                      <a:r>
                        <a:rPr lang="fr-FR" sz="2400" dirty="0" err="1">
                          <a:effectLst/>
                        </a:rPr>
                        <a:t>dorim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în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selecţie</a:t>
                      </a:r>
                      <a:r>
                        <a:rPr lang="fr-FR" sz="2400" dirty="0">
                          <a:effectLst/>
                        </a:rPr>
                        <a:t>.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756124726"/>
                  </a:ext>
                </a:extLst>
              </a:tr>
              <a:tr h="105988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- Se </a:t>
                      </a:r>
                      <a:r>
                        <a:rPr lang="fr-FR" sz="2400" dirty="0" err="1">
                          <a:effectLst/>
                        </a:rPr>
                        <a:t>poziţionează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mausul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deasupra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coloanei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când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cursorul</a:t>
                      </a:r>
                      <a:r>
                        <a:rPr lang="fr-FR" sz="2400" dirty="0">
                          <a:effectLst/>
                        </a:rPr>
                        <a:t> se </a:t>
                      </a:r>
                      <a:r>
                        <a:rPr lang="fr-FR" sz="2400" dirty="0" err="1">
                          <a:effectLst/>
                        </a:rPr>
                        <a:t>orientează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 smtClean="0">
                          <a:effectLst/>
                        </a:rPr>
                        <a:t>către</a:t>
                      </a:r>
                      <a:r>
                        <a:rPr lang="fr-FR" sz="2400" dirty="0" smtClean="0">
                          <a:effectLst/>
                        </a:rPr>
                        <a:t> </a:t>
                      </a:r>
                      <a:r>
                        <a:rPr lang="fr-FR" sz="2400" dirty="0" err="1" smtClean="0">
                          <a:effectLst/>
                        </a:rPr>
                        <a:t>coloană</a:t>
                      </a:r>
                      <a:r>
                        <a:rPr lang="fr-FR" sz="2400" dirty="0" smtClean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se </a:t>
                      </a:r>
                      <a:r>
                        <a:rPr lang="fr-FR" sz="2400" dirty="0" err="1">
                          <a:effectLst/>
                        </a:rPr>
                        <a:t>transformă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în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săgeată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neagră</a:t>
                      </a:r>
                      <a:r>
                        <a:rPr lang="fr-FR" sz="2400" dirty="0">
                          <a:effectLst/>
                        </a:rPr>
                        <a:t> se </a:t>
                      </a:r>
                      <a:r>
                        <a:rPr lang="fr-FR" sz="2400" dirty="0" err="1">
                          <a:effectLst/>
                        </a:rPr>
                        <a:t>execută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smtClean="0">
                          <a:effectLst/>
                        </a:rPr>
                        <a:t>clic.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482428015"/>
                  </a:ext>
                </a:extLst>
              </a:tr>
              <a:tr h="887537">
                <a:tc rowSpan="2">
                  <a:txBody>
                    <a:bodyPr/>
                    <a:lstStyle/>
                    <a:p>
                      <a:pPr marL="381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i="1" u="sng" dirty="0">
                          <a:effectLst/>
                        </a:rPr>
                        <a:t>O </a:t>
                      </a:r>
                      <a:r>
                        <a:rPr lang="en-US" sz="2400" b="1" i="1" u="sng" dirty="0" err="1">
                          <a:effectLst/>
                        </a:rPr>
                        <a:t>coloană</a:t>
                      </a:r>
                      <a:endParaRPr lang="en-GB" sz="2400" b="1" i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400" b="1" i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- Se </a:t>
                      </a:r>
                      <a:r>
                        <a:rPr lang="fr-FR" sz="2400" dirty="0" err="1">
                          <a:effectLst/>
                        </a:rPr>
                        <a:t>dă</a:t>
                      </a:r>
                      <a:r>
                        <a:rPr lang="fr-FR" sz="2400" dirty="0">
                          <a:effectLst/>
                        </a:rPr>
                        <a:t> clic </a:t>
                      </a:r>
                      <a:r>
                        <a:rPr lang="fr-FR" sz="2400" dirty="0" err="1">
                          <a:effectLst/>
                        </a:rPr>
                        <a:t>într</a:t>
                      </a:r>
                      <a:r>
                        <a:rPr lang="fr-FR" sz="2400" dirty="0">
                          <a:effectLst/>
                        </a:rPr>
                        <a:t>-o </a:t>
                      </a:r>
                      <a:r>
                        <a:rPr lang="fr-FR" sz="2400" dirty="0" err="1">
                          <a:effectLst/>
                        </a:rPr>
                        <a:t>celulă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din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coloană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apoi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b="1" dirty="0">
                          <a:effectLst/>
                        </a:rPr>
                        <a:t>Instrumente </a:t>
                      </a:r>
                      <a:r>
                        <a:rPr lang="fr-FR" sz="2400" b="1" dirty="0" err="1">
                          <a:effectLst/>
                        </a:rPr>
                        <a:t>Tabel</a:t>
                      </a:r>
                      <a:r>
                        <a:rPr lang="fr-FR" sz="2400" b="1" dirty="0">
                          <a:effectLst/>
                        </a:rPr>
                        <a:t> → Aspect → </a:t>
                      </a:r>
                      <a:r>
                        <a:rPr lang="fr-FR" sz="2400" b="1" dirty="0" err="1" smtClean="0">
                          <a:effectLst/>
                        </a:rPr>
                        <a:t>Selectare</a:t>
                      </a:r>
                      <a:r>
                        <a:rPr lang="en-GB" sz="2400" b="1" baseline="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effectLst/>
                        </a:rPr>
                        <a:t>coloană</a:t>
                      </a:r>
                      <a:endParaRPr lang="en-GB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373472290"/>
                  </a:ext>
                </a:extLst>
              </a:tr>
              <a:tr h="400291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ts val="125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- Se </a:t>
                      </a:r>
                      <a:r>
                        <a:rPr lang="fr-FR" sz="2400" dirty="0" err="1">
                          <a:effectLst/>
                        </a:rPr>
                        <a:t>dă</a:t>
                      </a:r>
                      <a:r>
                        <a:rPr lang="fr-FR" sz="2400" dirty="0">
                          <a:effectLst/>
                        </a:rPr>
                        <a:t> clic </a:t>
                      </a:r>
                      <a:r>
                        <a:rPr lang="fr-FR" sz="2400" dirty="0" err="1">
                          <a:effectLst/>
                        </a:rPr>
                        <a:t>în</a:t>
                      </a:r>
                      <a:r>
                        <a:rPr lang="fr-FR" sz="2400" dirty="0">
                          <a:effectLst/>
                        </a:rPr>
                        <a:t> prima </a:t>
                      </a:r>
                      <a:r>
                        <a:rPr lang="fr-FR" sz="2400" dirty="0" err="1">
                          <a:effectLst/>
                        </a:rPr>
                        <a:t>celulă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din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coloană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se </a:t>
                      </a:r>
                      <a:r>
                        <a:rPr lang="fr-FR" sz="2400" dirty="0" err="1">
                          <a:effectLst/>
                        </a:rPr>
                        <a:t>glisează</a:t>
                      </a:r>
                      <a:r>
                        <a:rPr lang="fr-FR" sz="2400" dirty="0">
                          <a:effectLst/>
                        </a:rPr>
                        <a:t> peste </a:t>
                      </a:r>
                      <a:r>
                        <a:rPr lang="fr-FR" sz="2400" dirty="0" err="1">
                          <a:effectLst/>
                        </a:rPr>
                        <a:t>celelalte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4178194145"/>
                  </a:ext>
                </a:extLst>
              </a:tr>
              <a:tr h="450354">
                <a:tc>
                  <a:txBody>
                    <a:bodyPr/>
                    <a:lstStyle/>
                    <a:p>
                      <a:pPr marL="381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i="1" u="sng" dirty="0">
                          <a:effectLst/>
                        </a:rPr>
                        <a:t>Mai </a:t>
                      </a:r>
                      <a:r>
                        <a:rPr lang="en-US" sz="2400" b="1" i="1" u="sng" dirty="0" err="1">
                          <a:effectLst/>
                        </a:rPr>
                        <a:t>multe</a:t>
                      </a:r>
                      <a:r>
                        <a:rPr lang="en-US" sz="2400" b="1" i="1" u="sng" dirty="0">
                          <a:effectLst/>
                        </a:rPr>
                        <a:t> </a:t>
                      </a:r>
                      <a:r>
                        <a:rPr lang="en-US" sz="2400" b="1" i="1" u="sng" dirty="0" err="1">
                          <a:effectLst/>
                        </a:rPr>
                        <a:t>coloane</a:t>
                      </a:r>
                      <a:endParaRPr lang="en-GB" sz="2400" b="1" i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- La </a:t>
                      </a:r>
                      <a:r>
                        <a:rPr lang="fr-FR" sz="2400" dirty="0" err="1">
                          <a:effectLst/>
                        </a:rPr>
                        <a:t>fel</a:t>
                      </a:r>
                      <a:r>
                        <a:rPr lang="fr-FR" sz="2400" dirty="0">
                          <a:effectLst/>
                        </a:rPr>
                        <a:t> ca </a:t>
                      </a:r>
                      <a:r>
                        <a:rPr lang="fr-FR" sz="2400" dirty="0" err="1">
                          <a:effectLst/>
                        </a:rPr>
                        <a:t>pentru</a:t>
                      </a:r>
                      <a:r>
                        <a:rPr lang="fr-FR" sz="2400" dirty="0">
                          <a:effectLst/>
                        </a:rPr>
                        <a:t> mai </a:t>
                      </a:r>
                      <a:r>
                        <a:rPr lang="fr-FR" sz="2400" dirty="0" err="1">
                          <a:effectLst/>
                        </a:rPr>
                        <a:t>multe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rânduri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743303530"/>
                  </a:ext>
                </a:extLst>
              </a:tr>
              <a:tr h="739279">
                <a:tc rowSpan="2">
                  <a:txBody>
                    <a:bodyPr/>
                    <a:lstStyle/>
                    <a:p>
                      <a:pPr marL="381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i="1" u="sng" dirty="0" err="1">
                          <a:effectLst/>
                        </a:rPr>
                        <a:t>Întregul</a:t>
                      </a:r>
                      <a:r>
                        <a:rPr lang="en-US" sz="2400" b="1" i="1" u="sng" dirty="0">
                          <a:effectLst/>
                        </a:rPr>
                        <a:t> </a:t>
                      </a:r>
                      <a:r>
                        <a:rPr lang="en-US" sz="2400" b="1" i="1" u="sng" dirty="0" err="1">
                          <a:effectLst/>
                        </a:rPr>
                        <a:t>tabel</a:t>
                      </a:r>
                      <a:endParaRPr lang="en-GB" sz="2400" b="1" i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- Clic </a:t>
                      </a:r>
                      <a:r>
                        <a:rPr lang="fr-FR" sz="2400" dirty="0" err="1">
                          <a:effectLst/>
                        </a:rPr>
                        <a:t>într</a:t>
                      </a:r>
                      <a:r>
                        <a:rPr lang="fr-FR" sz="2400" dirty="0">
                          <a:effectLst/>
                        </a:rPr>
                        <a:t>-o </a:t>
                      </a:r>
                      <a:r>
                        <a:rPr lang="fr-FR" sz="2400" dirty="0" err="1">
                          <a:effectLst/>
                        </a:rPr>
                        <a:t>celulă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apoi</a:t>
                      </a:r>
                      <a:r>
                        <a:rPr lang="fr-FR" sz="2400" dirty="0">
                          <a:effectLst/>
                        </a:rPr>
                        <a:t> Instrumente </a:t>
                      </a:r>
                      <a:r>
                        <a:rPr lang="fr-FR" sz="2400" b="1" dirty="0" err="1">
                          <a:effectLst/>
                        </a:rPr>
                        <a:t>Tabel</a:t>
                      </a:r>
                      <a:r>
                        <a:rPr lang="fr-FR" sz="2400" b="1" dirty="0">
                          <a:effectLst/>
                        </a:rPr>
                        <a:t> → Aspect → </a:t>
                      </a:r>
                      <a:r>
                        <a:rPr lang="fr-FR" sz="2400" b="1" dirty="0" err="1">
                          <a:effectLst/>
                        </a:rPr>
                        <a:t>Selectare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r>
                        <a:rPr lang="fr-FR" sz="2400" b="1" dirty="0" err="1">
                          <a:effectLst/>
                        </a:rPr>
                        <a:t>tabel</a:t>
                      </a:r>
                      <a:endParaRPr lang="en-GB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480890383"/>
                  </a:ext>
                </a:extLst>
              </a:tr>
              <a:tr h="45035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- Clic </a:t>
                      </a:r>
                      <a:r>
                        <a:rPr lang="fr-FR" sz="2400" dirty="0" err="1">
                          <a:effectLst/>
                        </a:rPr>
                        <a:t>în</a:t>
                      </a:r>
                      <a:r>
                        <a:rPr lang="fr-FR" sz="2400" dirty="0">
                          <a:effectLst/>
                        </a:rPr>
                        <a:t> prima </a:t>
                      </a:r>
                      <a:r>
                        <a:rPr lang="fr-FR" sz="2400" dirty="0" err="1">
                          <a:effectLst/>
                        </a:rPr>
                        <a:t>celulă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din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tabel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şi</a:t>
                      </a:r>
                      <a:r>
                        <a:rPr lang="fr-FR" sz="2400" dirty="0">
                          <a:effectLst/>
                        </a:rPr>
                        <a:t> se </a:t>
                      </a:r>
                      <a:r>
                        <a:rPr lang="fr-FR" sz="2400" dirty="0" err="1">
                          <a:effectLst/>
                        </a:rPr>
                        <a:t>glisează</a:t>
                      </a:r>
                      <a:r>
                        <a:rPr lang="fr-FR" sz="2400" dirty="0">
                          <a:effectLst/>
                        </a:rPr>
                        <a:t> peste </a:t>
                      </a:r>
                      <a:r>
                        <a:rPr lang="fr-FR" sz="2400" dirty="0" err="1">
                          <a:effectLst/>
                        </a:rPr>
                        <a:t>restul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 smtClean="0">
                          <a:effectLst/>
                        </a:rPr>
                        <a:t>celulelor</a:t>
                      </a:r>
                      <a:r>
                        <a:rPr lang="fr-FR" sz="2400" dirty="0" smtClean="0">
                          <a:effectLst/>
                        </a:rPr>
                        <a:t>.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627640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474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4001" y="690562"/>
            <a:ext cx="6775283" cy="650875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Adăugarea</a:t>
            </a:r>
            <a:r>
              <a:rPr lang="en-US" sz="3600" b="1" dirty="0"/>
              <a:t> </a:t>
            </a:r>
            <a:r>
              <a:rPr lang="en-US" sz="3600" b="1" dirty="0" err="1"/>
              <a:t>rândurilor</a:t>
            </a:r>
            <a:r>
              <a:rPr lang="en-GB" sz="3600" b="1" dirty="0"/>
              <a:t> in </a:t>
            </a:r>
            <a:r>
              <a:rPr lang="en-GB" sz="3600" b="1" dirty="0" err="1"/>
              <a:t>tabel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13" y="1916279"/>
            <a:ext cx="10819981" cy="3104900"/>
          </a:xfrm>
        </p:spPr>
        <p:txBody>
          <a:bodyPr>
            <a:normAutofit/>
          </a:bodyPr>
          <a:lstStyle/>
          <a:p>
            <a:r>
              <a:rPr lang="en-US" dirty="0" err="1"/>
              <a:t>Dacă</a:t>
            </a:r>
            <a:r>
              <a:rPr lang="en-US" dirty="0"/>
              <a:t> se </a:t>
            </a:r>
            <a:r>
              <a:rPr lang="en-US" dirty="0" err="1"/>
              <a:t>doreşte</a:t>
            </a:r>
            <a:r>
              <a:rPr lang="en-US" dirty="0"/>
              <a:t> </a:t>
            </a:r>
            <a:r>
              <a:rPr lang="en-US" dirty="0" err="1"/>
              <a:t>adăugarea</a:t>
            </a:r>
            <a:r>
              <a:rPr lang="en-US" dirty="0"/>
              <a:t> de </a:t>
            </a:r>
            <a:r>
              <a:rPr lang="en-US" dirty="0" err="1"/>
              <a:t>rânduri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se </a:t>
            </a:r>
            <a:r>
              <a:rPr lang="en-US" dirty="0" err="1"/>
              <a:t>selectează</a:t>
            </a:r>
            <a:r>
              <a:rPr lang="en-US" dirty="0"/>
              <a:t> </a:t>
            </a:r>
            <a:r>
              <a:rPr lang="en-US" dirty="0" err="1"/>
              <a:t>rândul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faţa</a:t>
            </a:r>
            <a:r>
              <a:rPr lang="en-US" dirty="0"/>
              <a:t> </a:t>
            </a:r>
            <a:r>
              <a:rPr lang="en-US" dirty="0" err="1"/>
              <a:t>căruia</a:t>
            </a:r>
            <a:r>
              <a:rPr lang="en-US" dirty="0"/>
              <a:t> (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care) se </a:t>
            </a:r>
            <a:r>
              <a:rPr lang="en-US" dirty="0" err="1"/>
              <a:t>doreşte</a:t>
            </a:r>
            <a:r>
              <a:rPr lang="en-US" dirty="0"/>
              <a:t> </a:t>
            </a:r>
            <a:r>
              <a:rPr lang="en-US" dirty="0" err="1"/>
              <a:t>inserarea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apoi</a:t>
            </a:r>
            <a:r>
              <a:rPr lang="en-US" dirty="0"/>
              <a:t> se </a:t>
            </a:r>
            <a:r>
              <a:rPr lang="en-US" dirty="0" err="1"/>
              <a:t>alege</a:t>
            </a:r>
            <a:r>
              <a:rPr lang="en-US" dirty="0"/>
              <a:t> </a:t>
            </a:r>
            <a:r>
              <a:rPr lang="en-US" b="1" i="1" dirty="0" err="1"/>
              <a:t>Instrumente</a:t>
            </a:r>
            <a:r>
              <a:rPr lang="en-US" b="1" i="1" dirty="0"/>
              <a:t> </a:t>
            </a:r>
            <a:r>
              <a:rPr lang="en-US" b="1" i="1" dirty="0" err="1"/>
              <a:t>Tabel</a:t>
            </a:r>
            <a:r>
              <a:rPr lang="en-US" b="1" dirty="0"/>
              <a:t> </a:t>
            </a:r>
            <a:r>
              <a:rPr lang="en-US" b="1" i="1" dirty="0"/>
              <a:t>→</a:t>
            </a:r>
            <a:r>
              <a:rPr lang="en-US" b="1" dirty="0"/>
              <a:t> </a:t>
            </a:r>
            <a:r>
              <a:rPr lang="en-US" b="1" i="1" dirty="0"/>
              <a:t>Aspect</a:t>
            </a:r>
            <a:r>
              <a:rPr lang="en-US" b="1" dirty="0"/>
              <a:t> </a:t>
            </a:r>
            <a:r>
              <a:rPr lang="en-US" b="1" i="1" dirty="0"/>
              <a:t>→</a:t>
            </a:r>
            <a:r>
              <a:rPr lang="en-US" b="1" dirty="0"/>
              <a:t> </a:t>
            </a:r>
            <a:r>
              <a:rPr lang="en-US" b="1" i="1" dirty="0" err="1"/>
              <a:t>Inserare</a:t>
            </a:r>
            <a:r>
              <a:rPr lang="en-US" b="1" i="1" dirty="0"/>
              <a:t> </a:t>
            </a:r>
            <a:r>
              <a:rPr lang="en-US" b="1" i="1" dirty="0" err="1"/>
              <a:t>deasupra</a:t>
            </a:r>
            <a:r>
              <a:rPr lang="en-US" b="1" i="1" dirty="0"/>
              <a:t>/</a:t>
            </a:r>
            <a:r>
              <a:rPr lang="en-US" b="1" i="1" dirty="0" err="1"/>
              <a:t>dede-subt</a:t>
            </a:r>
            <a:r>
              <a:rPr lang="en-US" dirty="0"/>
              <a:t>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63853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9914" y="365125"/>
            <a:ext cx="7407443" cy="650875"/>
          </a:xfrm>
        </p:spPr>
        <p:txBody>
          <a:bodyPr>
            <a:normAutofit fontScale="90000"/>
          </a:bodyPr>
          <a:lstStyle/>
          <a:p>
            <a:r>
              <a:rPr lang="fr-FR" b="1" dirty="0" err="1"/>
              <a:t>Modificarea</a:t>
            </a:r>
            <a:r>
              <a:rPr lang="fr-FR" b="1" dirty="0"/>
              <a:t> </a:t>
            </a:r>
            <a:r>
              <a:rPr lang="fr-FR" b="1" dirty="0" err="1"/>
              <a:t>chenarului</a:t>
            </a:r>
            <a:r>
              <a:rPr lang="fr-FR" b="1" dirty="0"/>
              <a:t> a </a:t>
            </a:r>
            <a:r>
              <a:rPr lang="fr-FR" b="1" dirty="0" err="1"/>
              <a:t>unui</a:t>
            </a:r>
            <a:r>
              <a:rPr lang="fr-FR" b="1" dirty="0"/>
              <a:t> </a:t>
            </a:r>
            <a:r>
              <a:rPr lang="fr-FR" b="1" dirty="0" err="1"/>
              <a:t>tabel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13" y="1711165"/>
            <a:ext cx="10515600" cy="3556000"/>
          </a:xfrm>
        </p:spPr>
        <p:txBody>
          <a:bodyPr/>
          <a:lstStyle/>
          <a:p>
            <a:r>
              <a:rPr lang="fr-FR" i="1" dirty="0"/>
              <a:t>Instrumente </a:t>
            </a:r>
            <a:r>
              <a:rPr lang="fr-FR" b="1" i="1" dirty="0" err="1"/>
              <a:t>Tabel</a:t>
            </a:r>
            <a:r>
              <a:rPr lang="fr-FR" b="1" i="1" dirty="0"/>
              <a:t> → </a:t>
            </a:r>
            <a:r>
              <a:rPr lang="fr-FR" b="1" i="1" dirty="0" err="1"/>
              <a:t>Proiectare</a:t>
            </a:r>
            <a:r>
              <a:rPr lang="fr-FR" b="1" i="1" dirty="0"/>
              <a:t> → </a:t>
            </a:r>
            <a:r>
              <a:rPr lang="fr-FR" b="1" dirty="0" err="1"/>
              <a:t>secţiunile</a:t>
            </a:r>
            <a:r>
              <a:rPr lang="fr-FR" b="1" i="1" dirty="0"/>
              <a:t> </a:t>
            </a:r>
            <a:r>
              <a:rPr lang="fr-FR" b="1" i="1" dirty="0" err="1"/>
              <a:t>Stiluri</a:t>
            </a:r>
            <a:r>
              <a:rPr lang="fr-FR" b="1" i="1" dirty="0"/>
              <a:t> </a:t>
            </a:r>
            <a:r>
              <a:rPr lang="fr-FR" b="1" i="1" dirty="0" err="1" smtClean="0"/>
              <a:t>tabel</a:t>
            </a:r>
            <a:r>
              <a:rPr lang="fr-FR" b="1" i="1" dirty="0" smtClean="0"/>
              <a:t> </a:t>
            </a:r>
            <a:r>
              <a:rPr lang="fr-FR" b="1" dirty="0" err="1"/>
              <a:t>şi</a:t>
            </a:r>
            <a:r>
              <a:rPr lang="fr-FR" b="1" i="1" dirty="0"/>
              <a:t> </a:t>
            </a:r>
            <a:r>
              <a:rPr lang="fr-FR" b="1" i="1" dirty="0" err="1"/>
              <a:t>Desenare</a:t>
            </a:r>
            <a:r>
              <a:rPr lang="fr-FR" b="1" i="1" dirty="0"/>
              <a:t> </a:t>
            </a:r>
            <a:r>
              <a:rPr lang="fr-FR" b="1" i="1" dirty="0" err="1"/>
              <a:t>borduri</a:t>
            </a:r>
            <a:r>
              <a:rPr lang="fr-FR" b="1" dirty="0"/>
              <a:t>.</a:t>
            </a:r>
            <a:endParaRPr lang="en-GB" b="1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Рисунок 2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795" y="2850588"/>
            <a:ext cx="10317816" cy="2844359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39914" y="953338"/>
            <a:ext cx="7407443" cy="650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 smtClean="0"/>
              <a:t>(</a:t>
            </a:r>
            <a:r>
              <a:rPr lang="fr-FR" b="1" dirty="0" err="1" smtClean="0"/>
              <a:t>Formatarea</a:t>
            </a:r>
            <a:r>
              <a:rPr lang="fr-FR" b="1" dirty="0" smtClean="0"/>
              <a:t> </a:t>
            </a:r>
            <a:r>
              <a:rPr lang="fr-FR" b="1" dirty="0" err="1" smtClean="0"/>
              <a:t>automata</a:t>
            </a:r>
            <a:r>
              <a:rPr lang="fr-FR" b="1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98215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904" y="365125"/>
            <a:ext cx="7198895" cy="650875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Introducerea</a:t>
            </a:r>
            <a:r>
              <a:rPr lang="en-US" sz="3600" b="1" dirty="0"/>
              <a:t> </a:t>
            </a:r>
            <a:r>
              <a:rPr lang="en-US" sz="3600" b="1" dirty="0" err="1"/>
              <a:t>graficii</a:t>
            </a:r>
            <a:r>
              <a:rPr lang="en-US" sz="3600" b="1" dirty="0"/>
              <a:t> </a:t>
            </a:r>
            <a:r>
              <a:rPr lang="en-US" sz="3600" b="1" dirty="0" err="1"/>
              <a:t>într</a:t>
            </a:r>
            <a:r>
              <a:rPr lang="en-US" sz="3600" b="1" dirty="0"/>
              <a:t>-un document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7037"/>
            <a:ext cx="10515600" cy="5160963"/>
          </a:xfrm>
        </p:spPr>
        <p:txBody>
          <a:bodyPr/>
          <a:lstStyle/>
          <a:p>
            <a:r>
              <a:rPr lang="en-US" dirty="0" err="1"/>
              <a:t>Introducerea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miniaturi</a:t>
            </a:r>
            <a:endParaRPr lang="en-GB" dirty="0"/>
          </a:p>
          <a:p>
            <a:pPr marL="0" indent="0">
              <a:buNone/>
            </a:pPr>
            <a:r>
              <a:rPr lang="en-US" b="1" i="1" dirty="0" err="1"/>
              <a:t>Inserare</a:t>
            </a:r>
            <a:r>
              <a:rPr lang="en-US" dirty="0"/>
              <a:t> →</a:t>
            </a:r>
            <a:r>
              <a:rPr lang="en-US" b="1" i="1" dirty="0" err="1"/>
              <a:t>Miniatură</a:t>
            </a:r>
            <a:r>
              <a:rPr lang="en-US" b="1" i="1" dirty="0"/>
              <a:t> </a:t>
            </a:r>
          </a:p>
          <a:p>
            <a:r>
              <a:rPr lang="it-IT" dirty="0"/>
              <a:t>Introducerea unei imagini dintr-un fişier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Se </a:t>
            </a:r>
            <a:r>
              <a:rPr lang="en-US" dirty="0" err="1"/>
              <a:t>alege</a:t>
            </a:r>
            <a:r>
              <a:rPr lang="en-US" dirty="0"/>
              <a:t> </a:t>
            </a:r>
            <a:r>
              <a:rPr lang="en-US" b="1" i="1" dirty="0" err="1"/>
              <a:t>Inserare</a:t>
            </a:r>
            <a:r>
              <a:rPr lang="en-US" b="1" i="1" dirty="0"/>
              <a:t> → Imagine → </a:t>
            </a:r>
            <a:r>
              <a:rPr lang="en-US" b="1" i="1" dirty="0" err="1"/>
              <a:t>Nume</a:t>
            </a:r>
            <a:r>
              <a:rPr lang="en-US" b="1" i="1" dirty="0"/>
              <a:t> </a:t>
            </a:r>
            <a:r>
              <a:rPr lang="en-US" b="1" i="1" dirty="0" err="1"/>
              <a:t>fişier</a:t>
            </a:r>
            <a:r>
              <a:rPr lang="en-US" dirty="0"/>
              <a:t>.</a:t>
            </a:r>
          </a:p>
          <a:p>
            <a:r>
              <a:rPr lang="en-US" dirty="0" err="1"/>
              <a:t>Introducerea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diagrame</a:t>
            </a:r>
            <a:r>
              <a:rPr lang="en-US" dirty="0"/>
              <a:t> (</a:t>
            </a:r>
            <a:r>
              <a:rPr lang="en-US" dirty="0" err="1"/>
              <a:t>grafic</a:t>
            </a:r>
            <a:r>
              <a:rPr lang="en-US" dirty="0"/>
              <a:t>, </a:t>
            </a:r>
            <a:r>
              <a:rPr lang="en-US" i="1" dirty="0"/>
              <a:t>Chart</a:t>
            </a:r>
            <a:r>
              <a:rPr lang="en-US" dirty="0"/>
              <a:t>)</a:t>
            </a:r>
            <a:endParaRPr lang="en-US" i="1" dirty="0"/>
          </a:p>
          <a:p>
            <a:pPr marL="0" indent="0">
              <a:buNone/>
            </a:pPr>
            <a:r>
              <a:rPr lang="en-US" dirty="0" err="1"/>
              <a:t>Alegerea</a:t>
            </a:r>
            <a:r>
              <a:rPr lang="en-US" dirty="0"/>
              <a:t> </a:t>
            </a:r>
            <a:r>
              <a:rPr lang="en-US" b="1" i="1" dirty="0" err="1"/>
              <a:t>Inserare</a:t>
            </a:r>
            <a:r>
              <a:rPr lang="en-US" b="1" i="1" dirty="0"/>
              <a:t> → </a:t>
            </a:r>
            <a:r>
              <a:rPr lang="en-US" b="1" i="1" dirty="0" err="1"/>
              <a:t>Diagramă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crearea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diagrame</a:t>
            </a:r>
            <a:r>
              <a:rPr lang="en-US" dirty="0"/>
              <a:t> (</a:t>
            </a:r>
            <a:r>
              <a:rPr lang="en-US" dirty="0" err="1"/>
              <a:t>grafic</a:t>
            </a:r>
            <a:r>
              <a:rPr lang="en-US" dirty="0"/>
              <a:t>)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datele</a:t>
            </a:r>
            <a:r>
              <a:rPr lang="en-US" dirty="0"/>
              <a:t> </a:t>
            </a:r>
            <a:r>
              <a:rPr lang="en-US" dirty="0" err="1"/>
              <a:t>numerice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 un table</a:t>
            </a:r>
          </a:p>
          <a:p>
            <a:r>
              <a:rPr lang="en-US" dirty="0" err="1"/>
              <a:t>Lucrul</a:t>
            </a:r>
            <a:r>
              <a:rPr lang="en-US" dirty="0"/>
              <a:t> cu </a:t>
            </a:r>
            <a:r>
              <a:rPr lang="en-US" dirty="0" err="1"/>
              <a:t>instrumentele</a:t>
            </a:r>
            <a:r>
              <a:rPr lang="en-US" dirty="0"/>
              <a:t> de </a:t>
            </a:r>
            <a:r>
              <a:rPr lang="en-US" dirty="0" err="1"/>
              <a:t>desenare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Alegerea</a:t>
            </a:r>
            <a:r>
              <a:rPr lang="en-US" dirty="0"/>
              <a:t> </a:t>
            </a:r>
            <a:r>
              <a:rPr lang="en-US" dirty="0" err="1"/>
              <a:t>opţiunii</a:t>
            </a:r>
            <a:r>
              <a:rPr lang="en-US" dirty="0"/>
              <a:t> </a:t>
            </a:r>
            <a:r>
              <a:rPr lang="en-US" i="1" dirty="0" err="1"/>
              <a:t>Forme</a:t>
            </a:r>
            <a:r>
              <a:rPr lang="en-US" dirty="0"/>
              <a:t> din </a:t>
            </a:r>
            <a:r>
              <a:rPr lang="en-US" dirty="0" err="1"/>
              <a:t>panglica</a:t>
            </a:r>
            <a:r>
              <a:rPr lang="en-US" dirty="0"/>
              <a:t> </a:t>
            </a:r>
            <a:r>
              <a:rPr lang="en-US" i="1" dirty="0" err="1"/>
              <a:t>Inserare</a:t>
            </a:r>
            <a:r>
              <a:rPr lang="en-US" i="1" dirty="0"/>
              <a:t>,</a:t>
            </a:r>
            <a:r>
              <a:rPr lang="en-US" dirty="0"/>
              <a:t> </a:t>
            </a:r>
            <a:r>
              <a:rPr lang="en-US" dirty="0" err="1"/>
              <a:t>secţiunea</a:t>
            </a:r>
            <a:r>
              <a:rPr lang="en-US" dirty="0"/>
              <a:t> </a:t>
            </a:r>
            <a:r>
              <a:rPr lang="en-US" i="1" dirty="0" err="1"/>
              <a:t>Ilustraţii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7" name="Рисунок 3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842" y="1509361"/>
            <a:ext cx="4042610" cy="27681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64391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dirty="0" smtClean="0"/>
              <a:t>                               </a:t>
            </a:r>
            <a:r>
              <a:rPr lang="en-US" sz="4000" b="1" dirty="0" err="1" smtClean="0"/>
              <a:t>Impărțirea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textului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în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coloane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637421" cy="3837238"/>
          </a:xfrm>
        </p:spPr>
        <p:txBody>
          <a:bodyPr/>
          <a:lstStyle/>
          <a:p>
            <a:r>
              <a:rPr lang="en-US" b="1" dirty="0" err="1" smtClean="0"/>
              <a:t>Selectam</a:t>
            </a:r>
            <a:r>
              <a:rPr lang="en-US" dirty="0"/>
              <a:t> </a:t>
            </a:r>
            <a:r>
              <a:rPr lang="en-US" dirty="0" err="1"/>
              <a:t>textul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care </a:t>
            </a:r>
            <a:r>
              <a:rPr lang="en-US" dirty="0" err="1" smtClean="0"/>
              <a:t>dorim</a:t>
            </a:r>
            <a:r>
              <a:rPr lang="en-US" dirty="0" smtClean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îl</a:t>
            </a:r>
            <a:r>
              <a:rPr lang="en-US" dirty="0"/>
              <a:t> </a:t>
            </a:r>
            <a:r>
              <a:rPr lang="en-US" dirty="0" err="1" smtClean="0"/>
              <a:t>separam</a:t>
            </a:r>
            <a:r>
              <a:rPr lang="en-US" dirty="0" smtClean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coloane</a:t>
            </a:r>
            <a:r>
              <a:rPr lang="en-US" dirty="0" smtClean="0"/>
              <a:t>.</a:t>
            </a:r>
          </a:p>
          <a:p>
            <a:r>
              <a:rPr lang="en-US" dirty="0" err="1"/>
              <a:t>Faceți</a:t>
            </a:r>
            <a:r>
              <a:rPr lang="en-US" dirty="0"/>
              <a:t> </a:t>
            </a:r>
            <a:r>
              <a:rPr lang="en-US" dirty="0" err="1"/>
              <a:t>clic</a:t>
            </a:r>
            <a:r>
              <a:rPr lang="en-US" dirty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b="1" dirty="0" err="1"/>
              <a:t>Aranjament</a:t>
            </a:r>
            <a:r>
              <a:rPr lang="en-US" b="1" dirty="0"/>
              <a:t> </a:t>
            </a:r>
            <a:r>
              <a:rPr lang="en-US" b="1" dirty="0" err="1"/>
              <a:t>în</a:t>
            </a:r>
            <a:r>
              <a:rPr lang="en-US" b="1" dirty="0"/>
              <a:t> </a:t>
            </a:r>
            <a:r>
              <a:rPr lang="en-US" b="1" dirty="0" err="1" smtClean="0"/>
              <a:t>pagină</a:t>
            </a:r>
            <a:r>
              <a:rPr lang="en-US" b="1" dirty="0" smtClean="0"/>
              <a:t>.</a:t>
            </a:r>
          </a:p>
          <a:p>
            <a:r>
              <a:rPr lang="it-IT" dirty="0" smtClean="0"/>
              <a:t>Apasăm </a:t>
            </a:r>
            <a:r>
              <a:rPr lang="it-IT" dirty="0"/>
              <a:t>pe </a:t>
            </a:r>
            <a:r>
              <a:rPr lang="it-IT" b="1" dirty="0"/>
              <a:t>Coloane</a:t>
            </a:r>
            <a:r>
              <a:rPr lang="it-IT" dirty="0"/>
              <a:t> </a:t>
            </a:r>
            <a:r>
              <a:rPr lang="it-IT" dirty="0" smtClean="0"/>
              <a:t>butonul </a:t>
            </a:r>
            <a:r>
              <a:rPr lang="it-IT" dirty="0"/>
              <a:t>de pe </a:t>
            </a:r>
            <a:r>
              <a:rPr lang="it-IT" b="1" dirty="0"/>
              <a:t>Configurare pagina</a:t>
            </a:r>
            <a:r>
              <a:rPr lang="it-IT" dirty="0"/>
              <a:t> </a:t>
            </a:r>
            <a:r>
              <a:rPr lang="it-IT" dirty="0" smtClean="0"/>
              <a:t>secțiune,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3212" y="4164505"/>
            <a:ext cx="5530514" cy="2180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3138" y="1470610"/>
            <a:ext cx="3615776" cy="499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406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3074" y="500062"/>
            <a:ext cx="6220325" cy="1325563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Inserarea</a:t>
            </a:r>
            <a:r>
              <a:rPr lang="en-US" b="1" dirty="0"/>
              <a:t> </a:t>
            </a:r>
            <a:r>
              <a:rPr lang="en-US" b="1" dirty="0" err="1"/>
              <a:t>unei</a:t>
            </a:r>
            <a:r>
              <a:rPr lang="en-US" b="1" dirty="0"/>
              <a:t> </a:t>
            </a:r>
            <a:r>
              <a:rPr lang="en-US" b="1" dirty="0" err="1"/>
              <a:t>ecuații</a:t>
            </a:r>
            <a:r>
              <a:rPr lang="en-US" b="1" dirty="0"/>
              <a:t> cu </a:t>
            </a:r>
            <a:r>
              <a:rPr lang="en-US" b="1" dirty="0" err="1"/>
              <a:t>editorul</a:t>
            </a:r>
            <a:r>
              <a:rPr lang="en-US" b="1" dirty="0"/>
              <a:t> de </a:t>
            </a:r>
            <a:r>
              <a:rPr lang="en-US" b="1" dirty="0" err="1"/>
              <a:t>ecuații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4874" y="1713330"/>
            <a:ext cx="6268453" cy="4351338"/>
          </a:xfrm>
        </p:spPr>
        <p:txBody>
          <a:bodyPr>
            <a:normAutofit fontScale="62500" lnSpcReduction="20000"/>
          </a:bodyPr>
          <a:lstStyle/>
          <a:p>
            <a:r>
              <a:rPr lang="en-US" sz="4500" dirty="0" err="1"/>
              <a:t>În</a:t>
            </a:r>
            <a:r>
              <a:rPr lang="en-US" sz="4500" dirty="0"/>
              <a:t> fila </a:t>
            </a:r>
            <a:r>
              <a:rPr lang="en-US" sz="4500" b="1" dirty="0" err="1"/>
              <a:t>Inserare</a:t>
            </a:r>
            <a:r>
              <a:rPr lang="en-US" sz="4500" dirty="0"/>
              <a:t>, </a:t>
            </a:r>
            <a:r>
              <a:rPr lang="en-US" sz="4500" dirty="0" err="1"/>
              <a:t>în</a:t>
            </a:r>
            <a:r>
              <a:rPr lang="en-US" sz="4500" dirty="0"/>
              <a:t> </a:t>
            </a:r>
            <a:r>
              <a:rPr lang="en-US" sz="4500" dirty="0" err="1"/>
              <a:t>grupul</a:t>
            </a:r>
            <a:r>
              <a:rPr lang="en-US" sz="4500" dirty="0"/>
              <a:t> </a:t>
            </a:r>
            <a:r>
              <a:rPr lang="en-US" sz="4500" b="1" dirty="0"/>
              <a:t>Text</a:t>
            </a:r>
            <a:r>
              <a:rPr lang="en-US" sz="4500" dirty="0"/>
              <a:t>, </a:t>
            </a:r>
            <a:r>
              <a:rPr lang="en-US" sz="4500" dirty="0" err="1"/>
              <a:t>facem</a:t>
            </a:r>
            <a:r>
              <a:rPr lang="en-US" sz="4500" dirty="0"/>
              <a:t> </a:t>
            </a:r>
            <a:r>
              <a:rPr lang="en-US" sz="4500" dirty="0" err="1" smtClean="0"/>
              <a:t>clik</a:t>
            </a:r>
            <a:r>
              <a:rPr lang="en-US" sz="4500" dirty="0" smtClean="0"/>
              <a:t> </a:t>
            </a:r>
            <a:r>
              <a:rPr lang="en-US" sz="4500" dirty="0" err="1"/>
              <a:t>pe</a:t>
            </a:r>
            <a:r>
              <a:rPr lang="en-US" sz="4500" dirty="0"/>
              <a:t> </a:t>
            </a:r>
            <a:r>
              <a:rPr lang="en-US" sz="4500" b="1" dirty="0" err="1"/>
              <a:t>Obiect</a:t>
            </a:r>
            <a:r>
              <a:rPr lang="en-US" sz="4500" b="1" dirty="0"/>
              <a:t>.</a:t>
            </a:r>
          </a:p>
          <a:p>
            <a:r>
              <a:rPr lang="en-US" sz="4500" dirty="0" err="1"/>
              <a:t>În</a:t>
            </a:r>
            <a:r>
              <a:rPr lang="en-US" sz="4500" dirty="0"/>
              <a:t> </a:t>
            </a:r>
            <a:r>
              <a:rPr lang="en-US" sz="4500" dirty="0" err="1"/>
              <a:t>caseta</a:t>
            </a:r>
            <a:r>
              <a:rPr lang="en-US" sz="4500" dirty="0"/>
              <a:t> de dialog </a:t>
            </a:r>
            <a:r>
              <a:rPr lang="en-US" sz="4500" b="1" dirty="0" err="1"/>
              <a:t>obiect</a:t>
            </a:r>
            <a:r>
              <a:rPr lang="en-US" sz="4500" dirty="0"/>
              <a:t> , </a:t>
            </a:r>
            <a:r>
              <a:rPr lang="en-US" sz="4500" dirty="0" err="1"/>
              <a:t>facem</a:t>
            </a:r>
            <a:r>
              <a:rPr lang="en-US" sz="4500" dirty="0"/>
              <a:t> </a:t>
            </a:r>
            <a:r>
              <a:rPr lang="en-US" sz="4500" dirty="0" err="1"/>
              <a:t>clik</a:t>
            </a:r>
            <a:r>
              <a:rPr lang="en-US" sz="4500" dirty="0"/>
              <a:t> </a:t>
            </a:r>
            <a:r>
              <a:rPr lang="en-US" sz="4500" dirty="0" err="1"/>
              <a:t>pe</a:t>
            </a:r>
            <a:r>
              <a:rPr lang="en-US" sz="4500" dirty="0"/>
              <a:t> fila </a:t>
            </a:r>
            <a:r>
              <a:rPr lang="en-US" sz="4500" b="1" dirty="0" err="1"/>
              <a:t>Creare</a:t>
            </a:r>
            <a:r>
              <a:rPr lang="en-US" sz="4500" b="1" dirty="0"/>
              <a:t> </a:t>
            </a:r>
            <a:r>
              <a:rPr lang="en-US" sz="4500" b="1" dirty="0" err="1"/>
              <a:t>nouă</a:t>
            </a:r>
            <a:r>
              <a:rPr lang="en-US" sz="4500" b="1" dirty="0"/>
              <a:t> </a:t>
            </a:r>
            <a:r>
              <a:rPr lang="en-US" sz="4500" dirty="0"/>
              <a:t>.</a:t>
            </a:r>
          </a:p>
          <a:p>
            <a:endParaRPr lang="en-US" sz="4500" dirty="0"/>
          </a:p>
          <a:p>
            <a:r>
              <a:rPr lang="en-US" sz="4500" dirty="0" err="1"/>
              <a:t>În</a:t>
            </a:r>
            <a:r>
              <a:rPr lang="en-US" sz="4500" dirty="0"/>
              <a:t> </a:t>
            </a:r>
            <a:r>
              <a:rPr lang="en-US" sz="4500" dirty="0" err="1"/>
              <a:t>caseta</a:t>
            </a:r>
            <a:r>
              <a:rPr lang="en-US" sz="4500" dirty="0"/>
              <a:t> </a:t>
            </a:r>
            <a:r>
              <a:rPr lang="en-US" sz="4500" b="1" dirty="0"/>
              <a:t>Tip </a:t>
            </a:r>
            <a:r>
              <a:rPr lang="en-US" sz="4500" b="1" dirty="0" err="1"/>
              <a:t>obiect</a:t>
            </a:r>
            <a:r>
              <a:rPr lang="en-US" sz="4500" b="1" dirty="0"/>
              <a:t> </a:t>
            </a:r>
            <a:r>
              <a:rPr lang="en-US" sz="4500" dirty="0"/>
              <a:t>, </a:t>
            </a:r>
            <a:r>
              <a:rPr lang="en-US" sz="4500" dirty="0" err="1"/>
              <a:t>faceți</a:t>
            </a:r>
            <a:r>
              <a:rPr lang="en-US" sz="4500" dirty="0"/>
              <a:t> </a:t>
            </a:r>
            <a:r>
              <a:rPr lang="en-US" sz="4500" dirty="0" err="1"/>
              <a:t>clik</a:t>
            </a:r>
            <a:r>
              <a:rPr lang="en-US" sz="4500" dirty="0"/>
              <a:t> </a:t>
            </a:r>
            <a:r>
              <a:rPr lang="en-US" sz="4500" dirty="0" err="1"/>
              <a:t>pe</a:t>
            </a:r>
            <a:r>
              <a:rPr lang="en-US" sz="4500" dirty="0"/>
              <a:t> </a:t>
            </a:r>
            <a:r>
              <a:rPr lang="en-US" sz="4500" b="1" dirty="0"/>
              <a:t>Microsoft Equation 3,0, </a:t>
            </a:r>
            <a:r>
              <a:rPr lang="en-US" sz="4500" dirty="0" err="1"/>
              <a:t>apoi</a:t>
            </a:r>
            <a:r>
              <a:rPr lang="en-US" sz="4500" dirty="0"/>
              <a:t> </a:t>
            </a:r>
            <a:r>
              <a:rPr lang="en-US" sz="4500" dirty="0" err="1"/>
              <a:t>faceți</a:t>
            </a:r>
            <a:r>
              <a:rPr lang="en-US" sz="4500" dirty="0"/>
              <a:t> </a:t>
            </a:r>
            <a:r>
              <a:rPr lang="en-US" sz="4500" dirty="0" err="1"/>
              <a:t>clik</a:t>
            </a:r>
            <a:r>
              <a:rPr lang="en-US" sz="4500" dirty="0"/>
              <a:t> </a:t>
            </a:r>
            <a:r>
              <a:rPr lang="en-US" sz="4500" dirty="0" err="1"/>
              <a:t>pe</a:t>
            </a:r>
            <a:r>
              <a:rPr lang="en-US" sz="4500" dirty="0"/>
              <a:t> </a:t>
            </a:r>
            <a:r>
              <a:rPr lang="en-US" sz="4500" b="1" dirty="0"/>
              <a:t>OK</a:t>
            </a:r>
            <a:r>
              <a:rPr lang="en-US" sz="4500" dirty="0"/>
              <a:t>.</a:t>
            </a:r>
          </a:p>
          <a:p>
            <a:endParaRPr lang="en-US" sz="4500" dirty="0"/>
          </a:p>
          <a:p>
            <a:r>
              <a:rPr lang="en-US" sz="4500" dirty="0" err="1"/>
              <a:t>Utilizați</a:t>
            </a:r>
            <a:r>
              <a:rPr lang="en-US" sz="4500" dirty="0"/>
              <a:t> </a:t>
            </a:r>
            <a:r>
              <a:rPr lang="en-US" sz="4500" dirty="0" err="1"/>
              <a:t>simbolurile</a:t>
            </a:r>
            <a:r>
              <a:rPr lang="en-US" sz="4500" dirty="0"/>
              <a:t>, </a:t>
            </a:r>
            <a:r>
              <a:rPr lang="en-US" sz="4500" dirty="0" err="1"/>
              <a:t>șabloanele</a:t>
            </a:r>
            <a:r>
              <a:rPr lang="en-US" sz="4500" dirty="0"/>
              <a:t> </a:t>
            </a:r>
            <a:r>
              <a:rPr lang="en-US" sz="4500" dirty="0" err="1"/>
              <a:t>sau</a:t>
            </a:r>
            <a:r>
              <a:rPr lang="en-US" sz="4500" dirty="0"/>
              <a:t> </a:t>
            </a:r>
            <a:r>
              <a:rPr lang="en-US" sz="4500" dirty="0" err="1"/>
              <a:t>cadrele</a:t>
            </a:r>
            <a:r>
              <a:rPr lang="en-US" sz="4500" dirty="0"/>
              <a:t> de </a:t>
            </a:r>
            <a:r>
              <a:rPr lang="en-US" sz="4500" dirty="0" err="1"/>
              <a:t>pe</a:t>
            </a:r>
            <a:r>
              <a:rPr lang="en-US" sz="4500" dirty="0"/>
              <a:t> bara de </a:t>
            </a:r>
            <a:r>
              <a:rPr lang="en-US" sz="4500" dirty="0" err="1"/>
              <a:t>instrumente</a:t>
            </a:r>
            <a:r>
              <a:rPr lang="en-US" sz="4500" dirty="0"/>
              <a:t> a </a:t>
            </a:r>
            <a:r>
              <a:rPr lang="en-US" sz="4500" dirty="0" err="1"/>
              <a:t>ecuației</a:t>
            </a:r>
            <a:r>
              <a:rPr lang="en-US" sz="4500" dirty="0"/>
              <a:t> </a:t>
            </a:r>
            <a:r>
              <a:rPr lang="en-US" sz="4500" dirty="0" err="1"/>
              <a:t>pentru</a:t>
            </a:r>
            <a:r>
              <a:rPr lang="en-US" sz="4500" dirty="0"/>
              <a:t> a </a:t>
            </a:r>
            <a:r>
              <a:rPr lang="en-US" sz="4500" dirty="0" err="1"/>
              <a:t>edita</a:t>
            </a:r>
            <a:r>
              <a:rPr lang="en-US" sz="4500" dirty="0"/>
              <a:t> </a:t>
            </a:r>
            <a:r>
              <a:rPr lang="en-US" sz="4500" dirty="0" err="1"/>
              <a:t>ecuația</a:t>
            </a:r>
            <a:r>
              <a:rPr lang="en-US" sz="45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3327" y="2012282"/>
            <a:ext cx="4600072" cy="326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6064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3116" y="365125"/>
            <a:ext cx="4070684" cy="982412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Imprimarea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734" y="1806519"/>
            <a:ext cx="9544550" cy="2524849"/>
          </a:xfrm>
        </p:spPr>
        <p:txBody>
          <a:bodyPr>
            <a:normAutofit/>
          </a:bodyPr>
          <a:lstStyle/>
          <a:p>
            <a:r>
              <a:rPr lang="en-US" sz="3200" dirty="0" err="1"/>
              <a:t>Opţiunile</a:t>
            </a:r>
            <a:r>
              <a:rPr lang="en-US" sz="3200" dirty="0"/>
              <a:t> </a:t>
            </a:r>
            <a:r>
              <a:rPr lang="en-US" sz="3200" dirty="0" err="1"/>
              <a:t>pentru</a:t>
            </a:r>
            <a:r>
              <a:rPr lang="en-US" sz="3200" dirty="0"/>
              <a:t> </a:t>
            </a:r>
            <a:r>
              <a:rPr lang="en-US" sz="3200" dirty="0" err="1"/>
              <a:t>imprimare</a:t>
            </a:r>
            <a:r>
              <a:rPr lang="en-US" sz="3200" dirty="0"/>
              <a:t> se </a:t>
            </a:r>
            <a:r>
              <a:rPr lang="en-US" sz="3200" dirty="0" err="1"/>
              <a:t>stabilesc</a:t>
            </a:r>
            <a:r>
              <a:rPr lang="en-US" sz="3200" dirty="0"/>
              <a:t> </a:t>
            </a:r>
            <a:r>
              <a:rPr lang="en-US" sz="3200" dirty="0" err="1"/>
              <a:t>în</a:t>
            </a:r>
            <a:r>
              <a:rPr lang="en-US" sz="3200" dirty="0"/>
              <a:t> </a:t>
            </a:r>
            <a:r>
              <a:rPr lang="en-US" sz="3200" dirty="0" err="1"/>
              <a:t>fereastra</a:t>
            </a:r>
            <a:r>
              <a:rPr lang="en-US" sz="3200" dirty="0"/>
              <a:t> care </a:t>
            </a:r>
            <a:r>
              <a:rPr lang="en-US" sz="3200" dirty="0" err="1"/>
              <a:t>apare</a:t>
            </a:r>
            <a:r>
              <a:rPr lang="en-US" sz="3200" dirty="0"/>
              <a:t> </a:t>
            </a:r>
            <a:r>
              <a:rPr lang="en-US" sz="3200" dirty="0" err="1"/>
              <a:t>dacă</a:t>
            </a:r>
            <a:r>
              <a:rPr lang="en-US" sz="3200" dirty="0"/>
              <a:t> din </a:t>
            </a:r>
            <a:r>
              <a:rPr lang="en-US" sz="3200" dirty="0" err="1"/>
              <a:t>meniul</a:t>
            </a:r>
            <a:r>
              <a:rPr lang="en-US" sz="3200" dirty="0"/>
              <a:t> </a:t>
            </a:r>
            <a:r>
              <a:rPr lang="en-US" sz="3200" b="1" i="1" dirty="0" err="1"/>
              <a:t>Fişier</a:t>
            </a:r>
            <a:r>
              <a:rPr lang="en-US" sz="3200" dirty="0"/>
              <a:t> se </a:t>
            </a:r>
            <a:r>
              <a:rPr lang="en-US" sz="3200" dirty="0" err="1"/>
              <a:t>alege</a:t>
            </a:r>
            <a:r>
              <a:rPr lang="en-US" sz="3200" dirty="0"/>
              <a:t> </a:t>
            </a:r>
            <a:r>
              <a:rPr lang="en-US" sz="3200" dirty="0" err="1"/>
              <a:t>comanda</a:t>
            </a:r>
            <a:r>
              <a:rPr lang="en-US" sz="3200" dirty="0"/>
              <a:t> </a:t>
            </a:r>
            <a:r>
              <a:rPr lang="en-US" sz="3200" b="1" i="1" dirty="0" err="1" smtClean="0"/>
              <a:t>Imprimare</a:t>
            </a:r>
            <a:r>
              <a:rPr lang="en-US" sz="3200" b="1" i="1" dirty="0" smtClean="0"/>
              <a:t>.</a:t>
            </a:r>
            <a:endParaRPr lang="en-GB" sz="3200" i="1" dirty="0"/>
          </a:p>
        </p:txBody>
      </p:sp>
    </p:spTree>
    <p:extLst>
      <p:ext uri="{BB962C8B-B14F-4D97-AF65-F5344CB8AC3E}">
        <p14:creationId xmlns:p14="http://schemas.microsoft.com/office/powerpoint/2010/main" val="38537362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172" y="892494"/>
            <a:ext cx="5486400" cy="4571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           </a:t>
            </a:r>
            <a:r>
              <a:rPr lang="en-US" b="1" dirty="0" err="1" smtClean="0"/>
              <a:t>Notiuni</a:t>
            </a:r>
            <a:r>
              <a:rPr lang="en-US" b="1" dirty="0" smtClean="0"/>
              <a:t> </a:t>
            </a:r>
            <a:r>
              <a:rPr lang="en-US" b="1" dirty="0" err="1"/>
              <a:t>generale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7685" y="1589315"/>
            <a:ext cx="7728857" cy="5268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Suita Microsoft </a:t>
            </a:r>
            <a:r>
              <a:rPr lang="en-US" i="1" dirty="0" smtClean="0"/>
              <a:t>Office</a:t>
            </a:r>
            <a:r>
              <a:rPr lang="en-US" dirty="0" smtClean="0"/>
              <a:t> </a:t>
            </a:r>
            <a:r>
              <a:rPr lang="en-US" dirty="0" err="1"/>
              <a:t>reprezintă</a:t>
            </a:r>
            <a:r>
              <a:rPr lang="en-US" dirty="0"/>
              <a:t> o </a:t>
            </a:r>
            <a:r>
              <a:rPr lang="en-US" dirty="0" err="1"/>
              <a:t>suită</a:t>
            </a:r>
            <a:r>
              <a:rPr lang="en-US" dirty="0"/>
              <a:t> de </a:t>
            </a:r>
            <a:r>
              <a:rPr lang="en-US" dirty="0" err="1"/>
              <a:t>aplicaţii</a:t>
            </a:r>
            <a:r>
              <a:rPr lang="en-US" dirty="0"/>
              <a:t> de </a:t>
            </a:r>
            <a:r>
              <a:rPr lang="en-US" dirty="0" err="1"/>
              <a:t>birou</a:t>
            </a:r>
            <a:r>
              <a:rPr lang="en-US" dirty="0"/>
              <a:t>.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Din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suitei</a:t>
            </a:r>
            <a:r>
              <a:rPr lang="en-US" dirty="0"/>
              <a:t> </a:t>
            </a:r>
            <a:r>
              <a:rPr lang="en-US" i="1" dirty="0"/>
              <a:t>Office</a:t>
            </a:r>
            <a:r>
              <a:rPr lang="en-US" dirty="0"/>
              <a:t> </a:t>
            </a:r>
            <a:r>
              <a:rPr lang="en-US" dirty="0" err="1"/>
              <a:t>fac</a:t>
            </a:r>
            <a:r>
              <a:rPr lang="en-US" dirty="0"/>
              <a:t> parte </a:t>
            </a:r>
            <a:r>
              <a:rPr lang="en-US" dirty="0" err="1"/>
              <a:t>următoarele</a:t>
            </a:r>
            <a:r>
              <a:rPr lang="en-US" dirty="0"/>
              <a:t> </a:t>
            </a:r>
            <a:r>
              <a:rPr lang="en-US" dirty="0" err="1"/>
              <a:t>aplicaţii</a:t>
            </a:r>
            <a:r>
              <a:rPr lang="en-US" dirty="0"/>
              <a:t>: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lvl="0"/>
            <a:r>
              <a:rPr lang="en-US" i="1" dirty="0"/>
              <a:t>Microsoft Word </a:t>
            </a:r>
            <a:r>
              <a:rPr lang="en-US" dirty="0"/>
              <a:t>(</a:t>
            </a:r>
            <a:r>
              <a:rPr lang="en-US" dirty="0" err="1"/>
              <a:t>procesor</a:t>
            </a:r>
            <a:r>
              <a:rPr lang="en-US" dirty="0"/>
              <a:t> de </a:t>
            </a:r>
            <a:r>
              <a:rPr lang="en-US" dirty="0" err="1"/>
              <a:t>texte</a:t>
            </a:r>
            <a:r>
              <a:rPr lang="en-US" dirty="0" smtClean="0"/>
              <a:t>); </a:t>
            </a:r>
            <a:endParaRPr lang="en-US" i="1" dirty="0"/>
          </a:p>
          <a:p>
            <a:pPr lvl="0"/>
            <a:r>
              <a:rPr lang="fr-FR" i="1" dirty="0" smtClean="0"/>
              <a:t>Microsoft </a:t>
            </a:r>
            <a:r>
              <a:rPr lang="fr-FR" i="1" dirty="0"/>
              <a:t>Excel </a:t>
            </a:r>
            <a:r>
              <a:rPr lang="fr-FR" dirty="0"/>
              <a:t>(calcul </a:t>
            </a:r>
            <a:r>
              <a:rPr lang="fr-FR" dirty="0" err="1"/>
              <a:t>tabelar</a:t>
            </a:r>
            <a:r>
              <a:rPr lang="fr-FR" dirty="0"/>
              <a:t>) </a:t>
            </a:r>
            <a:r>
              <a:rPr lang="fr-FR" dirty="0" smtClean="0"/>
              <a:t>;</a:t>
            </a:r>
            <a:endParaRPr lang="fr-FR" i="1" dirty="0"/>
          </a:p>
          <a:p>
            <a:pPr lvl="0"/>
            <a:r>
              <a:rPr lang="en-US" i="1" dirty="0" smtClean="0"/>
              <a:t>Microsoft </a:t>
            </a:r>
            <a:r>
              <a:rPr lang="en-US" i="1" dirty="0"/>
              <a:t>Power Point, </a:t>
            </a:r>
            <a:r>
              <a:rPr lang="en-US" i="1" dirty="0" smtClean="0"/>
              <a:t>Microsoft Sway </a:t>
            </a:r>
            <a:r>
              <a:rPr lang="en-US" dirty="0" smtClean="0"/>
              <a:t>(</a:t>
            </a:r>
            <a:r>
              <a:rPr lang="en-US" dirty="0" err="1"/>
              <a:t>prezentare</a:t>
            </a:r>
            <a:r>
              <a:rPr lang="en-US" dirty="0"/>
              <a:t> multimedia) </a:t>
            </a:r>
            <a:r>
              <a:rPr lang="en-US" dirty="0" smtClean="0"/>
              <a:t>;</a:t>
            </a:r>
            <a:endParaRPr lang="en-US" i="1" dirty="0"/>
          </a:p>
          <a:p>
            <a:pPr lvl="0"/>
            <a:r>
              <a:rPr lang="en-US" i="1" dirty="0" smtClean="0"/>
              <a:t>Microsoft </a:t>
            </a:r>
            <a:r>
              <a:rPr lang="en-US" i="1" dirty="0"/>
              <a:t>Publisher </a:t>
            </a:r>
            <a:r>
              <a:rPr lang="en-US" dirty="0"/>
              <a:t>(</a:t>
            </a:r>
            <a:r>
              <a:rPr lang="en-US" dirty="0" err="1"/>
              <a:t>editare</a:t>
            </a:r>
            <a:r>
              <a:rPr lang="en-US" dirty="0"/>
              <a:t> </a:t>
            </a:r>
            <a:r>
              <a:rPr lang="en-US" dirty="0" err="1"/>
              <a:t>avansată</a:t>
            </a:r>
            <a:r>
              <a:rPr lang="en-US" dirty="0"/>
              <a:t>) </a:t>
            </a:r>
            <a:r>
              <a:rPr lang="en-US" dirty="0" smtClean="0"/>
              <a:t>;</a:t>
            </a:r>
            <a:endParaRPr lang="en-US" i="1" dirty="0"/>
          </a:p>
          <a:p>
            <a:pPr lvl="0"/>
            <a:r>
              <a:rPr lang="en-US" i="1" dirty="0" smtClean="0"/>
              <a:t>Microsoft </a:t>
            </a:r>
            <a:r>
              <a:rPr lang="en-US" i="1" dirty="0"/>
              <a:t>Outlook </a:t>
            </a:r>
            <a:r>
              <a:rPr lang="en-US" dirty="0"/>
              <a:t>(e-mail</a:t>
            </a:r>
            <a:r>
              <a:rPr lang="en-US" dirty="0" smtClean="0"/>
              <a:t>);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6354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1170" y="797154"/>
            <a:ext cx="10391775" cy="863599"/>
          </a:xfrm>
        </p:spPr>
        <p:txBody>
          <a:bodyPr>
            <a:noAutofit/>
          </a:bodyPr>
          <a:lstStyle/>
          <a:p>
            <a:r>
              <a:rPr lang="en-US" sz="3600" b="1" dirty="0" err="1"/>
              <a:t>Deschiderea</a:t>
            </a:r>
            <a:r>
              <a:rPr lang="en-US" sz="3600" b="1" dirty="0"/>
              <a:t> </a:t>
            </a:r>
            <a:r>
              <a:rPr lang="en-US" sz="3600" b="1" dirty="0" err="1"/>
              <a:t>şi</a:t>
            </a:r>
            <a:r>
              <a:rPr lang="en-US" sz="3600" b="1" dirty="0"/>
              <a:t> </a:t>
            </a:r>
            <a:r>
              <a:rPr lang="en-US" sz="3600" b="1" dirty="0" err="1"/>
              <a:t>închiderea</a:t>
            </a:r>
            <a:r>
              <a:rPr lang="en-US" sz="3600" b="1" dirty="0"/>
              <a:t> </a:t>
            </a:r>
            <a:r>
              <a:rPr lang="en-US" sz="3600" b="1" dirty="0" err="1"/>
              <a:t>aplicaţiei</a:t>
            </a:r>
            <a:r>
              <a:rPr lang="en-US" sz="3600" b="1" dirty="0"/>
              <a:t> Microsoft Word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51921"/>
            <a:ext cx="7805057" cy="4948239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b="1" dirty="0" err="1" smtClean="0"/>
              <a:t>Lansarea</a:t>
            </a:r>
            <a:r>
              <a:rPr lang="en-US" b="1" dirty="0" smtClean="0"/>
              <a:t> </a:t>
            </a:r>
            <a:r>
              <a:rPr lang="en-US" b="1" dirty="0" err="1"/>
              <a:t>în</a:t>
            </a:r>
            <a:r>
              <a:rPr lang="en-US" b="1" dirty="0"/>
              <a:t> </a:t>
            </a:r>
            <a:r>
              <a:rPr lang="en-US" b="1" dirty="0" err="1"/>
              <a:t>execuţie</a:t>
            </a:r>
            <a:r>
              <a:rPr lang="en-US" b="1" dirty="0"/>
              <a:t> a </a:t>
            </a:r>
            <a:r>
              <a:rPr lang="en-US" b="1" dirty="0" err="1" smtClean="0"/>
              <a:t>aplicaţiei</a:t>
            </a:r>
            <a:r>
              <a:rPr lang="en-US" b="1" dirty="0" smtClean="0"/>
              <a:t>:</a:t>
            </a:r>
            <a:endParaRPr lang="en-GB" b="1" dirty="0"/>
          </a:p>
          <a:p>
            <a:pPr marL="0" indent="0">
              <a:buNone/>
            </a:pPr>
            <a:r>
              <a:rPr lang="en-US" dirty="0" err="1"/>
              <a:t>Aplicaţia</a:t>
            </a:r>
            <a:r>
              <a:rPr lang="en-US" dirty="0"/>
              <a:t> </a:t>
            </a:r>
            <a:r>
              <a:rPr lang="en-US" i="1" dirty="0"/>
              <a:t>Microsoft Word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lansată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execuţie</a:t>
            </a:r>
            <a:r>
              <a:rPr lang="en-US" dirty="0"/>
              <a:t> (</a:t>
            </a:r>
            <a:r>
              <a:rPr lang="en-US" dirty="0" err="1"/>
              <a:t>deschisă</a:t>
            </a:r>
            <a:r>
              <a:rPr lang="en-US" dirty="0"/>
              <a:t>) ca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aplicaţie</a:t>
            </a:r>
            <a:r>
              <a:rPr lang="en-US" dirty="0"/>
              <a:t> </a:t>
            </a:r>
            <a:r>
              <a:rPr lang="en-US" dirty="0" err="1"/>
              <a:t>instalată</a:t>
            </a:r>
            <a:r>
              <a:rPr lang="en-US" dirty="0"/>
              <a:t> sub </a:t>
            </a:r>
            <a:r>
              <a:rPr lang="en-US" dirty="0" err="1"/>
              <a:t>sistemul</a:t>
            </a:r>
            <a:r>
              <a:rPr lang="en-US" dirty="0"/>
              <a:t> de </a:t>
            </a:r>
            <a:r>
              <a:rPr lang="en-US" dirty="0" err="1"/>
              <a:t>operare</a:t>
            </a:r>
            <a:r>
              <a:rPr lang="en-US" dirty="0"/>
              <a:t> </a:t>
            </a:r>
            <a:r>
              <a:rPr lang="en-US" i="1" dirty="0"/>
              <a:t>Windows 10</a:t>
            </a:r>
            <a:r>
              <a:rPr lang="en-US" dirty="0"/>
              <a:t>.#</a:t>
            </a:r>
          </a:p>
          <a:p>
            <a:pPr marL="0" indent="0">
              <a:buNone/>
            </a:pPr>
            <a:endParaRPr lang="en-GB" dirty="0"/>
          </a:p>
          <a:p>
            <a:pPr lvl="0"/>
            <a:r>
              <a:rPr lang="en-US" b="1" i="1" dirty="0"/>
              <a:t>Start → All Programs → Microsoft Office → Microsoft </a:t>
            </a:r>
            <a:r>
              <a:rPr lang="en-US" b="1" i="1" dirty="0" smtClean="0"/>
              <a:t>Word;</a:t>
            </a:r>
            <a:endParaRPr lang="en-GB" dirty="0"/>
          </a:p>
          <a:p>
            <a:pPr lvl="0"/>
            <a:r>
              <a:rPr lang="en-US" i="1" dirty="0"/>
              <a:t>Se </a:t>
            </a:r>
            <a:r>
              <a:rPr lang="en-US" i="1" dirty="0" err="1"/>
              <a:t>execută</a:t>
            </a:r>
            <a:r>
              <a:rPr lang="en-US" i="1" dirty="0"/>
              <a:t> </a:t>
            </a:r>
            <a:r>
              <a:rPr lang="en-US" i="1" dirty="0" err="1"/>
              <a:t>dublu-clic</a:t>
            </a:r>
            <a:r>
              <a:rPr lang="en-US" i="1" dirty="0"/>
              <a:t> </a:t>
            </a:r>
            <a:r>
              <a:rPr lang="en-US" i="1" dirty="0" err="1"/>
              <a:t>pe</a:t>
            </a:r>
            <a:r>
              <a:rPr lang="en-US" i="1" dirty="0"/>
              <a:t> </a:t>
            </a:r>
            <a:r>
              <a:rPr lang="en-US" i="1" dirty="0" err="1"/>
              <a:t>scurtătura</a:t>
            </a:r>
            <a:r>
              <a:rPr lang="en-US" i="1" dirty="0"/>
              <a:t> </a:t>
            </a:r>
            <a:r>
              <a:rPr lang="en-US" i="1" dirty="0" err="1"/>
              <a:t>aplicaţiei</a:t>
            </a:r>
            <a:r>
              <a:rPr lang="en-US" i="1" dirty="0"/>
              <a:t> </a:t>
            </a:r>
            <a:r>
              <a:rPr lang="en-US" i="1" dirty="0" err="1"/>
              <a:t>dacă</a:t>
            </a:r>
            <a:r>
              <a:rPr lang="en-US" i="1" dirty="0"/>
              <a:t> </a:t>
            </a:r>
            <a:r>
              <a:rPr lang="en-US" i="1" dirty="0" err="1"/>
              <a:t>aceasta</a:t>
            </a:r>
            <a:r>
              <a:rPr lang="en-US" i="1" dirty="0"/>
              <a:t> </a:t>
            </a:r>
            <a:r>
              <a:rPr lang="en-US" i="1" dirty="0" err="1"/>
              <a:t>există</a:t>
            </a:r>
            <a:r>
              <a:rPr lang="en-US" i="1" dirty="0"/>
              <a:t>;</a:t>
            </a:r>
            <a:endParaRPr lang="en-GB" i="1" dirty="0"/>
          </a:p>
          <a:p>
            <a:pPr lvl="0"/>
            <a:r>
              <a:rPr lang="en-US" dirty="0"/>
              <a:t>Se </a:t>
            </a:r>
            <a:r>
              <a:rPr lang="en-US" dirty="0" err="1"/>
              <a:t>execută</a:t>
            </a:r>
            <a:r>
              <a:rPr lang="en-US" dirty="0"/>
              <a:t> </a:t>
            </a:r>
            <a:r>
              <a:rPr lang="en-US" dirty="0" err="1"/>
              <a:t>dublu-clic</a:t>
            </a:r>
            <a:r>
              <a:rPr lang="en-US" dirty="0"/>
              <a:t> pe un </a:t>
            </a:r>
            <a:r>
              <a:rPr lang="en-US" dirty="0" err="1"/>
              <a:t>fişier</a:t>
            </a:r>
            <a:r>
              <a:rPr lang="en-US" dirty="0"/>
              <a:t> (.docx) </a:t>
            </a:r>
            <a:r>
              <a:rPr lang="en-US" dirty="0" err="1"/>
              <a:t>creat</a:t>
            </a:r>
            <a:r>
              <a:rPr lang="en-US" dirty="0"/>
              <a:t> cu </a:t>
            </a:r>
            <a:r>
              <a:rPr lang="en-US" i="1" dirty="0"/>
              <a:t>Microsoft </a:t>
            </a:r>
            <a:r>
              <a:rPr lang="en-US" i="1" dirty="0" smtClean="0"/>
              <a:t>Word</a:t>
            </a:r>
            <a:r>
              <a:rPr lang="en-US" dirty="0" smtClean="0"/>
              <a:t>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507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3517" y="319090"/>
            <a:ext cx="5874834" cy="749300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Interfaţa</a:t>
            </a:r>
            <a:r>
              <a:rPr lang="en-US" sz="3600" b="1" dirty="0"/>
              <a:t> Microsoft </a:t>
            </a:r>
            <a:r>
              <a:rPr lang="en-US" sz="3600" b="1" dirty="0" smtClean="0"/>
              <a:t>Word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760" y="1537206"/>
            <a:ext cx="9271000" cy="1483807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După</a:t>
            </a:r>
            <a:r>
              <a:rPr lang="en-US" sz="2400" dirty="0"/>
              <a:t> </a:t>
            </a:r>
            <a:r>
              <a:rPr lang="en-US" sz="2400" dirty="0" err="1"/>
              <a:t>lansarea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execuţie</a:t>
            </a:r>
            <a:r>
              <a:rPr lang="en-US" sz="2400" dirty="0"/>
              <a:t> a </a:t>
            </a:r>
            <a:r>
              <a:rPr lang="en-US" sz="2400" dirty="0" err="1"/>
              <a:t>aplicaţiei</a:t>
            </a:r>
            <a:r>
              <a:rPr lang="en-US" sz="2400" dirty="0"/>
              <a:t> </a:t>
            </a:r>
            <a:r>
              <a:rPr lang="en-US" sz="2400" i="1" dirty="0"/>
              <a:t>Microsoft </a:t>
            </a:r>
            <a:r>
              <a:rPr lang="en-US" sz="2400" i="1" dirty="0" smtClean="0"/>
              <a:t>Word</a:t>
            </a:r>
            <a:r>
              <a:rPr lang="en-US" sz="2400" dirty="0" smtClean="0"/>
              <a:t> </a:t>
            </a:r>
            <a:r>
              <a:rPr lang="en-US" sz="2400" dirty="0"/>
              <a:t>pe </a:t>
            </a:r>
            <a:r>
              <a:rPr lang="en-US" sz="2400" dirty="0" err="1"/>
              <a:t>ecran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apărea</a:t>
            </a:r>
            <a:r>
              <a:rPr lang="en-US" sz="2400" dirty="0"/>
              <a:t> </a:t>
            </a:r>
            <a:r>
              <a:rPr lang="en-US" sz="2400" dirty="0" err="1"/>
              <a:t>fereastra</a:t>
            </a:r>
            <a:r>
              <a:rPr lang="en-US" sz="2400" dirty="0"/>
              <a:t> </a:t>
            </a:r>
            <a:r>
              <a:rPr lang="en-US" sz="2400" dirty="0" err="1"/>
              <a:t>aplicaţiei</a:t>
            </a:r>
            <a:r>
              <a:rPr lang="en-US" sz="2400" dirty="0"/>
              <a:t>. </a:t>
            </a:r>
            <a:endParaRPr lang="en-GB" sz="2400" dirty="0"/>
          </a:p>
          <a:p>
            <a:r>
              <a:rPr lang="en-US" sz="2400" dirty="0"/>
              <a:t>La </a:t>
            </a:r>
            <a:r>
              <a:rPr lang="en-US" sz="2400" dirty="0" err="1"/>
              <a:t>lansarea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execuţie</a:t>
            </a:r>
            <a:r>
              <a:rPr lang="en-US" sz="2400" dirty="0"/>
              <a:t> a </a:t>
            </a:r>
            <a:r>
              <a:rPr lang="en-US" sz="2400" dirty="0" err="1"/>
              <a:t>aplicaţiei</a:t>
            </a:r>
            <a:r>
              <a:rPr lang="en-US" sz="2400" dirty="0"/>
              <a:t>,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apărea</a:t>
            </a:r>
            <a:r>
              <a:rPr lang="en-US" sz="2400" dirty="0"/>
              <a:t> automat o </a:t>
            </a:r>
            <a:r>
              <a:rPr lang="en-US" sz="2400" dirty="0" err="1"/>
              <a:t>lucrare</a:t>
            </a:r>
            <a:r>
              <a:rPr lang="en-US" sz="2400" dirty="0"/>
              <a:t> </a:t>
            </a:r>
            <a:r>
              <a:rPr lang="en-US" sz="2400" dirty="0" err="1"/>
              <a:t>nouă</a:t>
            </a:r>
            <a:r>
              <a:rPr lang="en-US" sz="2400" dirty="0"/>
              <a:t> (document) cu </a:t>
            </a:r>
            <a:r>
              <a:rPr lang="en-US" sz="2400" dirty="0" err="1"/>
              <a:t>numele</a:t>
            </a:r>
            <a:r>
              <a:rPr lang="en-US" sz="2400" dirty="0"/>
              <a:t> </a:t>
            </a:r>
            <a:r>
              <a:rPr lang="en-US" sz="2400" i="1" dirty="0"/>
              <a:t>Document1</a:t>
            </a:r>
            <a:r>
              <a:rPr lang="en-US" sz="2400" dirty="0"/>
              <a:t>.</a:t>
            </a:r>
            <a:endParaRPr lang="en-GB" sz="2400" dirty="0"/>
          </a:p>
        </p:txBody>
      </p:sp>
      <p:pic>
        <p:nvPicPr>
          <p:cNvPr id="4" name="Рисунок 3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950" y="2689667"/>
            <a:ext cx="4781821" cy="3893695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46760" y="3021013"/>
            <a:ext cx="7005637" cy="356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/>
              <a:t>Lucrarea</a:t>
            </a:r>
            <a:r>
              <a:rPr lang="en-US" sz="2400" dirty="0"/>
              <a:t> </a:t>
            </a:r>
            <a:r>
              <a:rPr lang="en-US" sz="2400" i="1" dirty="0" smtClean="0"/>
              <a:t>Document1</a:t>
            </a:r>
            <a:r>
              <a:rPr lang="en-US" sz="2400" dirty="0" smtClean="0"/>
              <a:t> </a:t>
            </a:r>
            <a:r>
              <a:rPr lang="en-US" sz="2400" dirty="0"/>
              <a:t>are implicit o </a:t>
            </a:r>
            <a:r>
              <a:rPr lang="en-US" sz="2400" dirty="0" err="1" smtClean="0"/>
              <a:t>pagină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err="1" smtClean="0"/>
              <a:t>Meniurile</a:t>
            </a:r>
            <a:r>
              <a:rPr lang="en-US" sz="2400" dirty="0" smtClean="0"/>
              <a:t> </a:t>
            </a:r>
            <a:r>
              <a:rPr lang="en-US" sz="2400" dirty="0" err="1"/>
              <a:t>aplicaţiei</a:t>
            </a:r>
            <a:r>
              <a:rPr lang="en-US" sz="2400" dirty="0"/>
              <a:t> </a:t>
            </a:r>
            <a:r>
              <a:rPr lang="en-US" sz="2400" dirty="0" err="1"/>
              <a:t>sunt</a:t>
            </a:r>
            <a:r>
              <a:rPr lang="en-US" sz="2400" dirty="0"/>
              <a:t> </a:t>
            </a:r>
            <a:r>
              <a:rPr lang="en-US" sz="2400" dirty="0" err="1"/>
              <a:t>senzitive</a:t>
            </a:r>
            <a:r>
              <a:rPr lang="en-US" sz="2400" dirty="0"/>
              <a:t> la </a:t>
            </a:r>
            <a:r>
              <a:rPr lang="en-US" sz="2400" dirty="0" smtClean="0"/>
              <a:t>context;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err="1" smtClean="0"/>
              <a:t>Pentru</a:t>
            </a:r>
            <a:r>
              <a:rPr lang="en-US" sz="2400" dirty="0" smtClean="0"/>
              <a:t> </a:t>
            </a:r>
            <a:r>
              <a:rPr lang="en-US" sz="2400" dirty="0" err="1"/>
              <a:t>orientarea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pagină</a:t>
            </a:r>
            <a:r>
              <a:rPr lang="en-US" sz="2400" dirty="0"/>
              <a:t>, </a:t>
            </a:r>
            <a:r>
              <a:rPr lang="en-US" sz="2400" dirty="0" err="1"/>
              <a:t>deasupra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stânga</a:t>
            </a:r>
            <a:r>
              <a:rPr lang="en-US" sz="2400" dirty="0"/>
              <a:t> </a:t>
            </a:r>
            <a:r>
              <a:rPr lang="en-US" sz="2400" dirty="0" err="1"/>
              <a:t>zonei</a:t>
            </a:r>
            <a:r>
              <a:rPr lang="en-US" sz="2400" dirty="0"/>
              <a:t> de </a:t>
            </a:r>
            <a:r>
              <a:rPr lang="en-US" sz="2400" dirty="0" err="1"/>
              <a:t>lucru</a:t>
            </a:r>
            <a:r>
              <a:rPr lang="en-US" sz="2400" dirty="0"/>
              <a:t>, </a:t>
            </a:r>
            <a:r>
              <a:rPr lang="en-US" sz="2400" dirty="0" err="1"/>
              <a:t>aplicaţia</a:t>
            </a:r>
            <a:r>
              <a:rPr lang="en-US" sz="2400" dirty="0"/>
              <a:t> </a:t>
            </a:r>
            <a:r>
              <a:rPr lang="en-US" sz="2400" i="1" dirty="0"/>
              <a:t>Word</a:t>
            </a:r>
            <a:r>
              <a:rPr lang="en-US" sz="2400" dirty="0"/>
              <a:t> </a:t>
            </a:r>
            <a:r>
              <a:rPr lang="en-US" sz="2400" dirty="0" err="1"/>
              <a:t>afişează</a:t>
            </a:r>
            <a:r>
              <a:rPr lang="en-US" sz="2400" dirty="0"/>
              <a:t> </a:t>
            </a:r>
            <a:r>
              <a:rPr lang="en-US" sz="2400" b="1" i="1" dirty="0" err="1" smtClean="0"/>
              <a:t>rigle</a:t>
            </a:r>
            <a:r>
              <a:rPr lang="en-US" sz="2400" b="1" i="1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377748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641349"/>
            <a:ext cx="5094249" cy="749301"/>
          </a:xfrm>
        </p:spPr>
        <p:txBody>
          <a:bodyPr>
            <a:normAutofit/>
          </a:bodyPr>
          <a:lstStyle/>
          <a:p>
            <a:r>
              <a:rPr lang="fr-FR" sz="3600" b="1" dirty="0" err="1"/>
              <a:t>Închiderea</a:t>
            </a:r>
            <a:r>
              <a:rPr lang="fr-FR" sz="3600" b="1" dirty="0"/>
              <a:t> </a:t>
            </a:r>
            <a:r>
              <a:rPr lang="fr-FR" sz="3600" b="1" dirty="0" err="1"/>
              <a:t>aplicaţiei</a:t>
            </a:r>
            <a:r>
              <a:rPr lang="fr-FR" sz="3600" b="1" dirty="0"/>
              <a:t> Word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4426"/>
            <a:ext cx="10515600" cy="5062537"/>
          </a:xfrm>
        </p:spPr>
        <p:txBody>
          <a:bodyPr/>
          <a:lstStyle/>
          <a:p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r>
              <a:rPr lang="fr-FR" dirty="0" err="1"/>
              <a:t>Pentru</a:t>
            </a:r>
            <a:r>
              <a:rPr lang="fr-FR" dirty="0"/>
              <a:t> a </a:t>
            </a:r>
            <a:r>
              <a:rPr lang="fr-FR" dirty="0" err="1"/>
              <a:t>închide</a:t>
            </a:r>
            <a:r>
              <a:rPr lang="fr-FR" dirty="0"/>
              <a:t> </a:t>
            </a:r>
            <a:r>
              <a:rPr lang="fr-FR" dirty="0" err="1"/>
              <a:t>aplicaţia</a:t>
            </a:r>
            <a:r>
              <a:rPr lang="fr-FR" dirty="0"/>
              <a:t> </a:t>
            </a:r>
            <a:r>
              <a:rPr lang="fr-FR" i="1" dirty="0"/>
              <a:t>Word</a:t>
            </a:r>
            <a:r>
              <a:rPr lang="fr-FR" dirty="0"/>
              <a:t> </a:t>
            </a:r>
            <a:r>
              <a:rPr lang="fr-FR" dirty="0" err="1"/>
              <a:t>alegeţi</a:t>
            </a:r>
            <a:r>
              <a:rPr lang="fr-FR" dirty="0"/>
              <a:t> </a:t>
            </a:r>
            <a:r>
              <a:rPr lang="fr-FR" dirty="0" err="1"/>
              <a:t>din</a:t>
            </a:r>
            <a:r>
              <a:rPr lang="fr-FR" dirty="0"/>
              <a:t> </a:t>
            </a:r>
            <a:r>
              <a:rPr lang="fr-FR" dirty="0" err="1"/>
              <a:t>meniul</a:t>
            </a:r>
            <a:r>
              <a:rPr lang="fr-FR" dirty="0"/>
              <a:t> </a:t>
            </a:r>
            <a:r>
              <a:rPr lang="fr-FR" b="1" i="1" dirty="0" err="1"/>
              <a:t>Fişier</a:t>
            </a:r>
            <a:r>
              <a:rPr lang="fr-FR" dirty="0"/>
              <a:t> → </a:t>
            </a:r>
            <a:r>
              <a:rPr lang="fr-FR" b="1" i="1" dirty="0" err="1" smtClean="0"/>
              <a:t>Ieşire</a:t>
            </a:r>
            <a:r>
              <a:rPr lang="fr-FR" b="1" i="1" dirty="0" smtClean="0"/>
              <a:t>;</a:t>
            </a:r>
            <a:r>
              <a:rPr lang="fr-FR" dirty="0" smtClean="0"/>
              <a:t> </a:t>
            </a:r>
            <a:endParaRPr lang="fr-FR" dirty="0"/>
          </a:p>
          <a:p>
            <a:r>
              <a:rPr lang="fr-FR" dirty="0" err="1"/>
              <a:t>Apăsaţi</a:t>
            </a:r>
            <a:r>
              <a:rPr lang="fr-FR" dirty="0"/>
              <a:t> </a:t>
            </a:r>
            <a:r>
              <a:rPr lang="fr-FR" dirty="0" err="1"/>
              <a:t>butonul</a:t>
            </a:r>
            <a:r>
              <a:rPr lang="fr-FR" dirty="0"/>
              <a:t> de </a:t>
            </a:r>
            <a:r>
              <a:rPr lang="fr-FR" dirty="0" err="1"/>
              <a:t>închidere</a:t>
            </a:r>
            <a:r>
              <a:rPr lang="fr-FR" dirty="0"/>
              <a:t> a </a:t>
            </a:r>
            <a:r>
              <a:rPr lang="fr-FR" dirty="0" err="1"/>
              <a:t>aplicaţiei</a:t>
            </a:r>
            <a:r>
              <a:rPr lang="fr-FR" dirty="0"/>
              <a:t> </a:t>
            </a:r>
            <a:r>
              <a:rPr lang="fr-FR" dirty="0" err="1"/>
              <a:t>din</a:t>
            </a:r>
            <a:r>
              <a:rPr lang="fr-FR" dirty="0"/>
              <a:t> </a:t>
            </a:r>
            <a:r>
              <a:rPr lang="fr-FR" dirty="0" err="1"/>
              <a:t>colţul</a:t>
            </a:r>
            <a:r>
              <a:rPr lang="fr-FR" dirty="0"/>
              <a:t> </a:t>
            </a:r>
            <a:r>
              <a:rPr lang="fr-FR" dirty="0" err="1"/>
              <a:t>din</a:t>
            </a:r>
            <a:r>
              <a:rPr lang="fr-FR" dirty="0"/>
              <a:t> </a:t>
            </a:r>
            <a:r>
              <a:rPr lang="fr-FR" dirty="0" err="1"/>
              <a:t>stânga</a:t>
            </a:r>
            <a:r>
              <a:rPr lang="fr-FR" dirty="0"/>
              <a:t> sus 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114426"/>
            <a:ext cx="10515600" cy="5062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12" name="Рисунок 2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9900" y="2701870"/>
            <a:ext cx="723900" cy="414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73332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 txBox="1">
            <a:spLocks/>
          </p:cNvSpPr>
          <p:nvPr/>
        </p:nvSpPr>
        <p:spPr>
          <a:xfrm>
            <a:off x="858611" y="2588417"/>
            <a:ext cx="6115050" cy="30939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i="1" dirty="0" err="1" smtClean="0"/>
              <a:t>Fişier</a:t>
            </a:r>
            <a:r>
              <a:rPr lang="en-US" sz="2400" dirty="0" smtClean="0"/>
              <a:t> </a:t>
            </a:r>
            <a:r>
              <a:rPr lang="en-US" sz="2400" dirty="0"/>
              <a:t>→ </a:t>
            </a:r>
            <a:r>
              <a:rPr lang="en-US" sz="2400" i="1" dirty="0" err="1"/>
              <a:t>Salvare</a:t>
            </a:r>
            <a:r>
              <a:rPr lang="en-US" sz="2400" dirty="0" smtClean="0"/>
              <a:t>.</a:t>
            </a:r>
          </a:p>
          <a:p>
            <a:pPr>
              <a:lnSpc>
                <a:spcPct val="100000"/>
              </a:lnSpc>
            </a:pPr>
            <a:r>
              <a:rPr lang="en-US" sz="2400" dirty="0" smtClean="0"/>
              <a:t> </a:t>
            </a:r>
            <a:r>
              <a:rPr lang="fr-FR" sz="2400" dirty="0" err="1"/>
              <a:t>Pentru</a:t>
            </a:r>
            <a:r>
              <a:rPr lang="fr-FR" sz="2400" dirty="0"/>
              <a:t> </a:t>
            </a:r>
            <a:r>
              <a:rPr lang="fr-FR" sz="2400" dirty="0" err="1"/>
              <a:t>salvare</a:t>
            </a:r>
            <a:r>
              <a:rPr lang="en-GB" sz="2400" dirty="0"/>
              <a:t> </a:t>
            </a:r>
            <a:r>
              <a:rPr lang="fr-FR" sz="2400" dirty="0"/>
              <a:t>se mai </a:t>
            </a:r>
            <a:r>
              <a:rPr lang="fr-FR" sz="2400" dirty="0" err="1"/>
              <a:t>poate</a:t>
            </a:r>
            <a:r>
              <a:rPr lang="fr-FR" sz="2400" dirty="0"/>
              <a:t> </a:t>
            </a:r>
            <a:r>
              <a:rPr lang="fr-FR" sz="2400" dirty="0" err="1"/>
              <a:t>folosi</a:t>
            </a:r>
            <a:r>
              <a:rPr lang="fr-FR" sz="2400" dirty="0"/>
              <a:t> </a:t>
            </a:r>
            <a:r>
              <a:rPr lang="fr-FR" sz="2400" dirty="0" err="1"/>
              <a:t>şi</a:t>
            </a:r>
            <a:r>
              <a:rPr lang="fr-FR" sz="2400" dirty="0"/>
              <a:t> </a:t>
            </a:r>
            <a:r>
              <a:rPr lang="fr-FR" sz="2400" dirty="0" err="1"/>
              <a:t>butonul</a:t>
            </a:r>
            <a:r>
              <a:rPr lang="fr-FR" sz="2400" dirty="0"/>
              <a:t>  „</a:t>
            </a:r>
            <a:r>
              <a:rPr lang="fr-FR" sz="2400" b="1" i="1" dirty="0" err="1"/>
              <a:t>Salvare</a:t>
            </a:r>
            <a:r>
              <a:rPr lang="fr-FR" sz="2400" dirty="0"/>
              <a:t>”         </a:t>
            </a:r>
            <a:r>
              <a:rPr lang="fr-FR" sz="2400" dirty="0" err="1"/>
              <a:t>din</a:t>
            </a:r>
            <a:r>
              <a:rPr lang="fr-FR" sz="2400" dirty="0"/>
              <a:t> </a:t>
            </a:r>
            <a:r>
              <a:rPr lang="fr-FR" sz="2400" dirty="0" err="1"/>
              <a:t>bara</a:t>
            </a:r>
            <a:r>
              <a:rPr lang="fr-FR" sz="2400" dirty="0"/>
              <a:t> de </a:t>
            </a:r>
            <a:r>
              <a:rPr lang="fr-FR" sz="2400" dirty="0" err="1"/>
              <a:t>titlu</a:t>
            </a:r>
            <a:r>
              <a:rPr lang="fr-FR" sz="2400" dirty="0"/>
              <a:t> (</a:t>
            </a:r>
            <a:r>
              <a:rPr lang="fr-FR" sz="2400" dirty="0" err="1"/>
              <a:t>stânga</a:t>
            </a:r>
            <a:r>
              <a:rPr lang="fr-FR" sz="2400" dirty="0"/>
              <a:t> sus) </a:t>
            </a:r>
            <a:r>
              <a:rPr lang="fr-FR" sz="2400" dirty="0" err="1"/>
              <a:t>sau</a:t>
            </a:r>
            <a:r>
              <a:rPr lang="fr-FR" sz="2400" dirty="0"/>
              <a:t> </a:t>
            </a:r>
            <a:r>
              <a:rPr lang="fr-FR" sz="2400" dirty="0" err="1"/>
              <a:t>combinaţia</a:t>
            </a:r>
            <a:r>
              <a:rPr lang="fr-FR" sz="2400" dirty="0"/>
              <a:t> de </a:t>
            </a:r>
            <a:r>
              <a:rPr lang="fr-FR" sz="2400" dirty="0" smtClean="0"/>
              <a:t>taste</a:t>
            </a:r>
          </a:p>
          <a:p>
            <a:pPr>
              <a:lnSpc>
                <a:spcPct val="100000"/>
              </a:lnSpc>
            </a:pPr>
            <a:r>
              <a:rPr lang="fr-FR" sz="2400" b="1" i="1" dirty="0" err="1" smtClean="0"/>
              <a:t>Ctrl+S</a:t>
            </a:r>
            <a:r>
              <a:rPr lang="fr-FR" sz="2400" dirty="0"/>
              <a:t>.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7456" y="365125"/>
            <a:ext cx="8044544" cy="701675"/>
          </a:xfrm>
        </p:spPr>
        <p:txBody>
          <a:bodyPr>
            <a:normAutofit fontScale="90000"/>
          </a:bodyPr>
          <a:lstStyle/>
          <a:p>
            <a:r>
              <a:rPr lang="fr-FR" sz="3600" b="1" dirty="0" err="1"/>
              <a:t>Salvarea</a:t>
            </a:r>
            <a:r>
              <a:rPr lang="fr-FR" sz="3600" b="1" dirty="0"/>
              <a:t> </a:t>
            </a:r>
            <a:r>
              <a:rPr lang="fr-FR" sz="3600" b="1" dirty="0" err="1"/>
              <a:t>unui</a:t>
            </a:r>
            <a:r>
              <a:rPr lang="fr-FR" sz="3600" b="1" dirty="0"/>
              <a:t> document </a:t>
            </a:r>
            <a:r>
              <a:rPr lang="fr-FR" sz="3600" b="1" dirty="0" err="1"/>
              <a:t>într</a:t>
            </a:r>
            <a:r>
              <a:rPr lang="fr-FR" sz="3600" b="1" dirty="0"/>
              <a:t>-o </a:t>
            </a:r>
            <a:r>
              <a:rPr lang="fr-FR" sz="3600" b="1" dirty="0" err="1"/>
              <a:t>locaţie</a:t>
            </a:r>
            <a:r>
              <a:rPr lang="fr-FR" sz="3600" b="1" dirty="0"/>
              <a:t> </a:t>
            </a:r>
            <a:r>
              <a:rPr lang="fr-FR" sz="3600" b="1" dirty="0" err="1"/>
              <a:t>pe</a:t>
            </a:r>
            <a:r>
              <a:rPr lang="fr-FR" sz="3600" b="1" dirty="0"/>
              <a:t> disc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3743"/>
            <a:ext cx="10515600" cy="1551893"/>
          </a:xfrm>
        </p:spPr>
        <p:txBody>
          <a:bodyPr>
            <a:noAutofit/>
          </a:bodyPr>
          <a:lstStyle/>
          <a:p>
            <a:r>
              <a:rPr lang="en-US" sz="2400" dirty="0" err="1"/>
              <a:t>Salvarea</a:t>
            </a:r>
            <a:r>
              <a:rPr lang="en-US" sz="2400" dirty="0"/>
              <a:t> </a:t>
            </a:r>
            <a:r>
              <a:rPr lang="en-US" sz="2400" dirty="0" err="1"/>
              <a:t>iniţială</a:t>
            </a:r>
            <a:r>
              <a:rPr lang="en-US" sz="2400" dirty="0"/>
              <a:t> se </a:t>
            </a:r>
            <a:r>
              <a:rPr lang="en-US" sz="2400" dirty="0" err="1"/>
              <a:t>realizează</a:t>
            </a:r>
            <a:r>
              <a:rPr lang="en-US" sz="2400" dirty="0"/>
              <a:t> </a:t>
            </a:r>
            <a:r>
              <a:rPr lang="en-US" sz="2400" dirty="0" err="1"/>
              <a:t>astfel</a:t>
            </a:r>
            <a:r>
              <a:rPr lang="en-US" sz="2400" dirty="0"/>
              <a:t>: se </a:t>
            </a:r>
            <a:r>
              <a:rPr lang="en-US" sz="2400" dirty="0" err="1"/>
              <a:t>alege</a:t>
            </a:r>
            <a:r>
              <a:rPr lang="en-US" sz="2400" dirty="0"/>
              <a:t> din </a:t>
            </a:r>
            <a:r>
              <a:rPr lang="en-US" sz="2400" dirty="0" err="1"/>
              <a:t>meniul</a:t>
            </a:r>
            <a:r>
              <a:rPr lang="en-US" sz="2400" dirty="0"/>
              <a:t> </a:t>
            </a:r>
            <a:r>
              <a:rPr lang="en-US" sz="2400" b="1" i="1" dirty="0" err="1"/>
              <a:t>Fişier</a:t>
            </a:r>
            <a:r>
              <a:rPr lang="en-US" sz="2400" dirty="0"/>
              <a:t> → </a:t>
            </a:r>
            <a:r>
              <a:rPr lang="en-US" sz="2400" b="1" i="1" dirty="0" err="1"/>
              <a:t>Salvare</a:t>
            </a:r>
            <a:r>
              <a:rPr lang="en-US" sz="2400" dirty="0"/>
              <a:t>.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fereastra</a:t>
            </a:r>
            <a:r>
              <a:rPr lang="en-US" sz="2400" dirty="0"/>
              <a:t> care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apărea</a:t>
            </a:r>
            <a:r>
              <a:rPr lang="en-US" sz="2400" dirty="0"/>
              <a:t>,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caseta</a:t>
            </a:r>
            <a:r>
              <a:rPr lang="en-US" sz="2400" dirty="0"/>
              <a:t> </a:t>
            </a:r>
            <a:r>
              <a:rPr lang="en-US" sz="2400" i="1" dirty="0" err="1"/>
              <a:t>Salvare</a:t>
            </a:r>
            <a:r>
              <a:rPr lang="en-US" sz="2400" i="1" dirty="0"/>
              <a:t> ca</a:t>
            </a:r>
            <a:r>
              <a:rPr lang="en-US" sz="2400" dirty="0"/>
              <a:t> (tip </a:t>
            </a:r>
            <a:r>
              <a:rPr lang="en-US" sz="2400" dirty="0" err="1"/>
              <a:t>fişier</a:t>
            </a:r>
            <a:r>
              <a:rPr lang="en-US" sz="2400" dirty="0"/>
              <a:t>) </a:t>
            </a:r>
            <a:r>
              <a:rPr lang="en-US" sz="2400" dirty="0" err="1"/>
              <a:t>alegeţi</a:t>
            </a:r>
            <a:r>
              <a:rPr lang="en-US" sz="2400" dirty="0"/>
              <a:t> </a:t>
            </a:r>
            <a:r>
              <a:rPr lang="en-US" sz="2400" i="1" dirty="0"/>
              <a:t>Document Word</a:t>
            </a:r>
            <a:r>
              <a:rPr lang="en-US" sz="2400" dirty="0"/>
              <a:t>. </a:t>
            </a:r>
            <a:endParaRPr lang="en-GB" sz="2400" dirty="0"/>
          </a:p>
        </p:txBody>
      </p:sp>
      <p:pic>
        <p:nvPicPr>
          <p:cNvPr id="13" name="Рисунок 5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9" t="6811" r="14244" b="17424"/>
          <a:stretch/>
        </p:blipFill>
        <p:spPr bwMode="auto">
          <a:xfrm>
            <a:off x="2382611" y="3465739"/>
            <a:ext cx="495300" cy="4191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4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49" y="2588417"/>
            <a:ext cx="5129893" cy="41498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235165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8342" y="365125"/>
            <a:ext cx="7957458" cy="682625"/>
          </a:xfrm>
        </p:spPr>
        <p:txBody>
          <a:bodyPr>
            <a:normAutofit fontScale="90000"/>
          </a:bodyPr>
          <a:lstStyle/>
          <a:p>
            <a:r>
              <a:rPr lang="fr-FR" sz="3600" b="1" dirty="0" err="1"/>
              <a:t>Comutarea</a:t>
            </a:r>
            <a:r>
              <a:rPr lang="fr-FR" sz="3600" b="1" dirty="0"/>
              <a:t> </a:t>
            </a:r>
            <a:r>
              <a:rPr lang="fr-FR" sz="3600" b="1" dirty="0" err="1"/>
              <a:t>între</a:t>
            </a:r>
            <a:r>
              <a:rPr lang="fr-FR" sz="3600" b="1" dirty="0"/>
              <a:t> mai </a:t>
            </a:r>
            <a:r>
              <a:rPr lang="fr-FR" sz="3600" b="1" dirty="0" err="1"/>
              <a:t>multe</a:t>
            </a:r>
            <a:r>
              <a:rPr lang="fr-FR" sz="3600" b="1" dirty="0"/>
              <a:t> documente </a:t>
            </a:r>
            <a:r>
              <a:rPr lang="fr-FR" sz="3600" b="1" dirty="0" err="1"/>
              <a:t>deschise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6771"/>
            <a:ext cx="10515600" cy="4250192"/>
          </a:xfrm>
        </p:spPr>
        <p:txBody>
          <a:bodyPr/>
          <a:lstStyle/>
          <a:p>
            <a:r>
              <a:rPr lang="fr-FR" dirty="0" err="1"/>
              <a:t>În</a:t>
            </a:r>
            <a:r>
              <a:rPr lang="fr-FR" dirty="0"/>
              <a:t> </a:t>
            </a:r>
            <a:r>
              <a:rPr lang="fr-FR" i="1" dirty="0"/>
              <a:t>Word</a:t>
            </a:r>
            <a:r>
              <a:rPr lang="fr-FR" dirty="0"/>
              <a:t> se </a:t>
            </a:r>
            <a:r>
              <a:rPr lang="fr-FR" dirty="0" err="1"/>
              <a:t>poate</a:t>
            </a:r>
            <a:r>
              <a:rPr lang="fr-FR" dirty="0"/>
              <a:t> </a:t>
            </a:r>
            <a:r>
              <a:rPr lang="fr-FR" dirty="0" err="1"/>
              <a:t>lucra</a:t>
            </a:r>
            <a:r>
              <a:rPr lang="fr-FR" dirty="0"/>
              <a:t> </a:t>
            </a:r>
            <a:r>
              <a:rPr lang="fr-FR" dirty="0" err="1"/>
              <a:t>cu</a:t>
            </a:r>
            <a:r>
              <a:rPr lang="fr-FR" dirty="0"/>
              <a:t> mai </a:t>
            </a:r>
            <a:r>
              <a:rPr lang="fr-FR" dirty="0" err="1"/>
              <a:t>multe</a:t>
            </a:r>
            <a:r>
              <a:rPr lang="fr-FR" dirty="0"/>
              <a:t> documente </a:t>
            </a:r>
            <a:r>
              <a:rPr lang="fr-FR" dirty="0" err="1"/>
              <a:t>deschise</a:t>
            </a:r>
            <a:r>
              <a:rPr lang="fr-FR" dirty="0"/>
              <a:t> </a:t>
            </a:r>
            <a:r>
              <a:rPr lang="fr-FR" dirty="0" err="1"/>
              <a:t>simultan</a:t>
            </a:r>
            <a:r>
              <a:rPr lang="fr-FR" dirty="0"/>
              <a:t>. </a:t>
            </a:r>
            <a:r>
              <a:rPr lang="fr-FR" dirty="0" err="1"/>
              <a:t>Pentru</a:t>
            </a:r>
            <a:r>
              <a:rPr lang="fr-FR" dirty="0"/>
              <a:t> a </a:t>
            </a:r>
            <a:r>
              <a:rPr lang="fr-FR" dirty="0" err="1"/>
              <a:t>comuta</a:t>
            </a:r>
            <a:r>
              <a:rPr lang="fr-FR" dirty="0"/>
              <a:t> </a:t>
            </a:r>
            <a:r>
              <a:rPr lang="fr-FR" dirty="0" err="1"/>
              <a:t>dintr</a:t>
            </a:r>
            <a:r>
              <a:rPr lang="fr-FR" dirty="0"/>
              <a:t>-un document </a:t>
            </a:r>
            <a:r>
              <a:rPr lang="fr-FR" dirty="0" err="1"/>
              <a:t>în</a:t>
            </a:r>
            <a:r>
              <a:rPr lang="fr-FR" dirty="0"/>
              <a:t> </a:t>
            </a:r>
            <a:r>
              <a:rPr lang="fr-FR" dirty="0" err="1"/>
              <a:t>alt</a:t>
            </a:r>
            <a:r>
              <a:rPr lang="fr-FR" dirty="0"/>
              <a:t> document </a:t>
            </a:r>
            <a:r>
              <a:rPr lang="fr-FR" dirty="0" err="1" smtClean="0"/>
              <a:t>deschis</a:t>
            </a:r>
            <a:r>
              <a:rPr lang="fr-FR" dirty="0"/>
              <a:t>, se </a:t>
            </a:r>
            <a:r>
              <a:rPr lang="fr-FR" dirty="0" err="1"/>
              <a:t>poate</a:t>
            </a:r>
            <a:r>
              <a:rPr lang="fr-FR" dirty="0"/>
              <a:t> </a:t>
            </a:r>
            <a:r>
              <a:rPr lang="fr-FR" dirty="0" err="1"/>
              <a:t>folosi</a:t>
            </a:r>
            <a:r>
              <a:rPr lang="fr-FR" dirty="0"/>
              <a:t> </a:t>
            </a:r>
            <a:r>
              <a:rPr lang="fr-FR" dirty="0" err="1"/>
              <a:t>meniul</a:t>
            </a:r>
            <a:r>
              <a:rPr lang="fr-FR" dirty="0"/>
              <a:t> </a:t>
            </a:r>
            <a:r>
              <a:rPr lang="fr-FR" b="1" i="1" dirty="0" err="1"/>
              <a:t>Vizualizare</a:t>
            </a:r>
            <a:r>
              <a:rPr lang="fr-FR" dirty="0"/>
              <a:t> </a:t>
            </a:r>
            <a:r>
              <a:rPr lang="fr-FR" dirty="0" err="1"/>
              <a:t>sau</a:t>
            </a:r>
            <a:r>
              <a:rPr lang="fr-FR" dirty="0"/>
              <a:t> </a:t>
            </a:r>
            <a:r>
              <a:rPr lang="fr-FR" b="1" i="1" dirty="0" err="1"/>
              <a:t>Taskbar</a:t>
            </a:r>
            <a:endParaRPr lang="fr-FR" b="1" i="1" dirty="0"/>
          </a:p>
          <a:p>
            <a:endParaRPr lang="fr-FR" b="1" i="1" dirty="0"/>
          </a:p>
          <a:p>
            <a:endParaRPr lang="en-GB" dirty="0"/>
          </a:p>
        </p:txBody>
      </p:sp>
      <p:pic>
        <p:nvPicPr>
          <p:cNvPr id="4" name="Рисунок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101" y="3614057"/>
            <a:ext cx="8416841" cy="16216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94349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5686" y="365125"/>
            <a:ext cx="8066314" cy="739775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Introducerea</a:t>
            </a:r>
            <a:r>
              <a:rPr lang="en-US" sz="3600" b="1" dirty="0"/>
              <a:t> </a:t>
            </a:r>
            <a:r>
              <a:rPr lang="en-US" sz="3600" b="1" dirty="0" err="1"/>
              <a:t>caracterelor</a:t>
            </a:r>
            <a:r>
              <a:rPr lang="en-US" sz="3600" b="1" dirty="0"/>
              <a:t> </a:t>
            </a:r>
            <a:r>
              <a:rPr lang="en-US" sz="3600" b="1" dirty="0" err="1"/>
              <a:t>speciale</a:t>
            </a:r>
            <a:r>
              <a:rPr lang="en-US" sz="3600" b="1" dirty="0"/>
              <a:t>, a </a:t>
            </a:r>
            <a:r>
              <a:rPr lang="en-US" sz="3600" b="1" dirty="0" err="1"/>
              <a:t>simbolurilor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13" y="1556657"/>
            <a:ext cx="10515600" cy="4881563"/>
          </a:xfrm>
        </p:spPr>
        <p:txBody>
          <a:bodyPr>
            <a:normAutofit/>
          </a:bodyPr>
          <a:lstStyle/>
          <a:p>
            <a:r>
              <a:rPr lang="en-US" sz="2400" dirty="0" err="1"/>
              <a:t>Prin</a:t>
            </a:r>
            <a:r>
              <a:rPr lang="en-US" sz="2400" dirty="0"/>
              <a:t> </a:t>
            </a:r>
            <a:r>
              <a:rPr lang="en-US" sz="2400" dirty="0" err="1"/>
              <a:t>caracter</a:t>
            </a:r>
            <a:r>
              <a:rPr lang="en-US" sz="2400" dirty="0"/>
              <a:t> special </a:t>
            </a:r>
            <a:r>
              <a:rPr lang="en-US" sz="2400" dirty="0" err="1"/>
              <a:t>înţelegem</a:t>
            </a:r>
            <a:r>
              <a:rPr lang="en-US" sz="2400" dirty="0"/>
              <a:t> </a:t>
            </a:r>
            <a:r>
              <a:rPr lang="en-US" sz="2400" dirty="0" err="1"/>
              <a:t>orice</a:t>
            </a:r>
            <a:r>
              <a:rPr lang="en-US" sz="2400" dirty="0"/>
              <a:t> </a:t>
            </a:r>
            <a:r>
              <a:rPr lang="en-US" sz="2400" dirty="0" err="1"/>
              <a:t>caracter</a:t>
            </a:r>
            <a:r>
              <a:rPr lang="en-US" sz="2400" dirty="0"/>
              <a:t> care nu </a:t>
            </a:r>
            <a:r>
              <a:rPr lang="en-US" sz="2400" dirty="0" err="1"/>
              <a:t>apare</a:t>
            </a:r>
            <a:r>
              <a:rPr lang="en-US" sz="2400" dirty="0"/>
              <a:t> </a:t>
            </a:r>
            <a:r>
              <a:rPr lang="en-US" sz="2400" dirty="0" err="1"/>
              <a:t>pe</a:t>
            </a:r>
            <a:r>
              <a:rPr lang="en-US" sz="2400" dirty="0"/>
              <a:t> </a:t>
            </a:r>
            <a:r>
              <a:rPr lang="en-US" sz="2400" dirty="0" err="1"/>
              <a:t>tastatură</a:t>
            </a:r>
            <a:r>
              <a:rPr lang="en-US" sz="2400" dirty="0"/>
              <a:t>. </a:t>
            </a:r>
            <a:r>
              <a:rPr lang="en-US" sz="2400" dirty="0" smtClean="0"/>
              <a:t>De </a:t>
            </a:r>
            <a:r>
              <a:rPr lang="en-US" sz="2400" dirty="0" err="1"/>
              <a:t>exemplu</a:t>
            </a:r>
            <a:r>
              <a:rPr lang="en-US" sz="2400" dirty="0"/>
              <a:t> ® © ½ ¼ ± ¬ ∟ ¶ » </a:t>
            </a:r>
            <a:r>
              <a:rPr lang="en-US" sz="2400" dirty="0" err="1"/>
              <a:t>sunt</a:t>
            </a:r>
            <a:r>
              <a:rPr lang="en-US" sz="2400" dirty="0"/>
              <a:t> </a:t>
            </a:r>
            <a:r>
              <a:rPr lang="en-US" sz="2400" dirty="0" err="1"/>
              <a:t>caractere</a:t>
            </a:r>
            <a:r>
              <a:rPr lang="en-US" sz="2400" dirty="0"/>
              <a:t> </a:t>
            </a:r>
            <a:r>
              <a:rPr lang="en-US" sz="2400" dirty="0" err="1"/>
              <a:t>speciale</a:t>
            </a:r>
            <a:r>
              <a:rPr lang="en-US" sz="2400" dirty="0"/>
              <a:t>.</a:t>
            </a:r>
            <a:endParaRPr lang="en-GB" sz="2400" dirty="0"/>
          </a:p>
          <a:p>
            <a:r>
              <a:rPr lang="en-US" sz="2400" dirty="0" err="1"/>
              <a:t>Alegem</a:t>
            </a:r>
            <a:r>
              <a:rPr lang="en-US" sz="2400" dirty="0"/>
              <a:t> </a:t>
            </a:r>
            <a:r>
              <a:rPr lang="en-US" sz="2400" b="1" i="1" dirty="0" err="1"/>
              <a:t>Inserare</a:t>
            </a:r>
            <a:r>
              <a:rPr lang="en-US" sz="2400" b="1" i="1" dirty="0"/>
              <a:t> → </a:t>
            </a:r>
            <a:r>
              <a:rPr lang="en-US" sz="2400" b="1" i="1" dirty="0" err="1"/>
              <a:t>Simbol</a:t>
            </a:r>
            <a:endParaRPr lang="en-US" sz="2400" b="1" i="1" dirty="0"/>
          </a:p>
          <a:p>
            <a:endParaRPr lang="en-US" sz="2400" b="1" i="1" dirty="0"/>
          </a:p>
          <a:p>
            <a:endParaRPr lang="en-GB" sz="2400" dirty="0"/>
          </a:p>
        </p:txBody>
      </p:sp>
      <p:pic>
        <p:nvPicPr>
          <p:cNvPr id="4" name="Рисунок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301" y="2903310"/>
            <a:ext cx="9852878" cy="37541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89091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5609</TotalTime>
  <Words>1448</Words>
  <Application>Microsoft Office PowerPoint</Application>
  <PresentationFormat>Widescreen</PresentationFormat>
  <Paragraphs>240</Paragraphs>
  <Slides>29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PT Sans</vt:lpstr>
      <vt:lpstr>Times New Roman</vt:lpstr>
      <vt:lpstr>Office Theme</vt:lpstr>
      <vt:lpstr> Tema: ”Bazele programului      Microsoft Word for Windows” </vt:lpstr>
      <vt:lpstr>                                    Conținutul prelegerii:</vt:lpstr>
      <vt:lpstr>            Notiuni generale </vt:lpstr>
      <vt:lpstr>Deschiderea şi închiderea aplicaţiei Microsoft Word</vt:lpstr>
      <vt:lpstr>Interfaţa Microsoft Word</vt:lpstr>
      <vt:lpstr>Închiderea aplicaţiei Word</vt:lpstr>
      <vt:lpstr>Salvarea unui document într-o locaţie pe disc</vt:lpstr>
      <vt:lpstr>Comutarea între mai multe documente deschise</vt:lpstr>
      <vt:lpstr>Introducerea caracterelor speciale, a simbolurilor</vt:lpstr>
      <vt:lpstr>Selectarea unui caracter, cuvânt, paragraf, întregul corp al textului. Selectarea textului consecutive.</vt:lpstr>
      <vt:lpstr>Alte modalităţi de selectare a textului sunt prezentate în tabelul următor:</vt:lpstr>
      <vt:lpstr>Deplasarea punctului de inserţie/ inserare cu ajutorul tastaturii</vt:lpstr>
      <vt:lpstr>Copierea textului în acelaşi document</vt:lpstr>
      <vt:lpstr>Mutarea textului în acelaşi document</vt:lpstr>
      <vt:lpstr>Ştergerea textului</vt:lpstr>
      <vt:lpstr>Caută si inlocuieste</vt:lpstr>
      <vt:lpstr>Formatarea caracterelor</vt:lpstr>
      <vt:lpstr>Introducerea şi ştergerea marcatorilor (bullets) şi a numerotărilor (numbering) pentru o listă simplă</vt:lpstr>
      <vt:lpstr>Formatarea paginilor</vt:lpstr>
      <vt:lpstr>Adăugarea, modificarea unui text în antet şi subsol</vt:lpstr>
      <vt:lpstr>Tabele</vt:lpstr>
      <vt:lpstr>Selectarea rândurilor, coloanelor, celulelor şi a întregului tabel </vt:lpstr>
      <vt:lpstr>PowerPoint Presentation</vt:lpstr>
      <vt:lpstr>Adăugarea rândurilor in tabel</vt:lpstr>
      <vt:lpstr>Modificarea chenarului a unui tabel</vt:lpstr>
      <vt:lpstr>Introducerea graficii într-un document</vt:lpstr>
      <vt:lpstr>                                Impărțirea textului în coloane</vt:lpstr>
      <vt:lpstr>Inserarea unei ecuații cu editorul de ecuații </vt:lpstr>
      <vt:lpstr>Imprimarea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Tehnologii informaționale și Bazele programării</dc:title>
  <dc:creator>Denis Borozan</dc:creator>
  <cp:lastModifiedBy>Ollessea</cp:lastModifiedBy>
  <cp:revision>67</cp:revision>
  <cp:lastPrinted>2020-09-14T12:16:23Z</cp:lastPrinted>
  <dcterms:created xsi:type="dcterms:W3CDTF">2020-09-14T06:37:17Z</dcterms:created>
  <dcterms:modified xsi:type="dcterms:W3CDTF">2025-09-14T11:50:49Z</dcterms:modified>
</cp:coreProperties>
</file>