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 bookmarkIdSeed="2">
  <p:sldMasterIdLst>
    <p:sldMasterId id="2147483670" r:id="rId1"/>
  </p:sldMasterIdLst>
  <p:notesMasterIdLst>
    <p:notesMasterId r:id="rId46"/>
  </p:notesMasterIdLst>
  <p:sldIdLst>
    <p:sldId id="257" r:id="rId2"/>
    <p:sldId id="450" r:id="rId3"/>
    <p:sldId id="453" r:id="rId4"/>
    <p:sldId id="451" r:id="rId5"/>
    <p:sldId id="377" r:id="rId6"/>
    <p:sldId id="380" r:id="rId7"/>
    <p:sldId id="383" r:id="rId8"/>
    <p:sldId id="386" r:id="rId9"/>
    <p:sldId id="342" r:id="rId10"/>
    <p:sldId id="278" r:id="rId11"/>
    <p:sldId id="295" r:id="rId12"/>
    <p:sldId id="277" r:id="rId13"/>
    <p:sldId id="341" r:id="rId14"/>
    <p:sldId id="26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79" r:id="rId23"/>
    <p:sldId id="356" r:id="rId24"/>
    <p:sldId id="357" r:id="rId25"/>
    <p:sldId id="454" r:id="rId26"/>
    <p:sldId id="423" r:id="rId27"/>
    <p:sldId id="425" r:id="rId28"/>
    <p:sldId id="426" r:id="rId29"/>
    <p:sldId id="429" r:id="rId30"/>
    <p:sldId id="432" r:id="rId31"/>
    <p:sldId id="433" r:id="rId32"/>
    <p:sldId id="434" r:id="rId33"/>
    <p:sldId id="435" r:id="rId34"/>
    <p:sldId id="436" r:id="rId35"/>
    <p:sldId id="437" r:id="rId36"/>
    <p:sldId id="439" r:id="rId37"/>
    <p:sldId id="440" r:id="rId38"/>
    <p:sldId id="441" r:id="rId39"/>
    <p:sldId id="442" r:id="rId40"/>
    <p:sldId id="444" r:id="rId41"/>
    <p:sldId id="445" r:id="rId42"/>
    <p:sldId id="447" r:id="rId43"/>
    <p:sldId id="449" r:id="rId44"/>
    <p:sldId id="452" r:id="rId4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38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microsoft.com/office/2016/11/relationships/changesInfo" Target="changesInfos/changesInfo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zdugan artur" userId="1770a38c255ab84c" providerId="LiveId" clId="{3384FF69-AEFD-4ADA-90C8-0A80CA3F222F}"/>
    <pc:docChg chg="custSel modSld">
      <pc:chgData name="buzdugan artur" userId="1770a38c255ab84c" providerId="LiveId" clId="{3384FF69-AEFD-4ADA-90C8-0A80CA3F222F}" dt="2024-09-14T07:50:58.558" v="330" actId="6549"/>
      <pc:docMkLst>
        <pc:docMk/>
      </pc:docMkLst>
      <pc:sldChg chg="modSp mod">
        <pc:chgData name="buzdugan artur" userId="1770a38c255ab84c" providerId="LiveId" clId="{3384FF69-AEFD-4ADA-90C8-0A80CA3F222F}" dt="2024-09-14T07:47:53.665" v="308" actId="6549"/>
        <pc:sldMkLst>
          <pc:docMk/>
          <pc:sldMk cId="1979409640" sldId="263"/>
        </pc:sldMkLst>
        <pc:spChg chg="mod">
          <ac:chgData name="buzdugan artur" userId="1770a38c255ab84c" providerId="LiveId" clId="{3384FF69-AEFD-4ADA-90C8-0A80CA3F222F}" dt="2024-09-14T07:47:53.665" v="308" actId="6549"/>
          <ac:spMkLst>
            <pc:docMk/>
            <pc:sldMk cId="1979409640" sldId="263"/>
            <ac:spMk id="11266" creationId="{00000000-0000-0000-0000-000000000000}"/>
          </ac:spMkLst>
        </pc:spChg>
      </pc:sldChg>
      <pc:sldChg chg="modSp mod">
        <pc:chgData name="buzdugan artur" userId="1770a38c255ab84c" providerId="LiveId" clId="{3384FF69-AEFD-4ADA-90C8-0A80CA3F222F}" dt="2024-09-14T07:48:18.693" v="309" actId="122"/>
        <pc:sldMkLst>
          <pc:docMk/>
          <pc:sldMk cId="2765539021" sldId="266"/>
        </pc:sldMkLst>
        <pc:spChg chg="mod">
          <ac:chgData name="buzdugan artur" userId="1770a38c255ab84c" providerId="LiveId" clId="{3384FF69-AEFD-4ADA-90C8-0A80CA3F222F}" dt="2024-09-14T07:48:18.693" v="309" actId="122"/>
          <ac:spMkLst>
            <pc:docMk/>
            <pc:sldMk cId="2765539021" sldId="266"/>
            <ac:spMk id="8195" creationId="{00000000-0000-0000-0000-000000000000}"/>
          </ac:spMkLst>
        </pc:spChg>
      </pc:sldChg>
      <pc:sldChg chg="modSp mod">
        <pc:chgData name="buzdugan artur" userId="1770a38c255ab84c" providerId="LiveId" clId="{3384FF69-AEFD-4ADA-90C8-0A80CA3F222F}" dt="2024-09-14T07:45:37.687" v="304" actId="6549"/>
        <pc:sldMkLst>
          <pc:docMk/>
          <pc:sldMk cId="2179442736" sldId="278"/>
        </pc:sldMkLst>
        <pc:spChg chg="mod">
          <ac:chgData name="buzdugan artur" userId="1770a38c255ab84c" providerId="LiveId" clId="{3384FF69-AEFD-4ADA-90C8-0A80CA3F222F}" dt="2024-09-14T07:45:37.687" v="304" actId="6549"/>
          <ac:spMkLst>
            <pc:docMk/>
            <pc:sldMk cId="2179442736" sldId="278"/>
            <ac:spMk id="53251" creationId="{00000000-0000-0000-0000-000000000000}"/>
          </ac:spMkLst>
        </pc:spChg>
      </pc:sldChg>
      <pc:sldChg chg="modSp mod">
        <pc:chgData name="buzdugan artur" userId="1770a38c255ab84c" providerId="LiveId" clId="{3384FF69-AEFD-4ADA-90C8-0A80CA3F222F}" dt="2024-09-14T07:48:45.845" v="322" actId="6549"/>
        <pc:sldMkLst>
          <pc:docMk/>
          <pc:sldMk cId="1489058798" sldId="279"/>
        </pc:sldMkLst>
        <pc:spChg chg="mod">
          <ac:chgData name="buzdugan artur" userId="1770a38c255ab84c" providerId="LiveId" clId="{3384FF69-AEFD-4ADA-90C8-0A80CA3F222F}" dt="2024-09-14T07:48:45.845" v="322" actId="6549"/>
          <ac:spMkLst>
            <pc:docMk/>
            <pc:sldMk cId="1489058798" sldId="279"/>
            <ac:spMk id="3" creationId="{00000000-0000-0000-0000-000000000000}"/>
          </ac:spMkLst>
        </pc:spChg>
      </pc:sldChg>
      <pc:sldChg chg="modSp mod">
        <pc:chgData name="buzdugan artur" userId="1770a38c255ab84c" providerId="LiveId" clId="{3384FF69-AEFD-4ADA-90C8-0A80CA3F222F}" dt="2024-09-14T07:46:26.735" v="305" actId="1076"/>
        <pc:sldMkLst>
          <pc:docMk/>
          <pc:sldMk cId="2458966795" sldId="295"/>
        </pc:sldMkLst>
        <pc:spChg chg="mod">
          <ac:chgData name="buzdugan artur" userId="1770a38c255ab84c" providerId="LiveId" clId="{3384FF69-AEFD-4ADA-90C8-0A80CA3F222F}" dt="2024-09-14T07:46:26.735" v="305" actId="1076"/>
          <ac:spMkLst>
            <pc:docMk/>
            <pc:sldMk cId="2458966795" sldId="295"/>
            <ac:spMk id="3" creationId="{00000000-0000-0000-0000-000000000000}"/>
          </ac:spMkLst>
        </pc:spChg>
      </pc:sldChg>
      <pc:sldChg chg="modSp mod">
        <pc:chgData name="buzdugan artur" userId="1770a38c255ab84c" providerId="LiveId" clId="{3384FF69-AEFD-4ADA-90C8-0A80CA3F222F}" dt="2024-09-14T07:44:59.934" v="257" actId="14100"/>
        <pc:sldMkLst>
          <pc:docMk/>
          <pc:sldMk cId="841328624" sldId="342"/>
        </pc:sldMkLst>
        <pc:spChg chg="mod">
          <ac:chgData name="buzdugan artur" userId="1770a38c255ab84c" providerId="LiveId" clId="{3384FF69-AEFD-4ADA-90C8-0A80CA3F222F}" dt="2024-09-14T07:44:52.384" v="256" actId="6549"/>
          <ac:spMkLst>
            <pc:docMk/>
            <pc:sldMk cId="841328624" sldId="342"/>
            <ac:spMk id="4" creationId="{00000000-0000-0000-0000-000000000000}"/>
          </ac:spMkLst>
        </pc:spChg>
        <pc:spChg chg="mod">
          <ac:chgData name="buzdugan artur" userId="1770a38c255ab84c" providerId="LiveId" clId="{3384FF69-AEFD-4ADA-90C8-0A80CA3F222F}" dt="2024-09-14T07:44:59.934" v="257" actId="14100"/>
          <ac:spMkLst>
            <pc:docMk/>
            <pc:sldMk cId="841328624" sldId="342"/>
            <ac:spMk id="7" creationId="{00000000-0000-0000-0000-000000000000}"/>
          </ac:spMkLst>
        </pc:spChg>
      </pc:sldChg>
      <pc:sldChg chg="modSp mod">
        <pc:chgData name="buzdugan artur" userId="1770a38c255ab84c" providerId="LiveId" clId="{3384FF69-AEFD-4ADA-90C8-0A80CA3F222F}" dt="2024-09-14T07:40:41.798" v="120" actId="20577"/>
        <pc:sldMkLst>
          <pc:docMk/>
          <pc:sldMk cId="924625582" sldId="380"/>
        </pc:sldMkLst>
        <pc:spChg chg="mod">
          <ac:chgData name="buzdugan artur" userId="1770a38c255ab84c" providerId="LiveId" clId="{3384FF69-AEFD-4ADA-90C8-0A80CA3F222F}" dt="2024-09-14T07:40:41.798" v="120" actId="20577"/>
          <ac:spMkLst>
            <pc:docMk/>
            <pc:sldMk cId="924625582" sldId="380"/>
            <ac:spMk id="5" creationId="{00000000-0000-0000-0000-000000000000}"/>
          </ac:spMkLst>
        </pc:spChg>
        <pc:spChg chg="mod">
          <ac:chgData name="buzdugan artur" userId="1770a38c255ab84c" providerId="LiveId" clId="{3384FF69-AEFD-4ADA-90C8-0A80CA3F222F}" dt="2024-09-14T07:40:32.428" v="118" actId="1076"/>
          <ac:spMkLst>
            <pc:docMk/>
            <pc:sldMk cId="924625582" sldId="380"/>
            <ac:spMk id="6" creationId="{00000000-0000-0000-0000-000000000000}"/>
          </ac:spMkLst>
        </pc:spChg>
      </pc:sldChg>
      <pc:sldChg chg="modSp mod">
        <pc:chgData name="buzdugan artur" userId="1770a38c255ab84c" providerId="LiveId" clId="{3384FF69-AEFD-4ADA-90C8-0A80CA3F222F}" dt="2024-09-14T07:42:04.203" v="131" actId="6549"/>
        <pc:sldMkLst>
          <pc:docMk/>
          <pc:sldMk cId="2541418054" sldId="383"/>
        </pc:sldMkLst>
        <pc:spChg chg="mod">
          <ac:chgData name="buzdugan artur" userId="1770a38c255ab84c" providerId="LiveId" clId="{3384FF69-AEFD-4ADA-90C8-0A80CA3F222F}" dt="2024-09-14T07:41:17.339" v="121" actId="6549"/>
          <ac:spMkLst>
            <pc:docMk/>
            <pc:sldMk cId="2541418054" sldId="383"/>
            <ac:spMk id="7" creationId="{00000000-0000-0000-0000-000000000000}"/>
          </ac:spMkLst>
        </pc:spChg>
        <pc:spChg chg="mod">
          <ac:chgData name="buzdugan artur" userId="1770a38c255ab84c" providerId="LiveId" clId="{3384FF69-AEFD-4ADA-90C8-0A80CA3F222F}" dt="2024-09-14T07:42:04.203" v="131" actId="6549"/>
          <ac:spMkLst>
            <pc:docMk/>
            <pc:sldMk cId="2541418054" sldId="383"/>
            <ac:spMk id="8" creationId="{00000000-0000-0000-0000-000000000000}"/>
          </ac:spMkLst>
        </pc:spChg>
      </pc:sldChg>
      <pc:sldChg chg="modSp mod">
        <pc:chgData name="buzdugan artur" userId="1770a38c255ab84c" providerId="LiveId" clId="{3384FF69-AEFD-4ADA-90C8-0A80CA3F222F}" dt="2024-09-14T07:38:57.774" v="24" actId="20577"/>
        <pc:sldMkLst>
          <pc:docMk/>
          <pc:sldMk cId="2836788487" sldId="453"/>
        </pc:sldMkLst>
        <pc:spChg chg="mod">
          <ac:chgData name="buzdugan artur" userId="1770a38c255ab84c" providerId="LiveId" clId="{3384FF69-AEFD-4ADA-90C8-0A80CA3F222F}" dt="2024-09-14T07:38:57.774" v="24" actId="20577"/>
          <ac:spMkLst>
            <pc:docMk/>
            <pc:sldMk cId="2836788487" sldId="453"/>
            <ac:spMk id="2" creationId="{D038222B-5276-D364-45EC-5FD2682309EB}"/>
          </ac:spMkLst>
        </pc:spChg>
        <pc:spChg chg="mod">
          <ac:chgData name="buzdugan artur" userId="1770a38c255ab84c" providerId="LiveId" clId="{3384FF69-AEFD-4ADA-90C8-0A80CA3F222F}" dt="2024-09-14T07:38:42.130" v="0" actId="20577"/>
          <ac:spMkLst>
            <pc:docMk/>
            <pc:sldMk cId="2836788487" sldId="453"/>
            <ac:spMk id="3" creationId="{8146FFF8-0BB6-E061-90C0-F4B6599A7344}"/>
          </ac:spMkLst>
        </pc:spChg>
      </pc:sldChg>
      <pc:sldChg chg="modSp mod">
        <pc:chgData name="buzdugan artur" userId="1770a38c255ab84c" providerId="LiveId" clId="{3384FF69-AEFD-4ADA-90C8-0A80CA3F222F}" dt="2024-09-14T07:50:58.558" v="330" actId="6549"/>
        <pc:sldMkLst>
          <pc:docMk/>
          <pc:sldMk cId="2091702018" sldId="454"/>
        </pc:sldMkLst>
        <pc:spChg chg="mod">
          <ac:chgData name="buzdugan artur" userId="1770a38c255ab84c" providerId="LiveId" clId="{3384FF69-AEFD-4ADA-90C8-0A80CA3F222F}" dt="2024-09-14T07:50:58.558" v="330" actId="6549"/>
          <ac:spMkLst>
            <pc:docMk/>
            <pc:sldMk cId="2091702018" sldId="454"/>
            <ac:spMk id="2050" creationId="{00000000-0000-0000-0000-000000000000}"/>
          </ac:spMkLst>
        </pc:spChg>
      </pc:sldChg>
    </pc:docChg>
  </pc:docChgLst>
  <pc:docChgLst>
    <pc:chgData name="buzdugan artur" userId="1770a38c255ab84c" providerId="LiveId" clId="{CD62418D-45D6-4F75-9644-84509DD28C51}"/>
    <pc:docChg chg="addSld modSld">
      <pc:chgData name="buzdugan artur" userId="1770a38c255ab84c" providerId="LiveId" clId="{CD62418D-45D6-4F75-9644-84509DD28C51}" dt="2023-10-31T07:28:22.532" v="164" actId="113"/>
      <pc:docMkLst>
        <pc:docMk/>
      </pc:docMkLst>
      <pc:sldChg chg="modSp mod">
        <pc:chgData name="buzdugan artur" userId="1770a38c255ab84c" providerId="LiveId" clId="{CD62418D-45D6-4F75-9644-84509DD28C51}" dt="2023-10-31T07:21:06.302" v="159" actId="20577"/>
        <pc:sldMkLst>
          <pc:docMk/>
          <pc:sldMk cId="4084956075" sldId="261"/>
        </pc:sldMkLst>
        <pc:spChg chg="mod">
          <ac:chgData name="buzdugan artur" userId="1770a38c255ab84c" providerId="LiveId" clId="{CD62418D-45D6-4F75-9644-84509DD28C51}" dt="2023-10-31T07:21:06.302" v="159" actId="20577"/>
          <ac:spMkLst>
            <pc:docMk/>
            <pc:sldMk cId="4084956075" sldId="261"/>
            <ac:spMk id="13314" creationId="{00000000-0000-0000-0000-000000000000}"/>
          </ac:spMkLst>
        </pc:spChg>
      </pc:sldChg>
      <pc:sldChg chg="modSp mod">
        <pc:chgData name="buzdugan artur" userId="1770a38c255ab84c" providerId="LiveId" clId="{CD62418D-45D6-4F75-9644-84509DD28C51}" dt="2023-10-31T07:28:22.532" v="164" actId="113"/>
        <pc:sldMkLst>
          <pc:docMk/>
          <pc:sldMk cId="2047159277" sldId="450"/>
        </pc:sldMkLst>
        <pc:spChg chg="mod">
          <ac:chgData name="buzdugan artur" userId="1770a38c255ab84c" providerId="LiveId" clId="{CD62418D-45D6-4F75-9644-84509DD28C51}" dt="2023-10-31T07:28:22.532" v="164" actId="113"/>
          <ac:spMkLst>
            <pc:docMk/>
            <pc:sldMk cId="2047159277" sldId="450"/>
            <ac:spMk id="3" creationId="{00000000-0000-0000-0000-000000000000}"/>
          </ac:spMkLst>
        </pc:spChg>
      </pc:sldChg>
      <pc:sldChg chg="modSp mod">
        <pc:chgData name="buzdugan artur" userId="1770a38c255ab84c" providerId="LiveId" clId="{CD62418D-45D6-4F75-9644-84509DD28C51}" dt="2023-10-31T07:27:54.263" v="163" actId="1076"/>
        <pc:sldMkLst>
          <pc:docMk/>
          <pc:sldMk cId="35406665" sldId="452"/>
        </pc:sldMkLst>
        <pc:spChg chg="mod">
          <ac:chgData name="buzdugan artur" userId="1770a38c255ab84c" providerId="LiveId" clId="{CD62418D-45D6-4F75-9644-84509DD28C51}" dt="2023-10-31T07:27:43.427" v="162" actId="1076"/>
          <ac:spMkLst>
            <pc:docMk/>
            <pc:sldMk cId="35406665" sldId="452"/>
            <ac:spMk id="2" creationId="{00000000-0000-0000-0000-000000000000}"/>
          </ac:spMkLst>
        </pc:spChg>
        <pc:spChg chg="mod">
          <ac:chgData name="buzdugan artur" userId="1770a38c255ab84c" providerId="LiveId" clId="{CD62418D-45D6-4F75-9644-84509DD28C51}" dt="2023-10-31T07:27:54.263" v="163" actId="1076"/>
          <ac:spMkLst>
            <pc:docMk/>
            <pc:sldMk cId="35406665" sldId="452"/>
            <ac:spMk id="3" creationId="{00000000-0000-0000-0000-000000000000}"/>
          </ac:spMkLst>
        </pc:spChg>
      </pc:sldChg>
      <pc:sldChg chg="modSp new mod">
        <pc:chgData name="buzdugan artur" userId="1770a38c255ab84c" providerId="LiveId" clId="{CD62418D-45D6-4F75-9644-84509DD28C51}" dt="2023-10-30T13:49:50.965" v="148" actId="20577"/>
        <pc:sldMkLst>
          <pc:docMk/>
          <pc:sldMk cId="2836788487" sldId="453"/>
        </pc:sldMkLst>
        <pc:spChg chg="mod">
          <ac:chgData name="buzdugan artur" userId="1770a38c255ab84c" providerId="LiveId" clId="{CD62418D-45D6-4F75-9644-84509DD28C51}" dt="2023-10-30T13:49:50.965" v="148" actId="20577"/>
          <ac:spMkLst>
            <pc:docMk/>
            <pc:sldMk cId="2836788487" sldId="453"/>
            <ac:spMk id="3" creationId="{8146FFF8-0BB6-E061-90C0-F4B6599A7344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7E5687-C958-4923-8E57-A1BA7C4E7D3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59F536B-7523-4936-8517-A97EAE2664D8}">
      <dgm:prSet phldrT="[Текст]" custT="1"/>
      <dgm:spPr>
        <a:xfrm>
          <a:off x="947446" y="428003"/>
          <a:ext cx="3591507" cy="668284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o-RO" sz="1400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Microoptoelectronica</a:t>
          </a:r>
          <a:endParaRPr lang="ru-RU" sz="14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4404A3F5-B6B1-4F0F-A3A6-0A44E4FDC57E}" type="parTrans" cxnId="{5E28CCB8-8F94-4BB0-AE2B-86368DDEF253}">
      <dgm:prSet/>
      <dgm:spPr/>
      <dgm:t>
        <a:bodyPr/>
        <a:lstStyle/>
        <a:p>
          <a:endParaRPr lang="ru-RU"/>
        </a:p>
      </dgm:t>
    </dgm:pt>
    <dgm:pt modelId="{3279CA4C-9199-441C-8E34-AB72B38BD77C}" type="sibTrans" cxnId="{5E28CCB8-8F94-4BB0-AE2B-86368DDEF253}">
      <dgm:prSet/>
      <dgm:spPr/>
      <dgm:t>
        <a:bodyPr/>
        <a:lstStyle/>
        <a:p>
          <a:endParaRPr lang="ru-RU"/>
        </a:p>
      </dgm:t>
    </dgm:pt>
    <dgm:pt modelId="{34E3FD9E-65C6-4037-9E65-0F1B8BB60ACB}">
      <dgm:prSet phldrT="[Текст]" custT="1"/>
      <dgm:spPr>
        <a:xfrm>
          <a:off x="0" y="2370191"/>
          <a:ext cx="2225932" cy="368242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o-RO" sz="14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Fizică </a:t>
          </a:r>
          <a:endParaRPr lang="ru-RU" sz="14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F09A07A2-9590-4158-AC4D-F7827B399E21}" type="parTrans" cxnId="{11A101B0-C1A3-4E92-B92D-266D1BFF9102}">
      <dgm:prSet/>
      <dgm:spPr>
        <a:xfrm>
          <a:off x="1112966" y="1096288"/>
          <a:ext cx="1630233" cy="1273902"/>
        </a:xfrm>
        <a:custGeom>
          <a:avLst/>
          <a:gdLst/>
          <a:ahLst/>
          <a:cxnLst/>
          <a:rect l="0" t="0" r="0" b="0"/>
          <a:pathLst>
            <a:path>
              <a:moveTo>
                <a:pt x="1630233" y="0"/>
              </a:moveTo>
              <a:lnTo>
                <a:pt x="1630233" y="635385"/>
              </a:lnTo>
              <a:lnTo>
                <a:pt x="0" y="635385"/>
              </a:lnTo>
              <a:lnTo>
                <a:pt x="0" y="1273902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ABB409DE-8642-4E7E-8885-051D5510E8FB}" type="sibTrans" cxnId="{11A101B0-C1A3-4E92-B92D-266D1BFF9102}">
      <dgm:prSet/>
      <dgm:spPr/>
      <dgm:t>
        <a:bodyPr/>
        <a:lstStyle/>
        <a:p>
          <a:endParaRPr lang="ru-RU"/>
        </a:p>
      </dgm:t>
    </dgm:pt>
    <dgm:pt modelId="{C7F1D2A9-8F20-4DE4-B80B-DAF892CBB79E}">
      <dgm:prSet phldrT="[Текст]" custT="1"/>
      <dgm:spPr>
        <a:xfrm>
          <a:off x="3508151" y="2331119"/>
          <a:ext cx="1978248" cy="399073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o-RO" sz="14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Tehnică/Inginerie</a:t>
          </a:r>
          <a:endParaRPr lang="ru-RU" sz="14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gm:t>
    </dgm:pt>
    <dgm:pt modelId="{2683995B-E350-4818-90B2-3C6F1F3138BA}" type="parTrans" cxnId="{413BEF1B-A310-47A7-AAA9-9EEAC11768FB}">
      <dgm:prSet/>
      <dgm:spPr>
        <a:xfrm>
          <a:off x="2743200" y="1096288"/>
          <a:ext cx="1754075" cy="12348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6314"/>
              </a:lnTo>
              <a:lnTo>
                <a:pt x="1754075" y="596314"/>
              </a:lnTo>
              <a:lnTo>
                <a:pt x="1754075" y="1234831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7EDA558B-1827-4D70-B7E3-D118D95DC9B2}" type="sibTrans" cxnId="{413BEF1B-A310-47A7-AAA9-9EEAC11768FB}">
      <dgm:prSet/>
      <dgm:spPr/>
      <dgm:t>
        <a:bodyPr/>
        <a:lstStyle/>
        <a:p>
          <a:endParaRPr lang="ru-RU"/>
        </a:p>
      </dgm:t>
    </dgm:pt>
    <dgm:pt modelId="{037B7CA1-0036-44C2-A776-6BFD3DD6C353}" type="pres">
      <dgm:prSet presAssocID="{437E5687-C958-4923-8E57-A1BA7C4E7D3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142286C-9353-4A6D-B6A5-F8D6FD039265}" type="pres">
      <dgm:prSet presAssocID="{859F536B-7523-4936-8517-A97EAE2664D8}" presName="hierRoot1" presStyleCnt="0">
        <dgm:presLayoutVars>
          <dgm:hierBranch val="init"/>
        </dgm:presLayoutVars>
      </dgm:prSet>
      <dgm:spPr/>
    </dgm:pt>
    <dgm:pt modelId="{F6406EB3-737E-465F-AB44-AB3A1FA5FECE}" type="pres">
      <dgm:prSet presAssocID="{859F536B-7523-4936-8517-A97EAE2664D8}" presName="rootComposite1" presStyleCnt="0"/>
      <dgm:spPr/>
    </dgm:pt>
    <dgm:pt modelId="{600F80B6-1D7D-4D2A-AB99-1E5829694707}" type="pres">
      <dgm:prSet presAssocID="{859F536B-7523-4936-8517-A97EAE2664D8}" presName="rootText1" presStyleLbl="node0" presStyleIdx="0" presStyleCnt="1" custScaleX="59060" custScaleY="21979">
        <dgm:presLayoutVars>
          <dgm:chPref val="3"/>
        </dgm:presLayoutVars>
      </dgm:prSet>
      <dgm:spPr/>
    </dgm:pt>
    <dgm:pt modelId="{40993745-CF5D-44A4-BB57-123D43159A46}" type="pres">
      <dgm:prSet presAssocID="{859F536B-7523-4936-8517-A97EAE2664D8}" presName="rootConnector1" presStyleLbl="node1" presStyleIdx="0" presStyleCnt="0"/>
      <dgm:spPr/>
    </dgm:pt>
    <dgm:pt modelId="{C874D6A4-820D-43AE-8A45-2DB582BC0657}" type="pres">
      <dgm:prSet presAssocID="{859F536B-7523-4936-8517-A97EAE2664D8}" presName="hierChild2" presStyleCnt="0"/>
      <dgm:spPr/>
    </dgm:pt>
    <dgm:pt modelId="{789FF7E9-164E-49EF-A8F6-0568B6339C11}" type="pres">
      <dgm:prSet presAssocID="{F09A07A2-9590-4158-AC4D-F7827B399E21}" presName="Name37" presStyleLbl="parChTrans1D2" presStyleIdx="0" presStyleCnt="2"/>
      <dgm:spPr/>
    </dgm:pt>
    <dgm:pt modelId="{E034C2B5-C07C-4A7D-811B-3895107700C8}" type="pres">
      <dgm:prSet presAssocID="{34E3FD9E-65C6-4037-9E65-0F1B8BB60ACB}" presName="hierRoot2" presStyleCnt="0">
        <dgm:presLayoutVars>
          <dgm:hierBranch val="init"/>
        </dgm:presLayoutVars>
      </dgm:prSet>
      <dgm:spPr/>
    </dgm:pt>
    <dgm:pt modelId="{98FFA329-D73F-4D28-B71C-7EA1AFDEDB5A}" type="pres">
      <dgm:prSet presAssocID="{34E3FD9E-65C6-4037-9E65-0F1B8BB60ACB}" presName="rootComposite" presStyleCnt="0"/>
      <dgm:spPr/>
    </dgm:pt>
    <dgm:pt modelId="{6580A371-5E36-4C05-9426-EB7852D9BEFE}" type="pres">
      <dgm:prSet presAssocID="{34E3FD9E-65C6-4037-9E65-0F1B8BB60ACB}" presName="rootText" presStyleLbl="node2" presStyleIdx="0" presStyleCnt="2" custScaleX="36604" custScaleY="12111" custLinFactNeighborX="-10042" custLinFactNeighborY="-103">
        <dgm:presLayoutVars>
          <dgm:chPref val="3"/>
        </dgm:presLayoutVars>
      </dgm:prSet>
      <dgm:spPr/>
    </dgm:pt>
    <dgm:pt modelId="{A17567B7-F967-4D32-BB93-F9D90326E10B}" type="pres">
      <dgm:prSet presAssocID="{34E3FD9E-65C6-4037-9E65-0F1B8BB60ACB}" presName="rootConnector" presStyleLbl="node2" presStyleIdx="0" presStyleCnt="2"/>
      <dgm:spPr/>
    </dgm:pt>
    <dgm:pt modelId="{A8BD2708-EFC0-4570-83D6-1A47A4B63847}" type="pres">
      <dgm:prSet presAssocID="{34E3FD9E-65C6-4037-9E65-0F1B8BB60ACB}" presName="hierChild4" presStyleCnt="0"/>
      <dgm:spPr/>
    </dgm:pt>
    <dgm:pt modelId="{5F7EEBA5-7507-40C2-8774-763C75D2640F}" type="pres">
      <dgm:prSet presAssocID="{34E3FD9E-65C6-4037-9E65-0F1B8BB60ACB}" presName="hierChild5" presStyleCnt="0"/>
      <dgm:spPr/>
    </dgm:pt>
    <dgm:pt modelId="{AC2D43DC-A404-40BD-BDEE-E9CB2A633B04}" type="pres">
      <dgm:prSet presAssocID="{2683995B-E350-4818-90B2-3C6F1F3138BA}" presName="Name37" presStyleLbl="parChTrans1D2" presStyleIdx="1" presStyleCnt="2"/>
      <dgm:spPr/>
    </dgm:pt>
    <dgm:pt modelId="{38CA1A9D-FCDB-48DD-B430-00F04156F7F9}" type="pres">
      <dgm:prSet presAssocID="{C7F1D2A9-8F20-4DE4-B80B-DAF892CBB79E}" presName="hierRoot2" presStyleCnt="0">
        <dgm:presLayoutVars>
          <dgm:hierBranch val="init"/>
        </dgm:presLayoutVars>
      </dgm:prSet>
      <dgm:spPr/>
    </dgm:pt>
    <dgm:pt modelId="{4F1CEC46-848A-407F-B53A-78DFBF528246}" type="pres">
      <dgm:prSet presAssocID="{C7F1D2A9-8F20-4DE4-B80B-DAF892CBB79E}" presName="rootComposite" presStyleCnt="0"/>
      <dgm:spPr/>
    </dgm:pt>
    <dgm:pt modelId="{33E6BE95-A258-4AC0-AC74-89731B6BCC1E}" type="pres">
      <dgm:prSet presAssocID="{C7F1D2A9-8F20-4DE4-B80B-DAF892CBB79E}" presName="rootText" presStyleLbl="node2" presStyleIdx="1" presStyleCnt="2" custScaleX="32531" custScaleY="13125" custLinFactNeighborX="7959" custLinFactNeighborY="-1388">
        <dgm:presLayoutVars>
          <dgm:chPref val="3"/>
        </dgm:presLayoutVars>
      </dgm:prSet>
      <dgm:spPr/>
    </dgm:pt>
    <dgm:pt modelId="{39300B65-D419-4E6D-8702-0A24C5083819}" type="pres">
      <dgm:prSet presAssocID="{C7F1D2A9-8F20-4DE4-B80B-DAF892CBB79E}" presName="rootConnector" presStyleLbl="node2" presStyleIdx="1" presStyleCnt="2"/>
      <dgm:spPr/>
    </dgm:pt>
    <dgm:pt modelId="{0C382755-FB13-4B0E-AA85-166937F5524E}" type="pres">
      <dgm:prSet presAssocID="{C7F1D2A9-8F20-4DE4-B80B-DAF892CBB79E}" presName="hierChild4" presStyleCnt="0"/>
      <dgm:spPr/>
    </dgm:pt>
    <dgm:pt modelId="{E918E987-C0F1-462C-AA0E-EE6A72C43816}" type="pres">
      <dgm:prSet presAssocID="{C7F1D2A9-8F20-4DE4-B80B-DAF892CBB79E}" presName="hierChild5" presStyleCnt="0"/>
      <dgm:spPr/>
    </dgm:pt>
    <dgm:pt modelId="{FA41A1FB-8417-42E9-BFE5-E73BCA752615}" type="pres">
      <dgm:prSet presAssocID="{859F536B-7523-4936-8517-A97EAE2664D8}" presName="hierChild3" presStyleCnt="0"/>
      <dgm:spPr/>
    </dgm:pt>
  </dgm:ptLst>
  <dgm:cxnLst>
    <dgm:cxn modelId="{413BEF1B-A310-47A7-AAA9-9EEAC11768FB}" srcId="{859F536B-7523-4936-8517-A97EAE2664D8}" destId="{C7F1D2A9-8F20-4DE4-B80B-DAF892CBB79E}" srcOrd="1" destOrd="0" parTransId="{2683995B-E350-4818-90B2-3C6F1F3138BA}" sibTransId="{7EDA558B-1827-4D70-B7E3-D118D95DC9B2}"/>
    <dgm:cxn modelId="{11CE7324-E8BB-4E2B-966F-5A8C09BF148C}" type="presOf" srcId="{34E3FD9E-65C6-4037-9E65-0F1B8BB60ACB}" destId="{6580A371-5E36-4C05-9426-EB7852D9BEFE}" srcOrd="0" destOrd="0" presId="urn:microsoft.com/office/officeart/2005/8/layout/orgChart1"/>
    <dgm:cxn modelId="{33D0BA33-8708-4BA6-8559-50990342C98D}" type="presOf" srcId="{34E3FD9E-65C6-4037-9E65-0F1B8BB60ACB}" destId="{A17567B7-F967-4D32-BB93-F9D90326E10B}" srcOrd="1" destOrd="0" presId="urn:microsoft.com/office/officeart/2005/8/layout/orgChart1"/>
    <dgm:cxn modelId="{9235E26D-4548-4CCC-A1F2-78B47B110D17}" type="presOf" srcId="{C7F1D2A9-8F20-4DE4-B80B-DAF892CBB79E}" destId="{39300B65-D419-4E6D-8702-0A24C5083819}" srcOrd="1" destOrd="0" presId="urn:microsoft.com/office/officeart/2005/8/layout/orgChart1"/>
    <dgm:cxn modelId="{A568187C-BB1B-4183-A07C-4136374EFD70}" type="presOf" srcId="{C7F1D2A9-8F20-4DE4-B80B-DAF892CBB79E}" destId="{33E6BE95-A258-4AC0-AC74-89731B6BCC1E}" srcOrd="0" destOrd="0" presId="urn:microsoft.com/office/officeart/2005/8/layout/orgChart1"/>
    <dgm:cxn modelId="{11A101B0-C1A3-4E92-B92D-266D1BFF9102}" srcId="{859F536B-7523-4936-8517-A97EAE2664D8}" destId="{34E3FD9E-65C6-4037-9E65-0F1B8BB60ACB}" srcOrd="0" destOrd="0" parTransId="{F09A07A2-9590-4158-AC4D-F7827B399E21}" sibTransId="{ABB409DE-8642-4E7E-8885-051D5510E8FB}"/>
    <dgm:cxn modelId="{E25238B7-C53A-4782-B8C1-75D9C4616739}" type="presOf" srcId="{F09A07A2-9590-4158-AC4D-F7827B399E21}" destId="{789FF7E9-164E-49EF-A8F6-0568B6339C11}" srcOrd="0" destOrd="0" presId="urn:microsoft.com/office/officeart/2005/8/layout/orgChart1"/>
    <dgm:cxn modelId="{523018B8-F1FB-4EFD-BFC5-EAC4214F0F91}" type="presOf" srcId="{437E5687-C958-4923-8E57-A1BA7C4E7D32}" destId="{037B7CA1-0036-44C2-A776-6BFD3DD6C353}" srcOrd="0" destOrd="0" presId="urn:microsoft.com/office/officeart/2005/8/layout/orgChart1"/>
    <dgm:cxn modelId="{5E28CCB8-8F94-4BB0-AE2B-86368DDEF253}" srcId="{437E5687-C958-4923-8E57-A1BA7C4E7D32}" destId="{859F536B-7523-4936-8517-A97EAE2664D8}" srcOrd="0" destOrd="0" parTransId="{4404A3F5-B6B1-4F0F-A3A6-0A44E4FDC57E}" sibTransId="{3279CA4C-9199-441C-8E34-AB72B38BD77C}"/>
    <dgm:cxn modelId="{82A454BB-D7A3-445A-A009-76D65943E3BC}" type="presOf" srcId="{859F536B-7523-4936-8517-A97EAE2664D8}" destId="{40993745-CF5D-44A4-BB57-123D43159A46}" srcOrd="1" destOrd="0" presId="urn:microsoft.com/office/officeart/2005/8/layout/orgChart1"/>
    <dgm:cxn modelId="{4C75F7E0-CA73-4443-B6D9-C747477A3D10}" type="presOf" srcId="{2683995B-E350-4818-90B2-3C6F1F3138BA}" destId="{AC2D43DC-A404-40BD-BDEE-E9CB2A633B04}" srcOrd="0" destOrd="0" presId="urn:microsoft.com/office/officeart/2005/8/layout/orgChart1"/>
    <dgm:cxn modelId="{C67A4EFA-2EBF-47E3-A753-A179EAF6DAD4}" type="presOf" srcId="{859F536B-7523-4936-8517-A97EAE2664D8}" destId="{600F80B6-1D7D-4D2A-AB99-1E5829694707}" srcOrd="0" destOrd="0" presId="urn:microsoft.com/office/officeart/2005/8/layout/orgChart1"/>
    <dgm:cxn modelId="{6607CC68-39D5-44A9-90DD-C4F60549C275}" type="presParOf" srcId="{037B7CA1-0036-44C2-A776-6BFD3DD6C353}" destId="{A142286C-9353-4A6D-B6A5-F8D6FD039265}" srcOrd="0" destOrd="0" presId="urn:microsoft.com/office/officeart/2005/8/layout/orgChart1"/>
    <dgm:cxn modelId="{B26F043D-BF82-42B6-B1D7-B311B28EA354}" type="presParOf" srcId="{A142286C-9353-4A6D-B6A5-F8D6FD039265}" destId="{F6406EB3-737E-465F-AB44-AB3A1FA5FECE}" srcOrd="0" destOrd="0" presId="urn:microsoft.com/office/officeart/2005/8/layout/orgChart1"/>
    <dgm:cxn modelId="{B7192D48-1CE1-453A-BE70-66FA12210E03}" type="presParOf" srcId="{F6406EB3-737E-465F-AB44-AB3A1FA5FECE}" destId="{600F80B6-1D7D-4D2A-AB99-1E5829694707}" srcOrd="0" destOrd="0" presId="urn:microsoft.com/office/officeart/2005/8/layout/orgChart1"/>
    <dgm:cxn modelId="{5B623D4F-F97A-4374-AE7D-52D848F7D485}" type="presParOf" srcId="{F6406EB3-737E-465F-AB44-AB3A1FA5FECE}" destId="{40993745-CF5D-44A4-BB57-123D43159A46}" srcOrd="1" destOrd="0" presId="urn:microsoft.com/office/officeart/2005/8/layout/orgChart1"/>
    <dgm:cxn modelId="{1BFD8DB1-53A6-4937-AE1E-7C55E6C00C68}" type="presParOf" srcId="{A142286C-9353-4A6D-B6A5-F8D6FD039265}" destId="{C874D6A4-820D-43AE-8A45-2DB582BC0657}" srcOrd="1" destOrd="0" presId="urn:microsoft.com/office/officeart/2005/8/layout/orgChart1"/>
    <dgm:cxn modelId="{94247D7F-8E9F-478E-A47C-2D7FE8C9ECDA}" type="presParOf" srcId="{C874D6A4-820D-43AE-8A45-2DB582BC0657}" destId="{789FF7E9-164E-49EF-A8F6-0568B6339C11}" srcOrd="0" destOrd="0" presId="urn:microsoft.com/office/officeart/2005/8/layout/orgChart1"/>
    <dgm:cxn modelId="{D072BCFB-4A0E-4D6E-AD6D-14D5669EB923}" type="presParOf" srcId="{C874D6A4-820D-43AE-8A45-2DB582BC0657}" destId="{E034C2B5-C07C-4A7D-811B-3895107700C8}" srcOrd="1" destOrd="0" presId="urn:microsoft.com/office/officeart/2005/8/layout/orgChart1"/>
    <dgm:cxn modelId="{020F8508-4161-46F7-A8AC-113EA5BA6CF0}" type="presParOf" srcId="{E034C2B5-C07C-4A7D-811B-3895107700C8}" destId="{98FFA329-D73F-4D28-B71C-7EA1AFDEDB5A}" srcOrd="0" destOrd="0" presId="urn:microsoft.com/office/officeart/2005/8/layout/orgChart1"/>
    <dgm:cxn modelId="{EC675213-0347-4168-A723-D9F3A9227AFF}" type="presParOf" srcId="{98FFA329-D73F-4D28-B71C-7EA1AFDEDB5A}" destId="{6580A371-5E36-4C05-9426-EB7852D9BEFE}" srcOrd="0" destOrd="0" presId="urn:microsoft.com/office/officeart/2005/8/layout/orgChart1"/>
    <dgm:cxn modelId="{0B16943E-1DDE-41F2-B8B7-5A710BAA1080}" type="presParOf" srcId="{98FFA329-D73F-4D28-B71C-7EA1AFDEDB5A}" destId="{A17567B7-F967-4D32-BB93-F9D90326E10B}" srcOrd="1" destOrd="0" presId="urn:microsoft.com/office/officeart/2005/8/layout/orgChart1"/>
    <dgm:cxn modelId="{7DACD191-0EE2-46D6-8A09-949B5E65F5FB}" type="presParOf" srcId="{E034C2B5-C07C-4A7D-811B-3895107700C8}" destId="{A8BD2708-EFC0-4570-83D6-1A47A4B63847}" srcOrd="1" destOrd="0" presId="urn:microsoft.com/office/officeart/2005/8/layout/orgChart1"/>
    <dgm:cxn modelId="{0DA9789C-288B-40F1-B994-68E75FE96BA6}" type="presParOf" srcId="{E034C2B5-C07C-4A7D-811B-3895107700C8}" destId="{5F7EEBA5-7507-40C2-8774-763C75D2640F}" srcOrd="2" destOrd="0" presId="urn:microsoft.com/office/officeart/2005/8/layout/orgChart1"/>
    <dgm:cxn modelId="{9C5B0FD1-2198-4AA4-B771-1443E80084C0}" type="presParOf" srcId="{C874D6A4-820D-43AE-8A45-2DB582BC0657}" destId="{AC2D43DC-A404-40BD-BDEE-E9CB2A633B04}" srcOrd="2" destOrd="0" presId="urn:microsoft.com/office/officeart/2005/8/layout/orgChart1"/>
    <dgm:cxn modelId="{61F4EC63-CA09-4230-B41F-F5531BE0893E}" type="presParOf" srcId="{C874D6A4-820D-43AE-8A45-2DB582BC0657}" destId="{38CA1A9D-FCDB-48DD-B430-00F04156F7F9}" srcOrd="3" destOrd="0" presId="urn:microsoft.com/office/officeart/2005/8/layout/orgChart1"/>
    <dgm:cxn modelId="{EC6ECB6F-7AC5-4D95-9A5D-5E78C4386BE6}" type="presParOf" srcId="{38CA1A9D-FCDB-48DD-B430-00F04156F7F9}" destId="{4F1CEC46-848A-407F-B53A-78DFBF528246}" srcOrd="0" destOrd="0" presId="urn:microsoft.com/office/officeart/2005/8/layout/orgChart1"/>
    <dgm:cxn modelId="{C25E2BA9-92D9-4ACD-A259-1FE3B5A8C817}" type="presParOf" srcId="{4F1CEC46-848A-407F-B53A-78DFBF528246}" destId="{33E6BE95-A258-4AC0-AC74-89731B6BCC1E}" srcOrd="0" destOrd="0" presId="urn:microsoft.com/office/officeart/2005/8/layout/orgChart1"/>
    <dgm:cxn modelId="{086E73A3-A325-4C0B-87F9-CF14971518A0}" type="presParOf" srcId="{4F1CEC46-848A-407F-B53A-78DFBF528246}" destId="{39300B65-D419-4E6D-8702-0A24C5083819}" srcOrd="1" destOrd="0" presId="urn:microsoft.com/office/officeart/2005/8/layout/orgChart1"/>
    <dgm:cxn modelId="{3EAC6CF0-CF12-4F30-8154-F2E40913D547}" type="presParOf" srcId="{38CA1A9D-FCDB-48DD-B430-00F04156F7F9}" destId="{0C382755-FB13-4B0E-AA85-166937F5524E}" srcOrd="1" destOrd="0" presId="urn:microsoft.com/office/officeart/2005/8/layout/orgChart1"/>
    <dgm:cxn modelId="{249C30AF-2769-4928-A992-748B002D3FCA}" type="presParOf" srcId="{38CA1A9D-FCDB-48DD-B430-00F04156F7F9}" destId="{E918E987-C0F1-462C-AA0E-EE6A72C43816}" srcOrd="2" destOrd="0" presId="urn:microsoft.com/office/officeart/2005/8/layout/orgChart1"/>
    <dgm:cxn modelId="{67239EAD-C59D-4320-9503-E24E33400431}" type="presParOf" srcId="{A142286C-9353-4A6D-B6A5-F8D6FD039265}" destId="{FA41A1FB-8417-42E9-BFE5-E73BCA75261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2D43DC-A404-40BD-BDEE-E9CB2A633B04}">
      <dsp:nvSpPr>
        <dsp:cNvPr id="0" name=""/>
        <dsp:cNvSpPr/>
      </dsp:nvSpPr>
      <dsp:spPr>
        <a:xfrm>
          <a:off x="3020007" y="1333306"/>
          <a:ext cx="1931074" cy="13594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96314"/>
              </a:lnTo>
              <a:lnTo>
                <a:pt x="1754075" y="596314"/>
              </a:lnTo>
              <a:lnTo>
                <a:pt x="1754075" y="1234831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9FF7E9-164E-49EF-A8F6-0568B6339C11}">
      <dsp:nvSpPr>
        <dsp:cNvPr id="0" name=""/>
        <dsp:cNvSpPr/>
      </dsp:nvSpPr>
      <dsp:spPr>
        <a:xfrm>
          <a:off x="1225272" y="1333306"/>
          <a:ext cx="1794735" cy="1402448"/>
        </a:xfrm>
        <a:custGeom>
          <a:avLst/>
          <a:gdLst/>
          <a:ahLst/>
          <a:cxnLst/>
          <a:rect l="0" t="0" r="0" b="0"/>
          <a:pathLst>
            <a:path>
              <a:moveTo>
                <a:pt x="1630233" y="0"/>
              </a:moveTo>
              <a:lnTo>
                <a:pt x="1630233" y="635385"/>
              </a:lnTo>
              <a:lnTo>
                <a:pt x="0" y="635385"/>
              </a:lnTo>
              <a:lnTo>
                <a:pt x="0" y="1273902"/>
              </a:lnTo>
            </a:path>
          </a:pathLst>
        </a:custGeom>
        <a:noFill/>
        <a:ln w="12700" cap="flat" cmpd="sng" algn="ctr">
          <a:solidFill>
            <a:srgbClr val="5B9BD5">
              <a:shade val="6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0F80B6-1D7D-4D2A-AB99-1E5829694707}">
      <dsp:nvSpPr>
        <dsp:cNvPr id="0" name=""/>
        <dsp:cNvSpPr/>
      </dsp:nvSpPr>
      <dsp:spPr>
        <a:xfrm>
          <a:off x="1043050" y="597587"/>
          <a:ext cx="3953915" cy="735718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 dirty="0" err="1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Microoptoelectronica</a:t>
          </a:r>
          <a:endParaRPr lang="ru-RU" sz="14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1043050" y="597587"/>
        <a:ext cx="3953915" cy="735718"/>
      </dsp:txXfrm>
    </dsp:sp>
    <dsp:sp modelId="{6580A371-5E36-4C05-9426-EB7852D9BEFE}">
      <dsp:nvSpPr>
        <dsp:cNvPr id="0" name=""/>
        <dsp:cNvSpPr/>
      </dsp:nvSpPr>
      <dsp:spPr>
        <a:xfrm>
          <a:off x="0" y="2735755"/>
          <a:ext cx="2450544" cy="405400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Fizică </a:t>
          </a:r>
          <a:endParaRPr lang="ru-RU" sz="1400" kern="120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0" y="2735755"/>
        <a:ext cx="2450544" cy="405400"/>
      </dsp:txXfrm>
    </dsp:sp>
    <dsp:sp modelId="{33E6BE95-A258-4AC0-AC74-89731B6BCC1E}">
      <dsp:nvSpPr>
        <dsp:cNvPr id="0" name=""/>
        <dsp:cNvSpPr/>
      </dsp:nvSpPr>
      <dsp:spPr>
        <a:xfrm>
          <a:off x="3862148" y="2692741"/>
          <a:ext cx="2177867" cy="439342"/>
        </a:xfrm>
        <a:prstGeom prst="rect">
          <a:avLst/>
        </a:prstGeom>
        <a:solidFill>
          <a:srgbClr val="5B9BD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kern="1200" dirty="0">
              <a:solidFill>
                <a:sysClr val="window" lastClr="FFFFFF"/>
              </a:solidFill>
              <a:latin typeface="Calibri" panose="020F0502020204030204"/>
              <a:ea typeface="+mn-ea"/>
              <a:cs typeface="+mn-cs"/>
            </a:rPr>
            <a:t>Tehnică/Inginerie</a:t>
          </a:r>
          <a:endParaRPr lang="ru-RU" sz="1400" kern="1200" dirty="0">
            <a:solidFill>
              <a:sysClr val="window" lastClr="FFFFFF"/>
            </a:solidFill>
            <a:latin typeface="Calibri" panose="020F0502020204030204"/>
            <a:ea typeface="+mn-ea"/>
            <a:cs typeface="+mn-cs"/>
          </a:endParaRPr>
        </a:p>
      </dsp:txBody>
      <dsp:txXfrm>
        <a:off x="3862148" y="2692741"/>
        <a:ext cx="2177867" cy="4393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8EA50C-B0DE-4F6D-AC6D-8C7DC8959036}" type="datetimeFigureOut">
              <a:rPr lang="en-GB" smtClean="0"/>
              <a:t>14/09/2024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0C071C-8DBA-4831-B1DC-0CD9D1C7BE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8382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120233-453F-4075-8167-469004DA877D}" type="slidenum">
              <a:rPr lang="en-US" altLang="en-US" baseline="-25000" smtClean="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 baseline="-25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107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D120233-453F-4075-8167-469004DA877D}" type="slidenum">
              <a:rPr lang="en-US" altLang="en-US" baseline="-25000" smtClean="0">
                <a:solidFill>
                  <a:srgbClr val="000000"/>
                </a:solidFill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altLang="en-US" baseline="-250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51656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E11F66-F6E8-4184-BCDB-E130744D296F}" type="slidenum">
              <a:rPr lang="sv-SE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sv-S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420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18D18E8-DAF5-4BF1-89F2-57AA962B73B3}" type="slidenum">
              <a:rPr lang="en-US" altLang="en-US" baseline="-25000" smtClean="0">
                <a:latin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altLang="en-US" baseline="-25000">
              <a:latin typeface="Arial" panose="020B0604020202020204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98011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C915FD37-F94B-49CA-9C7A-9AE81A5A610E}" type="slidenum">
              <a:rPr lang="en-US" altLang="en-US"/>
              <a:pPr>
                <a:spcBef>
                  <a:spcPct val="0"/>
                </a:spcBef>
              </a:pPr>
              <a:t>36</a:t>
            </a:fld>
            <a:endParaRPr lang="en-US" alt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44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lang="en-US"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763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194051" y="3529013"/>
            <a:ext cx="749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95093" y="802300"/>
            <a:ext cx="7491353" cy="2541431"/>
          </a:xfrm>
        </p:spPr>
        <p:txBody>
          <a:bodyPr bIns="0" anchor="b"/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95093" y="3531206"/>
            <a:ext cx="7491353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94051" y="328613"/>
            <a:ext cx="4116916" cy="309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13467" y="798514"/>
            <a:ext cx="1068917" cy="5048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3F0F6-6C2E-44DD-8FAD-57C3D68E8B39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6990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924051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89A63-426A-4B20-8BF5-76375F048CF1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86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9224433" y="798513"/>
            <a:ext cx="0" cy="466090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24038" y="798975"/>
            <a:ext cx="1470703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24655" y="798975"/>
            <a:ext cx="7068127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D46E6-FC6A-46D6-8E86-F49239A3AA66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62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924051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2B24A-51DC-454B-A539-8A3D86CF8E9B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520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1924051" y="3805238"/>
            <a:ext cx="749088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655" y="1756130"/>
            <a:ext cx="7489336" cy="188795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4656" y="3806197"/>
            <a:ext cx="748933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AF055A-4794-4E75-89CE-652A84EAE6C8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233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924051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655" y="804891"/>
            <a:ext cx="8761791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24654" y="2013936"/>
            <a:ext cx="4167828" cy="34375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8909" y="2013937"/>
            <a:ext cx="4167536" cy="343755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7912E-22C8-4406-BF57-F5F4CDAC0C01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373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924051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655" y="804165"/>
            <a:ext cx="8761792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4655" y="2019551"/>
            <a:ext cx="4167688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4655" y="2824271"/>
            <a:ext cx="4167688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8909" y="2023005"/>
            <a:ext cx="4167536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8909" y="2821491"/>
            <a:ext cx="4167536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06630-FA7D-4F8F-9A7A-D7C0EA7D12ED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278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1924051" y="1847850"/>
            <a:ext cx="876300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F5441-F596-4198-A350-9524BED7E826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469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6E1A6-4ADD-4E14-ABC3-8727C460F89C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12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921934" y="3205163"/>
            <a:ext cx="32321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8723" y="798973"/>
            <a:ext cx="3234600" cy="2247117"/>
          </a:xfrm>
        </p:spPr>
        <p:txBody>
          <a:bodyPr anchor="b"/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2208" y="798974"/>
            <a:ext cx="5104237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18723" y="3205493"/>
            <a:ext cx="3236492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33BB3-50F9-4294-A001-B50144540817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635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6661151" y="482601"/>
            <a:ext cx="4682067" cy="5148263"/>
            <a:chOff x="6852919" y="583365"/>
            <a:chExt cx="4681849" cy="5181928"/>
          </a:xfrm>
        </p:grpSpPr>
        <p:sp>
          <p:nvSpPr>
            <p:cNvPr id="6" name="Rectangle 5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cxnSp>
        <p:nvCxnSpPr>
          <p:cNvPr id="8" name="Straight Connector 7"/>
          <p:cNvCxnSpPr/>
          <p:nvPr/>
        </p:nvCxnSpPr>
        <p:spPr>
          <a:xfrm>
            <a:off x="1921934" y="3143250"/>
            <a:ext cx="432223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5531" y="1129513"/>
            <a:ext cx="4326580" cy="18305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20171" y="1122544"/>
            <a:ext cx="2979997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4656" y="3145992"/>
            <a:ext cx="4320381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1915585" y="5470525"/>
            <a:ext cx="4337049" cy="319088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917700" y="319089"/>
            <a:ext cx="4334933" cy="3206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A94A38-869A-4FE9-87B5-0B570A74DE2E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22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6126"/>
            <a:ext cx="12192000" cy="4079875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7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>
            <a:fillRect/>
          </a:stretch>
        </p:blipFill>
        <p:spPr bwMode="auto">
          <a:xfrm>
            <a:off x="0" y="6096000"/>
            <a:ext cx="12192000" cy="77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0" y="610076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4051" y="804864"/>
            <a:ext cx="8763000" cy="10493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24051" y="2016125"/>
            <a:ext cx="8763000" cy="344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28984" y="330200"/>
            <a:ext cx="3158067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24052" y="328613"/>
            <a:ext cx="5378449" cy="30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9818" y="798514"/>
            <a:ext cx="1060449" cy="5048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80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83A6ECC3-B66C-49C5-953D-9471B10F6628}" type="slidenum">
              <a:rPr lang="en-US" altLang="en-US">
                <a:solidFill>
                  <a:srgbClr val="B71E42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B71E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56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 cap="all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Gill Sans MT" panose="020B0502020104020203" pitchFamily="34" charset="0"/>
        </a:defRPr>
      </a:lvl9pPr>
    </p:titleStyle>
    <p:bodyStyle>
      <a:lvl1pPr marL="228600" indent="-228600" algn="l" defTabSz="685800" rtl="0" eaLnBrk="0" fontAlgn="base" hangingPunct="0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685800" rtl="0" eaLnBrk="0" fontAlgn="base" hangingPunct="0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letrica.ufpr.br/graduacao/e-books/Principles%20Of%20Semiconductor%20Devices.pdf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93776" y="1408175"/>
            <a:ext cx="10972800" cy="1549491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br>
              <a:rPr lang="en-US" altLang="en-US" sz="1400" b="1" dirty="0">
                <a:solidFill>
                  <a:schemeClr val="accent1"/>
                </a:solidFill>
                <a:latin typeface="Arial Black" panose="020B0A04020102020204" pitchFamily="34" charset="0"/>
              </a:rPr>
            </a:br>
            <a:br>
              <a:rPr lang="ro-MD" altLang="en-US" sz="2400" b="1" dirty="0">
                <a:solidFill>
                  <a:schemeClr val="accent1"/>
                </a:solidFill>
                <a:latin typeface="Arial Black" panose="020B0A04020102020204" pitchFamily="34" charset="0"/>
              </a:rPr>
            </a:br>
            <a:r>
              <a:rPr lang="ro-MD" altLang="en-US" sz="24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Tema 1: </a:t>
            </a:r>
            <a:r>
              <a:rPr lang="ro-MD" altLang="en-US" sz="2400" dirty="0">
                <a:latin typeface="Arial Black" panose="020B0A04020102020204" pitchFamily="34" charset="0"/>
              </a:rPr>
              <a:t>Întroducere în micro-optoelectronică</a:t>
            </a:r>
            <a:br>
              <a:rPr lang="ro-MD" altLang="en-US" sz="2400" dirty="0">
                <a:latin typeface="Arial Black" panose="020B0A04020102020204" pitchFamily="34" charset="0"/>
              </a:rPr>
            </a:br>
            <a:r>
              <a:rPr lang="ro-MD" altLang="en-US" sz="2400" dirty="0">
                <a:latin typeface="Arial Black" panose="020B0A04020102020204" pitchFamily="34" charset="0"/>
              </a:rPr>
              <a:t>noțiuni din fizica corpului solid</a:t>
            </a:r>
            <a:br>
              <a:rPr lang="ro-MD" altLang="en-US" sz="2400" dirty="0">
                <a:latin typeface="Arial Black" panose="020B0A04020102020204" pitchFamily="34" charset="0"/>
              </a:rPr>
            </a:br>
            <a:r>
              <a:rPr lang="ro-MD" altLang="en-US" sz="2400" dirty="0">
                <a:latin typeface="Arial Black" panose="020B0A04020102020204" pitchFamily="34" charset="0"/>
              </a:rPr>
              <a:t>cristalografie</a:t>
            </a:r>
            <a:endParaRPr lang="en-US" altLang="en-US" sz="2400" dirty="0">
              <a:latin typeface="Arial Black" panose="020B0A04020102020204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14460" y="4594290"/>
            <a:ext cx="5619750" cy="8890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o-MD" altLang="en-US" dirty="0" err="1">
                <a:solidFill>
                  <a:srgbClr val="898989"/>
                </a:solidFill>
              </a:rPr>
              <a:t>Dr.h</a:t>
            </a:r>
            <a:r>
              <a:rPr lang="ro-MD" altLang="en-US" dirty="0">
                <a:solidFill>
                  <a:srgbClr val="898989"/>
                </a:solidFill>
              </a:rPr>
              <a:t>., </a:t>
            </a:r>
            <a:r>
              <a:rPr lang="en-US" altLang="en-US" dirty="0">
                <a:solidFill>
                  <a:srgbClr val="898989"/>
                </a:solidFill>
              </a:rPr>
              <a:t>Artur </a:t>
            </a:r>
            <a:r>
              <a:rPr lang="en-US" altLang="en-US" dirty="0" err="1">
                <a:solidFill>
                  <a:srgbClr val="898989"/>
                </a:solidFill>
              </a:rPr>
              <a:t>Buzdugan</a:t>
            </a:r>
            <a:endParaRPr lang="en-US" altLang="en-US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72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3882" y="272204"/>
            <a:ext cx="7404082" cy="104933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/>
              <a:t>D</a:t>
            </a:r>
            <a:r>
              <a:rPr lang="ro-RO" altLang="en-US" sz="3600" dirty="0" err="1"/>
              <a:t>ispozitive</a:t>
            </a:r>
            <a:r>
              <a:rPr lang="en-US" altLang="en-US" sz="3600" dirty="0"/>
              <a:t> MICROELECTRONIC</a:t>
            </a:r>
            <a:r>
              <a:rPr lang="ro-RO" altLang="en-US" sz="3600" dirty="0"/>
              <a:t>e</a:t>
            </a:r>
            <a:r>
              <a:rPr lang="en-US" altLang="en-US" sz="3600" dirty="0"/>
              <a:t>:</a:t>
            </a:r>
            <a:br>
              <a:rPr lang="en-US" altLang="en-US" sz="3600" dirty="0"/>
            </a:br>
            <a:endParaRPr lang="en-US" dirty="0"/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122838" y="1998369"/>
            <a:ext cx="11856098" cy="3449638"/>
          </a:xfrm>
        </p:spPr>
        <p:txBody>
          <a:bodyPr/>
          <a:lstStyle/>
          <a:p>
            <a:pPr marL="0" indent="0" algn="just" eaLnBrk="1" hangingPunct="1">
              <a:buNone/>
            </a:pPr>
            <a:r>
              <a:rPr lang="en-US" altLang="en-US" sz="2800" dirty="0"/>
              <a:t> </a:t>
            </a:r>
            <a:r>
              <a:rPr lang="en-US" altLang="en-US" sz="2800" dirty="0" err="1"/>
              <a:t>Microelectronica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este</a:t>
            </a:r>
            <a:r>
              <a:rPr lang="en-US" altLang="en-US" sz="2800" dirty="0"/>
              <a:t> o parte a </a:t>
            </a:r>
            <a:r>
              <a:rPr lang="en-US" altLang="en-US" sz="2800" dirty="0" err="1"/>
              <a:t>electronicii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dezvoltată</a:t>
            </a:r>
            <a:r>
              <a:rPr lang="en-US" altLang="en-US" sz="2800" dirty="0"/>
              <a:t> la </a:t>
            </a:r>
            <a:r>
              <a:rPr lang="en-US" altLang="en-US" sz="2800" dirty="0" err="1"/>
              <a:t>nivel</a:t>
            </a:r>
            <a:r>
              <a:rPr lang="ro-RO" altLang="en-US" sz="2800" dirty="0"/>
              <a:t> </a:t>
            </a:r>
            <a:r>
              <a:rPr lang="en-US" altLang="en-US" sz="2800" dirty="0"/>
              <a:t>micro- </a:t>
            </a:r>
            <a:r>
              <a:rPr lang="en-US" altLang="en-US" sz="2800" dirty="0" err="1"/>
              <a:t>tehnologic</a:t>
            </a:r>
            <a:r>
              <a:rPr lang="en-US" altLang="en-US" sz="2800" dirty="0"/>
              <a:t>. </a:t>
            </a:r>
            <a:endParaRPr lang="ro-RO" altLang="en-US" sz="2800" dirty="0"/>
          </a:p>
          <a:p>
            <a:pPr marL="0" indent="0" algn="just" eaLnBrk="1" hangingPunct="1">
              <a:buNone/>
            </a:pPr>
            <a:r>
              <a:rPr lang="ro-RO" altLang="en-US" sz="2800" dirty="0"/>
              <a:t>S</a:t>
            </a:r>
            <a:r>
              <a:rPr lang="en-US" altLang="en-US" sz="2800" dirty="0"/>
              <a:t>e </a:t>
            </a:r>
            <a:r>
              <a:rPr lang="en-US" altLang="en-US" sz="2800" dirty="0" err="1"/>
              <a:t>bazează</a:t>
            </a:r>
            <a:r>
              <a:rPr lang="en-US" altLang="en-US" sz="2800" dirty="0"/>
              <a:t> pe </a:t>
            </a:r>
            <a:r>
              <a:rPr lang="en-US" altLang="en-US" sz="2800" dirty="0" err="1"/>
              <a:t>dezvoltarea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tehnologiei</a:t>
            </a:r>
            <a:r>
              <a:rPr lang="ro-RO" altLang="en-US" sz="2800" dirty="0"/>
              <a:t> CI</a:t>
            </a:r>
            <a:r>
              <a:rPr lang="en-US" altLang="en-US" sz="2800" dirty="0"/>
              <a:t>, VLSI (Very Large Scale Integration) </a:t>
            </a:r>
            <a:r>
              <a:rPr lang="en-US" altLang="en-US" sz="2800" dirty="0" err="1"/>
              <a:t>şi</a:t>
            </a:r>
            <a:r>
              <a:rPr lang="en-US" altLang="en-US" sz="2800" dirty="0"/>
              <a:t> ULSI</a:t>
            </a:r>
            <a:r>
              <a:rPr lang="ro-RO" altLang="en-US" sz="2800" dirty="0"/>
              <a:t> </a:t>
            </a:r>
            <a:r>
              <a:rPr lang="en-US" altLang="en-US" sz="2800" dirty="0"/>
              <a:t>(Ultra Large Scale Integration), </a:t>
            </a:r>
            <a:r>
              <a:rPr lang="en-US" altLang="en-US" sz="2800" dirty="0" err="1"/>
              <a:t>cât</a:t>
            </a:r>
            <a:r>
              <a:rPr lang="en-US" altLang="en-US" sz="2800" dirty="0"/>
              <a:t> </a:t>
            </a:r>
            <a:r>
              <a:rPr lang="en-US" altLang="en-US" sz="2800" dirty="0" err="1"/>
              <a:t>şi</a:t>
            </a:r>
            <a:r>
              <a:rPr lang="en-US" altLang="en-US" sz="2800" dirty="0"/>
              <a:t> </a:t>
            </a:r>
            <a:r>
              <a:rPr lang="ro-RO" altLang="en-US" sz="2800" dirty="0"/>
              <a:t>pe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dispozitive</a:t>
            </a:r>
            <a:r>
              <a:rPr lang="en-US" altLang="en-US" sz="2800" dirty="0"/>
              <a:t> ca </a:t>
            </a:r>
            <a:r>
              <a:rPr lang="en-US" altLang="en-US" sz="2800" dirty="0" err="1"/>
              <a:t>traductoare</a:t>
            </a:r>
            <a:r>
              <a:rPr lang="en-US" altLang="en-US" sz="2800" dirty="0"/>
              <a:t> </a:t>
            </a:r>
            <a:r>
              <a:rPr lang="en-US" altLang="en-US" sz="2800" dirty="0" err="1"/>
              <a:t>mecano</a:t>
            </a:r>
            <a:r>
              <a:rPr lang="ro-RO" altLang="en-US" sz="2800" dirty="0"/>
              <a:t>/</a:t>
            </a:r>
            <a:r>
              <a:rPr lang="en-US" altLang="en-US" sz="2800" dirty="0" err="1"/>
              <a:t>electrice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opto</a:t>
            </a:r>
            <a:r>
              <a:rPr lang="ro-RO" altLang="en-US" sz="2800" dirty="0"/>
              <a:t>/</a:t>
            </a:r>
            <a:r>
              <a:rPr lang="en-US" altLang="en-US" sz="2800" dirty="0" err="1"/>
              <a:t>electrice</a:t>
            </a:r>
            <a:r>
              <a:rPr lang="en-US" altLang="en-US" sz="2800" dirty="0"/>
              <a:t>, chemo</a:t>
            </a:r>
            <a:r>
              <a:rPr lang="ro-RO" altLang="en-US" sz="2800" dirty="0"/>
              <a:t>/</a:t>
            </a:r>
            <a:r>
              <a:rPr lang="en-US" altLang="en-US" sz="2800" dirty="0" err="1"/>
              <a:t>opto</a:t>
            </a:r>
            <a:r>
              <a:rPr lang="ro-RO" altLang="en-US" sz="2800" dirty="0"/>
              <a:t>/</a:t>
            </a:r>
            <a:r>
              <a:rPr lang="en-US" altLang="en-US" sz="2800" dirty="0" err="1"/>
              <a:t>electrice</a:t>
            </a:r>
            <a:r>
              <a:rPr lang="en-US" altLang="en-US" sz="2800" dirty="0"/>
              <a:t>,</a:t>
            </a:r>
            <a:r>
              <a:rPr lang="ro-RO" altLang="en-US" sz="2800" dirty="0"/>
              <a:t> </a:t>
            </a:r>
            <a:r>
              <a:rPr lang="en-US" altLang="en-US" sz="2800" dirty="0"/>
              <a:t>integrate la </a:t>
            </a:r>
            <a:r>
              <a:rPr lang="en-US" altLang="en-US" sz="2800" dirty="0" err="1"/>
              <a:t>scară</a:t>
            </a:r>
            <a:r>
              <a:rPr lang="en-US" altLang="en-US" sz="2800" dirty="0"/>
              <a:t> micro</a:t>
            </a:r>
            <a:r>
              <a:rPr lang="ro-RO" altLang="en-US" sz="2800" dirty="0"/>
              <a:t>-</a:t>
            </a:r>
            <a:r>
              <a:rPr lang="en-US" altLang="en-US" sz="2800" dirty="0" err="1"/>
              <a:t>nanotehnologică</a:t>
            </a:r>
            <a:r>
              <a:rPr lang="en-US" altLang="en-US" sz="2800" dirty="0"/>
              <a:t> cu </a:t>
            </a:r>
            <a:r>
              <a:rPr lang="en-US" altLang="en-US" sz="2800" dirty="0" err="1"/>
              <a:t>circuitele</a:t>
            </a:r>
            <a:r>
              <a:rPr lang="en-US" altLang="en-US" sz="2800" dirty="0"/>
              <a:t> integrate </a:t>
            </a:r>
            <a:r>
              <a:rPr lang="en-US" altLang="en-US" sz="2800" dirty="0" err="1"/>
              <a:t>deja</a:t>
            </a:r>
            <a:r>
              <a:rPr lang="en-US" altLang="en-US" sz="2800" dirty="0"/>
              <a:t> </a:t>
            </a:r>
            <a:r>
              <a:rPr lang="en-US" altLang="en-US" sz="2800" dirty="0" err="1"/>
              <a:t>realizate</a:t>
            </a:r>
            <a:r>
              <a:rPr lang="en-US" altLang="en-US" sz="2800" dirty="0"/>
              <a:t> (</a:t>
            </a:r>
            <a:r>
              <a:rPr lang="en-US" altLang="en-US" sz="2800" dirty="0" err="1"/>
              <a:t>senzori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şi</a:t>
            </a:r>
            <a:r>
              <a:rPr lang="en-US" altLang="en-US" sz="2800" dirty="0"/>
              <a:t> </a:t>
            </a:r>
            <a:r>
              <a:rPr lang="en-US" altLang="en-US" sz="2800" dirty="0" err="1"/>
              <a:t>actuatori</a:t>
            </a:r>
            <a:r>
              <a:rPr lang="en-US" altLang="en-US" sz="2800" dirty="0"/>
              <a:t>, </a:t>
            </a:r>
            <a:r>
              <a:rPr lang="en-US" altLang="en-US" sz="2800" dirty="0" err="1"/>
              <a:t>în</a:t>
            </a:r>
            <a:r>
              <a:rPr lang="en-US" altLang="en-US" sz="2800" dirty="0"/>
              <a:t> </a:t>
            </a:r>
            <a:r>
              <a:rPr lang="en-US" altLang="en-US" sz="2800" dirty="0" err="1"/>
              <a:t>tehnologia</a:t>
            </a:r>
            <a:r>
              <a:rPr lang="ro-RO" altLang="en-US" sz="2800" dirty="0"/>
              <a:t> </a:t>
            </a:r>
            <a:r>
              <a:rPr lang="en-US" altLang="en-US" sz="2800" dirty="0"/>
              <a:t>MEMS, MOEMS).</a:t>
            </a:r>
          </a:p>
        </p:txBody>
      </p:sp>
    </p:spTree>
    <p:extLst>
      <p:ext uri="{BB962C8B-B14F-4D97-AF65-F5344CB8AC3E}">
        <p14:creationId xmlns:p14="http://schemas.microsoft.com/office/powerpoint/2010/main" val="2179442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700" y="160429"/>
            <a:ext cx="3956277" cy="9107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o-MD" dirty="0"/>
              <a:t>PROLIFERAREA </a:t>
            </a:r>
            <a:br>
              <a:rPr lang="ro-MD" dirty="0"/>
            </a:br>
            <a:r>
              <a:rPr lang="ro-MD" dirty="0"/>
              <a:t>MICROELECTRONICII</a:t>
            </a:r>
            <a:endParaRPr lang="en-US" dirty="0"/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0" y="1968137"/>
            <a:ext cx="6155715" cy="2554527"/>
          </a:xfrm>
        </p:spPr>
        <p:txBody>
          <a:bodyPr/>
          <a:lstStyle/>
          <a:p>
            <a:pPr marL="342900" indent="-342900" defTabSz="914400" eaLnBrk="1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ro-MD" altLang="ru-RU" sz="24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De la invenția circuitelor integrate în 1958:</a:t>
            </a:r>
            <a:endParaRPr lang="en-US" altLang="ru-RU" sz="2400" dirty="0">
              <a:solidFill>
                <a:srgbClr val="000000"/>
              </a:solidFill>
              <a:latin typeface="Times" panose="02020603050405020304" pitchFamily="18" charset="0"/>
              <a:ea typeface="MS PGothic" panose="020B0600070205080204" pitchFamily="34" charset="-128"/>
            </a:endParaRPr>
          </a:p>
          <a:p>
            <a:pPr marL="342900" indent="-342900" defTabSz="914400" eaLnBrk="1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ro-MD" altLang="ru-RU" sz="24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Confecționarea tranzistoarelor  cel puțin este dublă anual în ultimii 20 ani </a:t>
            </a:r>
            <a:r>
              <a:rPr lang="en-US" altLang="ru-RU" sz="24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(</a:t>
            </a:r>
            <a:r>
              <a:rPr lang="en-US" altLang="ru-RU" sz="2400" dirty="0" err="1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Legea</a:t>
            </a:r>
            <a:r>
              <a:rPr lang="en-US" altLang="ru-RU" sz="24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 </a:t>
            </a:r>
            <a:r>
              <a:rPr lang="en-US" altLang="ru-RU" sz="2400" dirty="0" err="1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lui</a:t>
            </a:r>
            <a:r>
              <a:rPr lang="en-US" altLang="ru-RU" sz="24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 Moor)  </a:t>
            </a:r>
            <a:r>
              <a:rPr lang="ro-MD" altLang="ru-RU" sz="24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cu încetinire prezentă de dublare la 2-3 ani</a:t>
            </a:r>
            <a:r>
              <a:rPr lang="en-US" altLang="ru-RU" sz="24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.</a:t>
            </a:r>
          </a:p>
          <a:p>
            <a:pPr marL="342900" indent="-342900" defTabSz="914400" eaLnBrk="1" hangingPunct="1">
              <a:lnSpc>
                <a:spcPct val="100000"/>
              </a:lnSpc>
              <a:spcBef>
                <a:spcPct val="20000"/>
              </a:spcBef>
              <a:buClrTx/>
              <a:buSzTx/>
              <a:buFontTx/>
              <a:buChar char="•"/>
            </a:pPr>
            <a:r>
              <a:rPr lang="ro-MD" altLang="ru-RU" sz="24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Astfel în fiecare an se produc tranzistori mai mulți ca în toți anii precedenți sumar</a:t>
            </a:r>
            <a:r>
              <a:rPr lang="en-US" altLang="ru-RU" sz="24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. </a:t>
            </a:r>
          </a:p>
        </p:txBody>
      </p:sp>
      <p:pic>
        <p:nvPicPr>
          <p:cNvPr id="2054" name="Picture 6" descr="Moore's Law over 120 Years | I updated the Kurzweil version … | Flick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902" y="226423"/>
            <a:ext cx="6075098" cy="379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2872" y="4522664"/>
            <a:ext cx="7964329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defTabSz="914400">
              <a:spcBef>
                <a:spcPct val="20000"/>
              </a:spcBef>
              <a:buFontTx/>
              <a:buChar char="•"/>
            </a:pPr>
            <a:r>
              <a:rPr lang="ro-MD" altLang="ru-RU" sz="24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În prezent se produc tranzistori cca </a:t>
            </a:r>
            <a:r>
              <a:rPr lang="en-US" altLang="ru-RU" sz="2400" dirty="0">
                <a:solidFill>
                  <a:srgbClr val="FF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10</a:t>
            </a:r>
            <a:r>
              <a:rPr lang="ro-MD" altLang="ru-RU" sz="2400" baseline="30000" dirty="0">
                <a:solidFill>
                  <a:srgbClr val="FF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22</a:t>
            </a:r>
            <a:r>
              <a:rPr lang="en-US" altLang="ru-RU" sz="2400" baseline="30000" dirty="0">
                <a:solidFill>
                  <a:srgbClr val="FF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 </a:t>
            </a:r>
            <a:r>
              <a:rPr lang="en-US" altLang="ru-RU" sz="24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transistor</a:t>
            </a:r>
            <a:r>
              <a:rPr lang="ro-MD" altLang="ru-RU" sz="24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i anual</a:t>
            </a:r>
            <a:r>
              <a:rPr lang="en-US" altLang="ru-RU" sz="24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.</a:t>
            </a:r>
          </a:p>
          <a:p>
            <a:pPr marL="342900" indent="-342900" defTabSz="914400">
              <a:spcBef>
                <a:spcPct val="20000"/>
              </a:spcBef>
              <a:buFontTx/>
              <a:buChar char="•"/>
            </a:pPr>
            <a:r>
              <a:rPr lang="ro-MD" altLang="ru-RU" sz="24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Pentru comparație </a:t>
            </a:r>
            <a:r>
              <a:rPr lang="en-US" altLang="ru-RU" sz="24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:</a:t>
            </a:r>
          </a:p>
          <a:p>
            <a:pPr marL="742950" lvl="1" indent="-285750" defTabSz="914400">
              <a:spcBef>
                <a:spcPct val="20000"/>
              </a:spcBef>
              <a:buFontTx/>
              <a:buChar char="–"/>
            </a:pPr>
            <a:r>
              <a:rPr lang="ro-MD" altLang="ru-RU" sz="20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Celule umane în corpul uman </a:t>
            </a:r>
            <a:r>
              <a:rPr lang="en-US" altLang="ru-RU" sz="20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 </a:t>
            </a:r>
            <a:r>
              <a:rPr lang="ro-RO" altLang="ru-RU" sz="20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total </a:t>
            </a:r>
            <a:r>
              <a:rPr lang="en-US" altLang="ru-RU" sz="20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- 10</a:t>
            </a:r>
            <a:r>
              <a:rPr lang="en-US" altLang="ru-RU" sz="2000" baseline="300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14</a:t>
            </a:r>
            <a:endParaRPr lang="en-US" altLang="ru-RU" sz="2000" dirty="0">
              <a:solidFill>
                <a:srgbClr val="000000"/>
              </a:solidFill>
              <a:latin typeface="Times" panose="02020603050405020304" pitchFamily="18" charset="0"/>
              <a:ea typeface="MS PGothic" panose="020B0600070205080204" pitchFamily="34" charset="-128"/>
            </a:endParaRPr>
          </a:p>
          <a:p>
            <a:pPr marL="742950" lvl="1" indent="-285750" defTabSz="914400">
              <a:spcBef>
                <a:spcPct val="20000"/>
              </a:spcBef>
              <a:buFontTx/>
              <a:buChar char="–"/>
            </a:pPr>
            <a:r>
              <a:rPr lang="ro-RO" altLang="ru-RU" sz="20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nr. de</a:t>
            </a:r>
            <a:r>
              <a:rPr lang="en-US" altLang="ru-RU" sz="20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 </a:t>
            </a:r>
            <a:r>
              <a:rPr lang="en-US" altLang="ru-RU" sz="2000" dirty="0" err="1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secund</a:t>
            </a:r>
            <a:r>
              <a:rPr lang="ro-MD" altLang="ru-RU" sz="20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e de </a:t>
            </a:r>
            <a:r>
              <a:rPr lang="en-US" altLang="ru-RU" sz="20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c</a:t>
            </a:r>
            <a:r>
              <a:rPr lang="ro-MD" altLang="ru-RU" sz="20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ând a fost presupusă nașterea B</a:t>
            </a:r>
            <a:r>
              <a:rPr lang="en-US" altLang="ru-RU" sz="2000" dirty="0" err="1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ig</a:t>
            </a:r>
            <a:r>
              <a:rPr lang="en-US" altLang="ru-RU" sz="20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 Bang – 10</a:t>
            </a:r>
            <a:r>
              <a:rPr lang="en-US" altLang="ru-RU" sz="2000" baseline="300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17</a:t>
            </a:r>
            <a:r>
              <a:rPr lang="ro-RO" altLang="ru-RU" sz="2000" baseline="300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 </a:t>
            </a:r>
            <a:r>
              <a:rPr lang="ro-RO" altLang="ru-RU" sz="2000" dirty="0">
                <a:solidFill>
                  <a:srgbClr val="000000"/>
                </a:solidFill>
                <a:latin typeface="Times" panose="02020603050405020304" pitchFamily="18" charset="0"/>
                <a:ea typeface="MS PGothic" panose="020B0600070205080204" pitchFamily="34" charset="-128"/>
              </a:rPr>
              <a:t>s</a:t>
            </a:r>
            <a:endParaRPr lang="en-US" altLang="ru-RU" dirty="0"/>
          </a:p>
        </p:txBody>
      </p:sp>
    </p:spTree>
    <p:extLst>
      <p:ext uri="{BB962C8B-B14F-4D97-AF65-F5344CB8AC3E}">
        <p14:creationId xmlns:p14="http://schemas.microsoft.com/office/powerpoint/2010/main" val="2458966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азвание 1"/>
          <p:cNvSpPr txBox="1">
            <a:spLocks/>
          </p:cNvSpPr>
          <p:nvPr/>
        </p:nvSpPr>
        <p:spPr>
          <a:xfrm>
            <a:off x="2668588" y="1860551"/>
            <a:ext cx="3213100" cy="3808413"/>
          </a:xfrm>
          <a:prstGeom prst="rect">
            <a:avLst/>
          </a:prstGeom>
        </p:spPr>
        <p:txBody>
          <a:bodyPr lIns="88840" tIns="44420" rIns="88840" bIns="44420" anchor="ctr">
            <a:normAutofit/>
          </a:bodyPr>
          <a:lstStyle>
            <a:lvl1pPr algn="ctr" defTabSz="524637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  <a:defRPr/>
            </a:pPr>
            <a:endParaRPr lang="ru-RU" sz="1016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одержимое 14"/>
          <p:cNvSpPr txBox="1">
            <a:spLocks/>
          </p:cNvSpPr>
          <p:nvPr/>
        </p:nvSpPr>
        <p:spPr>
          <a:xfrm>
            <a:off x="3873500" y="2076451"/>
            <a:ext cx="3352800" cy="4086225"/>
          </a:xfrm>
          <a:prstGeom prst="rect">
            <a:avLst/>
          </a:prstGeom>
        </p:spPr>
        <p:txBody>
          <a:bodyPr lIns="88840" tIns="44420" rIns="88840" bIns="44420">
            <a:normAutofit/>
          </a:bodyPr>
          <a:lstStyle>
            <a:lvl1pPr marL="393478" indent="-393478" algn="l" defTabSz="524637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52535" indent="-327898" algn="l" defTabSz="524637" rtl="0" eaLnBrk="1" latinLnBrk="0" hangingPunct="1">
              <a:spcBef>
                <a:spcPct val="20000"/>
              </a:spcBef>
              <a:buFont typeface="Arial"/>
              <a:buChar char="–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11593" indent="-262319" algn="l" defTabSz="524637" rtl="0" eaLnBrk="1" latinLnBrk="0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36230" indent="-262319" algn="l" defTabSz="524637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60867" indent="-262319" algn="l" defTabSz="524637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85504" indent="-262319" algn="l" defTabSz="52463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10141" indent="-262319" algn="l" defTabSz="52463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34778" indent="-262319" algn="l" defTabSz="52463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59415" indent="-262319" algn="l" defTabSz="52463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endParaRPr lang="ru-RU" sz="1185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Нашивка 4"/>
          <p:cNvSpPr/>
          <p:nvPr/>
        </p:nvSpPr>
        <p:spPr>
          <a:xfrm>
            <a:off x="2386164" y="3765029"/>
            <a:ext cx="1203223" cy="1046557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903" tIns="6452" rIns="0" bIns="6452" spcCol="1270" anchor="ctr"/>
          <a:lstStyle/>
          <a:p>
            <a:pPr algn="ctr" defTabSz="45163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ru-RU" sz="1016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6568" name="Picture 2" descr="C:\Users\Natalya.Malhotra\Documents\Новый брендбук\eNano_blanks\border\eNano_border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676" y="1103314"/>
            <a:ext cx="7299325" cy="6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14068" y="61913"/>
            <a:ext cx="11300603" cy="523453"/>
          </a:xfrm>
        </p:spPr>
        <p:txBody>
          <a:bodyPr anchor="b">
            <a:noAutofit/>
          </a:bodyPr>
          <a:lstStyle/>
          <a:p>
            <a:pPr algn="ctr">
              <a:defRPr/>
            </a:pPr>
            <a:br>
              <a:rPr lang="ru-RU" sz="3387" dirty="0"/>
            </a:br>
            <a:r>
              <a:rPr lang="ro-RO" sz="3387" dirty="0"/>
              <a:t>Direcții de perspectivă în microelectronică</a:t>
            </a:r>
            <a:endParaRPr lang="ru-RU" sz="2709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65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5589" y="585366"/>
            <a:ext cx="8322042" cy="612746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350722" y="4082030"/>
            <a:ext cx="28544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b="1" dirty="0">
                <a:solidFill>
                  <a:srgbClr val="FF0000"/>
                </a:solidFill>
              </a:rPr>
              <a:t>Dispozitive microelectronice tradiționale discrete și analogice 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585056" y="2708259"/>
            <a:ext cx="18507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b="1" dirty="0">
                <a:solidFill>
                  <a:srgbClr val="FF0000"/>
                </a:solidFill>
              </a:rPr>
              <a:t>Microelectronica cu vid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77941" y="2963269"/>
            <a:ext cx="17760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o-RO" sz="1600" b="1" dirty="0">
                <a:solidFill>
                  <a:srgbClr val="454545">
                    <a:lumMod val="60000"/>
                    <a:lumOff val="40000"/>
                  </a:srgbClr>
                </a:solidFill>
              </a:rPr>
              <a:t>Electronica tradițională cu vid</a:t>
            </a:r>
            <a:r>
              <a:rPr lang="ru-RU" sz="1600" b="1" dirty="0">
                <a:solidFill>
                  <a:srgbClr val="454545">
                    <a:lumMod val="60000"/>
                    <a:lumOff val="40000"/>
                  </a:srgb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6432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6"/>
          <p:cNvGraphicFramePr/>
          <p:nvPr>
            <p:extLst>
              <p:ext uri="{D42A27DB-BD31-4B8C-83A1-F6EECF244321}">
                <p14:modId xmlns:p14="http://schemas.microsoft.com/office/powerpoint/2010/main" val="194738666"/>
              </p:ext>
            </p:extLst>
          </p:nvPr>
        </p:nvGraphicFramePr>
        <p:xfrm>
          <a:off x="3408784" y="0"/>
          <a:ext cx="6040016" cy="3776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Двойная стрелка влево/вправо 12"/>
          <p:cNvSpPr/>
          <p:nvPr/>
        </p:nvSpPr>
        <p:spPr>
          <a:xfrm>
            <a:off x="5808133" y="3495032"/>
            <a:ext cx="1540933" cy="281101"/>
          </a:xfrm>
          <a:prstGeom prst="leftRightArrow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Блок-схема: перфолента 11"/>
          <p:cNvSpPr/>
          <p:nvPr/>
        </p:nvSpPr>
        <p:spPr>
          <a:xfrm>
            <a:off x="6769570" y="4181138"/>
            <a:ext cx="3038664" cy="1644567"/>
          </a:xfrm>
          <a:prstGeom prst="flowChartPunchedTape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Studiază metode optime de aplicații a DMOE 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8" name="Блок-схема: перфолента 10"/>
          <p:cNvSpPr/>
          <p:nvPr/>
        </p:nvSpPr>
        <p:spPr>
          <a:xfrm>
            <a:off x="3367002" y="4181138"/>
            <a:ext cx="2784982" cy="1632502"/>
          </a:xfrm>
          <a:prstGeom prst="flowChartPunchedTape">
            <a:avLst/>
          </a:prstGeom>
          <a:solidFill>
            <a:srgbClr val="5B9BD5"/>
          </a:solidFill>
          <a:ln w="12700" cap="flat" cmpd="sng" algn="ctr">
            <a:solidFill>
              <a:srgbClr val="5B9BD5">
                <a:shade val="50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Studiază procesele fizice în dispozitive MOE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" name="Down Arrow 1"/>
          <p:cNvSpPr/>
          <p:nvPr/>
        </p:nvSpPr>
        <p:spPr>
          <a:xfrm>
            <a:off x="4364966" y="3141827"/>
            <a:ext cx="215660" cy="87489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Down Arrow 5"/>
          <p:cNvSpPr/>
          <p:nvPr/>
        </p:nvSpPr>
        <p:spPr>
          <a:xfrm>
            <a:off x="7814755" y="3141828"/>
            <a:ext cx="216438" cy="8748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roup 8"/>
          <p:cNvGrpSpPr/>
          <p:nvPr/>
        </p:nvGrpSpPr>
        <p:grpSpPr>
          <a:xfrm>
            <a:off x="6006111" y="2625305"/>
            <a:ext cx="1038156" cy="659762"/>
            <a:chOff x="0" y="2370191"/>
            <a:chExt cx="2225932" cy="368242"/>
          </a:xfrm>
        </p:grpSpPr>
        <p:sp>
          <p:nvSpPr>
            <p:cNvPr id="10" name="Rectangle 9"/>
            <p:cNvSpPr/>
            <p:nvPr/>
          </p:nvSpPr>
          <p:spPr>
            <a:xfrm>
              <a:off x="0" y="2370191"/>
              <a:ext cx="2225932" cy="368242"/>
            </a:xfrm>
            <a:prstGeom prst="rect">
              <a:avLst/>
            </a:prstGeom>
            <a:solidFill>
              <a:srgbClr val="5B9BD5">
                <a:hueOff val="0"/>
                <a:satOff val="0"/>
                <a:lumOff val="0"/>
                <a:alphaOff val="0"/>
              </a:srgbClr>
            </a:solidFill>
            <a:ln w="127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0" y="2370191"/>
              <a:ext cx="2225932" cy="36824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890" tIns="8890" rIns="8890" bIns="889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400" kern="1200" dirty="0" err="1">
                  <a:solidFill>
                    <a:sysClr val="window" lastClr="FFFFFF"/>
                  </a:solidFill>
                  <a:latin typeface="Calibri" panose="020F0502020204030204"/>
                  <a:ea typeface="+mn-ea"/>
                  <a:cs typeface="+mn-cs"/>
                </a:rPr>
                <a:t>Tehnologie</a:t>
              </a:r>
              <a:r>
                <a:rPr lang="ro-RO" sz="1400" kern="1200" dirty="0">
                  <a:solidFill>
                    <a:sysClr val="window" lastClr="FFFFFF"/>
                  </a:solidFill>
                  <a:latin typeface="Calibri" panose="020F0502020204030204"/>
                  <a:ea typeface="+mn-ea"/>
                  <a:cs typeface="+mn-cs"/>
                </a:rPr>
                <a:t> </a:t>
              </a:r>
              <a:endParaRPr lang="ru-RU" sz="1400" kern="1200" dirty="0">
                <a:solidFill>
                  <a:sysClr val="window" lastClr="FFFFFF"/>
                </a:solidFill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Rectangle 13"/>
          <p:cNvSpPr/>
          <p:nvPr/>
        </p:nvSpPr>
        <p:spPr>
          <a:xfrm rot="19277141">
            <a:off x="59329" y="1004077"/>
            <a:ext cx="3090114" cy="73571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b="1" kern="1200" dirty="0">
                <a:solidFill>
                  <a:schemeClr val="tx1"/>
                </a:solidFill>
                <a:latin typeface="Calibri" panose="020F0502020204030204"/>
                <a:ea typeface="+mn-ea"/>
                <a:cs typeface="+mn-cs"/>
              </a:rPr>
              <a:t>Ce este Microoptoelectronica?</a:t>
            </a:r>
            <a:endParaRPr lang="ru-RU" b="1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 rot="3231024">
            <a:off x="9329229" y="1309369"/>
            <a:ext cx="3090114" cy="73571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8890" tIns="8890" rIns="8890" bIns="8890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o-RO" b="1" dirty="0">
                <a:solidFill>
                  <a:schemeClr val="tx1"/>
                </a:solidFill>
                <a:latin typeface="Calibri" panose="020F0502020204030204"/>
              </a:rPr>
              <a:t>Cercetarea &amp; Ingineria</a:t>
            </a:r>
            <a:endParaRPr lang="ru-RU" b="1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5234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8"/>
          <p:cNvSpPr>
            <a:spLocks noGrp="1" noChangeArrowheads="1"/>
          </p:cNvSpPr>
          <p:nvPr>
            <p:ph type="title"/>
          </p:nvPr>
        </p:nvSpPr>
        <p:spPr>
          <a:xfrm>
            <a:off x="2043404" y="291572"/>
            <a:ext cx="8229600" cy="639762"/>
          </a:xfrm>
          <a:solidFill>
            <a:schemeClr val="accent1">
              <a:lumMod val="90000"/>
            </a:schemeClr>
          </a:solidFill>
          <a:ln>
            <a:solidFill>
              <a:schemeClr val="tx2"/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en-US" b="1" dirty="0" err="1"/>
              <a:t>Unele</a:t>
            </a:r>
            <a:r>
              <a:rPr lang="en-US" b="1" dirty="0"/>
              <a:t> </a:t>
            </a:r>
            <a:r>
              <a:rPr lang="en-US" b="1" dirty="0" err="1"/>
              <a:t>defini</a:t>
            </a:r>
            <a:r>
              <a:rPr lang="ro-RO" b="1" dirty="0"/>
              <a:t>ții și terminologi</a:t>
            </a:r>
            <a:r>
              <a:rPr lang="en-US" b="1" dirty="0" err="1"/>
              <a:t>i</a:t>
            </a:r>
            <a:endParaRPr lang="ru-RU" sz="4000" dirty="0"/>
          </a:p>
        </p:txBody>
      </p:sp>
      <p:sp>
        <p:nvSpPr>
          <p:cNvPr id="717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597159" y="1066800"/>
            <a:ext cx="11122090" cy="5486400"/>
          </a:xfrm>
          <a:solidFill>
            <a:schemeClr val="accent3">
              <a:lumMod val="95000"/>
            </a:schemeClr>
          </a:solidFill>
          <a:ln>
            <a:solidFill>
              <a:schemeClr val="tx2"/>
            </a:solidFill>
            <a:prstDash val="lgDashDotDot"/>
          </a:ln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o-RO" sz="2800" i="1" dirty="0">
                <a:solidFill>
                  <a:srgbClr val="FF0000"/>
                </a:solidFill>
              </a:rPr>
              <a:t>Dispozitiv </a:t>
            </a:r>
            <a:r>
              <a:rPr lang="ru-RU" sz="2800" dirty="0"/>
              <a:t>– </a:t>
            </a:r>
            <a:r>
              <a:rPr lang="ro-RO" sz="2800" dirty="0"/>
              <a:t>aparat ce permite operațiuni diverse, cum ar fi transformarea influențelor fizice în semnale electrice</a:t>
            </a:r>
            <a:r>
              <a:rPr lang="ru-RU" sz="2800" dirty="0"/>
              <a:t>, </a:t>
            </a:r>
            <a:r>
              <a:rPr lang="ro-RO" sz="2800" dirty="0"/>
              <a:t>transformarea energiei sau informației, modificarea, reglarea, controlul parametrilor și caracteristicilor obiectelor sau proceselor, ș.a.m.d.</a:t>
            </a:r>
            <a:endParaRPr lang="ru-RU" sz="2800" i="1" dirty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ro-RO" sz="2800" i="1" dirty="0">
                <a:solidFill>
                  <a:srgbClr val="FF0000"/>
                </a:solidFill>
              </a:rPr>
              <a:t>Dispozitiv electronic</a:t>
            </a:r>
            <a:r>
              <a:rPr lang="ru-RU" sz="2800" dirty="0">
                <a:solidFill>
                  <a:srgbClr val="FF0000"/>
                </a:solidFill>
              </a:rPr>
              <a:t> </a:t>
            </a:r>
            <a:r>
              <a:rPr lang="ru-RU" sz="2800" dirty="0"/>
              <a:t>– </a:t>
            </a:r>
            <a:r>
              <a:rPr lang="ro-RO" sz="2800" dirty="0"/>
              <a:t>aparat, principiul lucrului căruia este bazat pe utilizarea fenomenelor ce apar în procesul obținerii fluxului de electroni sau altor purtători de sarcină, dirijarea cu mișcarea acestor fluxuri și transformarea energiei lor.</a:t>
            </a:r>
            <a:r>
              <a:rPr lang="ru-RU" sz="2800" i="1" dirty="0"/>
              <a:t> </a:t>
            </a:r>
            <a:endParaRPr lang="ro-RO" sz="2800" i="1" dirty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ro-RO" sz="2800" i="1" dirty="0"/>
              <a:t>Altfel spus, </a:t>
            </a:r>
            <a:r>
              <a:rPr lang="ro-RO" sz="2800" b="1" i="1" dirty="0"/>
              <a:t>termenul de electronic </a:t>
            </a:r>
            <a:r>
              <a:rPr lang="ro-RO" sz="2800" i="1" dirty="0"/>
              <a:t>derivă din utilizarea electronilor (dar și altor particule purtătoare de sarcini electrice) și interacțiunii lor cu câmpuri electrice sau magnetice.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0449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7585" y="457201"/>
            <a:ext cx="11059064" cy="5668963"/>
          </a:xfrm>
          <a:solidFill>
            <a:schemeClr val="accent3">
              <a:lumMod val="95000"/>
            </a:schemeClr>
          </a:solidFill>
          <a:ln>
            <a:solidFill>
              <a:schemeClr val="tx2"/>
            </a:solidFill>
          </a:ln>
        </p:spPr>
        <p:txBody>
          <a:bodyPr/>
          <a:lstStyle/>
          <a:p>
            <a:pPr algn="just" eaLnBrk="1" hangingPunct="1">
              <a:defRPr/>
            </a:pPr>
            <a:r>
              <a:rPr lang="ro-RO" sz="2800" b="1" dirty="0"/>
              <a:t>Principiul funcționării dispozitivelor electronice</a:t>
            </a:r>
            <a:r>
              <a:rPr lang="ru-RU" sz="2800" b="1" dirty="0"/>
              <a:t> </a:t>
            </a:r>
            <a:r>
              <a:rPr lang="ro-RO" sz="2800" b="1" dirty="0"/>
              <a:t>sunt bazate pe: </a:t>
            </a:r>
          </a:p>
          <a:p>
            <a:pPr algn="just" eaLnBrk="1" hangingPunct="1">
              <a:defRPr/>
            </a:pPr>
            <a:r>
              <a:rPr lang="ro-RO" sz="2400" b="1" dirty="0">
                <a:solidFill>
                  <a:srgbClr val="002060"/>
                </a:solidFill>
              </a:rPr>
              <a:t> </a:t>
            </a:r>
            <a:r>
              <a:rPr lang="ro-RO" sz="2800" b="1" dirty="0">
                <a:solidFill>
                  <a:srgbClr val="002060"/>
                </a:solidFill>
              </a:rPr>
              <a:t>mișcarea purtătorilor de sarcină întrun volum de lucru, </a:t>
            </a:r>
          </a:p>
          <a:p>
            <a:pPr algn="just" eaLnBrk="1" hangingPunct="1">
              <a:defRPr/>
            </a:pPr>
            <a:r>
              <a:rPr lang="ro-RO" sz="2800" b="1" dirty="0">
                <a:solidFill>
                  <a:srgbClr val="002060"/>
                </a:solidFill>
              </a:rPr>
              <a:t>gestionarea cu aceste fluxuri și </a:t>
            </a:r>
          </a:p>
          <a:p>
            <a:pPr algn="just" eaLnBrk="1" hangingPunct="1">
              <a:defRPr/>
            </a:pPr>
            <a:r>
              <a:rPr lang="ro-RO" sz="2800" b="1" dirty="0">
                <a:solidFill>
                  <a:srgbClr val="002060"/>
                </a:solidFill>
              </a:rPr>
              <a:t>transformări de energii</a:t>
            </a:r>
            <a:r>
              <a:rPr lang="ro-RO" sz="2800" b="1" dirty="0">
                <a:solidFill>
                  <a:srgbClr val="FF0000"/>
                </a:solidFill>
              </a:rPr>
              <a:t> </a:t>
            </a:r>
          </a:p>
          <a:p>
            <a:pPr algn="just" eaLnBrk="1" hangingPunct="1">
              <a:buFontTx/>
              <a:buNone/>
              <a:defRPr/>
            </a:pPr>
            <a:r>
              <a:rPr lang="ro-RO" sz="2800" b="1" dirty="0">
                <a:solidFill>
                  <a:srgbClr val="FF0000"/>
                </a:solidFill>
              </a:rPr>
              <a:t>                                    </a:t>
            </a:r>
            <a:r>
              <a:rPr lang="ro-RO" sz="2800" b="1" dirty="0"/>
              <a:t>prin acțiunea de:</a:t>
            </a:r>
          </a:p>
          <a:p>
            <a:pPr eaLnBrk="1" hangingPunct="1">
              <a:defRPr/>
            </a:pPr>
            <a:r>
              <a:rPr lang="ro-RO" sz="2800" b="1" dirty="0"/>
              <a:t>Câmpuri electrice</a:t>
            </a:r>
            <a:r>
              <a:rPr lang="ru-RU" sz="2800" b="1" dirty="0"/>
              <a:t>;</a:t>
            </a:r>
          </a:p>
          <a:p>
            <a:pPr eaLnBrk="1" hangingPunct="1">
              <a:defRPr/>
            </a:pPr>
            <a:r>
              <a:rPr lang="ro-RO" sz="2800" b="1" dirty="0"/>
              <a:t>Câmpuri magnetice;</a:t>
            </a:r>
            <a:endParaRPr lang="ru-RU" sz="2800" b="1" dirty="0"/>
          </a:p>
          <a:p>
            <a:pPr eaLnBrk="1" hangingPunct="1">
              <a:defRPr/>
            </a:pPr>
            <a:r>
              <a:rPr lang="ro-RO" sz="2800" b="1" dirty="0"/>
              <a:t>Câmpuri electromagnetice;</a:t>
            </a:r>
            <a:endParaRPr lang="ru-RU" sz="2800" b="1" dirty="0"/>
          </a:p>
          <a:p>
            <a:pPr eaLnBrk="1" hangingPunct="1">
              <a:defRPr/>
            </a:pPr>
            <a:r>
              <a:rPr lang="ro-RO" sz="2800" b="1" dirty="0"/>
              <a:t>Oricăror bariere energetice în calea mișcării sarcinilor.</a:t>
            </a:r>
            <a:endParaRPr lang="ru-RU" sz="2800" b="1" u="sng" dirty="0"/>
          </a:p>
        </p:txBody>
      </p:sp>
    </p:spTree>
    <p:extLst>
      <p:ext uri="{BB962C8B-B14F-4D97-AF65-F5344CB8AC3E}">
        <p14:creationId xmlns:p14="http://schemas.microsoft.com/office/powerpoint/2010/main" val="4084956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0909" y="118533"/>
            <a:ext cx="11395494" cy="6477000"/>
          </a:xfrm>
          <a:solidFill>
            <a:schemeClr val="bg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o-RO" sz="2800" u="sng" dirty="0"/>
              <a:t>Cum se influențează asupra mișcării purtătorilor de sarcină?</a:t>
            </a:r>
            <a:r>
              <a:rPr lang="ru-RU" sz="2800" dirty="0"/>
              <a:t> </a:t>
            </a:r>
          </a:p>
          <a:p>
            <a:pPr eaLnBrk="1" hangingPunct="1">
              <a:defRPr/>
            </a:pPr>
            <a:r>
              <a:rPr lang="en-US" sz="2400" dirty="0"/>
              <a:t>A</a:t>
            </a:r>
            <a:r>
              <a:rPr lang="ro-RO" sz="2400" dirty="0" err="1"/>
              <a:t>ccelerarea</a:t>
            </a:r>
            <a:r>
              <a:rPr lang="ru-RU" sz="2400" dirty="0"/>
              <a:t>;</a:t>
            </a:r>
          </a:p>
          <a:p>
            <a:pPr eaLnBrk="1" hangingPunct="1">
              <a:defRPr/>
            </a:pPr>
            <a:r>
              <a:rPr lang="en-US" sz="2400" dirty="0"/>
              <a:t>F</a:t>
            </a:r>
            <a:r>
              <a:rPr lang="ro-RO" sz="2400" dirty="0" err="1"/>
              <a:t>rânarea</a:t>
            </a:r>
            <a:r>
              <a:rPr lang="ru-RU" sz="2400" dirty="0"/>
              <a:t>;</a:t>
            </a:r>
          </a:p>
          <a:p>
            <a:pPr eaLnBrk="1" hangingPunct="1">
              <a:defRPr/>
            </a:pPr>
            <a:r>
              <a:rPr lang="ro-RO" sz="2400" dirty="0"/>
              <a:t>Schimbarea direcției</a:t>
            </a:r>
            <a:r>
              <a:rPr lang="ru-RU" sz="2400" dirty="0"/>
              <a:t>;</a:t>
            </a:r>
          </a:p>
          <a:p>
            <a:pPr eaLnBrk="1" hangingPunct="1">
              <a:defRPr/>
            </a:pPr>
            <a:r>
              <a:rPr lang="ro-RO" sz="2400" dirty="0"/>
              <a:t>Modificarea densității fluxului purtătorilor de sarcină</a:t>
            </a:r>
            <a:r>
              <a:rPr lang="ru-RU" sz="2400" dirty="0"/>
              <a:t>;</a:t>
            </a:r>
          </a:p>
          <a:p>
            <a:pPr eaLnBrk="1" hangingPunct="1">
              <a:defRPr/>
            </a:pPr>
            <a:r>
              <a:rPr lang="ro-RO" sz="2400" dirty="0"/>
              <a:t>Modificarea secțiunii transversale a fluxului purtătorilor de sarcină</a:t>
            </a:r>
            <a:r>
              <a:rPr lang="ru-RU" sz="2400" dirty="0"/>
              <a:t>;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o-RO" sz="2400" dirty="0"/>
              <a:t>Transformarea energiei cinetice a sarcinilor în energie potențială</a:t>
            </a:r>
            <a:r>
              <a:rPr lang="ru-RU" sz="2400" u="sng" dirty="0"/>
              <a:t>.</a:t>
            </a:r>
            <a:r>
              <a:rPr lang="ru-RU" sz="2400" i="1" u="sng" dirty="0">
                <a:solidFill>
                  <a:srgbClr val="FF0000"/>
                </a:solidFill>
              </a:rPr>
              <a:t> </a:t>
            </a:r>
            <a:endParaRPr lang="ru-RU" sz="2400" i="1" u="sng" dirty="0"/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sz="2400" i="1" dirty="0">
                <a:solidFill>
                  <a:srgbClr val="FF0000"/>
                </a:solidFill>
              </a:rPr>
              <a:t>      </a:t>
            </a:r>
            <a:r>
              <a:rPr lang="ro-RO" sz="2400" i="1" dirty="0">
                <a:solidFill>
                  <a:srgbClr val="FF0000"/>
                </a:solidFill>
              </a:rPr>
              <a:t>Difuzia</a:t>
            </a:r>
            <a:r>
              <a:rPr lang="ru-RU" sz="2400" dirty="0"/>
              <a:t> – </a:t>
            </a:r>
            <a:r>
              <a:rPr lang="ro-RO" sz="2400" dirty="0"/>
              <a:t>mișcarea purtătorilor de sarcină în volumul de lucru, ce conduce la transferul și uniformizarea concentrației purtătorilor de sarcină. Difuzia este cauzată de mișcarea termică.</a:t>
            </a:r>
            <a:endParaRPr lang="ru-RU" sz="2400" i="1" dirty="0"/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en-US" sz="2400" i="1" dirty="0">
                <a:solidFill>
                  <a:srgbClr val="FF0000"/>
                </a:solidFill>
              </a:rPr>
              <a:t>     </a:t>
            </a:r>
            <a:r>
              <a:rPr lang="ro-RO" sz="2400" i="1" dirty="0" err="1">
                <a:solidFill>
                  <a:srgbClr val="FF0000"/>
                </a:solidFill>
              </a:rPr>
              <a:t>Driftul</a:t>
            </a:r>
            <a:r>
              <a:rPr lang="ru-RU" sz="2400" dirty="0"/>
              <a:t> – </a:t>
            </a:r>
            <a:r>
              <a:rPr lang="ro-RO" sz="2400" dirty="0"/>
              <a:t>mișcarea ordonată a purtătorilor de sarcină în mediul dat sub acțiunea influențelor externe</a:t>
            </a:r>
            <a:r>
              <a:rPr lang="ru-RU" sz="2400" dirty="0"/>
              <a:t> (</a:t>
            </a:r>
            <a:r>
              <a:rPr lang="ro-RO" sz="2400" dirty="0"/>
              <a:t>diverse câmpuri)</a:t>
            </a:r>
            <a:r>
              <a:rPr lang="ru-RU" sz="2400" dirty="0"/>
              <a:t>.</a:t>
            </a:r>
            <a:endParaRPr lang="ro-RO" sz="2400" dirty="0"/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r>
              <a:rPr lang="ro-RO" sz="2400" i="1" dirty="0">
                <a:solidFill>
                  <a:srgbClr val="FF0000"/>
                </a:solidFill>
              </a:rPr>
              <a:t>    Purtătorii de sarcină</a:t>
            </a:r>
            <a:r>
              <a:rPr lang="ru-RU" sz="2400" dirty="0"/>
              <a:t> </a:t>
            </a:r>
            <a:r>
              <a:rPr lang="ro-RO" sz="2400" dirty="0"/>
              <a:t>pot în rezultatul difuziei sau driftului să se miște de la o electrodă spre alta formând astfel un curent electric în circuitul extern.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198954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85191" y="533400"/>
            <a:ext cx="11271379" cy="6172200"/>
          </a:xfrm>
          <a:solidFill>
            <a:schemeClr val="accent3">
              <a:lumMod val="95000"/>
            </a:schemeClr>
          </a:solidFill>
          <a:ln>
            <a:solidFill>
              <a:schemeClr val="tx2"/>
            </a:solidFill>
          </a:ln>
        </p:spPr>
        <p:txBody>
          <a:bodyPr/>
          <a:lstStyle/>
          <a:p>
            <a:pPr marL="0" indent="0" algn="just" eaLnBrk="1" hangingPunct="1">
              <a:buNone/>
              <a:defRPr/>
            </a:pPr>
            <a:r>
              <a:rPr lang="ro-RO" sz="2400" dirty="0"/>
              <a:t>STRUCTURA , CONSTRUCȚIA unui dispozitiv electronic tipic</a:t>
            </a:r>
          </a:p>
          <a:p>
            <a:pPr algn="just" eaLnBrk="1" hangingPunct="1">
              <a:defRPr/>
            </a:pPr>
            <a:r>
              <a:rPr lang="ro-RO" sz="2400" b="1" u="sng" dirty="0"/>
              <a:t>Corpul</a:t>
            </a:r>
            <a:r>
              <a:rPr lang="ru-RU" sz="2400" b="1" i="1" u="sng" dirty="0"/>
              <a:t> </a:t>
            </a:r>
            <a:r>
              <a:rPr lang="ro-RO" sz="2400" i="1" dirty="0"/>
              <a:t>– element ermetic din metal, masă plastică, metaloceramică, sticlă cu </a:t>
            </a:r>
            <a:r>
              <a:rPr lang="ro-RO" sz="2400" i="1" dirty="0" err="1"/>
              <a:t>electrode</a:t>
            </a:r>
            <a:r>
              <a:rPr lang="ro-RO" sz="2400" i="1" dirty="0"/>
              <a:t> și contacte cu funcții de……..</a:t>
            </a:r>
            <a:endParaRPr lang="ru-RU" sz="2400" i="1" dirty="0"/>
          </a:p>
          <a:p>
            <a:pPr algn="just" eaLnBrk="1" hangingPunct="1">
              <a:defRPr/>
            </a:pPr>
            <a:r>
              <a:rPr lang="ro-RO" sz="2400" b="1" i="1" u="sng" dirty="0" err="1"/>
              <a:t>Electroda</a:t>
            </a:r>
            <a:r>
              <a:rPr lang="ro-RO" sz="2400" b="1" i="1" u="sng" dirty="0"/>
              <a:t> -  </a:t>
            </a:r>
            <a:r>
              <a:rPr lang="ru-RU" sz="2400" dirty="0"/>
              <a:t>(</a:t>
            </a:r>
            <a:r>
              <a:rPr lang="ro-RO" sz="2400" dirty="0"/>
              <a:t>electricitate + </a:t>
            </a:r>
            <a:r>
              <a:rPr lang="ro-RO" sz="2400" dirty="0" err="1"/>
              <a:t>hodos</a:t>
            </a:r>
            <a:r>
              <a:rPr lang="ro-RO" sz="2400" dirty="0"/>
              <a:t> (cale, drum))</a:t>
            </a:r>
            <a:r>
              <a:rPr lang="ru-RU" sz="2400" dirty="0"/>
              <a:t> – </a:t>
            </a:r>
            <a:r>
              <a:rPr lang="ro-RO" sz="2400" dirty="0"/>
              <a:t>element constructiv în interiorul corpului dispozitivului electronic, cu funcții de contact electric a mediului activ cu circuitul electric extern</a:t>
            </a:r>
          </a:p>
          <a:p>
            <a:pPr algn="just" eaLnBrk="1" hangingPunct="1">
              <a:defRPr/>
            </a:pPr>
            <a:r>
              <a:rPr lang="ro-RO" sz="2400" b="1" i="1" u="sng" dirty="0"/>
              <a:t>Contacte - </a:t>
            </a:r>
            <a:r>
              <a:rPr lang="ru-RU" sz="2400" dirty="0"/>
              <a:t> </a:t>
            </a:r>
            <a:r>
              <a:rPr lang="ro-RO" sz="2400" dirty="0"/>
              <a:t>conductoare metalice pentru conexiunea </a:t>
            </a:r>
            <a:r>
              <a:rPr lang="ro-RO" sz="2400" dirty="0" err="1"/>
              <a:t>electrodelor</a:t>
            </a:r>
            <a:r>
              <a:rPr lang="ro-RO" sz="2400" dirty="0"/>
              <a:t> cu circuitul extern</a:t>
            </a:r>
            <a:r>
              <a:rPr lang="ru-RU" sz="2400" dirty="0"/>
              <a:t>. </a:t>
            </a:r>
          </a:p>
          <a:p>
            <a:pPr eaLnBrk="1" hangingPunct="1">
              <a:lnSpc>
                <a:spcPct val="80000"/>
              </a:lnSpc>
              <a:defRPr/>
            </a:pPr>
            <a:endParaRPr lang="ro-RO" sz="2400" b="1" i="1" u="sng" dirty="0"/>
          </a:p>
          <a:p>
            <a:pPr eaLnBrk="1" hangingPunct="1">
              <a:lnSpc>
                <a:spcPct val="80000"/>
              </a:lnSpc>
              <a:defRPr/>
            </a:pPr>
            <a:r>
              <a:rPr lang="ro-RO" sz="2400" b="1" i="1" u="sng" dirty="0"/>
              <a:t>Emitor (catod) </a:t>
            </a:r>
            <a:r>
              <a:rPr lang="ru-RU" sz="2400" b="1" u="sng" dirty="0"/>
              <a:t> </a:t>
            </a:r>
            <a:r>
              <a:rPr lang="ru-RU" sz="2400" dirty="0"/>
              <a:t>– </a:t>
            </a:r>
            <a:r>
              <a:rPr lang="ro-RO" sz="2400" dirty="0"/>
              <a:t>electrod cu funcția de a emite electroni (purtători de sarcină) cauzată de influențe externe</a:t>
            </a:r>
            <a:r>
              <a:rPr lang="ru-RU" sz="2400" dirty="0"/>
              <a:t>.</a:t>
            </a:r>
            <a:endParaRPr lang="ru-RU" sz="2400" i="1" dirty="0"/>
          </a:p>
          <a:p>
            <a:pPr eaLnBrk="1" hangingPunct="1">
              <a:lnSpc>
                <a:spcPct val="80000"/>
              </a:lnSpc>
              <a:defRPr/>
            </a:pPr>
            <a:r>
              <a:rPr lang="ro-RO" sz="2400" b="1" i="1" u="sng" dirty="0"/>
              <a:t>Colector (anod)</a:t>
            </a:r>
            <a:r>
              <a:rPr lang="ru-RU" sz="2400" b="1" u="sng" dirty="0"/>
              <a:t> </a:t>
            </a:r>
            <a:r>
              <a:rPr lang="ru-RU" sz="2400" dirty="0"/>
              <a:t>– </a:t>
            </a:r>
            <a:r>
              <a:rPr lang="ro-RO" sz="2400" dirty="0"/>
              <a:t>electrod cu funcția de a colecta fluxul purtătorilor de sarcină</a:t>
            </a:r>
            <a:endParaRPr lang="ru-RU" sz="2400" u="sng" dirty="0"/>
          </a:p>
        </p:txBody>
      </p:sp>
    </p:spTree>
    <p:extLst>
      <p:ext uri="{BB962C8B-B14F-4D97-AF65-F5344CB8AC3E}">
        <p14:creationId xmlns:p14="http://schemas.microsoft.com/office/powerpoint/2010/main" val="1979409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1" y="304801"/>
            <a:ext cx="9694332" cy="609600"/>
          </a:xfrm>
        </p:spPr>
        <p:txBody>
          <a:bodyPr>
            <a:normAutofit fontScale="90000"/>
          </a:bodyPr>
          <a:lstStyle/>
          <a:p>
            <a:r>
              <a:rPr lang="ro-RO" dirty="0">
                <a:solidFill>
                  <a:srgbClr val="FF0000"/>
                </a:solidFill>
              </a:rPr>
              <a:t>ASTFEL, Care este cheia electronicii moderne    ?</a:t>
            </a:r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238596" name="Picture 4" descr="https://scontent-otp1-1.xx.fbcdn.net/v/t1.0-1/c0.0.281.281/1779889_673095812751311_381324450_n.jpg?oh=f51ea8526bd2f467a509fdbef7105779&amp;oe=5AFEFDA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543" y="1082615"/>
            <a:ext cx="3763705" cy="3763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4900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93113"/>
          </a:xfr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>
              <a:defRPr/>
            </a:pPr>
            <a:r>
              <a:rPr lang="ro-RO" sz="2800" dirty="0"/>
              <a:t>Clasificarea dispozitivelor electronice</a:t>
            </a:r>
            <a:endParaRPr lang="ru-RU" sz="280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>
          <a:xfrm>
            <a:off x="410547" y="1066800"/>
            <a:ext cx="11420669" cy="5638800"/>
          </a:xfrm>
          <a:solidFill>
            <a:schemeClr val="accent3">
              <a:lumMod val="95000"/>
            </a:schemeClr>
          </a:solidFill>
          <a:ln>
            <a:solidFill>
              <a:schemeClr val="tx2"/>
            </a:solidFill>
          </a:ln>
        </p:spPr>
        <p:txBody>
          <a:bodyPr/>
          <a:lstStyle/>
          <a:p>
            <a:pPr algn="just" eaLnBrk="1" hangingPunct="1">
              <a:defRPr/>
            </a:pPr>
            <a:r>
              <a:rPr lang="ro-RO" sz="2400" b="1" u="sng" dirty="0"/>
              <a:t>Dispozitivele electronice au menirea să realizeze diverse funcții, ce soluționează două probleme de bază: </a:t>
            </a:r>
            <a:r>
              <a:rPr lang="ro-RO" sz="4000" b="1" u="sng" dirty="0">
                <a:solidFill>
                  <a:srgbClr val="002060"/>
                </a:solidFill>
              </a:rPr>
              <a:t>transformarea energiei și transformarea semnalelor</a:t>
            </a:r>
            <a:r>
              <a:rPr lang="ru-RU" sz="4000" dirty="0">
                <a:solidFill>
                  <a:srgbClr val="002060"/>
                </a:solidFill>
              </a:rPr>
              <a:t>.</a:t>
            </a:r>
          </a:p>
          <a:p>
            <a:pPr algn="just" eaLnBrk="1" hangingPunct="1">
              <a:defRPr/>
            </a:pPr>
            <a:r>
              <a:rPr lang="ro-RO" sz="2400" dirty="0"/>
              <a:t>În dependență de factorul extern (de energia influenței la intrare) și energia la ieșire, sau de metoda de transformare a semnalului distingem </a:t>
            </a:r>
          </a:p>
          <a:p>
            <a:pPr marL="0" indent="0" algn="just" eaLnBrk="1" hangingPunct="1">
              <a:buNone/>
              <a:defRPr/>
            </a:pPr>
            <a:r>
              <a:rPr lang="ro-RO" sz="2400" dirty="0">
                <a:solidFill>
                  <a:srgbClr val="FF0000"/>
                </a:solidFill>
              </a:rPr>
              <a:t>                                  </a:t>
            </a:r>
            <a:r>
              <a:rPr lang="ro-RO" sz="2400" dirty="0">
                <a:solidFill>
                  <a:srgbClr val="002060"/>
                </a:solidFill>
              </a:rPr>
              <a:t>4 clase de bază de dispozitive electronice:</a:t>
            </a:r>
            <a:r>
              <a:rPr lang="ru-RU" sz="2400" dirty="0">
                <a:solidFill>
                  <a:srgbClr val="002060"/>
                </a:solidFill>
              </a:rPr>
              <a:t> </a:t>
            </a:r>
          </a:p>
          <a:p>
            <a:pPr marL="1009650" lvl="1" indent="-609600" eaLnBrk="1" hangingPunct="1">
              <a:buNone/>
              <a:defRPr/>
            </a:pPr>
            <a:r>
              <a:rPr lang="ro-RO" sz="2400" dirty="0">
                <a:solidFill>
                  <a:srgbClr val="FFFF00"/>
                </a:solidFill>
              </a:rPr>
              <a:t>Electrice</a:t>
            </a:r>
            <a:r>
              <a:rPr lang="ru-RU" sz="2400" dirty="0"/>
              <a:t> </a:t>
            </a:r>
            <a:r>
              <a:rPr lang="ro-RO" sz="2400" dirty="0"/>
              <a:t>- semnale electrice la intrare și la ieșire</a:t>
            </a:r>
          </a:p>
          <a:p>
            <a:pPr marL="1009650" lvl="1" indent="-609600" eaLnBrk="1" hangingPunct="1">
              <a:buNone/>
              <a:defRPr/>
            </a:pPr>
            <a:r>
              <a:rPr lang="ro-RO" sz="2400" dirty="0" err="1">
                <a:solidFill>
                  <a:srgbClr val="FFFF00"/>
                </a:solidFill>
              </a:rPr>
              <a:t>Fotoemitoare</a:t>
            </a:r>
            <a:r>
              <a:rPr lang="ro-RO" sz="2400" dirty="0"/>
              <a:t> - semnale electrice la intrare și optice la ieșire</a:t>
            </a:r>
            <a:r>
              <a:rPr lang="ru-RU" sz="2400" dirty="0"/>
              <a:t>;</a:t>
            </a:r>
          </a:p>
          <a:p>
            <a:pPr marL="1009650" lvl="1" indent="-609600" eaLnBrk="1" hangingPunct="1">
              <a:buNone/>
              <a:defRPr/>
            </a:pPr>
            <a:r>
              <a:rPr lang="ro-RO" sz="2400" dirty="0">
                <a:solidFill>
                  <a:srgbClr val="FFFF00"/>
                </a:solidFill>
              </a:rPr>
              <a:t>Fotoelectrice</a:t>
            </a:r>
            <a:r>
              <a:rPr lang="ru-RU" sz="2400" dirty="0"/>
              <a:t> </a:t>
            </a:r>
            <a:r>
              <a:rPr lang="ro-RO" sz="2400" dirty="0"/>
              <a:t>- semnale optice la intrare și semnale electrice la ieșire</a:t>
            </a:r>
            <a:endParaRPr lang="ru-RU" sz="2400" dirty="0"/>
          </a:p>
          <a:p>
            <a:pPr marL="1009650" lvl="1" indent="-609600" eaLnBrk="1" hangingPunct="1">
              <a:buNone/>
              <a:defRPr/>
            </a:pPr>
            <a:r>
              <a:rPr lang="ro-RO" sz="2400" dirty="0">
                <a:solidFill>
                  <a:srgbClr val="FFFF00"/>
                </a:solidFill>
              </a:rPr>
              <a:t>Termoelectrice</a:t>
            </a:r>
            <a:r>
              <a:rPr lang="ru-RU" sz="2400" dirty="0"/>
              <a:t> </a:t>
            </a:r>
            <a:r>
              <a:rPr lang="ro-RO" sz="2400" dirty="0"/>
              <a:t>- semnale termice la intrare și electrice la ieșire</a:t>
            </a:r>
            <a:endParaRPr lang="ru-RU" sz="2400" u="sng" dirty="0"/>
          </a:p>
        </p:txBody>
      </p:sp>
    </p:spTree>
    <p:extLst>
      <p:ext uri="{BB962C8B-B14F-4D97-AF65-F5344CB8AC3E}">
        <p14:creationId xmlns:p14="http://schemas.microsoft.com/office/powerpoint/2010/main" val="2865801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CUPRINS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0615" y="2455395"/>
            <a:ext cx="9326655" cy="2528981"/>
          </a:xfrm>
        </p:spPr>
        <p:txBody>
          <a:bodyPr/>
          <a:lstStyle/>
          <a:p>
            <a:r>
              <a:rPr lang="en-US" dirty="0" err="1"/>
              <a:t>Scurt</a:t>
            </a:r>
            <a:r>
              <a:rPr lang="en-US" dirty="0"/>
              <a:t> </a:t>
            </a:r>
            <a:r>
              <a:rPr lang="en-US" dirty="0" err="1"/>
              <a:t>istori</a:t>
            </a:r>
            <a:r>
              <a:rPr lang="ro-RO" dirty="0"/>
              <a:t>c</a:t>
            </a:r>
            <a:r>
              <a:rPr lang="en-US" dirty="0"/>
              <a:t> al </a:t>
            </a:r>
            <a:r>
              <a:rPr lang="en-US" dirty="0" err="1"/>
              <a:t>dezvolt</a:t>
            </a:r>
            <a:r>
              <a:rPr lang="ro-RO" dirty="0"/>
              <a:t>ării MOE</a:t>
            </a:r>
          </a:p>
          <a:p>
            <a:r>
              <a:rPr lang="ro-RO" dirty="0"/>
              <a:t>Definiții. Direcția și principiile dezvoltării ME</a:t>
            </a:r>
          </a:p>
          <a:p>
            <a:r>
              <a:rPr lang="ro-RO" dirty="0"/>
              <a:t>Clasificarea DE</a:t>
            </a:r>
          </a:p>
          <a:p>
            <a:r>
              <a:rPr lang="ro-RO" dirty="0"/>
              <a:t>Noțiuni din fizica corpului solid. Unele clasificări ale solidelor și semiconductorilor</a:t>
            </a:r>
          </a:p>
          <a:p>
            <a:r>
              <a:rPr lang="ro-RO" dirty="0"/>
              <a:t>Elemente de cristalografie și cristalofizică și relațiile cu DMOE</a:t>
            </a:r>
          </a:p>
          <a:p>
            <a:r>
              <a:rPr lang="ro-RO" b="1" dirty="0"/>
              <a:t>Întrebări de recapitulare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47159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762000"/>
          </a:xfrm>
          <a:solidFill>
            <a:schemeClr val="accent1"/>
          </a:solidFill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defRPr/>
            </a:pPr>
            <a:r>
              <a:rPr lang="ro-RO" altLang="en-US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Clasificarea dispozitivelor electronice</a:t>
            </a:r>
            <a:endParaRPr lang="ru-RU" altLang="en-US" sz="24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540" y="838200"/>
            <a:ext cx="11731924" cy="5791200"/>
          </a:xfrm>
          <a:solidFill>
            <a:schemeClr val="bg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ctr" eaLnBrk="1" hangingPunct="1">
              <a:buFontTx/>
              <a:buNone/>
              <a:defRPr/>
            </a:pPr>
            <a:r>
              <a:rPr lang="ro-RO" sz="2400" b="1" u="sng" dirty="0"/>
              <a:t>După principiul acțiunii:</a:t>
            </a:r>
          </a:p>
          <a:p>
            <a:pPr eaLnBrk="1" hangingPunct="1">
              <a:buFontTx/>
              <a:buNone/>
              <a:defRPr/>
            </a:pPr>
            <a:r>
              <a:rPr lang="ro-RO" sz="2400" b="1" u="sng" dirty="0"/>
              <a:t>Active</a:t>
            </a:r>
            <a:r>
              <a:rPr lang="ru-RU" sz="2400" u="sng" dirty="0"/>
              <a:t>:</a:t>
            </a:r>
          </a:p>
          <a:p>
            <a:pPr eaLnBrk="1" hangingPunct="1">
              <a:defRPr/>
            </a:pPr>
            <a:r>
              <a:rPr lang="ro-RO" sz="2800" dirty="0"/>
              <a:t>Semiconductoare (diode, tranzistoare, tiristoare…)</a:t>
            </a:r>
            <a:r>
              <a:rPr lang="ru-RU" sz="2800" dirty="0"/>
              <a:t>;</a:t>
            </a:r>
          </a:p>
          <a:p>
            <a:pPr eaLnBrk="1" hangingPunct="1">
              <a:defRPr/>
            </a:pPr>
            <a:r>
              <a:rPr lang="ro-RO" sz="2800" dirty="0"/>
              <a:t>Cu vid </a:t>
            </a:r>
            <a:r>
              <a:rPr lang="ru-RU" sz="2800" dirty="0"/>
              <a:t>(</a:t>
            </a:r>
            <a:r>
              <a:rPr lang="ro-RO" sz="2800" dirty="0"/>
              <a:t>lămpi electronice, tunuri electronice, magnetroane….</a:t>
            </a:r>
            <a:r>
              <a:rPr lang="ru-RU" sz="2800" dirty="0"/>
              <a:t>);</a:t>
            </a:r>
            <a:endParaRPr lang="en-US" sz="2800" dirty="0"/>
          </a:p>
          <a:p>
            <a:pPr eaLnBrk="1" hangingPunct="1">
              <a:defRPr/>
            </a:pPr>
            <a:r>
              <a:rPr lang="ro-RO" sz="2800" dirty="0"/>
              <a:t>De descărcări electrice</a:t>
            </a:r>
            <a:r>
              <a:rPr lang="ru-RU" sz="2800" dirty="0"/>
              <a:t>;</a:t>
            </a:r>
          </a:p>
          <a:p>
            <a:pPr eaLnBrk="1" hangingPunct="1">
              <a:defRPr/>
            </a:pPr>
            <a:r>
              <a:rPr lang="ro-RO" sz="2800" dirty="0" err="1"/>
              <a:t>Microelelectronice</a:t>
            </a:r>
            <a:r>
              <a:rPr lang="ro-RO" sz="2800" dirty="0"/>
              <a:t>, </a:t>
            </a:r>
            <a:r>
              <a:rPr lang="ro-RO" sz="2800" dirty="0" err="1"/>
              <a:t>nanoelectronice</a:t>
            </a:r>
            <a:r>
              <a:rPr lang="ro-RO" sz="2800" dirty="0"/>
              <a:t> (elemente discrete, circuite integrate…)</a:t>
            </a:r>
            <a:endParaRPr lang="ru-RU" sz="2800" dirty="0"/>
          </a:p>
          <a:p>
            <a:pPr eaLnBrk="1" hangingPunct="1">
              <a:buFontTx/>
              <a:buNone/>
              <a:defRPr/>
            </a:pPr>
            <a:r>
              <a:rPr lang="ru-RU" sz="2800" dirty="0"/>
              <a:t> </a:t>
            </a:r>
            <a:r>
              <a:rPr lang="ro-RO" sz="2800" b="1" dirty="0"/>
              <a:t>Pasive</a:t>
            </a:r>
            <a:r>
              <a:rPr lang="ru-RU" sz="2400" b="1" u="sng" dirty="0"/>
              <a:t>: </a:t>
            </a:r>
            <a:endParaRPr lang="ro-RO" sz="2400" b="1" u="sng" dirty="0"/>
          </a:p>
          <a:p>
            <a:pPr eaLnBrk="1" hangingPunct="1">
              <a:buFontTx/>
              <a:buNone/>
              <a:defRPr/>
            </a:pPr>
            <a:r>
              <a:rPr lang="ro-RO" sz="2400" dirty="0"/>
              <a:t>  Rezistoare, condensatoare, inductanțe, transformatoare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65539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Название 1"/>
          <p:cNvSpPr txBox="1">
            <a:spLocks/>
          </p:cNvSpPr>
          <p:nvPr/>
        </p:nvSpPr>
        <p:spPr>
          <a:xfrm>
            <a:off x="2668588" y="1860551"/>
            <a:ext cx="3213100" cy="3808413"/>
          </a:xfrm>
          <a:prstGeom prst="rect">
            <a:avLst/>
          </a:prstGeom>
        </p:spPr>
        <p:txBody>
          <a:bodyPr lIns="88840" tIns="44420" rIns="88840" bIns="44420" anchor="ctr">
            <a:normAutofit/>
          </a:bodyPr>
          <a:lstStyle>
            <a:lvl1pPr algn="ctr" defTabSz="524637" rtl="0" eaLnBrk="1" latinLnBrk="0" hangingPunct="1">
              <a:spcBef>
                <a:spcPct val="0"/>
              </a:spcBef>
              <a:buNone/>
              <a:defRPr sz="5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base">
              <a:spcAft>
                <a:spcPct val="0"/>
              </a:spcAft>
              <a:defRPr/>
            </a:pPr>
            <a:endParaRPr lang="ru-RU" sz="1016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одержимое 14"/>
          <p:cNvSpPr txBox="1">
            <a:spLocks/>
          </p:cNvSpPr>
          <p:nvPr/>
        </p:nvSpPr>
        <p:spPr>
          <a:xfrm>
            <a:off x="3873500" y="2076451"/>
            <a:ext cx="3352800" cy="4086225"/>
          </a:xfrm>
          <a:prstGeom prst="rect">
            <a:avLst/>
          </a:prstGeom>
        </p:spPr>
        <p:txBody>
          <a:bodyPr lIns="88840" tIns="44420" rIns="88840" bIns="44420">
            <a:normAutofit/>
          </a:bodyPr>
          <a:lstStyle>
            <a:lvl1pPr marL="393478" indent="-393478" algn="l" defTabSz="524637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52535" indent="-327898" algn="l" defTabSz="524637" rtl="0" eaLnBrk="1" latinLnBrk="0" hangingPunct="1">
              <a:spcBef>
                <a:spcPct val="20000"/>
              </a:spcBef>
              <a:buFont typeface="Arial"/>
              <a:buChar char="–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11593" indent="-262319" algn="l" defTabSz="524637" rtl="0" eaLnBrk="1" latinLnBrk="0" hangingPunct="1">
              <a:spcBef>
                <a:spcPct val="20000"/>
              </a:spcBef>
              <a:buFont typeface="Arial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36230" indent="-262319" algn="l" defTabSz="524637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60867" indent="-262319" algn="l" defTabSz="524637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85504" indent="-262319" algn="l" defTabSz="52463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10141" indent="-262319" algn="l" defTabSz="52463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34778" indent="-262319" algn="l" defTabSz="52463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59415" indent="-262319" algn="l" defTabSz="524637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lnSpc>
                <a:spcPct val="90000"/>
              </a:lnSpc>
              <a:spcAft>
                <a:spcPct val="0"/>
              </a:spcAft>
              <a:buNone/>
              <a:defRPr/>
            </a:pPr>
            <a:endParaRPr lang="ru-RU" sz="1185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Нашивка 4"/>
          <p:cNvSpPr/>
          <p:nvPr/>
        </p:nvSpPr>
        <p:spPr>
          <a:xfrm>
            <a:off x="2386164" y="3765029"/>
            <a:ext cx="1203223" cy="1046557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903" tIns="6452" rIns="0" bIns="6452" spcCol="1270" anchor="ctr"/>
          <a:lstStyle/>
          <a:p>
            <a:pPr algn="ctr" defTabSz="45163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endParaRPr lang="ru-RU" sz="1016" b="1" dirty="0">
              <a:solidFill>
                <a:srgbClr val="66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0423" name="Picture 2" descr="C:\Users\Natalya.Malhotra\Documents\Новый брендбук\eNano_blanks\border\eNano_border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676" y="1103314"/>
            <a:ext cx="7299325" cy="6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879813" y="161926"/>
            <a:ext cx="9727093" cy="8763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o-RO" sz="2709" b="1" dirty="0">
                <a:solidFill>
                  <a:schemeClr val="accent1">
                    <a:lumMod val="75000"/>
                  </a:schemeClr>
                </a:solidFill>
              </a:rPr>
              <a:t>De ce anume electronica semiconductoare</a:t>
            </a:r>
            <a:r>
              <a:rPr lang="ru-RU" sz="2709" b="1" dirty="0">
                <a:solidFill>
                  <a:schemeClr val="accent1">
                    <a:lumMod val="75000"/>
                  </a:schemeClr>
                </a:solidFill>
              </a:rPr>
              <a:t> ?</a:t>
            </a:r>
            <a:endParaRPr lang="ru-RU" sz="2709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Объект 2"/>
          <p:cNvSpPr>
            <a:spLocks noGrp="1"/>
          </p:cNvSpPr>
          <p:nvPr>
            <p:ph idx="1"/>
          </p:nvPr>
        </p:nvSpPr>
        <p:spPr>
          <a:xfrm>
            <a:off x="335902" y="1600201"/>
            <a:ext cx="11551298" cy="4562475"/>
          </a:xfrm>
        </p:spPr>
        <p:txBody>
          <a:bodyPr>
            <a:normAutofit fontScale="77500" lnSpcReduction="20000"/>
          </a:bodyPr>
          <a:lstStyle/>
          <a:p>
            <a:pPr marL="514350" indent="-514350" algn="just">
              <a:buFont typeface="Arial" panose="020B0604020202020204" pitchFamily="34" charset="0"/>
              <a:buAutoNum type="arabicParenR"/>
              <a:defRPr/>
            </a:pP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Acțiuni externe </a:t>
            </a:r>
            <a:r>
              <a:rPr lang="ro-RO" sz="3387" cap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fără contact direct </a:t>
            </a: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asupra particulelor cu sarcină </a:t>
            </a:r>
          </a:p>
          <a:p>
            <a:pPr marL="514350" indent="-514350" algn="just">
              <a:buFont typeface="Arial" panose="020B0604020202020204" pitchFamily="34" charset="0"/>
              <a:buAutoNum type="arabicParenR"/>
              <a:defRPr/>
            </a:pPr>
            <a:r>
              <a:rPr lang="ro-RO" sz="3387" cap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Viteza mare </a:t>
            </a: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răspândirii semnalului de dirijare </a:t>
            </a: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defRPr/>
            </a:pP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</a:t>
            </a: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 = 3 × 10</a:t>
            </a:r>
            <a:r>
              <a:rPr lang="ru-RU" sz="3387" cap="none" baseline="3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sec</a:t>
            </a:r>
          </a:p>
          <a:p>
            <a:pPr algn="just">
              <a:defRPr/>
            </a:pP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o-RO" sz="3387" cap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Masa foarte mică a particulelor cu sarcină </a:t>
            </a:r>
            <a:r>
              <a:rPr lang="ro-RO" sz="3387" cap="none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dirigate</a:t>
            </a:r>
            <a:r>
              <a:rPr lang="ro-RO" sz="3387" cap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defRPr/>
            </a:pP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pentru electroni - m</a:t>
            </a:r>
            <a:r>
              <a:rPr lang="en-US" sz="3387" cap="none" baseline="-25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= 9 × 10</a:t>
            </a:r>
            <a:r>
              <a:rPr lang="en-US" sz="3387" cap="none" baseline="3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-28</a:t>
            </a:r>
            <a:r>
              <a:rPr lang="en-US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grame</a:t>
            </a:r>
            <a:endParaRPr lang="ru-RU" sz="3387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o-RO" sz="3387" cap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Valoarea mică a sarcinii electrice </a:t>
            </a: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elementare</a:t>
            </a: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en-US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 </a:t>
            </a:r>
            <a:r>
              <a:rPr lang="en-US" sz="3387" cap="none" baseline="-25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= 1.6 × 10</a:t>
            </a:r>
            <a:r>
              <a:rPr lang="en-US" sz="3387" cap="none" baseline="3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-19</a:t>
            </a:r>
            <a:r>
              <a:rPr lang="en-US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ru-RU" sz="3387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5)</a:t>
            </a: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3387" cap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Energia mică a mișcării termice a sarcinii </a:t>
            </a: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elementare </a:t>
            </a:r>
          </a:p>
          <a:p>
            <a:pPr algn="just">
              <a:defRPr/>
            </a:pP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la</a:t>
            </a: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 = 300</a:t>
            </a:r>
            <a:r>
              <a:rPr lang="ru-RU" sz="3387" cap="none" baseline="3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  1 </a:t>
            </a: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</a:t>
            </a: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= 1.6 × 10</a:t>
            </a:r>
            <a:r>
              <a:rPr lang="ru-RU" sz="3387" cap="none" baseline="3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−19 </a:t>
            </a: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387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o-RO" sz="3387" cap="none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Energia mică necesară de a înregistra un bit de informații </a:t>
            </a:r>
            <a:r>
              <a:rPr lang="ru-RU" sz="3387" cap="none" baseline="-1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RO" sz="3387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defRPr/>
            </a:pP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</a:t>
            </a: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100 × 1 </a:t>
            </a: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eV</a:t>
            </a:r>
            <a:r>
              <a:rPr lang="ru-RU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= 1.6 × 10</a:t>
            </a:r>
            <a:r>
              <a:rPr lang="ru-RU" sz="3387" cap="none" baseline="30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−17 </a:t>
            </a:r>
            <a:r>
              <a:rPr lang="ro-RO" sz="3387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endParaRPr lang="ru-RU" sz="3387" cap="none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52661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551" y="166015"/>
            <a:ext cx="11757803" cy="4980571"/>
          </a:xfrm>
        </p:spPr>
        <p:txBody>
          <a:bodyPr/>
          <a:lstStyle/>
          <a:p>
            <a:pPr marL="0" indent="0" algn="ctr">
              <a:buNone/>
            </a:pPr>
            <a:r>
              <a:rPr lang="en-GB" sz="2800" dirty="0" err="1"/>
              <a:t>Există</a:t>
            </a:r>
            <a:r>
              <a:rPr lang="en-GB" sz="2800" dirty="0"/>
              <a:t> </a:t>
            </a:r>
            <a:r>
              <a:rPr lang="en-GB" sz="2800" dirty="0" err="1"/>
              <a:t>două</a:t>
            </a:r>
            <a:r>
              <a:rPr lang="en-GB" sz="2800" dirty="0"/>
              <a:t> </a:t>
            </a:r>
            <a:r>
              <a:rPr lang="en-GB" sz="2800" dirty="0" err="1"/>
              <a:t>clase</a:t>
            </a:r>
            <a:r>
              <a:rPr lang="en-GB" sz="2800" dirty="0"/>
              <a:t> </a:t>
            </a:r>
            <a:r>
              <a:rPr lang="en-GB" sz="2800" dirty="0" err="1"/>
              <a:t>mari</a:t>
            </a:r>
            <a:r>
              <a:rPr lang="en-GB" sz="2800" dirty="0"/>
              <a:t> de </a:t>
            </a:r>
            <a:r>
              <a:rPr lang="en-GB" sz="2800" dirty="0" err="1"/>
              <a:t>dispozitive</a:t>
            </a:r>
            <a:r>
              <a:rPr lang="en-GB" sz="2800" dirty="0"/>
              <a:t> </a:t>
            </a:r>
            <a:r>
              <a:rPr lang="en-GB" sz="2800" b="1" dirty="0" err="1"/>
              <a:t>optoelectronice</a:t>
            </a:r>
            <a:r>
              <a:rPr lang="en-GB" sz="2800" dirty="0"/>
              <a:t>:</a:t>
            </a:r>
            <a:endParaRPr lang="ro-RO" sz="2800" dirty="0"/>
          </a:p>
          <a:p>
            <a:endParaRPr lang="en-GB" sz="2800" dirty="0"/>
          </a:p>
          <a:p>
            <a:pPr marL="514350" indent="-514350">
              <a:buAutoNum type="alphaLcParenR"/>
            </a:pPr>
            <a:r>
              <a:rPr lang="en-GB" sz="2800" dirty="0"/>
              <a:t>care </a:t>
            </a:r>
            <a:r>
              <a:rPr lang="en-GB" sz="2800" dirty="0" err="1"/>
              <a:t>transformă</a:t>
            </a:r>
            <a:r>
              <a:rPr lang="en-GB" sz="2800" dirty="0"/>
              <a:t> </a:t>
            </a:r>
            <a:r>
              <a:rPr lang="en-GB" sz="2800" dirty="0" err="1"/>
              <a:t>energia</a:t>
            </a:r>
            <a:r>
              <a:rPr lang="en-GB" sz="2800" dirty="0"/>
              <a:t> </a:t>
            </a:r>
            <a:r>
              <a:rPr lang="en-GB" sz="2800" dirty="0" err="1"/>
              <a:t>radiaţiei</a:t>
            </a:r>
            <a:r>
              <a:rPr lang="en-GB" sz="2800" dirty="0"/>
              <a:t> </a:t>
            </a:r>
            <a:r>
              <a:rPr lang="en-GB" sz="2800" dirty="0" err="1"/>
              <a:t>luminoase</a:t>
            </a:r>
            <a:r>
              <a:rPr lang="en-GB" sz="2800" dirty="0"/>
              <a:t> </a:t>
            </a:r>
            <a:r>
              <a:rPr lang="en-GB" sz="2800" dirty="0" err="1"/>
              <a:t>în</a:t>
            </a:r>
            <a:r>
              <a:rPr lang="ro-RO" sz="2800" dirty="0"/>
              <a:t> </a:t>
            </a:r>
            <a:r>
              <a:rPr lang="en-GB" sz="2800" dirty="0" err="1"/>
              <a:t>semnale</a:t>
            </a:r>
            <a:r>
              <a:rPr lang="en-GB" sz="2800" dirty="0"/>
              <a:t> </a:t>
            </a:r>
            <a:r>
              <a:rPr lang="en-GB" sz="2800" dirty="0" err="1"/>
              <a:t>electrice</a:t>
            </a:r>
            <a:r>
              <a:rPr lang="ro-RO" sz="2800" dirty="0"/>
              <a:t> </a:t>
            </a:r>
            <a:r>
              <a:rPr lang="en-GB" sz="2800" dirty="0"/>
              <a:t>- </a:t>
            </a:r>
            <a:r>
              <a:rPr lang="en-GB" sz="2800" dirty="0" err="1"/>
              <a:t>acestea</a:t>
            </a:r>
            <a:r>
              <a:rPr lang="en-GB" sz="2800" dirty="0"/>
              <a:t> au ca </a:t>
            </a:r>
            <a:r>
              <a:rPr lang="en-GB" sz="2800" dirty="0" err="1"/>
              <a:t>scop</a:t>
            </a:r>
            <a:r>
              <a:rPr lang="en-GB" sz="2800" dirty="0"/>
              <a:t> </a:t>
            </a:r>
            <a:endParaRPr lang="ro-RO" sz="2800" dirty="0"/>
          </a:p>
          <a:p>
            <a:r>
              <a:rPr lang="en-GB" sz="2800" dirty="0" err="1"/>
              <a:t>măsurarea</a:t>
            </a:r>
            <a:r>
              <a:rPr lang="en-GB" sz="2800" dirty="0"/>
              <a:t> </a:t>
            </a:r>
            <a:r>
              <a:rPr lang="en-GB" sz="2800" dirty="0" err="1"/>
              <a:t>fluxului</a:t>
            </a:r>
            <a:r>
              <a:rPr lang="en-GB" sz="2800" dirty="0"/>
              <a:t> </a:t>
            </a:r>
            <a:r>
              <a:rPr lang="en-GB" sz="2800" dirty="0" err="1"/>
              <a:t>luminos</a:t>
            </a:r>
            <a:r>
              <a:rPr lang="ro-RO" sz="2800" dirty="0"/>
              <a:t> </a:t>
            </a:r>
            <a:r>
              <a:rPr lang="en-GB" sz="2800" dirty="0" err="1"/>
              <a:t>sau</a:t>
            </a:r>
            <a:r>
              <a:rPr lang="en-GB" sz="2800" dirty="0"/>
              <a:t> </a:t>
            </a:r>
            <a:r>
              <a:rPr lang="en-GB" sz="2800" dirty="0" err="1"/>
              <a:t>transmisia</a:t>
            </a:r>
            <a:r>
              <a:rPr lang="en-GB" sz="2800" dirty="0"/>
              <a:t> de </a:t>
            </a:r>
            <a:r>
              <a:rPr lang="en-GB" sz="2800" dirty="0" err="1"/>
              <a:t>informaţie</a:t>
            </a:r>
            <a:r>
              <a:rPr lang="en-GB" sz="2800" dirty="0"/>
              <a:t>, </a:t>
            </a:r>
            <a:r>
              <a:rPr lang="en-GB" sz="2800" dirty="0" err="1"/>
              <a:t>caz</a:t>
            </a:r>
            <a:r>
              <a:rPr lang="en-GB" sz="2800" dirty="0"/>
              <a:t> </a:t>
            </a:r>
            <a:r>
              <a:rPr lang="en-GB" sz="2800" dirty="0" err="1"/>
              <a:t>în</a:t>
            </a:r>
            <a:r>
              <a:rPr lang="en-GB" sz="2800" dirty="0"/>
              <a:t> care </a:t>
            </a:r>
            <a:r>
              <a:rPr lang="en-GB" sz="2800" dirty="0" err="1"/>
              <a:t>este</a:t>
            </a:r>
            <a:r>
              <a:rPr lang="en-GB" sz="2800" dirty="0"/>
              <a:t> </a:t>
            </a:r>
            <a:r>
              <a:rPr lang="en-GB" sz="2800" dirty="0" err="1"/>
              <a:t>vorba</a:t>
            </a:r>
            <a:r>
              <a:rPr lang="en-GB" sz="2800" dirty="0"/>
              <a:t> de </a:t>
            </a:r>
            <a:r>
              <a:rPr lang="en-GB" sz="2800" dirty="0" err="1"/>
              <a:t>fotodetectoare</a:t>
            </a:r>
            <a:r>
              <a:rPr lang="ro-RO" sz="2800" dirty="0"/>
              <a:t>                  </a:t>
            </a:r>
            <a:r>
              <a:rPr lang="ro-RO" sz="2800" dirty="0">
                <a:solidFill>
                  <a:schemeClr val="accent1"/>
                </a:solidFill>
              </a:rPr>
              <a:t>sau</a:t>
            </a:r>
            <a:endParaRPr lang="en-GB" sz="2800" dirty="0">
              <a:solidFill>
                <a:schemeClr val="accent1"/>
              </a:solidFill>
            </a:endParaRPr>
          </a:p>
          <a:p>
            <a:r>
              <a:rPr lang="en-GB" sz="2800" dirty="0" err="1"/>
              <a:t>conversia</a:t>
            </a:r>
            <a:r>
              <a:rPr lang="en-GB" sz="2800" dirty="0"/>
              <a:t> </a:t>
            </a:r>
            <a:r>
              <a:rPr lang="en-GB" sz="2800" dirty="0" err="1"/>
              <a:t>energiei</a:t>
            </a:r>
            <a:r>
              <a:rPr lang="en-GB" sz="2800" dirty="0"/>
              <a:t> </a:t>
            </a:r>
            <a:r>
              <a:rPr lang="en-GB" sz="2800" dirty="0" err="1"/>
              <a:t>luminoase</a:t>
            </a:r>
            <a:r>
              <a:rPr lang="en-GB" sz="2800" dirty="0"/>
              <a:t> </a:t>
            </a:r>
            <a:r>
              <a:rPr lang="en-GB" sz="2800" dirty="0" err="1"/>
              <a:t>în</a:t>
            </a:r>
            <a:r>
              <a:rPr lang="en-GB" sz="2800" dirty="0"/>
              <a:t> </a:t>
            </a:r>
            <a:r>
              <a:rPr lang="en-GB" sz="2800" dirty="0" err="1"/>
              <a:t>energie</a:t>
            </a:r>
            <a:r>
              <a:rPr lang="en-GB" sz="2800" dirty="0"/>
              <a:t> </a:t>
            </a:r>
            <a:r>
              <a:rPr lang="en-GB" sz="2800" dirty="0" err="1"/>
              <a:t>electrică</a:t>
            </a:r>
            <a:r>
              <a:rPr lang="en-GB" sz="2800" dirty="0"/>
              <a:t>, </a:t>
            </a:r>
            <a:r>
              <a:rPr lang="en-GB" sz="2800" dirty="0" err="1"/>
              <a:t>caz</a:t>
            </a:r>
            <a:r>
              <a:rPr lang="en-GB" sz="2800" dirty="0"/>
              <a:t> </a:t>
            </a:r>
            <a:r>
              <a:rPr lang="en-GB" sz="2800" dirty="0" err="1"/>
              <a:t>în</a:t>
            </a:r>
            <a:r>
              <a:rPr lang="en-GB" sz="2800" dirty="0"/>
              <a:t> care </a:t>
            </a:r>
            <a:r>
              <a:rPr lang="en-GB" sz="2800" dirty="0" err="1"/>
              <a:t>sunt</a:t>
            </a:r>
            <a:r>
              <a:rPr lang="ro-RO" sz="2800" dirty="0"/>
              <a:t> </a:t>
            </a:r>
            <a:r>
              <a:rPr lang="en-GB" sz="2800" dirty="0" err="1"/>
              <a:t>celule</a:t>
            </a:r>
            <a:r>
              <a:rPr lang="en-GB" sz="2800" dirty="0"/>
              <a:t> </a:t>
            </a:r>
            <a:r>
              <a:rPr lang="en-GB" sz="2800" dirty="0" err="1"/>
              <a:t>fotovoltaice</a:t>
            </a:r>
            <a:r>
              <a:rPr lang="en-GB" sz="2800" dirty="0"/>
              <a:t>.</a:t>
            </a:r>
            <a:endParaRPr lang="ro-RO" sz="2800" dirty="0"/>
          </a:p>
          <a:p>
            <a:pPr marL="0" indent="0">
              <a:buNone/>
            </a:pPr>
            <a:r>
              <a:rPr lang="en-GB" sz="2800" dirty="0">
                <a:solidFill>
                  <a:srgbClr val="FF0000"/>
                </a:solidFill>
              </a:rPr>
              <a:t>b) </a:t>
            </a:r>
            <a:r>
              <a:rPr lang="en-GB" sz="2800" dirty="0"/>
              <a:t>care </a:t>
            </a:r>
            <a:r>
              <a:rPr lang="en-GB" sz="2800" dirty="0" err="1"/>
              <a:t>transformă</a:t>
            </a:r>
            <a:r>
              <a:rPr lang="en-GB" sz="2800" dirty="0"/>
              <a:t> </a:t>
            </a:r>
            <a:r>
              <a:rPr lang="en-GB" sz="2800" dirty="0" err="1"/>
              <a:t>energia</a:t>
            </a:r>
            <a:r>
              <a:rPr lang="en-GB" sz="2800" dirty="0"/>
              <a:t> </a:t>
            </a:r>
            <a:r>
              <a:rPr lang="en-GB" sz="2800" dirty="0" err="1"/>
              <a:t>electrică</a:t>
            </a:r>
            <a:r>
              <a:rPr lang="en-GB" sz="2800" dirty="0"/>
              <a:t> </a:t>
            </a:r>
            <a:r>
              <a:rPr lang="en-GB" sz="2800" dirty="0" err="1"/>
              <a:t>în</a:t>
            </a:r>
            <a:r>
              <a:rPr lang="en-GB" sz="2800" dirty="0"/>
              <a:t> </a:t>
            </a:r>
            <a:r>
              <a:rPr lang="en-GB" sz="2800" dirty="0" err="1"/>
              <a:t>energie</a:t>
            </a:r>
            <a:r>
              <a:rPr lang="ro-RO" sz="2800" dirty="0"/>
              <a:t> </a:t>
            </a:r>
            <a:r>
              <a:rPr lang="en-GB" sz="2800" dirty="0" err="1"/>
              <a:t>luminoasă</a:t>
            </a:r>
            <a:r>
              <a:rPr lang="en-GB" sz="2800" dirty="0"/>
              <a:t> – </a:t>
            </a:r>
            <a:r>
              <a:rPr lang="en-GB" sz="2800" dirty="0" err="1"/>
              <a:t>cazul</a:t>
            </a:r>
            <a:r>
              <a:rPr lang="en-GB" sz="2800" dirty="0"/>
              <a:t> </a:t>
            </a:r>
            <a:r>
              <a:rPr lang="en-GB" sz="2800" dirty="0" err="1"/>
              <a:t>diodelor</a:t>
            </a:r>
            <a:r>
              <a:rPr lang="en-GB" sz="2800" dirty="0"/>
              <a:t> </a:t>
            </a:r>
            <a:r>
              <a:rPr lang="en-GB" sz="2800" dirty="0" err="1"/>
              <a:t>electroluminescente</a:t>
            </a:r>
            <a:r>
              <a:rPr lang="en-GB" sz="2800" dirty="0"/>
              <a:t> </a:t>
            </a:r>
            <a:r>
              <a:rPr lang="en-GB" sz="2800" dirty="0" err="1"/>
              <a:t>şi</a:t>
            </a:r>
            <a:r>
              <a:rPr lang="en-GB" sz="2800" dirty="0"/>
              <a:t> al </a:t>
            </a:r>
            <a:r>
              <a:rPr lang="en-GB" sz="2800" dirty="0" err="1"/>
              <a:t>laserilor</a:t>
            </a:r>
            <a:r>
              <a:rPr lang="en-GB" sz="2800" dirty="0"/>
              <a:t> cu</a:t>
            </a:r>
            <a:r>
              <a:rPr lang="ro-RO" sz="2800" dirty="0"/>
              <a:t> </a:t>
            </a:r>
            <a:r>
              <a:rPr lang="en-GB" sz="2800" dirty="0" err="1"/>
              <a:t>joncţiuni</a:t>
            </a:r>
            <a:r>
              <a:rPr lang="en-GB" sz="2800" dirty="0"/>
              <a:t> </a:t>
            </a:r>
            <a:r>
              <a:rPr lang="en-GB" sz="2800" dirty="0" err="1"/>
              <a:t>semiconductoare</a:t>
            </a:r>
            <a:r>
              <a:rPr lang="en-GB" sz="2800" dirty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9058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604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o-RO" altLang="en-US" dirty="0"/>
              <a:t>De la electronica clasică în vid – spre </a:t>
            </a:r>
            <a:r>
              <a:rPr lang="ro-RO" altLang="en-US" dirty="0" err="1"/>
              <a:t>nanoelectronica</a:t>
            </a:r>
            <a:r>
              <a:rPr lang="ro-RO" altLang="en-US" dirty="0"/>
              <a:t> în vid</a:t>
            </a:r>
            <a:endParaRPr lang="en-GB" altLang="en-US" dirty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0" y="1774826"/>
            <a:ext cx="2581275" cy="2833687"/>
          </a:xfrm>
        </p:spPr>
        <p:txBody>
          <a:bodyPr/>
          <a:lstStyle/>
          <a:p>
            <a:pPr eaLnBrk="1" hangingPunct="1"/>
            <a:r>
              <a:rPr lang="ro-RO" altLang="en-US" sz="2100" dirty="0">
                <a:solidFill>
                  <a:srgbClr val="FF0000"/>
                </a:solidFill>
              </a:rPr>
              <a:t>Care mediu este ideal pentru transportul purtătorilor de sarcină ( electronilor de ex.?</a:t>
            </a:r>
            <a:endParaRPr lang="en-GB" altLang="en-US" sz="2100" dirty="0">
              <a:solidFill>
                <a:srgbClr val="FF0000"/>
              </a:solidFill>
            </a:endParaRPr>
          </a:p>
        </p:txBody>
      </p:sp>
      <p:pic>
        <p:nvPicPr>
          <p:cNvPr id="31748" name="Picture 2" descr="http://perst.issp.ras.ru/Control/Inform/perst/2012/12_17/12_17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725" y="1088572"/>
            <a:ext cx="8194766" cy="5497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2792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4303" y="309563"/>
            <a:ext cx="9366421" cy="9604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o-RO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Nanocanal</a:t>
            </a:r>
            <a:r>
              <a:rPr lang="ro-RO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în structură MOS. Lungimea canalului = grosimea stratului de oxid</a:t>
            </a: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9278" y="2198687"/>
            <a:ext cx="11570676" cy="4448297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o-RO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Aceste dispozitive combină prioritățile transportului balistic al electronilor în vid cu nanostructurarea, prețul mic și compatibilitatea cu tehnologia pe Si.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o-RO" sz="1800" dirty="0">
                <a:solidFill>
                  <a:srgbClr val="FF0000"/>
                </a:solidFill>
              </a:rPr>
              <a:t>Cum se asigură vidul în astfel de structuri?                    Nicicum!       </a:t>
            </a:r>
            <a:r>
              <a:rPr lang="ro-RO" sz="1800" dirty="0">
                <a:solidFill>
                  <a:srgbClr val="0070C0"/>
                </a:solidFill>
              </a:rPr>
              <a:t>Canalele sunt cu aer!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o-RO" sz="1800" b="1" dirty="0"/>
              <a:t>Soluția constă în aceea, că lungimea canalului este (150 nm-20 nm) deci comparabilă și chiar mai mică ca parcursul liber în aer a electronilor (100 nm). Astfel electronii în parcursul liber practic nu se disipează (similar comportării lor în vid) 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o-RO" sz="1800" dirty="0" err="1"/>
              <a:t>Rezervoar</a:t>
            </a:r>
            <a:r>
              <a:rPr lang="ro-RO" sz="1800" dirty="0"/>
              <a:t> pentru emiterea de electroni este stratul metalic, iar micșorarea barierei de emisie </a:t>
            </a:r>
            <a:r>
              <a:rPr lang="ro-RO" sz="1800" dirty="0" err="1"/>
              <a:t>Me</a:t>
            </a:r>
            <a:r>
              <a:rPr lang="ro-RO" sz="1800" dirty="0"/>
              <a:t>-Sc se asigură de respingerea </a:t>
            </a:r>
            <a:r>
              <a:rPr lang="ro-RO" sz="1800" dirty="0" err="1"/>
              <a:t>Coulonică</a:t>
            </a:r>
            <a:r>
              <a:rPr lang="ro-RO" sz="1800" dirty="0"/>
              <a:t> dintre electroni </a:t>
            </a:r>
            <a:r>
              <a:rPr lang="ro-RO" sz="1800" dirty="0" err="1"/>
              <a:t>întrun</a:t>
            </a:r>
            <a:r>
              <a:rPr lang="ro-RO" sz="1800" dirty="0"/>
              <a:t> sistem 2D electronic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ro-RO" sz="1800" dirty="0"/>
              <a:t>Aceasta asigură o densitate mare a curentului de emisiei (10</a:t>
            </a:r>
            <a:r>
              <a:rPr lang="ro-RO" sz="1800" baseline="30000" dirty="0"/>
              <a:t>5</a:t>
            </a:r>
            <a:r>
              <a:rPr lang="ro-RO" sz="1800" dirty="0"/>
              <a:t> A/cm2) la tensiuni mici (1 V). Raportul curentului la deschidere și închidere este de 5 10</a:t>
            </a:r>
            <a:r>
              <a:rPr lang="ro-RO" sz="1800" baseline="30000" dirty="0"/>
              <a:t>2 </a:t>
            </a:r>
            <a:r>
              <a:rPr lang="ro-RO" sz="1800" dirty="0"/>
              <a:t>ori (depășește deja curenții în tr-re din </a:t>
            </a:r>
            <a:r>
              <a:rPr lang="ro-RO" sz="1800" dirty="0" err="1"/>
              <a:t>grafen</a:t>
            </a:r>
            <a:r>
              <a:rPr lang="ro-RO" sz="1800" dirty="0"/>
              <a:t>, dar încă cedează celor din Si.)………………….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endParaRPr lang="ro-RO" sz="1350" dirty="0"/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GB" sz="1350" i="1" dirty="0">
                <a:solidFill>
                  <a:srgbClr val="FF0000"/>
                </a:solidFill>
              </a:rPr>
              <a:t>1. </a:t>
            </a:r>
            <a:r>
              <a:rPr lang="en-GB" sz="1350" i="1" dirty="0" err="1">
                <a:solidFill>
                  <a:srgbClr val="FF0000"/>
                </a:solidFill>
              </a:rPr>
              <a:t>Jin</a:t>
            </a:r>
            <a:r>
              <a:rPr lang="en-GB" sz="1350" i="1" dirty="0">
                <a:solidFill>
                  <a:srgbClr val="FF0000"/>
                </a:solidFill>
              </a:rPr>
              <a:t>-Woo Han et al., Appl. Phys. Lett. 100, 213505 (2012).</a:t>
            </a:r>
          </a:p>
          <a:p>
            <a:pPr eaLnBrk="1" fontAlgn="auto" hangingPunct="1">
              <a:spcAft>
                <a:spcPts val="0"/>
              </a:spcAft>
              <a:buFont typeface="Wingdings 3" charset="2"/>
              <a:buChar char=""/>
              <a:defRPr/>
            </a:pPr>
            <a:r>
              <a:rPr lang="en-GB" sz="1350" i="1" dirty="0">
                <a:solidFill>
                  <a:srgbClr val="FF0000"/>
                </a:solidFill>
              </a:rPr>
              <a:t>2. D.S </a:t>
            </a:r>
            <a:r>
              <a:rPr lang="en-GB" sz="1350" i="1" dirty="0" err="1">
                <a:solidFill>
                  <a:srgbClr val="FF0000"/>
                </a:solidFill>
              </a:rPr>
              <a:t>Srisonphan</a:t>
            </a:r>
            <a:r>
              <a:rPr lang="en-GB" sz="1350" i="1" dirty="0">
                <a:solidFill>
                  <a:srgbClr val="FF0000"/>
                </a:solidFill>
              </a:rPr>
              <a:t> et al., Nature Nanotech. 7, 504 (2012).</a:t>
            </a:r>
          </a:p>
        </p:txBody>
      </p:sp>
    </p:spTree>
    <p:extLst>
      <p:ext uri="{BB962C8B-B14F-4D97-AF65-F5344CB8AC3E}">
        <p14:creationId xmlns:p14="http://schemas.microsoft.com/office/powerpoint/2010/main" val="32121731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93776" y="1408175"/>
            <a:ext cx="10972800" cy="1549491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br>
              <a:rPr lang="en-US" altLang="en-US" sz="1400" b="1" dirty="0">
                <a:solidFill>
                  <a:schemeClr val="accent1"/>
                </a:solidFill>
                <a:latin typeface="Arial Black" panose="020B0A04020102020204" pitchFamily="34" charset="0"/>
              </a:rPr>
            </a:br>
            <a:br>
              <a:rPr lang="ro-MD" altLang="en-US" sz="2400" b="1" dirty="0">
                <a:solidFill>
                  <a:schemeClr val="accent1"/>
                </a:solidFill>
                <a:latin typeface="Arial Black" panose="020B0A04020102020204" pitchFamily="34" charset="0"/>
              </a:rPr>
            </a:br>
            <a:r>
              <a:rPr lang="ro-MD" altLang="en-US" sz="2400" dirty="0">
                <a:latin typeface="Arial Black" panose="020B0A04020102020204" pitchFamily="34" charset="0"/>
              </a:rPr>
              <a:t>noțiuni din fizica corpului solid</a:t>
            </a:r>
            <a:br>
              <a:rPr lang="ro-MD" altLang="en-US" sz="2400" dirty="0">
                <a:latin typeface="Arial Black" panose="020B0A04020102020204" pitchFamily="34" charset="0"/>
              </a:rPr>
            </a:br>
            <a:endParaRPr lang="en-US" altLang="en-US" sz="2400" dirty="0">
              <a:latin typeface="Arial Black" panose="020B0A04020102020204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14460" y="4594290"/>
            <a:ext cx="5619750" cy="88900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o-MD" altLang="en-US" dirty="0" err="1">
                <a:solidFill>
                  <a:srgbClr val="898989"/>
                </a:solidFill>
              </a:rPr>
              <a:t>Dr.h</a:t>
            </a:r>
            <a:r>
              <a:rPr lang="ro-MD" altLang="en-US" dirty="0">
                <a:solidFill>
                  <a:srgbClr val="898989"/>
                </a:solidFill>
              </a:rPr>
              <a:t>., </a:t>
            </a:r>
            <a:r>
              <a:rPr lang="en-US" altLang="en-US" dirty="0">
                <a:solidFill>
                  <a:srgbClr val="898989"/>
                </a:solidFill>
              </a:rPr>
              <a:t>Artur </a:t>
            </a:r>
            <a:r>
              <a:rPr lang="en-US" altLang="en-US" dirty="0" err="1">
                <a:solidFill>
                  <a:srgbClr val="898989"/>
                </a:solidFill>
              </a:rPr>
              <a:t>Buzdugan</a:t>
            </a:r>
            <a:endParaRPr lang="en-US" altLang="en-US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020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Imagine similar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532" y="1071156"/>
            <a:ext cx="7567278" cy="282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30828" y="4056543"/>
            <a:ext cx="10614056" cy="2153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defTabSz="685800" rtl="0" eaLnBrk="0" fontAlgn="base" hangingPunct="0">
              <a:lnSpc>
                <a:spcPct val="120000"/>
              </a:lnSpc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685800" rtl="0" eaLnBrk="0" fontAlgn="base" hangingPunct="0">
              <a:lnSpc>
                <a:spcPct val="120000"/>
              </a:lnSpc>
              <a:spcBef>
                <a:spcPts val="5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342900" indent="-342900" defTabSz="914400" eaLnBrk="1" hangingPunct="1">
              <a:lnSpc>
                <a:spcPct val="100000"/>
              </a:lnSpc>
              <a:spcBef>
                <a:spcPct val="20000"/>
              </a:spcBef>
              <a:buClr>
                <a:srgbClr val="3333CC"/>
              </a:buClr>
              <a:buSzPct val="65000"/>
              <a:buFont typeface="Wingdings" panose="05000000000000000000" pitchFamily="2" charset="2"/>
              <a:buChar char="n"/>
              <a:defRPr/>
            </a:pPr>
            <a:r>
              <a:rPr lang="ro-MD" altLang="en-US" sz="2500" dirty="0">
                <a:solidFill>
                  <a:srgbClr val="000000"/>
                </a:solidFill>
                <a:latin typeface="Arial"/>
              </a:rPr>
              <a:t>Sunt 3 categorii de corpuri solide bazate pe proprietăți de conductivitate</a:t>
            </a:r>
            <a:r>
              <a:rPr lang="en-US" altLang="en-US" sz="2500" dirty="0">
                <a:solidFill>
                  <a:srgbClr val="000000"/>
                </a:solidFill>
                <a:latin typeface="Arial"/>
              </a:rPr>
              <a:t> </a:t>
            </a:r>
          </a:p>
          <a:p>
            <a:pPr marL="669925" lvl="1" indent="-325438" defTabSz="914400" eaLnBrk="1" hangingPunct="1">
              <a:lnSpc>
                <a:spcPct val="10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Wingdings" panose="05000000000000000000" pitchFamily="2" charset="2"/>
              <a:buChar char="q"/>
              <a:defRPr/>
            </a:pPr>
            <a:r>
              <a:rPr lang="en-US" altLang="en-US" sz="2400" dirty="0">
                <a:solidFill>
                  <a:srgbClr val="000000"/>
                </a:solidFill>
                <a:latin typeface="Arial"/>
              </a:rPr>
              <a:t>conductor</a:t>
            </a:r>
            <a:r>
              <a:rPr lang="ro-MD" altLang="en-US" sz="2400" dirty="0">
                <a:solidFill>
                  <a:srgbClr val="000000"/>
                </a:solidFill>
                <a:latin typeface="Arial"/>
              </a:rPr>
              <a:t>i</a:t>
            </a:r>
            <a:endParaRPr lang="en-US" altLang="en-US" sz="2400" dirty="0">
              <a:solidFill>
                <a:srgbClr val="000000"/>
              </a:solidFill>
              <a:latin typeface="Arial"/>
            </a:endParaRPr>
          </a:p>
          <a:p>
            <a:pPr marL="669925" lvl="1" indent="-325438" defTabSz="914400" eaLnBrk="1" hangingPunct="1">
              <a:lnSpc>
                <a:spcPct val="10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Wingdings" panose="05000000000000000000" pitchFamily="2" charset="2"/>
              <a:buChar char="q"/>
              <a:defRPr/>
            </a:pPr>
            <a:r>
              <a:rPr lang="en-US" altLang="en-US" sz="2400" dirty="0">
                <a:solidFill>
                  <a:srgbClr val="000000"/>
                </a:solidFill>
                <a:latin typeface="Arial"/>
              </a:rPr>
              <a:t>semiconductor</a:t>
            </a:r>
            <a:r>
              <a:rPr lang="ro-MD" altLang="en-US" sz="2400" dirty="0">
                <a:solidFill>
                  <a:srgbClr val="000000"/>
                </a:solidFill>
                <a:latin typeface="Arial"/>
              </a:rPr>
              <a:t>i</a:t>
            </a:r>
            <a:endParaRPr lang="en-US" altLang="en-US" sz="2400" dirty="0">
              <a:solidFill>
                <a:srgbClr val="000000"/>
              </a:solidFill>
              <a:latin typeface="Arial"/>
            </a:endParaRPr>
          </a:p>
          <a:p>
            <a:pPr marL="669925" lvl="1" indent="-325438" defTabSz="914400" eaLnBrk="1" hangingPunct="1">
              <a:lnSpc>
                <a:spcPct val="100000"/>
              </a:lnSpc>
              <a:spcBef>
                <a:spcPct val="20000"/>
              </a:spcBef>
              <a:buClr>
                <a:srgbClr val="3333CC"/>
              </a:buClr>
              <a:buSzPct val="60000"/>
              <a:buFont typeface="Wingdings" panose="05000000000000000000" pitchFamily="2" charset="2"/>
              <a:buChar char="q"/>
              <a:defRPr/>
            </a:pPr>
            <a:r>
              <a:rPr lang="ro-MD" altLang="en-US" sz="2400" dirty="0">
                <a:solidFill>
                  <a:srgbClr val="000000"/>
                </a:solidFill>
                <a:latin typeface="Arial"/>
              </a:rPr>
              <a:t>dielectrici</a:t>
            </a:r>
            <a:endParaRPr 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943256" y="391694"/>
            <a:ext cx="7772400" cy="96629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br>
              <a:rPr lang="ro-MD" altLang="en-US" sz="1400" dirty="0">
                <a:latin typeface="Arial Black" panose="020B0A04020102020204" pitchFamily="34" charset="0"/>
              </a:rPr>
            </a:br>
            <a:r>
              <a:rPr lang="ro-MD" altLang="en-US" sz="2400" dirty="0">
                <a:latin typeface="Arial Black" panose="020B0A04020102020204" pitchFamily="34" charset="0"/>
              </a:rPr>
              <a:t>noțiuni din fizica corpului solid</a:t>
            </a:r>
            <a:r>
              <a:rPr lang="en-US" altLang="en-US" sz="2400" dirty="0">
                <a:latin typeface="Arial Black" panose="020B0A04020102020204" pitchFamily="34" charset="0"/>
              </a:rPr>
              <a:t>.</a:t>
            </a:r>
            <a:r>
              <a:rPr lang="ro-RO" altLang="en-US" sz="2400" dirty="0">
                <a:latin typeface="Arial Black" panose="020B0A04020102020204" pitchFamily="34" charset="0"/>
              </a:rPr>
              <a:t> Clasificarea</a:t>
            </a:r>
            <a:br>
              <a:rPr lang="ro-MD" altLang="en-US" sz="2400" dirty="0">
                <a:latin typeface="Arial Black" panose="020B0A04020102020204" pitchFamily="34" charset="0"/>
              </a:rPr>
            </a:br>
            <a:br>
              <a:rPr lang="ro-MD" altLang="en-US" sz="2400" dirty="0">
                <a:latin typeface="Arial Black" panose="020B0A04020102020204" pitchFamily="34" charset="0"/>
              </a:rPr>
            </a:br>
            <a:endParaRPr lang="en-US" altLang="en-US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7399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5781" y="0"/>
            <a:ext cx="10568317" cy="6556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Line Callout 1 16"/>
          <p:cNvSpPr/>
          <p:nvPr/>
        </p:nvSpPr>
        <p:spPr bwMode="auto">
          <a:xfrm>
            <a:off x="586070" y="726681"/>
            <a:ext cx="1273190" cy="623269"/>
          </a:xfrm>
          <a:prstGeom prst="borderCallout1">
            <a:avLst>
              <a:gd name="adj1" fmla="val 56422"/>
              <a:gd name="adj2" fmla="val 104264"/>
              <a:gd name="adj3" fmla="val 294442"/>
              <a:gd name="adj4" fmla="val 103878"/>
            </a:avLst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err="1">
                <a:solidFill>
                  <a:srgbClr val="000000"/>
                </a:solidFill>
                <a:latin typeface="Times" pitchFamily="18" charset="0"/>
              </a:rPr>
              <a:t>banda</a:t>
            </a:r>
            <a:r>
              <a:rPr lang="en-US" sz="1000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Times" pitchFamily="18" charset="0"/>
              </a:rPr>
              <a:t>interzisă</a:t>
            </a:r>
            <a:r>
              <a:rPr lang="en-US" sz="1000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Times" pitchFamily="18" charset="0"/>
              </a:rPr>
              <a:t>poate</a:t>
            </a:r>
            <a:r>
              <a:rPr lang="en-US" sz="1000" dirty="0">
                <a:solidFill>
                  <a:srgbClr val="000000"/>
                </a:solidFill>
                <a:latin typeface="Times" pitchFamily="18" charset="0"/>
              </a:rPr>
              <a:t> </a:t>
            </a:r>
            <a:endParaRPr lang="ro-RO" sz="1000" dirty="0">
              <a:solidFill>
                <a:srgbClr val="000000"/>
              </a:solidFill>
              <a:latin typeface="Times" pitchFamily="18" charset="0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>
                <a:solidFill>
                  <a:srgbClr val="000000"/>
                </a:solidFill>
                <a:latin typeface="Times" pitchFamily="18" charset="0"/>
              </a:rPr>
              <a:t>fi </a:t>
            </a:r>
            <a:r>
              <a:rPr lang="en-US" sz="1000" dirty="0" err="1">
                <a:solidFill>
                  <a:srgbClr val="000000"/>
                </a:solidFill>
                <a:latin typeface="Times" pitchFamily="18" charset="0"/>
              </a:rPr>
              <a:t>trecută</a:t>
            </a:r>
            <a:r>
              <a:rPr lang="en-US" sz="1000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Times" pitchFamily="18" charset="0"/>
              </a:rPr>
              <a:t>numai</a:t>
            </a:r>
            <a:r>
              <a:rPr lang="en-US" sz="1000" dirty="0">
                <a:solidFill>
                  <a:srgbClr val="000000"/>
                </a:solidFill>
                <a:latin typeface="Times" pitchFamily="18" charset="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Times" pitchFamily="18" charset="0"/>
              </a:rPr>
              <a:t>în</a:t>
            </a:r>
            <a:r>
              <a:rPr lang="en-US" sz="1000" dirty="0">
                <a:solidFill>
                  <a:srgbClr val="000000"/>
                </a:solidFill>
                <a:latin typeface="Times" pitchFamily="18" charset="0"/>
              </a:rPr>
              <a:t> </a:t>
            </a:r>
            <a:endParaRPr lang="ro-RO" sz="1000" dirty="0">
              <a:solidFill>
                <a:srgbClr val="000000"/>
              </a:solidFill>
              <a:latin typeface="Times" pitchFamily="18" charset="0"/>
            </a:endParaRP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dirty="0" err="1">
                <a:solidFill>
                  <a:srgbClr val="000000"/>
                </a:solidFill>
                <a:latin typeface="Times" pitchFamily="18" charset="0"/>
              </a:rPr>
              <a:t>condiții</a:t>
            </a:r>
            <a:r>
              <a:rPr lang="en-US" sz="1000" dirty="0">
                <a:solidFill>
                  <a:srgbClr val="000000"/>
                </a:solidFill>
                <a:latin typeface="Times" pitchFamily="18" charset="0"/>
              </a:rPr>
              <a:t> de </a:t>
            </a:r>
            <a:r>
              <a:rPr lang="en-US" sz="1000" dirty="0" err="1">
                <a:solidFill>
                  <a:srgbClr val="000000"/>
                </a:solidFill>
                <a:latin typeface="Times" pitchFamily="18" charset="0"/>
              </a:rPr>
              <a:t>străpungere</a:t>
            </a:r>
            <a:endParaRPr lang="sv-SE" sz="800" dirty="0">
              <a:solidFill>
                <a:srgbClr val="000000"/>
              </a:solidFill>
              <a:latin typeface="Times" pitchFamily="1" charset="0"/>
            </a:endParaRPr>
          </a:p>
        </p:txBody>
      </p:sp>
      <p:sp>
        <p:nvSpPr>
          <p:cNvPr id="18" name="Line Callout 1 17"/>
          <p:cNvSpPr/>
          <p:nvPr/>
        </p:nvSpPr>
        <p:spPr bwMode="auto">
          <a:xfrm>
            <a:off x="4022490" y="1349950"/>
            <a:ext cx="1567688" cy="803289"/>
          </a:xfrm>
          <a:prstGeom prst="borderCallout1">
            <a:avLst>
              <a:gd name="adj1" fmla="val 56422"/>
              <a:gd name="adj2" fmla="val 104264"/>
              <a:gd name="adj3" fmla="val 369916"/>
              <a:gd name="adj4" fmla="val 104600"/>
            </a:avLst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RO" sz="1000" dirty="0">
                <a:solidFill>
                  <a:srgbClr val="000000"/>
                </a:solidFill>
                <a:latin typeface="Times" pitchFamily="18" charset="0"/>
              </a:rPr>
              <a:t>Banda interzisă este relativ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RO" sz="1000" dirty="0">
                <a:solidFill>
                  <a:srgbClr val="000000"/>
                </a:solidFill>
                <a:latin typeface="Times" pitchFamily="18" charset="0"/>
              </a:rPr>
              <a:t>mică și poate fi trecută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RO" sz="1000" dirty="0">
                <a:solidFill>
                  <a:srgbClr val="000000"/>
                </a:solidFill>
                <a:latin typeface="Times" pitchFamily="18" charset="0"/>
              </a:rPr>
              <a:t>la absorbția unui foton</a:t>
            </a:r>
            <a:endParaRPr lang="en-US" sz="1000" dirty="0">
              <a:solidFill>
                <a:srgbClr val="000000"/>
              </a:solidFill>
              <a:latin typeface="Times" pitchFamily="18" charset="0"/>
            </a:endParaRPr>
          </a:p>
        </p:txBody>
      </p:sp>
      <p:sp>
        <p:nvSpPr>
          <p:cNvPr id="19" name="Line Callout 1 18"/>
          <p:cNvSpPr/>
          <p:nvPr/>
        </p:nvSpPr>
        <p:spPr bwMode="auto">
          <a:xfrm>
            <a:off x="7753409" y="1349950"/>
            <a:ext cx="1509750" cy="623269"/>
          </a:xfrm>
          <a:prstGeom prst="borderCallout1">
            <a:avLst>
              <a:gd name="adj1" fmla="val 56422"/>
              <a:gd name="adj2" fmla="val -6774"/>
              <a:gd name="adj3" fmla="val 567706"/>
              <a:gd name="adj4" fmla="val -7892"/>
            </a:avLst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RO" sz="1000" dirty="0">
                <a:solidFill>
                  <a:srgbClr val="000000"/>
                </a:solidFill>
                <a:latin typeface="Times" pitchFamily="18" charset="0"/>
              </a:rPr>
              <a:t>Banda de conducție și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RO" sz="1000" dirty="0">
                <a:solidFill>
                  <a:srgbClr val="000000"/>
                </a:solidFill>
                <a:latin typeface="Times" pitchFamily="18" charset="0"/>
              </a:rPr>
              <a:t>banda de valență se suprapun, 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o-RO" sz="1000" dirty="0">
                <a:solidFill>
                  <a:srgbClr val="000000"/>
                </a:solidFill>
                <a:latin typeface="Times" pitchFamily="18" charset="0"/>
              </a:rPr>
              <a:t>deci nu este banda interzisă</a:t>
            </a:r>
            <a:endParaRPr lang="sv-SE" sz="800" dirty="0">
              <a:solidFill>
                <a:srgbClr val="000000"/>
              </a:solidFill>
              <a:latin typeface="Times" pitchFamily="1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88449" y="1349950"/>
            <a:ext cx="2337503" cy="277500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60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051" y="368000"/>
            <a:ext cx="8763000" cy="1049337"/>
          </a:xfrm>
        </p:spPr>
        <p:txBody>
          <a:bodyPr/>
          <a:lstStyle/>
          <a:p>
            <a:pPr algn="ctr">
              <a:defRPr/>
            </a:pPr>
            <a:r>
              <a:rPr lang="ro-MD" dirty="0">
                <a:latin typeface="Algerian" panose="04020705040A02060702" pitchFamily="82" charset="0"/>
                <a:cs typeface="Aharoni" panose="02010803020104030203" pitchFamily="2" charset="-79"/>
              </a:rPr>
              <a:t>Rezistența </a:t>
            </a:r>
            <a:r>
              <a:rPr lang="ro-MD" dirty="0" err="1">
                <a:latin typeface="Algerian" panose="04020705040A02060702" pitchFamily="82" charset="0"/>
                <a:cs typeface="Aharoni" panose="02010803020104030203" pitchFamily="2" charset="-79"/>
              </a:rPr>
              <a:t>vs</a:t>
            </a:r>
            <a:r>
              <a:rPr lang="ro-MD" dirty="0">
                <a:latin typeface="Algerian" panose="04020705040A02060702" pitchFamily="82" charset="0"/>
                <a:cs typeface="Aharoni" panose="02010803020104030203" pitchFamily="2" charset="-79"/>
              </a:rPr>
              <a:t> Temperatura</a:t>
            </a:r>
            <a:endParaRPr lang="en-US" dirty="0">
              <a:latin typeface="Algerian" panose="04020705040A02060702" pitchFamily="82" charset="0"/>
              <a:cs typeface="Aharoni" panose="02010803020104030203" pitchFamily="2" charset="-79"/>
            </a:endParaRPr>
          </a:p>
        </p:txBody>
      </p:sp>
      <p:pic>
        <p:nvPicPr>
          <p:cNvPr id="125956" name="Picture 6" descr="11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00"/>
          <a:stretch>
            <a:fillRect/>
          </a:stretch>
        </p:blipFill>
        <p:spPr bwMode="auto">
          <a:xfrm>
            <a:off x="0" y="993978"/>
            <a:ext cx="8804366" cy="3765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7348" y="993978"/>
            <a:ext cx="3944983" cy="1470064"/>
          </a:xfrm>
          <a:prstGeom prst="rect">
            <a:avLst/>
          </a:prstGeom>
        </p:spPr>
      </p:pic>
      <p:sp>
        <p:nvSpPr>
          <p:cNvPr id="5" name="Text Box 14"/>
          <p:cNvSpPr txBox="1">
            <a:spLocks noChangeArrowheads="1"/>
          </p:cNvSpPr>
          <p:nvPr/>
        </p:nvSpPr>
        <p:spPr bwMode="auto">
          <a:xfrm>
            <a:off x="0" y="5121152"/>
            <a:ext cx="1206321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ro-RO" altLang="en-US" sz="2800" b="1" i="1" dirty="0"/>
              <a:t>Descoperirea dependenței inverse a rezistivității cu temperatura în Ag</a:t>
            </a:r>
            <a:r>
              <a:rPr lang="ro-RO" altLang="en-US" sz="2800" b="1" i="1" baseline="-25000" dirty="0"/>
              <a:t>2</a:t>
            </a:r>
            <a:r>
              <a:rPr lang="ro-RO" altLang="en-US" sz="2800" b="1" i="1" dirty="0"/>
              <a:t>S.   Este prima cercetare a semiconductorilor</a:t>
            </a:r>
            <a:endParaRPr lang="en-US" altLang="en-US" sz="2800" b="1" i="1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588" y="3453156"/>
            <a:ext cx="1277001" cy="13060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430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739685" y="186997"/>
            <a:ext cx="8763000" cy="1049337"/>
          </a:xfrm>
        </p:spPr>
        <p:txBody>
          <a:bodyPr/>
          <a:lstStyle/>
          <a:p>
            <a:pPr eaLnBrk="1" hangingPunct="1"/>
            <a:r>
              <a:rPr lang="en-US" dirty="0" err="1"/>
              <a:t>Sili</a:t>
            </a:r>
            <a:r>
              <a:rPr lang="ro-RO" dirty="0" err="1"/>
              <a:t>ciu</a:t>
            </a:r>
            <a:r>
              <a:rPr lang="ro-RO" dirty="0"/>
              <a:t> și</a:t>
            </a:r>
            <a:r>
              <a:rPr lang="en-US" dirty="0"/>
              <a:t> </a:t>
            </a:r>
            <a:r>
              <a:rPr lang="en-US" dirty="0" err="1"/>
              <a:t>Germaniu</a:t>
            </a:r>
            <a:endParaRPr lang="en-US" dirty="0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611" y="895444"/>
            <a:ext cx="4452389" cy="2592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611" y="3568003"/>
            <a:ext cx="4477348" cy="2432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051"/>
          <p:cNvSpPr>
            <a:spLocks noGrp="1" noChangeArrowheads="1"/>
          </p:cNvSpPr>
          <p:nvPr>
            <p:ph idx="1"/>
          </p:nvPr>
        </p:nvSpPr>
        <p:spPr>
          <a:xfrm>
            <a:off x="5338900" y="2957363"/>
            <a:ext cx="6322966" cy="2441953"/>
          </a:xfrm>
        </p:spPr>
        <p:txBody>
          <a:bodyPr/>
          <a:lstStyle/>
          <a:p>
            <a:r>
              <a:rPr lang="ro-RO" altLang="en-US" sz="2800" dirty="0"/>
              <a:t>Un conductor cu rezistența înaltă?</a:t>
            </a:r>
            <a:endParaRPr lang="en-US" altLang="en-US" sz="2800" dirty="0"/>
          </a:p>
          <a:p>
            <a:r>
              <a:rPr lang="ro-RO" altLang="en-US" sz="2800" dirty="0"/>
              <a:t>Un izolator cu rezistența joasă ?</a:t>
            </a:r>
            <a:endParaRPr lang="en-US" altLang="en-US" sz="2800" dirty="0"/>
          </a:p>
          <a:p>
            <a:r>
              <a:rPr lang="ro-RO" altLang="en-US" sz="2800" dirty="0"/>
              <a:t>sau un corp solid cu rezistența intermediară metalelor și izolatoarelor ?</a:t>
            </a:r>
            <a:endParaRPr lang="en-US" altLang="en-US" sz="2800" dirty="0"/>
          </a:p>
        </p:txBody>
      </p:sp>
      <p:sp>
        <p:nvSpPr>
          <p:cNvPr id="7" name="Rectangle 2050"/>
          <p:cNvSpPr txBox="1">
            <a:spLocks noChangeArrowheads="1"/>
          </p:cNvSpPr>
          <p:nvPr/>
        </p:nvSpPr>
        <p:spPr>
          <a:xfrm>
            <a:off x="6017079" y="2311446"/>
            <a:ext cx="3832315" cy="501423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r>
              <a:rPr lang="ro-RO" altLang="en-US" dirty="0"/>
              <a:t>Semiconductor</a:t>
            </a:r>
            <a:r>
              <a:rPr lang="en-US" altLang="en-U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133773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D038222B-5276-D364-45EC-5FD268230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Bibliografie recomandata</a:t>
            </a:r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8146FFF8-0BB6-E061-90C0-F4B6599A73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https://www.eletrica.ufpr.br/graduacao/e-books/Principles%20Of%20Semiconductor%20Devices.pdf</a:t>
            </a:r>
            <a:endParaRPr lang="ro-RO" dirty="0"/>
          </a:p>
          <a:p>
            <a:r>
              <a:rPr lang="ro-RO" dirty="0" err="1"/>
              <a:t>A.Buzdugan</a:t>
            </a:r>
            <a:r>
              <a:rPr lang="ro-RO" dirty="0"/>
              <a:t>,  </a:t>
            </a:r>
            <a:r>
              <a:rPr lang="ro-RO" dirty="0" err="1"/>
              <a:t>V.Sontea</a:t>
            </a:r>
            <a:r>
              <a:rPr lang="ro-RO" dirty="0"/>
              <a:t>. Dispozitive </a:t>
            </a:r>
            <a:r>
              <a:rPr lang="ro-RO" dirty="0" err="1"/>
              <a:t>microoptoelectronice</a:t>
            </a:r>
            <a:r>
              <a:rPr lang="ro-RO" dirty="0"/>
              <a:t>, </a:t>
            </a:r>
            <a:r>
              <a:rPr lang="ro-RO" dirty="0" err="1"/>
              <a:t>Chisinau</a:t>
            </a:r>
            <a:r>
              <a:rPr lang="ro-RO" dirty="0"/>
              <a:t>, 2020</a:t>
            </a:r>
          </a:p>
          <a:p>
            <a:r>
              <a:rPr lang="ro-RO" dirty="0"/>
              <a:t>Canter V.,  Nicolaescu I., </a:t>
            </a:r>
            <a:r>
              <a:rPr lang="ro-RO" dirty="0" err="1"/>
              <a:t>Tighineanu</a:t>
            </a:r>
            <a:r>
              <a:rPr lang="ro-RO" dirty="0"/>
              <a:t> I. Fizica corpului solid, v. 1, 2, 3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7884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279918" y="914401"/>
            <a:ext cx="11681927" cy="5225142"/>
          </a:xfrm>
        </p:spPr>
        <p:txBody>
          <a:bodyPr/>
          <a:lstStyle/>
          <a:p>
            <a:pPr marL="0" indent="342900" algn="just">
              <a:lnSpc>
                <a:spcPct val="78000"/>
              </a:lnSpc>
              <a:spcBef>
                <a:spcPct val="0"/>
              </a:spcBef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În general, MSC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rezistenţe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neliniare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puternic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influenţată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defectele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existente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structura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cristalină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materialelor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factorii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externi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tensiunea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aplicată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iluminarea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care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supuse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etc.),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timp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conductori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acestea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n-au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practic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nici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influenţă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42900">
              <a:lnSpc>
                <a:spcPts val="50"/>
              </a:lnSpc>
              <a:spcBef>
                <a:spcPct val="0"/>
              </a:spcBef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342900" algn="just">
              <a:lnSpc>
                <a:spcPct val="78000"/>
              </a:lnSpc>
              <a:spcBef>
                <a:spcPct val="0"/>
              </a:spcBef>
            </a:pP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Coeficientul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rezistivităţii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semiconductoarelor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este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negativ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domeniul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interesează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în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tehnică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asemănându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-se din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acest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punct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vedere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izolatorilor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o-RO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78000"/>
              </a:lnSpc>
              <a:spcBef>
                <a:spcPct val="0"/>
              </a:spcBef>
              <a:buNone/>
            </a:pP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77000"/>
              </a:lnSpc>
              <a:spcBef>
                <a:spcPct val="0"/>
              </a:spcBef>
              <a:buNone/>
            </a:pPr>
            <a:r>
              <a:rPr lang="ro-RO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alt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Clasificarea</a:t>
            </a:r>
            <a:r>
              <a:rPr lang="en-US" alt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MS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după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diferite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criterii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o-RO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lnSpc>
                <a:spcPct val="77000"/>
              </a:lnSpc>
              <a:spcBef>
                <a:spcPct val="0"/>
              </a:spcBef>
            </a:pP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chimic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o-RO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lnSpc>
                <a:spcPct val="77000"/>
              </a:lnSpc>
              <a:spcBef>
                <a:spcPct val="0"/>
              </a:spcBef>
            </a:pP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fizic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o-RO" alt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342900" algn="just">
              <a:lnSpc>
                <a:spcPct val="77000"/>
              </a:lnSpc>
              <a:spcBef>
                <a:spcPct val="0"/>
              </a:spcBef>
            </a:pP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funcţional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342900">
              <a:lnSpc>
                <a:spcPts val="50"/>
              </a:lnSpc>
              <a:spcBef>
                <a:spcPct val="0"/>
              </a:spcBef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342900">
              <a:lnSpc>
                <a:spcPct val="100000"/>
              </a:lnSpc>
            </a:pPr>
            <a:endParaRPr lang="en-US" alt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980034" y="263689"/>
            <a:ext cx="8763000" cy="650712"/>
          </a:xfrm>
        </p:spPr>
        <p:txBody>
          <a:bodyPr/>
          <a:lstStyle/>
          <a:p>
            <a:pPr algn="ctr"/>
            <a:r>
              <a:rPr lang="en-US" dirty="0" err="1"/>
              <a:t>Clasificarea</a:t>
            </a:r>
            <a:r>
              <a:rPr lang="en-US" dirty="0"/>
              <a:t> SC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72338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Func</a:t>
            </a:r>
            <a:r>
              <a:rPr lang="ro-RO" dirty="0"/>
              <a:t>ție de nR elementelor chimice, MS:</a:t>
            </a:r>
            <a:endParaRPr lang="en-GB" dirty="0"/>
          </a:p>
        </p:txBody>
      </p:sp>
      <p:sp>
        <p:nvSpPr>
          <p:cNvPr id="5" name="Horizontal Scroll 4"/>
          <p:cNvSpPr/>
          <p:nvPr/>
        </p:nvSpPr>
        <p:spPr>
          <a:xfrm>
            <a:off x="650630" y="2162908"/>
            <a:ext cx="1740877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Elementare, 12 </a:t>
            </a:r>
            <a:endParaRPr lang="en-GB" dirty="0"/>
          </a:p>
        </p:txBody>
      </p:sp>
      <p:sp>
        <p:nvSpPr>
          <p:cNvPr id="9" name="Horizontal Scroll 8"/>
          <p:cNvSpPr/>
          <p:nvPr/>
        </p:nvSpPr>
        <p:spPr>
          <a:xfrm>
            <a:off x="6660173" y="2141494"/>
            <a:ext cx="1987062" cy="103327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Compuse,</a:t>
            </a:r>
          </a:p>
          <a:p>
            <a:pPr algn="ctr"/>
            <a:r>
              <a:rPr lang="ro-RO" dirty="0"/>
              <a:t>câteva sute </a:t>
            </a:r>
            <a:endParaRPr lang="en-GB" dirty="0"/>
          </a:p>
        </p:txBody>
      </p:sp>
      <p:sp>
        <p:nvSpPr>
          <p:cNvPr id="10" name="Flowchart: Terminator 9"/>
          <p:cNvSpPr/>
          <p:nvPr/>
        </p:nvSpPr>
        <p:spPr>
          <a:xfrm>
            <a:off x="272560" y="4343399"/>
            <a:ext cx="2804748" cy="1494693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Gr. III: B</a:t>
            </a:r>
          </a:p>
          <a:p>
            <a:pPr algn="ctr"/>
            <a:r>
              <a:rPr lang="ro-RO" dirty="0"/>
              <a:t> gr. IV:–Si, Ge, C, Sn</a:t>
            </a:r>
          </a:p>
          <a:p>
            <a:pPr algn="ctr"/>
            <a:r>
              <a:rPr lang="ro-RO" dirty="0"/>
              <a:t>Gr. V: P, As, Sb</a:t>
            </a:r>
          </a:p>
          <a:p>
            <a:pPr algn="ctr"/>
            <a:r>
              <a:rPr lang="ro-RO" dirty="0"/>
              <a:t>Gr. VI:  S, Se, Te</a:t>
            </a:r>
          </a:p>
          <a:p>
            <a:pPr algn="ctr"/>
            <a:r>
              <a:rPr lang="ro-RO" dirty="0"/>
              <a:t>Gr. VII: I</a:t>
            </a:r>
            <a:endParaRPr lang="en-GB" dirty="0"/>
          </a:p>
        </p:txBody>
      </p:sp>
      <p:sp>
        <p:nvSpPr>
          <p:cNvPr id="11" name="Down Arrow 10"/>
          <p:cNvSpPr/>
          <p:nvPr/>
        </p:nvSpPr>
        <p:spPr>
          <a:xfrm>
            <a:off x="1190302" y="3280585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lowchart: Terminator 11"/>
          <p:cNvSpPr/>
          <p:nvPr/>
        </p:nvSpPr>
        <p:spPr>
          <a:xfrm>
            <a:off x="3996104" y="3499338"/>
            <a:ext cx="1437541" cy="480762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Binari </a:t>
            </a:r>
            <a:endParaRPr lang="en-GB" dirty="0"/>
          </a:p>
        </p:txBody>
      </p:sp>
      <p:sp>
        <p:nvSpPr>
          <p:cNvPr id="13" name="Flowchart: Terminator 12"/>
          <p:cNvSpPr/>
          <p:nvPr/>
        </p:nvSpPr>
        <p:spPr>
          <a:xfrm>
            <a:off x="6264519" y="3499338"/>
            <a:ext cx="1389185" cy="449110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Ternari </a:t>
            </a:r>
            <a:endParaRPr lang="en-GB" dirty="0"/>
          </a:p>
        </p:txBody>
      </p:sp>
      <p:sp>
        <p:nvSpPr>
          <p:cNvPr id="14" name="Flowchart: Terminator 13"/>
          <p:cNvSpPr/>
          <p:nvPr/>
        </p:nvSpPr>
        <p:spPr>
          <a:xfrm>
            <a:off x="8020051" y="3536617"/>
            <a:ext cx="1318845" cy="422734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Cuaternari </a:t>
            </a:r>
            <a:endParaRPr lang="en-GB" dirty="0"/>
          </a:p>
        </p:txBody>
      </p:sp>
      <p:sp>
        <p:nvSpPr>
          <p:cNvPr id="15" name="Flowchart: Terminator 14"/>
          <p:cNvSpPr/>
          <p:nvPr/>
        </p:nvSpPr>
        <p:spPr>
          <a:xfrm>
            <a:off x="10087707" y="3489139"/>
            <a:ext cx="1641232" cy="459309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Soluții solide</a:t>
            </a:r>
            <a:endParaRPr lang="en-GB" dirty="0"/>
          </a:p>
        </p:txBody>
      </p:sp>
      <p:sp>
        <p:nvSpPr>
          <p:cNvPr id="16" name="Flowchart: Data 15"/>
          <p:cNvSpPr/>
          <p:nvPr/>
        </p:nvSpPr>
        <p:spPr>
          <a:xfrm>
            <a:off x="3004040" y="4562542"/>
            <a:ext cx="2763714" cy="1114810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A3B5, A4B4,</a:t>
            </a:r>
          </a:p>
          <a:p>
            <a:pPr algn="ctr"/>
            <a:r>
              <a:rPr lang="ro-RO" dirty="0"/>
              <a:t>A2B4, A2B5,</a:t>
            </a:r>
          </a:p>
          <a:p>
            <a:pPr algn="ctr"/>
            <a:r>
              <a:rPr lang="ro-RO" dirty="0"/>
              <a:t>A2,B6, A1B5,</a:t>
            </a:r>
          </a:p>
          <a:p>
            <a:pPr algn="ctr"/>
            <a:r>
              <a:rPr lang="ro-RO" dirty="0"/>
              <a:t>A1B6, A3B6…</a:t>
            </a:r>
            <a:endParaRPr lang="en-GB" dirty="0"/>
          </a:p>
        </p:txBody>
      </p:sp>
      <p:sp>
        <p:nvSpPr>
          <p:cNvPr id="17" name="Flowchart: Data 16"/>
          <p:cNvSpPr/>
          <p:nvPr/>
        </p:nvSpPr>
        <p:spPr>
          <a:xfrm>
            <a:off x="5489330" y="4535619"/>
            <a:ext cx="2110156" cy="1281877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A1B3C5,</a:t>
            </a:r>
          </a:p>
          <a:p>
            <a:pPr algn="ctr"/>
            <a:r>
              <a:rPr lang="ro-RO" dirty="0"/>
              <a:t>A2B4C5,</a:t>
            </a:r>
          </a:p>
          <a:p>
            <a:pPr algn="ctr"/>
            <a:r>
              <a:rPr lang="ro-RO" dirty="0"/>
              <a:t>A1B4C6,</a:t>
            </a:r>
          </a:p>
          <a:p>
            <a:pPr algn="ctr"/>
            <a:r>
              <a:rPr lang="ro-RO" dirty="0"/>
              <a:t>A1B2C6….</a:t>
            </a:r>
            <a:endParaRPr lang="en-GB" dirty="0"/>
          </a:p>
        </p:txBody>
      </p:sp>
      <p:sp>
        <p:nvSpPr>
          <p:cNvPr id="19" name="Flowchart: Data 18"/>
          <p:cNvSpPr/>
          <p:nvPr/>
        </p:nvSpPr>
        <p:spPr>
          <a:xfrm>
            <a:off x="7558454" y="4535619"/>
            <a:ext cx="2198077" cy="1256737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A1B4C5D6….</a:t>
            </a:r>
            <a:endParaRPr lang="en-GB" dirty="0"/>
          </a:p>
        </p:txBody>
      </p:sp>
      <p:sp>
        <p:nvSpPr>
          <p:cNvPr id="20" name="Flowchart: Data 19"/>
          <p:cNvSpPr/>
          <p:nvPr/>
        </p:nvSpPr>
        <p:spPr>
          <a:xfrm>
            <a:off x="10081846" y="4570788"/>
            <a:ext cx="1963616" cy="1106564"/>
          </a:xfrm>
          <a:prstGeom prst="flowChartInputOutp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Ge-Si, </a:t>
            </a:r>
            <a:r>
              <a:rPr lang="ro-RO" dirty="0" err="1"/>
              <a:t>InAs-InSb</a:t>
            </a:r>
            <a:endParaRPr lang="ro-RO" dirty="0"/>
          </a:p>
          <a:p>
            <a:pPr algn="ctr"/>
            <a:r>
              <a:rPr lang="ro-RO" dirty="0" err="1"/>
              <a:t>PbSe-PbTe</a:t>
            </a:r>
            <a:r>
              <a:rPr lang="ro-RO" dirty="0"/>
              <a:t> </a:t>
            </a:r>
          </a:p>
          <a:p>
            <a:pPr algn="ctr"/>
            <a:r>
              <a:rPr lang="ro-RO" dirty="0"/>
              <a:t>…..</a:t>
            </a:r>
            <a:endParaRPr lang="en-GB" dirty="0"/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5489330" y="3174766"/>
            <a:ext cx="2164374" cy="314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7558454" y="3196180"/>
            <a:ext cx="95250" cy="265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7653704" y="3215054"/>
            <a:ext cx="877764" cy="2470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7653704" y="3215054"/>
            <a:ext cx="2686050" cy="2470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Down Arrow 30"/>
          <p:cNvSpPr/>
          <p:nvPr/>
        </p:nvSpPr>
        <p:spPr>
          <a:xfrm>
            <a:off x="4473085" y="3838977"/>
            <a:ext cx="310663" cy="710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2" name="Down Arrow 31"/>
          <p:cNvSpPr/>
          <p:nvPr/>
        </p:nvSpPr>
        <p:spPr>
          <a:xfrm>
            <a:off x="6829422" y="3838977"/>
            <a:ext cx="310663" cy="710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1468" y="3838977"/>
            <a:ext cx="331198" cy="66239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0911" y="3975528"/>
            <a:ext cx="310013" cy="62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38386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9908" y="259741"/>
            <a:ext cx="10036420" cy="1049337"/>
          </a:xfrm>
        </p:spPr>
        <p:txBody>
          <a:bodyPr/>
          <a:lstStyle/>
          <a:p>
            <a:r>
              <a:rPr lang="en-GB" dirty="0" err="1"/>
              <a:t>În</a:t>
            </a:r>
            <a:r>
              <a:rPr lang="en-GB" dirty="0"/>
              <a:t> </a:t>
            </a:r>
            <a:r>
              <a:rPr lang="en-GB" dirty="0" err="1"/>
              <a:t>funcţie</a:t>
            </a:r>
            <a:r>
              <a:rPr lang="en-GB" dirty="0"/>
              <a:t> de </a:t>
            </a:r>
            <a:r>
              <a:rPr lang="en-GB" dirty="0" err="1"/>
              <a:t>natura</a:t>
            </a:r>
            <a:r>
              <a:rPr lang="en-GB" dirty="0"/>
              <a:t> </a:t>
            </a:r>
            <a:r>
              <a:rPr lang="en-GB" dirty="0" err="1"/>
              <a:t>legăturii</a:t>
            </a:r>
            <a:r>
              <a:rPr lang="en-GB" dirty="0"/>
              <a:t> </a:t>
            </a:r>
            <a:r>
              <a:rPr lang="en-GB" dirty="0" err="1"/>
              <a:t>interatomice</a:t>
            </a:r>
            <a:r>
              <a:rPr lang="en-GB" dirty="0"/>
              <a:t> </a:t>
            </a:r>
          </a:p>
        </p:txBody>
      </p:sp>
      <p:sp>
        <p:nvSpPr>
          <p:cNvPr id="5" name="Horizontal Scroll 4"/>
          <p:cNvSpPr/>
          <p:nvPr/>
        </p:nvSpPr>
        <p:spPr>
          <a:xfrm>
            <a:off x="1019908" y="2018999"/>
            <a:ext cx="3516922" cy="1470697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Cu legătura covalentă</a:t>
            </a:r>
            <a:endParaRPr lang="en-GB" dirty="0"/>
          </a:p>
        </p:txBody>
      </p:sp>
      <p:sp>
        <p:nvSpPr>
          <p:cNvPr id="8" name="Horizontal Scroll 7"/>
          <p:cNvSpPr/>
          <p:nvPr/>
        </p:nvSpPr>
        <p:spPr>
          <a:xfrm>
            <a:off x="6383214" y="2018999"/>
            <a:ext cx="4079631" cy="131785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Cu legătura hibridă covalent - ionică</a:t>
            </a:r>
            <a:endParaRPr lang="en-GB" dirty="0"/>
          </a:p>
        </p:txBody>
      </p:sp>
      <p:sp>
        <p:nvSpPr>
          <p:cNvPr id="10" name="Up Arrow Callout 9"/>
          <p:cNvSpPr/>
          <p:nvPr/>
        </p:nvSpPr>
        <p:spPr>
          <a:xfrm>
            <a:off x="1019908" y="3437984"/>
            <a:ext cx="3516921" cy="2083585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Direcționată, </a:t>
            </a:r>
          </a:p>
          <a:p>
            <a:pPr algn="ctr"/>
            <a:r>
              <a:rPr lang="ro-RO" dirty="0"/>
              <a:t>Rigiditate și duritate deosebită</a:t>
            </a:r>
          </a:p>
          <a:p>
            <a:pPr algn="ctr"/>
            <a:r>
              <a:rPr lang="ro-RO" dirty="0"/>
              <a:t>(Si, Ge, Se, Te)</a:t>
            </a:r>
            <a:endParaRPr lang="en-GB" dirty="0"/>
          </a:p>
        </p:txBody>
      </p:sp>
      <p:sp>
        <p:nvSpPr>
          <p:cNvPr id="11" name="Up Arrow Callout 10"/>
          <p:cNvSpPr/>
          <p:nvPr/>
        </p:nvSpPr>
        <p:spPr>
          <a:xfrm>
            <a:off x="6383213" y="3489696"/>
            <a:ext cx="4079631" cy="1976067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Grad de </a:t>
            </a:r>
            <a:r>
              <a:rPr lang="ro-RO" dirty="0" err="1"/>
              <a:t>ionicitate</a:t>
            </a:r>
            <a:r>
              <a:rPr lang="ro-RO" dirty="0"/>
              <a:t> divers</a:t>
            </a:r>
          </a:p>
          <a:p>
            <a:pPr algn="ctr"/>
            <a:r>
              <a:rPr lang="ro-RO" dirty="0"/>
              <a:t>(Si -18%, </a:t>
            </a:r>
            <a:r>
              <a:rPr lang="ro-RO" dirty="0" err="1"/>
              <a:t>CdS</a:t>
            </a:r>
            <a:r>
              <a:rPr lang="ro-RO" dirty="0"/>
              <a:t> -69%, </a:t>
            </a:r>
            <a:r>
              <a:rPr lang="ro-RO" dirty="0" err="1"/>
              <a:t>GaAs</a:t>
            </a:r>
            <a:r>
              <a:rPr lang="ro-RO" dirty="0"/>
              <a:t> – 32%)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07249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308" y="312495"/>
            <a:ext cx="10141928" cy="654659"/>
          </a:xfrm>
        </p:spPr>
        <p:txBody>
          <a:bodyPr/>
          <a:lstStyle/>
          <a:p>
            <a:pPr algn="ctr"/>
            <a:r>
              <a:rPr lang="ro-RO" dirty="0"/>
              <a:t>… al (</a:t>
            </a:r>
            <a:r>
              <a:rPr lang="ro-RO" dirty="0" err="1"/>
              <a:t>dez</a:t>
            </a:r>
            <a:r>
              <a:rPr lang="ro-RO" dirty="0"/>
              <a:t>)ordinii cristaline…</a:t>
            </a:r>
            <a:endParaRPr lang="en-GB" dirty="0"/>
          </a:p>
        </p:txBody>
      </p:sp>
      <p:sp>
        <p:nvSpPr>
          <p:cNvPr id="4" name="Flowchart: Manual Operation 3"/>
          <p:cNvSpPr/>
          <p:nvPr/>
        </p:nvSpPr>
        <p:spPr>
          <a:xfrm>
            <a:off x="633046" y="2180492"/>
            <a:ext cx="2180493" cy="1175355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Monoclinică,</a:t>
            </a:r>
          </a:p>
          <a:p>
            <a:pPr algn="ctr"/>
            <a:r>
              <a:rPr lang="ro-RO" dirty="0" err="1"/>
              <a:t>LiAs</a:t>
            </a:r>
            <a:endParaRPr lang="en-GB" dirty="0"/>
          </a:p>
        </p:txBody>
      </p:sp>
      <p:sp>
        <p:nvSpPr>
          <p:cNvPr id="5" name="Flowchart: Manual Operation 4"/>
          <p:cNvSpPr/>
          <p:nvPr/>
        </p:nvSpPr>
        <p:spPr>
          <a:xfrm>
            <a:off x="3253154" y="2180492"/>
            <a:ext cx="2479431" cy="1175355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Ortorombică,</a:t>
            </a:r>
          </a:p>
          <a:p>
            <a:pPr algn="ctr"/>
            <a:r>
              <a:rPr lang="ro-RO" dirty="0"/>
              <a:t>CdAs2, </a:t>
            </a:r>
            <a:r>
              <a:rPr lang="ro-RO" dirty="0" err="1"/>
              <a:t>SnS</a:t>
            </a:r>
            <a:r>
              <a:rPr lang="ro-RO" dirty="0"/>
              <a:t>, </a:t>
            </a:r>
            <a:r>
              <a:rPr lang="ro-RO" dirty="0" err="1"/>
              <a:t>SnSe</a:t>
            </a:r>
            <a:r>
              <a:rPr lang="ro-RO" dirty="0"/>
              <a:t>, Ag2Te</a:t>
            </a:r>
            <a:endParaRPr lang="en-GB" dirty="0"/>
          </a:p>
        </p:txBody>
      </p:sp>
      <p:sp>
        <p:nvSpPr>
          <p:cNvPr id="6" name="Flowchart: Manual Operation 5"/>
          <p:cNvSpPr/>
          <p:nvPr/>
        </p:nvSpPr>
        <p:spPr>
          <a:xfrm>
            <a:off x="6400800" y="2198076"/>
            <a:ext cx="2409092" cy="1280863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Trigonală, Bi2Se, Sb2Te3</a:t>
            </a:r>
            <a:endParaRPr lang="en-GB" dirty="0"/>
          </a:p>
        </p:txBody>
      </p:sp>
      <p:sp>
        <p:nvSpPr>
          <p:cNvPr id="7" name="Flowchart: Manual Operation 6"/>
          <p:cNvSpPr/>
          <p:nvPr/>
        </p:nvSpPr>
        <p:spPr>
          <a:xfrm>
            <a:off x="9478107" y="2198076"/>
            <a:ext cx="2162907" cy="1280863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Hexagonală, </a:t>
            </a:r>
            <a:r>
              <a:rPr lang="ro-RO" dirty="0" err="1"/>
              <a:t>GaSe</a:t>
            </a:r>
            <a:r>
              <a:rPr lang="ro-RO" dirty="0"/>
              <a:t>, </a:t>
            </a:r>
            <a:r>
              <a:rPr lang="ro-RO" dirty="0" err="1"/>
              <a:t>ZnSb</a:t>
            </a:r>
            <a:r>
              <a:rPr lang="ro-RO" dirty="0"/>
              <a:t>, </a:t>
            </a:r>
            <a:r>
              <a:rPr lang="ro-RO" dirty="0" err="1"/>
              <a:t>CdSb</a:t>
            </a:r>
            <a:endParaRPr lang="en-GB" dirty="0"/>
          </a:p>
        </p:txBody>
      </p:sp>
      <p:sp>
        <p:nvSpPr>
          <p:cNvPr id="9" name="Flowchart: Manual Operation 8"/>
          <p:cNvSpPr/>
          <p:nvPr/>
        </p:nvSpPr>
        <p:spPr>
          <a:xfrm>
            <a:off x="1969476" y="4237894"/>
            <a:ext cx="2338755" cy="1316032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Cubică</a:t>
            </a:r>
          </a:p>
          <a:p>
            <a:pPr algn="ctr"/>
            <a:r>
              <a:rPr lang="ro-RO" dirty="0"/>
              <a:t>Si, Ge, </a:t>
            </a:r>
            <a:r>
              <a:rPr lang="ro-RO" dirty="0" err="1"/>
              <a:t>SiC</a:t>
            </a:r>
            <a:r>
              <a:rPr lang="ro-RO" dirty="0"/>
              <a:t>, </a:t>
            </a:r>
            <a:r>
              <a:rPr lang="ro-RO" dirty="0" err="1"/>
              <a:t>GaP</a:t>
            </a:r>
            <a:r>
              <a:rPr lang="ro-RO" dirty="0"/>
              <a:t>, </a:t>
            </a:r>
            <a:r>
              <a:rPr lang="ro-RO" dirty="0" err="1"/>
              <a:t>GaAs</a:t>
            </a:r>
            <a:r>
              <a:rPr lang="ro-RO" dirty="0"/>
              <a:t>, </a:t>
            </a:r>
            <a:r>
              <a:rPr lang="ro-RO" dirty="0" err="1"/>
              <a:t>InSb</a:t>
            </a:r>
            <a:endParaRPr lang="en-GB" dirty="0"/>
          </a:p>
        </p:txBody>
      </p:sp>
      <p:sp>
        <p:nvSpPr>
          <p:cNvPr id="10" name="Flowchart: Manual Operation 9"/>
          <p:cNvSpPr/>
          <p:nvPr/>
        </p:nvSpPr>
        <p:spPr>
          <a:xfrm>
            <a:off x="8088921" y="4158764"/>
            <a:ext cx="2400300" cy="1351198"/>
          </a:xfrm>
          <a:prstGeom prst="flowChartManualOper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Policristalină,</a:t>
            </a:r>
          </a:p>
          <a:p>
            <a:pPr algn="ctr"/>
            <a:r>
              <a:rPr lang="ro-RO" dirty="0"/>
              <a:t>As2Se3, As2S3</a:t>
            </a:r>
            <a:endParaRPr lang="en-GB" dirty="0"/>
          </a:p>
        </p:txBody>
      </p:sp>
      <p:sp>
        <p:nvSpPr>
          <p:cNvPr id="11" name="Double Wave 10"/>
          <p:cNvSpPr/>
          <p:nvPr/>
        </p:nvSpPr>
        <p:spPr>
          <a:xfrm>
            <a:off x="4967653" y="4709861"/>
            <a:ext cx="2461846" cy="1427172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/>
              <a:t>Amorfe /</a:t>
            </a:r>
            <a:r>
              <a:rPr lang="ro-RO" dirty="0" err="1"/>
              <a:t>necristaline</a:t>
            </a:r>
            <a:endParaRPr lang="ro-RO" dirty="0"/>
          </a:p>
          <a:p>
            <a:pPr algn="ctr"/>
            <a:r>
              <a:rPr lang="ro-RO" dirty="0"/>
              <a:t>As2S3, As2Se3…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9071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051" y="347665"/>
            <a:ext cx="8763000" cy="619490"/>
          </a:xfrm>
        </p:spPr>
        <p:txBody>
          <a:bodyPr/>
          <a:lstStyle/>
          <a:p>
            <a:pPr algn="ctr"/>
            <a:r>
              <a:rPr lang="ro-RO" dirty="0"/>
              <a:t>…funcțiilor de utilizare…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562710" y="2268413"/>
            <a:ext cx="262010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conducţie</a:t>
            </a:r>
            <a:r>
              <a:rPr lang="en-GB" dirty="0"/>
              <a:t> </a:t>
            </a:r>
            <a:r>
              <a:rPr lang="en-GB" dirty="0" err="1"/>
              <a:t>comandată</a:t>
            </a:r>
            <a:r>
              <a:rPr lang="en-GB" dirty="0"/>
              <a:t> </a:t>
            </a:r>
            <a:r>
              <a:rPr lang="en-GB" dirty="0" err="1"/>
              <a:t>în</a:t>
            </a:r>
            <a:r>
              <a:rPr lang="en-GB" dirty="0"/>
              <a:t> </a:t>
            </a:r>
            <a:r>
              <a:rPr lang="en-GB" dirty="0" err="1"/>
              <a:t>tensiune</a:t>
            </a:r>
            <a:r>
              <a:rPr lang="en-GB" dirty="0"/>
              <a:t> </a:t>
            </a:r>
            <a:r>
              <a:rPr lang="en-GB" dirty="0" err="1"/>
              <a:t>electrică</a:t>
            </a:r>
            <a:r>
              <a:rPr lang="en-GB" dirty="0"/>
              <a:t> (</a:t>
            </a:r>
            <a:r>
              <a:rPr lang="en-GB" dirty="0" err="1"/>
              <a:t>câmp</a:t>
            </a:r>
            <a:r>
              <a:rPr lang="en-GB" dirty="0"/>
              <a:t> electric);</a:t>
            </a:r>
          </a:p>
          <a:p>
            <a:pPr algn="ctr"/>
            <a:endParaRPr lang="en-GB" dirty="0"/>
          </a:p>
        </p:txBody>
      </p:sp>
      <p:sp>
        <p:nvSpPr>
          <p:cNvPr id="6" name="Rounded Rectangle 5"/>
          <p:cNvSpPr/>
          <p:nvPr/>
        </p:nvSpPr>
        <p:spPr>
          <a:xfrm>
            <a:off x="3640015" y="2941094"/>
            <a:ext cx="223324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conversie</a:t>
            </a:r>
            <a:r>
              <a:rPr lang="en-GB" dirty="0"/>
              <a:t> </a:t>
            </a:r>
            <a:r>
              <a:rPr lang="en-GB" dirty="0" err="1"/>
              <a:t>optoelectronică</a:t>
            </a:r>
            <a:r>
              <a:rPr lang="en-GB" dirty="0"/>
              <a:t>;</a:t>
            </a:r>
          </a:p>
          <a:p>
            <a:pPr algn="ctr"/>
            <a:endParaRPr lang="en-GB" dirty="0"/>
          </a:p>
        </p:txBody>
      </p:sp>
      <p:sp>
        <p:nvSpPr>
          <p:cNvPr id="7" name="Rounded Rectangle 6"/>
          <p:cNvSpPr/>
          <p:nvPr/>
        </p:nvSpPr>
        <p:spPr>
          <a:xfrm>
            <a:off x="4356589" y="4642337"/>
            <a:ext cx="3380641" cy="89681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conversie</a:t>
            </a:r>
            <a:r>
              <a:rPr lang="en-GB" dirty="0"/>
              <a:t> </a:t>
            </a:r>
            <a:r>
              <a:rPr lang="en-GB" dirty="0" err="1"/>
              <a:t>mecanoelectrică</a:t>
            </a:r>
            <a:r>
              <a:rPr lang="en-GB" dirty="0"/>
              <a:t> (</a:t>
            </a:r>
            <a:r>
              <a:rPr lang="en-GB" dirty="0" err="1"/>
              <a:t>efectul</a:t>
            </a:r>
            <a:r>
              <a:rPr lang="en-GB" dirty="0"/>
              <a:t> </a:t>
            </a:r>
            <a:r>
              <a:rPr lang="en-GB" dirty="0" err="1"/>
              <a:t>piezosemiconductor</a:t>
            </a:r>
            <a:r>
              <a:rPr lang="en-GB" dirty="0"/>
              <a:t>). </a:t>
            </a:r>
          </a:p>
          <a:p>
            <a:pPr algn="ctr"/>
            <a:endParaRPr lang="en-GB" dirty="0"/>
          </a:p>
        </p:txBody>
      </p:sp>
      <p:sp>
        <p:nvSpPr>
          <p:cNvPr id="8" name="Rounded Rectangle 7"/>
          <p:cNvSpPr/>
          <p:nvPr/>
        </p:nvSpPr>
        <p:spPr>
          <a:xfrm>
            <a:off x="6471140" y="2127738"/>
            <a:ext cx="214532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conversie</a:t>
            </a:r>
            <a:r>
              <a:rPr lang="en-GB" dirty="0"/>
              <a:t> </a:t>
            </a:r>
            <a:r>
              <a:rPr lang="en-GB" dirty="0" err="1"/>
              <a:t>electrooptică</a:t>
            </a:r>
            <a:r>
              <a:rPr lang="en-GB" dirty="0"/>
              <a:t>;</a:t>
            </a:r>
          </a:p>
          <a:p>
            <a:pPr algn="ctr"/>
            <a:endParaRPr lang="en-GB" dirty="0"/>
          </a:p>
        </p:txBody>
      </p:sp>
      <p:sp>
        <p:nvSpPr>
          <p:cNvPr id="9" name="Rounded Rectangle 8"/>
          <p:cNvSpPr/>
          <p:nvPr/>
        </p:nvSpPr>
        <p:spPr>
          <a:xfrm>
            <a:off x="9495691" y="2725613"/>
            <a:ext cx="2409093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conversie</a:t>
            </a:r>
            <a:r>
              <a:rPr lang="en-GB" dirty="0"/>
              <a:t> </a:t>
            </a:r>
            <a:r>
              <a:rPr lang="en-GB" dirty="0" err="1"/>
              <a:t>termoelectrică</a:t>
            </a:r>
            <a:r>
              <a:rPr lang="en-GB" dirty="0"/>
              <a:t>;</a:t>
            </a:r>
          </a:p>
          <a:p>
            <a:pPr algn="ctr"/>
            <a:endParaRPr lang="en-GB" dirty="0"/>
          </a:p>
        </p:txBody>
      </p:sp>
      <p:sp>
        <p:nvSpPr>
          <p:cNvPr id="10" name="Rounded Rectangle 9"/>
          <p:cNvSpPr/>
          <p:nvPr/>
        </p:nvSpPr>
        <p:spPr>
          <a:xfrm>
            <a:off x="9108829" y="5090744"/>
            <a:ext cx="279595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detecţie</a:t>
            </a:r>
            <a:r>
              <a:rPr lang="en-GB" dirty="0"/>
              <a:t> a </a:t>
            </a:r>
            <a:r>
              <a:rPr lang="en-GB" dirty="0" err="1"/>
              <a:t>radiaţiilor</a:t>
            </a:r>
            <a:r>
              <a:rPr lang="en-GB" dirty="0"/>
              <a:t> </a:t>
            </a:r>
            <a:r>
              <a:rPr lang="en-GB" dirty="0" err="1"/>
              <a:t>nucleare</a:t>
            </a:r>
            <a:r>
              <a:rPr lang="en-GB" dirty="0"/>
              <a:t>;</a:t>
            </a:r>
          </a:p>
          <a:p>
            <a:pPr algn="ctr"/>
            <a:endParaRPr lang="en-GB" dirty="0"/>
          </a:p>
        </p:txBody>
      </p:sp>
      <p:sp>
        <p:nvSpPr>
          <p:cNvPr id="11" name="Rounded Rectangle 10"/>
          <p:cNvSpPr/>
          <p:nvPr/>
        </p:nvSpPr>
        <p:spPr>
          <a:xfrm>
            <a:off x="228600" y="4185137"/>
            <a:ext cx="3411415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/>
              <a:t>conversie</a:t>
            </a:r>
            <a:r>
              <a:rPr lang="en-GB" dirty="0"/>
              <a:t> </a:t>
            </a:r>
            <a:r>
              <a:rPr lang="en-GB" dirty="0" err="1"/>
              <a:t>magnetoelectrică</a:t>
            </a:r>
            <a:r>
              <a:rPr lang="en-GB" dirty="0"/>
              <a:t> (</a:t>
            </a:r>
            <a:r>
              <a:rPr lang="en-GB" dirty="0" err="1"/>
              <a:t>efectul</a:t>
            </a:r>
            <a:r>
              <a:rPr lang="en-GB" dirty="0"/>
              <a:t> Hall </a:t>
            </a:r>
            <a:r>
              <a:rPr lang="en-GB" dirty="0" err="1"/>
              <a:t>şi</a:t>
            </a:r>
            <a:r>
              <a:rPr lang="en-GB" dirty="0"/>
              <a:t> </a:t>
            </a:r>
            <a:r>
              <a:rPr lang="en-GB" dirty="0" err="1"/>
              <a:t>efectul</a:t>
            </a:r>
            <a:r>
              <a:rPr lang="en-GB" dirty="0"/>
              <a:t> </a:t>
            </a:r>
            <a:r>
              <a:rPr lang="en-GB" dirty="0" err="1"/>
              <a:t>magnetorezistiv</a:t>
            </a:r>
            <a:r>
              <a:rPr lang="en-GB" dirty="0"/>
              <a:t>);</a:t>
            </a:r>
          </a:p>
          <a:p>
            <a:pPr algn="ctr"/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1924051" y="4308229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 </a:t>
            </a:r>
          </a:p>
          <a:p>
            <a:r>
              <a:rPr lang="en-GB" dirty="0"/>
              <a:t> </a:t>
            </a:r>
          </a:p>
          <a:p>
            <a:r>
              <a:rPr lang="en-GB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776515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24051" y="189044"/>
            <a:ext cx="8763000" cy="55740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ro-MD" altLang="en-US" dirty="0"/>
              <a:t>Componente Active și pasive</a:t>
            </a:r>
            <a:endParaRPr lang="en-US" altLang="en-US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115410" y="933060"/>
            <a:ext cx="12076590" cy="5467739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ro-MD" altLang="en-US" sz="3200" dirty="0"/>
              <a:t>Materialele SC la confecționarea atât elementelor electronice pasive, cât și active (D, TB, TEC, Tiristoare..)</a:t>
            </a:r>
            <a:r>
              <a:rPr lang="en-US" altLang="en-US" sz="3200" dirty="0"/>
              <a:t>.</a:t>
            </a:r>
            <a:endParaRPr lang="ro-RO" altLang="en-US" sz="3200" dirty="0"/>
          </a:p>
          <a:p>
            <a:pPr eaLnBrk="1" hangingPunct="1">
              <a:lnSpc>
                <a:spcPct val="100000"/>
              </a:lnSpc>
            </a:pPr>
            <a:r>
              <a:rPr lang="ro-MD" altLang="en-US" sz="3200" dirty="0"/>
              <a:t>Prin însăși dependențele conductibilității SC de factori externi SC este un </a:t>
            </a:r>
            <a:r>
              <a:rPr lang="ro-MD" altLang="en-US" sz="3200" dirty="0">
                <a:solidFill>
                  <a:srgbClr val="FF0000"/>
                </a:solidFill>
              </a:rPr>
              <a:t>element rezistiv neliniar.</a:t>
            </a:r>
          </a:p>
          <a:p>
            <a:pPr eaLnBrk="1" hangingPunct="1">
              <a:lnSpc>
                <a:spcPct val="100000"/>
              </a:lnSpc>
            </a:pPr>
            <a:r>
              <a:rPr lang="ro-MD" altLang="en-US" sz="3200" dirty="0"/>
              <a:t>Componentele pasive ca rezistori, capacități și inductanțe:</a:t>
            </a:r>
            <a:endParaRPr lang="en-US" altLang="en-US" sz="3200" dirty="0"/>
          </a:p>
          <a:p>
            <a:pPr lvl="1" eaLnBrk="1" hangingPunct="1">
              <a:lnSpc>
                <a:spcPct val="100000"/>
              </a:lnSpc>
            </a:pPr>
            <a:r>
              <a:rPr lang="en-US" altLang="en-US" sz="3200" b="1" dirty="0"/>
              <a:t>Re</a:t>
            </a:r>
            <a:r>
              <a:rPr lang="ro-RO" altLang="en-US" sz="3200" b="1" dirty="0"/>
              <a:t>z</a:t>
            </a:r>
            <a:r>
              <a:rPr lang="en-US" altLang="en-US" sz="3200" b="1" dirty="0" err="1"/>
              <a:t>istor</a:t>
            </a:r>
            <a:r>
              <a:rPr lang="ro-RO" altLang="en-US" sz="3200" b="1" dirty="0"/>
              <a:t> – o piesă de tip</a:t>
            </a:r>
            <a:r>
              <a:rPr lang="en-US" altLang="en-US" sz="3200" dirty="0"/>
              <a:t> N or</a:t>
            </a:r>
            <a:r>
              <a:rPr lang="ro-RO" altLang="en-US" sz="3200" dirty="0"/>
              <a:t>i</a:t>
            </a:r>
            <a:r>
              <a:rPr lang="en-US" altLang="en-US" sz="3200" dirty="0"/>
              <a:t> P-</a:t>
            </a:r>
            <a:r>
              <a:rPr lang="ro-RO" altLang="en-US" sz="3200" dirty="0"/>
              <a:t> SC dopată cu concentrații necesare pentru anume rezistivitate</a:t>
            </a:r>
            <a:r>
              <a:rPr lang="en-US" altLang="en-US" sz="3200" dirty="0"/>
              <a:t>.</a:t>
            </a:r>
          </a:p>
          <a:p>
            <a:pPr lvl="1" eaLnBrk="1" hangingPunct="1">
              <a:lnSpc>
                <a:spcPct val="100000"/>
              </a:lnSpc>
            </a:pPr>
            <a:r>
              <a:rPr lang="ro-RO" altLang="en-US" sz="3200" b="1" dirty="0"/>
              <a:t>Capacitate</a:t>
            </a:r>
            <a:r>
              <a:rPr lang="ro-RO" altLang="en-US" sz="3200" dirty="0"/>
              <a:t> – 2 plăci din SC cu conductivitate foarte înaltă separate de un SC cu puritate înaltă sau alt izolator ca ex. Si</a:t>
            </a:r>
            <a:r>
              <a:rPr lang="en-US" altLang="en-US" sz="3200" dirty="0"/>
              <a:t>O</a:t>
            </a:r>
            <a:r>
              <a:rPr lang="en-US" altLang="en-US" sz="3200" baseline="-25000" dirty="0"/>
              <a:t>2</a:t>
            </a:r>
            <a:r>
              <a:rPr lang="en-US" altLang="en-US" sz="3200" dirty="0"/>
              <a:t>).</a:t>
            </a:r>
          </a:p>
          <a:p>
            <a:pPr lvl="1" eaLnBrk="1" hangingPunct="1">
              <a:lnSpc>
                <a:spcPct val="100000"/>
              </a:lnSpc>
            </a:pPr>
            <a:r>
              <a:rPr lang="ro-RO" altLang="en-US" sz="3200" b="1" dirty="0"/>
              <a:t>Inductanță</a:t>
            </a:r>
            <a:r>
              <a:rPr lang="en-US" altLang="en-US" sz="3200" dirty="0"/>
              <a:t> </a:t>
            </a:r>
            <a:r>
              <a:rPr lang="ro-RO" altLang="en-US" sz="3200" dirty="0"/>
              <a:t>– din spirală din SC cu conductivitate foarte înaltă</a:t>
            </a:r>
            <a:r>
              <a:rPr lang="en-US" alt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7473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/>
          <p:cNvSpPr>
            <a:spLocks noGrp="1" noChangeArrowheads="1"/>
          </p:cNvSpPr>
          <p:nvPr>
            <p:ph type="title"/>
          </p:nvPr>
        </p:nvSpPr>
        <p:spPr>
          <a:xfrm>
            <a:off x="335380" y="432648"/>
            <a:ext cx="1188620" cy="567151"/>
          </a:xfrm>
        </p:spPr>
        <p:txBody>
          <a:bodyPr/>
          <a:lstStyle/>
          <a:p>
            <a:pPr eaLnBrk="1" hangingPunct="1"/>
            <a:r>
              <a:rPr lang="en-US" altLang="en-US" b="1" dirty="0"/>
              <a:t>1873</a:t>
            </a:r>
          </a:p>
        </p:txBody>
      </p:sp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660" y="0"/>
            <a:ext cx="238125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45" y="1508877"/>
            <a:ext cx="1928115" cy="2428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9" name="Text Box 9"/>
          <p:cNvSpPr txBox="1">
            <a:spLocks noChangeArrowheads="1"/>
          </p:cNvSpPr>
          <p:nvPr/>
        </p:nvSpPr>
        <p:spPr bwMode="auto">
          <a:xfrm>
            <a:off x="110707" y="3936960"/>
            <a:ext cx="2438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/>
              <a:t>William Smith</a:t>
            </a:r>
          </a:p>
        </p:txBody>
      </p:sp>
      <p:sp>
        <p:nvSpPr>
          <p:cNvPr id="46090" name="Text Box 10"/>
          <p:cNvSpPr txBox="1">
            <a:spLocks noChangeArrowheads="1"/>
          </p:cNvSpPr>
          <p:nvPr/>
        </p:nvSpPr>
        <p:spPr bwMode="auto">
          <a:xfrm>
            <a:off x="394424" y="4687338"/>
            <a:ext cx="430936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o-RO" altLang="en-US" sz="2000" b="1" i="1" dirty="0"/>
              <a:t>Descoperă fotoconductivitatea Se  și a inventat fotometru pe </a:t>
            </a:r>
            <a:r>
              <a:rPr lang="ro-RO" altLang="en-US" sz="2000" b="1" i="1" dirty="0" err="1"/>
              <a:t>selen</a:t>
            </a:r>
            <a:endParaRPr lang="en-US" altLang="en-US" sz="2000" b="1" i="1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883" y="1553779"/>
            <a:ext cx="2787916" cy="210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5115102" y="1828360"/>
            <a:ext cx="1293602" cy="5322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kern="1200" cap="all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ill Sans MT" panose="020B0502020104020203" pitchFamily="34" charset="0"/>
              </a:defRPr>
            </a:lvl9pPr>
          </a:lstStyle>
          <a:p>
            <a:pPr eaLnBrk="1" hangingPunct="1"/>
            <a:r>
              <a:rPr lang="en-US" altLang="en-US" b="1" dirty="0"/>
              <a:t>1874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6745042" y="3759993"/>
            <a:ext cx="2057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/>
              <a:t>Ferdinand Braun</a:t>
            </a: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125323" y="4947718"/>
            <a:ext cx="706667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30000"/>
              </a:spcBef>
              <a:buFontTx/>
              <a:buNone/>
            </a:pPr>
            <a:r>
              <a:rPr lang="ro-RO" altLang="en-US" sz="2000" b="1" i="1" dirty="0"/>
              <a:t>Primul dispozitiv semiconductor redresor pe PbS</a:t>
            </a:r>
            <a:endParaRPr lang="en-US" altLang="en-US" sz="2000" dirty="0"/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6866" y="1553779"/>
            <a:ext cx="2670158" cy="2101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9027889" y="3624279"/>
            <a:ext cx="275262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 i="1" dirty="0"/>
              <a:t>Radio</a:t>
            </a:r>
            <a:r>
              <a:rPr lang="ro-RO" altLang="en-US" sz="2000" b="1" i="1" dirty="0"/>
              <a:t>receptoarele necesită un redresor pentru detectarea semnalului </a:t>
            </a:r>
            <a:endParaRPr lang="en-US" altLang="en-US" sz="2000" b="1" i="1" dirty="0"/>
          </a:p>
        </p:txBody>
      </p:sp>
    </p:spTree>
    <p:extLst>
      <p:ext uri="{BB962C8B-B14F-4D97-AF65-F5344CB8AC3E}">
        <p14:creationId xmlns:p14="http://schemas.microsoft.com/office/powerpoint/2010/main" val="78623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6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6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60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60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Elemente</a:t>
            </a:r>
            <a:r>
              <a:rPr lang="en-US" dirty="0"/>
              <a:t> de </a:t>
            </a:r>
            <a:r>
              <a:rPr lang="ro-RO" dirty="0"/>
              <a:t>cristalografie și </a:t>
            </a:r>
            <a:r>
              <a:rPr lang="en-US" dirty="0" err="1"/>
              <a:t>cristalofizic</a:t>
            </a:r>
            <a:r>
              <a:rPr lang="ro-RO" dirty="0"/>
              <a:t>ă</a:t>
            </a:r>
          </a:p>
        </p:txBody>
      </p:sp>
    </p:spTree>
    <p:extLst>
      <p:ext uri="{BB962C8B-B14F-4D97-AF65-F5344CB8AC3E}">
        <p14:creationId xmlns:p14="http://schemas.microsoft.com/office/powerpoint/2010/main" val="14752993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Celula elementară și rețeaua cristalină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16125"/>
            <a:ext cx="8695426" cy="2366094"/>
          </a:xfrm>
        </p:spPr>
        <p:txBody>
          <a:bodyPr/>
          <a:lstStyle/>
          <a:p>
            <a:r>
              <a:rPr lang="en-GB" dirty="0" err="1"/>
              <a:t>Celula</a:t>
            </a:r>
            <a:r>
              <a:rPr lang="en-GB" dirty="0"/>
              <a:t> </a:t>
            </a:r>
            <a:r>
              <a:rPr lang="en-GB" dirty="0" err="1"/>
              <a:t>cristalina</a:t>
            </a:r>
            <a:r>
              <a:rPr lang="en-GB" dirty="0"/>
              <a:t>: </a:t>
            </a:r>
            <a:r>
              <a:rPr lang="en-GB" dirty="0" err="1"/>
              <a:t>unitatea</a:t>
            </a:r>
            <a:r>
              <a:rPr lang="en-GB" dirty="0"/>
              <a:t> </a:t>
            </a:r>
            <a:r>
              <a:rPr lang="en-GB" dirty="0" err="1"/>
              <a:t>structurala</a:t>
            </a:r>
            <a:r>
              <a:rPr lang="ro-RO" dirty="0"/>
              <a:t> </a:t>
            </a:r>
            <a:r>
              <a:rPr lang="en-GB" dirty="0"/>
              <a:t>care </a:t>
            </a:r>
            <a:r>
              <a:rPr lang="en-GB" dirty="0" err="1"/>
              <a:t>pastreaza</a:t>
            </a:r>
            <a:r>
              <a:rPr lang="en-GB" dirty="0"/>
              <a:t> </a:t>
            </a:r>
            <a:r>
              <a:rPr lang="en-GB" dirty="0" err="1"/>
              <a:t>caracteristicile</a:t>
            </a:r>
            <a:r>
              <a:rPr lang="ro-RO" dirty="0"/>
              <a:t> </a:t>
            </a:r>
            <a:r>
              <a:rPr lang="en-GB" dirty="0" err="1"/>
              <a:t>cristalului</a:t>
            </a:r>
            <a:r>
              <a:rPr lang="en-GB" dirty="0"/>
              <a:t> 3D. </a:t>
            </a:r>
            <a:endParaRPr lang="ro-RO" dirty="0"/>
          </a:p>
          <a:p>
            <a:r>
              <a:rPr lang="en-GB" dirty="0" err="1"/>
              <a:t>Prin</a:t>
            </a:r>
            <a:r>
              <a:rPr lang="en-GB" dirty="0"/>
              <a:t> </a:t>
            </a:r>
            <a:r>
              <a:rPr lang="en-GB" dirty="0" err="1"/>
              <a:t>repetare</a:t>
            </a:r>
            <a:r>
              <a:rPr lang="en-GB" dirty="0"/>
              <a:t> </a:t>
            </a:r>
            <a:r>
              <a:rPr lang="en-GB" dirty="0" err="1"/>
              <a:t>pe</a:t>
            </a:r>
            <a:r>
              <a:rPr lang="en-GB" dirty="0"/>
              <a:t> </a:t>
            </a:r>
            <a:r>
              <a:rPr lang="en-GB" dirty="0" err="1"/>
              <a:t>cele</a:t>
            </a:r>
            <a:r>
              <a:rPr lang="en-GB" dirty="0"/>
              <a:t> 3</a:t>
            </a:r>
            <a:r>
              <a:rPr lang="ro-RO" dirty="0"/>
              <a:t> </a:t>
            </a:r>
            <a:r>
              <a:rPr lang="en-GB" dirty="0"/>
              <a:t>axe se </a:t>
            </a:r>
            <a:r>
              <a:rPr lang="en-GB" dirty="0" err="1"/>
              <a:t>genereaza</a:t>
            </a:r>
            <a:r>
              <a:rPr lang="en-GB" dirty="0"/>
              <a:t> </a:t>
            </a:r>
            <a:r>
              <a:rPr lang="en-GB" dirty="0" err="1"/>
              <a:t>cristalul</a:t>
            </a:r>
            <a:r>
              <a:rPr lang="en-GB" dirty="0"/>
              <a:t>.</a:t>
            </a:r>
          </a:p>
          <a:p>
            <a:r>
              <a:rPr lang="en-GB" dirty="0" err="1"/>
              <a:t>Celula</a:t>
            </a:r>
            <a:r>
              <a:rPr lang="en-GB" dirty="0"/>
              <a:t> </a:t>
            </a:r>
            <a:r>
              <a:rPr lang="en-GB" dirty="0" err="1"/>
              <a:t>elementara</a:t>
            </a:r>
            <a:r>
              <a:rPr lang="en-GB" dirty="0"/>
              <a:t>: </a:t>
            </a:r>
            <a:r>
              <a:rPr lang="en-GB" dirty="0" err="1"/>
              <a:t>cea</a:t>
            </a:r>
            <a:r>
              <a:rPr lang="en-GB" dirty="0"/>
              <a:t> </a:t>
            </a:r>
            <a:r>
              <a:rPr lang="en-GB" dirty="0" err="1"/>
              <a:t>mai</a:t>
            </a:r>
            <a:r>
              <a:rPr lang="en-GB" dirty="0"/>
              <a:t> mica</a:t>
            </a:r>
            <a:r>
              <a:rPr lang="ro-RO" dirty="0"/>
              <a:t> </a:t>
            </a:r>
            <a:r>
              <a:rPr lang="en-GB" dirty="0" err="1"/>
              <a:t>formatiune</a:t>
            </a:r>
            <a:r>
              <a:rPr lang="en-GB" dirty="0"/>
              <a:t> 3D de </a:t>
            </a:r>
            <a:r>
              <a:rPr lang="en-GB" dirty="0" err="1"/>
              <a:t>atomi</a:t>
            </a:r>
            <a:r>
              <a:rPr lang="en-GB" dirty="0"/>
              <a:t> care </a:t>
            </a:r>
            <a:r>
              <a:rPr lang="en-GB" dirty="0" err="1"/>
              <a:t>prin</a:t>
            </a:r>
            <a:r>
              <a:rPr lang="ro-RO" dirty="0"/>
              <a:t> </a:t>
            </a:r>
            <a:r>
              <a:rPr lang="en-GB" dirty="0" err="1"/>
              <a:t>repetare</a:t>
            </a:r>
            <a:r>
              <a:rPr lang="en-GB" dirty="0"/>
              <a:t> </a:t>
            </a:r>
            <a:r>
              <a:rPr lang="en-GB" dirty="0" err="1"/>
              <a:t>genereaza</a:t>
            </a:r>
            <a:r>
              <a:rPr lang="en-GB" dirty="0"/>
              <a:t> </a:t>
            </a:r>
            <a:r>
              <a:rPr lang="en-GB" dirty="0" err="1"/>
              <a:t>reteaua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ro-RO" dirty="0"/>
              <a:t>  </a:t>
            </a:r>
            <a:r>
              <a:rPr lang="en-GB" dirty="0"/>
              <a:t>(</a:t>
            </a:r>
            <a:r>
              <a:rPr lang="en-GB" dirty="0" err="1"/>
              <a:t>diferente</a:t>
            </a:r>
            <a:r>
              <a:rPr lang="en-GB" dirty="0"/>
              <a:t> la </a:t>
            </a:r>
            <a:r>
              <a:rPr lang="en-GB" dirty="0" err="1"/>
              <a:t>sistemul</a:t>
            </a:r>
            <a:r>
              <a:rPr lang="en-GB" dirty="0"/>
              <a:t> hexagonal)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7188" y="3363699"/>
            <a:ext cx="3687047" cy="341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52707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415" y="149430"/>
            <a:ext cx="10940322" cy="67085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35345" y="1260259"/>
            <a:ext cx="22462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b="1" dirty="0">
                <a:solidFill>
                  <a:srgbClr val="FF0000"/>
                </a:solidFill>
              </a:rPr>
              <a:t>(rețelele BRAVAIS</a:t>
            </a:r>
            <a:r>
              <a:rPr lang="ro-RO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5722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56357" y="275227"/>
            <a:ext cx="9911988" cy="1049337"/>
          </a:xfrm>
        </p:spPr>
        <p:txBody>
          <a:bodyPr/>
          <a:lstStyle/>
          <a:p>
            <a:r>
              <a:rPr lang="ro-RO" dirty="0"/>
              <a:t>Prin istorie:    DISPOZITIVE ElectronicE cu  vid ...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640" y="871809"/>
            <a:ext cx="3305175" cy="2314575"/>
          </a:xfrm>
          <a:prstGeom prst="rect">
            <a:avLst/>
          </a:prstGeom>
        </p:spPr>
      </p:pic>
      <p:sp>
        <p:nvSpPr>
          <p:cNvPr id="5" name="AutoShape 2" descr="vacuum diod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1226" y="871809"/>
            <a:ext cx="4259669" cy="23234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1225" y="3380776"/>
            <a:ext cx="4259669" cy="23234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575" y="3380776"/>
            <a:ext cx="3305175" cy="1983105"/>
          </a:xfrm>
          <a:prstGeom prst="rect">
            <a:avLst/>
          </a:prstGeom>
        </p:spPr>
      </p:pic>
      <p:sp>
        <p:nvSpPr>
          <p:cNvPr id="11" name="object 5"/>
          <p:cNvSpPr txBox="1"/>
          <p:nvPr/>
        </p:nvSpPr>
        <p:spPr>
          <a:xfrm>
            <a:off x="8089780" y="2029096"/>
            <a:ext cx="1872825" cy="3599800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322743" indent="-311216">
              <a:spcBef>
                <a:spcPts val="91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lang="ro-RO" sz="1600" dirty="0">
                <a:latin typeface="Arial"/>
                <a:cs typeface="Arial"/>
              </a:rPr>
              <a:t>Redresoare</a:t>
            </a:r>
          </a:p>
          <a:p>
            <a:pPr marL="322743" indent="-311216">
              <a:spcBef>
                <a:spcPts val="91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lang="ro-RO" sz="1600" dirty="0">
                <a:latin typeface="Arial"/>
                <a:cs typeface="Arial"/>
              </a:rPr>
              <a:t>Detectoare</a:t>
            </a:r>
          </a:p>
          <a:p>
            <a:pPr marL="322743" indent="-311216">
              <a:spcBef>
                <a:spcPts val="91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lang="ro-RO" sz="1600" dirty="0">
                <a:latin typeface="Arial"/>
                <a:cs typeface="Arial"/>
              </a:rPr>
              <a:t>Zener</a:t>
            </a:r>
          </a:p>
          <a:p>
            <a:pPr marL="322743" indent="-311216">
              <a:spcBef>
                <a:spcPts val="91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lang="ro-RO" sz="1600" dirty="0">
                <a:latin typeface="Arial"/>
                <a:cs typeface="Arial"/>
              </a:rPr>
              <a:t>Varactori</a:t>
            </a:r>
          </a:p>
          <a:p>
            <a:pPr marL="322743" indent="-311216">
              <a:spcBef>
                <a:spcPts val="91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lang="ro-RO" sz="1600" dirty="0">
                <a:latin typeface="Arial"/>
                <a:cs typeface="Arial"/>
              </a:rPr>
              <a:t>Schottky</a:t>
            </a:r>
          </a:p>
          <a:p>
            <a:pPr marL="11527">
              <a:spcBef>
                <a:spcPts val="91"/>
              </a:spcBef>
              <a:buClr>
                <a:srgbClr val="0070BC"/>
              </a:buClr>
              <a:tabLst>
                <a:tab pos="322166" algn="l"/>
                <a:tab pos="322743" algn="l"/>
              </a:tabLst>
            </a:pPr>
            <a:r>
              <a:rPr lang="ro-RO" sz="1600" dirty="0">
                <a:latin typeface="Arial"/>
                <a:cs typeface="Arial"/>
              </a:rPr>
              <a:t>              Clasificare</a:t>
            </a:r>
          </a:p>
          <a:p>
            <a:pPr marL="322743" indent="-311216">
              <a:spcBef>
                <a:spcPts val="91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lang="ro-RO" sz="1600" dirty="0">
                <a:latin typeface="Arial"/>
                <a:cs typeface="Arial"/>
              </a:rPr>
              <a:t>Frecvență</a:t>
            </a:r>
          </a:p>
          <a:p>
            <a:pPr marL="322743" indent="-311216">
              <a:spcBef>
                <a:spcPts val="91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lang="ro-RO" sz="1600" dirty="0">
                <a:latin typeface="Arial"/>
                <a:cs typeface="Arial"/>
              </a:rPr>
              <a:t>Putere</a:t>
            </a:r>
          </a:p>
          <a:p>
            <a:pPr marL="322743" indent="-311216">
              <a:spcBef>
                <a:spcPts val="91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lang="ro-RO" sz="1600" dirty="0">
                <a:latin typeface="Arial"/>
                <a:cs typeface="Arial"/>
              </a:rPr>
              <a:t>Tipul catodului</a:t>
            </a:r>
          </a:p>
          <a:p>
            <a:pPr marL="322743" indent="-311216">
              <a:spcBef>
                <a:spcPts val="91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lang="ro-RO" sz="1600" dirty="0">
                <a:latin typeface="Arial"/>
                <a:cs typeface="Arial"/>
              </a:rPr>
              <a:t>Aplicații</a:t>
            </a:r>
          </a:p>
          <a:p>
            <a:pPr marL="322743" indent="-311216">
              <a:spcBef>
                <a:spcPts val="91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lang="ro-RO" sz="1600" dirty="0">
                <a:latin typeface="Arial"/>
                <a:cs typeface="Arial"/>
              </a:rPr>
              <a:t>Parametri specializați</a:t>
            </a:r>
          </a:p>
          <a:p>
            <a:pPr marL="322743" indent="-311216">
              <a:spcBef>
                <a:spcPts val="91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lang="ro-RO" sz="1600" dirty="0">
                <a:latin typeface="Arial"/>
                <a:cs typeface="Arial"/>
              </a:rPr>
              <a:t>Funcții specializați</a:t>
            </a:r>
            <a:endParaRPr sz="1600" dirty="0">
              <a:latin typeface="Arial"/>
              <a:cs typeface="Arial"/>
            </a:endParaRPr>
          </a:p>
        </p:txBody>
      </p:sp>
      <p:pic>
        <p:nvPicPr>
          <p:cNvPr id="1028" name="Picture 4" descr="Twin-tube or Multi-unit Vacuum tube symbol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1194" y="1028564"/>
            <a:ext cx="2019300" cy="368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54889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ini pentru crystallographic 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497" y="174172"/>
            <a:ext cx="8728091" cy="6546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7174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051" y="170382"/>
            <a:ext cx="8763000" cy="1049337"/>
          </a:xfrm>
        </p:spPr>
        <p:txBody>
          <a:bodyPr>
            <a:normAutofit/>
          </a:bodyPr>
          <a:lstStyle/>
          <a:p>
            <a:r>
              <a:rPr lang="ro-RO" dirty="0"/>
              <a:t>CONSIDERAREA structurii cristaline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644" y="796973"/>
            <a:ext cx="11656455" cy="3766318"/>
          </a:xfrm>
        </p:spPr>
        <p:txBody>
          <a:bodyPr/>
          <a:lstStyle/>
          <a:p>
            <a:r>
              <a:rPr lang="en-GB" sz="2400" dirty="0"/>
              <a:t>Plan de </a:t>
            </a:r>
            <a:r>
              <a:rPr lang="en-GB" sz="2400" dirty="0" err="1"/>
              <a:t>alunecare</a:t>
            </a:r>
            <a:r>
              <a:rPr lang="en-GB" sz="2400" dirty="0"/>
              <a:t>: plan cu </a:t>
            </a:r>
            <a:r>
              <a:rPr lang="en-GB" sz="2400" dirty="0" err="1"/>
              <a:t>numar</a:t>
            </a:r>
            <a:r>
              <a:rPr lang="en-GB" sz="2400" dirty="0"/>
              <a:t> maxim de </a:t>
            </a:r>
            <a:r>
              <a:rPr lang="en-GB" sz="2400" dirty="0" err="1"/>
              <a:t>atomi</a:t>
            </a:r>
            <a:r>
              <a:rPr lang="en-GB" sz="2400" dirty="0"/>
              <a:t> in</a:t>
            </a:r>
            <a:r>
              <a:rPr lang="ro-RO" sz="2400" dirty="0"/>
              <a:t> </a:t>
            </a:r>
            <a:r>
              <a:rPr lang="en-GB" sz="2400" dirty="0" err="1"/>
              <a:t>interiorul</a:t>
            </a:r>
            <a:r>
              <a:rPr lang="en-GB" sz="2400" dirty="0"/>
              <a:t> </a:t>
            </a:r>
            <a:r>
              <a:rPr lang="en-GB" sz="2400" dirty="0" err="1"/>
              <a:t>celulei</a:t>
            </a:r>
            <a:r>
              <a:rPr lang="ro-RO" sz="2400" dirty="0"/>
              <a:t> </a:t>
            </a:r>
            <a:r>
              <a:rPr lang="en-GB" sz="2400" dirty="0"/>
              <a:t>(= plan de </a:t>
            </a:r>
            <a:r>
              <a:rPr lang="en-GB" sz="2400" dirty="0" err="1"/>
              <a:t>densitate</a:t>
            </a:r>
            <a:r>
              <a:rPr lang="en-GB" sz="2400" dirty="0"/>
              <a:t> </a:t>
            </a:r>
            <a:r>
              <a:rPr lang="en-GB" sz="2400" dirty="0" err="1"/>
              <a:t>atomica</a:t>
            </a:r>
            <a:r>
              <a:rPr lang="en-GB" sz="2400" dirty="0"/>
              <a:t> maxima)</a:t>
            </a:r>
          </a:p>
          <a:p>
            <a:r>
              <a:rPr lang="en-GB" sz="2400" dirty="0" err="1">
                <a:solidFill>
                  <a:srgbClr val="FF0000"/>
                </a:solidFill>
              </a:rPr>
              <a:t>deformatiile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  <a:r>
              <a:rPr lang="en-GB" sz="2400" dirty="0"/>
              <a:t>in </a:t>
            </a:r>
            <a:r>
              <a:rPr lang="en-GB" sz="2400" dirty="0" err="1"/>
              <a:t>cristal</a:t>
            </a:r>
            <a:r>
              <a:rPr lang="en-GB" sz="2400" dirty="0"/>
              <a:t> - in principal in </a:t>
            </a:r>
            <a:r>
              <a:rPr lang="en-GB" sz="2400" dirty="0" err="1"/>
              <a:t>planele</a:t>
            </a:r>
            <a:r>
              <a:rPr lang="en-GB" sz="2400" dirty="0"/>
              <a:t> de </a:t>
            </a:r>
            <a:r>
              <a:rPr lang="en-GB" sz="2400" dirty="0" err="1"/>
              <a:t>alunecare</a:t>
            </a:r>
            <a:r>
              <a:rPr lang="ro-RO" sz="2400" dirty="0"/>
              <a:t> </a:t>
            </a:r>
          </a:p>
          <a:p>
            <a:r>
              <a:rPr lang="ro-RO" sz="2400" dirty="0"/>
              <a:t>                                 </a:t>
            </a:r>
            <a:r>
              <a:rPr lang="en-GB" sz="2400" dirty="0" err="1"/>
              <a:t>numar</a:t>
            </a:r>
            <a:r>
              <a:rPr lang="en-GB" sz="2400" dirty="0"/>
              <a:t> mare de plane de </a:t>
            </a:r>
            <a:r>
              <a:rPr lang="en-GB" sz="2400" dirty="0" err="1"/>
              <a:t>alunecare</a:t>
            </a:r>
            <a:r>
              <a:rPr lang="en-GB" sz="2400" dirty="0"/>
              <a:t> → </a:t>
            </a:r>
            <a:r>
              <a:rPr lang="en-GB" sz="2400" i="1" dirty="0" err="1"/>
              <a:t>plasticitate</a:t>
            </a:r>
            <a:r>
              <a:rPr lang="en-GB" sz="2400" i="1" dirty="0"/>
              <a:t> </a:t>
            </a:r>
            <a:r>
              <a:rPr lang="en-GB" sz="2400" i="1" dirty="0" err="1"/>
              <a:t>buna</a:t>
            </a:r>
            <a:endParaRPr lang="en-GB" sz="2400" i="1" dirty="0"/>
          </a:p>
          <a:p>
            <a:r>
              <a:rPr lang="en-GB" sz="2400" dirty="0">
                <a:solidFill>
                  <a:srgbClr val="FF0000"/>
                </a:solidFill>
              </a:rPr>
              <a:t>cfc (8)</a:t>
            </a:r>
            <a:r>
              <a:rPr lang="en-GB" sz="2400" dirty="0"/>
              <a:t> </a:t>
            </a:r>
            <a:r>
              <a:rPr lang="en-GB" sz="2400" dirty="0" err="1"/>
              <a:t>cea</a:t>
            </a:r>
            <a:r>
              <a:rPr lang="en-GB" sz="2400" dirty="0"/>
              <a:t> </a:t>
            </a:r>
            <a:r>
              <a:rPr lang="en-GB" sz="2400" dirty="0" err="1"/>
              <a:t>mai</a:t>
            </a:r>
            <a:r>
              <a:rPr lang="en-GB" sz="2400" dirty="0"/>
              <a:t> </a:t>
            </a:r>
            <a:r>
              <a:rPr lang="en-GB" sz="2400" dirty="0" err="1"/>
              <a:t>buna</a:t>
            </a:r>
            <a:r>
              <a:rPr lang="en-GB" sz="2400" dirty="0"/>
              <a:t> </a:t>
            </a:r>
            <a:r>
              <a:rPr lang="en-GB" sz="2400" dirty="0" err="1"/>
              <a:t>plasticitate</a:t>
            </a:r>
            <a:r>
              <a:rPr lang="en-GB" sz="2400" dirty="0"/>
              <a:t>, </a:t>
            </a:r>
            <a:r>
              <a:rPr lang="en-GB" sz="2400" dirty="0" err="1"/>
              <a:t>rezistenta</a:t>
            </a:r>
            <a:r>
              <a:rPr lang="en-GB" sz="2400" dirty="0"/>
              <a:t> / </a:t>
            </a:r>
            <a:r>
              <a:rPr lang="en-GB" sz="2400" dirty="0" err="1"/>
              <a:t>duritate</a:t>
            </a:r>
            <a:r>
              <a:rPr lang="en-GB" sz="2400" dirty="0"/>
              <a:t> mica</a:t>
            </a:r>
          </a:p>
          <a:p>
            <a:r>
              <a:rPr lang="en-GB" sz="2400" dirty="0" err="1">
                <a:solidFill>
                  <a:srgbClr val="FF0000"/>
                </a:solidFill>
              </a:rPr>
              <a:t>cvc</a:t>
            </a:r>
            <a:r>
              <a:rPr lang="en-GB" sz="2400" dirty="0">
                <a:solidFill>
                  <a:srgbClr val="FF0000"/>
                </a:solidFill>
              </a:rPr>
              <a:t> (6)</a:t>
            </a:r>
            <a:r>
              <a:rPr lang="en-GB" sz="2400" dirty="0"/>
              <a:t> </a:t>
            </a:r>
            <a:r>
              <a:rPr lang="en-GB" sz="2400" dirty="0" err="1"/>
              <a:t>plasticitate</a:t>
            </a:r>
            <a:r>
              <a:rPr lang="en-GB" sz="2400" dirty="0"/>
              <a:t> </a:t>
            </a:r>
            <a:r>
              <a:rPr lang="en-GB" sz="2400" dirty="0" err="1"/>
              <a:t>mai</a:t>
            </a:r>
            <a:r>
              <a:rPr lang="en-GB" sz="2400" dirty="0"/>
              <a:t> </a:t>
            </a:r>
            <a:r>
              <a:rPr lang="en-GB" sz="2400" dirty="0" err="1"/>
              <a:t>scazuta</a:t>
            </a:r>
            <a:r>
              <a:rPr lang="en-GB" sz="2400" dirty="0"/>
              <a:t>, </a:t>
            </a:r>
            <a:r>
              <a:rPr lang="en-GB" sz="2400" dirty="0" err="1"/>
              <a:t>rezistenta</a:t>
            </a:r>
            <a:r>
              <a:rPr lang="en-GB" sz="2400" dirty="0"/>
              <a:t> / </a:t>
            </a:r>
            <a:r>
              <a:rPr lang="en-GB" sz="2400" dirty="0" err="1"/>
              <a:t>duritate</a:t>
            </a:r>
            <a:r>
              <a:rPr lang="en-GB" sz="2400" dirty="0"/>
              <a:t> mare</a:t>
            </a:r>
          </a:p>
          <a:p>
            <a:r>
              <a:rPr lang="en-GB" sz="2400" dirty="0" err="1">
                <a:solidFill>
                  <a:srgbClr val="FF0000"/>
                </a:solidFill>
              </a:rPr>
              <a:t>hc</a:t>
            </a:r>
            <a:r>
              <a:rPr lang="en-GB" sz="2400" dirty="0">
                <a:solidFill>
                  <a:srgbClr val="FF0000"/>
                </a:solidFill>
              </a:rPr>
              <a:t> (2)</a:t>
            </a:r>
            <a:r>
              <a:rPr lang="en-GB" sz="2400" dirty="0"/>
              <a:t> (</a:t>
            </a:r>
            <a:r>
              <a:rPr lang="en-GB" sz="2400" dirty="0" err="1"/>
              <a:t>planele</a:t>
            </a:r>
            <a:r>
              <a:rPr lang="en-GB" sz="2400" dirty="0"/>
              <a:t> de </a:t>
            </a:r>
            <a:r>
              <a:rPr lang="en-GB" sz="2400" dirty="0" err="1"/>
              <a:t>baza</a:t>
            </a:r>
            <a:r>
              <a:rPr lang="en-GB" sz="2400" dirty="0"/>
              <a:t>) – </a:t>
            </a:r>
            <a:r>
              <a:rPr lang="en-GB" sz="2400" dirty="0" err="1"/>
              <a:t>plasticitate</a:t>
            </a:r>
            <a:r>
              <a:rPr lang="en-GB" sz="2400" dirty="0"/>
              <a:t> </a:t>
            </a:r>
            <a:r>
              <a:rPr lang="en-GB" sz="2400" dirty="0" err="1"/>
              <a:t>scazuta</a:t>
            </a:r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4364" y="4563291"/>
            <a:ext cx="6653349" cy="217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071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6100" y="263689"/>
            <a:ext cx="8763000" cy="1049337"/>
          </a:xfrm>
        </p:spPr>
        <p:txBody>
          <a:bodyPr>
            <a:normAutofit/>
          </a:bodyPr>
          <a:lstStyle/>
          <a:p>
            <a:pPr algn="ctr"/>
            <a:r>
              <a:rPr lang="ro-RO" dirty="0"/>
              <a:t>Structura cristalelor reale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788" y="914400"/>
            <a:ext cx="10872428" cy="5766317"/>
          </a:xfrm>
        </p:spPr>
        <p:txBody>
          <a:bodyPr/>
          <a:lstStyle/>
          <a:p>
            <a:pPr algn="ctr"/>
            <a:r>
              <a:rPr lang="en-GB" b="1" dirty="0" err="1">
                <a:solidFill>
                  <a:srgbClr val="FF0000"/>
                </a:solidFill>
              </a:rPr>
              <a:t>Defecte</a:t>
            </a:r>
            <a:r>
              <a:rPr lang="en-GB" b="1" dirty="0">
                <a:solidFill>
                  <a:srgbClr val="FF0000"/>
                </a:solidFill>
              </a:rPr>
              <a:t> ale </a:t>
            </a:r>
            <a:r>
              <a:rPr lang="en-GB" b="1" dirty="0" err="1">
                <a:solidFill>
                  <a:srgbClr val="FF0000"/>
                </a:solidFill>
              </a:rPr>
              <a:t>cristalelor</a:t>
            </a:r>
            <a:r>
              <a:rPr lang="en-GB" b="1" dirty="0">
                <a:solidFill>
                  <a:srgbClr val="FF0000"/>
                </a:solidFill>
              </a:rPr>
              <a:t>:</a:t>
            </a:r>
          </a:p>
          <a:p>
            <a:r>
              <a:rPr lang="en-GB" b="1" dirty="0"/>
              <a:t>1. </a:t>
            </a:r>
            <a:r>
              <a:rPr lang="ro-RO" b="1" dirty="0"/>
              <a:t>P</a:t>
            </a:r>
            <a:r>
              <a:rPr lang="en-GB" b="1" dirty="0" err="1"/>
              <a:t>unctiforme</a:t>
            </a:r>
            <a:r>
              <a:rPr lang="en-GB" b="1" dirty="0"/>
              <a:t> </a:t>
            </a:r>
            <a:r>
              <a:rPr lang="ro-RO" b="1" dirty="0"/>
              <a:t>             </a:t>
            </a:r>
            <a:r>
              <a:rPr lang="en-GB" dirty="0"/>
              <a:t>simple </a:t>
            </a:r>
            <a:r>
              <a:rPr lang="ro-RO" dirty="0"/>
              <a:t>                                               </a:t>
            </a:r>
            <a:r>
              <a:rPr lang="en-GB" dirty="0" err="1"/>
              <a:t>vacante</a:t>
            </a:r>
            <a:r>
              <a:rPr lang="en-GB" dirty="0"/>
              <a:t>, </a:t>
            </a:r>
            <a:r>
              <a:rPr lang="en-GB" dirty="0" err="1"/>
              <a:t>atomi</a:t>
            </a:r>
            <a:r>
              <a:rPr lang="en-GB" dirty="0"/>
              <a:t> </a:t>
            </a:r>
            <a:r>
              <a:rPr lang="en-GB" dirty="0" err="1"/>
              <a:t>interstitiali</a:t>
            </a:r>
            <a:endParaRPr lang="en-GB" dirty="0"/>
          </a:p>
          <a:p>
            <a:r>
              <a:rPr lang="ro-RO" dirty="0"/>
              <a:t>                                       </a:t>
            </a:r>
            <a:r>
              <a:rPr lang="en-GB" dirty="0" err="1"/>
              <a:t>complexe</a:t>
            </a:r>
            <a:endParaRPr lang="en-GB" dirty="0"/>
          </a:p>
          <a:p>
            <a:r>
              <a:rPr lang="en-GB" b="1" dirty="0"/>
              <a:t>2. LINIARE </a:t>
            </a:r>
            <a:r>
              <a:rPr lang="ro-RO" b="1" dirty="0"/>
              <a:t>                                                                             </a:t>
            </a:r>
            <a:r>
              <a:rPr lang="en-GB" b="1" i="1" dirty="0" err="1"/>
              <a:t>dislocatii</a:t>
            </a:r>
            <a:endParaRPr lang="en-GB" b="1" i="1" dirty="0"/>
          </a:p>
          <a:p>
            <a:endParaRPr lang="ro-RO" dirty="0"/>
          </a:p>
          <a:p>
            <a:pPr marL="0" indent="0">
              <a:buNone/>
            </a:pPr>
            <a:r>
              <a:rPr lang="ro-RO" dirty="0"/>
              <a:t>                         </a:t>
            </a:r>
            <a:r>
              <a:rPr lang="ro-RO" dirty="0" err="1"/>
              <a:t>Dislocatie</a:t>
            </a:r>
            <a:r>
              <a:rPr lang="ro-RO" dirty="0"/>
              <a:t> marginala                                      </a:t>
            </a:r>
            <a:r>
              <a:rPr lang="ro-RO" dirty="0" err="1"/>
              <a:t>Dislocatie</a:t>
            </a:r>
            <a:r>
              <a:rPr lang="ro-RO" dirty="0"/>
              <a:t> elicoidala</a:t>
            </a:r>
          </a:p>
          <a:p>
            <a:r>
              <a:rPr lang="ro-RO" dirty="0"/>
              <a:t>Dislocatiile – determina plasticitatea metalelor</a:t>
            </a:r>
          </a:p>
          <a:p>
            <a:r>
              <a:rPr lang="ro-RO" dirty="0"/>
              <a:t>Se </a:t>
            </a:r>
            <a:r>
              <a:rPr lang="ro-RO" dirty="0" err="1"/>
              <a:t>deplaseaza</a:t>
            </a:r>
            <a:r>
              <a:rPr lang="ro-RO" dirty="0"/>
              <a:t> in planul de alunecare sub </a:t>
            </a:r>
            <a:r>
              <a:rPr lang="ro-RO" dirty="0" err="1"/>
              <a:t>actiunea</a:t>
            </a:r>
            <a:r>
              <a:rPr lang="ro-RO" dirty="0"/>
              <a:t> eforturilor de forfecare</a:t>
            </a:r>
          </a:p>
          <a:p>
            <a:r>
              <a:rPr lang="ro-RO" dirty="0"/>
              <a:t>In cristal – </a:t>
            </a:r>
            <a:r>
              <a:rPr lang="ro-RO" dirty="0" err="1"/>
              <a:t>numar</a:t>
            </a:r>
            <a:r>
              <a:rPr lang="ro-RO" dirty="0"/>
              <a:t> mare de </a:t>
            </a:r>
            <a:r>
              <a:rPr lang="ro-RO" dirty="0" err="1"/>
              <a:t>dislocatii</a:t>
            </a:r>
            <a:r>
              <a:rPr lang="ro-RO" dirty="0"/>
              <a:t> (de la solidificare sau prin deformare)</a:t>
            </a:r>
          </a:p>
          <a:p>
            <a:r>
              <a:rPr lang="ro-RO" dirty="0"/>
              <a:t>Rezistenta teoretica &gt;1000 x Rezistenta reala a metalelor</a:t>
            </a:r>
          </a:p>
          <a:p>
            <a:r>
              <a:rPr lang="en-GB" dirty="0"/>
              <a:t>3</a:t>
            </a:r>
            <a:r>
              <a:rPr lang="en-GB" b="1" dirty="0"/>
              <a:t>. </a:t>
            </a:r>
            <a:r>
              <a:rPr lang="ro-RO" b="1" dirty="0"/>
              <a:t>D</a:t>
            </a:r>
            <a:r>
              <a:rPr lang="en-GB" b="1" dirty="0"/>
              <a:t>e </a:t>
            </a:r>
            <a:r>
              <a:rPr lang="en-GB" b="1" dirty="0" err="1"/>
              <a:t>suprafata</a:t>
            </a:r>
            <a:r>
              <a:rPr lang="en-GB" b="1" dirty="0"/>
              <a:t> </a:t>
            </a:r>
            <a:r>
              <a:rPr lang="ro-RO" b="1" dirty="0"/>
              <a:t>                                                                      </a:t>
            </a:r>
            <a:r>
              <a:rPr lang="en-GB" dirty="0" err="1"/>
              <a:t>defecte</a:t>
            </a:r>
            <a:r>
              <a:rPr lang="en-GB" dirty="0"/>
              <a:t> de </a:t>
            </a:r>
            <a:r>
              <a:rPr lang="en-GB" dirty="0" err="1"/>
              <a:t>impachetare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9907" y="2265284"/>
            <a:ext cx="2395385" cy="179742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8380" y="2521528"/>
            <a:ext cx="2182836" cy="165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23321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9338" y="247517"/>
            <a:ext cx="8763000" cy="701718"/>
          </a:xfrm>
        </p:spPr>
        <p:txBody>
          <a:bodyPr>
            <a:normAutofit fontScale="90000"/>
          </a:bodyPr>
          <a:lstStyle/>
          <a:p>
            <a:pPr algn="ctr"/>
            <a:r>
              <a:rPr lang="ro-RO" dirty="0"/>
              <a:t>CONSIDERAREA LegăturiLOR interatomice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2265" y="1193126"/>
            <a:ext cx="9757147" cy="529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7165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5937" y="412978"/>
            <a:ext cx="8763000" cy="605925"/>
          </a:xfrm>
        </p:spPr>
        <p:txBody>
          <a:bodyPr/>
          <a:lstStyle/>
          <a:p>
            <a:r>
              <a:rPr lang="ro-RO" dirty="0"/>
              <a:t>Întrebări de recapitulare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022" y="1325659"/>
            <a:ext cx="8763000" cy="3449638"/>
          </a:xfrm>
        </p:spPr>
        <p:txBody>
          <a:bodyPr/>
          <a:lstStyle/>
          <a:p>
            <a:r>
              <a:rPr lang="ro-RO" dirty="0"/>
              <a:t>Ce studiază fizica? Ingineria? microelectronica?</a:t>
            </a:r>
          </a:p>
          <a:p>
            <a:r>
              <a:rPr lang="ro-RO" dirty="0"/>
              <a:t>Pe ce principii funcționează dispozitivele electronice?</a:t>
            </a:r>
          </a:p>
          <a:p>
            <a:r>
              <a:rPr lang="ro-RO" dirty="0"/>
              <a:t>Cum se gestionează purtătorii de sarcină în DMOE?</a:t>
            </a:r>
          </a:p>
          <a:p>
            <a:r>
              <a:rPr lang="ro-RO" dirty="0"/>
              <a:t>Clasificarea dispozitivelor electronice:</a:t>
            </a:r>
          </a:p>
          <a:p>
            <a:r>
              <a:rPr lang="ro-RO" dirty="0"/>
              <a:t>                              funcție de metoda de </a:t>
            </a:r>
            <a:r>
              <a:rPr lang="ro-RO" dirty="0" err="1"/>
              <a:t>transformarte</a:t>
            </a:r>
            <a:r>
              <a:rPr lang="ro-RO" dirty="0"/>
              <a:t> a semnalului</a:t>
            </a:r>
          </a:p>
          <a:p>
            <a:r>
              <a:rPr lang="ro-RO" dirty="0"/>
              <a:t>                              după principiul acțiunii</a:t>
            </a:r>
          </a:p>
          <a:p>
            <a:r>
              <a:rPr lang="ro-RO" dirty="0"/>
              <a:t>De ce anume electronica semiconductoare?</a:t>
            </a:r>
          </a:p>
          <a:p>
            <a:r>
              <a:rPr lang="ro-RO" dirty="0"/>
              <a:t>Care este diferența intre metale, semiconductoare și dielectrice?</a:t>
            </a:r>
          </a:p>
          <a:p>
            <a:r>
              <a:rPr lang="ro-RO" dirty="0"/>
              <a:t>Diferite moduri de clasificări ale materialelor semiconductoare</a:t>
            </a:r>
          </a:p>
          <a:p>
            <a:r>
              <a:rPr lang="ro-RO" dirty="0"/>
              <a:t>Relația dintre structura materialului și proprietățile</a:t>
            </a:r>
          </a:p>
        </p:txBody>
      </p:sp>
    </p:spTree>
    <p:extLst>
      <p:ext uri="{BB962C8B-B14F-4D97-AF65-F5344CB8AC3E}">
        <p14:creationId xmlns:p14="http://schemas.microsoft.com/office/powerpoint/2010/main" val="35406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46748" y="1463347"/>
            <a:ext cx="8298756" cy="89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" name="object 3"/>
          <p:cNvSpPr/>
          <p:nvPr/>
        </p:nvSpPr>
        <p:spPr>
          <a:xfrm>
            <a:off x="1946749" y="6104426"/>
            <a:ext cx="8298755" cy="82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336943" y="171968"/>
            <a:ext cx="3922315" cy="346795"/>
          </a:xfrm>
          <a:prstGeom prst="rect">
            <a:avLst/>
          </a:prstGeom>
        </p:spPr>
        <p:txBody>
          <a:bodyPr vert="horz" wrap="square" lIns="0" tIns="11526" rIns="0" bIns="0" rtlCol="0" anchor="t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lang="ro-RO" sz="2178" spc="-5" dirty="0"/>
              <a:t>FILE DE ISTORIE</a:t>
            </a:r>
            <a:endParaRPr sz="2178" dirty="0"/>
          </a:p>
        </p:txBody>
      </p:sp>
      <p:sp>
        <p:nvSpPr>
          <p:cNvPr id="5" name="object 5"/>
          <p:cNvSpPr txBox="1"/>
          <p:nvPr/>
        </p:nvSpPr>
        <p:spPr>
          <a:xfrm>
            <a:off x="256032" y="713468"/>
            <a:ext cx="6550210" cy="3985706"/>
          </a:xfrm>
          <a:prstGeom prst="rect">
            <a:avLst/>
          </a:prstGeom>
        </p:spPr>
        <p:txBody>
          <a:bodyPr vert="horz" wrap="square" lIns="0" tIns="137160" rIns="0" bIns="0" rtlCol="0">
            <a:spAutoFit/>
          </a:bodyPr>
          <a:lstStyle/>
          <a:p>
            <a:pPr marL="322743" indent="-311216">
              <a:spcBef>
                <a:spcPts val="994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sz="2000" spc="-5" dirty="0">
                <a:solidFill>
                  <a:srgbClr val="3C3C3C"/>
                </a:solidFill>
                <a:latin typeface="Arial"/>
                <a:cs typeface="Arial"/>
              </a:rPr>
              <a:t>1947 </a:t>
            </a:r>
            <a:r>
              <a:rPr lang="ro-RO" sz="2000" spc="-5" dirty="0">
                <a:solidFill>
                  <a:srgbClr val="3C3C3C"/>
                </a:solidFill>
                <a:latin typeface="Arial"/>
                <a:cs typeface="Arial"/>
              </a:rPr>
              <a:t>Primul tranzistor integrat</a:t>
            </a:r>
            <a:r>
              <a:rPr sz="2000" spc="-5" dirty="0">
                <a:solidFill>
                  <a:srgbClr val="3C3C3C"/>
                </a:solidFill>
                <a:latin typeface="Arial"/>
                <a:cs typeface="Arial"/>
              </a:rPr>
              <a:t> (Bell Telephone</a:t>
            </a:r>
            <a:r>
              <a:rPr sz="2000" spc="-9" dirty="0">
                <a:solidFill>
                  <a:srgbClr val="3C3C3C"/>
                </a:solidFill>
                <a:latin typeface="Arial"/>
                <a:cs typeface="Arial"/>
              </a:rPr>
              <a:t> Lab</a:t>
            </a:r>
            <a:r>
              <a:rPr lang="ro-RO" sz="2000" spc="-9" dirty="0">
                <a:solidFill>
                  <a:srgbClr val="3C3C3C"/>
                </a:solidFill>
                <a:latin typeface="Arial"/>
                <a:cs typeface="Arial"/>
              </a:rPr>
              <a:t>.</a:t>
            </a:r>
            <a:r>
              <a:rPr sz="2000" spc="-9" dirty="0">
                <a:solidFill>
                  <a:srgbClr val="3C3C3C"/>
                </a:solidFill>
                <a:latin typeface="Arial"/>
                <a:cs typeface="Arial"/>
              </a:rPr>
              <a:t>)</a:t>
            </a:r>
            <a:r>
              <a:rPr lang="ro-RO" sz="2000" spc="-9" dirty="0">
                <a:solidFill>
                  <a:srgbClr val="3C3C3C"/>
                </a:solidFill>
                <a:latin typeface="Arial"/>
                <a:cs typeface="Arial"/>
              </a:rPr>
              <a:t> Invenția se atribuie William Shockley, John Bardeen și Walter H. Brattein. 1956  - Premiul Nobel în Fizică</a:t>
            </a:r>
          </a:p>
          <a:p>
            <a:pPr marL="322743" indent="-311216">
              <a:spcBef>
                <a:spcPts val="985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sz="2000" spc="-5" dirty="0">
                <a:solidFill>
                  <a:srgbClr val="3C3C3C"/>
                </a:solidFill>
                <a:latin typeface="Arial"/>
                <a:cs typeface="Arial"/>
              </a:rPr>
              <a:t>1959 </a:t>
            </a:r>
            <a:r>
              <a:rPr lang="ro-RO" sz="2000" spc="-5" dirty="0">
                <a:solidFill>
                  <a:srgbClr val="3C3C3C"/>
                </a:solidFill>
                <a:latin typeface="Arial"/>
                <a:cs typeface="Arial"/>
              </a:rPr>
              <a:t>Primul tranzistor bipolar planar </a:t>
            </a:r>
            <a:endParaRPr sz="2000" dirty="0">
              <a:latin typeface="Arial"/>
              <a:cs typeface="Arial"/>
            </a:endParaRPr>
          </a:p>
          <a:p>
            <a:pPr marL="322743" indent="-311216">
              <a:spcBef>
                <a:spcPts val="989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sz="2000" spc="-5" dirty="0">
                <a:solidFill>
                  <a:srgbClr val="3C3C3C"/>
                </a:solidFill>
                <a:latin typeface="Arial"/>
                <a:cs typeface="Arial"/>
              </a:rPr>
              <a:t>1958 </a:t>
            </a:r>
            <a:r>
              <a:rPr lang="ro-RO" sz="2000" spc="-5" dirty="0">
                <a:solidFill>
                  <a:srgbClr val="3C3C3C"/>
                </a:solidFill>
                <a:latin typeface="Arial"/>
                <a:cs typeface="Arial"/>
              </a:rPr>
              <a:t>Primul circuit integrat sub forma de chip </a:t>
            </a:r>
            <a:r>
              <a:rPr sz="2000" spc="-5" dirty="0" err="1">
                <a:solidFill>
                  <a:srgbClr val="3C3C3C"/>
                </a:solidFill>
                <a:latin typeface="Arial"/>
                <a:cs typeface="Arial"/>
              </a:rPr>
              <a:t>monolit</a:t>
            </a:r>
            <a:r>
              <a:rPr sz="2000" spc="-5" dirty="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lang="ro-RO" sz="2000" spc="-5" dirty="0">
                <a:solidFill>
                  <a:srgbClr val="3C3C3C"/>
                </a:solidFill>
                <a:latin typeface="Arial"/>
                <a:cs typeface="Arial"/>
              </a:rPr>
              <a:t>(</a:t>
            </a:r>
            <a:r>
              <a:rPr sz="2000" spc="-5" dirty="0">
                <a:solidFill>
                  <a:srgbClr val="3C3C3C"/>
                </a:solidFill>
                <a:latin typeface="Arial"/>
                <a:cs typeface="Arial"/>
              </a:rPr>
              <a:t>flip-flop)</a:t>
            </a:r>
            <a:endParaRPr sz="2000" dirty="0">
              <a:latin typeface="Arial"/>
              <a:cs typeface="Arial"/>
            </a:endParaRPr>
          </a:p>
          <a:p>
            <a:pPr marL="322743" indent="-311216">
              <a:spcBef>
                <a:spcPts val="994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sz="2000" spc="-5" dirty="0">
                <a:solidFill>
                  <a:srgbClr val="3C3C3C"/>
                </a:solidFill>
                <a:latin typeface="Arial"/>
                <a:cs typeface="Arial"/>
              </a:rPr>
              <a:t>1965 </a:t>
            </a:r>
            <a:r>
              <a:rPr lang="ro-RO" sz="2000" spc="-5" dirty="0">
                <a:solidFill>
                  <a:srgbClr val="3C3C3C"/>
                </a:solidFill>
                <a:latin typeface="Arial"/>
                <a:cs typeface="Arial"/>
              </a:rPr>
              <a:t>Primul amplificator operațional</a:t>
            </a:r>
            <a:endParaRPr sz="2000" dirty="0">
              <a:latin typeface="Arial"/>
              <a:cs typeface="Arial"/>
            </a:endParaRPr>
          </a:p>
          <a:p>
            <a:pPr marL="322743" indent="-311216">
              <a:spcBef>
                <a:spcPts val="985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sz="2000" spc="-5" dirty="0">
                <a:solidFill>
                  <a:srgbClr val="3C3C3C"/>
                </a:solidFill>
                <a:latin typeface="Arial"/>
                <a:cs typeface="Arial"/>
              </a:rPr>
              <a:t>1971 </a:t>
            </a:r>
            <a:r>
              <a:rPr lang="ro-RO" sz="2000" spc="-5" dirty="0">
                <a:solidFill>
                  <a:srgbClr val="3C3C3C"/>
                </a:solidFill>
                <a:latin typeface="Arial"/>
                <a:cs typeface="Arial"/>
              </a:rPr>
              <a:t>Primul </a:t>
            </a:r>
            <a:r>
              <a:rPr sz="2000" spc="-5" dirty="0">
                <a:solidFill>
                  <a:srgbClr val="3C3C3C"/>
                </a:solidFill>
                <a:latin typeface="Arial"/>
                <a:cs typeface="Arial"/>
              </a:rPr>
              <a:t>4bit </a:t>
            </a:r>
            <a:r>
              <a:rPr sz="2000" spc="-5" dirty="0" err="1">
                <a:solidFill>
                  <a:srgbClr val="3C3C3C"/>
                </a:solidFill>
                <a:latin typeface="Arial"/>
                <a:cs typeface="Arial"/>
              </a:rPr>
              <a:t>microprocesor</a:t>
            </a:r>
            <a:r>
              <a:rPr sz="2000" spc="-5" dirty="0">
                <a:solidFill>
                  <a:srgbClr val="3C3C3C"/>
                </a:solidFill>
                <a:latin typeface="Arial"/>
                <a:cs typeface="Arial"/>
              </a:rPr>
              <a:t> (Intel</a:t>
            </a:r>
            <a:r>
              <a:rPr sz="2000" spc="-50" dirty="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3C3C3C"/>
                </a:solidFill>
                <a:latin typeface="Arial"/>
                <a:cs typeface="Arial"/>
              </a:rPr>
              <a:t>4004)</a:t>
            </a:r>
            <a:endParaRPr sz="2000" dirty="0">
              <a:latin typeface="Arial"/>
              <a:cs typeface="Arial"/>
            </a:endParaRPr>
          </a:p>
          <a:p>
            <a:pPr marL="322743" indent="-311216">
              <a:spcBef>
                <a:spcPts val="989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sz="2000" spc="-5" dirty="0">
                <a:solidFill>
                  <a:srgbClr val="3C3C3C"/>
                </a:solidFill>
                <a:latin typeface="Arial"/>
                <a:cs typeface="Arial"/>
              </a:rPr>
              <a:t>1972 </a:t>
            </a:r>
            <a:r>
              <a:rPr lang="ro-RO" sz="2000" spc="-5" dirty="0">
                <a:solidFill>
                  <a:srgbClr val="3C3C3C"/>
                </a:solidFill>
                <a:latin typeface="Arial"/>
                <a:cs typeface="Arial"/>
              </a:rPr>
              <a:t>Primul </a:t>
            </a:r>
            <a:r>
              <a:rPr sz="2000" spc="-5" dirty="0">
                <a:solidFill>
                  <a:srgbClr val="3C3C3C"/>
                </a:solidFill>
                <a:latin typeface="Arial"/>
                <a:cs typeface="Arial"/>
              </a:rPr>
              <a:t>8bit </a:t>
            </a:r>
            <a:r>
              <a:rPr sz="2000" spc="-5" dirty="0" err="1">
                <a:solidFill>
                  <a:srgbClr val="3C3C3C"/>
                </a:solidFill>
                <a:latin typeface="Arial"/>
                <a:cs typeface="Arial"/>
              </a:rPr>
              <a:t>microprocesor</a:t>
            </a:r>
            <a:r>
              <a:rPr sz="2000" spc="-5" dirty="0">
                <a:solidFill>
                  <a:srgbClr val="3C3C3C"/>
                </a:solidFill>
                <a:latin typeface="Arial"/>
                <a:cs typeface="Arial"/>
              </a:rPr>
              <a:t> (Intel</a:t>
            </a:r>
            <a:r>
              <a:rPr sz="2000" spc="-50" dirty="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sz="2000" spc="-9" dirty="0">
                <a:solidFill>
                  <a:srgbClr val="3C3C3C"/>
                </a:solidFill>
                <a:latin typeface="Arial"/>
                <a:cs typeface="Arial"/>
              </a:rPr>
              <a:t>8008)</a:t>
            </a:r>
            <a:endParaRPr sz="2000" dirty="0">
              <a:latin typeface="Arial"/>
              <a:cs typeface="Arial"/>
            </a:endParaRPr>
          </a:p>
          <a:p>
            <a:pPr marL="322743" indent="-311216">
              <a:spcBef>
                <a:spcPts val="994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sz="2000" spc="-5" dirty="0">
                <a:solidFill>
                  <a:srgbClr val="3C3C3C"/>
                </a:solidFill>
                <a:latin typeface="Arial"/>
                <a:cs typeface="Arial"/>
              </a:rPr>
              <a:t>1981 </a:t>
            </a:r>
            <a:r>
              <a:rPr lang="ro-RO" sz="2000" spc="-5" dirty="0">
                <a:solidFill>
                  <a:srgbClr val="3C3C3C"/>
                </a:solidFill>
                <a:latin typeface="Arial"/>
                <a:cs typeface="Arial"/>
              </a:rPr>
              <a:t>Primul</a:t>
            </a:r>
            <a:r>
              <a:rPr sz="2000" dirty="0">
                <a:solidFill>
                  <a:srgbClr val="3C3C3C"/>
                </a:solidFill>
                <a:latin typeface="Arial"/>
                <a:cs typeface="Arial"/>
              </a:rPr>
              <a:t> IBM</a:t>
            </a:r>
            <a:r>
              <a:rPr sz="2000" spc="-18" dirty="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3C3C3C"/>
                </a:solidFill>
                <a:latin typeface="Arial"/>
                <a:cs typeface="Arial"/>
              </a:rPr>
              <a:t>PC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7923" y="345365"/>
            <a:ext cx="3694511" cy="42097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911969" y="474971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O </a:t>
            </a:r>
            <a:r>
              <a:rPr lang="en-US" dirty="0" err="1"/>
              <a:t>replică</a:t>
            </a:r>
            <a:r>
              <a:rPr lang="en-US" dirty="0"/>
              <a:t> a </a:t>
            </a:r>
            <a:r>
              <a:rPr lang="en-US" dirty="0" err="1"/>
              <a:t>tranzistorului</a:t>
            </a:r>
            <a:r>
              <a:rPr lang="en-US" dirty="0"/>
              <a:t> cu contact </a:t>
            </a:r>
            <a:r>
              <a:rPr lang="en-US" dirty="0" err="1"/>
              <a:t>punctiform</a:t>
            </a:r>
            <a:r>
              <a:rPr lang="en-US" dirty="0"/>
              <a:t> </a:t>
            </a:r>
            <a:r>
              <a:rPr lang="en-US" dirty="0" err="1"/>
              <a:t>elaborat</a:t>
            </a:r>
            <a:r>
              <a:rPr lang="en-US" dirty="0"/>
              <a:t> de John  Bardeen </a:t>
            </a:r>
            <a:r>
              <a:rPr lang="en-US" dirty="0" err="1"/>
              <a:t>și</a:t>
            </a:r>
            <a:r>
              <a:rPr lang="en-US" dirty="0"/>
              <a:t> Walter Brattain sub </a:t>
            </a:r>
            <a:r>
              <a:rPr lang="en-US" dirty="0" err="1"/>
              <a:t>conducerea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William Shockley in 1947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5858293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46748" y="1463347"/>
            <a:ext cx="8298756" cy="89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" name="object 3"/>
          <p:cNvSpPr/>
          <p:nvPr/>
        </p:nvSpPr>
        <p:spPr>
          <a:xfrm>
            <a:off x="1946749" y="6104426"/>
            <a:ext cx="8298755" cy="82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733396" y="254921"/>
            <a:ext cx="7415399" cy="346795"/>
          </a:xfrm>
          <a:prstGeom prst="rect">
            <a:avLst/>
          </a:prstGeom>
        </p:spPr>
        <p:txBody>
          <a:bodyPr vert="horz" wrap="square" lIns="0" tIns="11526" rIns="0" bIns="0" rtlCol="0" anchor="t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lang="ro-RO" sz="2178" b="1" spc="-5" dirty="0">
                <a:solidFill>
                  <a:srgbClr val="FF0000"/>
                </a:solidFill>
              </a:rPr>
              <a:t>INVENȚIA </a:t>
            </a:r>
            <a:r>
              <a:rPr sz="2178" b="1" spc="-5" dirty="0">
                <a:solidFill>
                  <a:srgbClr val="FF0000"/>
                </a:solidFill>
              </a:rPr>
              <a:t>European</a:t>
            </a:r>
            <a:r>
              <a:rPr lang="ro-RO" sz="2178" b="1" spc="-5" dirty="0">
                <a:solidFill>
                  <a:srgbClr val="FF0000"/>
                </a:solidFill>
              </a:rPr>
              <a:t>Ă A </a:t>
            </a:r>
            <a:r>
              <a:rPr sz="2178" b="1" spc="-5" dirty="0">
                <a:solidFill>
                  <a:srgbClr val="FF0000"/>
                </a:solidFill>
              </a:rPr>
              <a:t>« </a:t>
            </a:r>
            <a:r>
              <a:rPr sz="2178" b="1" spc="-5" dirty="0" err="1">
                <a:solidFill>
                  <a:srgbClr val="FF0000"/>
                </a:solidFill>
              </a:rPr>
              <a:t>Transistron</a:t>
            </a:r>
            <a:r>
              <a:rPr sz="2178" b="1" spc="-59" dirty="0">
                <a:solidFill>
                  <a:srgbClr val="FF0000"/>
                </a:solidFill>
              </a:rPr>
              <a:t> </a:t>
            </a:r>
            <a:r>
              <a:rPr sz="2178" b="1" spc="-5" dirty="0">
                <a:solidFill>
                  <a:srgbClr val="FF0000"/>
                </a:solidFill>
              </a:rPr>
              <a:t>»</a:t>
            </a:r>
            <a:endParaRPr sz="2178" b="1" dirty="0">
              <a:solidFill>
                <a:srgbClr val="FF0000"/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9511" y="965691"/>
            <a:ext cx="8620352" cy="2305803"/>
          </a:xfrm>
          <a:prstGeom prst="rect">
            <a:avLst/>
          </a:prstGeom>
        </p:spPr>
        <p:txBody>
          <a:bodyPr vert="horz" wrap="square" lIns="0" tIns="111803" rIns="0" bIns="0" rtlCol="0">
            <a:spAutoFit/>
          </a:bodyPr>
          <a:lstStyle/>
          <a:p>
            <a:pPr marL="257618" indent="-246668">
              <a:spcBef>
                <a:spcPts val="880"/>
              </a:spcBef>
              <a:buClr>
                <a:srgbClr val="0070BC"/>
              </a:buClr>
              <a:buFont typeface="Verdana"/>
              <a:buChar char="•"/>
              <a:tabLst>
                <a:tab pos="257618" algn="l"/>
                <a:tab pos="258194" algn="l"/>
              </a:tabLst>
            </a:pPr>
            <a:r>
              <a:rPr lang="ro-RO" sz="2000" spc="-5" dirty="0">
                <a:solidFill>
                  <a:srgbClr val="3C3C3C"/>
                </a:solidFill>
                <a:latin typeface="Arial"/>
                <a:cs typeface="Arial"/>
              </a:rPr>
              <a:t>Povestea ciudată și necunoscută, raportată în Spectrum noiembrie 2005, </a:t>
            </a:r>
            <a:endParaRPr lang="en-US" sz="2000" spc="-5" dirty="0">
              <a:solidFill>
                <a:srgbClr val="3C3C3C"/>
              </a:solidFill>
              <a:latin typeface="Arial"/>
              <a:cs typeface="Arial"/>
            </a:endParaRPr>
          </a:p>
          <a:p>
            <a:pPr marL="257618" indent="-246668">
              <a:spcBef>
                <a:spcPts val="880"/>
              </a:spcBef>
              <a:buClr>
                <a:srgbClr val="0070BC"/>
              </a:buClr>
              <a:buFont typeface="Verdana"/>
              <a:buChar char="•"/>
              <a:tabLst>
                <a:tab pos="257618" algn="l"/>
                <a:tab pos="258194" algn="l"/>
              </a:tabLst>
            </a:pPr>
            <a:r>
              <a:rPr lang="ro-RO" sz="2000" spc="-5" dirty="0">
                <a:solidFill>
                  <a:srgbClr val="3C3C3C"/>
                </a:solidFill>
                <a:latin typeface="Arial"/>
                <a:cs typeface="Arial"/>
              </a:rPr>
              <a:t>Transistron, foarte asemănător cu tranzistorul Bell Labs - inventat la sfârșitul celui de-al doilea război mondial la Paris, de Herbert Mataré și Heinrich Welker.</a:t>
            </a:r>
            <a:r>
              <a:rPr lang="en-US" sz="2000" spc="-5" dirty="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lang="ro-RO" sz="2000" spc="-5" dirty="0">
                <a:solidFill>
                  <a:srgbClr val="3C3C3C"/>
                </a:solidFill>
                <a:latin typeface="Arial"/>
                <a:cs typeface="Arial"/>
              </a:rPr>
              <a:t>Au lucrat la Westinghouse, Paris</a:t>
            </a:r>
            <a:endParaRPr lang="en-US" sz="2000" spc="-5" dirty="0">
              <a:solidFill>
                <a:srgbClr val="3C3C3C"/>
              </a:solidFill>
              <a:latin typeface="Arial"/>
              <a:cs typeface="Arial"/>
            </a:endParaRPr>
          </a:p>
          <a:p>
            <a:pPr marL="257618" indent="-246668">
              <a:spcBef>
                <a:spcPts val="880"/>
              </a:spcBef>
              <a:buClr>
                <a:srgbClr val="0070BC"/>
              </a:buClr>
              <a:buFont typeface="Verdana"/>
              <a:buChar char="•"/>
              <a:tabLst>
                <a:tab pos="257618" algn="l"/>
                <a:tab pos="258194" algn="l"/>
              </a:tabLst>
            </a:pPr>
            <a:r>
              <a:rPr lang="ro-RO" sz="2000" spc="-5" dirty="0">
                <a:solidFill>
                  <a:srgbClr val="3C3C3C"/>
                </a:solidFill>
                <a:latin typeface="Arial"/>
                <a:cs typeface="Arial"/>
              </a:rPr>
              <a:t>În 1948, un mic radio a folosit acest „</a:t>
            </a:r>
            <a:r>
              <a:rPr lang="ro-RO" sz="2000" spc="-5" dirty="0" err="1">
                <a:solidFill>
                  <a:srgbClr val="3C3C3C"/>
                </a:solidFill>
                <a:latin typeface="Arial"/>
                <a:cs typeface="Arial"/>
              </a:rPr>
              <a:t>tranzistron</a:t>
            </a:r>
            <a:r>
              <a:rPr lang="ro-RO" sz="2000" spc="-5" dirty="0">
                <a:solidFill>
                  <a:srgbClr val="3C3C3C"/>
                </a:solidFill>
                <a:latin typeface="Arial"/>
                <a:cs typeface="Arial"/>
              </a:rPr>
              <a:t>” (14 mai 1948)</a:t>
            </a:r>
            <a:endParaRPr lang="en-US" sz="2000" spc="-5" dirty="0">
              <a:solidFill>
                <a:srgbClr val="3C3C3C"/>
              </a:solidFill>
              <a:latin typeface="Arial"/>
              <a:cs typeface="Arial"/>
            </a:endParaRPr>
          </a:p>
          <a:p>
            <a:pPr marL="257618" indent="-246668">
              <a:spcBef>
                <a:spcPts val="880"/>
              </a:spcBef>
              <a:buClr>
                <a:srgbClr val="0070BC"/>
              </a:buClr>
              <a:buFont typeface="Verdana"/>
              <a:buChar char="•"/>
              <a:tabLst>
                <a:tab pos="257618" algn="l"/>
                <a:tab pos="258194" algn="l"/>
              </a:tabLst>
            </a:pPr>
            <a:r>
              <a:rPr lang="ro-RO" sz="2000" spc="-5" dirty="0">
                <a:solidFill>
                  <a:srgbClr val="3C3C3C"/>
                </a:solidFill>
                <a:latin typeface="Arial"/>
                <a:cs typeface="Arial"/>
              </a:rPr>
              <a:t>Guvernul francez și </a:t>
            </a:r>
            <a:r>
              <a:rPr lang="ro-RO" sz="2000" spc="-5" dirty="0" err="1">
                <a:solidFill>
                  <a:srgbClr val="3C3C3C"/>
                </a:solidFill>
                <a:latin typeface="Arial"/>
                <a:cs typeface="Arial"/>
              </a:rPr>
              <a:t>Westinghouse</a:t>
            </a:r>
            <a:r>
              <a:rPr lang="ro-RO" sz="2000" spc="-5" dirty="0">
                <a:solidFill>
                  <a:srgbClr val="3C3C3C"/>
                </a:solidFill>
                <a:latin typeface="Arial"/>
                <a:cs typeface="Arial"/>
              </a:rPr>
              <a:t> identifică altă prioritate - fizica nucleară)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02434" y="3635469"/>
            <a:ext cx="3882137" cy="21462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</p:spTree>
    <p:extLst>
      <p:ext uri="{BB962C8B-B14F-4D97-AF65-F5344CB8AC3E}">
        <p14:creationId xmlns:p14="http://schemas.microsoft.com/office/powerpoint/2010/main" val="924625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946749" y="6104426"/>
            <a:ext cx="8298755" cy="8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36829" y="160408"/>
            <a:ext cx="7360111" cy="346795"/>
          </a:xfrm>
          <a:prstGeom prst="rect">
            <a:avLst/>
          </a:prstGeom>
        </p:spPr>
        <p:txBody>
          <a:bodyPr vert="horz" wrap="square" lIns="0" tIns="11526" rIns="0" bIns="0" rtlCol="0" anchor="t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lang="ro-RO" sz="2178" spc="-5" dirty="0"/>
              <a:t>FAZA DE COMERCIALIZARE A </a:t>
            </a:r>
            <a:r>
              <a:rPr sz="2178" spc="-5" dirty="0"/>
              <a:t>Tran</a:t>
            </a:r>
            <a:r>
              <a:rPr lang="ro-RO" sz="2178" spc="-5" dirty="0"/>
              <a:t>Z</a:t>
            </a:r>
            <a:r>
              <a:rPr sz="2178" spc="-5" dirty="0" err="1"/>
              <a:t>isto</a:t>
            </a:r>
            <a:r>
              <a:rPr lang="ro-RO" sz="2178" spc="-5" dirty="0"/>
              <a:t>A</a:t>
            </a:r>
            <a:r>
              <a:rPr sz="2178" spc="-5" dirty="0"/>
              <a:t>r</a:t>
            </a:r>
            <a:r>
              <a:rPr lang="ro-RO" sz="2178" spc="-5" dirty="0"/>
              <a:t>ELOR</a:t>
            </a:r>
            <a:endParaRPr sz="2178" dirty="0"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2290355" y="507203"/>
            <a:ext cx="9778002" cy="1168494"/>
          </a:xfrm>
          <a:prstGeom prst="rect">
            <a:avLst/>
          </a:prstGeom>
        </p:spPr>
        <p:txBody>
          <a:bodyPr vert="horz" wrap="square" lIns="0" tIns="11526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592463" marR="1464444" indent="0">
              <a:lnSpc>
                <a:spcPct val="120600"/>
              </a:lnSpc>
              <a:spcBef>
                <a:spcPts val="91"/>
              </a:spcBef>
              <a:buClr>
                <a:srgbClr val="0070BC"/>
              </a:buClr>
              <a:buNone/>
              <a:tabLst>
                <a:tab pos="903679" algn="l"/>
                <a:tab pos="904255" algn="l"/>
              </a:tabLst>
            </a:pPr>
            <a:r>
              <a:rPr lang="ro-RO" spc="-5" dirty="0"/>
              <a:t>1</a:t>
            </a:r>
            <a:r>
              <a:rPr spc="-5" dirty="0"/>
              <a:t>958, </a:t>
            </a:r>
            <a:r>
              <a:rPr lang="ro-RO" spc="-5" dirty="0"/>
              <a:t>primul </a:t>
            </a:r>
            <a:r>
              <a:rPr lang="en-US" spc="-5" dirty="0"/>
              <a:t>TEC</a:t>
            </a:r>
            <a:r>
              <a:rPr dirty="0"/>
              <a:t> </a:t>
            </a:r>
            <a:r>
              <a:rPr lang="ro-RO" dirty="0"/>
              <a:t>lucrează</a:t>
            </a:r>
            <a:r>
              <a:rPr spc="-5" dirty="0"/>
              <a:t>. </a:t>
            </a:r>
            <a:r>
              <a:rPr lang="ro-RO" spc="-5" dirty="0"/>
              <a:t>Este numit</a:t>
            </a:r>
            <a:r>
              <a:rPr lang="en-US" spc="-5" dirty="0"/>
              <a:t> </a:t>
            </a:r>
            <a:r>
              <a:rPr spc="-5" dirty="0"/>
              <a:t>"</a:t>
            </a:r>
            <a:r>
              <a:rPr spc="-5" dirty="0" err="1"/>
              <a:t>Tecnitron</a:t>
            </a:r>
            <a:r>
              <a:rPr spc="-5" dirty="0"/>
              <a:t>" </a:t>
            </a:r>
            <a:r>
              <a:rPr lang="ro-RO" spc="-5" dirty="0"/>
              <a:t>(</a:t>
            </a:r>
            <a:r>
              <a:rPr spc="-5" dirty="0"/>
              <a:t>Fran</a:t>
            </a:r>
            <a:r>
              <a:rPr lang="ro-RO" spc="-5" dirty="0"/>
              <a:t>ța)</a:t>
            </a:r>
            <a:r>
              <a:rPr spc="-5" dirty="0"/>
              <a:t>.</a:t>
            </a:r>
          </a:p>
          <a:p>
            <a:pPr marL="592463" marR="542323" indent="0">
              <a:lnSpc>
                <a:spcPct val="120300"/>
              </a:lnSpc>
              <a:spcBef>
                <a:spcPts val="594"/>
              </a:spcBef>
              <a:buClr>
                <a:srgbClr val="0070BC"/>
              </a:buClr>
              <a:buNone/>
              <a:tabLst>
                <a:tab pos="903679" algn="l"/>
                <a:tab pos="904255" algn="l"/>
              </a:tabLst>
            </a:pPr>
            <a:r>
              <a:rPr lang="en-GB" spc="-5" dirty="0"/>
              <a:t>La </a:t>
            </a:r>
            <a:r>
              <a:rPr lang="en-GB" spc="-5" dirty="0" err="1"/>
              <a:t>mijlocul</a:t>
            </a:r>
            <a:r>
              <a:rPr lang="en-GB" spc="-5" dirty="0"/>
              <a:t> </a:t>
            </a:r>
            <a:r>
              <a:rPr lang="en-GB" spc="-5" dirty="0" err="1"/>
              <a:t>anilor</a:t>
            </a:r>
            <a:r>
              <a:rPr lang="en-GB" spc="-5" dirty="0"/>
              <a:t> </a:t>
            </a:r>
            <a:r>
              <a:rPr lang="en-GB" spc="-5" dirty="0" err="1"/>
              <a:t>cincizeci</a:t>
            </a:r>
            <a:r>
              <a:rPr lang="en-GB" spc="-5" dirty="0"/>
              <a:t>, </a:t>
            </a:r>
            <a:r>
              <a:rPr lang="en-GB" spc="-5" dirty="0" err="1"/>
              <a:t>mai</a:t>
            </a:r>
            <a:r>
              <a:rPr lang="en-GB" spc="-5" dirty="0"/>
              <a:t> </a:t>
            </a:r>
            <a:r>
              <a:rPr lang="en-GB" spc="-5" dirty="0" err="1"/>
              <a:t>multe</a:t>
            </a:r>
            <a:r>
              <a:rPr lang="en-GB" spc="-5" dirty="0"/>
              <a:t> </a:t>
            </a:r>
            <a:r>
              <a:rPr lang="en-GB" spc="-5" dirty="0" err="1"/>
              <a:t>companii</a:t>
            </a:r>
            <a:r>
              <a:rPr lang="en-GB" spc="-5" dirty="0"/>
              <a:t> </a:t>
            </a:r>
            <a:r>
              <a:rPr lang="en-GB" spc="-5" dirty="0" err="1"/>
              <a:t>proiectau</a:t>
            </a:r>
            <a:r>
              <a:rPr lang="en-GB" spc="-5" dirty="0"/>
              <a:t> </a:t>
            </a:r>
            <a:r>
              <a:rPr lang="en-GB" spc="-5" dirty="0" err="1"/>
              <a:t>tranzistoare</a:t>
            </a:r>
            <a:r>
              <a:rPr lang="en-GB" spc="-5" dirty="0"/>
              <a:t> - </a:t>
            </a:r>
            <a:r>
              <a:rPr lang="en-GB" spc="-5" dirty="0" err="1"/>
              <a:t>Raython</a:t>
            </a:r>
            <a:r>
              <a:rPr lang="en-GB" spc="-5" dirty="0"/>
              <a:t>, General Electric, Sylvania, RCA </a:t>
            </a:r>
            <a:r>
              <a:rPr lang="ro-RO" spc="-5" dirty="0"/>
              <a:t>,</a:t>
            </a:r>
            <a:r>
              <a:rPr dirty="0"/>
              <a:t>Texas Instruments </a:t>
            </a:r>
            <a:r>
              <a:rPr spc="-5" dirty="0"/>
              <a:t>in</a:t>
            </a:r>
            <a:r>
              <a:rPr spc="-18" dirty="0"/>
              <a:t> </a:t>
            </a:r>
            <a:r>
              <a:rPr spc="-5" dirty="0"/>
              <a:t>1953</a:t>
            </a:r>
          </a:p>
        </p:txBody>
      </p:sp>
      <p:sp>
        <p:nvSpPr>
          <p:cNvPr id="9" name="object 7"/>
          <p:cNvSpPr txBox="1"/>
          <p:nvPr/>
        </p:nvSpPr>
        <p:spPr>
          <a:xfrm>
            <a:off x="94934" y="2567849"/>
            <a:ext cx="11618095" cy="615137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 indent="15561">
              <a:lnSpc>
                <a:spcPct val="120300"/>
              </a:lnSpc>
              <a:spcBef>
                <a:spcPts val="91"/>
              </a:spcBef>
            </a:pPr>
            <a:r>
              <a:rPr sz="1634" spc="-5" dirty="0">
                <a:solidFill>
                  <a:srgbClr val="3C3C3C"/>
                </a:solidFill>
                <a:latin typeface="Arial"/>
                <a:cs typeface="Arial"/>
              </a:rPr>
              <a:t>RCA introduce</a:t>
            </a:r>
            <a:r>
              <a:rPr lang="en-US" sz="1634" spc="-5" dirty="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lang="en-US" sz="1634" spc="-5" dirty="0" err="1">
                <a:solidFill>
                  <a:srgbClr val="3C3C3C"/>
                </a:solidFill>
                <a:latin typeface="Arial"/>
                <a:cs typeface="Arial"/>
              </a:rPr>
              <a:t>modelul</a:t>
            </a:r>
            <a:r>
              <a:rPr sz="1634" dirty="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sz="1634" spc="-5" dirty="0">
                <a:solidFill>
                  <a:srgbClr val="3C3C3C"/>
                </a:solidFill>
                <a:latin typeface="Arial"/>
                <a:cs typeface="Arial"/>
              </a:rPr>
              <a:t>2N109 in 1955  (Germanium </a:t>
            </a:r>
            <a:r>
              <a:rPr sz="1634" dirty="0">
                <a:solidFill>
                  <a:srgbClr val="3C3C3C"/>
                </a:solidFill>
                <a:latin typeface="Arial"/>
                <a:cs typeface="Arial"/>
              </a:rPr>
              <a:t>PNP </a:t>
            </a:r>
            <a:r>
              <a:rPr sz="1634" spc="-5" dirty="0">
                <a:solidFill>
                  <a:srgbClr val="3C3C3C"/>
                </a:solidFill>
                <a:latin typeface="Arial"/>
                <a:cs typeface="Arial"/>
              </a:rPr>
              <a:t>Alloy Junction)  </a:t>
            </a:r>
            <a:r>
              <a:rPr lang="en-US" sz="1634" spc="-5" dirty="0">
                <a:solidFill>
                  <a:srgbClr val="3C3C3C"/>
                </a:solidFill>
                <a:latin typeface="Arial"/>
                <a:cs typeface="Arial"/>
              </a:rPr>
              <a:t>ca </a:t>
            </a:r>
            <a:r>
              <a:rPr lang="en-US" sz="1634" spc="-5" dirty="0" err="1">
                <a:solidFill>
                  <a:srgbClr val="3C3C3C"/>
                </a:solidFill>
                <a:latin typeface="Arial"/>
                <a:cs typeface="Arial"/>
              </a:rPr>
              <a:t>tr</a:t>
            </a:r>
            <a:r>
              <a:rPr lang="en-US" sz="1634" spc="-5" dirty="0">
                <a:solidFill>
                  <a:srgbClr val="3C3C3C"/>
                </a:solidFill>
                <a:latin typeface="Arial"/>
                <a:cs typeface="Arial"/>
              </a:rPr>
              <a:t>-r de Ge </a:t>
            </a:r>
            <a:r>
              <a:rPr lang="en-US" sz="1634" spc="-5" dirty="0" err="1">
                <a:solidFill>
                  <a:srgbClr val="3C3C3C"/>
                </a:solidFill>
                <a:latin typeface="Arial"/>
                <a:cs typeface="Arial"/>
              </a:rPr>
              <a:t>pentru</a:t>
            </a:r>
            <a:r>
              <a:rPr lang="en-US" sz="1634" spc="-5" dirty="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lang="en-US" sz="1634" spc="-5" dirty="0" err="1">
                <a:solidFill>
                  <a:srgbClr val="3C3C3C"/>
                </a:solidFill>
                <a:latin typeface="Arial"/>
                <a:cs typeface="Arial"/>
              </a:rPr>
              <a:t>aparate</a:t>
            </a:r>
            <a:r>
              <a:rPr lang="en-US" sz="1634" spc="-5" dirty="0">
                <a:solidFill>
                  <a:srgbClr val="3C3C3C"/>
                </a:solidFill>
                <a:latin typeface="Arial"/>
                <a:cs typeface="Arial"/>
              </a:rPr>
              <a:t> radio</a:t>
            </a:r>
            <a:r>
              <a:rPr sz="1634" spc="-5" dirty="0">
                <a:solidFill>
                  <a:srgbClr val="3C3C3C"/>
                </a:solidFill>
                <a:latin typeface="Arial"/>
                <a:cs typeface="Arial"/>
              </a:rPr>
              <a:t>. In 1956</a:t>
            </a:r>
            <a:r>
              <a:rPr lang="en-US" sz="1634" spc="-5" dirty="0">
                <a:solidFill>
                  <a:srgbClr val="3C3C3C"/>
                </a:solidFill>
                <a:latin typeface="Arial"/>
                <a:cs typeface="Arial"/>
              </a:rPr>
              <a:t> costa </a:t>
            </a:r>
            <a:r>
              <a:rPr lang="en-US" sz="1634" spc="-5" dirty="0" err="1">
                <a:solidFill>
                  <a:srgbClr val="3C3C3C"/>
                </a:solidFill>
                <a:latin typeface="Arial"/>
                <a:cs typeface="Arial"/>
              </a:rPr>
              <a:t>cca</a:t>
            </a:r>
            <a:r>
              <a:rPr sz="1634" spc="-18" dirty="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sz="1634" dirty="0">
                <a:solidFill>
                  <a:srgbClr val="3C3C3C"/>
                </a:solidFill>
                <a:latin typeface="Arial"/>
                <a:cs typeface="Arial"/>
              </a:rPr>
              <a:t>$2</a:t>
            </a:r>
            <a:r>
              <a:rPr lang="ro-RO" sz="1634" spc="-5" dirty="0">
                <a:solidFill>
                  <a:srgbClr val="3C3C3C"/>
                </a:solidFill>
                <a:latin typeface="Arial"/>
                <a:cs typeface="Arial"/>
              </a:rPr>
              <a:t>CK722 unul din cele mai bune tr-re implementat in 1953 de Raytheon. Primul tr-r produs in serie</a:t>
            </a:r>
            <a:r>
              <a:rPr lang="ro-RO" sz="1634" dirty="0">
                <a:solidFill>
                  <a:srgbClr val="3C3C3C"/>
                </a:solidFill>
                <a:latin typeface="Arial"/>
                <a:cs typeface="Arial"/>
              </a:rPr>
              <a:t>.</a:t>
            </a:r>
            <a:endParaRPr sz="1634" dirty="0">
              <a:latin typeface="Arial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5504" y="2859313"/>
            <a:ext cx="1822852" cy="9510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829" y="963692"/>
            <a:ext cx="1868514" cy="1108441"/>
          </a:xfrm>
          <a:prstGeom prst="rect">
            <a:avLst/>
          </a:prstGeom>
        </p:spPr>
      </p:pic>
      <p:sp>
        <p:nvSpPr>
          <p:cNvPr id="8" name="object 5"/>
          <p:cNvSpPr txBox="1"/>
          <p:nvPr/>
        </p:nvSpPr>
        <p:spPr>
          <a:xfrm>
            <a:off x="200078" y="3774219"/>
            <a:ext cx="11407806" cy="1567962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322743" marR="153303" indent="-311216">
              <a:lnSpc>
                <a:spcPct val="120300"/>
              </a:lnSpc>
              <a:spcBef>
                <a:spcPts val="91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spc="-5" dirty="0">
                <a:solidFill>
                  <a:srgbClr val="3C3C3C"/>
                </a:solidFill>
                <a:latin typeface="Arial"/>
                <a:cs typeface="Arial"/>
              </a:rPr>
              <a:t>William Shockley, </a:t>
            </a:r>
            <a:r>
              <a:rPr lang="ro-RO" spc="-5" dirty="0">
                <a:solidFill>
                  <a:srgbClr val="3C3C3C"/>
                </a:solidFill>
                <a:latin typeface="Arial"/>
                <a:cs typeface="Arial"/>
              </a:rPr>
              <a:t>care a abandonat </a:t>
            </a:r>
            <a:r>
              <a:rPr spc="-5" dirty="0">
                <a:solidFill>
                  <a:srgbClr val="3C3C3C"/>
                </a:solidFill>
                <a:latin typeface="Arial"/>
                <a:cs typeface="Arial"/>
              </a:rPr>
              <a:t>Bell Labs in 1954 </a:t>
            </a:r>
            <a:r>
              <a:rPr lang="ro-RO" spc="-5" dirty="0">
                <a:solidFill>
                  <a:srgbClr val="3C3C3C"/>
                </a:solidFill>
                <a:latin typeface="Arial"/>
                <a:cs typeface="Arial"/>
              </a:rPr>
              <a:t>a</a:t>
            </a:r>
            <a:r>
              <a:rPr spc="-5" dirty="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lang="ro-RO" spc="-5" dirty="0">
                <a:solidFill>
                  <a:srgbClr val="3C3C3C"/>
                </a:solidFill>
                <a:latin typeface="Arial"/>
                <a:cs typeface="Arial"/>
              </a:rPr>
              <a:t>lansat propria </a:t>
            </a:r>
            <a:r>
              <a:rPr spc="-5" dirty="0" err="1">
                <a:solidFill>
                  <a:srgbClr val="3C3C3C"/>
                </a:solidFill>
                <a:latin typeface="Arial"/>
                <a:cs typeface="Arial"/>
              </a:rPr>
              <a:t>compan</a:t>
            </a:r>
            <a:r>
              <a:rPr lang="ro-RO" spc="-5" dirty="0">
                <a:solidFill>
                  <a:srgbClr val="3C3C3C"/>
                </a:solidFill>
                <a:latin typeface="Arial"/>
                <a:cs typeface="Arial"/>
              </a:rPr>
              <a:t>ie</a:t>
            </a:r>
            <a:r>
              <a:rPr spc="-5" dirty="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spc="-9" dirty="0">
                <a:solidFill>
                  <a:srgbClr val="3C3C3C"/>
                </a:solidFill>
                <a:latin typeface="Arial"/>
                <a:cs typeface="Arial"/>
              </a:rPr>
              <a:t>in  </a:t>
            </a:r>
            <a:r>
              <a:rPr spc="-5" dirty="0">
                <a:solidFill>
                  <a:srgbClr val="3C3C3C"/>
                </a:solidFill>
                <a:latin typeface="Arial"/>
                <a:cs typeface="Arial"/>
              </a:rPr>
              <a:t>Silicon</a:t>
            </a:r>
            <a:r>
              <a:rPr spc="-9" dirty="0">
                <a:solidFill>
                  <a:srgbClr val="3C3C3C"/>
                </a:solidFill>
                <a:latin typeface="Arial"/>
                <a:cs typeface="Arial"/>
              </a:rPr>
              <a:t> Valley</a:t>
            </a:r>
            <a:endParaRPr dirty="0">
              <a:latin typeface="Arial"/>
              <a:cs typeface="Arial"/>
            </a:endParaRPr>
          </a:p>
          <a:p>
            <a:pPr marL="322743" marR="278942" indent="-311216">
              <a:lnSpc>
                <a:spcPct val="120300"/>
              </a:lnSpc>
              <a:spcBef>
                <a:spcPts val="590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lang="ro-RO" spc="-5" dirty="0">
                <a:solidFill>
                  <a:srgbClr val="3C3C3C"/>
                </a:solidFill>
                <a:latin typeface="Arial"/>
                <a:cs typeface="Arial"/>
              </a:rPr>
              <a:t>Tineri ingineri ca </a:t>
            </a:r>
            <a:r>
              <a:rPr spc="-5" dirty="0">
                <a:solidFill>
                  <a:srgbClr val="3C3C3C"/>
                </a:solidFill>
                <a:latin typeface="Arial"/>
                <a:cs typeface="Arial"/>
              </a:rPr>
              <a:t>G. E. Moore</a:t>
            </a:r>
            <a:r>
              <a:rPr lang="ro-RO" spc="-5" dirty="0">
                <a:solidFill>
                  <a:srgbClr val="3C3C3C"/>
                </a:solidFill>
                <a:latin typeface="Arial"/>
                <a:cs typeface="Arial"/>
              </a:rPr>
              <a:t> și</a:t>
            </a:r>
            <a:r>
              <a:rPr spc="-5" dirty="0">
                <a:solidFill>
                  <a:srgbClr val="3C3C3C"/>
                </a:solidFill>
                <a:latin typeface="Arial"/>
                <a:cs typeface="Arial"/>
              </a:rPr>
              <a:t> R. N. Noyce, </a:t>
            </a:r>
            <a:r>
              <a:rPr lang="ro-RO" spc="-5" dirty="0">
                <a:solidFill>
                  <a:srgbClr val="3C3C3C"/>
                </a:solidFill>
                <a:latin typeface="Arial"/>
                <a:cs typeface="Arial"/>
              </a:rPr>
              <a:t>au aderat la </a:t>
            </a:r>
            <a:r>
              <a:rPr spc="-9" dirty="0">
                <a:solidFill>
                  <a:srgbClr val="3C3C3C"/>
                </a:solidFill>
                <a:latin typeface="Arial"/>
                <a:cs typeface="Arial"/>
              </a:rPr>
              <a:t>Shockley  </a:t>
            </a:r>
            <a:r>
              <a:rPr spc="-5" dirty="0">
                <a:solidFill>
                  <a:srgbClr val="3C3C3C"/>
                </a:solidFill>
                <a:latin typeface="Arial"/>
                <a:cs typeface="Arial"/>
              </a:rPr>
              <a:t>Company</a:t>
            </a:r>
            <a:endParaRPr dirty="0">
              <a:latin typeface="Arial"/>
              <a:cs typeface="Arial"/>
            </a:endParaRPr>
          </a:p>
          <a:p>
            <a:pPr marL="322743" marR="4611" indent="-311216">
              <a:lnSpc>
                <a:spcPct val="120300"/>
              </a:lnSpc>
              <a:spcBef>
                <a:spcPts val="594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spc="-5" dirty="0">
                <a:solidFill>
                  <a:srgbClr val="3C3C3C"/>
                </a:solidFill>
                <a:latin typeface="Arial"/>
                <a:cs typeface="Arial"/>
              </a:rPr>
              <a:t>Moore </a:t>
            </a:r>
            <a:r>
              <a:rPr lang="ro-RO" spc="-5" dirty="0">
                <a:solidFill>
                  <a:srgbClr val="3C3C3C"/>
                </a:solidFill>
                <a:latin typeface="Arial"/>
                <a:cs typeface="Arial"/>
              </a:rPr>
              <a:t>și</a:t>
            </a:r>
            <a:r>
              <a:rPr spc="-5" dirty="0">
                <a:solidFill>
                  <a:srgbClr val="3C3C3C"/>
                </a:solidFill>
                <a:latin typeface="Arial"/>
                <a:cs typeface="Arial"/>
              </a:rPr>
              <a:t> Noyce </a:t>
            </a:r>
            <a:r>
              <a:rPr lang="ro-RO" spc="-5" dirty="0">
                <a:solidFill>
                  <a:srgbClr val="3C3C3C"/>
                </a:solidFill>
                <a:latin typeface="Arial"/>
                <a:cs typeface="Arial"/>
              </a:rPr>
              <a:t>au înființat în</a:t>
            </a:r>
            <a:r>
              <a:rPr spc="-5" dirty="0">
                <a:solidFill>
                  <a:srgbClr val="3C3C3C"/>
                </a:solidFill>
                <a:latin typeface="Arial"/>
                <a:cs typeface="Arial"/>
              </a:rPr>
              <a:t>1957</a:t>
            </a:r>
            <a:r>
              <a:rPr spc="-9" dirty="0">
                <a:solidFill>
                  <a:srgbClr val="3C3C3C"/>
                </a:solidFill>
                <a:latin typeface="Arial"/>
                <a:cs typeface="Arial"/>
              </a:rPr>
              <a:t> Fairchild</a:t>
            </a:r>
            <a:r>
              <a:rPr lang="ro-RO" spc="-9" dirty="0">
                <a:solidFill>
                  <a:srgbClr val="3C3C3C"/>
                </a:solidFill>
                <a:latin typeface="Arial"/>
                <a:cs typeface="Arial"/>
              </a:rPr>
              <a:t>, </a:t>
            </a:r>
            <a:r>
              <a:rPr spc="-5" dirty="0">
                <a:solidFill>
                  <a:srgbClr val="3C3C3C"/>
                </a:solidFill>
                <a:latin typeface="Arial"/>
                <a:cs typeface="Arial"/>
              </a:rPr>
              <a:t>in 1959 </a:t>
            </a:r>
            <a:r>
              <a:rPr lang="ro-RO" spc="-5" dirty="0">
                <a:solidFill>
                  <a:srgbClr val="3C3C3C"/>
                </a:solidFill>
                <a:latin typeface="Arial"/>
                <a:cs typeface="Arial"/>
              </a:rPr>
              <a:t>- </a:t>
            </a:r>
            <a:r>
              <a:rPr spc="-9" dirty="0" err="1">
                <a:solidFill>
                  <a:srgbClr val="3C3C3C"/>
                </a:solidFill>
                <a:latin typeface="Arial"/>
                <a:cs typeface="Arial"/>
              </a:rPr>
              <a:t>technolog</a:t>
            </a:r>
            <a:r>
              <a:rPr lang="ro-RO" spc="-9" dirty="0">
                <a:solidFill>
                  <a:srgbClr val="3C3C3C"/>
                </a:solidFill>
                <a:latin typeface="Arial"/>
                <a:cs typeface="Arial"/>
              </a:rPr>
              <a:t>ie planară nouă</a:t>
            </a:r>
            <a:endParaRPr dirty="0">
              <a:latin typeface="Arial"/>
              <a:cs typeface="Arial"/>
            </a:endParaRPr>
          </a:p>
          <a:p>
            <a:pPr marL="322743" indent="-311216">
              <a:spcBef>
                <a:spcPts val="989"/>
              </a:spcBef>
              <a:buClr>
                <a:srgbClr val="0070BC"/>
              </a:buClr>
              <a:buFont typeface="Verdana"/>
              <a:buChar char="•"/>
              <a:tabLst>
                <a:tab pos="322166" algn="l"/>
                <a:tab pos="322743" algn="l"/>
              </a:tabLst>
            </a:pPr>
            <a:r>
              <a:rPr dirty="0">
                <a:solidFill>
                  <a:srgbClr val="3C3C3C"/>
                </a:solidFill>
                <a:latin typeface="Arial"/>
                <a:cs typeface="Arial"/>
              </a:rPr>
              <a:t>Jack </a:t>
            </a:r>
            <a:r>
              <a:rPr spc="-5" dirty="0" err="1">
                <a:solidFill>
                  <a:srgbClr val="3C3C3C"/>
                </a:solidFill>
                <a:latin typeface="Arial"/>
                <a:cs typeface="Arial"/>
              </a:rPr>
              <a:t>Kilby</a:t>
            </a:r>
            <a:r>
              <a:rPr spc="-5" dirty="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lang="ro-RO" spc="-5" dirty="0">
                <a:solidFill>
                  <a:srgbClr val="3C3C3C"/>
                </a:solidFill>
                <a:latin typeface="Arial"/>
                <a:cs typeface="Arial"/>
              </a:rPr>
              <a:t>și</a:t>
            </a:r>
            <a:r>
              <a:rPr spc="-5" dirty="0">
                <a:solidFill>
                  <a:srgbClr val="3C3C3C"/>
                </a:solidFill>
                <a:latin typeface="Arial"/>
                <a:cs typeface="Arial"/>
              </a:rPr>
              <a:t> Robert Noyce </a:t>
            </a:r>
            <a:r>
              <a:rPr lang="ro-RO" spc="-5" dirty="0">
                <a:solidFill>
                  <a:srgbClr val="3C3C3C"/>
                </a:solidFill>
                <a:latin typeface="Arial"/>
                <a:cs typeface="Arial"/>
              </a:rPr>
              <a:t>nu au apreciat circuitul integrat î</a:t>
            </a:r>
            <a:r>
              <a:rPr spc="-5" dirty="0">
                <a:solidFill>
                  <a:srgbClr val="3C3C3C"/>
                </a:solidFill>
                <a:latin typeface="Arial"/>
                <a:cs typeface="Arial"/>
              </a:rPr>
              <a:t>n</a:t>
            </a:r>
            <a:r>
              <a:rPr spc="-18" dirty="0">
                <a:solidFill>
                  <a:srgbClr val="3C3C3C"/>
                </a:solidFill>
                <a:latin typeface="Arial"/>
                <a:cs typeface="Arial"/>
              </a:rPr>
              <a:t> </a:t>
            </a:r>
            <a:r>
              <a:rPr spc="-9" dirty="0">
                <a:solidFill>
                  <a:srgbClr val="3C3C3C"/>
                </a:solidFill>
                <a:latin typeface="Arial"/>
                <a:cs typeface="Arial"/>
              </a:rPr>
              <a:t>1959</a:t>
            </a:r>
            <a:r>
              <a:rPr lang="ro-RO" spc="-9" dirty="0">
                <a:solidFill>
                  <a:srgbClr val="3C3C3C"/>
                </a:solidFill>
                <a:latin typeface="Arial"/>
                <a:cs typeface="Arial"/>
              </a:rPr>
              <a:t> din cauza dezvoltării tranz. cu Si</a:t>
            </a:r>
            <a:endParaRPr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14180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46748" y="1463347"/>
            <a:ext cx="8298756" cy="89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3" name="object 3"/>
          <p:cNvSpPr/>
          <p:nvPr/>
        </p:nvSpPr>
        <p:spPr>
          <a:xfrm>
            <a:off x="1946749" y="6104426"/>
            <a:ext cx="8298755" cy="82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701152" y="217523"/>
            <a:ext cx="7416770" cy="346795"/>
          </a:xfrm>
          <a:prstGeom prst="rect">
            <a:avLst/>
          </a:prstGeom>
        </p:spPr>
        <p:txBody>
          <a:bodyPr vert="horz" wrap="square" lIns="0" tIns="11526" rIns="0" bIns="0" rtlCol="0" anchor="t">
            <a:spAutoFit/>
          </a:bodyPr>
          <a:lstStyle/>
          <a:p>
            <a:pPr marL="11527">
              <a:lnSpc>
                <a:spcPct val="100000"/>
              </a:lnSpc>
              <a:spcBef>
                <a:spcPts val="91"/>
              </a:spcBef>
            </a:pPr>
            <a:r>
              <a:rPr sz="2178" spc="-5" dirty="0"/>
              <a:t>Baby </a:t>
            </a:r>
            <a:r>
              <a:rPr sz="2178" dirty="0"/>
              <a:t>Computer of </a:t>
            </a:r>
            <a:r>
              <a:rPr sz="2178" spc="-5" dirty="0"/>
              <a:t>Manchester</a:t>
            </a:r>
            <a:r>
              <a:rPr sz="2178" spc="-45" dirty="0"/>
              <a:t> </a:t>
            </a:r>
            <a:r>
              <a:rPr sz="2178" dirty="0"/>
              <a:t>University</a:t>
            </a:r>
          </a:p>
        </p:txBody>
      </p:sp>
      <p:sp>
        <p:nvSpPr>
          <p:cNvPr id="5" name="object 5"/>
          <p:cNvSpPr/>
          <p:nvPr/>
        </p:nvSpPr>
        <p:spPr>
          <a:xfrm>
            <a:off x="204186" y="741794"/>
            <a:ext cx="7733646" cy="51679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6" name="object 6"/>
          <p:cNvSpPr txBox="1"/>
          <p:nvPr/>
        </p:nvSpPr>
        <p:spPr>
          <a:xfrm>
            <a:off x="8353934" y="2193890"/>
            <a:ext cx="3113564" cy="889186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11527" marR="4611" indent="15561">
              <a:lnSpc>
                <a:spcPct val="120400"/>
              </a:lnSpc>
              <a:spcBef>
                <a:spcPts val="91"/>
              </a:spcBef>
            </a:pPr>
            <a:r>
              <a:rPr sz="1634" spc="-5" dirty="0">
                <a:solidFill>
                  <a:srgbClr val="FF0000"/>
                </a:solidFill>
                <a:latin typeface="Arial"/>
                <a:cs typeface="Arial"/>
              </a:rPr>
              <a:t>The world’s  </a:t>
            </a:r>
            <a:r>
              <a:rPr sz="1634" dirty="0">
                <a:solidFill>
                  <a:srgbClr val="FF0000"/>
                </a:solidFill>
                <a:latin typeface="Arial"/>
                <a:cs typeface="Arial"/>
              </a:rPr>
              <a:t>first stored-  </a:t>
            </a:r>
            <a:r>
              <a:rPr sz="1634" spc="-9" dirty="0">
                <a:solidFill>
                  <a:srgbClr val="FF0000"/>
                </a:solidFill>
                <a:latin typeface="Arial"/>
                <a:cs typeface="Arial"/>
              </a:rPr>
              <a:t>program  computer,  </a:t>
            </a:r>
            <a:r>
              <a:rPr sz="1634" spc="-5" dirty="0">
                <a:solidFill>
                  <a:srgbClr val="FF0000"/>
                </a:solidFill>
                <a:latin typeface="Arial"/>
                <a:cs typeface="Arial"/>
              </a:rPr>
              <a:t>running for  the first</a:t>
            </a:r>
            <a:r>
              <a:rPr sz="1634" spc="-82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34" spc="-5" dirty="0">
                <a:solidFill>
                  <a:srgbClr val="FF0000"/>
                </a:solidFill>
                <a:latin typeface="Arial"/>
                <a:cs typeface="Arial"/>
              </a:rPr>
              <a:t>time  on June</a:t>
            </a:r>
            <a:r>
              <a:rPr sz="1634" spc="-64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34" spc="-5" dirty="0">
                <a:solidFill>
                  <a:srgbClr val="FF0000"/>
                </a:solidFill>
                <a:latin typeface="Arial"/>
                <a:cs typeface="Arial"/>
              </a:rPr>
              <a:t>21,</a:t>
            </a:r>
            <a:r>
              <a:rPr lang="ro-RO" sz="1634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34" spc="-5" dirty="0">
                <a:solidFill>
                  <a:srgbClr val="FF0000"/>
                </a:solidFill>
                <a:latin typeface="Arial"/>
                <a:cs typeface="Arial"/>
              </a:rPr>
              <a:t>1948</a:t>
            </a:r>
            <a:endParaRPr sz="1634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69298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34725" y="158010"/>
            <a:ext cx="8761792" cy="586224"/>
          </a:xfrm>
        </p:spPr>
        <p:txBody>
          <a:bodyPr/>
          <a:lstStyle/>
          <a:p>
            <a:pPr algn="ctr"/>
            <a:r>
              <a:rPr lang="en-US" dirty="0" err="1"/>
              <a:t>Circuite</a:t>
            </a:r>
            <a:r>
              <a:rPr lang="en-US" dirty="0"/>
              <a:t> integrate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718" y="929555"/>
            <a:ext cx="11985812" cy="3415262"/>
          </a:xfrm>
        </p:spPr>
        <p:txBody>
          <a:bodyPr/>
          <a:lstStyle/>
          <a:p>
            <a:r>
              <a:rPr lang="ro-RO" dirty="0"/>
              <a:t>A</a:t>
            </a:r>
            <a:r>
              <a:rPr lang="en-GB" dirty="0"/>
              <a:t> </a:t>
            </a:r>
            <a:r>
              <a:rPr lang="ro-RO" dirty="0"/>
              <a:t>expus teoretic</a:t>
            </a:r>
            <a:r>
              <a:rPr lang="en-GB" dirty="0"/>
              <a:t>(1952) </a:t>
            </a:r>
            <a:r>
              <a:rPr lang="en-GB" dirty="0" err="1"/>
              <a:t>ideea</a:t>
            </a:r>
            <a:r>
              <a:rPr lang="en-GB" dirty="0"/>
              <a:t> </a:t>
            </a:r>
            <a:r>
              <a:rPr lang="ro-RO" dirty="0"/>
              <a:t>-</a:t>
            </a:r>
            <a:r>
              <a:rPr lang="en-GB" dirty="0"/>
              <a:t> </a:t>
            </a:r>
            <a:r>
              <a:rPr lang="en-GB" dirty="0" err="1"/>
              <a:t>britanicul</a:t>
            </a:r>
            <a:r>
              <a:rPr lang="en-GB" dirty="0"/>
              <a:t> Geoffrey Dummer</a:t>
            </a:r>
          </a:p>
          <a:p>
            <a:r>
              <a:rPr lang="en-GB" dirty="0"/>
              <a:t>La 12.09.58 Jack St. Claire Kilby, un </a:t>
            </a:r>
            <a:r>
              <a:rPr lang="en-GB" dirty="0" err="1"/>
              <a:t>tanar</a:t>
            </a:r>
            <a:r>
              <a:rPr lang="en-GB" dirty="0"/>
              <a:t> </a:t>
            </a:r>
            <a:r>
              <a:rPr lang="en-GB" dirty="0" err="1"/>
              <a:t>inginer</a:t>
            </a:r>
            <a:r>
              <a:rPr lang="en-GB" dirty="0"/>
              <a:t> de 25 ani de la Texas Instruments, a </a:t>
            </a:r>
            <a:r>
              <a:rPr lang="en-GB" dirty="0" err="1"/>
              <a:t>prezentat</a:t>
            </a:r>
            <a:r>
              <a:rPr lang="en-GB" dirty="0"/>
              <a:t> prim</a:t>
            </a:r>
            <a:r>
              <a:rPr lang="ro-RO" dirty="0" err="1"/>
              <a:t>ul</a:t>
            </a:r>
            <a:r>
              <a:rPr lang="en-GB" dirty="0"/>
              <a:t> </a:t>
            </a:r>
            <a:r>
              <a:rPr lang="ro-RO" dirty="0"/>
              <a:t>CI</a:t>
            </a:r>
            <a:r>
              <a:rPr lang="en-GB" dirty="0"/>
              <a:t>. </a:t>
            </a:r>
            <a:r>
              <a:rPr lang="ro-RO" dirty="0"/>
              <a:t>          (Pe o</a:t>
            </a:r>
            <a:r>
              <a:rPr lang="en-GB" dirty="0"/>
              <a:t> </a:t>
            </a:r>
            <a:r>
              <a:rPr lang="en-GB" dirty="0" err="1"/>
              <a:t>plac</a:t>
            </a:r>
            <a:r>
              <a:rPr lang="ro-RO" dirty="0"/>
              <a:t>ă</a:t>
            </a:r>
            <a:r>
              <a:rPr lang="en-GB" dirty="0"/>
              <a:t> de  Ge a </a:t>
            </a:r>
            <a:r>
              <a:rPr lang="en-GB" dirty="0" err="1"/>
              <a:t>conectat</a:t>
            </a:r>
            <a:r>
              <a:rPr lang="en-GB" dirty="0"/>
              <a:t> un </a:t>
            </a:r>
            <a:r>
              <a:rPr lang="en-GB" dirty="0" err="1"/>
              <a:t>tranzistor</a:t>
            </a:r>
            <a:r>
              <a:rPr lang="en-GB" dirty="0"/>
              <a:t>, </a:t>
            </a:r>
            <a:r>
              <a:rPr lang="en-GB" dirty="0" err="1"/>
              <a:t>rezistoare</a:t>
            </a:r>
            <a:r>
              <a:rPr lang="en-GB" dirty="0"/>
              <a:t> </a:t>
            </a:r>
            <a:r>
              <a:rPr lang="ro-RO" dirty="0"/>
              <a:t>ș</a:t>
            </a:r>
            <a:r>
              <a:rPr lang="en-GB" dirty="0" err="1"/>
              <a:t>i</a:t>
            </a:r>
            <a:r>
              <a:rPr lang="en-GB" dirty="0"/>
              <a:t> un </a:t>
            </a:r>
            <a:r>
              <a:rPr lang="en-GB" dirty="0" err="1"/>
              <a:t>condensator</a:t>
            </a:r>
            <a:r>
              <a:rPr lang="en-GB" dirty="0"/>
              <a:t>.  A </a:t>
            </a:r>
            <a:r>
              <a:rPr lang="en-GB" dirty="0" err="1"/>
              <a:t>denumit</a:t>
            </a:r>
            <a:r>
              <a:rPr lang="en-GB" dirty="0"/>
              <a:t> </a:t>
            </a:r>
            <a:r>
              <a:rPr lang="en-GB" dirty="0" err="1"/>
              <a:t>ansamblul</a:t>
            </a:r>
            <a:r>
              <a:rPr lang="en-GB" dirty="0"/>
              <a:t> “circuit </a:t>
            </a:r>
            <a:r>
              <a:rPr lang="en-GB" dirty="0" err="1"/>
              <a:t>integrat</a:t>
            </a:r>
            <a:r>
              <a:rPr lang="en-GB" dirty="0"/>
              <a:t>”. </a:t>
            </a:r>
            <a:endParaRPr lang="ro-RO" dirty="0"/>
          </a:p>
          <a:p>
            <a:r>
              <a:rPr lang="ro-RO" dirty="0"/>
              <a:t>Î</a:t>
            </a:r>
            <a:r>
              <a:rPr lang="en-GB" dirty="0"/>
              <a:t>n 2000 – </a:t>
            </a:r>
            <a:r>
              <a:rPr lang="en-GB" dirty="0" err="1"/>
              <a:t>Premiul</a:t>
            </a:r>
            <a:r>
              <a:rPr lang="en-GB" dirty="0"/>
              <a:t> Nobel</a:t>
            </a:r>
          </a:p>
          <a:p>
            <a:r>
              <a:rPr lang="en-GB" dirty="0" err="1"/>
              <a:t>Inginerul</a:t>
            </a:r>
            <a:r>
              <a:rPr lang="en-GB" dirty="0"/>
              <a:t> Robert Noyce </a:t>
            </a:r>
            <a:r>
              <a:rPr lang="en-GB" dirty="0" err="1"/>
              <a:t>isi</a:t>
            </a:r>
            <a:r>
              <a:rPr lang="en-GB" dirty="0"/>
              <a:t> </a:t>
            </a:r>
            <a:r>
              <a:rPr lang="en-GB" dirty="0" err="1"/>
              <a:t>construia</a:t>
            </a:r>
            <a:r>
              <a:rPr lang="en-GB" dirty="0"/>
              <a:t> </a:t>
            </a:r>
            <a:r>
              <a:rPr lang="en-GB" dirty="0" err="1"/>
              <a:t>propriul</a:t>
            </a:r>
            <a:r>
              <a:rPr lang="en-GB" dirty="0"/>
              <a:t> </a:t>
            </a:r>
            <a:r>
              <a:rPr lang="ro-RO" dirty="0"/>
              <a:t>CI</a:t>
            </a:r>
            <a:r>
              <a:rPr lang="en-GB" dirty="0"/>
              <a:t>, in </a:t>
            </a:r>
            <a:r>
              <a:rPr lang="en-GB" dirty="0" err="1"/>
              <a:t>paralel</a:t>
            </a:r>
            <a:r>
              <a:rPr lang="en-GB" dirty="0"/>
              <a:t>, in </a:t>
            </a:r>
            <a:r>
              <a:rPr lang="en-GB" dirty="0" err="1"/>
              <a:t>cadrul</a:t>
            </a:r>
            <a:r>
              <a:rPr lang="en-GB" dirty="0"/>
              <a:t> </a:t>
            </a:r>
            <a:r>
              <a:rPr lang="en-GB" dirty="0" err="1"/>
              <a:t>companiei</a:t>
            </a:r>
            <a:r>
              <a:rPr lang="en-GB" dirty="0"/>
              <a:t> Fairchild Semiconductor, </a:t>
            </a:r>
            <a:r>
              <a:rPr lang="en-GB" dirty="0" err="1"/>
              <a:t>dar</a:t>
            </a:r>
            <a:r>
              <a:rPr lang="en-GB" dirty="0"/>
              <a:t> </a:t>
            </a:r>
            <a:r>
              <a:rPr lang="en-GB" dirty="0" err="1"/>
              <a:t>lansarea</a:t>
            </a:r>
            <a:r>
              <a:rPr lang="en-GB" dirty="0"/>
              <a:t> </a:t>
            </a:r>
            <a:r>
              <a:rPr lang="en-GB" dirty="0" err="1"/>
              <a:t>sa</a:t>
            </a:r>
            <a:r>
              <a:rPr lang="en-GB" dirty="0"/>
              <a:t> a </a:t>
            </a:r>
            <a:r>
              <a:rPr lang="en-GB" dirty="0" err="1"/>
              <a:t>avut</a:t>
            </a:r>
            <a:r>
              <a:rPr lang="en-GB" dirty="0"/>
              <a:t> loc 6 </a:t>
            </a:r>
            <a:r>
              <a:rPr lang="en-GB" dirty="0" err="1"/>
              <a:t>luni</a:t>
            </a:r>
            <a:r>
              <a:rPr lang="en-GB" dirty="0"/>
              <a:t> </a:t>
            </a:r>
            <a:r>
              <a:rPr lang="en-GB" dirty="0" err="1"/>
              <a:t>mai</a:t>
            </a:r>
            <a:r>
              <a:rPr lang="en-GB" dirty="0"/>
              <a:t> </a:t>
            </a:r>
            <a:r>
              <a:rPr lang="en-GB" dirty="0" err="1"/>
              <a:t>tarziu</a:t>
            </a:r>
            <a:r>
              <a:rPr lang="en-GB" dirty="0"/>
              <a:t>. </a:t>
            </a:r>
            <a:r>
              <a:rPr lang="en-GB" dirty="0" err="1"/>
              <a:t>Circuitul</a:t>
            </a:r>
            <a:r>
              <a:rPr lang="en-GB" dirty="0"/>
              <a:t> </a:t>
            </a:r>
            <a:r>
              <a:rPr lang="en-GB" dirty="0" err="1"/>
              <a:t>lui</a:t>
            </a:r>
            <a:r>
              <a:rPr lang="en-GB" dirty="0"/>
              <a:t> Noyce era </a:t>
            </a:r>
            <a:r>
              <a:rPr lang="en-GB" dirty="0" err="1"/>
              <a:t>construit</a:t>
            </a:r>
            <a:r>
              <a:rPr lang="en-GB" dirty="0"/>
              <a:t> pe Si. </a:t>
            </a:r>
            <a:r>
              <a:rPr lang="ro-RO" dirty="0"/>
              <a:t> A</a:t>
            </a:r>
            <a:r>
              <a:rPr lang="en-GB" dirty="0"/>
              <a:t>tat Noyce cat </a:t>
            </a:r>
            <a:r>
              <a:rPr lang="en-GB" dirty="0" err="1"/>
              <a:t>si</a:t>
            </a:r>
            <a:r>
              <a:rPr lang="en-GB" dirty="0"/>
              <a:t> Kilby sunt </a:t>
            </a:r>
            <a:r>
              <a:rPr lang="en-GB" dirty="0" err="1"/>
              <a:t>recunoscuti</a:t>
            </a:r>
            <a:r>
              <a:rPr lang="en-GB" dirty="0"/>
              <a:t> co-</a:t>
            </a:r>
            <a:r>
              <a:rPr lang="en-GB" dirty="0" err="1"/>
              <a:t>inventatori</a:t>
            </a:r>
            <a:r>
              <a:rPr lang="en-GB" dirty="0"/>
              <a:t> ai</a:t>
            </a:r>
            <a:r>
              <a:rPr lang="ro-RO" dirty="0"/>
              <a:t> CI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00520" y="4530139"/>
            <a:ext cx="111483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/>
              <a:t>Primul</a:t>
            </a:r>
            <a:r>
              <a:rPr lang="en-GB" sz="2000" dirty="0"/>
              <a:t> test al </a:t>
            </a:r>
            <a:r>
              <a:rPr lang="en-GB" sz="2000" dirty="0" err="1"/>
              <a:t>circuitului</a:t>
            </a:r>
            <a:r>
              <a:rPr lang="en-GB" sz="2000" dirty="0"/>
              <a:t> functional a </a:t>
            </a:r>
            <a:r>
              <a:rPr lang="en-GB" sz="2000" dirty="0" err="1"/>
              <a:t>fost</a:t>
            </a:r>
            <a:r>
              <a:rPr lang="en-GB" sz="2000" dirty="0"/>
              <a:t> </a:t>
            </a:r>
            <a:r>
              <a:rPr lang="en-GB" sz="2000" dirty="0" err="1"/>
              <a:t>facut</a:t>
            </a:r>
            <a:r>
              <a:rPr lang="en-GB" sz="2000" dirty="0"/>
              <a:t> </a:t>
            </a:r>
            <a:r>
              <a:rPr lang="en-GB" sz="2000" dirty="0" err="1"/>
              <a:t>prin</a:t>
            </a:r>
            <a:r>
              <a:rPr lang="en-GB" sz="2000" dirty="0"/>
              <a:t> </a:t>
            </a:r>
            <a:r>
              <a:rPr lang="ro-RO" sz="2000" dirty="0"/>
              <a:t>realizarea</a:t>
            </a:r>
            <a:r>
              <a:rPr lang="en-GB" sz="2000" dirty="0"/>
              <a:t> </a:t>
            </a:r>
            <a:r>
              <a:rPr lang="en-GB" sz="2000" dirty="0" err="1"/>
              <a:t>unei</a:t>
            </a:r>
            <a:r>
              <a:rPr lang="en-GB" sz="2000" dirty="0"/>
              <a:t> </a:t>
            </a:r>
            <a:r>
              <a:rPr lang="en-GB" sz="2000" dirty="0" err="1"/>
              <a:t>sinusoide</a:t>
            </a:r>
            <a:r>
              <a:rPr lang="en-GB" sz="2000" dirty="0"/>
              <a:t> </a:t>
            </a:r>
            <a:r>
              <a:rPr lang="en-GB" sz="2000" dirty="0" err="1"/>
              <a:t>pe</a:t>
            </a:r>
            <a:r>
              <a:rPr lang="en-GB" sz="2000" dirty="0"/>
              <a:t> un </a:t>
            </a:r>
            <a:r>
              <a:rPr lang="en-GB" sz="2000" dirty="0" err="1"/>
              <a:t>ecran</a:t>
            </a:r>
            <a:r>
              <a:rPr lang="en-GB" sz="2000" dirty="0"/>
              <a:t> al </a:t>
            </a:r>
            <a:r>
              <a:rPr lang="en-GB" sz="2000" dirty="0" err="1"/>
              <a:t>unui</a:t>
            </a:r>
            <a:r>
              <a:rPr lang="en-GB" sz="2000" dirty="0"/>
              <a:t> </a:t>
            </a:r>
            <a:r>
              <a:rPr lang="en-GB" sz="2000" dirty="0" err="1"/>
              <a:t>osciloscop</a:t>
            </a:r>
            <a:r>
              <a:rPr lang="en-GB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1328624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1191</TotalTime>
  <Words>2735</Words>
  <Application>Microsoft Office PowerPoint</Application>
  <PresentationFormat>Ecran lat</PresentationFormat>
  <Paragraphs>302</Paragraphs>
  <Slides>44</Slides>
  <Notes>5</Notes>
  <HiddenSlides>0</HiddenSlides>
  <MMClips>0</MMClips>
  <ScaleCrop>false</ScaleCrop>
  <HeadingPairs>
    <vt:vector size="6" baseType="variant">
      <vt:variant>
        <vt:lpstr>Fonturi utilizate</vt:lpstr>
      </vt:variant>
      <vt:variant>
        <vt:i4>10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44</vt:i4>
      </vt:variant>
    </vt:vector>
  </HeadingPairs>
  <TitlesOfParts>
    <vt:vector size="55" baseType="lpstr">
      <vt:lpstr>Algerian</vt:lpstr>
      <vt:lpstr>Arial</vt:lpstr>
      <vt:lpstr>Arial Black</vt:lpstr>
      <vt:lpstr>Calibri</vt:lpstr>
      <vt:lpstr>Gill Sans MT</vt:lpstr>
      <vt:lpstr>Times</vt:lpstr>
      <vt:lpstr>Times New Roman</vt:lpstr>
      <vt:lpstr>Verdana</vt:lpstr>
      <vt:lpstr>Wingdings</vt:lpstr>
      <vt:lpstr>Wingdings 3</vt:lpstr>
      <vt:lpstr>Gallery</vt:lpstr>
      <vt:lpstr>  Tema 1: Întroducere în micro-optoelectronică noțiuni din fizica corpului solid cristalografie</vt:lpstr>
      <vt:lpstr>CUPRINS</vt:lpstr>
      <vt:lpstr>Bibliografie recomandata</vt:lpstr>
      <vt:lpstr>Prin istorie:    DISPOZITIVE ElectronicE cu  vid ...</vt:lpstr>
      <vt:lpstr>FILE DE ISTORIE</vt:lpstr>
      <vt:lpstr>INVENȚIA EuropeanĂ A « Transistron »</vt:lpstr>
      <vt:lpstr>FAZA DE COMERCIALIZARE A TranZistoArELOR</vt:lpstr>
      <vt:lpstr>Baby Computer of Manchester University</vt:lpstr>
      <vt:lpstr>Circuite integrate</vt:lpstr>
      <vt:lpstr>Dispozitive MICROELECTRONICe: </vt:lpstr>
      <vt:lpstr>PROLIFERAREA  MICROELECTRONICII</vt:lpstr>
      <vt:lpstr> Direcții de perspectivă în microelectronică</vt:lpstr>
      <vt:lpstr>Prezentare PowerPoint</vt:lpstr>
      <vt:lpstr>Unele definiții și terminologii</vt:lpstr>
      <vt:lpstr>Prezentare PowerPoint</vt:lpstr>
      <vt:lpstr>Prezentare PowerPoint</vt:lpstr>
      <vt:lpstr>Prezentare PowerPoint</vt:lpstr>
      <vt:lpstr>ASTFEL, Care este cheia electronicii moderne    ?</vt:lpstr>
      <vt:lpstr>Clasificarea dispozitivelor electronice</vt:lpstr>
      <vt:lpstr>Clasificarea dispozitivelor electronice</vt:lpstr>
      <vt:lpstr>De ce anume electronica semiconductoare ?</vt:lpstr>
      <vt:lpstr>Prezentare PowerPoint</vt:lpstr>
      <vt:lpstr>De la electronica clasică în vid – spre nanoelectronica în vid</vt:lpstr>
      <vt:lpstr>Nanocanal în structură MOS. Lungimea canalului = grosimea stratului de oxid</vt:lpstr>
      <vt:lpstr>  noțiuni din fizica corpului solid </vt:lpstr>
      <vt:lpstr>Prezentare PowerPoint</vt:lpstr>
      <vt:lpstr>Prezentare PowerPoint</vt:lpstr>
      <vt:lpstr>Rezistența vs Temperatura</vt:lpstr>
      <vt:lpstr>Siliciu și Germaniu</vt:lpstr>
      <vt:lpstr>Clasificarea SC</vt:lpstr>
      <vt:lpstr>Funcție de nR elementelor chimice, MS:</vt:lpstr>
      <vt:lpstr>În funcţie de natura legăturii interatomice </vt:lpstr>
      <vt:lpstr>… al (dez)ordinii cristaline…</vt:lpstr>
      <vt:lpstr>…funcțiilor de utilizare…</vt:lpstr>
      <vt:lpstr>Componente Active și pasive</vt:lpstr>
      <vt:lpstr>1873</vt:lpstr>
      <vt:lpstr>Elemente de cristalografie și cristalofizică</vt:lpstr>
      <vt:lpstr>Celula elementară și rețeaua cristalină</vt:lpstr>
      <vt:lpstr>Prezentare PowerPoint</vt:lpstr>
      <vt:lpstr>Prezentare PowerPoint</vt:lpstr>
      <vt:lpstr>CONSIDERAREA structurii cristaline</vt:lpstr>
      <vt:lpstr>Structura cristalelor reale</vt:lpstr>
      <vt:lpstr>CONSIDERAREA LegăturiLOR interatomice</vt:lpstr>
      <vt:lpstr>Întrebări de recapitulare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dispozitive Micro-optoelectronice  Lecția 1  Întroducere în microoptoelectronică</dc:title>
  <dc:creator>Nusec</dc:creator>
  <cp:lastModifiedBy>buzdugan artur</cp:lastModifiedBy>
  <cp:revision>154</cp:revision>
  <dcterms:created xsi:type="dcterms:W3CDTF">2018-01-04T15:01:24Z</dcterms:created>
  <dcterms:modified xsi:type="dcterms:W3CDTF">2024-09-14T07:51:20Z</dcterms:modified>
</cp:coreProperties>
</file>