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80" r:id="rId4"/>
    <p:sldId id="281" r:id="rId5"/>
    <p:sldId id="258" r:id="rId6"/>
    <p:sldId id="283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67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5225B-50C5-44F2-8A43-0C0E4F90EE19}" type="datetimeFigureOut">
              <a:rPr lang="en-US" smtClean="0"/>
              <a:t>2/9/2022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15D78-7820-461A-AF09-64A94B6DA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03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268761"/>
            <a:ext cx="7772400" cy="1080120"/>
          </a:xfrm>
        </p:spPr>
        <p:txBody>
          <a:bodyPr/>
          <a:lstStyle/>
          <a:p>
            <a:r>
              <a:rPr lang="ru-RU" b="1" dirty="0"/>
              <a:t>Лекция </a:t>
            </a:r>
            <a:r>
              <a:rPr lang="en-US" b="1" dirty="0"/>
              <a:t>3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420888"/>
            <a:ext cx="8136904" cy="2160240"/>
          </a:xfrm>
        </p:spPr>
        <p:txBody>
          <a:bodyPr>
            <a:normAutofit fontScale="77500" lnSpcReduction="20000"/>
          </a:bodyPr>
          <a:lstStyle/>
          <a:p>
            <a:r>
              <a:rPr lang="ru-RU" sz="4600" b="1" dirty="0">
                <a:solidFill>
                  <a:srgbClr val="002060"/>
                </a:solidFill>
              </a:rPr>
              <a:t>Основы программирования в </a:t>
            </a:r>
            <a:r>
              <a:rPr lang="en-US" sz="4600" b="1" dirty="0">
                <a:solidFill>
                  <a:srgbClr val="002060"/>
                </a:solidFill>
              </a:rPr>
              <a:t>VBA:</a:t>
            </a:r>
          </a:p>
          <a:p>
            <a:r>
              <a:rPr lang="ru-RU" sz="4600" b="1" dirty="0">
                <a:solidFill>
                  <a:srgbClr val="002060"/>
                </a:solidFill>
              </a:rPr>
              <a:t>Описание объекта </a:t>
            </a:r>
            <a:r>
              <a:rPr lang="en-US" sz="4600" b="1" dirty="0">
                <a:solidFill>
                  <a:srgbClr val="002060"/>
                </a:solidFill>
              </a:rPr>
              <a:t>VBA</a:t>
            </a:r>
            <a:r>
              <a:rPr lang="ru-RU" sz="4600" b="1" dirty="0">
                <a:solidFill>
                  <a:srgbClr val="002060"/>
                </a:solidFill>
              </a:rPr>
              <a:t>.</a:t>
            </a:r>
            <a:endParaRPr lang="en-US" sz="4600" b="1" dirty="0">
              <a:solidFill>
                <a:srgbClr val="002060"/>
              </a:solidFill>
            </a:endParaRPr>
          </a:p>
          <a:p>
            <a:r>
              <a:rPr lang="ru-RU" sz="4600" b="1" dirty="0">
                <a:solidFill>
                  <a:srgbClr val="002060"/>
                </a:solidFill>
              </a:rPr>
              <a:t>Основные свойства объекта</a:t>
            </a:r>
            <a:r>
              <a:rPr lang="ro-RO" sz="4600" b="1" dirty="0">
                <a:solidFill>
                  <a:srgbClr val="002060"/>
                </a:solidFill>
              </a:rPr>
              <a:t>, </a:t>
            </a:r>
            <a:r>
              <a:rPr lang="ru-RU" sz="4600" b="1" dirty="0">
                <a:solidFill>
                  <a:srgbClr val="002060"/>
                </a:solidFill>
              </a:rPr>
              <a:t>методы.</a:t>
            </a:r>
            <a:endParaRPr lang="en-US" sz="4600" b="1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596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Меняем свойства </a:t>
            </a:r>
            <a:r>
              <a:rPr lang="en-US" b="1" i="1" dirty="0">
                <a:solidFill>
                  <a:srgbClr val="002060"/>
                </a:solidFill>
              </a:rPr>
              <a:t>Label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504" y="1052736"/>
            <a:ext cx="8568952" cy="5400600"/>
          </a:xfrm>
          <a:noFill/>
        </p:spPr>
      </p:pic>
    </p:spTree>
    <p:extLst>
      <p:ext uri="{BB962C8B-B14F-4D97-AF65-F5344CB8AC3E}">
        <p14:creationId xmlns:p14="http://schemas.microsoft.com/office/powerpoint/2010/main" val="1110106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Как можем вызвать созданный объект </a:t>
            </a:r>
            <a:r>
              <a:rPr lang="ru-RU" sz="4000" b="1" i="1" dirty="0" err="1">
                <a:solidFill>
                  <a:srgbClr val="002060"/>
                </a:solidFill>
              </a:rPr>
              <a:t>Form</a:t>
            </a:r>
            <a:r>
              <a:rPr lang="ru-RU" sz="4000" b="1" dirty="0">
                <a:solidFill>
                  <a:srgbClr val="002060"/>
                </a:solidFill>
              </a:rPr>
              <a:t> из документа?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08104" y="1772816"/>
            <a:ext cx="3096344" cy="1728192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</p:pic>
      <p:sp>
        <p:nvSpPr>
          <p:cNvPr id="5" name="Прямоугольник 5"/>
          <p:cNvSpPr>
            <a:spLocks noChangeArrowheads="1"/>
          </p:cNvSpPr>
          <p:nvPr/>
        </p:nvSpPr>
        <p:spPr bwMode="auto">
          <a:xfrm>
            <a:off x="899592" y="2924944"/>
            <a:ext cx="5112568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 for button is: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ru-RU" sz="2800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Private Sub </a:t>
            </a:r>
            <a:r>
              <a:rPr lang="en-US" alt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cmdShow_Click</a:t>
            </a:r>
            <a:r>
              <a:rPr lang="en-US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FrmDemo</a:t>
            </a:r>
            <a:r>
              <a:rPr lang="en-US" alt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Show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 Sub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85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Описание объекта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Объект </a:t>
            </a:r>
            <a:r>
              <a:rPr lang="ru-RU" dirty="0"/>
              <a:t> VBA </a:t>
            </a:r>
            <a:r>
              <a:rPr lang="ro-RO" dirty="0"/>
              <a:t>-</a:t>
            </a:r>
            <a:r>
              <a:rPr lang="ru-RU" dirty="0"/>
              <a:t> комбинация кода и данных, которыми можно манипулировать как единым целым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Объекты VBA идентифицируются по имени и характеризуются тремя элементами:</a:t>
            </a:r>
          </a:p>
          <a:p>
            <a:pPr marL="0" indent="0">
              <a:buNone/>
            </a:pPr>
            <a:r>
              <a:rPr lang="ru-RU" altLang="ru-RU" b="1" i="1" dirty="0">
                <a:latin typeface="Times New Roman" pitchFamily="18" charset="0"/>
                <a:cs typeface="Times New Roman" pitchFamily="18" charset="0"/>
              </a:rPr>
              <a:t>свойства</a:t>
            </a:r>
            <a:r>
              <a:rPr lang="it-IT" altLang="ru-RU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alt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i="1" dirty="0">
                <a:latin typeface="Times New Roman" pitchFamily="18" charset="0"/>
                <a:cs typeface="Times New Roman" pitchFamily="18" charset="0"/>
              </a:rPr>
              <a:t>методы,  события</a:t>
            </a:r>
            <a:endParaRPr lang="ro-RO" altLang="ru-RU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984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Свойства объекта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Свойства </a:t>
            </a:r>
            <a:r>
              <a:rPr lang="en-US" b="1" dirty="0"/>
              <a:t>- </a:t>
            </a:r>
            <a:r>
              <a:rPr lang="ru-RU" dirty="0"/>
              <a:t>атрибут объекта, определяющий его характеристики (внешний вид, состояние или поведение). </a:t>
            </a:r>
          </a:p>
          <a:p>
            <a:pPr marL="0" indent="0">
              <a:buNone/>
            </a:pPr>
            <a:r>
              <a:rPr lang="ru-RU" dirty="0"/>
              <a:t>Например: объект </a:t>
            </a:r>
            <a:r>
              <a:rPr lang="en-US" i="1" dirty="0"/>
              <a:t>Form</a:t>
            </a:r>
            <a:r>
              <a:rPr lang="ru-RU" dirty="0"/>
              <a:t> может иметь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ru-RU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цвет</a:t>
            </a:r>
            <a:r>
              <a:rPr lang="vi-VN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ширину</a:t>
            </a:r>
            <a:r>
              <a:rPr lang="vi-VN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т. д.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o-RO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o-RO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объекта</a:t>
            </a:r>
            <a:r>
              <a:rPr lang="en-US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Workbook</a:t>
            </a:r>
            <a:r>
              <a:rPr lang="en-US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значимыми свойствами являются:</a:t>
            </a:r>
            <a:endParaRPr lang="ro-RO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None/>
              <a:defRPr/>
            </a:pPr>
            <a:r>
              <a:rPr lang="ro-RO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Name, </a:t>
            </a:r>
            <a:r>
              <a:rPr lang="en-US" altLang="ru-RU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ReadOnly</a:t>
            </a:r>
            <a:r>
              <a:rPr lang="en-US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Saved</a:t>
            </a:r>
            <a:r>
              <a:rPr lang="ro-RO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PrecisionAsDisplayed</a:t>
            </a:r>
            <a:r>
              <a:rPr lang="en-US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RO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endParaRPr lang="ro-RO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объекта </a:t>
            </a:r>
            <a:r>
              <a:rPr lang="en-US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Worksheet:</a:t>
            </a:r>
            <a:endParaRPr lang="ro-RO" alt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None/>
              <a:defRPr/>
            </a:pPr>
            <a:r>
              <a:rPr lang="en-US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Name, Next, Previous, Type,</a:t>
            </a:r>
            <a:r>
              <a:rPr lang="ro-RO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Visible </a:t>
            </a:r>
            <a:r>
              <a:rPr lang="en-US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  <a:r>
              <a:rPr lang="ru-RU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o-RO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281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Свойства объекта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Свойства имеют значения по умолчанию.</a:t>
            </a:r>
          </a:p>
          <a:p>
            <a:pPr marL="0" indent="0"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свойств возможно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/>
          </a:p>
          <a:p>
            <a:pPr>
              <a:buFontTx/>
              <a:buNone/>
              <a:defRPr/>
            </a:pPr>
            <a:r>
              <a:rPr lang="ru-RU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этапе разработки (проектирования) с помощью окна</a:t>
            </a:r>
            <a:r>
              <a:rPr lang="ru-RU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ru-RU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(без написания кода)</a:t>
            </a:r>
            <a:endParaRPr lang="fr-FR" alt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ru-RU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 время выполнения, с помощью написания кода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65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Основные свойства объекта </a:t>
            </a:r>
            <a:r>
              <a:rPr lang="en-US" b="1" dirty="0">
                <a:solidFill>
                  <a:srgbClr val="002060"/>
                </a:solidFill>
              </a:rPr>
              <a:t>VBA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503" y="1196752"/>
            <a:ext cx="8928993" cy="5472608"/>
          </a:xfrm>
          <a:noFill/>
        </p:spPr>
      </p:pic>
    </p:spTree>
    <p:extLst>
      <p:ext uri="{BB962C8B-B14F-4D97-AF65-F5344CB8AC3E}">
        <p14:creationId xmlns:p14="http://schemas.microsoft.com/office/powerpoint/2010/main" val="1202026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Основные свойства объекта </a:t>
            </a:r>
            <a:r>
              <a:rPr lang="en-US" b="1" dirty="0">
                <a:solidFill>
                  <a:srgbClr val="002060"/>
                </a:solidFill>
              </a:rPr>
              <a:t>VBA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1484784"/>
            <a:ext cx="8496944" cy="4536504"/>
          </a:xfrm>
          <a:noFill/>
        </p:spPr>
      </p:pic>
    </p:spTree>
    <p:extLst>
      <p:ext uri="{BB962C8B-B14F-4D97-AF65-F5344CB8AC3E}">
        <p14:creationId xmlns:p14="http://schemas.microsoft.com/office/powerpoint/2010/main" val="502011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Основные свойства объекта </a:t>
            </a:r>
            <a:r>
              <a:rPr lang="en-US" b="1" dirty="0">
                <a:solidFill>
                  <a:srgbClr val="002060"/>
                </a:solidFill>
              </a:rPr>
              <a:t>VBA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1484784"/>
            <a:ext cx="8496944" cy="4896544"/>
          </a:xfrm>
          <a:noFill/>
        </p:spPr>
      </p:pic>
    </p:spTree>
    <p:extLst>
      <p:ext uri="{BB962C8B-B14F-4D97-AF65-F5344CB8AC3E}">
        <p14:creationId xmlns:p14="http://schemas.microsoft.com/office/powerpoint/2010/main" val="2067827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Свойства объекта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любого объекта необходимо указание свойств</a:t>
            </a:r>
          </a:p>
          <a:p>
            <a:pPr>
              <a:defRPr/>
            </a:pPr>
            <a:r>
              <a:rPr lang="it-IT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ro-RO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t-IT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имя используемое в написании кода</a:t>
            </a:r>
            <a:r>
              <a:rPr lang="it-IT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alt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ro-RO" alt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it-IT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Caption</a:t>
            </a:r>
            <a:r>
              <a:rPr lang="ro-RO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RO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имя, данное объекту, чтобы быть видным пользователю</a:t>
            </a:r>
            <a:r>
              <a:rPr lang="it-IT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o-RO" alt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883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Свойства некоторого объекта </a:t>
            </a:r>
            <a:r>
              <a:rPr lang="ru-RU" sz="4000" b="1" i="1" dirty="0">
                <a:solidFill>
                  <a:srgbClr val="002060"/>
                </a:solidFill>
              </a:rPr>
              <a:t>форма</a:t>
            </a:r>
            <a:endParaRPr lang="en-US" sz="4000" b="1" i="1" dirty="0">
              <a:solidFill>
                <a:srgbClr val="002060"/>
              </a:solidFill>
            </a:endParaRPr>
          </a:p>
        </p:txBody>
      </p:sp>
      <p:pic>
        <p:nvPicPr>
          <p:cNvPr id="4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7" y="1196752"/>
            <a:ext cx="8712969" cy="56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150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9208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Приложение </a:t>
            </a:r>
            <a:r>
              <a:rPr lang="en-US" b="1" dirty="0">
                <a:solidFill>
                  <a:srgbClr val="002060"/>
                </a:solidFill>
              </a:rPr>
              <a:t>VBA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/>
              <a:t>Программа (приложение</a:t>
            </a:r>
            <a:r>
              <a:rPr lang="en-US" b="1" i="1" dirty="0"/>
              <a:t>)</a:t>
            </a:r>
            <a:r>
              <a:rPr lang="ru-RU" b="1" i="1" dirty="0"/>
              <a:t> VBA - </a:t>
            </a:r>
            <a:r>
              <a:rPr lang="ru-RU" dirty="0"/>
              <a:t>последовательность действий (операций), которые выполняются над  некоторыми объектами или данными. </a:t>
            </a:r>
          </a:p>
          <a:p>
            <a:pPr marL="0" indent="0">
              <a:buNone/>
            </a:pPr>
            <a:r>
              <a:rPr lang="ru-RU" b="1" dirty="0"/>
              <a:t>Объект</a:t>
            </a:r>
            <a:r>
              <a:rPr lang="ru-RU" dirty="0"/>
              <a:t> - комбинация кода и данных, которую можно рассматривать как одно целое. Объект может быть частью приложения, как элемент управления или форма. Целое приложение также может быть объектом.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4266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Свойства на этапе проектирования кнопки управления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7552" y="1412776"/>
            <a:ext cx="8776936" cy="4824536"/>
          </a:xfrm>
          <a:noFill/>
        </p:spPr>
      </p:pic>
    </p:spTree>
    <p:extLst>
      <p:ext uri="{BB962C8B-B14F-4D97-AF65-F5344CB8AC3E}">
        <p14:creationId xmlns:p14="http://schemas.microsoft.com/office/powerpoint/2010/main" val="434900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764704"/>
            <a:ext cx="8568952" cy="1944216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Для изменения состояния объекта необходимо задать новые значения его свойств. </a:t>
            </a:r>
            <a:br>
              <a:rPr lang="ru-RU" sz="3200" dirty="0">
                <a:solidFill>
                  <a:srgbClr val="002060"/>
                </a:solidFill>
              </a:rPr>
            </a:b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rgbClr val="002060"/>
                </a:solidFill>
              </a:rPr>
              <a:t>Синтаксис команды изменения свойств: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3645024"/>
            <a:ext cx="7787208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err="1"/>
              <a:t>Объект.Свойство</a:t>
            </a:r>
            <a:r>
              <a:rPr lang="ru-RU" b="1" i="1" dirty="0"/>
              <a:t> = </a:t>
            </a:r>
            <a:r>
              <a:rPr lang="ru-RU" b="1" i="1" dirty="0" err="1"/>
              <a:t>ЗначениеСвойства</a:t>
            </a:r>
            <a:endParaRPr lang="ru-RU" b="1" i="1" dirty="0"/>
          </a:p>
          <a:p>
            <a:pPr marL="0" indent="0">
              <a:buNone/>
            </a:pPr>
            <a:endParaRPr lang="ru-RU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7502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примеры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изменения цвета</a:t>
            </a:r>
            <a:r>
              <a:rPr lang="en-US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шрифта</a:t>
            </a:r>
            <a:r>
              <a:rPr lang="en-US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ячейки</a:t>
            </a:r>
            <a:r>
              <a:rPr lang="en-US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(1,"a")</a:t>
            </a:r>
            <a:endParaRPr lang="en-US" alt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ro-RO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WorkSheets</a:t>
            </a: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(”F1”).Cells(1,"a").</a:t>
            </a:r>
            <a:r>
              <a:rPr lang="en-US" alt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Font.Color</a:t>
            </a: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ru-RU" b="1" i="1" dirty="0" err="1">
                <a:solidFill>
                  <a:srgbClr val="185C28"/>
                </a:solidFill>
                <a:latin typeface="Times New Roman" pitchFamily="18" charset="0"/>
                <a:cs typeface="Times New Roman" pitchFamily="18" charset="0"/>
              </a:rPr>
              <a:t>vbGreen</a:t>
            </a:r>
            <a:endParaRPr lang="ro-RO" altLang="ru-RU" b="1" i="1" dirty="0">
              <a:solidFill>
                <a:srgbClr val="185C28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endParaRPr lang="ro-RO" altLang="ru-RU" b="1" i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отображения первого листа и скрытия рабочего листа </a:t>
            </a:r>
            <a:r>
              <a:rPr lang="fr-FR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Sheet3:</a:t>
            </a:r>
            <a:r>
              <a:rPr lang="fr-FR" alt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Tx/>
              <a:buNone/>
              <a:defRPr/>
            </a:pPr>
            <a:r>
              <a:rPr lang="ro-RO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Sub Afis_Asc ()</a:t>
            </a:r>
            <a:endParaRPr lang="ro-RO" alt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None/>
              <a:defRPr/>
            </a:pPr>
            <a:r>
              <a:rPr lang="ro-RO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ru-RU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ActiveWorkbook.Worksheets</a:t>
            </a:r>
            <a:r>
              <a:rPr lang="en-US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(1).Visible = True</a:t>
            </a:r>
            <a:r>
              <a:rPr lang="ro-RO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457200" indent="-457200">
              <a:buFontTx/>
              <a:buNone/>
              <a:defRPr/>
            </a:pPr>
            <a:r>
              <a:rPr lang="ro-RO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ru-RU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ActiveWorkbook.Worksheets</a:t>
            </a:r>
            <a:r>
              <a:rPr lang="en-US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(“Sheet3”).Visible = False</a:t>
            </a:r>
          </a:p>
          <a:p>
            <a:pPr marL="457200" indent="-457200">
              <a:buFontTx/>
              <a:buNone/>
              <a:defRPr/>
            </a:pP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 Sub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163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VBA </a:t>
            </a:r>
            <a:r>
              <a:rPr lang="ru-RU" sz="4000" b="1" dirty="0">
                <a:solidFill>
                  <a:srgbClr val="002060"/>
                </a:solidFill>
              </a:rPr>
              <a:t>позволяет манипулировать объектами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определить значение некоторого свойства объекта и, таким же образом, изменить его состояние</a:t>
            </a:r>
          </a:p>
          <a:p>
            <a:r>
              <a:rPr lang="ru-RU" dirty="0"/>
              <a:t>прочитать текущее значение некоторого свойства и определить состояние</a:t>
            </a:r>
          </a:p>
          <a:p>
            <a:r>
              <a:rPr lang="ru-RU" dirty="0"/>
              <a:t>требовать от объекта выполнения одного из действий (методов), которые его характеризуют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657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Чтобы получить значение некоторого свойства, используем следующий синтаксис: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3"/>
            <a:ext cx="8229600" cy="3384376"/>
          </a:xfrm>
        </p:spPr>
        <p:txBody>
          <a:bodyPr/>
          <a:lstStyle/>
          <a:p>
            <a:pPr marL="0" lvl="0" indent="0">
              <a:buNone/>
            </a:pP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переменная</a:t>
            </a:r>
            <a:r>
              <a:rPr lang="en-US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объект</a:t>
            </a:r>
            <a:r>
              <a:rPr lang="en-US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свойство</a:t>
            </a:r>
            <a:endParaRPr lang="en-US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/>
              <a:t>Где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"/>
              <a:tabLst>
                <a:tab pos="508000" algn="l"/>
              </a:tabLst>
            </a:pP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переменная 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переменная, в которой будет храниться считанное значение из свойства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"/>
              <a:tabLst>
                <a:tab pos="508000" algn="l"/>
              </a:tabLst>
            </a:pPr>
            <a:r>
              <a:rPr lang="en-US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бъект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ссылка на объект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  <a:tabLst>
                <a:tab pos="508000" algn="l"/>
              </a:tabLst>
            </a:pP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3497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06613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Пример</a:t>
            </a:r>
            <a:r>
              <a:rPr lang="en-US" sz="2800" b="1" dirty="0">
                <a:solidFill>
                  <a:srgbClr val="002060"/>
                </a:solidFill>
              </a:rPr>
              <a:t>:</a:t>
            </a:r>
            <a:r>
              <a:rPr lang="ru-RU" sz="2800" dirty="0"/>
              <a:t> имя листа в виде строки символов отобразить  в диалоговом окне</a:t>
            </a:r>
            <a:endParaRPr lang="en-US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  <a:defRPr/>
            </a:pPr>
            <a:r>
              <a:rPr lang="fr-FR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Используем свойство</a:t>
            </a:r>
            <a:r>
              <a:rPr lang="fr-FR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Name </a:t>
            </a: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функцию </a:t>
            </a:r>
            <a:r>
              <a:rPr lang="fr-FR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MsgBox() :</a:t>
            </a:r>
            <a:endParaRPr lang="ru-RU" alt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  <a:defRPr/>
            </a:pP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Sub </a:t>
            </a:r>
            <a:r>
              <a:rPr lang="en-US" alt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AfiseazaNume</a:t>
            </a: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()</a:t>
            </a:r>
            <a:endParaRPr lang="ru-RU" alt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  <a:defRPr/>
            </a:pPr>
            <a:r>
              <a:rPr lang="en-US" alt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Dim </a:t>
            </a:r>
            <a:r>
              <a:rPr lang="en-US" altLang="ru-RU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NumeFoaie</a:t>
            </a:r>
            <a:r>
              <a:rPr lang="en-US" altLang="ru-RU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 String</a:t>
            </a:r>
            <a:r>
              <a:rPr lang="ro-RO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объявляем переменную</a:t>
            </a:r>
          </a:p>
          <a:p>
            <a:pPr>
              <a:buFontTx/>
              <a:buNone/>
              <a:defRPr/>
            </a:pPr>
            <a:r>
              <a:rPr lang="fr-FR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altLang="ru-RU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NumeFoaie</a:t>
            </a:r>
            <a:r>
              <a:rPr lang="fr-FR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ActiveSheet.Name</a:t>
            </a:r>
            <a:r>
              <a:rPr lang="ro-RO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присв. перем</a:t>
            </a:r>
            <a:r>
              <a:rPr lang="en-US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alt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н. значение</a:t>
            </a:r>
          </a:p>
          <a:p>
            <a:pPr>
              <a:buFontTx/>
              <a:buNone/>
              <a:defRPr/>
            </a:pPr>
            <a:r>
              <a:rPr lang="fr-FR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MsgBox “Numele foii de lucru este “ &amp; </a:t>
            </a:r>
            <a:r>
              <a:rPr lang="fr-FR" altLang="ru-RU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NumeFoaie</a:t>
            </a:r>
            <a:endParaRPr lang="ru-RU" altLang="ru-RU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  <a:defRPr/>
            </a:pPr>
            <a:r>
              <a:rPr lang="fr-FR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 Sub</a:t>
            </a:r>
            <a:endParaRPr lang="ru-RU" alt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  <a:defRPr/>
            </a:pPr>
            <a:endParaRPr lang="en-US" altLang="ru-RU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189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Методы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Объекты также характеризуются действиями, которые они могут выполнять, называемыми </a:t>
            </a:r>
            <a:r>
              <a:rPr lang="ru-RU" b="1" i="1" dirty="0"/>
              <a:t>методами</a:t>
            </a:r>
            <a:r>
              <a:rPr lang="ru-RU" b="1" dirty="0"/>
              <a:t>. </a:t>
            </a:r>
            <a:endParaRPr lang="en-US" b="1" dirty="0"/>
          </a:p>
          <a:p>
            <a:pPr marL="0" indent="0">
              <a:buNone/>
            </a:pPr>
            <a:r>
              <a:rPr lang="ru-RU" b="1" dirty="0"/>
              <a:t>Методы</a:t>
            </a:r>
            <a:r>
              <a:rPr lang="ru-RU" dirty="0"/>
              <a:t> - это процедуры или функции, которые могут иметь различное количество параметров и представлять операции, которые могут быть выполнены над объектом. Примеры методов: удаление, копирование, активация и т.д. 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</a:t>
            </a:r>
          </a:p>
          <a:p>
            <a:pPr marL="0" indent="0">
              <a:buFontTx/>
              <a:buNone/>
              <a:defRPr/>
            </a:pP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Private Sub Btn1_Click()</a:t>
            </a:r>
          </a:p>
          <a:p>
            <a:pPr marL="0" indent="0">
              <a:buFontTx/>
              <a:buNone/>
              <a:defRPr/>
            </a:pP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    </a:t>
            </a:r>
            <a:r>
              <a:rPr lang="en-US" altLang="ru-RU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MsgBox</a:t>
            </a:r>
            <a:r>
              <a:rPr lang="en-US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Нажали</a:t>
            </a:r>
            <a:r>
              <a:rPr lang="ru-RU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кнопку 1 </a:t>
            </a:r>
            <a:r>
              <a:rPr lang="en-US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</a:t>
            </a:r>
          </a:p>
          <a:p>
            <a:pPr marL="0" indent="0">
              <a:buFontTx/>
              <a:buNone/>
              <a:defRPr/>
            </a:pPr>
            <a:r>
              <a:rPr lang="en-US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    Btn1.Enabled = False</a:t>
            </a:r>
          </a:p>
          <a:p>
            <a:pPr marL="0" indent="0">
              <a:buFontTx/>
              <a:buNone/>
              <a:defRPr/>
            </a:pPr>
            <a:r>
              <a:rPr lang="en-US" alt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    Btn2.Enabled = True</a:t>
            </a:r>
          </a:p>
          <a:p>
            <a:pPr marL="0" indent="0">
              <a:buFontTx/>
              <a:buNone/>
              <a:defRPr/>
            </a:pPr>
            <a:r>
              <a:rPr lang="en-US" alt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End Sub</a:t>
            </a:r>
            <a:endParaRPr lang="en-US" altLang="ru-RU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1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Объект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Объект объединяет в одно целое (инкапсулирует) свойства объектов и возможные над ним операции (методы).</a:t>
            </a:r>
          </a:p>
          <a:p>
            <a:pPr marL="0" indent="0">
              <a:buNone/>
            </a:pPr>
            <a:r>
              <a:rPr lang="ru-RU" dirty="0"/>
              <a:t>Объекты, инкапсулирующие одинаковый перечень свойств и методов, объединяются в классы. При этом каждый отдельный объект является экземпляром класса, а экземпляры класса могут иметь отличные значения свойств.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4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Объект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25658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Объекты VBA – это кнопки, элементы меню, документы, фрагменты документа, символы, диаграммы, форма, интервалы ячеек рабочего листа и даже сам рабочий лист. Почти все то, что можно увидеть на экране работающего приложения, является объектом.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833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b="1" dirty="0">
                <a:solidFill>
                  <a:srgbClr val="002060"/>
                </a:solidFill>
              </a:rPr>
              <a:t>Примеры типов объектов, которые можно использовать в VBA</a:t>
            </a:r>
            <a:br>
              <a:rPr lang="ru-RU" b="1" dirty="0">
                <a:solidFill>
                  <a:srgbClr val="002060"/>
                </a:solidFill>
              </a:rPr>
            </a:br>
            <a:endParaRPr lang="en-US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718848"/>
              </p:ext>
            </p:extLst>
          </p:nvPr>
        </p:nvGraphicFramePr>
        <p:xfrm>
          <a:off x="457200" y="1484784"/>
          <a:ext cx="8435280" cy="5256586"/>
        </p:xfrm>
        <a:graphic>
          <a:graphicData uri="http://schemas.openxmlformats.org/drawingml/2006/table">
            <a:tbl>
              <a:tblPr/>
              <a:tblGrid>
                <a:gridCol w="4217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924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effectLst/>
                        </a:rPr>
                        <a:t>Объект</a:t>
                      </a:r>
                      <a:endParaRPr lang="ru-RU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effectLst/>
                        </a:rPr>
                        <a:t>Описание</a:t>
                      </a:r>
                      <a:endParaRPr lang="ru-RU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091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Кнопка управления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Элементы управления на форме, например кнопки управления и рамки, являются объектами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418"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Форма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Каждая форма в проекте VBA является отдельным объектом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091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База данных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Базы данных являются объектами и содержат другие объекты, например, поля и индексы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1418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Диаграмма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Диаграмма в </a:t>
                      </a:r>
                      <a:r>
                        <a:rPr lang="ru-RU" dirty="0" err="1"/>
                        <a:t>Microsoft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Excel</a:t>
                      </a:r>
                      <a:r>
                        <a:rPr lang="ru-RU" dirty="0"/>
                        <a:t> является объектом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799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2520280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solidFill>
                  <a:srgbClr val="002060"/>
                </a:solidFill>
              </a:rPr>
              <a:t>Объекты в приложениях образуют некоторую иерархию, на вершине которой находится приложение (</a:t>
            </a:r>
            <a:r>
              <a:rPr lang="ru-RU" sz="2800" dirty="0" err="1">
                <a:solidFill>
                  <a:srgbClr val="002060"/>
                </a:solidFill>
              </a:rPr>
              <a:t>Applica</a:t>
            </a:r>
            <a:r>
              <a:rPr lang="ro-RO" sz="2800" dirty="0">
                <a:solidFill>
                  <a:srgbClr val="002060"/>
                </a:solidFill>
              </a:rPr>
              <a:t>t</a:t>
            </a:r>
            <a:r>
              <a:rPr lang="ru-RU" sz="2800" dirty="0" err="1">
                <a:solidFill>
                  <a:srgbClr val="002060"/>
                </a:solidFill>
              </a:rPr>
              <a:t>ion</a:t>
            </a:r>
            <a:r>
              <a:rPr lang="ru-RU" sz="2800" dirty="0">
                <a:solidFill>
                  <a:srgbClr val="002060"/>
                </a:solidFill>
              </a:rPr>
              <a:t>). </a:t>
            </a:r>
            <a:br>
              <a:rPr lang="en-US" sz="2800" dirty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>Иерархия объектов в приложениях </a:t>
            </a:r>
            <a:r>
              <a:rPr lang="ru-RU" sz="2800" dirty="0" err="1">
                <a:solidFill>
                  <a:srgbClr val="002060"/>
                </a:solidFill>
              </a:rPr>
              <a:t>Microsoft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Office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Word</a:t>
            </a:r>
            <a:r>
              <a:rPr lang="ru-RU" sz="2800" dirty="0">
                <a:solidFill>
                  <a:srgbClr val="002060"/>
                </a:solidFill>
              </a:rPr>
              <a:t> и </a:t>
            </a:r>
            <a:r>
              <a:rPr lang="ru-RU" sz="2800" dirty="0" err="1">
                <a:solidFill>
                  <a:srgbClr val="002060"/>
                </a:solidFill>
              </a:rPr>
              <a:t>Excel</a:t>
            </a:r>
            <a:r>
              <a:rPr lang="en-US" sz="2800" dirty="0">
                <a:solidFill>
                  <a:srgbClr val="002060"/>
                </a:solidFill>
              </a:rPr>
              <a:t>: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92896"/>
            <a:ext cx="8424936" cy="3672408"/>
          </a:xfrm>
        </p:spPr>
      </p:pic>
    </p:spTree>
    <p:extLst>
      <p:ext uri="{BB962C8B-B14F-4D97-AF65-F5344CB8AC3E}">
        <p14:creationId xmlns:p14="http://schemas.microsoft.com/office/powerpoint/2010/main" val="2293087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Создание новой формы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1628800"/>
            <a:ext cx="8424936" cy="4968552"/>
          </a:xfrm>
          <a:noFill/>
        </p:spPr>
      </p:pic>
    </p:spTree>
    <p:extLst>
      <p:ext uri="{BB962C8B-B14F-4D97-AF65-F5344CB8AC3E}">
        <p14:creationId xmlns:p14="http://schemas.microsoft.com/office/powerpoint/2010/main" val="4220739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Присваиваем форме имя в </a:t>
            </a:r>
            <a:r>
              <a:rPr lang="en-US" sz="4000" b="1" i="1" dirty="0">
                <a:solidFill>
                  <a:srgbClr val="002060"/>
                </a:solidFill>
              </a:rPr>
              <a:t>Caption</a:t>
            </a: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1268760"/>
            <a:ext cx="8424936" cy="5328591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9497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Добавляем объекты </a:t>
            </a:r>
            <a:r>
              <a:rPr lang="en-US" sz="4000" b="1" i="1" dirty="0">
                <a:solidFill>
                  <a:srgbClr val="002060"/>
                </a:solidFill>
              </a:rPr>
              <a:t>Label, Frame, </a:t>
            </a:r>
            <a:r>
              <a:rPr lang="en-US" sz="4000" b="1" i="1" dirty="0" err="1">
                <a:solidFill>
                  <a:srgbClr val="002060"/>
                </a:solidFill>
              </a:rPr>
              <a:t>CommandButton</a:t>
            </a:r>
            <a:endParaRPr lang="en-US" sz="4000" b="1" i="1" dirty="0">
              <a:solidFill>
                <a:srgbClr val="002060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1412777"/>
            <a:ext cx="8424936" cy="5328592"/>
          </a:xfrm>
          <a:noFill/>
        </p:spPr>
      </p:pic>
    </p:spTree>
    <p:extLst>
      <p:ext uri="{BB962C8B-B14F-4D97-AF65-F5344CB8AC3E}">
        <p14:creationId xmlns:p14="http://schemas.microsoft.com/office/powerpoint/2010/main" val="42678411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3271</TotalTime>
  <Words>796</Words>
  <Application>Microsoft Office PowerPoint</Application>
  <PresentationFormat>On-screen Show (4:3)</PresentationFormat>
  <Paragraphs>102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Wingdings</vt:lpstr>
      <vt:lpstr>Тема Office</vt:lpstr>
      <vt:lpstr>Лекция 3</vt:lpstr>
      <vt:lpstr>Приложение VBA</vt:lpstr>
      <vt:lpstr>Объект</vt:lpstr>
      <vt:lpstr>Объект</vt:lpstr>
      <vt:lpstr> Примеры типов объектов, которые можно использовать в VBA </vt:lpstr>
      <vt:lpstr>Объекты в приложениях образуют некоторую иерархию, на вершине которой находится приложение (Application).  Иерархия объектов в приложениях Microsoft Office Word и Excel:</vt:lpstr>
      <vt:lpstr>Создание новой формы</vt:lpstr>
      <vt:lpstr>Присваиваем форме имя в Caption</vt:lpstr>
      <vt:lpstr>Добавляем объекты Label, Frame, CommandButton</vt:lpstr>
      <vt:lpstr>Меняем свойства Label</vt:lpstr>
      <vt:lpstr>Как можем вызвать созданный объект Form из документа?</vt:lpstr>
      <vt:lpstr>Описание объекта</vt:lpstr>
      <vt:lpstr>Свойства объекта</vt:lpstr>
      <vt:lpstr>Свойства объекта</vt:lpstr>
      <vt:lpstr>Основные свойства объекта VBA</vt:lpstr>
      <vt:lpstr>Основные свойства объекта VBA</vt:lpstr>
      <vt:lpstr>Основные свойства объекта VBA</vt:lpstr>
      <vt:lpstr>Свойства объекта</vt:lpstr>
      <vt:lpstr>Свойства некоторого объекта форма</vt:lpstr>
      <vt:lpstr>Свойства на этапе проектирования кнопки управления</vt:lpstr>
      <vt:lpstr>Для изменения состояния объекта необходимо задать новые значения его свойств.   Синтаксис команды изменения свойств:</vt:lpstr>
      <vt:lpstr>примеры</vt:lpstr>
      <vt:lpstr>VBA позволяет манипулировать объектами</vt:lpstr>
      <vt:lpstr>Чтобы получить значение некоторого свойства, используем следующий синтаксис:</vt:lpstr>
      <vt:lpstr>Пример: имя листа в виде строки символов отобразить  в диалоговом окне</vt:lpstr>
      <vt:lpstr>Методы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Abracadabra</dc:creator>
  <cp:lastModifiedBy>Rodica Branişte</cp:lastModifiedBy>
  <cp:revision>86</cp:revision>
  <dcterms:created xsi:type="dcterms:W3CDTF">2020-02-08T14:26:11Z</dcterms:created>
  <dcterms:modified xsi:type="dcterms:W3CDTF">2022-02-09T17:49:46Z</dcterms:modified>
</cp:coreProperties>
</file>